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257" r:id="rId12"/>
    <p:sldId id="262" r:id="rId13"/>
    <p:sldId id="264" r:id="rId14"/>
    <p:sldId id="265" r:id="rId15"/>
    <p:sldId id="313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5</a:t>
            </a:r>
            <a:r>
              <a:rPr lang="el-GR" sz="2800" dirty="0" smtClean="0"/>
              <a:t>: </a:t>
            </a:r>
            <a:r>
              <a:rPr lang="el-GR" sz="2800" dirty="0"/>
              <a:t>Ξήρανση διαλυτών </a:t>
            </a:r>
            <a:r>
              <a:rPr lang="el-GR" sz="2800" dirty="0" smtClean="0"/>
              <a:t>– Ξηραντικά </a:t>
            </a:r>
            <a:r>
              <a:rPr lang="el-GR" sz="2800" dirty="0"/>
              <a:t>μέσα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Ξηραντικά μέσα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5/5</a:t>
            </a:r>
            <a:endParaRPr lang="el-GR" altLang="el-GR" dirty="0" smtClean="0"/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5040560"/>
          </a:xfrm>
        </p:spPr>
        <p:txBody>
          <a:bodyPr>
            <a:normAutofit/>
          </a:bodyPr>
          <a:lstStyle/>
          <a:p>
            <a:r>
              <a:rPr lang="en-US" altLang="el-GR" sz="2400" b="1" dirty="0" smtClean="0"/>
              <a:t>K</a:t>
            </a:r>
            <a:r>
              <a:rPr lang="en-US" altLang="el-GR" sz="2400" b="1" baseline="-25000" dirty="0" smtClean="0"/>
              <a:t>2</a:t>
            </a:r>
            <a:r>
              <a:rPr lang="en-US" altLang="el-GR" sz="2400" b="1" dirty="0" smtClean="0"/>
              <a:t>CO</a:t>
            </a:r>
            <a:r>
              <a:rPr lang="en-US" altLang="el-GR" sz="2400" b="1" baseline="-25000" dirty="0" smtClean="0"/>
              <a:t>3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☞ βασικός χαρακτήρας, ξήρανση βασικών ενώσεων.</a:t>
            </a:r>
          </a:p>
          <a:p>
            <a:pPr>
              <a:buFont typeface="Arial" charset="0"/>
              <a:buNone/>
            </a:pPr>
            <a:endParaRPr lang="el-GR" altLang="el-GR" sz="2400" dirty="0" smtClean="0"/>
          </a:p>
          <a:p>
            <a:r>
              <a:rPr lang="en-US" altLang="el-GR" sz="2400" b="1" dirty="0" smtClean="0"/>
              <a:t>KOH</a:t>
            </a:r>
            <a:r>
              <a:rPr lang="el-GR" altLang="el-GR" sz="2400" dirty="0" smtClean="0"/>
              <a:t> ☞ ξηραντικό μέσο αρωματικών </a:t>
            </a:r>
            <a:r>
              <a:rPr lang="el-GR" altLang="el-GR" sz="2400" dirty="0" err="1" smtClean="0"/>
              <a:t>αμινών</a:t>
            </a:r>
            <a:r>
              <a:rPr lang="el-GR" altLang="el-GR" sz="2400" dirty="0" smtClean="0"/>
              <a:t>.</a:t>
            </a:r>
          </a:p>
          <a:p>
            <a:endParaRPr lang="el-GR" altLang="el-GR" sz="2400" dirty="0" smtClean="0"/>
          </a:p>
          <a:p>
            <a:r>
              <a:rPr lang="en-US" altLang="el-GR" sz="2400" b="1" dirty="0" smtClean="0"/>
              <a:t>CaSO</a:t>
            </a:r>
            <a:r>
              <a:rPr lang="en-US" altLang="el-GR" sz="2400" b="1" baseline="-25000" dirty="0" smtClean="0"/>
              <a:t>4</a:t>
            </a:r>
            <a:r>
              <a:rPr lang="en-US" altLang="el-GR" sz="2400" b="1" dirty="0" smtClean="0"/>
              <a:t> </a:t>
            </a:r>
            <a:r>
              <a:rPr lang="el-GR" altLang="el-GR" sz="2400" dirty="0" smtClean="0"/>
              <a:t>☞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μικρή χωρητικότητα, μεγάλη ολοκλήρωση ενυδάτωσης.</a:t>
            </a:r>
          </a:p>
          <a:p>
            <a:endParaRPr lang="el-GR" altLang="el-GR" sz="2400" dirty="0" smtClean="0"/>
          </a:p>
          <a:p>
            <a:pPr>
              <a:buFont typeface="Arial" charset="0"/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7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5: </a:t>
            </a:r>
            <a:r>
              <a:rPr lang="el-GR" sz="2000" dirty="0"/>
              <a:t>Ξήρανση διαλυτών – Ξηραντικά μέσα».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Ξήρανση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Η απομάκρυνση νερού από ένα οργανικό διαλύτη (μετά από εκχύλιση).</a:t>
            </a:r>
          </a:p>
          <a:p>
            <a:pPr>
              <a:buFont typeface="Arial" charset="0"/>
              <a:buNone/>
            </a:pPr>
            <a:endParaRPr lang="el-GR" altLang="el-GR" sz="2400" dirty="0" smtClean="0"/>
          </a:p>
          <a:p>
            <a:r>
              <a:rPr lang="el-GR" altLang="el-GR" sz="2400" dirty="0" smtClean="0"/>
              <a:t>Η ποσότητα του νερού διαφέρει από διαλύτη σε διαλύτη.</a:t>
            </a:r>
          </a:p>
          <a:p>
            <a:pPr marL="355600" indent="0">
              <a:buFont typeface="Arial" charset="0"/>
              <a:buNone/>
            </a:pPr>
            <a:r>
              <a:rPr lang="el-GR" altLang="el-GR" sz="2400" dirty="0" smtClean="0"/>
              <a:t>(</a:t>
            </a:r>
            <a:r>
              <a:rPr lang="el-GR" altLang="el-GR" sz="2400" dirty="0" err="1" smtClean="0"/>
              <a:t>διαιθυλαιθέρας</a:t>
            </a:r>
            <a:r>
              <a:rPr lang="el-GR" altLang="el-GR" sz="2400" dirty="0" smtClean="0"/>
              <a:t>  </a:t>
            </a:r>
            <a:r>
              <a:rPr lang="el-GR" altLang="el-GR" sz="2400" dirty="0" smtClean="0">
                <a:latin typeface="Batang" pitchFamily="18" charset="-127"/>
                <a:ea typeface="Batang" pitchFamily="18" charset="-127"/>
              </a:rPr>
              <a:t>☞ </a:t>
            </a:r>
            <a:r>
              <a:rPr lang="el-GR" altLang="el-GR" sz="2400" dirty="0" smtClean="0"/>
              <a:t>1,5% </a:t>
            </a:r>
            <a:r>
              <a:rPr lang="el-GR" altLang="el-GR" sz="2400" dirty="0" err="1" smtClean="0"/>
              <a:t>κ.β</a:t>
            </a:r>
            <a:r>
              <a:rPr lang="el-GR" altLang="el-GR" sz="2400" dirty="0" smtClean="0"/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3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Ξηραντικά μέσα </a:t>
            </a:r>
            <a:r>
              <a:rPr lang="el-GR" altLang="el-GR" sz="3000" b="0" dirty="0" smtClean="0"/>
              <a:t>1/5</a:t>
            </a:r>
          </a:p>
        </p:txBody>
      </p:sp>
      <p:sp>
        <p:nvSpPr>
          <p:cNvPr id="409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Ξηραντικό μέσο: δυσδιάλυτο, άνυδρο, ανόργανο άλας, που απορροφά νερό με ενυδάτωση σε επαφή με υγρασία.</a:t>
            </a:r>
          </a:p>
          <a:p>
            <a:pPr>
              <a:buFont typeface="Arial" charset="0"/>
              <a:buNone/>
            </a:pPr>
            <a:endParaRPr lang="el-GR" altLang="el-GR" sz="2400" dirty="0" smtClean="0"/>
          </a:p>
          <a:p>
            <a:r>
              <a:rPr lang="el-GR" altLang="el-GR" sz="2400" dirty="0" smtClean="0"/>
              <a:t>Τοποθετείται </a:t>
            </a:r>
            <a:r>
              <a:rPr lang="el-GR" altLang="el-GR" sz="2400" dirty="0" err="1" smtClean="0"/>
              <a:t>απ’ευθείας</a:t>
            </a:r>
            <a:r>
              <a:rPr lang="el-GR" altLang="el-GR" sz="2400" dirty="0" smtClean="0"/>
              <a:t> στο διάλυμα, απορροφά μόρια νερού και μετατρέπεται σε ένυδρο.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58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Ξηραντικά μέσα - Τρόποι δράσης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Χημική αντίδραση με το νερό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βασικά οξείδια </a:t>
            </a:r>
            <a:r>
              <a:rPr lang="en-US" dirty="0" smtClean="0"/>
              <a:t>(</a:t>
            </a:r>
            <a:r>
              <a:rPr lang="en-US" dirty="0" err="1" smtClean="0"/>
              <a:t>CaO</a:t>
            </a:r>
            <a:r>
              <a:rPr lang="en-US" dirty="0" smtClean="0"/>
              <a:t>, </a:t>
            </a:r>
            <a:r>
              <a:rPr lang="en-US" dirty="0" err="1" smtClean="0"/>
              <a:t>BaO</a:t>
            </a:r>
            <a:r>
              <a:rPr lang="en-US" dirty="0" smtClean="0"/>
              <a:t>) </a:t>
            </a:r>
            <a:r>
              <a:rPr lang="el-GR" dirty="0" smtClean="0">
                <a:latin typeface="Arial Unicode MS"/>
                <a:ea typeface="Arial Unicode MS"/>
                <a:cs typeface="Arial Unicode MS"/>
              </a:rPr>
              <a:t>➣</a:t>
            </a:r>
            <a:r>
              <a:rPr lang="el-GR" dirty="0" smtClean="0"/>
              <a:t> αντίστοιχες βάσεις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όξινα οξείδια (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) </a:t>
            </a:r>
            <a:r>
              <a:rPr lang="el-GR" dirty="0" smtClean="0">
                <a:latin typeface="Arial Unicode MS"/>
                <a:ea typeface="Arial Unicode MS"/>
                <a:cs typeface="Arial Unicode MS"/>
              </a:rPr>
              <a:t>➣</a:t>
            </a:r>
            <a:r>
              <a:rPr lang="el-GR" dirty="0" smtClean="0"/>
              <a:t> αντίστοιχα οξέα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ορισμένα μέταλλα, όπως το </a:t>
            </a:r>
            <a:r>
              <a:rPr lang="en-US" dirty="0" smtClean="0"/>
              <a:t>Na</a:t>
            </a:r>
            <a:endParaRPr lang="el-G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Προσρόφηση νερού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,…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Απομάκρυνση νερού μέσω σχηματισμού με αυτό </a:t>
            </a:r>
            <a:r>
              <a:rPr lang="el-GR" dirty="0" err="1" smtClean="0"/>
              <a:t>υδριτών</a:t>
            </a:r>
            <a:r>
              <a:rPr lang="el-GR" dirty="0" smtClean="0"/>
              <a:t> με αντιστρεπτό τρόπο.</a:t>
            </a:r>
            <a:endParaRPr lang="en-US" dirty="0" smtClean="0"/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ορισμένα άνυδρα άλατα που σχηματίζουν με το νερό </a:t>
            </a:r>
            <a:r>
              <a:rPr lang="el-GR" dirty="0" err="1" smtClean="0"/>
              <a:t>υδρίτες</a:t>
            </a:r>
            <a:r>
              <a:rPr lang="el-GR" dirty="0" smtClean="0"/>
              <a:t> κατά τρόπο αντιστρεπτό π.χ. CaCl</a:t>
            </a:r>
            <a:r>
              <a:rPr lang="el-GR" baseline="-25000" dirty="0" smtClean="0"/>
              <a:t>2</a:t>
            </a:r>
            <a:r>
              <a:rPr lang="el-GR" dirty="0" smtClean="0"/>
              <a:t>, CuSO</a:t>
            </a:r>
            <a:r>
              <a:rPr lang="el-GR" baseline="-25000" dirty="0" smtClean="0"/>
              <a:t>4</a:t>
            </a:r>
            <a:r>
              <a:rPr lang="el-GR" dirty="0" smtClean="0"/>
              <a:t>, Na</a:t>
            </a:r>
            <a:r>
              <a:rPr lang="el-GR" baseline="-25000" dirty="0" smtClean="0"/>
              <a:t>2</a:t>
            </a:r>
            <a:r>
              <a:rPr lang="el-GR" dirty="0" smtClean="0"/>
              <a:t>SO</a:t>
            </a:r>
            <a:r>
              <a:rPr lang="el-GR" baseline="-25000" dirty="0" smtClean="0"/>
              <a:t>4</a:t>
            </a:r>
            <a:r>
              <a:rPr lang="el-GR" dirty="0" smtClean="0"/>
              <a:t>, MgSO</a:t>
            </a:r>
            <a:r>
              <a:rPr lang="el-GR" baseline="-25000" dirty="0" smtClean="0"/>
              <a:t>4</a:t>
            </a:r>
            <a:r>
              <a:rPr lang="el-GR" dirty="0" smtClean="0"/>
              <a:t> κ.α. 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352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Ξηραντικά μέσα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2/5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/>
              <a:t>Χωρητικότητα ξηραντικού</a:t>
            </a:r>
            <a:r>
              <a:rPr lang="el-GR" sz="2400" dirty="0" smtClean="0"/>
              <a:t>: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η ποσότητα του νερού που απορροφάται ανά μονάδα μάζας του ξηραντικού υλικού.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/>
              <a:t>Ολοκλήρωση ενυδάτωσης</a:t>
            </a:r>
            <a:r>
              <a:rPr lang="en-US" sz="2400" b="1" dirty="0" smtClean="0"/>
              <a:t> </a:t>
            </a:r>
            <a:r>
              <a:rPr lang="el-GR" sz="2400" b="1" dirty="0" smtClean="0"/>
              <a:t>ή ένταση ξήρανσης</a:t>
            </a:r>
            <a:r>
              <a:rPr lang="el-GR" sz="2400" dirty="0" smtClean="0"/>
              <a:t>:</a:t>
            </a:r>
          </a:p>
          <a:p>
            <a:pPr indent="127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Η ικανότητα του ξηραντικού υλικού να απορροφά όλο το νερό στην ισορροπία που αποκαθίσταται.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b="1" dirty="0" smtClean="0"/>
              <a:t>Η ταχύτητα κατακράτησης</a:t>
            </a: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Ξηραντικά μέσα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3/5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Na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</a:t>
            </a:r>
            <a:r>
              <a:rPr lang="el-GR" sz="2400" dirty="0" smtClean="0"/>
              <a:t>και</a:t>
            </a:r>
            <a:r>
              <a:rPr lang="el-GR" sz="2400" b="1" dirty="0" smtClean="0"/>
              <a:t> </a:t>
            </a:r>
            <a:r>
              <a:rPr lang="en-US" sz="2400" b="1" dirty="0" smtClean="0"/>
              <a:t>MgSO</a:t>
            </a:r>
            <a:r>
              <a:rPr lang="en-US" sz="2400" b="1" baseline="-25000" dirty="0" smtClean="0"/>
              <a:t>4</a:t>
            </a:r>
            <a:r>
              <a:rPr lang="el-GR" sz="2400" b="1" dirty="0" smtClean="0"/>
              <a:t> </a:t>
            </a:r>
            <a:r>
              <a:rPr lang="el-GR" sz="2400" dirty="0" smtClean="0"/>
              <a:t>☞ μεγάλη χωρητικότητα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Το </a:t>
            </a:r>
            <a:r>
              <a:rPr lang="en-US" sz="2400" b="1" dirty="0" smtClean="0"/>
              <a:t>Na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SO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</a:t>
            </a:r>
            <a:r>
              <a:rPr lang="el-GR" sz="2400" dirty="0" smtClean="0"/>
              <a:t>είναι το ευρύτερα χρησιμοποιούμενο ξηραντικό μέσο.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Το </a:t>
            </a:r>
            <a:r>
              <a:rPr lang="en-US" sz="2400" dirty="0" smtClean="0"/>
              <a:t>MgSO</a:t>
            </a:r>
            <a:r>
              <a:rPr lang="en-US" sz="2400" baseline="-25000" dirty="0" smtClean="0"/>
              <a:t>4</a:t>
            </a:r>
            <a:r>
              <a:rPr lang="el-GR" sz="2400" baseline="-25000" dirty="0" smtClean="0"/>
              <a:t> </a:t>
            </a:r>
            <a:r>
              <a:rPr lang="el-GR" sz="2400" dirty="0" smtClean="0"/>
              <a:t>αφήνει μικρότερη ποσότητα νερού στο διάλυμα ☞ καλύτερη ολοκλήρωση ενυδάτωσης</a:t>
            </a:r>
          </a:p>
          <a:p>
            <a:pPr marL="35560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(ακατάλληλο για </a:t>
            </a:r>
            <a:r>
              <a:rPr lang="el-GR" sz="2400" dirty="0" err="1" smtClean="0"/>
              <a:t>εποξείδια</a:t>
            </a:r>
            <a:r>
              <a:rPr lang="el-GR" sz="2400" dirty="0" smtClean="0"/>
              <a:t>)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53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Ξηραντικά μέσα – Επιλογή </a:t>
            </a:r>
            <a:r>
              <a:rPr lang="el-GR" altLang="el-GR" sz="3000" b="0" dirty="0" smtClean="0"/>
              <a:t>1/2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Να μην αντιδρά με την προς ξήρανση ουσία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Να μη διαλύεται στην προς ξήρανση ουσία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Να μην καταλύει αντιδράσεις της ουσίας, όπως </a:t>
            </a:r>
            <a:r>
              <a:rPr lang="el-GR" sz="2400" dirty="0" err="1" smtClean="0"/>
              <a:t>αυτοξείδωση</a:t>
            </a:r>
            <a:r>
              <a:rPr lang="el-GR" sz="2400" dirty="0" smtClean="0"/>
              <a:t>, πολυμερισμό, συμπύκνωση, κ.α.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Να απομακρύνεται εύκολα από την προς ξήρανση ουσία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Να έχει μεγάλη χωρητικότητα, μεγάλη ένταση ξήρανσης και να προσεγγίζει γρήγορα την ισορροπία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Να έχει μικρό κόστος.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91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Ξηραντικά μέσα – Επιλογή </a:t>
            </a:r>
            <a:r>
              <a:rPr lang="el-GR" altLang="el-GR" sz="3000" b="0" dirty="0" smtClean="0"/>
              <a:t>2/2</a:t>
            </a:r>
            <a:endParaRPr lang="el-GR" altLang="el-GR" dirty="0" smtClean="0"/>
          </a:p>
        </p:txBody>
      </p:sp>
      <p:graphicFrame>
        <p:nvGraphicFramePr>
          <p:cNvPr id="7" name="6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2" cy="458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53065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Κατηγορία ένωσης προς ξήρανση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Ξηραντικό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649887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Αλκοόλες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MgSO4 – CaSO4 – K2CO3 – </a:t>
                      </a:r>
                      <a:r>
                        <a:rPr lang="en-US" sz="1800" dirty="0" err="1" smtClean="0"/>
                        <a:t>CaO</a:t>
                      </a:r>
                      <a:r>
                        <a:rPr lang="en-US" sz="1800" dirty="0" smtClean="0"/>
                        <a:t> 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53065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Αλδεΰδες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Na2SO4 - MgSO4 – CaSO4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53065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Κετόνες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Na2SO4 - MgSO4 – CaSO4 - K2CO3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639978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Αιθέρες, κορεσμένοι και αρωματικοί υδρογονάνθρακες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CaCl2 – P2O5 – CaSO4 – Na- P2O5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639978"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Αλκυλαλογονίδια</a:t>
                      </a:r>
                      <a:r>
                        <a:rPr lang="el-GR" sz="1800" dirty="0" smtClean="0"/>
                        <a:t> – </a:t>
                      </a:r>
                      <a:r>
                        <a:rPr lang="el-GR" sz="1800" dirty="0" err="1" smtClean="0"/>
                        <a:t>αρυλαλογονίδια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CaCl2 – P2O5 – CaSO4 – Na2SO4 – MgSO4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53065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Οργανικά οξέα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Na2SO4 - MgSO4 - CaSO4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  <a:tr h="530654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Οργανικές βάσεις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  <a:tc>
                  <a:txBody>
                    <a:bodyPr/>
                    <a:lstStyle/>
                    <a:p>
                      <a:r>
                        <a:rPr lang="el-GR" sz="1800" dirty="0" err="1" smtClean="0"/>
                        <a:t>NaOH</a:t>
                      </a:r>
                      <a:r>
                        <a:rPr lang="el-GR" sz="1800" dirty="0" smtClean="0"/>
                        <a:t> – KOH – </a:t>
                      </a:r>
                      <a:r>
                        <a:rPr lang="el-GR" sz="1800" dirty="0" err="1" smtClean="0"/>
                        <a:t>BaO</a:t>
                      </a:r>
                      <a:r>
                        <a:rPr lang="el-GR" sz="1800" dirty="0" smtClean="0"/>
                        <a:t>- </a:t>
                      </a:r>
                      <a:r>
                        <a:rPr lang="el-GR" sz="1800" dirty="0" err="1" smtClean="0"/>
                        <a:t>CaO</a:t>
                      </a:r>
                      <a:endParaRPr lang="el-GR" sz="1800" dirty="0"/>
                    </a:p>
                  </a:txBody>
                  <a:tcPr marL="93188" marR="93188" marT="45713" marB="45713"/>
                </a:tc>
              </a:tr>
            </a:tbl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6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black"/>
                </a:solidFill>
              </a:rPr>
              <a:t>Ξηραντικά μέσα </a:t>
            </a:r>
            <a:r>
              <a:rPr lang="el-GR" altLang="el-GR" sz="3000" b="0" dirty="0" smtClean="0">
                <a:solidFill>
                  <a:prstClr val="black"/>
                </a:solidFill>
              </a:rPr>
              <a:t>4/5</a:t>
            </a:r>
            <a:endParaRPr lang="el-GR" altLang="el-GR" dirty="0" smtClean="0"/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b="1" dirty="0" smtClean="0"/>
              <a:t>CaCl</a:t>
            </a:r>
            <a:r>
              <a:rPr lang="en-US" altLang="el-GR" sz="2400" b="1" baseline="-25000" dirty="0" smtClean="0"/>
              <a:t>2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☞ καλή χωρητικότητα και ολοκλήρωση ενυδάτωσης</a:t>
            </a:r>
          </a:p>
          <a:p>
            <a:pPr>
              <a:buFont typeface="Arial" charset="0"/>
              <a:buNone/>
            </a:pPr>
            <a:endParaRPr lang="el-GR" altLang="el-GR" sz="2400" dirty="0" smtClean="0"/>
          </a:p>
          <a:p>
            <a:r>
              <a:rPr lang="el-GR" altLang="el-GR" sz="2400" dirty="0" smtClean="0"/>
              <a:t>Ακατάλληλο για ενώσεις που περιέχουν οξυγόνο και άζωτο</a:t>
            </a:r>
          </a:p>
          <a:p>
            <a:pPr>
              <a:buFont typeface="Arial" charset="0"/>
              <a:buNone/>
            </a:pPr>
            <a:endParaRPr lang="el-GR" altLang="el-GR" sz="2400" dirty="0" smtClean="0"/>
          </a:p>
          <a:p>
            <a:r>
              <a:rPr lang="el-GR" altLang="el-GR" sz="2400" dirty="0" smtClean="0"/>
              <a:t>Απορροφά </a:t>
            </a:r>
            <a:r>
              <a:rPr lang="el-GR" altLang="el-GR" sz="2400" dirty="0" err="1" smtClean="0"/>
              <a:t>μεθανόλη</a:t>
            </a:r>
            <a:r>
              <a:rPr lang="el-GR" altLang="el-GR" sz="2400" dirty="0" smtClean="0"/>
              <a:t> και αιθανόλη μαζί με το νερό.</a:t>
            </a:r>
          </a:p>
          <a:p>
            <a:pPr>
              <a:buFont typeface="Arial" charset="0"/>
              <a:buNone/>
            </a:pPr>
            <a:endParaRPr lang="el-GR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6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198db13648284ebec8a7b6391efb57f6cba9515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1012</Words>
  <Application>Microsoft Office PowerPoint</Application>
  <PresentationFormat>On-screen Show (4:3)</PresentationFormat>
  <Paragraphs>144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OC_template_updated</vt:lpstr>
      <vt:lpstr>Οργανική Χημεία (Ε)</vt:lpstr>
      <vt:lpstr>Ξήρανση</vt:lpstr>
      <vt:lpstr>Ξηραντικά μέσα 1/5</vt:lpstr>
      <vt:lpstr>Ξηραντικά μέσα - Τρόποι δράσης</vt:lpstr>
      <vt:lpstr>Ξηραντικά μέσα 2/5</vt:lpstr>
      <vt:lpstr>Ξηραντικά μέσα 3/5</vt:lpstr>
      <vt:lpstr>Ξηραντικά μέσα – Επιλογή 1/2</vt:lpstr>
      <vt:lpstr>Ξηραντικά μέσα – Επιλογή 2/2</vt:lpstr>
      <vt:lpstr>Ξηραντικά μέσα 4/5</vt:lpstr>
      <vt:lpstr>Ξηραντικά μέσα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323</cp:revision>
  <dcterms:created xsi:type="dcterms:W3CDTF">2013-03-04T13:35:19Z</dcterms:created>
  <dcterms:modified xsi:type="dcterms:W3CDTF">2015-09-15T09:00:49Z</dcterms:modified>
</cp:coreProperties>
</file>