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62" r:id="rId12"/>
    <p:sldId id="264" r:id="rId13"/>
    <p:sldId id="274" r:id="rId14"/>
    <p:sldId id="27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5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5».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 smtClean="0"/>
              <a:t>Switch</a:t>
            </a:r>
            <a:r>
              <a:rPr lang="el-GR" dirty="0" smtClean="0"/>
              <a:t> - </a:t>
            </a:r>
            <a:r>
              <a:rPr lang="en-US" dirty="0" smtClean="0"/>
              <a:t>C</a:t>
            </a:r>
            <a:r>
              <a:rPr lang="el-GR" dirty="0" err="1" smtClean="0"/>
              <a:t>ase</a:t>
            </a:r>
            <a:r>
              <a:rPr lang="el-GR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While</a:t>
            </a:r>
            <a:r>
              <a:rPr lang="en-US" dirty="0" smtClean="0"/>
              <a:t> </a:t>
            </a:r>
            <a:r>
              <a:rPr lang="en-US" sz="3600" b="0" dirty="0" smtClean="0"/>
              <a:t>1/7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Α</a:t>
            </a:r>
            <a:r>
              <a:rPr lang="en-US" b="1" dirty="0" smtClean="0">
                <a:solidFill>
                  <a:srgbClr val="820000"/>
                </a:solidFill>
              </a:rPr>
              <a:t>,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Κατάταξη </a:t>
            </a:r>
            <a:r>
              <a:rPr lang="el-GR" b="1" dirty="0" smtClean="0">
                <a:solidFill>
                  <a:srgbClr val="820000"/>
                </a:solidFill>
              </a:rPr>
              <a:t>Ηλικιών</a:t>
            </a:r>
            <a:endParaRPr lang="en-US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b="1" dirty="0"/>
              <a:t>1: Εντολή </a:t>
            </a:r>
            <a:r>
              <a:rPr lang="en-US" b="1" dirty="0"/>
              <a:t>SWITCH CASE</a:t>
            </a:r>
          </a:p>
          <a:p>
            <a:pPr marL="0" indent="0">
              <a:buNone/>
            </a:pPr>
            <a:r>
              <a:rPr lang="el-GR" dirty="0"/>
              <a:t>Να δημιουργήσετε ένα πρόγραμμα το οποίο θα ζητά μια ηλικία και θα την κατατάσσει </a:t>
            </a:r>
            <a:r>
              <a:rPr lang="el-GR" dirty="0" smtClean="0"/>
              <a:t>στη</a:t>
            </a:r>
            <a:r>
              <a:rPr lang="en-US" dirty="0" smtClean="0"/>
              <a:t> </a:t>
            </a:r>
            <a:r>
              <a:rPr lang="el-GR" dirty="0" smtClean="0"/>
              <a:t>κατηγορία </a:t>
            </a:r>
            <a:r>
              <a:rPr lang="el-GR" dirty="0"/>
              <a:t>που ανήκει σύμφωνα με το παρακάτω </a:t>
            </a:r>
            <a:r>
              <a:rPr lang="el-GR" dirty="0" smtClean="0"/>
              <a:t>σχήμα:</a:t>
            </a:r>
            <a:r>
              <a:rPr lang="en-US" dirty="0" smtClean="0"/>
              <a:t> </a:t>
            </a:r>
            <a:r>
              <a:rPr lang="el-GR" dirty="0" smtClean="0"/>
              <a:t>0 </a:t>
            </a:r>
            <a:r>
              <a:rPr lang="el-GR" dirty="0"/>
              <a:t>≤ Μωρό &lt; 1 ≤ Παιδί &lt; 13 ≤ Έφηβος &lt; 18 ≤ Ενήλικας &lt; 60 ≤ Ηλικιωμένος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Χρησιμοποιήστε: α) τη δομή: </a:t>
            </a:r>
            <a:r>
              <a:rPr lang="el-GR" dirty="0" err="1"/>
              <a:t>if</a:t>
            </a:r>
            <a:r>
              <a:rPr lang="el-GR" dirty="0"/>
              <a:t> … , </a:t>
            </a:r>
            <a:r>
              <a:rPr lang="el-GR" dirty="0" err="1"/>
              <a:t>elseif</a:t>
            </a:r>
            <a:r>
              <a:rPr lang="el-GR" dirty="0"/>
              <a:t> … , </a:t>
            </a:r>
            <a:r>
              <a:rPr lang="el-GR" dirty="0" err="1"/>
              <a:t>elseif</a:t>
            </a:r>
            <a:r>
              <a:rPr lang="el-GR" dirty="0"/>
              <a:t> … , </a:t>
            </a:r>
            <a:r>
              <a:rPr lang="el-GR" dirty="0" err="1"/>
              <a:t>else</a:t>
            </a:r>
            <a:r>
              <a:rPr lang="el-GR" dirty="0"/>
              <a:t> … , </a:t>
            </a:r>
            <a:r>
              <a:rPr lang="el-GR" dirty="0" err="1"/>
              <a:t>end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και β) </a:t>
            </a:r>
            <a:r>
              <a:rPr lang="en-US" dirty="0" err="1"/>
              <a:t>τη</a:t>
            </a:r>
            <a:r>
              <a:rPr lang="en-US" dirty="0"/>
              <a:t> </a:t>
            </a:r>
            <a:r>
              <a:rPr lang="en-US" dirty="0" err="1"/>
              <a:t>δομή</a:t>
            </a:r>
            <a:r>
              <a:rPr lang="en-US" dirty="0"/>
              <a:t>: switch …, case … , case … , otherwise … , end.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/>
              <a:t>Switch</a:t>
            </a:r>
            <a:r>
              <a:rPr lang="el-GR" dirty="0"/>
              <a:t> - </a:t>
            </a:r>
            <a:r>
              <a:rPr lang="en-US" dirty="0"/>
              <a:t>C</a:t>
            </a:r>
            <a:r>
              <a:rPr lang="el-GR" dirty="0" err="1"/>
              <a:t>ase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While</a:t>
            </a:r>
            <a:r>
              <a:rPr lang="en-US" dirty="0"/>
              <a:t> </a:t>
            </a:r>
            <a:r>
              <a:rPr lang="en-US" sz="3600" b="0" dirty="0" smtClean="0"/>
              <a:t>2/7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2: Εντολή </a:t>
            </a:r>
            <a:r>
              <a:rPr lang="en-US" b="1" dirty="0"/>
              <a:t>WHILE</a:t>
            </a:r>
          </a:p>
          <a:p>
            <a:pPr marL="0" indent="0">
              <a:buNone/>
            </a:pPr>
            <a:r>
              <a:rPr lang="el-GR" dirty="0"/>
              <a:t>Να συμπληρώσετε το παραπάνω πρόγραμμα ώστε να επαναλαμβάνεται συνεχώς, </a:t>
            </a:r>
            <a:r>
              <a:rPr lang="el-GR" dirty="0" smtClean="0"/>
              <a:t>μέχρις</a:t>
            </a:r>
            <a:r>
              <a:rPr lang="en-US" dirty="0" smtClean="0"/>
              <a:t> </a:t>
            </a:r>
            <a:r>
              <a:rPr lang="el-GR" dirty="0" smtClean="0"/>
              <a:t>ότου </a:t>
            </a:r>
            <a:r>
              <a:rPr lang="el-GR" dirty="0"/>
              <a:t>δοθεί για την ηλικία ένας αρνητικός αριθμός.</a:t>
            </a:r>
          </a:p>
          <a:p>
            <a:pPr marL="0" indent="0">
              <a:buNone/>
            </a:pPr>
            <a:r>
              <a:rPr lang="el-GR" dirty="0"/>
              <a:t>Χρησιμοποιήστε τη δομή: </a:t>
            </a:r>
            <a:r>
              <a:rPr lang="el-GR" dirty="0" err="1"/>
              <a:t>while</a:t>
            </a:r>
            <a:r>
              <a:rPr lang="el-GR" dirty="0"/>
              <a:t> (…συνθήκη…) , … , </a:t>
            </a:r>
            <a:r>
              <a:rPr lang="el-GR" dirty="0" err="1"/>
              <a:t>end</a:t>
            </a:r>
            <a:r>
              <a:rPr lang="el-GR" dirty="0"/>
              <a:t>, μέσα στην οποία θα βάλετε 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δομή </a:t>
            </a:r>
            <a:r>
              <a:rPr lang="el-GR" dirty="0"/>
              <a:t>επιλογής που ετοιμάσατε στο βήμα Α1.</a:t>
            </a:r>
          </a:p>
          <a:p>
            <a:pPr marL="800100" lvl="2" indent="0">
              <a:buNone/>
            </a:pPr>
            <a:r>
              <a:rPr lang="el-GR" dirty="0"/>
              <a:t>Σημ.: Η χρήση της </a:t>
            </a:r>
            <a:r>
              <a:rPr lang="el-GR" dirty="0" err="1"/>
              <a:t>while</a:t>
            </a:r>
            <a:r>
              <a:rPr lang="el-GR" dirty="0"/>
              <a:t> απαιτεί δυο ίδιες εντολές </a:t>
            </a:r>
            <a:r>
              <a:rPr lang="el-GR" dirty="0" err="1"/>
              <a:t>input</a:t>
            </a:r>
            <a:r>
              <a:rPr lang="el-GR" dirty="0"/>
              <a:t>, μία εκτός (πριν τη </a:t>
            </a:r>
            <a:r>
              <a:rPr lang="el-GR" dirty="0" err="1"/>
              <a:t>while</a:t>
            </a:r>
            <a:r>
              <a:rPr lang="el-GR" dirty="0"/>
              <a:t>) και </a:t>
            </a:r>
            <a:r>
              <a:rPr lang="el-GR" dirty="0" smtClean="0"/>
              <a:t>μία</a:t>
            </a:r>
            <a:r>
              <a:rPr lang="en-US" dirty="0" smtClean="0"/>
              <a:t> </a:t>
            </a:r>
            <a:r>
              <a:rPr lang="el-GR" dirty="0" smtClean="0"/>
              <a:t>εντός </a:t>
            </a:r>
            <a:r>
              <a:rPr lang="el-GR" dirty="0"/>
              <a:t>της επανάληψης (πριν την </a:t>
            </a:r>
            <a:r>
              <a:rPr lang="el-GR" dirty="0" err="1"/>
              <a:t>end</a:t>
            </a:r>
            <a:r>
              <a:rPr lang="el-GR" dirty="0"/>
              <a:t>) (βλ. θεωρία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9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/>
              <a:t>Switch</a:t>
            </a:r>
            <a:r>
              <a:rPr lang="el-GR" dirty="0"/>
              <a:t> - </a:t>
            </a:r>
            <a:r>
              <a:rPr lang="en-US" dirty="0"/>
              <a:t>C</a:t>
            </a:r>
            <a:r>
              <a:rPr lang="el-GR" dirty="0" err="1"/>
              <a:t>ase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While</a:t>
            </a:r>
            <a:r>
              <a:rPr lang="en-US" dirty="0"/>
              <a:t> </a:t>
            </a:r>
            <a:r>
              <a:rPr lang="en-US" sz="3600" b="0" dirty="0" smtClean="0"/>
              <a:t>3/7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48979"/>
              </p:ext>
            </p:extLst>
          </p:nvPr>
        </p:nvGraphicFramePr>
        <p:xfrm>
          <a:off x="1524000" y="1397000"/>
          <a:ext cx="6096000" cy="455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55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askisi5a1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askisi5a2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/>
              <a:t>Switch</a:t>
            </a:r>
            <a:r>
              <a:rPr lang="el-GR" dirty="0"/>
              <a:t> - </a:t>
            </a:r>
            <a:r>
              <a:rPr lang="en-US" dirty="0"/>
              <a:t>C</a:t>
            </a:r>
            <a:r>
              <a:rPr lang="el-GR" dirty="0" err="1"/>
              <a:t>ase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While</a:t>
            </a:r>
            <a:r>
              <a:rPr lang="en-US" dirty="0"/>
              <a:t> </a:t>
            </a:r>
            <a:r>
              <a:rPr lang="en-US" sz="3600" b="0" dirty="0" smtClean="0"/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</a:t>
            </a:r>
            <a:r>
              <a:rPr lang="en-US" b="1" dirty="0" smtClean="0">
                <a:solidFill>
                  <a:srgbClr val="820000"/>
                </a:solidFill>
              </a:rPr>
              <a:t>,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Στατιστικά Ηλικιών</a:t>
            </a:r>
          </a:p>
          <a:p>
            <a:r>
              <a:rPr lang="el-GR" dirty="0"/>
              <a:t>Να συμπληρώσετε το παραπάνω πρόγραμμα ώστε όταν τελειώνει να εμφανίζει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στατιστικά </a:t>
            </a:r>
            <a:r>
              <a:rPr lang="el-GR" dirty="0"/>
              <a:t>των ηλικιών που έδωσε ο χρήστης, δηλαδή, το πλήθος, τη μέγιστη </a:t>
            </a:r>
            <a:r>
              <a:rPr lang="el-GR" dirty="0" smtClean="0"/>
              <a:t>και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ελάχιστη </a:t>
            </a:r>
            <a:r>
              <a:rPr lang="el-GR" dirty="0"/>
              <a:t>ηλικία, τον μέσο όρο (μ) και τη διασπορά (</a:t>
            </a:r>
            <a:r>
              <a:rPr lang="el-GR" dirty="0" smtClean="0"/>
              <a:t>σ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²</a:t>
            </a:r>
            <a:r>
              <a:rPr lang="el-GR" dirty="0" smtClean="0"/>
              <a:t>) </a:t>
            </a:r>
            <a:r>
              <a:rPr lang="el-GR" dirty="0"/>
              <a:t>των ηλικιών.</a:t>
            </a:r>
          </a:p>
          <a:p>
            <a:pPr lvl="1"/>
            <a:r>
              <a:rPr lang="el-GR" dirty="0" smtClean="0"/>
              <a:t>Χρησιμοποιήστε </a:t>
            </a:r>
            <a:r>
              <a:rPr lang="el-GR" dirty="0"/>
              <a:t>ένα μετρητή για το πλήθος (π.χ. n = n + 1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Χρησιμοποιήστε </a:t>
            </a:r>
            <a:r>
              <a:rPr lang="el-GR" dirty="0"/>
              <a:t>δύο δομές </a:t>
            </a:r>
            <a:r>
              <a:rPr lang="el-GR" dirty="0" err="1"/>
              <a:t>if</a:t>
            </a:r>
            <a:r>
              <a:rPr lang="el-GR" dirty="0"/>
              <a:t> για τη μέγιστη (</a:t>
            </a:r>
            <a:r>
              <a:rPr lang="el-GR" dirty="0" err="1"/>
              <a:t>meg</a:t>
            </a:r>
            <a:r>
              <a:rPr lang="el-GR" dirty="0"/>
              <a:t>) και την ελάχιστη (</a:t>
            </a:r>
            <a:r>
              <a:rPr lang="el-GR" dirty="0" err="1"/>
              <a:t>mik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Χρησιμοποιήστε </a:t>
            </a:r>
            <a:r>
              <a:rPr lang="el-GR" dirty="0"/>
              <a:t>ένα αθροιστή για το σύνολο (π.χ. s = s + x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/>
              <a:t>Switch</a:t>
            </a:r>
            <a:r>
              <a:rPr lang="el-GR" dirty="0"/>
              <a:t> - </a:t>
            </a:r>
            <a:r>
              <a:rPr lang="en-US" dirty="0"/>
              <a:t>C</a:t>
            </a:r>
            <a:r>
              <a:rPr lang="el-GR" dirty="0" err="1"/>
              <a:t>ase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While</a:t>
            </a:r>
            <a:r>
              <a:rPr lang="en-US" dirty="0"/>
              <a:t> </a:t>
            </a:r>
            <a:r>
              <a:rPr lang="en-US" sz="3600" b="0" dirty="0" smtClean="0"/>
              <a:t>5/7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736304"/>
              </a:xfrm>
            </p:spPr>
            <p:txBody>
              <a:bodyPr/>
              <a:lstStyle/>
              <a:p>
                <a:pPr lvl="1"/>
                <a:r>
                  <a:rPr lang="el-GR" dirty="0" smtClean="0"/>
                  <a:t>Χρησιμοποιήστε ένα ακόμη αθροιστή για το σύνολο των x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²</a:t>
                </a:r>
                <a:r>
                  <a:rPr lang="el-GR" dirty="0"/>
                  <a:t> (π.χ. s2 = s2 + x^2)</a:t>
                </a:r>
              </a:p>
              <a:p>
                <a:pPr lvl="1"/>
                <a:r>
                  <a:rPr lang="el-GR" dirty="0"/>
                  <a:t>Χρησιμοποιήστε τον παρακάτω τύπο για τη διασπορά: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sup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736304"/>
              </a:xfrm>
              <a:blipFill rotWithShape="0">
                <a:blip r:embed="rId2"/>
                <a:stretch>
                  <a:fillRect t="-1782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41917"/>
              </p:ext>
            </p:extLst>
          </p:nvPr>
        </p:nvGraphicFramePr>
        <p:xfrm>
          <a:off x="2411760" y="3645024"/>
          <a:ext cx="4632176" cy="2923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2176"/>
              </a:tblGrid>
              <a:tr h="29234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askisi5b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/>
              <a:t>Switch</a:t>
            </a:r>
            <a:r>
              <a:rPr lang="el-GR" dirty="0"/>
              <a:t> - </a:t>
            </a:r>
            <a:r>
              <a:rPr lang="en-US" dirty="0"/>
              <a:t>C</a:t>
            </a:r>
            <a:r>
              <a:rPr lang="el-GR" dirty="0" err="1"/>
              <a:t>ase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While</a:t>
            </a:r>
            <a:r>
              <a:rPr lang="en-US" dirty="0"/>
              <a:t> </a:t>
            </a:r>
            <a:r>
              <a:rPr lang="en-US" sz="36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Γ</a:t>
            </a:r>
            <a:r>
              <a:rPr lang="en-US" b="1" dirty="0" smtClean="0">
                <a:solidFill>
                  <a:srgbClr val="820000"/>
                </a:solidFill>
              </a:rPr>
              <a:t>,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Χρήση Πινάκων </a:t>
            </a:r>
            <a:r>
              <a:rPr lang="el-GR" b="1" dirty="0" smtClean="0">
                <a:solidFill>
                  <a:srgbClr val="820000"/>
                </a:solidFill>
              </a:rPr>
              <a:t>και </a:t>
            </a:r>
            <a:r>
              <a:rPr lang="el-GR" b="1" dirty="0">
                <a:solidFill>
                  <a:srgbClr val="820000"/>
                </a:solidFill>
              </a:rPr>
              <a:t>Συναρτήσεων </a:t>
            </a:r>
            <a:r>
              <a:rPr lang="el-GR" b="1" dirty="0" err="1" smtClean="0">
                <a:solidFill>
                  <a:srgbClr val="820000"/>
                </a:solidFill>
              </a:rPr>
              <a:t>MatLab</a:t>
            </a:r>
            <a:endParaRPr lang="en-US" b="1" dirty="0" smtClean="0">
              <a:solidFill>
                <a:srgbClr val="820000"/>
              </a:solidFill>
            </a:endParaRPr>
          </a:p>
          <a:p>
            <a:r>
              <a:rPr lang="el-GR" dirty="0"/>
              <a:t>Να τροποποιήσετε το παραπάνω πρόγραμμα ώστε να αποθηκεύει τις ηλικίες που </a:t>
            </a:r>
            <a:r>
              <a:rPr lang="el-GR" dirty="0" smtClean="0"/>
              <a:t>δίνονται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τον χρήστη σε ένα διάνυσμα, και, τις αντίστοιχες κατηγορίες ηλικιών που υπολογίζει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ένα </a:t>
            </a:r>
            <a:r>
              <a:rPr lang="el-GR" dirty="0"/>
              <a:t>άλλο διάνυσμα.</a:t>
            </a:r>
          </a:p>
          <a:p>
            <a:r>
              <a:rPr lang="el-GR" dirty="0"/>
              <a:t>Το πρόγραμμα θα τυπώνει και τα δυο διανύσματα με αύξουσα και με φθίνουσα </a:t>
            </a:r>
            <a:r>
              <a:rPr lang="el-GR" dirty="0" smtClean="0"/>
              <a:t>σειρά</a:t>
            </a:r>
            <a:r>
              <a:rPr lang="en-US" dirty="0" smtClean="0"/>
              <a:t> </a:t>
            </a:r>
            <a:r>
              <a:rPr lang="el-GR" dirty="0" smtClean="0"/>
              <a:t>ηλικιών</a:t>
            </a:r>
            <a:r>
              <a:rPr lang="el-GR" dirty="0"/>
              <a:t>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dirty="0" smtClean="0"/>
              <a:t>Χρησιμοποιήστε </a:t>
            </a:r>
            <a:r>
              <a:rPr lang="el-GR" dirty="0"/>
              <a:t>τη συνάρτηση του </a:t>
            </a:r>
            <a:r>
              <a:rPr lang="el-GR" dirty="0" err="1"/>
              <a:t>MatLab</a:t>
            </a:r>
            <a:r>
              <a:rPr lang="el-GR" dirty="0"/>
              <a:t>: [Y,I] = </a:t>
            </a:r>
            <a:r>
              <a:rPr lang="el-GR" dirty="0" err="1"/>
              <a:t>sort</a:t>
            </a:r>
            <a:r>
              <a:rPr lang="el-GR" dirty="0"/>
              <a:t>(</a:t>
            </a:r>
            <a:r>
              <a:rPr lang="el-GR" dirty="0" err="1"/>
              <a:t>X,mode</a:t>
            </a:r>
            <a:r>
              <a:rPr lang="el-GR" dirty="0"/>
              <a:t>)</a:t>
            </a:r>
          </a:p>
          <a:p>
            <a:pPr marL="457200" lvl="1" indent="0">
              <a:buNone/>
            </a:pPr>
            <a:r>
              <a:rPr lang="el-GR" dirty="0"/>
              <a:t>(Συμβουλευτείτε το </a:t>
            </a:r>
            <a:r>
              <a:rPr lang="el-GR" dirty="0" err="1"/>
              <a:t>help</a:t>
            </a:r>
            <a:r>
              <a:rPr lang="el-GR" dirty="0"/>
              <a:t> </a:t>
            </a:r>
            <a:r>
              <a:rPr lang="el-GR" dirty="0" err="1"/>
              <a:t>sort</a:t>
            </a:r>
            <a:r>
              <a:rPr lang="el-GR" dirty="0"/>
              <a:t> για τη χρήση της εντολής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1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Ροής με τις Εντολές </a:t>
            </a:r>
            <a:r>
              <a:rPr lang="el-GR" dirty="0" err="1"/>
              <a:t>Switch</a:t>
            </a:r>
            <a:r>
              <a:rPr lang="el-GR" dirty="0"/>
              <a:t> - </a:t>
            </a:r>
            <a:r>
              <a:rPr lang="en-US" dirty="0"/>
              <a:t>C</a:t>
            </a:r>
            <a:r>
              <a:rPr lang="el-GR" dirty="0" err="1"/>
              <a:t>ase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 err="1"/>
              <a:t>While</a:t>
            </a:r>
            <a:r>
              <a:rPr lang="en-US" dirty="0"/>
              <a:t> </a:t>
            </a:r>
            <a:r>
              <a:rPr lang="en-US" sz="3600" b="0" dirty="0" smtClean="0"/>
              <a:t>7/7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r>
              <a:rPr lang="el-GR" dirty="0"/>
              <a:t>Το πρόγραμμα θα υπολογίζει επίσης τα στατιστικά του ερωτήματος Β χρησιμοποιώντας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διάνυσμα </a:t>
            </a:r>
            <a:r>
              <a:rPr lang="el-GR" dirty="0"/>
              <a:t>με τις ηλικίες και τις ειδικές συναρτήσεις του </a:t>
            </a:r>
            <a:r>
              <a:rPr lang="el-GR" dirty="0" err="1"/>
              <a:t>MatLab</a:t>
            </a:r>
            <a:r>
              <a:rPr lang="el-GR" dirty="0"/>
              <a:t>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dirty="0" smtClean="0"/>
              <a:t>Χρησιμοποιήστε </a:t>
            </a:r>
            <a:r>
              <a:rPr lang="el-GR" dirty="0"/>
              <a:t>τις συναρτήσεις </a:t>
            </a:r>
            <a:r>
              <a:rPr lang="el-GR" dirty="0" err="1"/>
              <a:t>MatLab</a:t>
            </a:r>
            <a:r>
              <a:rPr lang="el-GR" dirty="0"/>
              <a:t>: </a:t>
            </a:r>
            <a:r>
              <a:rPr lang="el-GR" dirty="0" err="1"/>
              <a:t>count</a:t>
            </a:r>
            <a:r>
              <a:rPr lang="el-GR" dirty="0"/>
              <a:t>(), </a:t>
            </a:r>
            <a:r>
              <a:rPr lang="el-GR" dirty="0" err="1"/>
              <a:t>max</a:t>
            </a:r>
            <a:r>
              <a:rPr lang="el-GR" dirty="0"/>
              <a:t>(), </a:t>
            </a:r>
            <a:r>
              <a:rPr lang="el-GR" dirty="0" err="1"/>
              <a:t>min</a:t>
            </a:r>
            <a:r>
              <a:rPr lang="el-GR" dirty="0"/>
              <a:t>(), </a:t>
            </a:r>
            <a:r>
              <a:rPr lang="el-GR" dirty="0" err="1"/>
              <a:t>mean</a:t>
            </a:r>
            <a:r>
              <a:rPr lang="el-GR" dirty="0"/>
              <a:t>(), </a:t>
            </a:r>
            <a:r>
              <a:rPr lang="el-GR" dirty="0" err="1"/>
              <a:t>var</a:t>
            </a:r>
            <a:r>
              <a:rPr lang="el-GR" dirty="0"/>
              <a:t>().</a:t>
            </a:r>
          </a:p>
          <a:p>
            <a:pPr marL="457200" lvl="1" indent="0">
              <a:buNone/>
            </a:pPr>
            <a:r>
              <a:rPr lang="el-GR" dirty="0"/>
              <a:t>Συγκρίνετε τα αποτελέσματα με αυτά του Β.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53613"/>
              </p:ext>
            </p:extLst>
          </p:nvPr>
        </p:nvGraphicFramePr>
        <p:xfrm>
          <a:off x="2123728" y="3573016"/>
          <a:ext cx="4632176" cy="2923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2176"/>
              </a:tblGrid>
              <a:tr h="29234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askisi5c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e1fc96e1f939fcdc57197ea368efedd508bf8dd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1176</Words>
  <Application>Microsoft Office PowerPoint</Application>
  <PresentationFormat>Προβολή στην οθόνη (4:3)</PresentationFormat>
  <Paragraphs>109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Προγραμματισμός και Εφαρμογές Η/Υ (Ε)</vt:lpstr>
      <vt:lpstr>Έλεγχος Ροής με τις Εντολές Switch - Case και While 1/7</vt:lpstr>
      <vt:lpstr>Έλεγχος Ροής με τις Εντολές Switch - Case και While 2/7</vt:lpstr>
      <vt:lpstr>Έλεγχος Ροής με τις Εντολές Switch - Case και While 3/7</vt:lpstr>
      <vt:lpstr>Έλεγχος Ροής με τις Εντολές Switch - Case και While 4/7</vt:lpstr>
      <vt:lpstr>Έλεγχος Ροής με τις Εντολές Switch - Case και While 5/7</vt:lpstr>
      <vt:lpstr>Έλεγχος Ροής με τις Εντολές Switch - Case και While 6/7</vt:lpstr>
      <vt:lpstr>Έλεγχος Ροής με τις Εντολές Switch - Case και While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2015-05-15T12:43:12Z</dcterms:modified>
</cp:coreProperties>
</file>