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7" r:id="rId16"/>
    <p:sldId id="262" r:id="rId17"/>
    <p:sldId id="264" r:id="rId18"/>
    <p:sldId id="279" r:id="rId19"/>
    <p:sldId id="280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78" d="100"/>
          <a:sy n="78" d="100"/>
        </p:scale>
        <p:origin x="-274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86B7-D919-4E96-9565-B12734D3B961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E1B6-308D-4FCE-942F-A4E7D1A1CBD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68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3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3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Ανοσολογία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20466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Νεφελομετρία - Θολωσιμετρία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960" y="1484784"/>
            <a:ext cx="7114081" cy="363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Σύγχρονο νεφελόμετρο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93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67744" y="2622104"/>
            <a:ext cx="41764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= θολερότητα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b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= διαδρομή του φωτός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Io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= προσπίπτων φως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Ι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= μετρούμενο φως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2249890" y="1916832"/>
            <a:ext cx="4644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I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=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Io e</a:t>
            </a:r>
            <a:r>
              <a:rPr kumimoji="0" lang="el-GR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-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bt</a:t>
            </a:r>
            <a:r>
              <a:rPr kumimoji="0" lang="el-GR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  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ή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= (1/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b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)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ln Io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/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I</a:t>
            </a:r>
            <a:endParaRPr lang="el-GR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Θολωσιμετρία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01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988840"/>
            <a:ext cx="75819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Διαφορές μέτρησης φωτός θολωσιμετρίας - </a:t>
            </a:r>
            <a:r>
              <a:rPr lang="el-GR" dirty="0" smtClean="0"/>
              <a:t>Νεφελομετρίας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34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285365"/>
              </p:ext>
            </p:extLst>
          </p:nvPr>
        </p:nvGraphicFramePr>
        <p:xfrm>
          <a:off x="503548" y="1628800"/>
          <a:ext cx="8136904" cy="38382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276328"/>
                <a:gridCol w="3860576"/>
              </a:tblGrid>
              <a:tr h="29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</a:t>
                      </a:r>
                      <a:r>
                        <a:rPr lang="el-GR" sz="2000" dirty="0"/>
                        <a:t>νοσοσφαιρίνες Ι</a:t>
                      </a:r>
                      <a:r>
                        <a:rPr lang="en-US" sz="2000" dirty="0"/>
                        <a:t>gG</a:t>
                      </a:r>
                      <a:r>
                        <a:rPr lang="el-GR" sz="2000" dirty="0"/>
                        <a:t>, </a:t>
                      </a:r>
                      <a:r>
                        <a:rPr lang="en-US" sz="2000" dirty="0"/>
                        <a:t>IgA</a:t>
                      </a:r>
                      <a:r>
                        <a:rPr lang="el-GR" sz="2000" dirty="0"/>
                        <a:t>, </a:t>
                      </a:r>
                      <a:r>
                        <a:rPr lang="en-US" sz="2000" dirty="0"/>
                        <a:t>IgM</a:t>
                      </a:r>
                      <a:r>
                        <a:rPr lang="el-GR" sz="2000" dirty="0"/>
                        <a:t>, </a:t>
                      </a:r>
                      <a:r>
                        <a:rPr lang="en-US" sz="2000" dirty="0"/>
                        <a:t>IgE</a:t>
                      </a:r>
                      <a:r>
                        <a:rPr lang="el-GR" sz="2000" dirty="0"/>
                        <a:t>, </a:t>
                      </a:r>
                      <a:r>
                        <a:rPr lang="en-US" sz="2000" dirty="0"/>
                        <a:t>IgD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κ και λ ελαφρές αλυσίδες Bence-Jones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9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Συμπλήρωμα C</a:t>
                      </a:r>
                      <a:r>
                        <a:rPr lang="el-GR" sz="2000" baseline="-25000" dirty="0"/>
                        <a:t>3</a:t>
                      </a:r>
                      <a:r>
                        <a:rPr lang="el-GR" sz="2000" dirty="0"/>
                        <a:t>, C</a:t>
                      </a:r>
                      <a:r>
                        <a:rPr lang="el-GR" sz="2000" baseline="-25000" dirty="0"/>
                        <a:t>4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Κορτιζόλη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320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CRP</a:t>
                      </a:r>
                      <a:r>
                        <a:rPr lang="el-GR" sz="2000" dirty="0"/>
                        <a:t>,  </a:t>
                      </a:r>
                      <a:r>
                        <a:rPr lang="en-US" sz="2000" dirty="0"/>
                        <a:t>RF</a:t>
                      </a:r>
                      <a:r>
                        <a:rPr lang="el-GR" sz="2000" dirty="0"/>
                        <a:t>,  </a:t>
                      </a:r>
                      <a:r>
                        <a:rPr lang="en-US" sz="2000" dirty="0"/>
                        <a:t>ASTO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Β</a:t>
                      </a:r>
                      <a:r>
                        <a:rPr lang="el-GR" sz="2000" baseline="-25000" dirty="0"/>
                        <a:t>12,</a:t>
                      </a:r>
                      <a:r>
                        <a:rPr lang="el-GR" sz="2000" dirty="0"/>
                        <a:t> Φυλλικό οξύ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9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Μικροαλβουμίνη ούρων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Ινωδογόνο, Προθρομβίνη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9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Απτοσφαιρίνη, Μυοσφαιρίνη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Procainamide</a:t>
                      </a:r>
                      <a:r>
                        <a:rPr lang="el-GR" sz="2000" dirty="0"/>
                        <a:t>, </a:t>
                      </a:r>
                      <a:r>
                        <a:rPr lang="fr-FR" sz="2000" dirty="0"/>
                        <a:t>Phenobarbital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9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Λιποπρωτεΐνη </a:t>
                      </a:r>
                      <a:r>
                        <a:rPr lang="el-GR" sz="2000" dirty="0"/>
                        <a:t>(Lpa)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Amikacin</a:t>
                      </a:r>
                      <a:r>
                        <a:rPr lang="el-GR" sz="2000" dirty="0"/>
                        <a:t>, </a:t>
                      </a:r>
                      <a:r>
                        <a:rPr lang="en-US" sz="2000" dirty="0"/>
                        <a:t>Carpamazepine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9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</a:t>
                      </a:r>
                      <a:r>
                        <a:rPr lang="el-GR" sz="2000" dirty="0" smtClean="0"/>
                        <a:t>πολιποπρωτεΐνες </a:t>
                      </a:r>
                      <a:r>
                        <a:rPr lang="en-US" sz="2000" dirty="0"/>
                        <a:t>ApoA</a:t>
                      </a:r>
                      <a:r>
                        <a:rPr lang="el-GR" sz="2000" dirty="0"/>
                        <a:t>1, </a:t>
                      </a:r>
                      <a:r>
                        <a:rPr lang="en-US" sz="2000" dirty="0"/>
                        <a:t>ApoB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Tobramycin</a:t>
                      </a:r>
                      <a:r>
                        <a:rPr lang="el-GR" sz="2000" dirty="0"/>
                        <a:t>, </a:t>
                      </a:r>
                      <a:r>
                        <a:rPr lang="en-US" sz="2000" dirty="0"/>
                        <a:t>Vancomycin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9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Τρανσφερίνη (TRF), Φερριτίνη (Ferr)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Libocaine</a:t>
                      </a:r>
                      <a:r>
                        <a:rPr lang="el-GR" sz="2000" dirty="0"/>
                        <a:t>, </a:t>
                      </a:r>
                      <a:r>
                        <a:rPr lang="en-US" sz="2000" dirty="0"/>
                        <a:t>Digoxin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9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α</a:t>
                      </a:r>
                      <a:r>
                        <a:rPr lang="el-GR" sz="2000" baseline="-25000" dirty="0"/>
                        <a:t>1</a:t>
                      </a:r>
                      <a:r>
                        <a:rPr lang="el-GR" sz="2000" dirty="0"/>
                        <a:t>–αντιθρυψίνη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Primidone</a:t>
                      </a:r>
                      <a:r>
                        <a:rPr lang="el-GR" sz="2000" dirty="0"/>
                        <a:t>, </a:t>
                      </a:r>
                      <a:r>
                        <a:rPr lang="en-US" sz="2000" dirty="0"/>
                        <a:t>Phenytoin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9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β</a:t>
                      </a:r>
                      <a:r>
                        <a:rPr lang="el-GR" sz="2000" baseline="-25000" dirty="0"/>
                        <a:t>2</a:t>
                      </a:r>
                      <a:r>
                        <a:rPr lang="el-GR" sz="2000" dirty="0"/>
                        <a:t>–μικροσφαιρίνη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Valproic acid</a:t>
                      </a:r>
                      <a:r>
                        <a:rPr lang="el-GR" sz="2000" dirty="0"/>
                        <a:t>, </a:t>
                      </a:r>
                      <a:r>
                        <a:rPr lang="en-US" sz="2000" dirty="0"/>
                        <a:t>Quinidine</a:t>
                      </a:r>
                      <a:endParaRPr lang="el-G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Παράμετροι που προσδιορίζονται με θολωσιμετρία - </a:t>
            </a:r>
            <a:r>
              <a:rPr lang="el-GR" dirty="0" smtClean="0"/>
              <a:t>Νεφελομετρία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28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«Ανοσολογία (Ε). Ενότητα 6: Νεφελομετρία - </a:t>
            </a:r>
            <a:r>
              <a:rPr lang="el-GR" sz="2000" dirty="0" smtClean="0"/>
              <a:t>Θολωσιμετρία».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429807"/>
              </p:ext>
            </p:extLst>
          </p:nvPr>
        </p:nvGraphicFramePr>
        <p:xfrm>
          <a:off x="1403648" y="1916832"/>
          <a:ext cx="6551509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3" imgW="6125430" imgH="3323810" progId="PBrush">
                  <p:embed/>
                </p:oleObj>
              </mc:Choice>
              <mc:Fallback>
                <p:oleObj name="Bitmap Image" r:id="rId3" imgW="6125430" imgH="3323810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916832"/>
                        <a:ext cx="6551509" cy="4032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Αρχή μεθόδου σκέδασης του </a:t>
            </a:r>
            <a:r>
              <a:rPr lang="el-GR" dirty="0" smtClean="0"/>
              <a:t>φωτός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84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4437112"/>
            <a:ext cx="4648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971600" y="573325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Δεν χρησιμοποιείται σε καμία εφαρμογή</a:t>
            </a:r>
            <a:endParaRPr lang="el-GR" dirty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931" y="2060848"/>
            <a:ext cx="6140138" cy="14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3815916" y="371703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d </a:t>
            </a:r>
            <a:r>
              <a:rPr lang="el-GR" sz="2000" dirty="0" smtClean="0">
                <a:latin typeface="+mj-lt"/>
              </a:rPr>
              <a:t>&lt; 1/10 </a:t>
            </a:r>
            <a:r>
              <a:rPr lang="el-GR" sz="2000" dirty="0">
                <a:latin typeface="+mj-lt"/>
              </a:rPr>
              <a:t>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Σκέδαση τύπου </a:t>
            </a:r>
            <a:r>
              <a:rPr lang="en-US" dirty="0" smtClean="0"/>
              <a:t>Rayleigh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22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971600" y="544522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Χρησιμοποιείται στη νεφελομετρία για τον προσδιορισμό πολυπεπτιδίων</a:t>
            </a:r>
            <a:endParaRPr lang="el-GR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815916" y="400506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 </a:t>
            </a:r>
            <a:r>
              <a:rPr lang="el-GR" sz="2000" dirty="0" smtClean="0"/>
              <a:t>&gt; 1/10 </a:t>
            </a:r>
            <a:r>
              <a:rPr lang="el-GR" sz="2000" dirty="0"/>
              <a:t>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404" y="2204864"/>
            <a:ext cx="5263192" cy="156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Σκέδαση τύπου </a:t>
            </a:r>
            <a:r>
              <a:rPr lang="en-US" dirty="0"/>
              <a:t>Rayleigh - </a:t>
            </a:r>
            <a:r>
              <a:rPr lang="en-US" dirty="0" smtClean="0"/>
              <a:t>Debye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71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995936" y="400506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 &gt;&gt; </a:t>
            </a:r>
            <a:r>
              <a:rPr lang="el-GR" sz="2000" dirty="0" smtClean="0"/>
              <a:t>λ</a:t>
            </a:r>
            <a:endParaRPr lang="el-GR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8" y="2132856"/>
            <a:ext cx="42386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971600" y="527148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Χρησιμοποιείται για τον προσδιορισμό κυττάρων στη κυτταρομετρία ροής</a:t>
            </a:r>
            <a:endParaRPr lang="el-GR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Σκέδαση τύπου </a:t>
            </a:r>
            <a:r>
              <a:rPr lang="en-US" dirty="0" smtClean="0"/>
              <a:t>Mie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79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75" y="1484784"/>
            <a:ext cx="45148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Μέθοδοι υπολογισμού κατά Rayleigh-Debye (1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89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0839" y="2060848"/>
            <a:ext cx="488232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Μέθοδοι υπολογισμού κατά Rayleigh-Debye (2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5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1628800"/>
            <a:ext cx="51625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Καμπύλη μέτρησης </a:t>
            </a:r>
            <a:r>
              <a:rPr lang="en-US" dirty="0" smtClean="0"/>
              <a:t>Rayleigh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03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59024" y="2442955"/>
            <a:ext cx="8784976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= η ένταση του σκεδαζόμενου φωτός από τα σωματίδια που διεγείρονται από πολωμένο φως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Ιο = η ένταση του προσπίπτοντος φωτός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dn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dc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= η μεταβολή του δείκτη διάθλασης του διαλύτη σε σχέση με τη μεταβολή της συγκέντρωσης της διαλυμένης ουσίας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Ν = αριθμός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Avogadro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MB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= το μοριακό βάρος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= η συγκέντρωση σε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gr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ml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θ = η γωνία παρατήρησης (13 έως 26°)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= η απόσταση του εξεταστέου δείγματος όπου γίνεται η σκέδαση από τον ανιχνευτή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Εξίσωση </a:t>
            </a:r>
            <a:r>
              <a:rPr lang="en-US" dirty="0" smtClean="0"/>
              <a:t>Rayleigh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02759" y="1181742"/>
                <a:ext cx="4538482" cy="103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𝑖𝑠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𝐼𝑜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l-GR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𝑑𝑛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𝑑𝑐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𝑀𝐵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Ν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759" y="1181742"/>
                <a:ext cx="4538482" cy="103772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6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ed9ea6b7208de58a1d485c2fcc439e14a2a8864"/>
</p:tagLst>
</file>

<file path=ppt/theme/theme1.xml><?xml version="1.0" encoding="utf-8"?>
<a:theme xmlns:a="http://schemas.openxmlformats.org/drawingml/2006/main" name="OC_template_updated">
  <a:themeElements>
    <a:clrScheme name="Custom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889</Words>
  <Application>Microsoft Office PowerPoint</Application>
  <PresentationFormat>Προβολή στην οθόνη (4:3)</PresentationFormat>
  <Paragraphs>119</Paragraphs>
  <Slides>20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OC_template_updated</vt:lpstr>
      <vt:lpstr>1_OC_template_updated</vt:lpstr>
      <vt:lpstr>Bitmap Image</vt:lpstr>
      <vt:lpstr>Ανοσολογία (Ε)</vt:lpstr>
      <vt:lpstr>Αρχή μεθόδου σκέδασης του φωτός</vt:lpstr>
      <vt:lpstr>Σκέδαση τύπου Rayleigh</vt:lpstr>
      <vt:lpstr>Σκέδαση τύπου Rayleigh - Debye</vt:lpstr>
      <vt:lpstr>Σκέδαση τύπου Mie</vt:lpstr>
      <vt:lpstr>Μέθοδοι υπολογισμού κατά Rayleigh-Debye (1)</vt:lpstr>
      <vt:lpstr>Μέθοδοι υπολογισμού κατά Rayleigh-Debye (2)</vt:lpstr>
      <vt:lpstr>Καμπύλη μέτρησης Rayleigh</vt:lpstr>
      <vt:lpstr>Εξίσωση Rayleigh</vt:lpstr>
      <vt:lpstr>Σύγχρονο νεφελόμετρο</vt:lpstr>
      <vt:lpstr>Θολωσιμετρία</vt:lpstr>
      <vt:lpstr>Διαφορές μέτρησης φωτός θολωσιμετρίας - Νεφελομετρίας</vt:lpstr>
      <vt:lpstr>Παράμετροι που προσδιορίζονται με θολωσιμετρία - Νεφελομετρία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65</cp:revision>
  <dcterms:created xsi:type="dcterms:W3CDTF">2013-03-04T13:35:19Z</dcterms:created>
  <dcterms:modified xsi:type="dcterms:W3CDTF">2015-03-26T11:18:22Z</dcterms:modified>
</cp:coreProperties>
</file>