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78"/>
  </p:notesMasterIdLst>
  <p:handoutMasterIdLst>
    <p:handoutMasterId r:id="rId79"/>
  </p:handoutMasterIdLst>
  <p:sldIdLst>
    <p:sldId id="256"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299" r:id="rId36"/>
    <p:sldId id="300" r:id="rId37"/>
    <p:sldId id="301" r:id="rId38"/>
    <p:sldId id="302" r:id="rId39"/>
    <p:sldId id="303" r:id="rId40"/>
    <p:sldId id="304" r:id="rId41"/>
    <p:sldId id="305" r:id="rId42"/>
    <p:sldId id="306" r:id="rId43"/>
    <p:sldId id="307" r:id="rId44"/>
    <p:sldId id="308" r:id="rId45"/>
    <p:sldId id="309" r:id="rId46"/>
    <p:sldId id="310" r:id="rId47"/>
    <p:sldId id="311" r:id="rId48"/>
    <p:sldId id="312" r:id="rId49"/>
    <p:sldId id="313" r:id="rId50"/>
    <p:sldId id="314" r:id="rId51"/>
    <p:sldId id="315" r:id="rId52"/>
    <p:sldId id="316" r:id="rId53"/>
    <p:sldId id="317" r:id="rId54"/>
    <p:sldId id="318" r:id="rId55"/>
    <p:sldId id="319" r:id="rId56"/>
    <p:sldId id="320" r:id="rId57"/>
    <p:sldId id="321" r:id="rId58"/>
    <p:sldId id="322" r:id="rId59"/>
    <p:sldId id="323" r:id="rId60"/>
    <p:sldId id="324" r:id="rId61"/>
    <p:sldId id="325" r:id="rId62"/>
    <p:sldId id="326" r:id="rId63"/>
    <p:sldId id="327" r:id="rId64"/>
    <p:sldId id="328" r:id="rId65"/>
    <p:sldId id="329" r:id="rId66"/>
    <p:sldId id="330" r:id="rId67"/>
    <p:sldId id="331" r:id="rId68"/>
    <p:sldId id="332" r:id="rId69"/>
    <p:sldId id="333" r:id="rId70"/>
    <p:sldId id="257" r:id="rId71"/>
    <p:sldId id="262" r:id="rId72"/>
    <p:sldId id="264" r:id="rId73"/>
    <p:sldId id="334" r:id="rId74"/>
    <p:sldId id="335" r:id="rId75"/>
    <p:sldId id="266" r:id="rId76"/>
    <p:sldId id="261" r:id="rId77"/>
  </p:sldIdLst>
  <p:sldSz cx="9144000" cy="6858000" type="screen4x3"/>
  <p:notesSz cx="7104063" cy="10234613"/>
  <p:custDataLst>
    <p:tags r:id="rId80"/>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p:scale>
          <a:sx n="114" d="100"/>
          <a:sy n="114" d="100"/>
        </p:scale>
        <p:origin x="-72" y="1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tableStyles" Target="tableStyle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ags" Target="tags/tag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notesMaster" Target="notesMasters/notesMaster1.xml"/><Relationship Id="rId8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11/3/2015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11/3/2015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71</a:t>
            </a:fld>
            <a:endParaRPr lang="el-GR" dirty="0"/>
          </a:p>
        </p:txBody>
      </p:sp>
    </p:spTree>
    <p:extLst>
      <p:ext uri="{BB962C8B-B14F-4D97-AF65-F5344CB8AC3E}">
        <p14:creationId xmlns:p14="http://schemas.microsoft.com/office/powerpoint/2010/main" val="3310165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73</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74</a:t>
            </a:fld>
            <a:endParaRPr lang="el-GR" dirty="0"/>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9</a:t>
            </a:fld>
            <a:endParaRPr lang="el-GR" dirty="0">
              <a:solidFill>
                <a:prstClr val="black"/>
              </a:solidFill>
            </a:endParaRPr>
          </a:p>
        </p:txBody>
      </p:sp>
    </p:spTree>
    <p:extLst>
      <p:ext uri="{BB962C8B-B14F-4D97-AF65-F5344CB8AC3E}">
        <p14:creationId xmlns:p14="http://schemas.microsoft.com/office/powerpoint/2010/main" val="1763384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17</a:t>
            </a:fld>
            <a:endParaRPr lang="el-GR" dirty="0">
              <a:solidFill>
                <a:prstClr val="black"/>
              </a:solidFill>
            </a:endParaRPr>
          </a:p>
        </p:txBody>
      </p:sp>
    </p:spTree>
    <p:extLst>
      <p:ext uri="{BB962C8B-B14F-4D97-AF65-F5344CB8AC3E}">
        <p14:creationId xmlns:p14="http://schemas.microsoft.com/office/powerpoint/2010/main" val="845233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18</a:t>
            </a:fld>
            <a:endParaRPr lang="el-GR" dirty="0">
              <a:solidFill>
                <a:prstClr val="black"/>
              </a:solidFill>
            </a:endParaRPr>
          </a:p>
        </p:txBody>
      </p:sp>
    </p:spTree>
    <p:extLst>
      <p:ext uri="{BB962C8B-B14F-4D97-AF65-F5344CB8AC3E}">
        <p14:creationId xmlns:p14="http://schemas.microsoft.com/office/powerpoint/2010/main" val="2246568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54</a:t>
            </a:fld>
            <a:endParaRPr lang="el-GR" dirty="0">
              <a:solidFill>
                <a:prstClr val="black"/>
              </a:solidFill>
            </a:endParaRPr>
          </a:p>
        </p:txBody>
      </p:sp>
    </p:spTree>
    <p:extLst>
      <p:ext uri="{BB962C8B-B14F-4D97-AF65-F5344CB8AC3E}">
        <p14:creationId xmlns:p14="http://schemas.microsoft.com/office/powerpoint/2010/main" val="3716733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55</a:t>
            </a:fld>
            <a:endParaRPr lang="el-GR" dirty="0">
              <a:solidFill>
                <a:prstClr val="black"/>
              </a:solidFill>
            </a:endParaRPr>
          </a:p>
        </p:txBody>
      </p:sp>
    </p:spTree>
    <p:extLst>
      <p:ext uri="{BB962C8B-B14F-4D97-AF65-F5344CB8AC3E}">
        <p14:creationId xmlns:p14="http://schemas.microsoft.com/office/powerpoint/2010/main" val="3716733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68</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69</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70</a:t>
            </a:fld>
            <a:endParaRPr lang="el-GR" dirty="0"/>
          </a:p>
        </p:txBody>
      </p:sp>
    </p:spTree>
    <p:extLst>
      <p:ext uri="{BB962C8B-B14F-4D97-AF65-F5344CB8AC3E}">
        <p14:creationId xmlns:p14="http://schemas.microsoft.com/office/powerpoint/2010/main" val="1537509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62459378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2000"/>
              </a:lnSpc>
              <a:spcBef>
                <a:spcPts val="1200"/>
              </a:spcBef>
              <a:defRPr sz="2400"/>
            </a:lvl1pPr>
            <a:lvl2pPr marL="742950" indent="-285750">
              <a:lnSpc>
                <a:spcPct val="112000"/>
              </a:lnSpc>
              <a:spcBef>
                <a:spcPts val="1200"/>
              </a:spcBef>
              <a:buFont typeface="Courier New" panose="02070309020205020404" pitchFamily="49" charset="0"/>
              <a:buChar char="o"/>
              <a:defRPr sz="2400"/>
            </a:lvl2pPr>
            <a:lvl3pPr>
              <a:lnSpc>
                <a:spcPct val="112000"/>
              </a:lnSpc>
              <a:spcBef>
                <a:spcPts val="1200"/>
              </a:spcBef>
              <a:defRPr sz="2400"/>
            </a:lvl3pPr>
            <a:lvl4pPr>
              <a:lnSpc>
                <a:spcPct val="112000"/>
              </a:lnSpc>
              <a:spcBef>
                <a:spcPts val="1200"/>
              </a:spcBef>
              <a:defRPr sz="2400"/>
            </a:lvl4pPr>
            <a:lvl5pPr>
              <a:lnSpc>
                <a:spcPct val="112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11413205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9196385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99750232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69527102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2346640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88978992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67718732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3064438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6183889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69824661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hyperlink" Target="http://commons.wikimedia.org/wiki/User:Arcadian" TargetMode="External"/><Relationship Id="rId4" Type="http://schemas.openxmlformats.org/officeDocument/2006/relationships/hyperlink" Target="http://commons.wikimedia.org/wiki/File:Illu_larynx.jpg"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commons.wikimedia.org/wiki/File:Human_respiratory_system-NIH.PNG" TargetMode="External"/><Relationship Id="rId2" Type="http://schemas.openxmlformats.org/officeDocument/2006/relationships/image" Target="../media/image8.png"/><Relationship Id="rId1" Type="http://schemas.openxmlformats.org/officeDocument/2006/relationships/slideLayout" Target="../slideLayouts/slideLayout12.xml"/><Relationship Id="rId4" Type="http://schemas.openxmlformats.org/officeDocument/2006/relationships/hyperlink" Target="http://commons.wikimedia.org/wiki/User:7mike5000"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hyperlink" Target="http://commons.wikimedia.org/wiki/File:Respiratory_Tract_Histological_Differences.png" TargetMode="External"/><Relationship Id="rId2" Type="http://schemas.openxmlformats.org/officeDocument/2006/relationships/image" Target="../media/image9.png"/><Relationship Id="rId1" Type="http://schemas.openxmlformats.org/officeDocument/2006/relationships/slideLayout" Target="../slideLayouts/slideLayout12.xml"/><Relationship Id="rId5" Type="http://schemas.openxmlformats.org/officeDocument/2006/relationships/hyperlink" Target="http://creativecommons.org/licenses/by/3.0/deed.en" TargetMode="External"/><Relationship Id="rId4" Type="http://schemas.openxmlformats.org/officeDocument/2006/relationships/hyperlink" Target="http://commons.wikimedia.org/wiki/User:Anmat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hyperlink" Target="http://creativecommons.org/licenses/by/2.5/deed.en" TargetMode="External"/><Relationship Id="rId5" Type="http://schemas.openxmlformats.org/officeDocument/2006/relationships/hyperlink" Target="http://commons.wikimedia.org/wiki/User:Dcoetzee" TargetMode="External"/><Relationship Id="rId4" Type="http://schemas.openxmlformats.org/officeDocument/2006/relationships/hyperlink" Target="http://commons.wikimedia.org/wiki/File:Bronchial_anatomy.jp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hyperlink" Target="http://commons.wikimedia.org/wiki/User:7mike5000" TargetMode="External"/><Relationship Id="rId4" Type="http://schemas.openxmlformats.org/officeDocument/2006/relationships/hyperlink" Target="http://commons.wikimedia.org/wiki/File:Human_respiratory_system-NIH.PN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commons.wikimedia.org/wiki/File:Blausen_0770_RespiratorySystem_02.png" TargetMode="External"/><Relationship Id="rId2" Type="http://schemas.openxmlformats.org/officeDocument/2006/relationships/image" Target="../media/image5.png"/><Relationship Id="rId1" Type="http://schemas.openxmlformats.org/officeDocument/2006/relationships/slideLayout" Target="../slideLayouts/slideLayout12.xml"/><Relationship Id="rId5" Type="http://schemas.openxmlformats.org/officeDocument/2006/relationships/hyperlink" Target="http://creativecommons.org/licenses/by/3.0/deed.en" TargetMode="External"/><Relationship Id="rId4" Type="http://schemas.openxmlformats.org/officeDocument/2006/relationships/hyperlink" Target="http://commons.wikimedia.org/wiki/User:BruceBlau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commons.wikimedia.org/wiki/File:Blausen_0872_UpperRespiratorySystem.png" TargetMode="External"/><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hyperlink" Target="http://creativecommons.org/licenses/by/3.0/deed.en" TargetMode="External"/><Relationship Id="rId4" Type="http://schemas.openxmlformats.org/officeDocument/2006/relationships/hyperlink" Target="http://commons.wikimedia.org/wiki/User:BruceBlau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9"/>
            <a:ext cx="7772400" cy="1080120"/>
          </a:xfrm>
        </p:spPr>
        <p:txBody>
          <a:bodyPr>
            <a:normAutofit/>
          </a:bodyPr>
          <a:lstStyle/>
          <a:p>
            <a:pPr lvl="1" algn="ctr"/>
            <a:r>
              <a:rPr lang="el-GR" sz="4400" b="1" dirty="0" smtClean="0">
                <a:solidFill>
                  <a:schemeClr val="tx1"/>
                </a:solidFill>
                <a:latin typeface="+mn-lt"/>
              </a:rPr>
              <a:t>Φυσιολογία</a:t>
            </a:r>
            <a:endParaRPr lang="el-GR" sz="4400" b="1" dirty="0">
              <a:solidFill>
                <a:schemeClr val="tx1"/>
              </a:solidFill>
              <a:latin typeface="+mn-lt"/>
            </a:endParaRPr>
          </a:p>
        </p:txBody>
      </p:sp>
      <p:sp>
        <p:nvSpPr>
          <p:cNvPr id="3" name="Υπότιτλος 2"/>
          <p:cNvSpPr>
            <a:spLocks noGrp="1"/>
          </p:cNvSpPr>
          <p:nvPr>
            <p:ph type="subTitle" idx="1"/>
          </p:nvPr>
        </p:nvSpPr>
        <p:spPr>
          <a:xfrm>
            <a:off x="0" y="2708920"/>
            <a:ext cx="9144000" cy="2448272"/>
          </a:xfrm>
        </p:spPr>
        <p:txBody>
          <a:bodyPr>
            <a:normAutofit/>
          </a:bodyPr>
          <a:lstStyle/>
          <a:p>
            <a:pPr>
              <a:spcBef>
                <a:spcPts val="0"/>
              </a:spcBef>
              <a:spcAft>
                <a:spcPts val="1800"/>
              </a:spcAft>
            </a:pPr>
            <a:r>
              <a:rPr lang="el-GR" sz="2600" b="1" dirty="0" smtClean="0"/>
              <a:t>Ενότητα 14</a:t>
            </a:r>
            <a:r>
              <a:rPr lang="el-GR" sz="2600" dirty="0" smtClean="0"/>
              <a:t>:</a:t>
            </a:r>
            <a:r>
              <a:rPr lang="en-US" sz="2600" dirty="0" smtClean="0"/>
              <a:t> </a:t>
            </a:r>
            <a:r>
              <a:rPr lang="el-GR" sz="2600" dirty="0"/>
              <a:t>Αναπνευστικό σύστημα</a:t>
            </a:r>
            <a:endParaRPr lang="en-US" sz="2600" dirty="0" smtClean="0"/>
          </a:p>
          <a:p>
            <a:pPr>
              <a:spcBef>
                <a:spcPts val="0"/>
              </a:spcBef>
            </a:pPr>
            <a:r>
              <a:rPr lang="el-GR" sz="2200" dirty="0"/>
              <a:t>Mαρία Bενετίκου, MD, MSc, DipEndo, PhD,</a:t>
            </a:r>
          </a:p>
          <a:p>
            <a:pPr>
              <a:spcBef>
                <a:spcPts val="0"/>
              </a:spcBef>
            </a:pPr>
            <a:r>
              <a:rPr lang="el-GR" sz="2200" dirty="0"/>
              <a:t>Ιατρός ενδοκρινολόγος, καθηγήτρια παθοφυσιολογίας – νοσολογίας, διδάκτωρ πανεπιστήμιου Αθηνών και Λονδίνου</a:t>
            </a:r>
          </a:p>
          <a:p>
            <a:pPr>
              <a:spcBef>
                <a:spcPts val="0"/>
              </a:spcBef>
            </a:pPr>
            <a:r>
              <a:rPr lang="el-GR" sz="2200"/>
              <a:t>Τμήμα </a:t>
            </a:r>
            <a:r>
              <a:rPr lang="el-GR" sz="2200"/>
              <a:t>Ιατρικών Εργαστηρίων</a:t>
            </a:r>
            <a:endParaRPr lang="el-GR" sz="2200" dirty="0"/>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Λάρυγξ και επιγλωτίς</a:t>
            </a:r>
            <a:endParaRPr lang="en-US" b="1" dirty="0"/>
          </a:p>
        </p:txBody>
      </p:sp>
      <p:pic>
        <p:nvPicPr>
          <p:cNvPr id="1026" name="Picture 2" descr="File:Illu larynx.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858"/>
          <a:stretch/>
        </p:blipFill>
        <p:spPr bwMode="auto">
          <a:xfrm>
            <a:off x="967287" y="1953087"/>
            <a:ext cx="7209426" cy="356414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p:cNvSpPr/>
          <p:nvPr/>
        </p:nvSpPr>
        <p:spPr>
          <a:xfrm>
            <a:off x="1475655" y="5661248"/>
            <a:ext cx="6192689"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4"/>
              </a:rPr>
              <a:t>Illu </a:t>
            </a:r>
            <a:r>
              <a:rPr lang="en-US" sz="1200" dirty="0" smtClean="0">
                <a:latin typeface="+mn-lt"/>
                <a:hlinkClick r:id="rId4"/>
              </a:rPr>
              <a:t>larynx</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5" tooltip="User:Arcadian"/>
              </a:rPr>
              <a:t>Arcadian</a:t>
            </a:r>
            <a:r>
              <a:rPr lang="el-GR" sz="1200" dirty="0" smtClean="0">
                <a:solidFill>
                  <a:prstClr val="black"/>
                </a:solidFill>
                <a:latin typeface="+mn-lt"/>
              </a:rPr>
              <a:t> </a:t>
            </a:r>
            <a:r>
              <a:rPr lang="el-GR" sz="1200" dirty="0" smtClean="0">
                <a:solidFill>
                  <a:prstClr val="black">
                    <a:lumMod val="75000"/>
                    <a:lumOff val="25000"/>
                  </a:prstClr>
                </a:solidFill>
                <a:latin typeface="+mn-lt"/>
              </a:rPr>
              <a:t>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23957957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Αναπνευστικό σύστημα </a:t>
            </a:r>
            <a:r>
              <a:rPr lang="el-GR" sz="3200" b="0" dirty="0" smtClean="0"/>
              <a:t>2/2</a:t>
            </a:r>
            <a:endParaRPr lang="en-US" b="1" dirty="0"/>
          </a:p>
        </p:txBody>
      </p:sp>
      <p:pic>
        <p:nvPicPr>
          <p:cNvPr id="2050" name="Picture 2" descr="File:Human respiratory system-NIH.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7812" y="1052736"/>
            <a:ext cx="8008376" cy="532859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p:cNvSpPr/>
          <p:nvPr/>
        </p:nvSpPr>
        <p:spPr>
          <a:xfrm>
            <a:off x="1473968" y="6440726"/>
            <a:ext cx="6192689" cy="276999"/>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3"/>
              </a:rPr>
              <a:t>Human respiratory </a:t>
            </a:r>
            <a:r>
              <a:rPr lang="en-US" sz="1200" dirty="0" smtClean="0">
                <a:solidFill>
                  <a:prstClr val="black"/>
                </a:solidFill>
                <a:latin typeface="Calibri"/>
                <a:hlinkClick r:id="rId3"/>
              </a:rPr>
              <a:t>system-NIH</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4" tooltip="User:7mike5000"/>
              </a:rPr>
              <a:t>7mike5000</a:t>
            </a:r>
            <a:r>
              <a:rPr lang="el-GR" sz="1200" dirty="0" smtClean="0">
                <a:solidFill>
                  <a:prstClr val="black"/>
                </a:solidFill>
                <a:latin typeface="Calibri"/>
              </a:rPr>
              <a:t> </a:t>
            </a:r>
            <a:r>
              <a:rPr lang="el-GR" sz="1200" dirty="0" smtClean="0">
                <a:solidFill>
                  <a:prstClr val="black">
                    <a:lumMod val="75000"/>
                    <a:lumOff val="25000"/>
                  </a:prstClr>
                </a:solidFill>
                <a:latin typeface="Calibri"/>
              </a:rPr>
              <a:t>διαθέσιμο ως κοινό κτήμα</a:t>
            </a:r>
            <a:endParaRPr lang="en-US" sz="1200" dirty="0">
              <a:solidFill>
                <a:prstClr val="black">
                  <a:lumMod val="75000"/>
                  <a:lumOff val="25000"/>
                </a:prstClr>
              </a:solidFill>
              <a:latin typeface="Calibri"/>
            </a:endParaRPr>
          </a:p>
        </p:txBody>
      </p:sp>
    </p:spTree>
    <p:extLst>
      <p:ext uri="{BB962C8B-B14F-4D97-AF65-F5344CB8AC3E}">
        <p14:creationId xmlns:p14="http://schemas.microsoft.com/office/powerpoint/2010/main" val="27046782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Υγρό των πετάλων του υπεζωκότα</a:t>
            </a:r>
            <a:endParaRPr lang="en-US" b="1" dirty="0"/>
          </a:p>
        </p:txBody>
      </p:sp>
      <p:sp>
        <p:nvSpPr>
          <p:cNvPr id="3" name="2 - Θέση περιεχομένου"/>
          <p:cNvSpPr>
            <a:spLocks noGrp="1"/>
          </p:cNvSpPr>
          <p:nvPr>
            <p:ph idx="1"/>
          </p:nvPr>
        </p:nvSpPr>
        <p:spPr>
          <a:xfrm>
            <a:off x="457200" y="1196752"/>
            <a:ext cx="8579296" cy="5400600"/>
          </a:xfrm>
        </p:spPr>
        <p:txBody>
          <a:bodyPr>
            <a:noAutofit/>
          </a:bodyPr>
          <a:lstStyle/>
          <a:p>
            <a:pPr marL="0" indent="0">
              <a:lnSpc>
                <a:spcPct val="120000"/>
              </a:lnSpc>
              <a:buNone/>
            </a:pPr>
            <a:r>
              <a:rPr lang="el-GR" sz="2200" dirty="0" smtClean="0"/>
              <a:t>Η λειτουργική αποστολή του υγρού αυτού είναι: </a:t>
            </a:r>
          </a:p>
          <a:p>
            <a:pPr>
              <a:lnSpc>
                <a:spcPct val="120000"/>
              </a:lnSpc>
            </a:pPr>
            <a:r>
              <a:rPr lang="el-GR" sz="2200" dirty="0" smtClean="0"/>
              <a:t>Να ελαττώνει την τριβή ανάμεσα στα δύο πέταλα του υπεζωκότα και να ολισθαίνει  εύκολα το ένα πέταλο επάνω στο άλλο.</a:t>
            </a:r>
          </a:p>
          <a:p>
            <a:pPr>
              <a:lnSpc>
                <a:spcPct val="120000"/>
              </a:lnSpc>
            </a:pPr>
            <a:r>
              <a:rPr lang="el-GR" sz="2200" dirty="0" smtClean="0"/>
              <a:t>Να δημιουργεί ισχυρές δυνάμεις συνάφειας (ώστε να βρίσκονται συνεχώς τα δύο πέταλα σε στενή επαφή μεταξύ τους. Οι δυνάμεις αυτές μοιάζουν με τις δυνάμεις που δημιουργούνται ανάμεσα σε δύο γυάλινες πλάκες με τη μεσολάβηση ενός υγρού. </a:t>
            </a:r>
          </a:p>
          <a:p>
            <a:pPr>
              <a:lnSpc>
                <a:spcPct val="120000"/>
              </a:lnSpc>
            </a:pPr>
            <a:r>
              <a:rPr lang="el-GR" sz="2200" dirty="0" smtClean="0"/>
              <a:t>Η ύπαρξη του υγρού, ενώ διευκολύνει την ολίσθηση της μίας πλάκας προς την άλλη, συγχρόνως δεν επιτρέπει τη μεταξύ τους απομάκρυνση. </a:t>
            </a:r>
          </a:p>
          <a:p>
            <a:pPr>
              <a:lnSpc>
                <a:spcPct val="120000"/>
              </a:lnSpc>
            </a:pPr>
            <a:r>
              <a:rPr lang="el-GR" sz="2200" dirty="0" smtClean="0"/>
              <a:t>Κάτω από τις συνθήκες αυτές οι πνεύμονες αναγκάζονται να ακολουθούν παθητικά τις κινήσεις του θωρακικού τοιχώματος.</a:t>
            </a:r>
          </a:p>
        </p:txBody>
      </p:sp>
    </p:spTree>
    <p:extLst>
      <p:ext uri="{BB962C8B-B14F-4D97-AF65-F5344CB8AC3E}">
        <p14:creationId xmlns:p14="http://schemas.microsoft.com/office/powerpoint/2010/main" val="39369309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Πέταλα του υπεζωκότα</a:t>
            </a:r>
            <a:endParaRPr lang="en-US" b="1" dirty="0"/>
          </a:p>
        </p:txBody>
      </p:sp>
      <p:sp>
        <p:nvSpPr>
          <p:cNvPr id="3" name="2 - Θέση περιεχομένου"/>
          <p:cNvSpPr>
            <a:spLocks noGrp="1"/>
          </p:cNvSpPr>
          <p:nvPr>
            <p:ph idx="1"/>
          </p:nvPr>
        </p:nvSpPr>
        <p:spPr/>
        <p:txBody>
          <a:bodyPr>
            <a:normAutofit/>
          </a:bodyPr>
          <a:lstStyle/>
          <a:p>
            <a:r>
              <a:rPr lang="el-GR" dirty="0" smtClean="0"/>
              <a:t>Τα δύο πέταλα του υπεζωκότα απομακρύνονται μεταξύ τους μόνο σε παθολογικές καταστάσεις.</a:t>
            </a:r>
          </a:p>
          <a:p>
            <a:r>
              <a:rPr lang="el-GR" dirty="0" smtClean="0"/>
              <a:t>Όπως, στην περίπτωση που η υπεζωκοτική κοιλότητα επικοινωνεί με την ατμόσφαιρα και εισέρχεται αέρας μέσα στην κοιλότητα (πνευμοθώρακας) ή όταν σε άλλες περιπτώσεις συλλέγεται υγρό μέσα στην κοιλότητα (υδροθώρακας, αιμοθώρακας, πυοθώρακας κ.ά.).</a:t>
            </a:r>
          </a:p>
          <a:p>
            <a:endParaRPr lang="en-US" dirty="0"/>
          </a:p>
        </p:txBody>
      </p:sp>
    </p:spTree>
    <p:extLst>
      <p:ext uri="{BB962C8B-B14F-4D97-AF65-F5344CB8AC3E}">
        <p14:creationId xmlns:p14="http://schemas.microsoft.com/office/powerpoint/2010/main" val="27703145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Βρογχικό δένδρο</a:t>
            </a:r>
            <a:endParaRPr lang="en-US" b="1" dirty="0"/>
          </a:p>
        </p:txBody>
      </p:sp>
      <p:sp>
        <p:nvSpPr>
          <p:cNvPr id="3" name="2 - Θέση περιεχομένου"/>
          <p:cNvSpPr>
            <a:spLocks noGrp="1"/>
          </p:cNvSpPr>
          <p:nvPr>
            <p:ph idx="1"/>
          </p:nvPr>
        </p:nvSpPr>
        <p:spPr>
          <a:xfrm>
            <a:off x="457200" y="1196752"/>
            <a:ext cx="8363272" cy="5328592"/>
          </a:xfrm>
        </p:spPr>
        <p:txBody>
          <a:bodyPr>
            <a:normAutofit/>
          </a:bodyPr>
          <a:lstStyle/>
          <a:p>
            <a:r>
              <a:rPr lang="el-GR" sz="2200" dirty="0" smtClean="0"/>
              <a:t>Το βρογχικό δένδρο αρχίζει από την τραχεία και συνεχίζει με τις διάφορες υποδιαιρέσεις του.</a:t>
            </a:r>
          </a:p>
          <a:p>
            <a:r>
              <a:rPr lang="el-GR" sz="2200" b="1" dirty="0" smtClean="0"/>
              <a:t>Η τραχεία. </a:t>
            </a:r>
            <a:r>
              <a:rPr lang="el-GR" sz="2200" dirty="0" smtClean="0"/>
              <a:t>Αποτελεί τη συνέχεια του λάρυγγα και διαιρείται στους δύο κύριους βρόγχους, τον αριστερό και το δεξιό, οι οποίοι παρουσιάζουν στη συνέχεια 23 αλληλοδιάδοχες υποδιαιρέσεις.</a:t>
            </a:r>
          </a:p>
          <a:p>
            <a:r>
              <a:rPr lang="el-GR" sz="2200" b="1" dirty="0" smtClean="0"/>
              <a:t>Οι λοβιακοί βρόγχοι. </a:t>
            </a:r>
            <a:r>
              <a:rPr lang="el-GR" sz="2200" dirty="0" smtClean="0"/>
              <a:t>Οι δύο κύριοι βρόγχοι διαιρούνται στους λοβιακούς βρόγχους (τρεις δεξιά και δύο αριστερά), που αντιστοιχούν ένας σε κάθε πνευμονικό λοβό. Οι λοβιακοί βρόγχοι, μέσα στους πνευμονικούς λοβούς, υποδιαιρούνται σε όλο και μικρότερους βρόγχους, οι οποίοι φέρουν στο τοίχωμα τους στοιχεία χόνδρου και καταλήγουν στα βρογχιόλια.</a:t>
            </a:r>
          </a:p>
        </p:txBody>
      </p:sp>
    </p:spTree>
    <p:extLst>
      <p:ext uri="{BB962C8B-B14F-4D97-AF65-F5344CB8AC3E}">
        <p14:creationId xmlns:p14="http://schemas.microsoft.com/office/powerpoint/2010/main" val="20727812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Βρογχιόλια</a:t>
            </a:r>
            <a:endParaRPr lang="en-US" b="1" dirty="0"/>
          </a:p>
        </p:txBody>
      </p:sp>
      <p:sp>
        <p:nvSpPr>
          <p:cNvPr id="3" name="2 - Θέση περιεχομένου"/>
          <p:cNvSpPr>
            <a:spLocks noGrp="1"/>
          </p:cNvSpPr>
          <p:nvPr>
            <p:ph idx="1"/>
          </p:nvPr>
        </p:nvSpPr>
        <p:spPr>
          <a:xfrm>
            <a:off x="457200" y="1196752"/>
            <a:ext cx="8363272" cy="5400600"/>
          </a:xfrm>
        </p:spPr>
        <p:txBody>
          <a:bodyPr>
            <a:normAutofit/>
          </a:bodyPr>
          <a:lstStyle/>
          <a:p>
            <a:r>
              <a:rPr lang="el-GR" sz="2200" dirty="0" smtClean="0"/>
              <a:t>Το τοίχωμα του τμήματος αυτού του βρογχικού δένδρου δεν έχει χόνδρους, έχει όμως αρκετές ελαστικές και λείες μυϊκές ίνες και ο βλεννογόνος φέρει κροσσωτά κύτταρα (μέχρι τη 16ηυποδιαίρεση). Τα βρογχιόλια της 16ης υποδιαιρέσεως αποτελούν τα τελικά βρογχιόλια, από εκεί και πέρα τα βρογχιόλια συμμετέχουν στην ανταλλαγή των αερίων και ονομάζονται αναπνευστικά βρογχιόλια. </a:t>
            </a:r>
          </a:p>
          <a:p>
            <a:r>
              <a:rPr lang="el-GR" sz="2200" dirty="0" smtClean="0"/>
              <a:t>Ο τόνος των λείων μυϊκών ινών ελέγχεται από το Α.Ν.Σ. Η διέγερση του παρασυμπαθητικού συστήματος προκαλεί βρογχόσπασμο, ενώ η διέγερση του συμπαθητικού συστήματος οδηγεί σε βρογχοδιαστολή. </a:t>
            </a:r>
          </a:p>
          <a:p>
            <a:r>
              <a:rPr lang="el-GR" sz="2200" dirty="0" smtClean="0"/>
              <a:t>Η αιμάτωση του βρογχικού δένδρου γίνεται από τις βρογχικές αρτηρίες.</a:t>
            </a:r>
            <a:endParaRPr lang="en-US" sz="2200" dirty="0"/>
          </a:p>
        </p:txBody>
      </p:sp>
    </p:spTree>
    <p:extLst>
      <p:ext uri="{BB962C8B-B14F-4D97-AF65-F5344CB8AC3E}">
        <p14:creationId xmlns:p14="http://schemas.microsoft.com/office/powerpoint/2010/main" val="7973440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Πνευμονικό παρέγχυμα</a:t>
            </a:r>
            <a:endParaRPr lang="en-US" b="1" dirty="0"/>
          </a:p>
        </p:txBody>
      </p:sp>
      <p:sp>
        <p:nvSpPr>
          <p:cNvPr id="3" name="2 - Θέση περιεχομένου"/>
          <p:cNvSpPr>
            <a:spLocks noGrp="1"/>
          </p:cNvSpPr>
          <p:nvPr>
            <p:ph idx="1"/>
          </p:nvPr>
        </p:nvSpPr>
        <p:spPr>
          <a:xfrm>
            <a:off x="457200" y="1196752"/>
            <a:ext cx="8363272" cy="5328592"/>
          </a:xfrm>
        </p:spPr>
        <p:txBody>
          <a:bodyPr>
            <a:noAutofit/>
          </a:bodyPr>
          <a:lstStyle/>
          <a:p>
            <a:r>
              <a:rPr lang="el-GR" sz="2200" dirty="0" smtClean="0"/>
              <a:t>Ο </a:t>
            </a:r>
            <a:r>
              <a:rPr lang="el-GR" sz="2200" b="1" dirty="0" smtClean="0"/>
              <a:t>κυψελιδικός χώρος </a:t>
            </a:r>
            <a:r>
              <a:rPr lang="el-GR" sz="2200" dirty="0" smtClean="0"/>
              <a:t>των πνευμόνων ονομάζεται επίσης και αναπνευστική ζώνη γιατί η περιοχή αυτή συμμετέχει στην ανταλλαγή των αναπνευστικών αερίων. </a:t>
            </a:r>
          </a:p>
          <a:p>
            <a:r>
              <a:rPr lang="el-GR" sz="2200" dirty="0" smtClean="0"/>
              <a:t>Κάθε τελικό αναπνευστικό βρογχιόλιο χορηγεί 2 – 11 κυψελιδικούς πόρους, οι οποίοι καταλήγουν στους κυψελιδικούς σάκους, ο καθένας από τους οποίους αποτελείται από δυο ή περισσότερες κυψελίδες. </a:t>
            </a:r>
          </a:p>
          <a:p>
            <a:r>
              <a:rPr lang="el-GR" sz="2200" dirty="0" smtClean="0"/>
              <a:t>Τα τοιχώματα των κυψελίδων αποτελούν την κύρια αναπνευστική επιφάνεια. </a:t>
            </a:r>
          </a:p>
          <a:p>
            <a:r>
              <a:rPr lang="el-GR" sz="2200" dirty="0" smtClean="0"/>
              <a:t>Η αιμάτωση της αναπνευστικής ζώνης γίνεται από κλάδους της πνευμονικής αρτηρίας και η απαγωγή του αίματος από τις πνευμονικές φλέβες.</a:t>
            </a:r>
            <a:endParaRPr lang="en-US" sz="2200" dirty="0"/>
          </a:p>
        </p:txBody>
      </p:sp>
    </p:spTree>
    <p:extLst>
      <p:ext uri="{BB962C8B-B14F-4D97-AF65-F5344CB8AC3E}">
        <p14:creationId xmlns:p14="http://schemas.microsoft.com/office/powerpoint/2010/main" val="21349033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Διαίρεση των βρόγχων</a:t>
            </a:r>
            <a:endParaRPr lang="en-US" b="1" dirty="0"/>
          </a:p>
        </p:txBody>
      </p:sp>
      <p:pic>
        <p:nvPicPr>
          <p:cNvPr id="4098" name="Picture 2" descr="File:Respiratory Tract Histological Difference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1197446"/>
            <a:ext cx="7620000" cy="48958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7"/>
          <p:cNvSpPr/>
          <p:nvPr/>
        </p:nvSpPr>
        <p:spPr>
          <a:xfrm>
            <a:off x="750772" y="6309320"/>
            <a:ext cx="7585236" cy="276999"/>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3"/>
              </a:rPr>
              <a:t>Respiratory Tract Histological </a:t>
            </a:r>
            <a:r>
              <a:rPr lang="en-US" sz="1200" dirty="0" smtClean="0">
                <a:solidFill>
                  <a:prstClr val="black"/>
                </a:solidFill>
                <a:latin typeface="Calibri"/>
                <a:hlinkClick r:id="rId3"/>
              </a:rPr>
              <a:t>Differences</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4" tooltip="User:Anmats"/>
              </a:rPr>
              <a:t>Anmats</a:t>
            </a:r>
            <a:r>
              <a:rPr lang="el-GR" sz="1200" dirty="0" smtClean="0">
                <a:solidFill>
                  <a:prstClr val="black"/>
                </a:solidFill>
                <a:latin typeface="Calibri"/>
              </a:rPr>
              <a:t> </a:t>
            </a:r>
            <a:r>
              <a:rPr lang="el-GR" sz="1200" dirty="0" smtClean="0">
                <a:solidFill>
                  <a:prstClr val="black">
                    <a:lumMod val="75000"/>
                    <a:lumOff val="25000"/>
                  </a:prstClr>
                </a:solidFill>
                <a:latin typeface="Calibri"/>
              </a:rPr>
              <a:t>διαθέσιμο με άδεια </a:t>
            </a:r>
            <a:r>
              <a:rPr lang="en-US" sz="1200" dirty="0">
                <a:solidFill>
                  <a:prstClr val="black"/>
                </a:solidFill>
                <a:latin typeface="Calibri"/>
                <a:hlinkClick r:id="rId5"/>
              </a:rPr>
              <a:t>CC BY 3.0</a:t>
            </a:r>
            <a:endParaRPr lang="en-US" sz="1200" dirty="0">
              <a:solidFill>
                <a:prstClr val="black"/>
              </a:solidFill>
              <a:latin typeface="Calibri"/>
            </a:endParaRPr>
          </a:p>
        </p:txBody>
      </p:sp>
    </p:spTree>
    <p:extLst>
      <p:ext uri="{BB962C8B-B14F-4D97-AF65-F5344CB8AC3E}">
        <p14:creationId xmlns:p14="http://schemas.microsoft.com/office/powerpoint/2010/main" val="35609131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Βρόγχοι, βρογχιόλια, κυψελίδες</a:t>
            </a:r>
            <a:endParaRPr lang="en-US" b="1" dirty="0"/>
          </a:p>
        </p:txBody>
      </p:sp>
      <p:pic>
        <p:nvPicPr>
          <p:cNvPr id="1026" name="Picture 2" descr="File:Bronchial anatom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6599" y="1196752"/>
            <a:ext cx="6730803" cy="521094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Rectangle 7"/>
          <p:cNvSpPr/>
          <p:nvPr/>
        </p:nvSpPr>
        <p:spPr>
          <a:xfrm>
            <a:off x="750772" y="6464369"/>
            <a:ext cx="7585236"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4"/>
              </a:rPr>
              <a:t>Bronchial </a:t>
            </a:r>
            <a:r>
              <a:rPr lang="en-US" sz="1200" dirty="0" smtClean="0">
                <a:latin typeface="+mn-lt"/>
                <a:hlinkClick r:id="rId4"/>
              </a:rPr>
              <a:t>anatomy</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5" tooltip="User:Dcoetzee"/>
              </a:rPr>
              <a:t>Dcoetzee</a:t>
            </a:r>
            <a:r>
              <a:rPr lang="el-GR" sz="1200" dirty="0" smtClean="0">
                <a:solidFill>
                  <a:prstClr val="black"/>
                </a:solidFill>
                <a:latin typeface="+mn-lt"/>
              </a:rPr>
              <a:t> </a:t>
            </a:r>
            <a:r>
              <a:rPr lang="el-GR" sz="1200" dirty="0" smtClean="0">
                <a:solidFill>
                  <a:prstClr val="black">
                    <a:lumMod val="75000"/>
                    <a:lumOff val="25000"/>
                  </a:prstClr>
                </a:solidFill>
                <a:latin typeface="+mn-lt"/>
              </a:rPr>
              <a:t>διαθέσιμο με άδεια </a:t>
            </a:r>
            <a:r>
              <a:rPr lang="en-US" sz="1200" dirty="0">
                <a:latin typeface="+mn-lt"/>
                <a:hlinkClick r:id="rId6"/>
              </a:rPr>
              <a:t>CC BY 2.5</a:t>
            </a:r>
            <a:endParaRPr lang="en-US" sz="1200" dirty="0">
              <a:latin typeface="+mn-lt"/>
            </a:endParaRPr>
          </a:p>
        </p:txBody>
      </p:sp>
    </p:spTree>
    <p:extLst>
      <p:ext uri="{BB962C8B-B14F-4D97-AF65-F5344CB8AC3E}">
        <p14:creationId xmlns:p14="http://schemas.microsoft.com/office/powerpoint/2010/main" val="37289922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Ανταλλαγή των αερίων</a:t>
            </a:r>
            <a:endParaRPr lang="en-US" b="1" dirty="0"/>
          </a:p>
        </p:txBody>
      </p:sp>
      <p:pic>
        <p:nvPicPr>
          <p:cNvPr id="2050" name="Picture 2" descr="File:Human respiratory system-NIH.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1206779"/>
            <a:ext cx="7776864" cy="517454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7"/>
          <p:cNvSpPr/>
          <p:nvPr/>
        </p:nvSpPr>
        <p:spPr>
          <a:xfrm>
            <a:off x="1473968" y="6440726"/>
            <a:ext cx="6192689" cy="276999"/>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4"/>
              </a:rPr>
              <a:t>Human respiratory </a:t>
            </a:r>
            <a:r>
              <a:rPr lang="en-US" sz="1200" dirty="0" smtClean="0">
                <a:solidFill>
                  <a:prstClr val="black"/>
                </a:solidFill>
                <a:latin typeface="Calibri"/>
                <a:hlinkClick r:id="rId4"/>
              </a:rPr>
              <a:t>system-NIH</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5" tooltip="User:7mike5000"/>
              </a:rPr>
              <a:t>7mike5000</a:t>
            </a:r>
            <a:r>
              <a:rPr lang="el-GR" sz="1200" dirty="0" smtClean="0">
                <a:solidFill>
                  <a:prstClr val="black"/>
                </a:solidFill>
                <a:latin typeface="Calibri"/>
              </a:rPr>
              <a:t> </a:t>
            </a:r>
            <a:r>
              <a:rPr lang="el-GR" sz="1200" dirty="0" smtClean="0">
                <a:solidFill>
                  <a:prstClr val="black">
                    <a:lumMod val="75000"/>
                    <a:lumOff val="25000"/>
                  </a:prstClr>
                </a:solidFill>
                <a:latin typeface="Calibri"/>
              </a:rPr>
              <a:t>διαθέσιμο ως κοινό κτήμα</a:t>
            </a:r>
            <a:endParaRPr lang="en-US" sz="1200" dirty="0">
              <a:solidFill>
                <a:prstClr val="black">
                  <a:lumMod val="75000"/>
                  <a:lumOff val="25000"/>
                </a:prstClr>
              </a:solidFill>
              <a:latin typeface="Calibri"/>
            </a:endParaRPr>
          </a:p>
        </p:txBody>
      </p:sp>
    </p:spTree>
    <p:extLst>
      <p:ext uri="{BB962C8B-B14F-4D97-AF65-F5344CB8AC3E}">
        <p14:creationId xmlns:p14="http://schemas.microsoft.com/office/powerpoint/2010/main" val="13982921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908720"/>
          </a:xfrm>
        </p:spPr>
        <p:txBody>
          <a:bodyPr>
            <a:normAutofit/>
          </a:bodyPr>
          <a:lstStyle/>
          <a:p>
            <a:r>
              <a:rPr lang="el-GR" b="1" dirty="0" smtClean="0"/>
              <a:t>Διατήρηση μεταβολικών λειτουργιών </a:t>
            </a:r>
            <a:r>
              <a:rPr lang="el-GR" sz="3200" b="0" dirty="0" smtClean="0"/>
              <a:t>1/2</a:t>
            </a:r>
            <a:endParaRPr lang="en-US" sz="3200" b="0" dirty="0"/>
          </a:p>
        </p:txBody>
      </p:sp>
      <p:sp>
        <p:nvSpPr>
          <p:cNvPr id="3" name="2 - Θέση περιεχομένου"/>
          <p:cNvSpPr>
            <a:spLocks noGrp="1"/>
          </p:cNvSpPr>
          <p:nvPr>
            <p:ph idx="1"/>
          </p:nvPr>
        </p:nvSpPr>
        <p:spPr/>
        <p:txBody>
          <a:bodyPr>
            <a:normAutofit/>
          </a:bodyPr>
          <a:lstStyle/>
          <a:p>
            <a:r>
              <a:rPr lang="el-GR" dirty="0" smtClean="0"/>
              <a:t>Η διατήρηση των μεταβολικών λειτουργιών του οργανισμού επιτυγχάνεται με τη συνεχή προσφορά θρεπτικών ουσιών και οξυγόνου στα κύτταρα, καθώς και με τη συνεχή απομάκρυνση των προϊόντων του μεταβολισμού από τον οργανισμό. Άλλωστε, όπως είναι γνωστό, οι οξειδωτικές διασπάσεις των θρεπτικών ουσιών γίνονται μόνο με την παρουσία οξυγόνου και</a:t>
            </a:r>
            <a:r>
              <a:rPr lang="en-US" dirty="0" smtClean="0"/>
              <a:t> </a:t>
            </a:r>
            <a:r>
              <a:rPr lang="el-GR" dirty="0" smtClean="0"/>
              <a:t>δίνουν ως τελικά προϊόντα CΟ</a:t>
            </a:r>
            <a:r>
              <a:rPr lang="el-GR" baseline="-25000" dirty="0" smtClean="0"/>
              <a:t>2</a:t>
            </a:r>
            <a:r>
              <a:rPr lang="el-GR" dirty="0" smtClean="0"/>
              <a:t> και Η</a:t>
            </a:r>
            <a:r>
              <a:rPr lang="el-GR" baseline="-25000" dirty="0" smtClean="0"/>
              <a:t>2</a:t>
            </a:r>
            <a:r>
              <a:rPr lang="el-GR" dirty="0" smtClean="0"/>
              <a:t>Ο.</a:t>
            </a:r>
          </a:p>
        </p:txBody>
      </p:sp>
    </p:spTree>
    <p:extLst>
      <p:ext uri="{BB962C8B-B14F-4D97-AF65-F5344CB8AC3E}">
        <p14:creationId xmlns:p14="http://schemas.microsoft.com/office/powerpoint/2010/main" val="20225056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Αναπνευστικές κινήσεις</a:t>
            </a:r>
            <a:endParaRPr lang="en-US" b="1" dirty="0"/>
          </a:p>
        </p:txBody>
      </p:sp>
      <p:sp>
        <p:nvSpPr>
          <p:cNvPr id="3" name="2 - Θέση περιεχομένου"/>
          <p:cNvSpPr>
            <a:spLocks noGrp="1"/>
          </p:cNvSpPr>
          <p:nvPr>
            <p:ph idx="1"/>
          </p:nvPr>
        </p:nvSpPr>
        <p:spPr/>
        <p:txBody>
          <a:bodyPr>
            <a:normAutofit/>
          </a:bodyPr>
          <a:lstStyle/>
          <a:p>
            <a:r>
              <a:rPr lang="el-GR" sz="2200" dirty="0" smtClean="0"/>
              <a:t>Για την ανταλλαγή των αναπνευστικών αερίων μέσα από την αναπνευστική επιφάνεια, απαραίτητη προϋπόθεση είναι η συνεχής ανανέωση του κυψελιδικού αέρα. </a:t>
            </a:r>
          </a:p>
          <a:p>
            <a:r>
              <a:rPr lang="el-GR" sz="2200" dirty="0" smtClean="0"/>
              <a:t>Η ανανέωση αυτή γίνεται </a:t>
            </a:r>
            <a:r>
              <a:rPr lang="el-GR" sz="2200" b="1" dirty="0" smtClean="0"/>
              <a:t>με τις αναπνευστικές κινήσεις, </a:t>
            </a:r>
            <a:r>
              <a:rPr lang="el-GR" sz="2200" dirty="0" smtClean="0"/>
              <a:t>οι οποίες μετακινούν συνεχώς τον ατμοσφαιρικό αέρα προς τις κυψελίδες και τον κυψελιδικό αέρα προς την ατμόσφαιρα. Για τη μετακίνηση αυτή του αέρα κινητήριος δύναμη είναι </a:t>
            </a:r>
            <a:r>
              <a:rPr lang="el-GR" sz="2200" b="1" dirty="0" smtClean="0"/>
              <a:t>η διαφορά πιέσεως </a:t>
            </a:r>
            <a:r>
              <a:rPr lang="el-GR" sz="2200" dirty="0" smtClean="0"/>
              <a:t>που δημιουργείται από τις αναπνευστικές κινήσεις.</a:t>
            </a:r>
          </a:p>
          <a:p>
            <a:r>
              <a:rPr lang="el-GR" sz="2200" dirty="0" smtClean="0"/>
              <a:t>Η αναπνοή γίνεται σε δύο αλληλοδιάδοχες φάσεις, την </a:t>
            </a:r>
            <a:r>
              <a:rPr lang="el-GR" sz="2200" b="1" dirty="0" smtClean="0"/>
              <a:t>εισπνοή και την εκπνοή.</a:t>
            </a:r>
            <a:endParaRPr lang="en-US" sz="2200" b="1" dirty="0"/>
          </a:p>
        </p:txBody>
      </p:sp>
    </p:spTree>
    <p:extLst>
      <p:ext uri="{BB962C8B-B14F-4D97-AF65-F5344CB8AC3E}">
        <p14:creationId xmlns:p14="http://schemas.microsoft.com/office/powerpoint/2010/main" val="25678791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Εισπνοή</a:t>
            </a:r>
            <a:endParaRPr lang="en-US" b="1" dirty="0"/>
          </a:p>
        </p:txBody>
      </p:sp>
      <p:sp>
        <p:nvSpPr>
          <p:cNvPr id="3" name="2 - Θέση περιεχομένου"/>
          <p:cNvSpPr>
            <a:spLocks noGrp="1"/>
          </p:cNvSpPr>
          <p:nvPr>
            <p:ph idx="1"/>
          </p:nvPr>
        </p:nvSpPr>
        <p:spPr>
          <a:xfrm>
            <a:off x="323528" y="1196752"/>
            <a:ext cx="8507288" cy="5616624"/>
          </a:xfrm>
        </p:spPr>
        <p:txBody>
          <a:bodyPr>
            <a:normAutofit fontScale="92500"/>
          </a:bodyPr>
          <a:lstStyle/>
          <a:p>
            <a:r>
              <a:rPr lang="el-GR" dirty="0" smtClean="0"/>
              <a:t>Είναι μία ενεργητική λειτουργία, η οποία επιτελείται με τη δράση των εισπνευστικών μυών. </a:t>
            </a:r>
          </a:p>
          <a:p>
            <a:r>
              <a:rPr lang="el-GR" dirty="0" smtClean="0"/>
              <a:t>Κατά την εισπνοή παρατηρείται αύξηση του όγκου της θωρακικής κοιλότητας και έκπτυξη των πνευμόνων, η οποία γίνεται εξαιτίας της καθόδου του διαφράγματος και της μετακινήσεως των πλευρών προς τα έξω και επάνω, λόγω της συστολής των εισπνευστικών μυών. Τελικό αποτέλεσμα της ενέργειας αυτής είναι η μετακίνηση του ατμοσφαιρικού αέρα προς τον κυψελιδικό χώρο.</a:t>
            </a:r>
          </a:p>
          <a:p>
            <a:r>
              <a:rPr lang="el-GR" dirty="0" smtClean="0"/>
              <a:t>Κατά την εισπνοή τα κάτω χείλη των πνευμόνων εκπτύσσονται μέσα στους σφηνοειδείς πλευροδιαφραγματικούς χώρους. Η έκπτυξη αυτή των πνευμόνων παρεμποδίζεται σε διάφορες παθολογικές περιπτώσεις π.χ, όταν υπάρχουν συμφύσεις μεταξύ των δύο πετάλων του υπεζωκότα κ. ά.</a:t>
            </a:r>
          </a:p>
          <a:p>
            <a:endParaRPr lang="en-US" dirty="0"/>
          </a:p>
        </p:txBody>
      </p:sp>
    </p:spTree>
    <p:extLst>
      <p:ext uri="{BB962C8B-B14F-4D97-AF65-F5344CB8AC3E}">
        <p14:creationId xmlns:p14="http://schemas.microsoft.com/office/powerpoint/2010/main" val="38669968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Εκπνοή</a:t>
            </a:r>
            <a:endParaRPr lang="en-US" b="1" dirty="0"/>
          </a:p>
        </p:txBody>
      </p:sp>
      <p:sp>
        <p:nvSpPr>
          <p:cNvPr id="3" name="2 - Θέση περιεχομένου"/>
          <p:cNvSpPr>
            <a:spLocks noGrp="1"/>
          </p:cNvSpPr>
          <p:nvPr>
            <p:ph idx="1"/>
          </p:nvPr>
        </p:nvSpPr>
        <p:spPr/>
        <p:txBody>
          <a:bodyPr>
            <a:normAutofit/>
          </a:bodyPr>
          <a:lstStyle/>
          <a:p>
            <a:r>
              <a:rPr lang="el-GR" dirty="0" smtClean="0"/>
              <a:t>Η ήρεμη εκπνοή γίνεται παθητικά με την επίδραση της ελαστικότητας των πνευμόνων και του βάρους των πλευρών, μετά το τέλος της δραστηριότητας (χάλαση) των εισπνευστικών μυών</a:t>
            </a:r>
            <a:r>
              <a:rPr lang="el-GR" dirty="0"/>
              <a:t>.</a:t>
            </a:r>
            <a:endParaRPr lang="el-GR" dirty="0" smtClean="0"/>
          </a:p>
          <a:p>
            <a:r>
              <a:rPr lang="el-GR" dirty="0" smtClean="0"/>
              <a:t>Κατά την εκπνοή παρατηρείται ελάττωση του όγκου της θωρακικής κοιλότητας και σύμπτυξη των πνευμόνων, διότι γίνονται κινήσεις αντίθετες προς εκείνες της εισπνοής, με αποτέλεσμα τη μετακίνηση του κυψελιδικού αέρα προς την ατμόσφαιρα. </a:t>
            </a:r>
          </a:p>
          <a:p>
            <a:r>
              <a:rPr lang="el-GR" dirty="0" smtClean="0"/>
              <a:t>Η έντονη εκπνοή γίνεται ενεργητικά, με τη δράση (συστολή) των εκπνευστικών μυών.</a:t>
            </a:r>
            <a:endParaRPr lang="en-US" dirty="0"/>
          </a:p>
        </p:txBody>
      </p:sp>
    </p:spTree>
    <p:extLst>
      <p:ext uri="{BB962C8B-B14F-4D97-AF65-F5344CB8AC3E}">
        <p14:creationId xmlns:p14="http://schemas.microsoft.com/office/powerpoint/2010/main" val="12439358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Εισπνευστικοί μύες (διάφραγμα) </a:t>
            </a:r>
            <a:r>
              <a:rPr lang="el-GR" sz="3200" b="0" dirty="0" smtClean="0"/>
              <a:t>1/2</a:t>
            </a:r>
            <a:endParaRPr lang="en-US" sz="3200" b="0" dirty="0"/>
          </a:p>
        </p:txBody>
      </p:sp>
      <p:sp>
        <p:nvSpPr>
          <p:cNvPr id="3" name="2 - Θέση περιεχομένου"/>
          <p:cNvSpPr>
            <a:spLocks noGrp="1"/>
          </p:cNvSpPr>
          <p:nvPr>
            <p:ph idx="1"/>
          </p:nvPr>
        </p:nvSpPr>
        <p:spPr/>
        <p:txBody>
          <a:bodyPr>
            <a:normAutofit/>
          </a:bodyPr>
          <a:lstStyle/>
          <a:p>
            <a:r>
              <a:rPr lang="el-GR" dirty="0" smtClean="0"/>
              <a:t>Οι αναπνευστικοί μύες διακρίνονται </a:t>
            </a:r>
            <a:r>
              <a:rPr lang="el-GR" b="1" dirty="0" smtClean="0"/>
              <a:t>σε εισπνευστικούς και εκπνευστικούς.</a:t>
            </a:r>
          </a:p>
          <a:p>
            <a:r>
              <a:rPr lang="el-GR" b="1" dirty="0" smtClean="0"/>
              <a:t>Οι εισπνευστικοί μύες </a:t>
            </a:r>
            <a:r>
              <a:rPr lang="el-GR" dirty="0" smtClean="0"/>
              <a:t>προκαλούν άνοδο των πλευρών και διακρίνονται σε δύο ομάδες, </a:t>
            </a:r>
            <a:r>
              <a:rPr lang="el-GR" b="1" dirty="0" smtClean="0"/>
              <a:t>τους κύριους και το τους επικουρικούς. </a:t>
            </a:r>
          </a:p>
          <a:p>
            <a:r>
              <a:rPr lang="el-GR" b="1" dirty="0" smtClean="0"/>
              <a:t>Οι κύριοι εισπνευστικοί μύες </a:t>
            </a:r>
            <a:r>
              <a:rPr lang="el-GR" dirty="0"/>
              <a:t>ε</a:t>
            </a:r>
            <a:r>
              <a:rPr lang="el-GR" dirty="0" smtClean="0"/>
              <a:t>ίναι το </a:t>
            </a:r>
            <a:r>
              <a:rPr lang="el-GR" b="1" dirty="0" smtClean="0"/>
              <a:t>διάφραγμα και οι έξω μεσοπλεύριοι μύες. </a:t>
            </a:r>
          </a:p>
        </p:txBody>
      </p:sp>
    </p:spTree>
    <p:extLst>
      <p:ext uri="{BB962C8B-B14F-4D97-AF65-F5344CB8AC3E}">
        <p14:creationId xmlns:p14="http://schemas.microsoft.com/office/powerpoint/2010/main" val="20844739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Εισπνευστικοί μύες (διάφραγμα) </a:t>
            </a:r>
            <a:r>
              <a:rPr lang="el-GR" sz="3200" b="0" dirty="0"/>
              <a:t>2</a:t>
            </a:r>
            <a:r>
              <a:rPr lang="el-GR" sz="3200" b="0" dirty="0" smtClean="0"/>
              <a:t>/2</a:t>
            </a:r>
            <a:endParaRPr lang="en-US" sz="3200" b="0" dirty="0"/>
          </a:p>
        </p:txBody>
      </p:sp>
      <p:sp>
        <p:nvSpPr>
          <p:cNvPr id="3" name="2 - Θέση περιεχομένου"/>
          <p:cNvSpPr>
            <a:spLocks noGrp="1"/>
          </p:cNvSpPr>
          <p:nvPr>
            <p:ph idx="1"/>
          </p:nvPr>
        </p:nvSpPr>
        <p:spPr/>
        <p:txBody>
          <a:bodyPr>
            <a:normAutofit fontScale="92500"/>
          </a:bodyPr>
          <a:lstStyle/>
          <a:p>
            <a:r>
              <a:rPr lang="el-GR" b="1" dirty="0" smtClean="0"/>
              <a:t>Το διάφραγμα. </a:t>
            </a:r>
            <a:r>
              <a:rPr lang="el-GR" dirty="0" smtClean="0"/>
              <a:t>Είναι ένας θολωτός μυς που φράζει το κάτω στόμιο τις θωρακικής κοιλότητας και έχει επιφάνεια περίπου 250cm2. Το διάφραγμα νευρώνεται από τα δύο φρενικά νεύρα του αυχενικού πλέγματος. </a:t>
            </a:r>
          </a:p>
          <a:p>
            <a:r>
              <a:rPr lang="el-GR" dirty="0" smtClean="0"/>
              <a:t>Η δράση του διαφράγματος ομοιάζει με τη δράση «εμβόλου» που ανεβοκατεβαίνει και  αυξομειώνει την κατακόρυφη διάμετρο της θωρακικής κοιλότητας. </a:t>
            </a:r>
          </a:p>
          <a:p>
            <a:r>
              <a:rPr lang="el-GR" dirty="0" smtClean="0"/>
              <a:t>Όταν συσπάται το διάφραγμα αποπλατύνεται και ανάλογα με την ένταση της αναπνοής, κατεβαίνει κατά 1 – 7cm αυξάνοντας τον όγκο του θώρακα (και των πνευμόνων) περίπου κατά. 300ml.  Όταν το διάφραγμα χαλάται κυρτώνεται έντονα προς τα επάνω και μικραίνει η κατακόρυφη διάμετρος του θώρακα.</a:t>
            </a:r>
            <a:endParaRPr lang="el-GR" dirty="0"/>
          </a:p>
        </p:txBody>
      </p:sp>
    </p:spTree>
    <p:extLst>
      <p:ext uri="{BB962C8B-B14F-4D97-AF65-F5344CB8AC3E}">
        <p14:creationId xmlns:p14="http://schemas.microsoft.com/office/powerpoint/2010/main" val="27757039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Έξω μεσοπλεύριοι μύες </a:t>
            </a:r>
            <a:r>
              <a:rPr lang="el-GR" sz="3200" b="0" dirty="0" smtClean="0"/>
              <a:t>1/2</a:t>
            </a:r>
            <a:endParaRPr lang="en-US" sz="3200" b="0" dirty="0"/>
          </a:p>
        </p:txBody>
      </p:sp>
      <p:sp>
        <p:nvSpPr>
          <p:cNvPr id="3" name="2 - Θέση περιεχομένου"/>
          <p:cNvSpPr>
            <a:spLocks noGrp="1"/>
          </p:cNvSpPr>
          <p:nvPr>
            <p:ph idx="1"/>
          </p:nvPr>
        </p:nvSpPr>
        <p:spPr/>
        <p:txBody>
          <a:bodyPr>
            <a:normAutofit/>
          </a:bodyPr>
          <a:lstStyle/>
          <a:p>
            <a:r>
              <a:rPr lang="el-GR" dirty="0" smtClean="0"/>
              <a:t>Φυσιολογικά, η διαφραγματική αναπνοή εκπροσωπεί το μεγαλύτερο μέρος της ήρεμης  αναπνοής (60 – 70%). Περιορισμός της διαφραγματικής αναπνοής παρατηρείται όταν υπάρχει δυσχέρεια στην κάθοδο του διαφράγματος, π.χ. στην κύηση, σε υποδιαφραγματικούς όγκους κ.ά.</a:t>
            </a:r>
          </a:p>
        </p:txBody>
      </p:sp>
    </p:spTree>
    <p:extLst>
      <p:ext uri="{BB962C8B-B14F-4D97-AF65-F5344CB8AC3E}">
        <p14:creationId xmlns:p14="http://schemas.microsoft.com/office/powerpoint/2010/main" val="8864466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Έξω μεσοπλεύριοι μύες </a:t>
            </a:r>
            <a:r>
              <a:rPr lang="el-GR" sz="3200" b="0" dirty="0"/>
              <a:t>2</a:t>
            </a:r>
            <a:r>
              <a:rPr lang="el-GR" sz="3200" b="0" dirty="0" smtClean="0"/>
              <a:t>/2</a:t>
            </a:r>
            <a:endParaRPr lang="en-US" sz="3200" b="0" dirty="0"/>
          </a:p>
        </p:txBody>
      </p:sp>
      <p:sp>
        <p:nvSpPr>
          <p:cNvPr id="3" name="2 - Θέση περιεχομένου"/>
          <p:cNvSpPr>
            <a:spLocks noGrp="1"/>
          </p:cNvSpPr>
          <p:nvPr>
            <p:ph idx="1"/>
          </p:nvPr>
        </p:nvSpPr>
        <p:spPr/>
        <p:txBody>
          <a:bodyPr>
            <a:normAutofit/>
          </a:bodyPr>
          <a:lstStyle/>
          <a:p>
            <a:r>
              <a:rPr lang="el-GR" b="1" dirty="0" smtClean="0"/>
              <a:t>Οι έξω μεσοπλεύριοι μύες. </a:t>
            </a:r>
            <a:r>
              <a:rPr lang="el-GR" dirty="0" smtClean="0"/>
              <a:t>Οι μύες αυτοί εκφύονται από το κάτω χείλος κάθε πλευράς και καταφύονται στο άνω χείλος της αμέσως κατώτερης πλευράς, παρουσιάζοντας φορά προς τα κάτω και εμπρός. Κάθε κίνηση των πλευρών προς τα επάνω προκαλεί αύξηση κυρίως της προσθιοπίσθιας διαμέτρου καθώς και μία μικρότερη αύξηση της εγκάρσιας διαμέτρου της θωρακικής κοιλότητας με τελικό αποτέλεσμα την αύξηση του όγκου της θωρακικής κοιλότητας. </a:t>
            </a:r>
            <a:endParaRPr lang="en-US" dirty="0"/>
          </a:p>
        </p:txBody>
      </p:sp>
    </p:spTree>
    <p:extLst>
      <p:ext uri="{BB962C8B-B14F-4D97-AF65-F5344CB8AC3E}">
        <p14:creationId xmlns:p14="http://schemas.microsoft.com/office/powerpoint/2010/main" val="474252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Πλευρές - Νεύρωση μυών </a:t>
            </a:r>
            <a:r>
              <a:rPr lang="el-GR" sz="3200" b="0" dirty="0" smtClean="0"/>
              <a:t>1/2</a:t>
            </a:r>
            <a:endParaRPr lang="en-US" sz="3200" b="0" dirty="0"/>
          </a:p>
        </p:txBody>
      </p:sp>
      <p:sp>
        <p:nvSpPr>
          <p:cNvPr id="3" name="2 - Θέση περιεχομένου"/>
          <p:cNvSpPr>
            <a:spLocks noGrp="1"/>
          </p:cNvSpPr>
          <p:nvPr>
            <p:ph idx="1"/>
          </p:nvPr>
        </p:nvSpPr>
        <p:spPr/>
        <p:txBody>
          <a:bodyPr>
            <a:noAutofit/>
          </a:bodyPr>
          <a:lstStyle/>
          <a:p>
            <a:r>
              <a:rPr lang="el-GR" sz="2200" dirty="0" smtClean="0"/>
              <a:t>Οι πλευρές έχουν φορά προς τα εμπρός και κάτω και συνδέονται με τους αντίστοιχους θωρακικούς σπονδύλους με τις σπονδυλοπλευρικές αρθρώσεις, σχηματίζοντας στο κάτω χείλος τους οξεία γωνία με τη σπονδυλική στήλη.</a:t>
            </a:r>
          </a:p>
          <a:p>
            <a:r>
              <a:rPr lang="el-GR" sz="2200" dirty="0" smtClean="0"/>
              <a:t>Το μήκος των πλευρών αυξάνεται από τις ανώτερες προς τις κατώτερες πλευρές.</a:t>
            </a:r>
          </a:p>
          <a:p>
            <a:r>
              <a:rPr lang="el-GR" sz="2200" dirty="0" smtClean="0"/>
              <a:t>Η κίνηση των πλευρών προς τα επάνω συνοδεύεται από μία ταυτόχρονη προς τα έξω στροφή τους με αποτέλεσμα το πρόσθιο άκρο τους να απομακρύνεται από τη σπονδυλική στήλη, το στέρνο να υπεγείρεται και να φέρεται προς τα εμπρός. </a:t>
            </a:r>
          </a:p>
          <a:p>
            <a:r>
              <a:rPr lang="el-GR" sz="2200" dirty="0" smtClean="0"/>
              <a:t>Οι έξω μεσοπλεύριοι μύες νευρώνονται από τα μεσοπλεύρια νεύρα.</a:t>
            </a:r>
          </a:p>
        </p:txBody>
      </p:sp>
    </p:spTree>
    <p:extLst>
      <p:ext uri="{BB962C8B-B14F-4D97-AF65-F5344CB8AC3E}">
        <p14:creationId xmlns:p14="http://schemas.microsoft.com/office/powerpoint/2010/main" val="41856457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Πλευρές - Νεύρωση μυών </a:t>
            </a:r>
            <a:r>
              <a:rPr lang="el-GR" sz="3200" b="0" dirty="0"/>
              <a:t>2</a:t>
            </a:r>
            <a:r>
              <a:rPr lang="el-GR" sz="3200" b="0" dirty="0" smtClean="0"/>
              <a:t>/2</a:t>
            </a:r>
            <a:endParaRPr lang="en-US" sz="3200" b="0" dirty="0"/>
          </a:p>
        </p:txBody>
      </p:sp>
      <p:sp>
        <p:nvSpPr>
          <p:cNvPr id="3" name="2 - Θέση περιεχομένου"/>
          <p:cNvSpPr>
            <a:spLocks noGrp="1"/>
          </p:cNvSpPr>
          <p:nvPr>
            <p:ph idx="1"/>
          </p:nvPr>
        </p:nvSpPr>
        <p:spPr/>
        <p:txBody>
          <a:bodyPr>
            <a:normAutofit/>
          </a:bodyPr>
          <a:lstStyle/>
          <a:p>
            <a:r>
              <a:rPr lang="el-GR" dirty="0" smtClean="0"/>
              <a:t>Η διαφορά που υπάρχει μεταξύ της νευρώσεως του διαφράγματος και των υπολοίπων εισπνευστικών μυών, εξηγεί τη διατήρηση της διαπνοής των πνευμόνων στις περιπτώσεις που υπάρχει διατομή του νωτιαίου μυελού κάτω από το 5° αυχενικό νευροτόμιο ή παράλυση και των δύο φρενικών νεύρων.</a:t>
            </a:r>
          </a:p>
          <a:p>
            <a:endParaRPr lang="en-US" dirty="0"/>
          </a:p>
        </p:txBody>
      </p:sp>
    </p:spTree>
    <p:extLst>
      <p:ext uri="{BB962C8B-B14F-4D97-AF65-F5344CB8AC3E}">
        <p14:creationId xmlns:p14="http://schemas.microsoft.com/office/powerpoint/2010/main" val="38157272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Επικουρικοί αναπνευστικοί μύες</a:t>
            </a:r>
            <a:endParaRPr lang="en-US" b="1" dirty="0"/>
          </a:p>
        </p:txBody>
      </p:sp>
      <p:sp>
        <p:nvSpPr>
          <p:cNvPr id="3" name="2 - Θέση περιεχομένου"/>
          <p:cNvSpPr>
            <a:spLocks noGrp="1"/>
          </p:cNvSpPr>
          <p:nvPr>
            <p:ph idx="1"/>
          </p:nvPr>
        </p:nvSpPr>
        <p:spPr/>
        <p:txBody>
          <a:bodyPr>
            <a:normAutofit/>
          </a:bodyPr>
          <a:lstStyle/>
          <a:p>
            <a:r>
              <a:rPr lang="el-GR" dirty="0" smtClean="0"/>
              <a:t>Οι επικουρικοί μύες ενεργοποιούνται κατά την έντονη εισπνοή και προκαλούν ανύψωση των πλευρών (επιστρατεύονται κυρίως σε δυσπνοΐκές καταστάσεις). </a:t>
            </a:r>
          </a:p>
          <a:p>
            <a:r>
              <a:rPr lang="el-GR" dirty="0" smtClean="0"/>
              <a:t>Στην ομάδα των επικουρικών εισπνευστικών μυών ανήκουν:</a:t>
            </a:r>
          </a:p>
          <a:p>
            <a:pPr lvl="1" indent="-387350"/>
            <a:r>
              <a:rPr lang="el-GR" dirty="0" smtClean="0"/>
              <a:t>Οι σκαληνοί μύες.</a:t>
            </a:r>
          </a:p>
          <a:p>
            <a:pPr lvl="1" indent="-387350"/>
            <a:r>
              <a:rPr lang="el-GR" dirty="0" smtClean="0"/>
              <a:t>Οι στερνοκλειδομαστοειδείς μύες.</a:t>
            </a:r>
          </a:p>
          <a:p>
            <a:pPr lvl="1" indent="-387350"/>
            <a:r>
              <a:rPr lang="el-GR" dirty="0" smtClean="0"/>
              <a:t>Οι μείζονες και οι ελάσσονες θωρακικοί μύες.</a:t>
            </a:r>
          </a:p>
          <a:p>
            <a:pPr lvl="1" indent="-387350"/>
            <a:r>
              <a:rPr lang="el-GR" dirty="0" smtClean="0"/>
              <a:t>Οι πρόσθιοι οδοντωτοί μύες.</a:t>
            </a:r>
          </a:p>
          <a:p>
            <a:pPr lvl="1" indent="-387350"/>
            <a:r>
              <a:rPr lang="el-GR" dirty="0" smtClean="0"/>
              <a:t>Οι τραπεζοειδείς και οι υποκλείδιοι μύες.</a:t>
            </a:r>
          </a:p>
          <a:p>
            <a:endParaRPr lang="en-US" dirty="0"/>
          </a:p>
        </p:txBody>
      </p:sp>
    </p:spTree>
    <p:extLst>
      <p:ext uri="{BB962C8B-B14F-4D97-AF65-F5344CB8AC3E}">
        <p14:creationId xmlns:p14="http://schemas.microsoft.com/office/powerpoint/2010/main" val="36625551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908720"/>
          </a:xfrm>
        </p:spPr>
        <p:txBody>
          <a:bodyPr>
            <a:normAutofit/>
          </a:bodyPr>
          <a:lstStyle/>
          <a:p>
            <a:r>
              <a:rPr lang="el-GR" b="1" dirty="0" smtClean="0"/>
              <a:t>Διατήρηση μεταβολικών λειτουργιών </a:t>
            </a:r>
            <a:r>
              <a:rPr lang="el-GR" sz="3200" b="0" dirty="0"/>
              <a:t>2</a:t>
            </a:r>
            <a:r>
              <a:rPr lang="el-GR" sz="3200" b="0" dirty="0" smtClean="0"/>
              <a:t>/2</a:t>
            </a:r>
            <a:endParaRPr lang="en-US" sz="3200" b="0" dirty="0"/>
          </a:p>
        </p:txBody>
      </p:sp>
      <p:sp>
        <p:nvSpPr>
          <p:cNvPr id="3" name="2 - Θέση περιεχομένου"/>
          <p:cNvSpPr>
            <a:spLocks noGrp="1"/>
          </p:cNvSpPr>
          <p:nvPr>
            <p:ph idx="1"/>
          </p:nvPr>
        </p:nvSpPr>
        <p:spPr/>
        <p:txBody>
          <a:bodyPr>
            <a:normAutofit lnSpcReduction="10000"/>
          </a:bodyPr>
          <a:lstStyle/>
          <a:p>
            <a:r>
              <a:rPr lang="el-GR" dirty="0" smtClean="0"/>
              <a:t>Τις συνθήκες ισορροπίας του συστήματος παραγωγής ενέργειας εξασφαλίζουν:</a:t>
            </a:r>
          </a:p>
          <a:p>
            <a:pPr>
              <a:buFont typeface="Courier New" panose="02070309020205020404" pitchFamily="49" charset="0"/>
              <a:buChar char="o"/>
            </a:pPr>
            <a:r>
              <a:rPr lang="el-GR" dirty="0" smtClean="0"/>
              <a:t>Η ανταλλαγή, ουσιών ανάμεσα στα κύτταρα και στο μεσοκυττάριο υγρό (που αποτελεί και το φυσικό τους περιβάλλον).</a:t>
            </a:r>
          </a:p>
          <a:p>
            <a:pPr>
              <a:buFont typeface="Courier New" panose="02070309020205020404" pitchFamily="49" charset="0"/>
              <a:buChar char="o"/>
            </a:pPr>
            <a:r>
              <a:rPr lang="el-GR" dirty="0" smtClean="0"/>
              <a:t>Η ανταλλαγή ουσιών ανάμεσα στο μεσοκυττάριο υγρό και στο αίμα.</a:t>
            </a:r>
          </a:p>
          <a:p>
            <a:pPr>
              <a:buFont typeface="Courier New" panose="02070309020205020404" pitchFamily="49" charset="0"/>
              <a:buChar char="o"/>
            </a:pPr>
            <a:r>
              <a:rPr lang="el-GR" dirty="0" smtClean="0"/>
              <a:t>Η πρόσληψη θρεπτικών ουσιών και οξυγόνου από το αίμα (που είναι ο τόπος παραγωγής ή απορροφήσεως τους) και η αποβολή άχρηστων προϊόντων του μεταβολισμού από αυτό (που είναι ο τόπος απεκκρίσεώς τους).</a:t>
            </a:r>
          </a:p>
        </p:txBody>
      </p:sp>
    </p:spTree>
    <p:extLst>
      <p:ext uri="{BB962C8B-B14F-4D97-AF65-F5344CB8AC3E}">
        <p14:creationId xmlns:p14="http://schemas.microsoft.com/office/powerpoint/2010/main" val="13075893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Εκπνευστικοί μύες </a:t>
            </a:r>
            <a:r>
              <a:rPr lang="el-GR" sz="3200" b="0" dirty="0" smtClean="0"/>
              <a:t>1/2</a:t>
            </a:r>
            <a:endParaRPr lang="en-US" sz="3200" b="0" dirty="0"/>
          </a:p>
        </p:txBody>
      </p:sp>
      <p:sp>
        <p:nvSpPr>
          <p:cNvPr id="3" name="2 - Θέση περιεχομένου"/>
          <p:cNvSpPr>
            <a:spLocks noGrp="1"/>
          </p:cNvSpPr>
          <p:nvPr>
            <p:ph idx="1"/>
          </p:nvPr>
        </p:nvSpPr>
        <p:spPr/>
        <p:txBody>
          <a:bodyPr>
            <a:normAutofit/>
          </a:bodyPr>
          <a:lstStyle/>
          <a:p>
            <a:r>
              <a:rPr lang="el-GR" dirty="0" smtClean="0"/>
              <a:t>Οι μύες που έλκουν τις πλευρές προς τα κάτω αναφέρονται ως εκπνευστικοί. </a:t>
            </a:r>
          </a:p>
          <a:p>
            <a:r>
              <a:rPr lang="el-GR" dirty="0" smtClean="0"/>
              <a:t>Οι εκπνευστικοί μύες θεωρούνται ότι είναι όλοι επικουρικοί, επειδή δεν χρησιμοποιούνται στην ήρεμη εκπνοή η οποία γίνεται παθητικά. </a:t>
            </a:r>
          </a:p>
          <a:p>
            <a:r>
              <a:rPr lang="el-GR" dirty="0" smtClean="0"/>
              <a:t>Στην ομάδα των εκπνευστικών μυών ανήκουν: </a:t>
            </a:r>
          </a:p>
          <a:p>
            <a:pPr lvl="1" indent="-387350"/>
            <a:r>
              <a:rPr lang="el-GR" dirty="0" smtClean="0"/>
              <a:t>Οι έσω μεσοπλεύριοι, οι κάτω οδοντωτοί, οι τετράγωνοι οσφυϊκοί και οι κοιλιακοί μύες. </a:t>
            </a:r>
          </a:p>
          <a:p>
            <a:r>
              <a:rPr lang="el-GR" b="1" dirty="0" smtClean="0"/>
              <a:t>Από όλους αυτούς οι σπουδαιότεροι είναι οι έσω μεσοπλεύριοι και οι κοιλιακοί μύες.</a:t>
            </a:r>
          </a:p>
        </p:txBody>
      </p:sp>
    </p:spTree>
    <p:extLst>
      <p:ext uri="{BB962C8B-B14F-4D97-AF65-F5344CB8AC3E}">
        <p14:creationId xmlns:p14="http://schemas.microsoft.com/office/powerpoint/2010/main" val="26055390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Εκπνευστικοί μύες </a:t>
            </a:r>
            <a:r>
              <a:rPr lang="el-GR" sz="3200" b="0" dirty="0"/>
              <a:t>2</a:t>
            </a:r>
            <a:r>
              <a:rPr lang="el-GR" sz="3200" b="0" dirty="0" smtClean="0"/>
              <a:t>/2</a:t>
            </a:r>
            <a:endParaRPr lang="en-US" sz="3200" b="0" dirty="0"/>
          </a:p>
        </p:txBody>
      </p:sp>
      <p:sp>
        <p:nvSpPr>
          <p:cNvPr id="3" name="2 - Θέση περιεχομένου"/>
          <p:cNvSpPr>
            <a:spLocks noGrp="1"/>
          </p:cNvSpPr>
          <p:nvPr>
            <p:ph idx="1"/>
          </p:nvPr>
        </p:nvSpPr>
        <p:spPr/>
        <p:txBody>
          <a:bodyPr>
            <a:normAutofit/>
          </a:bodyPr>
          <a:lstStyle/>
          <a:p>
            <a:r>
              <a:rPr lang="el-GR" b="1" dirty="0" smtClean="0"/>
              <a:t>Οι έσω μεσοπλεύριοι μύες. </a:t>
            </a:r>
            <a:r>
              <a:rPr lang="el-GR" dirty="0" smtClean="0"/>
              <a:t>Οι μύες της κατηγορίας αυτής εκφύονται από το άνω χείλος κάθε πλευράς και καταφύονται στην αμέσως ανώτερη, έχοντας φορά προς τα επάνω και εμπρός. Με τη δράση των μυών αυτών οι πλευρές πλησιάζουν πιο πολύ μεταξύ τους και φέρονται λοξά και προς τα κάτω. </a:t>
            </a:r>
          </a:p>
          <a:p>
            <a:r>
              <a:rPr lang="el-GR" b="1" dirty="0" smtClean="0"/>
              <a:t>Οι κοιλιακοί μύες. </a:t>
            </a:r>
            <a:r>
              <a:rPr lang="el-GR" dirty="0" smtClean="0"/>
              <a:t>Με τη σύσπαση των κοιλιακών μυών αυξάνει η ενδοκοιλιακή πίεση και πιέζεται το διάφραγμα προς τα επάνω.</a:t>
            </a:r>
            <a:endParaRPr lang="en-US" dirty="0"/>
          </a:p>
        </p:txBody>
      </p:sp>
    </p:spTree>
    <p:extLst>
      <p:ext uri="{BB962C8B-B14F-4D97-AF65-F5344CB8AC3E}">
        <p14:creationId xmlns:p14="http://schemas.microsoft.com/office/powerpoint/2010/main" val="32377908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Αναπνοή-μεταβολές πιέσεων </a:t>
            </a:r>
            <a:r>
              <a:rPr lang="el-GR" sz="3200" b="0" dirty="0" smtClean="0"/>
              <a:t>1/4</a:t>
            </a:r>
            <a:endParaRPr lang="en-US" sz="3200" b="0" dirty="0"/>
          </a:p>
        </p:txBody>
      </p:sp>
      <p:sp>
        <p:nvSpPr>
          <p:cNvPr id="3" name="2 - Θέση περιεχομένου"/>
          <p:cNvSpPr>
            <a:spLocks noGrp="1"/>
          </p:cNvSpPr>
          <p:nvPr>
            <p:ph idx="1"/>
          </p:nvPr>
        </p:nvSpPr>
        <p:spPr/>
        <p:txBody>
          <a:bodyPr>
            <a:normAutofit lnSpcReduction="10000"/>
          </a:bodyPr>
          <a:lstStyle/>
          <a:p>
            <a:r>
              <a:rPr lang="el-GR" dirty="0" smtClean="0"/>
              <a:t>Κατά τη διάρκεια ενός κύκλου ήρεμης αναπνοής συμβαίνουν διάφορες μεταβολές τόσο κατά τη φάση της εισπνοής όσο και κατά τη φάση της εκπνοής.</a:t>
            </a:r>
          </a:p>
          <a:p>
            <a:pPr>
              <a:buFont typeface="Wingdings" panose="05000000000000000000" pitchFamily="2" charset="2"/>
              <a:buChar char="Ø"/>
            </a:pPr>
            <a:r>
              <a:rPr lang="el-GR" b="1" dirty="0" smtClean="0"/>
              <a:t>Μεταβολές κατά τη φάση της εισπνοής</a:t>
            </a:r>
          </a:p>
          <a:p>
            <a:r>
              <a:rPr lang="el-GR" dirty="0" smtClean="0"/>
              <a:t>Η εισπνοή γίνεται ενεργητικά με τη δράση των εισπνευστικών μυών και στο τέλος της ήρεμης εισπνοής, η ελαστική τάση των πνευμόνων έχει αυξηθεί. Οι εισπνευστικοί μύες με τη δράση τους έλκουν το θωρακικό τοίχωμα προς τα έξω έχοντας ως αποτέλεσμα τη διεύρυνση της θωρακικής κοιλότητας και την πτώση της ενδοθωρακικής  πιέσεως Στο τέλος μίας ήρεμης εισπνοής η ενδοθωρακική πίεση, από τα - 3mmHg, πέφτει στα -6mmHg. </a:t>
            </a:r>
          </a:p>
        </p:txBody>
      </p:sp>
    </p:spTree>
    <p:extLst>
      <p:ext uri="{BB962C8B-B14F-4D97-AF65-F5344CB8AC3E}">
        <p14:creationId xmlns:p14="http://schemas.microsoft.com/office/powerpoint/2010/main" val="5395006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Αναπνοή-μεταβολές πιέσεων </a:t>
            </a:r>
            <a:r>
              <a:rPr lang="el-GR" sz="3200" b="0" dirty="0" smtClean="0"/>
              <a:t>2/4</a:t>
            </a:r>
            <a:endParaRPr lang="en-US" dirty="0"/>
          </a:p>
        </p:txBody>
      </p:sp>
      <p:sp>
        <p:nvSpPr>
          <p:cNvPr id="3" name="2 - Θέση περιεχομένου"/>
          <p:cNvSpPr>
            <a:spLocks noGrp="1"/>
          </p:cNvSpPr>
          <p:nvPr>
            <p:ph idx="1"/>
          </p:nvPr>
        </p:nvSpPr>
        <p:spPr/>
        <p:txBody>
          <a:bodyPr>
            <a:normAutofit/>
          </a:bodyPr>
          <a:lstStyle/>
          <a:p>
            <a:pPr>
              <a:buFont typeface="Wingdings" panose="05000000000000000000" pitchFamily="2" charset="2"/>
              <a:buChar char="Ø"/>
            </a:pPr>
            <a:r>
              <a:rPr lang="el-GR" b="1" dirty="0" smtClean="0"/>
              <a:t>Μεταβολές κατά τη φάση της εισπνοής </a:t>
            </a:r>
            <a:r>
              <a:rPr lang="el-GR" dirty="0" smtClean="0"/>
              <a:t>(συνέχεια)</a:t>
            </a:r>
          </a:p>
          <a:p>
            <a:r>
              <a:rPr lang="el-GR" dirty="0" smtClean="0"/>
              <a:t>Τη διεύρυνση της θωρακικής κοιλότητας ακολουθούν οι πνεύμονες και αυτό έχει ως αποτέλεσμα την καλύτερη έκπτυξη των κυψελίδων, την αύξηση του κυψελιδικού χώρου και την αντίστοιχη πτώση της ενδοπνευμονικής πιέσεως, η οποία από τα 0mmHg φθάνει μέχρι τα -3mmHg στη φάση της εισπνοής.</a:t>
            </a:r>
          </a:p>
          <a:p>
            <a:r>
              <a:rPr lang="el-GR" dirty="0" smtClean="0"/>
              <a:t>Η δημιουργούμενη διαφορά στην πίεση μεταξύ ατμοσφαιρικού και κυψελιδικού χώρου προκαλεί μετακίνηση του αέρα από την ατμόσφαιρα προς τις κυψελίδες.</a:t>
            </a:r>
          </a:p>
          <a:p>
            <a:endParaRPr lang="en-US" dirty="0"/>
          </a:p>
        </p:txBody>
      </p:sp>
    </p:spTree>
    <p:extLst>
      <p:ext uri="{BB962C8B-B14F-4D97-AF65-F5344CB8AC3E}">
        <p14:creationId xmlns:p14="http://schemas.microsoft.com/office/powerpoint/2010/main" val="18023100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Αναπνοή-μεταβολές πιέσεων </a:t>
            </a:r>
            <a:r>
              <a:rPr lang="el-GR" sz="3200" b="0" dirty="0" smtClean="0"/>
              <a:t>3/4</a:t>
            </a:r>
            <a:endParaRPr lang="en-US" dirty="0"/>
          </a:p>
        </p:txBody>
      </p:sp>
      <p:sp>
        <p:nvSpPr>
          <p:cNvPr id="3" name="2 - Θέση περιεχομένου"/>
          <p:cNvSpPr>
            <a:spLocks noGrp="1"/>
          </p:cNvSpPr>
          <p:nvPr>
            <p:ph idx="1"/>
          </p:nvPr>
        </p:nvSpPr>
        <p:spPr/>
        <p:txBody>
          <a:bodyPr>
            <a:normAutofit/>
          </a:bodyPr>
          <a:lstStyle/>
          <a:p>
            <a:pPr>
              <a:buFont typeface="Wingdings" panose="05000000000000000000" pitchFamily="2" charset="2"/>
              <a:buChar char="Ø"/>
            </a:pPr>
            <a:r>
              <a:rPr lang="el-GR" b="1" dirty="0" smtClean="0"/>
              <a:t>Μεταβολές κατά τη φάση της εκπνοής</a:t>
            </a:r>
          </a:p>
          <a:p>
            <a:r>
              <a:rPr lang="el-GR" dirty="0" smtClean="0"/>
              <a:t>Η εκπνοή γίνεται παθητικά κάτω από την επίδραση των ελαστικών δυνάμεων που αναπτύχθηκαν στο σύστημα πνεύμονες – θωρακικό τοίχωμα, από την παραμόρφωση του στην προηγούμενη εισπνευστική φάση. Η ενδοθωρακική πίεση κατά την εκπνοή αρχίζει να αυξάνεται και φτάνει στην τιμή ηρεμίας (στα -3mmHg τέλος της εκπνευστικής φάσεως). </a:t>
            </a:r>
          </a:p>
        </p:txBody>
      </p:sp>
    </p:spTree>
    <p:extLst>
      <p:ext uri="{BB962C8B-B14F-4D97-AF65-F5344CB8AC3E}">
        <p14:creationId xmlns:p14="http://schemas.microsoft.com/office/powerpoint/2010/main" val="22376131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Αναπνοή-μεταβολές πιέσεων </a:t>
            </a:r>
            <a:r>
              <a:rPr lang="el-GR" sz="3200" b="0" dirty="0" smtClean="0"/>
              <a:t>4/4</a:t>
            </a:r>
            <a:endParaRPr lang="en-US" dirty="0"/>
          </a:p>
        </p:txBody>
      </p:sp>
      <p:sp>
        <p:nvSpPr>
          <p:cNvPr id="3" name="2 - Θέση περιεχομένου"/>
          <p:cNvSpPr>
            <a:spLocks noGrp="1"/>
          </p:cNvSpPr>
          <p:nvPr>
            <p:ph idx="1"/>
          </p:nvPr>
        </p:nvSpPr>
        <p:spPr/>
        <p:txBody>
          <a:bodyPr>
            <a:normAutofit/>
          </a:bodyPr>
          <a:lstStyle/>
          <a:p>
            <a:pPr>
              <a:buFont typeface="Wingdings" panose="05000000000000000000" pitchFamily="2" charset="2"/>
              <a:buChar char="Ø"/>
            </a:pPr>
            <a:r>
              <a:rPr lang="el-GR" sz="2200" b="1" dirty="0" smtClean="0"/>
              <a:t>Μεταβολές κατά τη φάση της εκπνοής </a:t>
            </a:r>
            <a:r>
              <a:rPr lang="el-GR" sz="2200" dirty="0" smtClean="0"/>
              <a:t>(συνέχεια)</a:t>
            </a:r>
          </a:p>
          <a:p>
            <a:r>
              <a:rPr lang="el-GR" sz="2200" dirty="0" smtClean="0"/>
              <a:t>Με τον τρόπο αυτό οι ελαστικές δυνάμεις των πνευμόνων, καθώς τείνουν να συμπτύξουν τον πνεύμονα στις πύλες πιέζουν τον κυψελιδικό αέρα και προκαλούν αύξηση της ενδοπνευμονικής πιέσεως (από τα 0mmHg που βρισκόταν στο τέλος της ήρεμης εισπνοής, στα +3mmHg στην εκπνοή).</a:t>
            </a:r>
          </a:p>
          <a:p>
            <a:r>
              <a:rPr lang="el-GR" sz="2200" dirty="0" smtClean="0"/>
              <a:t>Η διαφορά στην πίεση, που δημιουργείται μεταξύ ατμοσφαιρικού και κυψελιδικού χώρου, είναι αντίθετη από εκείνη που είχε δημιουργηθεί κατά τη φάση της εισπνοής (η ενδοπνευμονική πίεση είναι μεγαλύτερη από την ατμοσφαιρική) και προκαλεί μετακίνηση του αέρα από τον κυψελιδικό χώρο προς την ατμόσφαιρα.</a:t>
            </a:r>
            <a:endParaRPr lang="en-US" sz="2200" dirty="0"/>
          </a:p>
        </p:txBody>
      </p:sp>
    </p:spTree>
    <p:extLst>
      <p:ext uri="{BB962C8B-B14F-4D97-AF65-F5344CB8AC3E}">
        <p14:creationId xmlns:p14="http://schemas.microsoft.com/office/powerpoint/2010/main" val="40663637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Αύξηση και ελάττωση πιέσεων</a:t>
            </a:r>
            <a:endParaRPr lang="en-US" b="1" dirty="0"/>
          </a:p>
        </p:txBody>
      </p:sp>
      <p:sp>
        <p:nvSpPr>
          <p:cNvPr id="3" name="2 - Θέση περιεχομένου"/>
          <p:cNvSpPr>
            <a:spLocks noGrp="1"/>
          </p:cNvSpPr>
          <p:nvPr>
            <p:ph idx="1"/>
          </p:nvPr>
        </p:nvSpPr>
        <p:spPr/>
        <p:txBody>
          <a:bodyPr>
            <a:normAutofit/>
          </a:bodyPr>
          <a:lstStyle/>
          <a:p>
            <a:r>
              <a:rPr lang="el-GR" dirty="0" smtClean="0"/>
              <a:t>Η ενδοθωρακική πίεση σε ακραίες περιπτώσεις (πολύ βαθιά εισπνοή) είναι δυνατό να φθάσει μέχρι το -25mmHg ή ακόμη και μέχρι -30mmHg ενώ η ενδοπνευμονική πίεση παρόμοιες ακραίες μεταβολές είναι δυνατό να παρουσιάσει μόνο μετά από διακοπή της επικοινωνίας του ενδοπνευμονικού με τον ατμοσφαιρικό χώρο (κλειστή γλωττίδα). </a:t>
            </a:r>
          </a:p>
          <a:p>
            <a:r>
              <a:rPr lang="el-GR" dirty="0" smtClean="0"/>
              <a:t>Στην τελευταία αυτή περίπτωση, η ενδοπνευμονική πίεση μπορεί να φτάσει, κατά τη μέγιστη εισπνευστική προσπάθεια τα 80mmHg και κατά τη μεγίστη εκπνευστική προσπάθεια μέχρι τα +100mmHg.</a:t>
            </a:r>
          </a:p>
        </p:txBody>
      </p:sp>
    </p:spTree>
    <p:extLst>
      <p:ext uri="{BB962C8B-B14F-4D97-AF65-F5344CB8AC3E}">
        <p14:creationId xmlns:p14="http://schemas.microsoft.com/office/powerpoint/2010/main" val="24221910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Όγκοι αερισμού </a:t>
            </a:r>
            <a:r>
              <a:rPr lang="el-GR" sz="3200" b="0" dirty="0" smtClean="0"/>
              <a:t>1/3</a:t>
            </a:r>
            <a:endParaRPr lang="en-US" sz="3200" b="0" dirty="0"/>
          </a:p>
        </p:txBody>
      </p:sp>
      <p:sp>
        <p:nvSpPr>
          <p:cNvPr id="3" name="2 - Θέση περιεχομένου"/>
          <p:cNvSpPr>
            <a:spLocks noGrp="1"/>
          </p:cNvSpPr>
          <p:nvPr>
            <p:ph idx="1"/>
          </p:nvPr>
        </p:nvSpPr>
        <p:spPr/>
        <p:txBody>
          <a:bodyPr>
            <a:normAutofit/>
          </a:bodyPr>
          <a:lstStyle/>
          <a:p>
            <a:r>
              <a:rPr lang="el-GR" sz="2200" dirty="0" smtClean="0"/>
              <a:t>Στους όγκους των πνευμόνων συγκαταλέγονται ο αναπνεόμενος όγκος αέρα, ο εισπνευστικός εφεδρικός όγκος, ο εκπνευστικός εφεδρικός όγκος και ο υπολοιπόμενος όγκος αέρα.</a:t>
            </a:r>
          </a:p>
          <a:p>
            <a:r>
              <a:rPr lang="el-GR" sz="2200" b="1" dirty="0" smtClean="0"/>
              <a:t>Ο αναπνεόμενος όγκος αέρα (Tidal Volume-VΤ). </a:t>
            </a:r>
            <a:r>
              <a:rPr lang="el-GR" sz="2200" dirty="0" smtClean="0"/>
              <a:t>Είναι ο όγκος του αέρα που εισπνέεται στους πνεύμονες ή εκπνέεται από αυτούς. Η φυσιολογική τιμή του αναπνεόμενου όγκου αέρα είναι 350ml στη γυναίκα και 500ml στον άντρα.</a:t>
            </a:r>
          </a:p>
          <a:p>
            <a:r>
              <a:rPr lang="el-GR" sz="2200" b="1" dirty="0" smtClean="0"/>
              <a:t>Ο εισπνευστικός εφεδρικός όγκος αέρα (Inspiratory Reserve Volume -IRV), </a:t>
            </a:r>
            <a:r>
              <a:rPr lang="el-GR" sz="2200" dirty="0" smtClean="0"/>
              <a:t>είναι ο όγκος του αέρα που είναι δυνατό να εισπνευστεί (επιπλέον από τον αναπνεόμενο αέρα), με μια μέγιστη εισπνευστική προσπάθεια, μετά τη λήξη μιας ήρεμης εισπνοής. Η φυσιολογική του τιμή είναι 2000-3500ml.</a:t>
            </a:r>
            <a:endParaRPr lang="en-US" sz="2200" dirty="0"/>
          </a:p>
        </p:txBody>
      </p:sp>
    </p:spTree>
    <p:extLst>
      <p:ext uri="{BB962C8B-B14F-4D97-AF65-F5344CB8AC3E}">
        <p14:creationId xmlns:p14="http://schemas.microsoft.com/office/powerpoint/2010/main" val="40197478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Όγκοι αερισμού </a:t>
            </a:r>
            <a:r>
              <a:rPr lang="el-GR" sz="3200" b="0" dirty="0" smtClean="0"/>
              <a:t>2/3</a:t>
            </a:r>
            <a:endParaRPr lang="en-US" dirty="0"/>
          </a:p>
        </p:txBody>
      </p:sp>
      <p:sp>
        <p:nvSpPr>
          <p:cNvPr id="3" name="2 - Θέση περιεχομένου"/>
          <p:cNvSpPr>
            <a:spLocks noGrp="1"/>
          </p:cNvSpPr>
          <p:nvPr>
            <p:ph idx="1"/>
          </p:nvPr>
        </p:nvSpPr>
        <p:spPr/>
        <p:txBody>
          <a:bodyPr>
            <a:normAutofit/>
          </a:bodyPr>
          <a:lstStyle/>
          <a:p>
            <a:r>
              <a:rPr lang="el-GR" b="1" dirty="0" smtClean="0"/>
              <a:t>Ο εκπνευστικός εφεδρικός όγκος αέρα (Εxpiratory Reserve Volume-ERV). </a:t>
            </a:r>
            <a:r>
              <a:rPr lang="el-GR" dirty="0" smtClean="0"/>
              <a:t>Είναι ο όγκος του αέρα, που είναι δυνατό να εκπνευσθεί από τους πνεύμονες με μία μέγιστη εκπνευστική προσπάθεια, μετά τη λήξη μίας ήρεμης εκπνοής. Η φυσιολογική τιμή του είναι 600 – 1400ml.</a:t>
            </a:r>
          </a:p>
          <a:p>
            <a:r>
              <a:rPr lang="el-GR" b="1" dirty="0" smtClean="0"/>
              <a:t>Ο υπολειπόμενος όγκος αέρα (Residual Vo</a:t>
            </a:r>
            <a:r>
              <a:rPr lang="en-US" b="1" dirty="0" smtClean="0"/>
              <a:t>l</a:t>
            </a:r>
            <a:r>
              <a:rPr lang="el-GR" b="1" dirty="0" smtClean="0"/>
              <a:t>ume-RV). </a:t>
            </a:r>
            <a:r>
              <a:rPr lang="el-GR" dirty="0" smtClean="0"/>
              <a:t>Είναι ο όγκος του αέρα, που εξακολουθεί να παραμένει στους πνεύμονες μετά τη λήξη μίας μέγιστης εκπνοής. Η άμεση μέτρηση του RV δεν είναι δυνατή. Η φυσιολογική τιμή του κυμαίνεται από 800ml μέχρι 2400ml.</a:t>
            </a:r>
          </a:p>
        </p:txBody>
      </p:sp>
    </p:spTree>
    <p:extLst>
      <p:ext uri="{BB962C8B-B14F-4D97-AF65-F5344CB8AC3E}">
        <p14:creationId xmlns:p14="http://schemas.microsoft.com/office/powerpoint/2010/main" val="7374266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Όγκοι αερισμού </a:t>
            </a:r>
            <a:r>
              <a:rPr lang="el-GR" sz="3200" b="0" dirty="0" smtClean="0"/>
              <a:t>3/3</a:t>
            </a:r>
            <a:endParaRPr lang="en-US" dirty="0"/>
          </a:p>
        </p:txBody>
      </p:sp>
      <p:sp>
        <p:nvSpPr>
          <p:cNvPr id="3" name="2 - Θέση περιεχομένου"/>
          <p:cNvSpPr>
            <a:spLocks noGrp="1"/>
          </p:cNvSpPr>
          <p:nvPr>
            <p:ph idx="1"/>
          </p:nvPr>
        </p:nvSpPr>
        <p:spPr/>
        <p:txBody>
          <a:bodyPr>
            <a:normAutofit/>
          </a:bodyPr>
          <a:lstStyle/>
          <a:p>
            <a:r>
              <a:rPr lang="el-GR" b="1" dirty="0" smtClean="0"/>
              <a:t>Ο κατά λεπτό αναπνεόμενος αέρας (Κ.Λ.Α.Α.). </a:t>
            </a:r>
            <a:r>
              <a:rPr lang="el-GR" dirty="0" smtClean="0"/>
              <a:t>Η μέτρηση του Κ.Λ.Α.Α., δηλαδή του όγκου του αέρα που αναπνέεται σε κάθε πρώτο λεπτό, γίνεται με σπιρόμετρα. Ο Κ.Λ.Α.Α. αντιστοιχεί στο γινόμενο του αναπνεόμενου όγκου αέρα (V) επί την αναπνευστική συχνότητα/min.</a:t>
            </a:r>
            <a:endParaRPr lang="en-US" dirty="0"/>
          </a:p>
        </p:txBody>
      </p:sp>
    </p:spTree>
    <p:extLst>
      <p:ext uri="{BB962C8B-B14F-4D97-AF65-F5344CB8AC3E}">
        <p14:creationId xmlns:p14="http://schemas.microsoft.com/office/powerpoint/2010/main" val="28336052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t>Εσωτερική και εξωτερική αναπνοή</a:t>
            </a:r>
            <a:endParaRPr lang="en-US" b="1" dirty="0"/>
          </a:p>
        </p:txBody>
      </p:sp>
      <p:sp>
        <p:nvSpPr>
          <p:cNvPr id="3" name="2 - Θέση περιεχομένου"/>
          <p:cNvSpPr>
            <a:spLocks noGrp="1"/>
          </p:cNvSpPr>
          <p:nvPr>
            <p:ph idx="1"/>
          </p:nvPr>
        </p:nvSpPr>
        <p:spPr/>
        <p:txBody>
          <a:bodyPr>
            <a:normAutofit fontScale="92500" lnSpcReduction="10000"/>
          </a:bodyPr>
          <a:lstStyle/>
          <a:p>
            <a:r>
              <a:rPr lang="el-GR" dirty="0" smtClean="0"/>
              <a:t>Το τμήμα διεργασίας της ανταλλαγής της ύλης, που σχετίζεται με την ανταλλαγή των αναπνευστικών αερίων Ο</a:t>
            </a:r>
            <a:r>
              <a:rPr lang="el-GR" baseline="-25000" dirty="0" smtClean="0"/>
              <a:t>2</a:t>
            </a:r>
            <a:r>
              <a:rPr lang="el-GR" dirty="0" smtClean="0"/>
              <a:t> και CΟ</a:t>
            </a:r>
            <a:r>
              <a:rPr lang="el-GR" baseline="-25000" dirty="0" smtClean="0"/>
              <a:t>2</a:t>
            </a:r>
            <a:r>
              <a:rPr lang="el-GR" dirty="0" smtClean="0"/>
              <a:t> μεταξύ περιβάλλοντος και του οργανισμού, αποτελεί τη λειτουργία της αναπνοής, η οποία διακρίνεται στην εσωτερική και την εξωτερική αναπνοή.</a:t>
            </a:r>
          </a:p>
          <a:p>
            <a:r>
              <a:rPr lang="el-GR" b="1" dirty="0" smtClean="0"/>
              <a:t>Η εσωτερική αναπνοή</a:t>
            </a:r>
            <a:r>
              <a:rPr lang="el-GR" dirty="0" smtClean="0"/>
              <a:t>. Πρόκειται την ανταλλαγή των αναπνευστικών αερίων μεταξύ των κυττάρων και του εξωκυττάριου υγρού καθώς και των μεταβολικών αντιδράσεων που συμβαίνουν μέσα στα κύτταρα και που σχετίζονται με το Ο</a:t>
            </a:r>
            <a:r>
              <a:rPr lang="el-GR" baseline="-25000" dirty="0" smtClean="0"/>
              <a:t>2</a:t>
            </a:r>
            <a:r>
              <a:rPr lang="el-GR" dirty="0" smtClean="0"/>
              <a:t> και το CO</a:t>
            </a:r>
            <a:r>
              <a:rPr lang="el-GR" baseline="-25000" dirty="0" smtClean="0"/>
              <a:t>2</a:t>
            </a:r>
            <a:r>
              <a:rPr lang="el-GR" dirty="0" smtClean="0"/>
              <a:t>.</a:t>
            </a:r>
          </a:p>
          <a:p>
            <a:r>
              <a:rPr lang="el-GR" b="1" dirty="0" smtClean="0"/>
              <a:t>Η εξωτερική αναπνοή</a:t>
            </a:r>
            <a:r>
              <a:rPr lang="el-GR" dirty="0" smtClean="0"/>
              <a:t>. Αφορά την ανταλλαγή των αναπνευστικών αερίων μεταξύ του σώματος και του εξωτερικού περιβάλλοντος του οργανισμού, η οποία γίνεται στους πνεύμονες.</a:t>
            </a:r>
            <a:endParaRPr lang="en-US" dirty="0"/>
          </a:p>
        </p:txBody>
      </p:sp>
    </p:spTree>
    <p:extLst>
      <p:ext uri="{BB962C8B-B14F-4D97-AF65-F5344CB8AC3E}">
        <p14:creationId xmlns:p14="http://schemas.microsoft.com/office/powerpoint/2010/main" val="262601695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Νεκρός χώρος</a:t>
            </a:r>
            <a:endParaRPr lang="en-US" b="1" dirty="0"/>
          </a:p>
        </p:txBody>
      </p:sp>
      <p:sp>
        <p:nvSpPr>
          <p:cNvPr id="3" name="2 - Θέση περιεχομένου"/>
          <p:cNvSpPr>
            <a:spLocks noGrp="1"/>
          </p:cNvSpPr>
          <p:nvPr>
            <p:ph idx="1"/>
          </p:nvPr>
        </p:nvSpPr>
        <p:spPr/>
        <p:txBody>
          <a:bodyPr>
            <a:normAutofit/>
          </a:bodyPr>
          <a:lstStyle/>
          <a:p>
            <a:r>
              <a:rPr lang="el-GR" sz="2200" dirty="0" smtClean="0"/>
              <a:t>Αφορά το χώρο των αεροφόρων οδών μέχρι τα βρογχιόλια, δηλαδή το τμήμα εκείνο του αναπνευστικού συστήματος όπου δε γίνεται ανταλλαγή των αναπνευστικών αερίων.</a:t>
            </a:r>
          </a:p>
          <a:p>
            <a:r>
              <a:rPr lang="el-GR" sz="2200" dirty="0" smtClean="0"/>
              <a:t>Ο νεκρός χώρος, αν και δε συμμετέχει στην ανταλλαγή των αναπνευστικών αερίων, παίζει σημαντικό ρόλο στη λειτουργία της αναπνοής, διότι προετοιμάζει τον εισπνεόμενο αέρα για να έρθει σε επαφή με την επιφάνεια ανταλλαγής των πνευμόνων. Ο εισπνεόμενος αέρας περνώντας μέσα από τις κοιλότητες του νεκρού χώρου υγραίνεται, θερμαίνεται και καθαρίζεται από τα αιωρούμενα σωματίδια, ώστε η επαφή του με τα τοιχώματα των κυψελίδων να μην έχει βλαπτική επίδραση στην αναπνευστική μεμβράνη.</a:t>
            </a:r>
          </a:p>
        </p:txBody>
      </p:sp>
    </p:spTree>
    <p:extLst>
      <p:ext uri="{BB962C8B-B14F-4D97-AF65-F5344CB8AC3E}">
        <p14:creationId xmlns:p14="http://schemas.microsoft.com/office/powerpoint/2010/main" val="232631425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Υποδιαιρέσεις νεκρού χώρου </a:t>
            </a:r>
            <a:r>
              <a:rPr lang="el-GR" sz="3200" b="0" dirty="0" smtClean="0"/>
              <a:t>1/2</a:t>
            </a:r>
            <a:endParaRPr lang="en-US" sz="3200" b="0" dirty="0"/>
          </a:p>
        </p:txBody>
      </p:sp>
      <p:sp>
        <p:nvSpPr>
          <p:cNvPr id="3" name="2 - Θέση περιεχομένου"/>
          <p:cNvSpPr>
            <a:spLocks noGrp="1"/>
          </p:cNvSpPr>
          <p:nvPr>
            <p:ph idx="1"/>
          </p:nvPr>
        </p:nvSpPr>
        <p:spPr/>
        <p:txBody>
          <a:bodyPr>
            <a:normAutofit lnSpcReduction="10000"/>
          </a:bodyPr>
          <a:lstStyle/>
          <a:p>
            <a:pPr marL="0" indent="0">
              <a:buNone/>
            </a:pPr>
            <a:r>
              <a:rPr lang="el-GR" dirty="0"/>
              <a:t>Ο νεκρός χώρος υποδιαιρείται σε δύο τμήματα, τα οποία είναι τα ακόλουθα</a:t>
            </a:r>
            <a:r>
              <a:rPr lang="el-GR" dirty="0" smtClean="0"/>
              <a:t>:</a:t>
            </a:r>
            <a:endParaRPr lang="el-GR" u="sng" dirty="0" smtClean="0"/>
          </a:p>
          <a:p>
            <a:pPr marL="457200" indent="-457200">
              <a:buFont typeface="+mj-lt"/>
              <a:buAutoNum type="arabicPeriod"/>
            </a:pPr>
            <a:r>
              <a:rPr lang="el-GR" b="1" dirty="0" smtClean="0"/>
              <a:t>Ο ανατομικός νεκρός χώρος. </a:t>
            </a:r>
            <a:r>
              <a:rPr lang="el-GR" dirty="0" smtClean="0"/>
              <a:t>Ο χώρος αυτός αντιστοιχεί στον αέρα που βρίσκεται μέσα στους αεραγωγούς και φυσιολογικά είναι 150ml περίπου. Σε κάθε εισπνοή, από τον εισπνεόμενο αέρα παραμένουν μέσα στο νεκρό χώρο 150ml, χωρίς να έχουν τη δυνατότητα να πάρουν μέρος στην ανταλλαγή των αερίων. Σε κάθε εκπνοή, από τον εκπνεόμενο αέρα 150ml δεν εξέρχονται στον ατμοσφαιρικό αέρα αλλά παραμένουν μέσα στο νεκρό χώρο για να εισέλθουν και πάλι μέσα στις κυψελίδες με την επόμενη εισπνοή.</a:t>
            </a:r>
          </a:p>
        </p:txBody>
      </p:sp>
    </p:spTree>
    <p:extLst>
      <p:ext uri="{BB962C8B-B14F-4D97-AF65-F5344CB8AC3E}">
        <p14:creationId xmlns:p14="http://schemas.microsoft.com/office/powerpoint/2010/main" val="6625642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Υποδιαιρέσεις νεκρού χώρου </a:t>
            </a:r>
            <a:r>
              <a:rPr lang="el-GR" sz="3200" b="0" dirty="0"/>
              <a:t>2</a:t>
            </a:r>
            <a:r>
              <a:rPr lang="el-GR" sz="3200" b="0" dirty="0" smtClean="0"/>
              <a:t>/2</a:t>
            </a:r>
            <a:endParaRPr lang="en-US" sz="3200" b="0" dirty="0"/>
          </a:p>
        </p:txBody>
      </p:sp>
      <p:sp>
        <p:nvSpPr>
          <p:cNvPr id="3" name="2 - Θέση περιεχομένου"/>
          <p:cNvSpPr>
            <a:spLocks noGrp="1"/>
          </p:cNvSpPr>
          <p:nvPr>
            <p:ph idx="1"/>
          </p:nvPr>
        </p:nvSpPr>
        <p:spPr/>
        <p:txBody>
          <a:bodyPr>
            <a:normAutofit/>
          </a:bodyPr>
          <a:lstStyle/>
          <a:p>
            <a:pPr marL="457200" indent="-457200">
              <a:buFont typeface="+mj-lt"/>
              <a:buAutoNum type="arabicPeriod" startAt="2"/>
            </a:pPr>
            <a:r>
              <a:rPr lang="el-GR" b="1" dirty="0" smtClean="0"/>
              <a:t>Ο λειτουργικός νεκρός χώρος. </a:t>
            </a:r>
            <a:r>
              <a:rPr lang="el-GR" dirty="0" smtClean="0"/>
              <a:t>Ο χώρος αυτός αντιστοιχεί στο συνολικό όγκο του αέρα, που δεν έρχεται σε λειτουργική επαφή με το αίμα της μικρής κυκλοφορίας, ώστε να συμμετέχει στην ανταλλαγή των αερίων.</a:t>
            </a:r>
          </a:p>
          <a:p>
            <a:r>
              <a:rPr lang="el-GR" dirty="0" smtClean="0"/>
              <a:t>Φυσιολογικά, οι δύο αυτές, υποδιαιρέσεις του νεκρού χώρου συμπίπτουν.</a:t>
            </a:r>
            <a:endParaRPr lang="en-US" dirty="0"/>
          </a:p>
        </p:txBody>
      </p:sp>
    </p:spTree>
    <p:extLst>
      <p:ext uri="{BB962C8B-B14F-4D97-AF65-F5344CB8AC3E}">
        <p14:creationId xmlns:p14="http://schemas.microsoft.com/office/powerpoint/2010/main" val="188824433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Χωρητικότητες πνευμόνων</a:t>
            </a:r>
            <a:endParaRPr lang="en-US" b="1" dirty="0"/>
          </a:p>
        </p:txBody>
      </p:sp>
      <p:sp>
        <p:nvSpPr>
          <p:cNvPr id="3" name="2 - Θέση περιεχομένου"/>
          <p:cNvSpPr>
            <a:spLocks noGrp="1"/>
          </p:cNvSpPr>
          <p:nvPr>
            <p:ph idx="1"/>
          </p:nvPr>
        </p:nvSpPr>
        <p:spPr/>
        <p:txBody>
          <a:bodyPr>
            <a:normAutofit/>
          </a:bodyPr>
          <a:lstStyle/>
          <a:p>
            <a:r>
              <a:rPr lang="el-GR" dirty="0" smtClean="0"/>
              <a:t>Οι χωρητικότητες των πνευμόνων αποτελούν αθροίσματα δύο ή περισσοτέρων όγκων και χρησιμεύουν για την εκτίμηση της λειτουργικής καταστάσεως των πνευμόνων. </a:t>
            </a:r>
          </a:p>
          <a:p>
            <a:r>
              <a:rPr lang="el-GR" b="1" dirty="0" smtClean="0"/>
              <a:t>Η ζωτική χωρητικότητα (Vital Capasity -VT). </a:t>
            </a:r>
            <a:r>
              <a:rPr lang="el-GR" dirty="0" smtClean="0"/>
              <a:t>Αντιστοιχεί στο άθροισμα τριών όγκων αέρα, δηλαδή του αναπνεόμενου, του εισπνευστικού εφεδρικού και του εκπνευστικού εφεδρικού όγκου αέρα Η ζωτική χωρητικότητα είναι ο μέγιστος όγκος αέρα, που είναι δυνατό να εκπνευστεί από τους πνεύμονες με μία μέγιστη εκπνοή, μετά από μία μέγιστη εισπνοή.</a:t>
            </a:r>
          </a:p>
          <a:p>
            <a:pPr>
              <a:buNone/>
            </a:pPr>
            <a:endParaRPr lang="en-US" dirty="0"/>
          </a:p>
        </p:txBody>
      </p:sp>
    </p:spTree>
    <p:extLst>
      <p:ext uri="{BB962C8B-B14F-4D97-AF65-F5344CB8AC3E}">
        <p14:creationId xmlns:p14="http://schemas.microsoft.com/office/powerpoint/2010/main" val="427763203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Ζωτική χωρητικότητα </a:t>
            </a:r>
            <a:r>
              <a:rPr lang="el-GR" sz="3200" b="0" dirty="0" smtClean="0"/>
              <a:t>1/2</a:t>
            </a:r>
            <a:endParaRPr lang="en-US" sz="3200" b="0" dirty="0"/>
          </a:p>
        </p:txBody>
      </p:sp>
      <p:sp>
        <p:nvSpPr>
          <p:cNvPr id="3" name="2 - Θέση περιεχομένου"/>
          <p:cNvSpPr>
            <a:spLocks noGrp="1"/>
          </p:cNvSpPr>
          <p:nvPr>
            <p:ph idx="1"/>
          </p:nvPr>
        </p:nvSpPr>
        <p:spPr/>
        <p:txBody>
          <a:bodyPr>
            <a:normAutofit/>
          </a:bodyPr>
          <a:lstStyle/>
          <a:p>
            <a:r>
              <a:rPr lang="el-GR" dirty="0" smtClean="0"/>
              <a:t>Η ζωτική χωρητικότητα αποτελεί ένα καλό δείκτη για την εκτίμηση της λειτουργικής  καταστάσεως των πνευμόνων. Η φυσιολογική τιμή της δεν είναι σταθερή (κυμαίνεται μεταξύ 3000 – 5000ml και εκπροσωπεί το 75% της ολικής πνευμονικής χωρητικότητας) αλλά εξαρτάται από διάφορους παράγοντες, όπως είναι το φύλο, η σωματική διάπλαση και η ηλικία του ατόμου. Για το λόγο αυτό, η τιμή της ζωτικής χωρητικότητας δίνεται από ειδικά νομογράμματα, σε σχέση με τους παραπάνω παράγοντες.</a:t>
            </a:r>
          </a:p>
        </p:txBody>
      </p:sp>
    </p:spTree>
    <p:extLst>
      <p:ext uri="{BB962C8B-B14F-4D97-AF65-F5344CB8AC3E}">
        <p14:creationId xmlns:p14="http://schemas.microsoft.com/office/powerpoint/2010/main" val="14059381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Ζωτική χωρητικότητα </a:t>
            </a:r>
            <a:r>
              <a:rPr lang="el-GR" sz="3200" b="0" dirty="0"/>
              <a:t>2</a:t>
            </a:r>
            <a:r>
              <a:rPr lang="el-GR" sz="3200" b="0" dirty="0" smtClean="0"/>
              <a:t>/2</a:t>
            </a:r>
            <a:endParaRPr lang="en-US" sz="3200" b="0" dirty="0"/>
          </a:p>
        </p:txBody>
      </p:sp>
      <p:sp>
        <p:nvSpPr>
          <p:cNvPr id="3" name="2 - Θέση περιεχομένου"/>
          <p:cNvSpPr>
            <a:spLocks noGrp="1"/>
          </p:cNvSpPr>
          <p:nvPr>
            <p:ph idx="1"/>
          </p:nvPr>
        </p:nvSpPr>
        <p:spPr/>
        <p:txBody>
          <a:bodyPr>
            <a:normAutofit/>
          </a:bodyPr>
          <a:lstStyle/>
          <a:p>
            <a:r>
              <a:rPr lang="el-GR" dirty="0" smtClean="0"/>
              <a:t>Με την πρόοδο της ηλικίας, καθώς ελαττώνεται η ελαστικότητα των πνευμόνων και του θωρακικού τοιχώματος, η ζωτική χωρητικότητα παρουσιάζει ελάττωση. Το ίδιο συμβαίνει και σε διάφορες παθολογικές καταστάσεις, που περιορίζουν τον όγκο του πνευμονικού παρεγχύματος ή περιορίζουν τις αναπνευστικές κινήσεις.</a:t>
            </a:r>
          </a:p>
          <a:p>
            <a:endParaRPr lang="en-US" dirty="0"/>
          </a:p>
        </p:txBody>
      </p:sp>
    </p:spTree>
    <p:extLst>
      <p:ext uri="{BB962C8B-B14F-4D97-AF65-F5344CB8AC3E}">
        <p14:creationId xmlns:p14="http://schemas.microsoft.com/office/powerpoint/2010/main" val="272901773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1008112"/>
          </a:xfrm>
        </p:spPr>
        <p:txBody>
          <a:bodyPr>
            <a:noAutofit/>
          </a:bodyPr>
          <a:lstStyle/>
          <a:p>
            <a:r>
              <a:rPr lang="el-GR" sz="3400" b="1" dirty="0" smtClean="0"/>
              <a:t>Ολική χωρητικότητα, λειτουργική υπολειπομένη χωρητικότητα, εισπνευστική χωρητικότητα </a:t>
            </a:r>
            <a:r>
              <a:rPr lang="el-GR" sz="3000" b="0" dirty="0" smtClean="0"/>
              <a:t>1/2</a:t>
            </a:r>
            <a:endParaRPr lang="en-US" sz="3000" b="0" dirty="0"/>
          </a:p>
        </p:txBody>
      </p:sp>
      <p:sp>
        <p:nvSpPr>
          <p:cNvPr id="3" name="2 - Θέση περιεχομένου"/>
          <p:cNvSpPr>
            <a:spLocks noGrp="1"/>
          </p:cNvSpPr>
          <p:nvPr>
            <p:ph idx="1"/>
          </p:nvPr>
        </p:nvSpPr>
        <p:spPr>
          <a:xfrm>
            <a:off x="457200" y="1412776"/>
            <a:ext cx="8229600" cy="5040560"/>
          </a:xfrm>
        </p:spPr>
        <p:txBody>
          <a:bodyPr>
            <a:normAutofit/>
          </a:bodyPr>
          <a:lstStyle/>
          <a:p>
            <a:pPr>
              <a:buFont typeface="Wingdings" panose="05000000000000000000" pitchFamily="2" charset="2"/>
              <a:buChar char="Ø"/>
            </a:pPr>
            <a:r>
              <a:rPr lang="el-GR" sz="2200" b="1" dirty="0" smtClean="0"/>
              <a:t>Η ολική χωρητικότητα (Total Lung Capacity – TLC)</a:t>
            </a:r>
          </a:p>
          <a:p>
            <a:pPr marL="444500" indent="0">
              <a:buNone/>
              <a:tabLst>
                <a:tab pos="355600" algn="l"/>
              </a:tabLst>
            </a:pPr>
            <a:r>
              <a:rPr lang="el-GR" sz="2200" dirty="0" smtClean="0"/>
              <a:t>Είναι το άθροισμα και των τεσσάρων όγκων των πνευμόνων. Η φυσιολογική τιμή της είναι περίπου 6000ml.</a:t>
            </a:r>
          </a:p>
          <a:p>
            <a:r>
              <a:rPr lang="el-GR" sz="2200" b="1" dirty="0" smtClean="0"/>
              <a:t>Η λειτουργική υπολειπόμενη χωρητικότητα (Functional Residual Capacity – FRC). </a:t>
            </a:r>
            <a:r>
              <a:rPr lang="el-GR" sz="2200" dirty="0" smtClean="0"/>
              <a:t>Είναι το άθροισμα του εκπνευστικού εφεδρικού όγκου και του υπολειπόμενου όγκου αέρα, δηλαδή του όγκου του αέρα που παραμένει στους πνεύμονες μετά το τέλος μίας ήρεμης εκπνοής. Η φυσιολογική τιμή της λειτουργικής υπολειπόμενης χωρητικότητας είναι περίπου 2200ml και αντιστοιχεί φυσιολογικά στο 40% της ολικής πνευμονικής χωρητικότητας.</a:t>
            </a:r>
          </a:p>
        </p:txBody>
      </p:sp>
    </p:spTree>
    <p:extLst>
      <p:ext uri="{BB962C8B-B14F-4D97-AF65-F5344CB8AC3E}">
        <p14:creationId xmlns:p14="http://schemas.microsoft.com/office/powerpoint/2010/main" val="21055120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1008112"/>
          </a:xfrm>
        </p:spPr>
        <p:txBody>
          <a:bodyPr>
            <a:noAutofit/>
          </a:bodyPr>
          <a:lstStyle/>
          <a:p>
            <a:r>
              <a:rPr lang="el-GR" sz="3400" b="1" dirty="0" smtClean="0"/>
              <a:t>Ολική χωρητικότητα, λειτουργική υπολειπομένη χωρητικότητα, εισπνευστική χωρητικότητα </a:t>
            </a:r>
            <a:r>
              <a:rPr lang="el-GR" sz="3000" b="0" dirty="0"/>
              <a:t>2</a:t>
            </a:r>
            <a:r>
              <a:rPr lang="el-GR" sz="3000" b="0" dirty="0" smtClean="0"/>
              <a:t>/2</a:t>
            </a:r>
            <a:endParaRPr lang="en-US" sz="3000" b="0" dirty="0"/>
          </a:p>
        </p:txBody>
      </p:sp>
      <p:sp>
        <p:nvSpPr>
          <p:cNvPr id="3" name="2 - Θέση περιεχομένου"/>
          <p:cNvSpPr>
            <a:spLocks noGrp="1"/>
          </p:cNvSpPr>
          <p:nvPr>
            <p:ph idx="1"/>
          </p:nvPr>
        </p:nvSpPr>
        <p:spPr>
          <a:xfrm>
            <a:off x="457200" y="1412776"/>
            <a:ext cx="8229600" cy="5040560"/>
          </a:xfrm>
        </p:spPr>
        <p:txBody>
          <a:bodyPr>
            <a:normAutofit/>
          </a:bodyPr>
          <a:lstStyle/>
          <a:p>
            <a:r>
              <a:rPr lang="el-GR" b="1" dirty="0" smtClean="0"/>
              <a:t>Η εισπνευστική χωρητικότητα (Inspiratory Capacity – IC). </a:t>
            </a:r>
            <a:r>
              <a:rPr lang="el-GR" dirty="0" smtClean="0"/>
              <a:t>Είναι το άθροισμα του αναπνεόμενου όγκου και του εισπνευστικού εφεδρικού όγκου αέρα, δηλαδή του όγκου του αέρα, που μπορεί να εισπνευσθεί, μετά το τέλος μίας ήρεμης εκπνοής. Η φυσιολογική τιμή της είναι περίπου 4000ml και αντιστοιχεί 60% της ολικής πνευμονικής χωρητικότητας.</a:t>
            </a:r>
            <a:endParaRPr lang="en-US" dirty="0"/>
          </a:p>
        </p:txBody>
      </p:sp>
    </p:spTree>
    <p:extLst>
      <p:ext uri="{BB962C8B-B14F-4D97-AF65-F5344CB8AC3E}">
        <p14:creationId xmlns:p14="http://schemas.microsoft.com/office/powerpoint/2010/main" val="284454481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8229600" cy="1008112"/>
          </a:xfrm>
        </p:spPr>
        <p:txBody>
          <a:bodyPr>
            <a:normAutofit fontScale="90000"/>
          </a:bodyPr>
          <a:lstStyle/>
          <a:p>
            <a:r>
              <a:rPr lang="el-GR" b="1" dirty="0" smtClean="0"/>
              <a:t>Αναπνευστικά κέντρα (εκούσια και ακούσια αναπνοή) </a:t>
            </a:r>
            <a:r>
              <a:rPr lang="el-GR" sz="3300" b="0" dirty="0" smtClean="0"/>
              <a:t>1/2</a:t>
            </a:r>
            <a:endParaRPr lang="en-US" sz="3300" b="0" dirty="0"/>
          </a:p>
        </p:txBody>
      </p:sp>
      <p:sp>
        <p:nvSpPr>
          <p:cNvPr id="3" name="2 - Θέση περιεχομένου"/>
          <p:cNvSpPr>
            <a:spLocks noGrp="1"/>
          </p:cNvSpPr>
          <p:nvPr>
            <p:ph idx="1"/>
          </p:nvPr>
        </p:nvSpPr>
        <p:spPr>
          <a:xfrm>
            <a:off x="457200" y="1340768"/>
            <a:ext cx="8229600" cy="5040560"/>
          </a:xfrm>
        </p:spPr>
        <p:txBody>
          <a:bodyPr>
            <a:normAutofit/>
          </a:bodyPr>
          <a:lstStyle/>
          <a:p>
            <a:r>
              <a:rPr lang="el-GR" dirty="0" smtClean="0"/>
              <a:t>Στη ρύθμιση της αναπνοής παίρνουν μέρος τα αναπνευστικά κέντρα, τα ανώτερα εγκεφαλικά κέντρα, τα περιφερικά κέντρα (ιδιοδεκτικού κυρίως τύπου), οι χημειοϋποδοχείς και διάφοροι χημικοί παράγοντες. </a:t>
            </a:r>
          </a:p>
          <a:p>
            <a:r>
              <a:rPr lang="el-GR" dirty="0" smtClean="0"/>
              <a:t>Οι αναπνευστικοί μύες, και επομένως η εξωτερική μηχανική αναπνοή, ελέγχονται από δύο διαφορετικούς νευρικούς μηχανισμούς, από τους οποίους ο ένας είναι υπεύθυνος για την εκούσια αναπνοή και ο άλλος για την ακούσια.</a:t>
            </a:r>
          </a:p>
        </p:txBody>
      </p:sp>
    </p:spTree>
    <p:extLst>
      <p:ext uri="{BB962C8B-B14F-4D97-AF65-F5344CB8AC3E}">
        <p14:creationId xmlns:p14="http://schemas.microsoft.com/office/powerpoint/2010/main" val="99570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8229600" cy="1008112"/>
          </a:xfrm>
        </p:spPr>
        <p:txBody>
          <a:bodyPr>
            <a:normAutofit fontScale="90000"/>
          </a:bodyPr>
          <a:lstStyle/>
          <a:p>
            <a:r>
              <a:rPr lang="el-GR" b="1" dirty="0" smtClean="0"/>
              <a:t>Αναπνευστικά κέντρα (εκούσια και ακούσια αναπνοή) </a:t>
            </a:r>
            <a:r>
              <a:rPr lang="el-GR" sz="3300" b="0" dirty="0"/>
              <a:t>2</a:t>
            </a:r>
            <a:r>
              <a:rPr lang="el-GR" sz="3300" b="0" dirty="0" smtClean="0"/>
              <a:t>/2</a:t>
            </a:r>
            <a:endParaRPr lang="en-US" sz="3300" b="0" dirty="0"/>
          </a:p>
        </p:txBody>
      </p:sp>
      <p:sp>
        <p:nvSpPr>
          <p:cNvPr id="3" name="2 - Θέση περιεχομένου"/>
          <p:cNvSpPr>
            <a:spLocks noGrp="1"/>
          </p:cNvSpPr>
          <p:nvPr>
            <p:ph idx="1"/>
          </p:nvPr>
        </p:nvSpPr>
        <p:spPr>
          <a:xfrm>
            <a:off x="457200" y="1340768"/>
            <a:ext cx="8229600" cy="5040560"/>
          </a:xfrm>
        </p:spPr>
        <p:txBody>
          <a:bodyPr>
            <a:normAutofit/>
          </a:bodyPr>
          <a:lstStyle/>
          <a:p>
            <a:r>
              <a:rPr lang="el-GR" b="1" dirty="0" smtClean="0"/>
              <a:t>Έλεγχος εκούσιας αναπνοής. </a:t>
            </a:r>
            <a:r>
              <a:rPr lang="el-GR" dirty="0" smtClean="0"/>
              <a:t>Ο μηχανισμός που ελέγχει την εκούσια αναπνοή ξεκινάει από τον κινητικό φλοιό του εγκεφάλου και με νευρικές ώσεις, που μεταβιβάζονται με τα φλοιονωτιαία δεμάτια στους αναπνευστικούς μυς, προκαλεί εκούσιες αναπνευστικές κινήσεις,.</a:t>
            </a:r>
          </a:p>
          <a:p>
            <a:r>
              <a:rPr lang="el-GR" b="1" dirty="0" smtClean="0"/>
              <a:t>Έλεγχος ακούσιας αναπνοής. </a:t>
            </a:r>
            <a:r>
              <a:rPr lang="el-GR" dirty="0" smtClean="0"/>
              <a:t>Ο μηχανισμός που ελέγχει την ακούσια αναπνοή στηρίζεται στη δραστηριότητα των γεφυροπρομηκικών αναπνευστικών κέντρων και αποτελεί τον κύριο αναπνευστικό μηχανισμό αφού, φυσιολογικά, η αναπνοή γίνεται ακούσια.</a:t>
            </a:r>
          </a:p>
          <a:p>
            <a:endParaRPr lang="el-GR" dirty="0" smtClean="0"/>
          </a:p>
          <a:p>
            <a:endParaRPr lang="en-US" dirty="0"/>
          </a:p>
        </p:txBody>
      </p:sp>
    </p:spTree>
    <p:extLst>
      <p:ext uri="{BB962C8B-B14F-4D97-AF65-F5344CB8AC3E}">
        <p14:creationId xmlns:p14="http://schemas.microsoft.com/office/powerpoint/2010/main" val="21795272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Μεταφορά των αναπνευστικών αερίων</a:t>
            </a:r>
            <a:endParaRPr lang="en-US" b="1" dirty="0"/>
          </a:p>
        </p:txBody>
      </p:sp>
      <p:sp>
        <p:nvSpPr>
          <p:cNvPr id="3" name="2 - Θέση περιεχομένου"/>
          <p:cNvSpPr>
            <a:spLocks noGrp="1"/>
          </p:cNvSpPr>
          <p:nvPr>
            <p:ph idx="1"/>
          </p:nvPr>
        </p:nvSpPr>
        <p:spPr/>
        <p:txBody>
          <a:bodyPr/>
          <a:lstStyle/>
          <a:p>
            <a:r>
              <a:rPr lang="el-GR" dirty="0" smtClean="0"/>
              <a:t>Η μεταφορά των αναπνευστικών αερίων από τον τόπο της προσλήψεως τους στον τόπο της αποδόσεως τους γίνεται με το αίμα που είναι ο συνδετικός κρίκος μεταξύ εσωτερικής και εξωτερικής αναπνοής. </a:t>
            </a:r>
            <a:endParaRPr lang="en-US" dirty="0" smtClean="0"/>
          </a:p>
          <a:p>
            <a:r>
              <a:rPr lang="el-GR" dirty="0" smtClean="0"/>
              <a:t>Το αναπνευστικό σύστημα εξυπηρετεί την εξωτερική αναπνοή.</a:t>
            </a:r>
          </a:p>
          <a:p>
            <a:pPr>
              <a:buNone/>
            </a:pPr>
            <a:endParaRPr lang="el-GR" dirty="0" smtClean="0"/>
          </a:p>
          <a:p>
            <a:endParaRPr lang="en-US" dirty="0"/>
          </a:p>
        </p:txBody>
      </p:sp>
    </p:spTree>
    <p:extLst>
      <p:ext uri="{BB962C8B-B14F-4D97-AF65-F5344CB8AC3E}">
        <p14:creationId xmlns:p14="http://schemas.microsoft.com/office/powerpoint/2010/main" val="397047791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t>Αναπνευστικό προμηκικό κέντρο </a:t>
            </a:r>
            <a:r>
              <a:rPr lang="el-GR" sz="3200" b="0" dirty="0" smtClean="0"/>
              <a:t>1/5</a:t>
            </a:r>
            <a:endParaRPr lang="en-US" sz="3200" b="0" dirty="0"/>
          </a:p>
        </p:txBody>
      </p:sp>
      <p:sp>
        <p:nvSpPr>
          <p:cNvPr id="3" name="2 - Θέση περιεχομένου"/>
          <p:cNvSpPr>
            <a:spLocks noGrp="1"/>
          </p:cNvSpPr>
          <p:nvPr>
            <p:ph idx="1"/>
          </p:nvPr>
        </p:nvSpPr>
        <p:spPr>
          <a:xfrm>
            <a:off x="457200" y="1196752"/>
            <a:ext cx="8435280" cy="5472608"/>
          </a:xfrm>
        </p:spPr>
        <p:txBody>
          <a:bodyPr>
            <a:noAutofit/>
          </a:bodyPr>
          <a:lstStyle/>
          <a:p>
            <a:r>
              <a:rPr lang="el-GR" sz="2200" dirty="0" smtClean="0"/>
              <a:t>Το </a:t>
            </a:r>
            <a:r>
              <a:rPr lang="el-GR" sz="2200" b="1" dirty="0" smtClean="0"/>
              <a:t>προμηκικό κέντρο </a:t>
            </a:r>
            <a:r>
              <a:rPr lang="el-GR" sz="2200" dirty="0" smtClean="0"/>
              <a:t>της αναπνοής είναι το αναπνευστικό κέντρο, το οποίο αποτελείται από δύο περιοχές (κέντρα): </a:t>
            </a:r>
            <a:r>
              <a:rPr lang="el-GR" sz="2200" b="1" dirty="0" smtClean="0"/>
              <a:t>Την εισπνευστική και την εκπνευστική.</a:t>
            </a:r>
          </a:p>
          <a:p>
            <a:r>
              <a:rPr lang="el-GR" sz="2200" b="1" dirty="0" smtClean="0"/>
              <a:t>Το εισπνευστικό κέντρο</a:t>
            </a:r>
            <a:r>
              <a:rPr lang="el-GR" sz="2200" dirty="0" smtClean="0"/>
              <a:t>. Το κέντρο αυτό αποτελείται από δυο ομάδες νευρώνων. Στην περιοχή του πυρήνα της μονήρους δεσμίδας στον προμήκη μυελό προς τα έσω και ραχιαία υπάρχει μια ομάδα νευρώνων (DRG) η οποία όταν διεγείρεται οδηγεί σε εισπνοή (Ι – νευρώνες) διαφραγματικού τύπου. Η δεύτερη ομάδα των εισπνευστικών νευρώνων βρίσκεται προς τα έξω και κοιλιακά (VRG) από την θέση της προηγούμενης ομάδας, αντίστοιχα με το μεικτό κοιλιακό του πνευμονογαστρικού. Διέγερση των VRG νευρώνων προκαλεί σύσπαση των έξω μεσοπλεύριων και των επικουρικών εισπνευστικών μυών και οδηγεί σε εισπνοή.</a:t>
            </a:r>
            <a:endParaRPr lang="en-US" sz="2200" dirty="0"/>
          </a:p>
        </p:txBody>
      </p:sp>
    </p:spTree>
    <p:extLst>
      <p:ext uri="{BB962C8B-B14F-4D97-AF65-F5344CB8AC3E}">
        <p14:creationId xmlns:p14="http://schemas.microsoft.com/office/powerpoint/2010/main" val="142177646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Αναπνευστικό προμηκικό κέντρο </a:t>
            </a:r>
            <a:r>
              <a:rPr lang="el-GR" sz="3200" b="0" dirty="0" smtClean="0"/>
              <a:t>2/5</a:t>
            </a:r>
            <a:endParaRPr lang="en-US" dirty="0"/>
          </a:p>
        </p:txBody>
      </p:sp>
      <p:sp>
        <p:nvSpPr>
          <p:cNvPr id="3" name="2 - Θέση περιεχομένου"/>
          <p:cNvSpPr>
            <a:spLocks noGrp="1"/>
          </p:cNvSpPr>
          <p:nvPr>
            <p:ph idx="1"/>
          </p:nvPr>
        </p:nvSpPr>
        <p:spPr/>
        <p:txBody>
          <a:bodyPr>
            <a:normAutofit/>
          </a:bodyPr>
          <a:lstStyle/>
          <a:p>
            <a:r>
              <a:rPr lang="el-GR" dirty="0" smtClean="0"/>
              <a:t>Οι νευρώνες της </a:t>
            </a:r>
            <a:r>
              <a:rPr lang="el-GR" b="1" dirty="0" smtClean="0"/>
              <a:t>εισπνευστικής περιοχής </a:t>
            </a:r>
            <a:r>
              <a:rPr lang="el-GR" dirty="0" smtClean="0"/>
              <a:t>του προμήκη εμφανίζουν ακούσια ρυθμική δραστηριότητα και οι διασυνδέσεις, που έχουν μεταξύ τους είναι τύπου ταλαντούμενου κυκλώματος. Οι τελικές κινητικές έξοδοι από τις περιοχές αυτές καταλήγουν είτε στους κινητικούς πυρήνες της Χ και ΧΙ συζυγίας, είτε στους α – κινητικούς νευρώνες των προσθίων κεράτων του νωτιαίου μυελού. Από τα σημεία αυτά ξεκινάει η κινητική οδός που επενεργεί σε όλους τους κύριους και επικουρικούς αναπνευστικούς μυς.</a:t>
            </a:r>
          </a:p>
        </p:txBody>
      </p:sp>
    </p:spTree>
    <p:extLst>
      <p:ext uri="{BB962C8B-B14F-4D97-AF65-F5344CB8AC3E}">
        <p14:creationId xmlns:p14="http://schemas.microsoft.com/office/powerpoint/2010/main" val="208121099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Αναπνευστικό προμηκικό κέντρο </a:t>
            </a:r>
            <a:r>
              <a:rPr lang="el-GR" sz="3200" b="0" dirty="0" smtClean="0"/>
              <a:t>3/5</a:t>
            </a:r>
            <a:endParaRPr lang="en-US" dirty="0"/>
          </a:p>
        </p:txBody>
      </p:sp>
      <p:sp>
        <p:nvSpPr>
          <p:cNvPr id="3" name="2 - Θέση περιεχομένου"/>
          <p:cNvSpPr>
            <a:spLocks noGrp="1"/>
          </p:cNvSpPr>
          <p:nvPr>
            <p:ph idx="1"/>
          </p:nvPr>
        </p:nvSpPr>
        <p:spPr/>
        <p:txBody>
          <a:bodyPr>
            <a:normAutofit/>
          </a:bodyPr>
          <a:lstStyle/>
          <a:p>
            <a:r>
              <a:rPr lang="el-GR" b="1" dirty="0" smtClean="0"/>
              <a:t>Το εκπνευστικό κέντρο. </a:t>
            </a:r>
            <a:r>
              <a:rPr lang="el-GR" dirty="0" smtClean="0"/>
              <a:t>Πρόκειται για μία ομάδα νευρώνων (Ε-νευρώνες) που  βρίσκεται στο ουραίο τμήμα της δεύτερης ομάδας (VRG) της εισπνευστικής περιοχής του αναπνευστικού κέντρου. Η διέγερση της περιοχής αυτής προκαλεί σύσπαση των έσω μεσοπλευρίων και των άλλων εκπνευστικών μυών και οδηγεί σε εκπνοή. Οι νευρώνες της εκπνευστικής περιοχής δεν εμφανίζουν ακούσια δραστηριότητα και παραμένουν αδρανείς κατά την ήρεμη αναπνοή, ενώ ενεργοποιούνται κατά την έντονη, ενεργητική αναπνοή.</a:t>
            </a:r>
            <a:endParaRPr lang="en-US" dirty="0"/>
          </a:p>
        </p:txBody>
      </p:sp>
    </p:spTree>
    <p:extLst>
      <p:ext uri="{BB962C8B-B14F-4D97-AF65-F5344CB8AC3E}">
        <p14:creationId xmlns:p14="http://schemas.microsoft.com/office/powerpoint/2010/main" val="228274110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Αναπνευστικό προμηκικό κέντρο </a:t>
            </a:r>
            <a:r>
              <a:rPr lang="el-GR" sz="3200" b="0" dirty="0" smtClean="0"/>
              <a:t>4/5</a:t>
            </a:r>
            <a:endParaRPr lang="en-US" dirty="0"/>
          </a:p>
        </p:txBody>
      </p:sp>
      <p:sp>
        <p:nvSpPr>
          <p:cNvPr id="3" name="2 - Θέση περιεχομένου"/>
          <p:cNvSpPr>
            <a:spLocks noGrp="1"/>
          </p:cNvSpPr>
          <p:nvPr>
            <p:ph idx="1"/>
          </p:nvPr>
        </p:nvSpPr>
        <p:spPr/>
        <p:txBody>
          <a:bodyPr>
            <a:normAutofit/>
          </a:bodyPr>
          <a:lstStyle/>
          <a:p>
            <a:r>
              <a:rPr lang="el-GR" dirty="0" smtClean="0"/>
              <a:t>Στα αναπνευστικά κέντρα υπάρχουν διάφοροι τύποι νευρώνων η ανακάλυψη των  οποίων έγινε διότι τα κέντρα αυτά παράγουν ώσεις με διαφορετικούς ρυθμούς. Οι κυριότεροι από τους νευρώνες αυτούς είναι οι ακόλουθοι:</a:t>
            </a:r>
          </a:p>
          <a:p>
            <a:pPr>
              <a:buFont typeface="Courier New" panose="02070309020205020404" pitchFamily="49" charset="0"/>
              <a:buChar char="o"/>
            </a:pPr>
            <a:r>
              <a:rPr lang="el-GR" dirty="0" smtClean="0"/>
              <a:t>Νευρώνες Rα. Ενεργοποιούνται κυρίως κατά τη φάση της εισπνοής.</a:t>
            </a:r>
          </a:p>
          <a:p>
            <a:pPr>
              <a:buFont typeface="Courier New" panose="02070309020205020404" pitchFamily="49" charset="0"/>
              <a:buChar char="o"/>
            </a:pPr>
            <a:r>
              <a:rPr lang="el-GR" dirty="0" smtClean="0"/>
              <a:t>Νευρώνες Rb. Ενεργοποιούνται λίγο μετά τους νευρώνες Ra και παράγουν ώσεις για αρκετό χρονικό διάστημα, οι οποίες αναστέλλουν τη δραστηριότητα των Ra νευρώνων. </a:t>
            </a:r>
          </a:p>
        </p:txBody>
      </p:sp>
    </p:spTree>
    <p:extLst>
      <p:ext uri="{BB962C8B-B14F-4D97-AF65-F5344CB8AC3E}">
        <p14:creationId xmlns:p14="http://schemas.microsoft.com/office/powerpoint/2010/main" val="375241826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Αναπνευστικό προμηκικό κέντρο </a:t>
            </a:r>
            <a:r>
              <a:rPr lang="el-GR" sz="3200" b="0" dirty="0" smtClean="0"/>
              <a:t>5/5</a:t>
            </a:r>
            <a:endParaRPr lang="en-US" dirty="0"/>
          </a:p>
        </p:txBody>
      </p:sp>
      <p:sp>
        <p:nvSpPr>
          <p:cNvPr id="3" name="2 - Θέση περιεχομένου"/>
          <p:cNvSpPr>
            <a:spLocks noGrp="1"/>
          </p:cNvSpPr>
          <p:nvPr>
            <p:ph idx="1"/>
          </p:nvPr>
        </p:nvSpPr>
        <p:spPr/>
        <p:txBody>
          <a:bodyPr>
            <a:normAutofit/>
          </a:bodyPr>
          <a:lstStyle/>
          <a:p>
            <a:pPr>
              <a:buFont typeface="Courier New" panose="02070309020205020404" pitchFamily="49" charset="0"/>
              <a:buChar char="o"/>
            </a:pPr>
            <a:r>
              <a:rPr lang="el-GR" dirty="0" smtClean="0"/>
              <a:t>Νευρώνες L – I ή όψιμοι εισπνευστικοι. Ενεργοποιούνται στη μετεσπνευστική φάση του αναπνευστικού κύκλου, μετά από μία έντονη εισπνοή, με σκοπό να εμποδίσουν την εμφάνιση μίας ιδιαίτερα έντονης εκπνοής.</a:t>
            </a:r>
          </a:p>
          <a:p>
            <a:pPr>
              <a:buFont typeface="Courier New" panose="02070309020205020404" pitchFamily="49" charset="0"/>
              <a:buChar char="o"/>
            </a:pPr>
            <a:r>
              <a:rPr lang="el-GR" dirty="0" smtClean="0"/>
              <a:t>Νευρώνες ΙΒ ή εισπνευστικού τύπου «ράμπας». Η δραστηριότητα τους (αποστολή ώσεων) αυξάνει προοδευτικά για μερικά (2 – 3sec) και μετά διακόπτεται απότομα.</a:t>
            </a:r>
          </a:p>
          <a:p>
            <a:pPr>
              <a:buFont typeface="Courier New" panose="02070309020205020404" pitchFamily="49" charset="0"/>
              <a:buChar char="o"/>
            </a:pPr>
            <a:r>
              <a:rPr lang="el-GR" dirty="0" smtClean="0"/>
              <a:t>Νευρώνες e – I. Πρόκειται για πρώιμους εισπνευστικούς νευρώνες.</a:t>
            </a:r>
          </a:p>
          <a:p>
            <a:pPr>
              <a:buFont typeface="Courier New" panose="02070309020205020404" pitchFamily="49" charset="0"/>
              <a:buChar char="o"/>
            </a:pPr>
            <a:r>
              <a:rPr lang="el-GR" dirty="0" smtClean="0"/>
              <a:t>Νευρώνες Ε. Είναι οι καθαρά εκπνευστικοί νευρώνες.</a:t>
            </a:r>
            <a:endParaRPr lang="el-GR" dirty="0"/>
          </a:p>
        </p:txBody>
      </p:sp>
    </p:spTree>
    <p:extLst>
      <p:ext uri="{BB962C8B-B14F-4D97-AF65-F5344CB8AC3E}">
        <p14:creationId xmlns:p14="http://schemas.microsoft.com/office/powerpoint/2010/main" val="124577237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Αναπνευστικό γεφυρικό κέντρο </a:t>
            </a:r>
            <a:r>
              <a:rPr lang="el-GR" sz="3200" b="0" dirty="0" smtClean="0"/>
              <a:t>1/2</a:t>
            </a:r>
            <a:endParaRPr lang="en-US" sz="3200" b="0" dirty="0"/>
          </a:p>
        </p:txBody>
      </p:sp>
      <p:sp>
        <p:nvSpPr>
          <p:cNvPr id="3" name="2 - Θέση περιεχομένου"/>
          <p:cNvSpPr>
            <a:spLocks noGrp="1"/>
          </p:cNvSpPr>
          <p:nvPr>
            <p:ph idx="1"/>
          </p:nvPr>
        </p:nvSpPr>
        <p:spPr/>
        <p:txBody>
          <a:bodyPr>
            <a:normAutofit lnSpcReduction="10000"/>
          </a:bodyPr>
          <a:lstStyle/>
          <a:p>
            <a:pPr>
              <a:buFont typeface="Wingdings" panose="05000000000000000000" pitchFamily="2" charset="2"/>
              <a:buChar char="Ø"/>
            </a:pPr>
            <a:r>
              <a:rPr lang="el-GR" dirty="0" smtClean="0"/>
              <a:t>Στη γέφυρα υπάρχουν </a:t>
            </a:r>
            <a:r>
              <a:rPr lang="el-GR" b="1" dirty="0" smtClean="0"/>
              <a:t>δύο ομάδες (κέντρα) νευρώνων</a:t>
            </a:r>
            <a:r>
              <a:rPr lang="el-GR" dirty="0" smtClean="0"/>
              <a:t>, οι οποίες επηρεάζουν τη δραστηριότητα του προμηκικού αναπνευστικού κέντρου. Τα δύο αυτά κέντρα είναι τα ακόλουθα:</a:t>
            </a:r>
          </a:p>
          <a:p>
            <a:r>
              <a:rPr lang="el-GR" dirty="0" smtClean="0"/>
              <a:t> </a:t>
            </a:r>
            <a:r>
              <a:rPr lang="el-GR" b="1" dirty="0" smtClean="0"/>
              <a:t>Το απνευστικό κέντρο ή απνευστική περιοχή. </a:t>
            </a:r>
            <a:r>
              <a:rPr lang="el-GR" dirty="0" smtClean="0"/>
              <a:t>Βρίσκεται στο κατώτερο μέρος της γέφυρας και δρα διεγερτικά στην εισπνευστική περιοχή. Η διέγερση του απνευστικού κέντρου διατηρεί το άτομο σε συνεχή εισπνοή και οδηγεί σε εισπνευστική άπνοια. Η άπνοια αυτή μπορεί να διακοπεί με ώσεις που αποστέλλονται από τα πνευμονογαστρικά νεύρα, τα οποία είναι γνωστό ότι συμβάλλουν στη ρυθμικότητα της αναπνοής.</a:t>
            </a:r>
          </a:p>
        </p:txBody>
      </p:sp>
    </p:spTree>
    <p:extLst>
      <p:ext uri="{BB962C8B-B14F-4D97-AF65-F5344CB8AC3E}">
        <p14:creationId xmlns:p14="http://schemas.microsoft.com/office/powerpoint/2010/main" val="391224312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Αναπνευστικό γεφυρικό κέντρο </a:t>
            </a:r>
            <a:r>
              <a:rPr lang="el-GR" sz="3200" b="0" dirty="0"/>
              <a:t>2</a:t>
            </a:r>
            <a:r>
              <a:rPr lang="el-GR" sz="3200" b="0" dirty="0" smtClean="0"/>
              <a:t>/2</a:t>
            </a:r>
            <a:endParaRPr lang="en-US" sz="3200" b="0" dirty="0"/>
          </a:p>
        </p:txBody>
      </p:sp>
      <p:sp>
        <p:nvSpPr>
          <p:cNvPr id="3" name="2 - Θέση περιεχομένου"/>
          <p:cNvSpPr>
            <a:spLocks noGrp="1"/>
          </p:cNvSpPr>
          <p:nvPr>
            <p:ph idx="1"/>
          </p:nvPr>
        </p:nvSpPr>
        <p:spPr/>
        <p:txBody>
          <a:bodyPr>
            <a:normAutofit/>
          </a:bodyPr>
          <a:lstStyle/>
          <a:p>
            <a:r>
              <a:rPr lang="el-GR" b="1" dirty="0" smtClean="0"/>
              <a:t>Το πνευμοταξικό κέντρο ή πνευμοταξική περιοχή </a:t>
            </a:r>
            <a:r>
              <a:rPr lang="el-GR" dirty="0" smtClean="0"/>
              <a:t>βρίσκεται στο ανώτερο ραχιαίο μέρος της γέφυρας, δρα κατασταλτικά στο εισπνευστικό κέντρο και διατηρεί με τον τρόπο αυτό τη ρυθμικότητα της αναπνοής.</a:t>
            </a:r>
          </a:p>
          <a:p>
            <a:endParaRPr lang="en-US" dirty="0"/>
          </a:p>
        </p:txBody>
      </p:sp>
    </p:spTree>
    <p:extLst>
      <p:ext uri="{BB962C8B-B14F-4D97-AF65-F5344CB8AC3E}">
        <p14:creationId xmlns:p14="http://schemas.microsoft.com/office/powerpoint/2010/main" val="41459870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t>Λειτουργία αναπνευστικών κέντρων</a:t>
            </a:r>
            <a:endParaRPr lang="en-US" b="1" dirty="0"/>
          </a:p>
        </p:txBody>
      </p:sp>
      <p:sp>
        <p:nvSpPr>
          <p:cNvPr id="3" name="2 - Θέση περιεχομένου"/>
          <p:cNvSpPr>
            <a:spLocks noGrp="1"/>
          </p:cNvSpPr>
          <p:nvPr>
            <p:ph idx="1"/>
          </p:nvPr>
        </p:nvSpPr>
        <p:spPr/>
        <p:txBody>
          <a:bodyPr>
            <a:normAutofit/>
          </a:bodyPr>
          <a:lstStyle/>
          <a:p>
            <a:pPr marL="0" indent="0">
              <a:buNone/>
            </a:pPr>
            <a:r>
              <a:rPr lang="el-GR" dirty="0" smtClean="0"/>
              <a:t>Σχετικά με τη λειτουργία των αναπνευστικών κέντρων έχουν αναπτυχθεί κατά διαστήματα διάφορες θεωρίες. </a:t>
            </a:r>
            <a:r>
              <a:rPr lang="el-GR" smtClean="0"/>
              <a:t>Μια </a:t>
            </a:r>
            <a:r>
              <a:rPr lang="el-GR" dirty="0" smtClean="0"/>
              <a:t>ιδιαίτερα συζητούμενη άποψη είναι εκείνη η οποία υποστηρίζει:</a:t>
            </a:r>
          </a:p>
          <a:p>
            <a:r>
              <a:rPr lang="el-GR" dirty="0" smtClean="0"/>
              <a:t>Ότι υπάρχουν </a:t>
            </a:r>
            <a:r>
              <a:rPr lang="el-GR" b="1" dirty="0" smtClean="0"/>
              <a:t>δύο μόνο αναπνευστικά κέντρα, το αναπνευστικό του προμήκη μυελού και το πνευμοταξικ</a:t>
            </a:r>
            <a:r>
              <a:rPr lang="el-GR" b="1" dirty="0"/>
              <a:t>ό</a:t>
            </a:r>
            <a:r>
              <a:rPr lang="el-GR" b="1" dirty="0" smtClean="0"/>
              <a:t> της γέφυρας </a:t>
            </a:r>
            <a:r>
              <a:rPr lang="el-GR" dirty="0" smtClean="0"/>
              <a:t>(το οποίο ενισχύει τις εναλλαγές μεταξύ εισπνοής και εκπνοής).</a:t>
            </a:r>
          </a:p>
          <a:p>
            <a:r>
              <a:rPr lang="el-GR" dirty="0" smtClean="0"/>
              <a:t>Ότι το απνευστικό κέντρο αποτελεί επέκταση του πνευμοταξικού κέντρου.</a:t>
            </a:r>
          </a:p>
          <a:p>
            <a:endParaRPr lang="en-US" dirty="0"/>
          </a:p>
        </p:txBody>
      </p:sp>
    </p:spTree>
    <p:extLst>
      <p:ext uri="{BB962C8B-B14F-4D97-AF65-F5344CB8AC3E}">
        <p14:creationId xmlns:p14="http://schemas.microsoft.com/office/powerpoint/2010/main" val="368085281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Δράση του προμηκικού κέντρου </a:t>
            </a:r>
            <a:r>
              <a:rPr lang="el-GR" sz="3200" b="0" dirty="0" smtClean="0"/>
              <a:t>1/2</a:t>
            </a:r>
            <a:endParaRPr lang="en-US" sz="3200" b="0" dirty="0"/>
          </a:p>
        </p:txBody>
      </p:sp>
      <p:sp>
        <p:nvSpPr>
          <p:cNvPr id="3" name="2 - Θέση περιεχομένου"/>
          <p:cNvSpPr>
            <a:spLocks noGrp="1"/>
          </p:cNvSpPr>
          <p:nvPr>
            <p:ph idx="1"/>
          </p:nvPr>
        </p:nvSpPr>
        <p:spPr/>
        <p:txBody>
          <a:bodyPr>
            <a:normAutofit/>
          </a:bodyPr>
          <a:lstStyle/>
          <a:p>
            <a:r>
              <a:rPr lang="el-GR" b="1" dirty="0" smtClean="0"/>
              <a:t>Ο βασικός αναπνευστικός ρυθμός δημιουργείται κυρίως από τη δραστηριότητα των νευρώνων του προμηκικού αναπνευστικού κέντρου. </a:t>
            </a:r>
            <a:r>
              <a:rPr lang="el-GR" dirty="0" smtClean="0"/>
              <a:t>Οι νευρώνες της εισπνευστικής περιοχής παρουσιάζουν, ακόμα και μετά την απομόνωση τους από το υπόλοιπο Κ.Ν.Σ., ρυθμικές μεταβολές της δραστηριότητας τους, οι οποίες έχουν </a:t>
            </a:r>
            <a:r>
              <a:rPr lang="el-GR" b="1" dirty="0" smtClean="0"/>
              <a:t>τη μορφή «ράμπας».</a:t>
            </a:r>
          </a:p>
        </p:txBody>
      </p:sp>
    </p:spTree>
    <p:extLst>
      <p:ext uri="{BB962C8B-B14F-4D97-AF65-F5344CB8AC3E}">
        <p14:creationId xmlns:p14="http://schemas.microsoft.com/office/powerpoint/2010/main" val="24362426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Δράση του προμηκικού κέντρου </a:t>
            </a:r>
            <a:r>
              <a:rPr lang="el-GR" sz="3200" b="0" dirty="0"/>
              <a:t>2</a:t>
            </a:r>
            <a:r>
              <a:rPr lang="el-GR" sz="3200" b="0" dirty="0" smtClean="0"/>
              <a:t>/2</a:t>
            </a:r>
            <a:endParaRPr lang="en-US" sz="3200" b="0" dirty="0"/>
          </a:p>
        </p:txBody>
      </p:sp>
      <p:sp>
        <p:nvSpPr>
          <p:cNvPr id="3" name="2 - Θέση περιεχομένου"/>
          <p:cNvSpPr>
            <a:spLocks noGrp="1"/>
          </p:cNvSpPr>
          <p:nvPr>
            <p:ph idx="1"/>
          </p:nvPr>
        </p:nvSpPr>
        <p:spPr>
          <a:xfrm>
            <a:off x="457200" y="1196752"/>
            <a:ext cx="8363272" cy="5400600"/>
          </a:xfrm>
        </p:spPr>
        <p:txBody>
          <a:bodyPr>
            <a:normAutofit/>
          </a:bodyPr>
          <a:lstStyle/>
          <a:p>
            <a:r>
              <a:rPr lang="el-GR" sz="2200" dirty="0" smtClean="0"/>
              <a:t>Το αναπνευστικό κέντρο στον προμήκη μυελό κατά τη διάρκεια ενός αναπνευστικού κύκλου (στην ήρεμη αναπνοή, ο αναπνευστικός κύκλος επαναλαμβάνεται με ρυθμό 12 – 15 αναπνευστικούς κύκλους σε κάθε min) παρουσιάζει την ακόλουθη δραστηριότητα:</a:t>
            </a:r>
          </a:p>
          <a:p>
            <a:r>
              <a:rPr lang="el-GR" sz="2200" dirty="0" smtClean="0"/>
              <a:t>Κατά την εισπνοή. Η φάση αυτή απαιτεί διέγερση των εισπνευστικών μυών στην οποία αυτοί οδηγούνται μετά από δραστηριοποίηση των εισπνευστικών νευρώνων.</a:t>
            </a:r>
          </a:p>
          <a:p>
            <a:r>
              <a:rPr lang="el-GR" sz="2200" dirty="0" smtClean="0"/>
              <a:t>Κατά την εκπνοή. Οι εισπνευστικοί νευρώνες σιγούν για λίγα sec και αμέσως μετά αρχίζει, ακούσια, μία προοδευτική αύξηση της δραστηριότητας τους για 2 – 3sec. Στην παθητική εκπνοή διακόπτεται απότομα και σιγεί για 2 – 3sec η δραστηριότητα των εισπνευστικών νευρώνων.</a:t>
            </a:r>
            <a:endParaRPr lang="en-US" sz="2200" dirty="0"/>
          </a:p>
        </p:txBody>
      </p:sp>
    </p:spTree>
    <p:extLst>
      <p:ext uri="{BB962C8B-B14F-4D97-AF65-F5344CB8AC3E}">
        <p14:creationId xmlns:p14="http://schemas.microsoft.com/office/powerpoint/2010/main" val="524475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8229600" cy="1008112"/>
          </a:xfrm>
        </p:spPr>
        <p:txBody>
          <a:bodyPr>
            <a:normAutofit fontScale="90000"/>
          </a:bodyPr>
          <a:lstStyle/>
          <a:p>
            <a:r>
              <a:rPr lang="el-GR" b="1" dirty="0" smtClean="0"/>
              <a:t>Ανατομική του αναπνευστικού συστήματος</a:t>
            </a:r>
            <a:endParaRPr lang="en-US" b="1" dirty="0"/>
          </a:p>
        </p:txBody>
      </p:sp>
      <p:sp>
        <p:nvSpPr>
          <p:cNvPr id="3" name="2 - Θέση περιεχομένου"/>
          <p:cNvSpPr>
            <a:spLocks noGrp="1"/>
          </p:cNvSpPr>
          <p:nvPr>
            <p:ph idx="1"/>
          </p:nvPr>
        </p:nvSpPr>
        <p:spPr>
          <a:xfrm>
            <a:off x="457200" y="1340768"/>
            <a:ext cx="8229600" cy="5040560"/>
          </a:xfrm>
        </p:spPr>
        <p:txBody>
          <a:bodyPr>
            <a:normAutofit fontScale="92500" lnSpcReduction="10000"/>
          </a:bodyPr>
          <a:lstStyle/>
          <a:p>
            <a:r>
              <a:rPr lang="el-GR" dirty="0" smtClean="0"/>
              <a:t>Το αναπνευστικό σύστημα αρχίζει από τη ρινική και τη στοματική κοιλότητα και υποδιαιρείται από λειτουργική άποψη σε τμήματα, τους αεραγωγούς και την περιοχή ανταλλαγής των αερίων.</a:t>
            </a:r>
          </a:p>
          <a:p>
            <a:r>
              <a:rPr lang="el-GR" b="1" dirty="0" smtClean="0"/>
              <a:t>Οι αεραγωγοί. </a:t>
            </a:r>
          </a:p>
          <a:p>
            <a:pPr marL="355600" indent="0">
              <a:buNone/>
              <a:tabLst>
                <a:tab pos="355600" algn="l"/>
              </a:tabLst>
            </a:pPr>
            <a:r>
              <a:rPr lang="el-GR" dirty="0" smtClean="0"/>
              <a:t>Στο τμήμα των αεραγωγών ανήκουν: </a:t>
            </a:r>
            <a:r>
              <a:rPr lang="el-GR" b="1" dirty="0" smtClean="0"/>
              <a:t>Η ρινική και η στοματική κοιλότητα ένα τμήμα του φάρυγγα, ο λάρυγγας, η τραχεία και οι βρόγχοι.</a:t>
            </a:r>
            <a:r>
              <a:rPr lang="el-GR" dirty="0" smtClean="0"/>
              <a:t> Ο αέρας που βρίσκεται μέσα στους αεραγωγούς δεν συμμετέχει στην ανταλλαγή των αναπνευστικών αερίων. </a:t>
            </a:r>
          </a:p>
          <a:p>
            <a:r>
              <a:rPr lang="el-GR" b="1" dirty="0" smtClean="0"/>
              <a:t>Η περιοχή της ανταλλαγής των αερίων.</a:t>
            </a:r>
          </a:p>
          <a:p>
            <a:pPr marL="355600" indent="0">
              <a:buNone/>
              <a:tabLst>
                <a:tab pos="355600" algn="l"/>
              </a:tabLst>
            </a:pPr>
            <a:r>
              <a:rPr lang="el-GR" b="1" dirty="0" smtClean="0"/>
              <a:t>Οι πνεύμονες</a:t>
            </a:r>
            <a:r>
              <a:rPr lang="el-GR" dirty="0" smtClean="0"/>
              <a:t>, τα κύρια αναπνευστικά όργανα, αντιστοιχούν στην περιοχή αυτή και αποτελούνται από το βρογχικό δέντρο και το πνευμονικό παρέγχυμα.</a:t>
            </a:r>
            <a:endParaRPr lang="en-US" dirty="0"/>
          </a:p>
        </p:txBody>
      </p:sp>
    </p:spTree>
    <p:extLst>
      <p:ext uri="{BB962C8B-B14F-4D97-AF65-F5344CB8AC3E}">
        <p14:creationId xmlns:p14="http://schemas.microsoft.com/office/powerpoint/2010/main" val="404084478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Συνέργεια προμήκη και γέφυρας</a:t>
            </a:r>
            <a:endParaRPr lang="en-US" b="1" dirty="0"/>
          </a:p>
        </p:txBody>
      </p:sp>
      <p:sp>
        <p:nvSpPr>
          <p:cNvPr id="3" name="2 - Θέση περιεχομένου"/>
          <p:cNvSpPr>
            <a:spLocks noGrp="1"/>
          </p:cNvSpPr>
          <p:nvPr>
            <p:ph idx="1"/>
          </p:nvPr>
        </p:nvSpPr>
        <p:spPr/>
        <p:txBody>
          <a:bodyPr>
            <a:normAutofit/>
          </a:bodyPr>
          <a:lstStyle/>
          <a:p>
            <a:r>
              <a:rPr lang="el-GR" dirty="0" smtClean="0"/>
              <a:t>Το προμηκικό αναπνευστικό κέντρο βρίσκεται σε συνεχή αλληλεπίδραση με το πνευμοταξικο κέντρο της γέφυρας. </a:t>
            </a:r>
          </a:p>
          <a:p>
            <a:r>
              <a:rPr lang="el-GR" dirty="0" smtClean="0"/>
              <a:t>Υπάρχει μία άποψη η οποία υποστηρίζει ότι η διακοπή της εισπνοής συμβαίνει διότι οι Rα νευρώνες διεγείρουν τους Rb νευρώνες, οι οποίοι με τη σειρά τους αναστέλλουν τους κύριους εισπνευστικούς νευρώνες Ra στον προμήκη μυελό (ενώ συγχρόνως αίρεται και η δράση των Rα νευρώνων της γέφυρας).</a:t>
            </a:r>
            <a:endParaRPr lang="el-GR" dirty="0"/>
          </a:p>
        </p:txBody>
      </p:sp>
    </p:spTree>
    <p:extLst>
      <p:ext uri="{BB962C8B-B14F-4D97-AF65-F5344CB8AC3E}">
        <p14:creationId xmlns:p14="http://schemas.microsoft.com/office/powerpoint/2010/main" val="14268380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Δράση γεφυρικών κέντρων </a:t>
            </a:r>
            <a:r>
              <a:rPr lang="el-GR" sz="3200" b="0" dirty="0" smtClean="0"/>
              <a:t>1/3</a:t>
            </a:r>
            <a:endParaRPr lang="en-US" sz="3200" b="0" dirty="0"/>
          </a:p>
        </p:txBody>
      </p:sp>
      <p:sp>
        <p:nvSpPr>
          <p:cNvPr id="3" name="2 - Θέση περιεχομένου"/>
          <p:cNvSpPr>
            <a:spLocks noGrp="1"/>
          </p:cNvSpPr>
          <p:nvPr>
            <p:ph idx="1"/>
          </p:nvPr>
        </p:nvSpPr>
        <p:spPr/>
        <p:txBody>
          <a:bodyPr>
            <a:normAutofit/>
          </a:bodyPr>
          <a:lstStyle/>
          <a:p>
            <a:r>
              <a:rPr lang="el-GR" sz="2200" dirty="0" smtClean="0"/>
              <a:t>Τα γεφυρικά αναπνευστικά κέντρα είναι </a:t>
            </a:r>
            <a:r>
              <a:rPr lang="el-GR" sz="2200" b="1" dirty="0" smtClean="0"/>
              <a:t>το πνευμοταξικό και το απνευστικό κέντρο, η δράση των οποίων έχει ως εξής:</a:t>
            </a:r>
          </a:p>
          <a:p>
            <a:pPr marL="355600" indent="0">
              <a:buNone/>
            </a:pPr>
            <a:r>
              <a:rPr lang="el-GR" sz="2200" dirty="0" smtClean="0"/>
              <a:t>Η δράση του πνευμοταξικού κέντρου. Κύριος ρόλος του κέντρου αυτού είναι η διακοπή της εισπνοής και η πρόκληση εκπνοής. Αυτό επιτυγχάνεται με την αναστολή, των ώσεων που παράγονται στην προμηκική εισπνευστική περιοχή μετά από παρέμβαση ώσεων που φτάνουν με τη Χ συζυγία από τους τασεοϋποδοχείς των πνευμόνων. Η έντονη δραστηριότητα του πνευμοταξικού κέντρου ελαττώνει σημαντικά (μέχρι και κατά 75%) τη χρονική διάρκεια της εισπνευστικής φάσεως και έτσι αυξάνει έμμεσα τη συχνότητα των αναπνοών (μέχρι 35 αναπνοές/min).</a:t>
            </a:r>
            <a:endParaRPr lang="el-GR" sz="2200" dirty="0"/>
          </a:p>
        </p:txBody>
      </p:sp>
    </p:spTree>
    <p:extLst>
      <p:ext uri="{BB962C8B-B14F-4D97-AF65-F5344CB8AC3E}">
        <p14:creationId xmlns:p14="http://schemas.microsoft.com/office/powerpoint/2010/main" val="17410649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Δράση γεφυρικών κέντρων </a:t>
            </a:r>
            <a:r>
              <a:rPr lang="el-GR" sz="3200" b="0" dirty="0" smtClean="0"/>
              <a:t>2/3</a:t>
            </a:r>
            <a:endParaRPr lang="en-US" dirty="0"/>
          </a:p>
        </p:txBody>
      </p:sp>
      <p:sp>
        <p:nvSpPr>
          <p:cNvPr id="3" name="2 - Θέση περιεχομένου"/>
          <p:cNvSpPr>
            <a:spLocks noGrp="1"/>
          </p:cNvSpPr>
          <p:nvPr>
            <p:ph idx="1"/>
          </p:nvPr>
        </p:nvSpPr>
        <p:spPr>
          <a:xfrm>
            <a:off x="457200" y="1196752"/>
            <a:ext cx="8507288" cy="5400600"/>
          </a:xfrm>
        </p:spPr>
        <p:txBody>
          <a:bodyPr>
            <a:noAutofit/>
          </a:bodyPr>
          <a:lstStyle/>
          <a:p>
            <a:r>
              <a:rPr lang="el-GR" sz="2200" dirty="0" smtClean="0"/>
              <a:t>Ορισμένοι ερευνητές, σε αντίθεση με τις απόψεις εκείνων που αναφέρθηκαν προηγουμένως, υποστηρίζουν ότι η διακοπή της εισπνευστικής προσπάθειας οφείλεται στην αναστολή που επιφέρει το πνευμοταξικό κέντρο της γέφυρας, στο προμηκικό αναπνευστικό κέντρο. Σύμφωνα με αυτούς, η αύξηση της Ρcο</a:t>
            </a:r>
            <a:r>
              <a:rPr lang="el-GR" sz="1400" dirty="0" smtClean="0"/>
              <a:t>2</a:t>
            </a:r>
            <a:r>
              <a:rPr lang="el-GR" sz="2200" dirty="0" smtClean="0"/>
              <a:t> στο αρτηριακό αίμα ερεθίζει τους εισπνευστικούς νευρώνες οι οποίοι αυτοδιεγείρονται και αποστέλλουν ώσεις (μαζί με το πνευμοταξικό κέντρο) στους εισπνευστικούς μυς. Συγχρόνως, η διάταση του πνευμονικού ιστού διεγείρει τους περιφερικούς τασεοϋποδοχείς, οι οποίοι με τις ώσεις τους αναστέλλουν (διαμέσου του πνευμονογαστρικού νεύρου) είτε το πνευμοταξικό κέντρο και έμμεσα το εισπνευστικό κέντρο, είτε δρουν άμεσα στο εισπνευστικό κέντρο και αναστέλλοντας το προκαλούν την παθητική εκπνοή.</a:t>
            </a:r>
            <a:endParaRPr lang="en-US" sz="2200" dirty="0"/>
          </a:p>
        </p:txBody>
      </p:sp>
    </p:spTree>
    <p:extLst>
      <p:ext uri="{BB962C8B-B14F-4D97-AF65-F5344CB8AC3E}">
        <p14:creationId xmlns:p14="http://schemas.microsoft.com/office/powerpoint/2010/main" val="1189242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Δράση γεφυρικών κέντρων </a:t>
            </a:r>
            <a:r>
              <a:rPr lang="el-GR" sz="3200" b="0" dirty="0" smtClean="0"/>
              <a:t>3/3</a:t>
            </a:r>
            <a:endParaRPr lang="en-US" dirty="0"/>
          </a:p>
        </p:txBody>
      </p:sp>
      <p:sp>
        <p:nvSpPr>
          <p:cNvPr id="3" name="2 - Θέση περιεχομένου"/>
          <p:cNvSpPr>
            <a:spLocks noGrp="1"/>
          </p:cNvSpPr>
          <p:nvPr>
            <p:ph idx="1"/>
          </p:nvPr>
        </p:nvSpPr>
        <p:spPr>
          <a:xfrm>
            <a:off x="457200" y="1196752"/>
            <a:ext cx="8291264" cy="5256584"/>
          </a:xfrm>
        </p:spPr>
        <p:txBody>
          <a:bodyPr>
            <a:normAutofit/>
          </a:bodyPr>
          <a:lstStyle/>
          <a:p>
            <a:r>
              <a:rPr lang="el-GR" sz="2200" b="1" dirty="0" smtClean="0"/>
              <a:t>Η δράση του απνευστικού κέντρου. </a:t>
            </a:r>
            <a:r>
              <a:rPr lang="el-GR" sz="2200" dirty="0" smtClean="0"/>
              <a:t>Το κέντρο αυτό παρουσιάζει τονική διεγερτική δράση στους νευρώνες της εισπνευστικής περιοχής. Πολλοί συγγραφείς αμφισβητούν τόσο την ύπαρξη ενός ειδικού απνευστικό κέντρου όσο και την απνευστική αναπνοή. </a:t>
            </a:r>
          </a:p>
          <a:p>
            <a:r>
              <a:rPr lang="el-GR" sz="2200" dirty="0" smtClean="0"/>
              <a:t>Σύμφωνα με τις απόψεις τους, το απνευστικό κέντρο είναι η προέκταση το πνευμοταξικού κέντρου το οποίο δρώντας αναστέλλει τη δραστηριότητα το απνευστικού κέντρου. Το απνευστικό κέντρο δέχεται, διαμέσου του πνευμονογαστρικού νεύρου, ανασταλτικές ώσεις από τους περιφερικούς τασεοϋποδοχείς των πνευμόνων. </a:t>
            </a:r>
          </a:p>
          <a:p>
            <a:r>
              <a:rPr lang="el-GR" sz="2200" dirty="0" smtClean="0"/>
              <a:t>Η διέγερση του απνευστικού κέντρου οδηγεί σε παράταση της εισπνευστικής φάσεως και σε εισπνευστική άπνοια</a:t>
            </a:r>
          </a:p>
        </p:txBody>
      </p:sp>
    </p:spTree>
    <p:extLst>
      <p:ext uri="{BB962C8B-B14F-4D97-AF65-F5344CB8AC3E}">
        <p14:creationId xmlns:p14="http://schemas.microsoft.com/office/powerpoint/2010/main" val="16642689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Δράση ανωτέρων εγκεφαλικών κέντρων</a:t>
            </a:r>
            <a:endParaRPr lang="en-US" b="1" dirty="0"/>
          </a:p>
        </p:txBody>
      </p:sp>
      <p:sp>
        <p:nvSpPr>
          <p:cNvPr id="3" name="2 - Θέση περιεχομένου"/>
          <p:cNvSpPr>
            <a:spLocks noGrp="1"/>
          </p:cNvSpPr>
          <p:nvPr>
            <p:ph idx="1"/>
          </p:nvPr>
        </p:nvSpPr>
        <p:spPr>
          <a:xfrm>
            <a:off x="457200" y="1196752"/>
            <a:ext cx="8507288" cy="5328592"/>
          </a:xfrm>
        </p:spPr>
        <p:txBody>
          <a:bodyPr>
            <a:noAutofit/>
          </a:bodyPr>
          <a:lstStyle/>
          <a:p>
            <a:pPr marL="0" indent="0">
              <a:buNone/>
            </a:pPr>
            <a:r>
              <a:rPr lang="el-GR" sz="2200" dirty="0" smtClean="0"/>
              <a:t>Ο ενδογενής αναπνευστικός ρυθμός των αναπνευστικών κέντρων επηρεάζεται από διάφορους παράγοντες οι σπουδαιότεροι από τους οποίους είναι οι ακόλουθοι:</a:t>
            </a:r>
          </a:p>
          <a:p>
            <a:r>
              <a:rPr lang="el-GR" sz="2200" dirty="0" smtClean="0"/>
              <a:t>Η δράση των ανώτερων εγκεφαλικών κέντρων.</a:t>
            </a:r>
          </a:p>
          <a:p>
            <a:r>
              <a:rPr lang="el-GR" sz="2200" dirty="0" smtClean="0"/>
              <a:t>Οι νευρικές ώσεις από την περιφέρεια.</a:t>
            </a:r>
          </a:p>
          <a:p>
            <a:r>
              <a:rPr lang="el-GR" sz="2200" dirty="0" smtClean="0"/>
              <a:t> Οι χημικές μεταβολές του αίματος.</a:t>
            </a:r>
          </a:p>
          <a:p>
            <a:r>
              <a:rPr lang="el-GR" sz="2200" dirty="0" smtClean="0"/>
              <a:t>Ο μηχανισμός της αναπνοής είναι δυνατό να επηρεασθεί (μέχρι ενός σημείου), από τη βούληση (εκούσια) και με τον τρόπο αυτό (συνειδητά) ο Κ.Λ.Α.Α. να αυξηθεί (μέχρι τα 150L) ή να ελαττωθεί. Τα αναπνευστικά κέντρα συνδέονται με το φλοιό του εγκεφάλου (με την κινητική και την προκινητική περιοχή) και διαμέσου αυτών των διασυνδέσεων εξασκείται η δράση της βουλήσεως στα κέντρα αυτά.</a:t>
            </a:r>
            <a:endParaRPr lang="en-US" sz="2200" dirty="0"/>
          </a:p>
        </p:txBody>
      </p:sp>
    </p:spTree>
    <p:extLst>
      <p:ext uri="{BB962C8B-B14F-4D97-AF65-F5344CB8AC3E}">
        <p14:creationId xmlns:p14="http://schemas.microsoft.com/office/powerpoint/2010/main" val="11945643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8229600" cy="1008112"/>
          </a:xfrm>
        </p:spPr>
        <p:txBody>
          <a:bodyPr>
            <a:normAutofit fontScale="90000"/>
          </a:bodyPr>
          <a:lstStyle/>
          <a:p>
            <a:r>
              <a:rPr lang="el-GR" b="1" dirty="0" smtClean="0"/>
              <a:t>Αντανακλαστικά από αναπνευστικούς βλεννογόνους </a:t>
            </a:r>
            <a:r>
              <a:rPr lang="el-GR" sz="3300" b="0" dirty="0" smtClean="0"/>
              <a:t>1/4</a:t>
            </a:r>
            <a:endParaRPr lang="en-US" sz="3300" b="0" dirty="0"/>
          </a:p>
        </p:txBody>
      </p:sp>
      <p:sp>
        <p:nvSpPr>
          <p:cNvPr id="3" name="2 - Θέση περιεχομένου"/>
          <p:cNvSpPr>
            <a:spLocks noGrp="1"/>
          </p:cNvSpPr>
          <p:nvPr>
            <p:ph idx="1"/>
          </p:nvPr>
        </p:nvSpPr>
        <p:spPr>
          <a:xfrm>
            <a:off x="457200" y="1340768"/>
            <a:ext cx="8229600" cy="5040560"/>
          </a:xfrm>
        </p:spPr>
        <p:txBody>
          <a:bodyPr>
            <a:normAutofit/>
          </a:bodyPr>
          <a:lstStyle/>
          <a:p>
            <a:r>
              <a:rPr lang="el-GR" dirty="0" smtClean="0"/>
              <a:t>Η ύπαρξη των αντανακλαστικών αυτών έχει ως σκοπό την απομάκρυνση των διαφόρων ερεθιστικών ή βλαπτικών παραγόντων από τους αεραγωγούς. Στα αντανακλαστικά του ερεθισμού των αναπνευστικών βλεννογόνων υπάγεται ο βήχας και ο πταρμός, ενώ στην ίδια κατηγορία ανήκουν και το χάσμημα, ο στεναγμός και ο λόξυγκας.</a:t>
            </a:r>
          </a:p>
        </p:txBody>
      </p:sp>
    </p:spTree>
    <p:extLst>
      <p:ext uri="{BB962C8B-B14F-4D97-AF65-F5344CB8AC3E}">
        <p14:creationId xmlns:p14="http://schemas.microsoft.com/office/powerpoint/2010/main" val="1971138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8229600" cy="1008112"/>
          </a:xfrm>
        </p:spPr>
        <p:txBody>
          <a:bodyPr>
            <a:normAutofit fontScale="90000"/>
          </a:bodyPr>
          <a:lstStyle/>
          <a:p>
            <a:r>
              <a:rPr lang="el-GR" b="1" dirty="0" smtClean="0"/>
              <a:t>Αντανακλαστικά από αναπνευστικούς βλεννογόνους </a:t>
            </a:r>
            <a:r>
              <a:rPr lang="el-GR" sz="3300" b="0" dirty="0" smtClean="0"/>
              <a:t>2/4</a:t>
            </a:r>
            <a:endParaRPr lang="en-US" sz="3300" b="0" dirty="0"/>
          </a:p>
        </p:txBody>
      </p:sp>
      <p:sp>
        <p:nvSpPr>
          <p:cNvPr id="3" name="2 - Θέση περιεχομένου"/>
          <p:cNvSpPr>
            <a:spLocks noGrp="1"/>
          </p:cNvSpPr>
          <p:nvPr>
            <p:ph idx="1"/>
          </p:nvPr>
        </p:nvSpPr>
        <p:spPr>
          <a:xfrm>
            <a:off x="457200" y="1340768"/>
            <a:ext cx="8229600" cy="5040560"/>
          </a:xfrm>
        </p:spPr>
        <p:txBody>
          <a:bodyPr>
            <a:normAutofit fontScale="92500"/>
          </a:bodyPr>
          <a:lstStyle/>
          <a:p>
            <a:r>
              <a:rPr lang="el-GR" b="1" dirty="0" smtClean="0"/>
              <a:t>Ο βήχας. </a:t>
            </a:r>
            <a:r>
              <a:rPr lang="el-GR" dirty="0" smtClean="0"/>
              <a:t>Εκλύεται από μηχανικό ή χημικό ερεθισμό του βλεννογόνου των κατώτερων αεροφόρων οδών (Χ συζυγία). Ο λάρυγγας και η τραχεία είναι ιδιαίτερα ευαίσθητοι στα μηχανικά ερεθίσματα (σκόνη, ξένα σώματα), ενώ οι μικροί βρόγχοι είναι πιο ευαίσθητοι στα χημικά ερεθίσματα. Ο βήχας αρχίζει με μία βαθιά εισπνοή (περίπου 2,5L αέρα) και συνεχίζει (με τη γλωττίδα αρχικά κλειστή και κατόπιν ανοικτή) με μία έντονη εκπνευστική κίνηση (με σύγχρονη σύσπαση των κοιλιακών και των εκπνευστικών μυών). Το ρεύμα του αέρα που εξέρχεται έχει ιδιαίτερα μεγάλη ταχύτητα, διασπάει το φραγμό της γλωττίδας και παρασύρει τον ερεθιστικό παράγοντα, που προκάλεσε το αντανακλαστικό και με τον τρόπο αυτόν προφυλάσσεται το αναπνευστικό σύστημα.</a:t>
            </a:r>
            <a:endParaRPr lang="en-US" dirty="0"/>
          </a:p>
        </p:txBody>
      </p:sp>
    </p:spTree>
    <p:extLst>
      <p:ext uri="{BB962C8B-B14F-4D97-AF65-F5344CB8AC3E}">
        <p14:creationId xmlns:p14="http://schemas.microsoft.com/office/powerpoint/2010/main" val="144629036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8229600" cy="1008112"/>
          </a:xfrm>
        </p:spPr>
        <p:txBody>
          <a:bodyPr>
            <a:normAutofit fontScale="90000"/>
          </a:bodyPr>
          <a:lstStyle/>
          <a:p>
            <a:r>
              <a:rPr lang="el-GR" b="1" dirty="0" smtClean="0"/>
              <a:t>Αντανακλαστικά από αναπνευστικούς βλεννογόνους </a:t>
            </a:r>
            <a:r>
              <a:rPr lang="el-GR" sz="3300" b="0" dirty="0"/>
              <a:t>3</a:t>
            </a:r>
            <a:r>
              <a:rPr lang="el-GR" sz="3300" b="0" dirty="0" smtClean="0"/>
              <a:t>/4</a:t>
            </a:r>
            <a:endParaRPr lang="en-US" sz="3300" b="0" dirty="0"/>
          </a:p>
        </p:txBody>
      </p:sp>
      <p:sp>
        <p:nvSpPr>
          <p:cNvPr id="3" name="2 - Θέση περιεχομένου"/>
          <p:cNvSpPr>
            <a:spLocks noGrp="1"/>
          </p:cNvSpPr>
          <p:nvPr>
            <p:ph idx="1"/>
          </p:nvPr>
        </p:nvSpPr>
        <p:spPr>
          <a:xfrm>
            <a:off x="457200" y="1340768"/>
            <a:ext cx="8229600" cy="5040560"/>
          </a:xfrm>
        </p:spPr>
        <p:txBody>
          <a:bodyPr>
            <a:normAutofit/>
          </a:bodyPr>
          <a:lstStyle/>
          <a:p>
            <a:r>
              <a:rPr lang="el-GR" b="1" dirty="0" smtClean="0"/>
              <a:t>Ο πταρμός. </a:t>
            </a:r>
            <a:r>
              <a:rPr lang="el-GR" dirty="0" smtClean="0"/>
              <a:t>Πρόκειται για ένα αντανακλαστικό ανάλογο με αυτό του βήχα, το οποίο εκλύεται όμως από τον ερεθισμό των βλεννογόνων των ανώτερων αεροφόρων οδών (ρινοφάρυγγα) καθώς διεγείρονται οι αισθητικές απολήξεις της V συζυγίας. Ο πταρμός αρχίζει με μία βαθιά εισπνοή και συνεχίζει με μία ιδιαίτερα έντονη εκπνοή, η οποία διασπάει την ανυψωμένη υπερώα και το κλειστό στόμα και συμπαρασύρει τον ερεθιστικό παράγοντα που προκάλεσε το αντανακλαστικό.</a:t>
            </a:r>
          </a:p>
        </p:txBody>
      </p:sp>
    </p:spTree>
    <p:extLst>
      <p:ext uri="{BB962C8B-B14F-4D97-AF65-F5344CB8AC3E}">
        <p14:creationId xmlns:p14="http://schemas.microsoft.com/office/powerpoint/2010/main" val="118291978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8229600" cy="1008112"/>
          </a:xfrm>
        </p:spPr>
        <p:txBody>
          <a:bodyPr>
            <a:normAutofit fontScale="90000"/>
          </a:bodyPr>
          <a:lstStyle/>
          <a:p>
            <a:r>
              <a:rPr lang="el-GR" b="1" dirty="0" smtClean="0"/>
              <a:t>Αντανακλαστικά από αναπνευστικούς βλεννογόνους </a:t>
            </a:r>
            <a:r>
              <a:rPr lang="el-GR" sz="3300" b="0" dirty="0" smtClean="0"/>
              <a:t>4/4</a:t>
            </a:r>
            <a:endParaRPr lang="en-US" sz="3300" b="0" dirty="0"/>
          </a:p>
        </p:txBody>
      </p:sp>
      <p:sp>
        <p:nvSpPr>
          <p:cNvPr id="3" name="2 - Θέση περιεχομένου"/>
          <p:cNvSpPr>
            <a:spLocks noGrp="1"/>
          </p:cNvSpPr>
          <p:nvPr>
            <p:ph idx="1"/>
          </p:nvPr>
        </p:nvSpPr>
        <p:spPr>
          <a:xfrm>
            <a:off x="457200" y="1340768"/>
            <a:ext cx="8229600" cy="5040560"/>
          </a:xfrm>
        </p:spPr>
        <p:txBody>
          <a:bodyPr>
            <a:normAutofit/>
          </a:bodyPr>
          <a:lstStyle/>
          <a:p>
            <a:r>
              <a:rPr lang="el-GR" b="1" dirty="0" smtClean="0"/>
              <a:t>Το χάσμημα. </a:t>
            </a:r>
            <a:r>
              <a:rPr lang="el-GR" dirty="0" smtClean="0"/>
              <a:t>Πρόκειται για μία βαθιά εισπνοή που ακολουθείται από διάφορες κινήσεις των άκρων και των πτερυγίων της ρινός. Το αντανακλαστικό αυτό βοηθάει στην έκπτυξη των υποαεριζόμενων κυψελιδικών περιοχών.</a:t>
            </a:r>
          </a:p>
          <a:p>
            <a:r>
              <a:rPr lang="el-GR" b="1" dirty="0" smtClean="0"/>
              <a:t>Ο λόξυγκας. </a:t>
            </a:r>
            <a:r>
              <a:rPr lang="el-GR" dirty="0" smtClean="0"/>
              <a:t>Πρόκειται για μία σύσπαση του διαφράγματος, η οποία επαναλαμβάνεται περιοδικά. Ο ήχος που χαρακτηρίζει το λόξυγκα παράγεται από την εισπνοή η οποία διακόπτεται απότομα από τη σύγκλειση της γλωττίδας.</a:t>
            </a:r>
          </a:p>
          <a:p>
            <a:endParaRPr lang="en-US" dirty="0"/>
          </a:p>
        </p:txBody>
      </p:sp>
    </p:spTree>
    <p:extLst>
      <p:ext uri="{BB962C8B-B14F-4D97-AF65-F5344CB8AC3E}">
        <p14:creationId xmlns:p14="http://schemas.microsoft.com/office/powerpoint/2010/main" val="138622612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Πνεύμονες</a:t>
            </a:r>
            <a:endParaRPr lang="en-US" b="1" dirty="0"/>
          </a:p>
        </p:txBody>
      </p:sp>
      <p:sp>
        <p:nvSpPr>
          <p:cNvPr id="3" name="2 - Θέση περιεχομένου"/>
          <p:cNvSpPr>
            <a:spLocks noGrp="1"/>
          </p:cNvSpPr>
          <p:nvPr>
            <p:ph idx="1"/>
          </p:nvPr>
        </p:nvSpPr>
        <p:spPr>
          <a:xfrm>
            <a:off x="457200" y="1196752"/>
            <a:ext cx="8435280" cy="5400600"/>
          </a:xfrm>
        </p:spPr>
        <p:txBody>
          <a:bodyPr>
            <a:noAutofit/>
          </a:bodyPr>
          <a:lstStyle/>
          <a:p>
            <a:r>
              <a:rPr lang="el-GR" sz="2200" b="1" dirty="0" smtClean="0"/>
              <a:t>Οι πνεύμονες </a:t>
            </a:r>
            <a:r>
              <a:rPr lang="el-GR" sz="2200" dirty="0" smtClean="0"/>
              <a:t>βρίσκονται μέσα στη θωρακική κοιλότητα και η επιφάνεια τους έρχεται σε στενή επαφή με το θωρακικό τοίχωμα. Ανάμεσα στους πνεύμονες και στο θωρακικό τοίχωμα  παρεμβάλλεται </a:t>
            </a:r>
            <a:r>
              <a:rPr lang="el-GR" sz="2200" b="1" dirty="0" smtClean="0"/>
              <a:t>ο υπεζωκότας </a:t>
            </a:r>
            <a:r>
              <a:rPr lang="el-GR" sz="2200" dirty="0" smtClean="0"/>
              <a:t>ένας ορογόνος υμένας με δύο πέταλα τα οποία φυσιολογικά δεν παρουσιάζουν καμία σύνδεση μεταξύ τους. Τα πέταλα αυτά είναι:</a:t>
            </a:r>
          </a:p>
          <a:p>
            <a:pPr lvl="1" indent="-387350"/>
            <a:r>
              <a:rPr lang="el-GR" sz="2200" b="1" dirty="0" smtClean="0"/>
              <a:t>Το περισπλάγχνιο πέταλο, </a:t>
            </a:r>
            <a:r>
              <a:rPr lang="el-GR" sz="2200" dirty="0" smtClean="0"/>
              <a:t>που περιβάλλει εξωτερικά τους πνεύμονες.</a:t>
            </a:r>
          </a:p>
          <a:p>
            <a:pPr lvl="1" indent="-387350"/>
            <a:r>
              <a:rPr lang="el-GR" sz="2200" b="1" dirty="0" smtClean="0"/>
              <a:t>Το περίτονο πέταλο, </a:t>
            </a:r>
            <a:r>
              <a:rPr lang="el-GR" sz="2200" dirty="0" smtClean="0"/>
              <a:t>που επενδύει εσωτερικά τη θωρακική κοιλότητα.</a:t>
            </a:r>
          </a:p>
          <a:p>
            <a:r>
              <a:rPr lang="el-GR" sz="2200" dirty="0" smtClean="0"/>
              <a:t>Ανάμεσα στα δύο πέταλα του υπεζωκότα δημιουργείται μία κοιλότητα, η ενδοθωρακική κοιλότητα, η οποία είναι γεμάτη από ένα λεπτό στρώμα ορώδους διακυτταρικού υγρού.</a:t>
            </a:r>
            <a:endParaRPr lang="en-US" sz="2200" dirty="0"/>
          </a:p>
        </p:txBody>
      </p:sp>
    </p:spTree>
    <p:extLst>
      <p:ext uri="{BB962C8B-B14F-4D97-AF65-F5344CB8AC3E}">
        <p14:creationId xmlns:p14="http://schemas.microsoft.com/office/powerpoint/2010/main" val="125539960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Μαρία Βενετίκου 2014. Μαρία Βενετίκου. «Φυσιολογία. Ενότητα 14</a:t>
            </a:r>
            <a:r>
              <a:rPr lang="en-US" sz="2000" dirty="0" smtClean="0"/>
              <a:t>:</a:t>
            </a:r>
            <a:r>
              <a:rPr lang="el-GR" sz="2000" dirty="0"/>
              <a:t> Αναπνευστικό σύστημα».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179625342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72</a:t>
            </a:fld>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098154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Αναπνευστικό σύστημα </a:t>
            </a:r>
            <a:r>
              <a:rPr lang="el-GR" sz="3200" b="0" dirty="0" smtClean="0"/>
              <a:t>1/2</a:t>
            </a:r>
            <a:endParaRPr lang="en-US" sz="3200" b="0" dirty="0"/>
          </a:p>
        </p:txBody>
      </p:sp>
      <p:pic>
        <p:nvPicPr>
          <p:cNvPr id="1026" name="Picture 2" descr="File:Blausen 0770 RespiratorySystem 0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0125" y="908720"/>
            <a:ext cx="7143750" cy="5715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p:cNvSpPr/>
          <p:nvPr/>
        </p:nvSpPr>
        <p:spPr>
          <a:xfrm>
            <a:off x="750772" y="6536377"/>
            <a:ext cx="7585236" cy="276999"/>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3"/>
              </a:rPr>
              <a:t>Blausen 0770 RespiratorySystem </a:t>
            </a:r>
            <a:r>
              <a:rPr lang="en-US" sz="1200" dirty="0" smtClean="0">
                <a:solidFill>
                  <a:prstClr val="black"/>
                </a:solidFill>
                <a:latin typeface="Calibri"/>
                <a:hlinkClick r:id="rId3"/>
              </a:rPr>
              <a:t>02</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4" tooltip="User:BruceBlaus"/>
              </a:rPr>
              <a:t>BruceBlaus</a:t>
            </a:r>
            <a:r>
              <a:rPr lang="el-GR" sz="1200" dirty="0" smtClean="0">
                <a:solidFill>
                  <a:prstClr val="black"/>
                </a:solidFill>
                <a:latin typeface="Calibri"/>
              </a:rPr>
              <a:t> </a:t>
            </a:r>
            <a:r>
              <a:rPr lang="el-GR" sz="1200" dirty="0" smtClean="0">
                <a:solidFill>
                  <a:prstClr val="black">
                    <a:lumMod val="75000"/>
                    <a:lumOff val="25000"/>
                  </a:prstClr>
                </a:solidFill>
                <a:latin typeface="Calibri"/>
              </a:rPr>
              <a:t>διαθέσιμο με άδεια </a:t>
            </a:r>
            <a:r>
              <a:rPr lang="en-US" sz="1200" dirty="0">
                <a:solidFill>
                  <a:prstClr val="black"/>
                </a:solidFill>
                <a:latin typeface="Calibri"/>
                <a:hlinkClick r:id="rId5"/>
              </a:rPr>
              <a:t>CC BY 3.0</a:t>
            </a:r>
            <a:endParaRPr lang="en-US" sz="1200" dirty="0">
              <a:solidFill>
                <a:prstClr val="black"/>
              </a:solidFill>
              <a:latin typeface="Calibri"/>
            </a:endParaRPr>
          </a:p>
        </p:txBody>
      </p:sp>
    </p:spTree>
    <p:extLst>
      <p:ext uri="{BB962C8B-B14F-4D97-AF65-F5344CB8AC3E}">
        <p14:creationId xmlns:p14="http://schemas.microsoft.com/office/powerpoint/2010/main" val="20163147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Άνω αναπνευστικό σύστημα</a:t>
            </a:r>
            <a:endParaRPr lang="en-US" b="1" dirty="0"/>
          </a:p>
        </p:txBody>
      </p:sp>
      <p:pic>
        <p:nvPicPr>
          <p:cNvPr id="3074" name="Picture 2" descr="C:\Users\THOMAS\Desktop\Blausen_0872_UpperRespiratorySystem.png"/>
          <p:cNvPicPr>
            <a:picLocks noGrp="1" noChangeAspect="1" noChangeArrowheads="1"/>
          </p:cNvPicPr>
          <p:nvPr>
            <p:ph idx="1"/>
          </p:nvPr>
        </p:nvPicPr>
        <p:blipFill>
          <a:blip r:embed="rId2" cstate="print"/>
          <a:stretch>
            <a:fillRect/>
          </a:stretch>
        </p:blipFill>
        <p:spPr bwMode="auto">
          <a:xfrm>
            <a:off x="1628378" y="1196751"/>
            <a:ext cx="5887245" cy="5182869"/>
          </a:xfrm>
          <a:prstGeom prst="rect">
            <a:avLst/>
          </a:prstGeom>
          <a:noFill/>
        </p:spPr>
      </p:pic>
      <p:sp>
        <p:nvSpPr>
          <p:cNvPr id="4" name="Rectangle 7"/>
          <p:cNvSpPr/>
          <p:nvPr/>
        </p:nvSpPr>
        <p:spPr>
          <a:xfrm>
            <a:off x="750772" y="6536377"/>
            <a:ext cx="7585236" cy="276999"/>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3"/>
              </a:rPr>
              <a:t>Blausen 0872 </a:t>
            </a:r>
            <a:r>
              <a:rPr lang="en-US" sz="1200" dirty="0" smtClean="0">
                <a:solidFill>
                  <a:prstClr val="black"/>
                </a:solidFill>
                <a:latin typeface="Calibri"/>
                <a:hlinkClick r:id="rId3"/>
              </a:rPr>
              <a:t>UpperRespiratorySystem</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4" tooltip="User:BruceBlaus"/>
              </a:rPr>
              <a:t>BruceBlaus</a:t>
            </a:r>
            <a:r>
              <a:rPr lang="el-GR" sz="1200" dirty="0" smtClean="0">
                <a:solidFill>
                  <a:prstClr val="black"/>
                </a:solidFill>
                <a:latin typeface="Calibri"/>
              </a:rPr>
              <a:t> </a:t>
            </a:r>
            <a:r>
              <a:rPr lang="el-GR" sz="1200" dirty="0" smtClean="0">
                <a:solidFill>
                  <a:prstClr val="black">
                    <a:lumMod val="75000"/>
                    <a:lumOff val="25000"/>
                  </a:prstClr>
                </a:solidFill>
                <a:latin typeface="Calibri"/>
              </a:rPr>
              <a:t>διαθέσιμο με άδεια </a:t>
            </a:r>
            <a:r>
              <a:rPr lang="en-US" sz="1200" dirty="0">
                <a:solidFill>
                  <a:prstClr val="black"/>
                </a:solidFill>
                <a:latin typeface="Calibri"/>
                <a:hlinkClick r:id="rId5"/>
              </a:rPr>
              <a:t>CC BY 3.0</a:t>
            </a:r>
            <a:endParaRPr lang="en-US" sz="1200" dirty="0">
              <a:solidFill>
                <a:prstClr val="black"/>
              </a:solidFill>
              <a:latin typeface="Calibri"/>
            </a:endParaRPr>
          </a:p>
        </p:txBody>
      </p:sp>
    </p:spTree>
    <p:extLst>
      <p:ext uri="{BB962C8B-B14F-4D97-AF65-F5344CB8AC3E}">
        <p14:creationId xmlns:p14="http://schemas.microsoft.com/office/powerpoint/2010/main" val="292066107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Φυσιολογία">
  <a:themeElements>
    <a:clrScheme name="Προσαρμοσμένο 15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plate Φυσιολογία">
  <a:themeElements>
    <a:clrScheme name="Προσαρμοσμένο 14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Φυσιολογία</Template>
  <TotalTime>66</TotalTime>
  <Words>5725</Words>
  <Application>Microsoft Office PowerPoint</Application>
  <PresentationFormat>Προβολή στην οθόνη (4:3)</PresentationFormat>
  <Paragraphs>294</Paragraphs>
  <Slides>75</Slides>
  <Notes>12</Notes>
  <HiddenSlides>0</HiddenSlides>
  <MMClips>0</MMClips>
  <ScaleCrop>false</ScaleCrop>
  <HeadingPairs>
    <vt:vector size="4" baseType="variant">
      <vt:variant>
        <vt:lpstr>Θέμα</vt:lpstr>
      </vt:variant>
      <vt:variant>
        <vt:i4>2</vt:i4>
      </vt:variant>
      <vt:variant>
        <vt:lpstr>Τίτλοι διαφανειών</vt:lpstr>
      </vt:variant>
      <vt:variant>
        <vt:i4>75</vt:i4>
      </vt:variant>
    </vt:vector>
  </HeadingPairs>
  <TitlesOfParts>
    <vt:vector size="77" baseType="lpstr">
      <vt:lpstr>template Φυσιολογία</vt:lpstr>
      <vt:lpstr>1_template Φυσιολογία</vt:lpstr>
      <vt:lpstr>Φυσιολογία</vt:lpstr>
      <vt:lpstr>Διατήρηση μεταβολικών λειτουργιών 1/2</vt:lpstr>
      <vt:lpstr>Διατήρηση μεταβολικών λειτουργιών 2/2</vt:lpstr>
      <vt:lpstr>Εσωτερική και εξωτερική αναπνοή</vt:lpstr>
      <vt:lpstr>Μεταφορά των αναπνευστικών αερίων</vt:lpstr>
      <vt:lpstr>Ανατομική του αναπνευστικού συστήματος</vt:lpstr>
      <vt:lpstr>Πνεύμονες</vt:lpstr>
      <vt:lpstr>Αναπνευστικό σύστημα 1/2</vt:lpstr>
      <vt:lpstr>Άνω αναπνευστικό σύστημα</vt:lpstr>
      <vt:lpstr>Λάρυγξ και επιγλωτίς</vt:lpstr>
      <vt:lpstr>Αναπνευστικό σύστημα 2/2</vt:lpstr>
      <vt:lpstr>Υγρό των πετάλων του υπεζωκότα</vt:lpstr>
      <vt:lpstr>Πέταλα του υπεζωκότα</vt:lpstr>
      <vt:lpstr>Βρογχικό δένδρο</vt:lpstr>
      <vt:lpstr>Βρογχιόλια</vt:lpstr>
      <vt:lpstr>Πνευμονικό παρέγχυμα</vt:lpstr>
      <vt:lpstr>Διαίρεση των βρόγχων</vt:lpstr>
      <vt:lpstr>Βρόγχοι, βρογχιόλια, κυψελίδες</vt:lpstr>
      <vt:lpstr>Ανταλλαγή των αερίων</vt:lpstr>
      <vt:lpstr>Αναπνευστικές κινήσεις</vt:lpstr>
      <vt:lpstr>Εισπνοή</vt:lpstr>
      <vt:lpstr>Εκπνοή</vt:lpstr>
      <vt:lpstr>Εισπνευστικοί μύες (διάφραγμα) 1/2</vt:lpstr>
      <vt:lpstr>Εισπνευστικοί μύες (διάφραγμα) 2/2</vt:lpstr>
      <vt:lpstr>Έξω μεσοπλεύριοι μύες 1/2</vt:lpstr>
      <vt:lpstr>Έξω μεσοπλεύριοι μύες 2/2</vt:lpstr>
      <vt:lpstr>Πλευρές - Νεύρωση μυών 1/2</vt:lpstr>
      <vt:lpstr>Πλευρές - Νεύρωση μυών 2/2</vt:lpstr>
      <vt:lpstr>Επικουρικοί αναπνευστικοί μύες</vt:lpstr>
      <vt:lpstr>Εκπνευστικοί μύες 1/2</vt:lpstr>
      <vt:lpstr>Εκπνευστικοί μύες 2/2</vt:lpstr>
      <vt:lpstr>Αναπνοή-μεταβολές πιέσεων 1/4</vt:lpstr>
      <vt:lpstr>Αναπνοή-μεταβολές πιέσεων 2/4</vt:lpstr>
      <vt:lpstr>Αναπνοή-μεταβολές πιέσεων 3/4</vt:lpstr>
      <vt:lpstr>Αναπνοή-μεταβολές πιέσεων 4/4</vt:lpstr>
      <vt:lpstr>Αύξηση και ελάττωση πιέσεων</vt:lpstr>
      <vt:lpstr>Όγκοι αερισμού 1/3</vt:lpstr>
      <vt:lpstr>Όγκοι αερισμού 2/3</vt:lpstr>
      <vt:lpstr>Όγκοι αερισμού 3/3</vt:lpstr>
      <vt:lpstr>Νεκρός χώρος</vt:lpstr>
      <vt:lpstr>Υποδιαιρέσεις νεκρού χώρου 1/2</vt:lpstr>
      <vt:lpstr>Υποδιαιρέσεις νεκρού χώρου 2/2</vt:lpstr>
      <vt:lpstr>Χωρητικότητες πνευμόνων</vt:lpstr>
      <vt:lpstr>Ζωτική χωρητικότητα 1/2</vt:lpstr>
      <vt:lpstr>Ζωτική χωρητικότητα 2/2</vt:lpstr>
      <vt:lpstr>Ολική χωρητικότητα, λειτουργική υπολειπομένη χωρητικότητα, εισπνευστική χωρητικότητα 1/2</vt:lpstr>
      <vt:lpstr>Ολική χωρητικότητα, λειτουργική υπολειπομένη χωρητικότητα, εισπνευστική χωρητικότητα 2/2</vt:lpstr>
      <vt:lpstr>Αναπνευστικά κέντρα (εκούσια και ακούσια αναπνοή) 1/2</vt:lpstr>
      <vt:lpstr>Αναπνευστικά κέντρα (εκούσια και ακούσια αναπνοή) 2/2</vt:lpstr>
      <vt:lpstr>Αναπνευστικό προμηκικό κέντρο 1/5</vt:lpstr>
      <vt:lpstr>Αναπνευστικό προμηκικό κέντρο 2/5</vt:lpstr>
      <vt:lpstr>Αναπνευστικό προμηκικό κέντρο 3/5</vt:lpstr>
      <vt:lpstr>Αναπνευστικό προμηκικό κέντρο 4/5</vt:lpstr>
      <vt:lpstr>Αναπνευστικό προμηκικό κέντρο 5/5</vt:lpstr>
      <vt:lpstr>Αναπνευστικό γεφυρικό κέντρο 1/2</vt:lpstr>
      <vt:lpstr>Αναπνευστικό γεφυρικό κέντρο 2/2</vt:lpstr>
      <vt:lpstr>Λειτουργία αναπνευστικών κέντρων</vt:lpstr>
      <vt:lpstr>Δράση του προμηκικού κέντρου 1/2</vt:lpstr>
      <vt:lpstr>Δράση του προμηκικού κέντρου 2/2</vt:lpstr>
      <vt:lpstr>Συνέργεια προμήκη και γέφυρας</vt:lpstr>
      <vt:lpstr>Δράση γεφυρικών κέντρων 1/3</vt:lpstr>
      <vt:lpstr>Δράση γεφυρικών κέντρων 2/3</vt:lpstr>
      <vt:lpstr>Δράση γεφυρικών κέντρων 3/3</vt:lpstr>
      <vt:lpstr>Δράση ανωτέρων εγκεφαλικών κέντρων</vt:lpstr>
      <vt:lpstr>Αντανακλαστικά από αναπνευστικούς βλεννογόνους 1/4</vt:lpstr>
      <vt:lpstr>Αντανακλαστικά από αναπνευστικούς βλεννογόνους 2/4</vt:lpstr>
      <vt:lpstr>Αντανακλαστικά από αναπνευστικούς βλεννογόνους 3/4</vt:lpstr>
      <vt:lpstr>Αντανακλαστικά από αναπνευστικούς βλεννογόνους 4/4</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Φυσιολογία</dc:title>
  <dc:creator>opencourses@teiath.gr</dc:creator>
  <cp:lastModifiedBy>fkaram2</cp:lastModifiedBy>
  <cp:revision>25</cp:revision>
  <dcterms:created xsi:type="dcterms:W3CDTF">2014-10-09T08:56:47Z</dcterms:created>
  <dcterms:modified xsi:type="dcterms:W3CDTF">2015-03-11T07:00:20Z</dcterms:modified>
</cp:coreProperties>
</file>