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7" r:id="rId1"/>
    <p:sldMasterId id="2147483696" r:id="rId2"/>
    <p:sldMasterId id="2147483720" r:id="rId3"/>
  </p:sldMasterIdLst>
  <p:notesMasterIdLst>
    <p:notesMasterId r:id="rId43"/>
  </p:notesMasterIdLst>
  <p:handoutMasterIdLst>
    <p:handoutMasterId r:id="rId44"/>
  </p:handoutMasterIdLst>
  <p:sldIdLst>
    <p:sldId id="289" r:id="rId4"/>
    <p:sldId id="306" r:id="rId5"/>
    <p:sldId id="259" r:id="rId6"/>
    <p:sldId id="260" r:id="rId7"/>
    <p:sldId id="261" r:id="rId8"/>
    <p:sldId id="262" r:id="rId9"/>
    <p:sldId id="263" r:id="rId10"/>
    <p:sldId id="264" r:id="rId11"/>
    <p:sldId id="265" r:id="rId12"/>
    <p:sldId id="266" r:id="rId13"/>
    <p:sldId id="267" r:id="rId14"/>
    <p:sldId id="268" r:id="rId15"/>
    <p:sldId id="269" r:id="rId16"/>
    <p:sldId id="270" r:id="rId17"/>
    <p:sldId id="297" r:id="rId18"/>
    <p:sldId id="311" r:id="rId19"/>
    <p:sldId id="273" r:id="rId20"/>
    <p:sldId id="274" r:id="rId21"/>
    <p:sldId id="275" r:id="rId22"/>
    <p:sldId id="299" r:id="rId23"/>
    <p:sldId id="277" r:id="rId24"/>
    <p:sldId id="278" r:id="rId25"/>
    <p:sldId id="279" r:id="rId26"/>
    <p:sldId id="280" r:id="rId27"/>
    <p:sldId id="300" r:id="rId28"/>
    <p:sldId id="282" r:id="rId29"/>
    <p:sldId id="312" r:id="rId30"/>
    <p:sldId id="284" r:id="rId31"/>
    <p:sldId id="302" r:id="rId32"/>
    <p:sldId id="313" r:id="rId33"/>
    <p:sldId id="304" r:id="rId34"/>
    <p:sldId id="314" r:id="rId35"/>
    <p:sldId id="291" r:id="rId36"/>
    <p:sldId id="292" r:id="rId37"/>
    <p:sldId id="293" r:id="rId38"/>
    <p:sldId id="307" r:id="rId39"/>
    <p:sldId id="308" r:id="rId40"/>
    <p:sldId id="309" r:id="rId41"/>
    <p:sldId id="310"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CEA"/>
    <a:srgbClr val="3035FA"/>
    <a:srgbClr val="004A82"/>
    <a:srgbClr val="1A5F17"/>
    <a:srgbClr val="820000"/>
    <a:srgbClr val="EFF789"/>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4" autoAdjust="0"/>
    <p:restoredTop sz="86400" autoAdjust="0"/>
  </p:normalViewPr>
  <p:slideViewPr>
    <p:cSldViewPr>
      <p:cViewPr varScale="1">
        <p:scale>
          <a:sx n="64" d="100"/>
          <a:sy n="64" d="100"/>
        </p:scale>
        <p:origin x="1500" y="96"/>
      </p:cViewPr>
      <p:guideLst>
        <p:guide orient="horz" pos="2160"/>
        <p:guide pos="2880"/>
      </p:guideLst>
    </p:cSldViewPr>
  </p:slideViewPr>
  <p:outlineViewPr>
    <p:cViewPr>
      <p:scale>
        <a:sx n="33" d="100"/>
        <a:sy n="33" d="100"/>
      </p:scale>
      <p:origin x="0" y="1512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17/9/2015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17/9/2015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33</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34</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38</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endParaRPr lang="el-GR" dirty="0"/>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E8D3281F-1C18-4F4B-BFA9-0025669948A9}" type="slidenum">
              <a:rPr lang="el-GR" smtClean="0"/>
              <a:t>‹#›</a:t>
            </a:fld>
            <a:endParaRPr lang="el-GR" dirty="0"/>
          </a:p>
        </p:txBody>
      </p:sp>
    </p:spTree>
    <p:extLst>
      <p:ext uri="{BB962C8B-B14F-4D97-AF65-F5344CB8AC3E}">
        <p14:creationId xmlns:p14="http://schemas.microsoft.com/office/powerpoint/2010/main" val="1980482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a:xfrm>
            <a:off x="457200" y="6356350"/>
            <a:ext cx="2133600" cy="365125"/>
          </a:xfrm>
          <a:prstGeom prst="rect">
            <a:avLst/>
          </a:prstGeom>
        </p:spPr>
        <p:txBody>
          <a:bodyPr/>
          <a:lstStyle/>
          <a:p>
            <a:endParaRPr lang="el-GR" dirty="0"/>
          </a:p>
        </p:txBody>
      </p:sp>
      <p:sp>
        <p:nvSpPr>
          <p:cNvPr id="6" name="Θέση υποσέλιδου 5"/>
          <p:cNvSpPr>
            <a:spLocks noGrp="1"/>
          </p:cNvSpPr>
          <p:nvPr>
            <p:ph type="ftr" sz="quarter" idx="11"/>
          </p:nvPr>
        </p:nvSpPr>
        <p:spPr>
          <a:xfrm>
            <a:off x="3124200" y="6356350"/>
            <a:ext cx="2895600" cy="365125"/>
          </a:xfrm>
          <a:prstGeom prst="rect">
            <a:avLst/>
          </a:prstGeom>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E8D3281F-1C18-4F4B-BFA9-0025669948A9}" type="slidenum">
              <a:rPr lang="el-GR" smtClean="0"/>
              <a:t>‹#›</a:t>
            </a:fld>
            <a:endParaRPr lang="el-GR" dirty="0"/>
          </a:p>
        </p:txBody>
      </p:sp>
    </p:spTree>
    <p:extLst>
      <p:ext uri="{BB962C8B-B14F-4D97-AF65-F5344CB8AC3E}">
        <p14:creationId xmlns:p14="http://schemas.microsoft.com/office/powerpoint/2010/main" val="186965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endParaRPr lang="el-GR" dirty="0"/>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E8D3281F-1C18-4F4B-BFA9-0025669948A9}" type="slidenum">
              <a:rPr lang="el-GR" smtClean="0"/>
              <a:t>‹#›</a:t>
            </a:fld>
            <a:endParaRPr lang="el-GR" dirty="0"/>
          </a:p>
        </p:txBody>
      </p:sp>
    </p:spTree>
    <p:extLst>
      <p:ext uri="{BB962C8B-B14F-4D97-AF65-F5344CB8AC3E}">
        <p14:creationId xmlns:p14="http://schemas.microsoft.com/office/powerpoint/2010/main" val="405440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endParaRPr lang="el-GR" dirty="0"/>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E8D3281F-1C18-4F4B-BFA9-0025669948A9}" type="slidenum">
              <a:rPr lang="el-GR" smtClean="0"/>
              <a:t>‹#›</a:t>
            </a:fld>
            <a:endParaRPr lang="el-GR" dirty="0"/>
          </a:p>
        </p:txBody>
      </p:sp>
    </p:spTree>
    <p:extLst>
      <p:ext uri="{BB962C8B-B14F-4D97-AF65-F5344CB8AC3E}">
        <p14:creationId xmlns:p14="http://schemas.microsoft.com/office/powerpoint/2010/main" val="5738585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22114"/>
          </a:xfrm>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57200" y="1340768"/>
            <a:ext cx="8229600" cy="4785395"/>
          </a:xfrm>
        </p:spPr>
        <p:txBody>
          <a:bodyPr/>
          <a:lstStyle>
            <a:lvl1pPr marL="342900" indent="-342900">
              <a:buClr>
                <a:schemeClr val="accent3">
                  <a:lumMod val="50000"/>
                </a:schemeClr>
              </a:buClr>
              <a:buFont typeface="Wingdings" panose="05000000000000000000" pitchFamily="2" charset="2"/>
              <a:buChar char="§"/>
              <a:defRPr/>
            </a:lvl1pPr>
            <a:lvl2pPr marL="742950" indent="-285750">
              <a:buClr>
                <a:srgbClr val="C00000"/>
              </a:buClr>
              <a:buSzPct val="80000"/>
              <a:buFont typeface="Wingdings" panose="05000000000000000000" pitchFamily="2" charset="2"/>
              <a:buChar char="§"/>
              <a:defRPr/>
            </a:lvl2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8" name="Θέση αριθμού διαφάνειας 3"/>
          <p:cNvSpPr>
            <a:spLocks noGrp="1"/>
          </p:cNvSpPr>
          <p:nvPr>
            <p:ph type="sldNum" sz="quarter" idx="12"/>
          </p:nvPr>
        </p:nvSpPr>
        <p:spPr>
          <a:xfrm>
            <a:off x="6553200" y="6356351"/>
            <a:ext cx="1475184" cy="313010"/>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23206031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007187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7653834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7097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39128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3560398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94093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534259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634082"/>
          </a:xfrm>
        </p:spPr>
        <p:txBody>
          <a:bodyPr>
            <a:normAutofit/>
          </a:bodyPr>
          <a:lstStyle>
            <a:lvl1pPr>
              <a:defRPr sz="3600"/>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57200" y="980728"/>
            <a:ext cx="8229600" cy="5145435"/>
          </a:xfrm>
        </p:spPr>
        <p:txBody>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8" name="Θέση αριθμού διαφάνειας 3"/>
          <p:cNvSpPr>
            <a:spLocks noGrp="1"/>
          </p:cNvSpPr>
          <p:nvPr>
            <p:ph type="sldNum" sz="quarter" idx="12"/>
          </p:nvPr>
        </p:nvSpPr>
        <p:spPr>
          <a:xfrm>
            <a:off x="6553200" y="6356351"/>
            <a:ext cx="1475184" cy="313010"/>
          </a:xfrm>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6412561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654191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8460861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889974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a:xfrm>
            <a:off x="457200" y="6356350"/>
            <a:ext cx="2133600" cy="365125"/>
          </a:xfrm>
          <a:prstGeom prst="rect">
            <a:avLst/>
          </a:prstGeom>
        </p:spPr>
        <p:txBody>
          <a:bodyPr/>
          <a:lstStyle/>
          <a:p>
            <a:endParaRPr lang="el-GR" dirty="0"/>
          </a:p>
        </p:txBody>
      </p:sp>
      <p:sp>
        <p:nvSpPr>
          <p:cNvPr id="5" name="Θέση υποσέλιδου 4"/>
          <p:cNvSpPr>
            <a:spLocks noGrp="1"/>
          </p:cNvSpPr>
          <p:nvPr>
            <p:ph type="ftr" sz="quarter" idx="11"/>
          </p:nvPr>
        </p:nvSpPr>
        <p:spPr>
          <a:xfrm>
            <a:off x="3124200" y="6356350"/>
            <a:ext cx="2895600" cy="365125"/>
          </a:xfrm>
          <a:prstGeom prst="rect">
            <a:avLst/>
          </a:prstGeom>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E8D3281F-1C18-4F4B-BFA9-0025669948A9}" type="slidenum">
              <a:rPr lang="el-GR" smtClean="0"/>
              <a:t>‹#›</a:t>
            </a:fld>
            <a:endParaRPr lang="el-GR" dirty="0"/>
          </a:p>
        </p:txBody>
      </p:sp>
    </p:spTree>
    <p:extLst>
      <p:ext uri="{BB962C8B-B14F-4D97-AF65-F5344CB8AC3E}">
        <p14:creationId xmlns:p14="http://schemas.microsoft.com/office/powerpoint/2010/main" val="125026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457200" y="6356350"/>
            <a:ext cx="2133600" cy="365125"/>
          </a:xfrm>
          <a:prstGeom prst="rect">
            <a:avLst/>
          </a:prstGeom>
        </p:spPr>
        <p:txBody>
          <a:bodyPr/>
          <a:lstStyle/>
          <a:p>
            <a:endParaRPr lang="el-GR" dirty="0"/>
          </a:p>
        </p:txBody>
      </p:sp>
      <p:sp>
        <p:nvSpPr>
          <p:cNvPr id="6" name="Θέση υποσέλιδου 5"/>
          <p:cNvSpPr>
            <a:spLocks noGrp="1"/>
          </p:cNvSpPr>
          <p:nvPr>
            <p:ph type="ftr" sz="quarter" idx="11"/>
          </p:nvPr>
        </p:nvSpPr>
        <p:spPr>
          <a:xfrm>
            <a:off x="3124200" y="6356350"/>
            <a:ext cx="2895600" cy="365125"/>
          </a:xfrm>
          <a:prstGeom prst="rect">
            <a:avLst/>
          </a:prstGeom>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E8D3281F-1C18-4F4B-BFA9-0025669948A9}" type="slidenum">
              <a:rPr lang="el-GR" smtClean="0"/>
              <a:t>‹#›</a:t>
            </a:fld>
            <a:endParaRPr lang="el-GR" dirty="0"/>
          </a:p>
        </p:txBody>
      </p:sp>
    </p:spTree>
    <p:extLst>
      <p:ext uri="{BB962C8B-B14F-4D97-AF65-F5344CB8AC3E}">
        <p14:creationId xmlns:p14="http://schemas.microsoft.com/office/powerpoint/2010/main" val="79403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a:xfrm>
            <a:off x="457200" y="6356350"/>
            <a:ext cx="2133600" cy="365125"/>
          </a:xfrm>
          <a:prstGeom prst="rect">
            <a:avLst/>
          </a:prstGeom>
        </p:spPr>
        <p:txBody>
          <a:bodyPr/>
          <a:lstStyle/>
          <a:p>
            <a:endParaRPr lang="el-GR" dirty="0"/>
          </a:p>
        </p:txBody>
      </p:sp>
      <p:sp>
        <p:nvSpPr>
          <p:cNvPr id="8" name="Θέση υποσέλιδου 7"/>
          <p:cNvSpPr>
            <a:spLocks noGrp="1"/>
          </p:cNvSpPr>
          <p:nvPr>
            <p:ph type="ftr" sz="quarter" idx="11"/>
          </p:nvPr>
        </p:nvSpPr>
        <p:spPr>
          <a:xfrm>
            <a:off x="3124200" y="6356350"/>
            <a:ext cx="2895600" cy="365125"/>
          </a:xfrm>
          <a:prstGeom prst="rect">
            <a:avLst/>
          </a:prstGeom>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E8D3281F-1C18-4F4B-BFA9-0025669948A9}" type="slidenum">
              <a:rPr lang="el-GR" smtClean="0"/>
              <a:t>‹#›</a:t>
            </a:fld>
            <a:endParaRPr lang="el-GR" dirty="0"/>
          </a:p>
        </p:txBody>
      </p:sp>
    </p:spTree>
    <p:extLst>
      <p:ext uri="{BB962C8B-B14F-4D97-AF65-F5344CB8AC3E}">
        <p14:creationId xmlns:p14="http://schemas.microsoft.com/office/powerpoint/2010/main" val="27894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a:xfrm>
            <a:off x="457200" y="6356350"/>
            <a:ext cx="2133600" cy="365125"/>
          </a:xfrm>
          <a:prstGeom prst="rect">
            <a:avLst/>
          </a:prstGeom>
        </p:spPr>
        <p:txBody>
          <a:bodyPr/>
          <a:lstStyle/>
          <a:p>
            <a:endParaRPr lang="el-GR" dirty="0"/>
          </a:p>
        </p:txBody>
      </p:sp>
      <p:sp>
        <p:nvSpPr>
          <p:cNvPr id="4" name="Θέση υποσέλιδου 3"/>
          <p:cNvSpPr>
            <a:spLocks noGrp="1"/>
          </p:cNvSpPr>
          <p:nvPr>
            <p:ph type="ftr" sz="quarter" idx="11"/>
          </p:nvPr>
        </p:nvSpPr>
        <p:spPr>
          <a:xfrm>
            <a:off x="3124200" y="6356350"/>
            <a:ext cx="2895600" cy="365125"/>
          </a:xfrm>
          <a:prstGeom prst="rect">
            <a:avLst/>
          </a:prstGeom>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E8D3281F-1C18-4F4B-BFA9-0025669948A9}" type="slidenum">
              <a:rPr lang="el-GR" smtClean="0"/>
              <a:t>‹#›</a:t>
            </a:fld>
            <a:endParaRPr lang="el-GR" dirty="0"/>
          </a:p>
        </p:txBody>
      </p:sp>
    </p:spTree>
    <p:extLst>
      <p:ext uri="{BB962C8B-B14F-4D97-AF65-F5344CB8AC3E}">
        <p14:creationId xmlns:p14="http://schemas.microsoft.com/office/powerpoint/2010/main" val="1443695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a:xfrm>
            <a:off x="457200" y="6356350"/>
            <a:ext cx="2133600" cy="365125"/>
          </a:xfrm>
          <a:prstGeom prst="rect">
            <a:avLst/>
          </a:prstGeom>
        </p:spPr>
        <p:txBody>
          <a:bodyPr/>
          <a:lstStyle/>
          <a:p>
            <a:endParaRPr lang="el-GR" dirty="0"/>
          </a:p>
        </p:txBody>
      </p:sp>
      <p:sp>
        <p:nvSpPr>
          <p:cNvPr id="3" name="Θέση υποσέλιδου 2"/>
          <p:cNvSpPr>
            <a:spLocks noGrp="1"/>
          </p:cNvSpPr>
          <p:nvPr>
            <p:ph type="ftr" sz="quarter" idx="11"/>
          </p:nvPr>
        </p:nvSpPr>
        <p:spPr>
          <a:xfrm>
            <a:off x="3124200" y="6356350"/>
            <a:ext cx="2895600" cy="365125"/>
          </a:xfrm>
          <a:prstGeom prst="rect">
            <a:avLst/>
          </a:prstGeom>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E8D3281F-1C18-4F4B-BFA9-0025669948A9}" type="slidenum">
              <a:rPr lang="el-GR" smtClean="0"/>
              <a:t>‹#›</a:t>
            </a:fld>
            <a:endParaRPr lang="el-GR" dirty="0"/>
          </a:p>
        </p:txBody>
      </p:sp>
    </p:spTree>
    <p:extLst>
      <p:ext uri="{BB962C8B-B14F-4D97-AF65-F5344CB8AC3E}">
        <p14:creationId xmlns:p14="http://schemas.microsoft.com/office/powerpoint/2010/main" val="198268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a:xfrm>
            <a:off x="457200" y="6356350"/>
            <a:ext cx="2133600" cy="365125"/>
          </a:xfrm>
          <a:prstGeom prst="rect">
            <a:avLst/>
          </a:prstGeom>
        </p:spPr>
        <p:txBody>
          <a:bodyPr/>
          <a:lstStyle/>
          <a:p>
            <a:endParaRPr lang="el-GR" dirty="0"/>
          </a:p>
        </p:txBody>
      </p:sp>
      <p:sp>
        <p:nvSpPr>
          <p:cNvPr id="6" name="Θέση υποσέλιδου 5"/>
          <p:cNvSpPr>
            <a:spLocks noGrp="1"/>
          </p:cNvSpPr>
          <p:nvPr>
            <p:ph type="ftr" sz="quarter" idx="11"/>
          </p:nvPr>
        </p:nvSpPr>
        <p:spPr>
          <a:xfrm>
            <a:off x="3124200" y="6356350"/>
            <a:ext cx="2895600" cy="365125"/>
          </a:xfrm>
          <a:prstGeom prst="rect">
            <a:avLst/>
          </a:prstGeom>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E8D3281F-1C18-4F4B-BFA9-0025669948A9}" type="slidenum">
              <a:rPr lang="el-GR" smtClean="0"/>
              <a:t>‹#›</a:t>
            </a:fld>
            <a:endParaRPr lang="el-GR" dirty="0"/>
          </a:p>
        </p:txBody>
      </p:sp>
    </p:spTree>
    <p:extLst>
      <p:ext uri="{BB962C8B-B14F-4D97-AF65-F5344CB8AC3E}">
        <p14:creationId xmlns:p14="http://schemas.microsoft.com/office/powerpoint/2010/main" val="263653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4"/>
          </p:nvPr>
        </p:nvSpPr>
        <p:spPr>
          <a:xfrm>
            <a:off x="6553200" y="6356351"/>
            <a:ext cx="1475184" cy="313010"/>
          </a:xfrm>
          <a:prstGeom prst="rect">
            <a:avLst/>
          </a:prstGeom>
        </p:spPr>
        <p:txBody>
          <a:bodyPr vert="horz" lIns="91440" tIns="45720" rIns="91440" bIns="45720" rtlCol="0" anchor="ctr"/>
          <a:lstStyle>
            <a:lvl1pPr algn="r">
              <a:defRPr sz="1200">
                <a:solidFill>
                  <a:schemeClr val="tx1">
                    <a:tint val="75000"/>
                  </a:schemeClr>
                </a:solidFill>
              </a:defRPr>
            </a:lvl1pPr>
          </a:lstStyle>
          <a:p>
            <a:fld id="{E8D3281F-1C18-4F4B-BFA9-0025669948A9}" type="slidenum">
              <a:rPr lang="el-GR" smtClean="0"/>
              <a:t>‹#›</a:t>
            </a:fld>
            <a:endParaRPr lang="el-GR" dirty="0"/>
          </a:p>
        </p:txBody>
      </p:sp>
      <p:sp>
        <p:nvSpPr>
          <p:cNvPr id="7" name="Right Triangle 7"/>
          <p:cNvSpPr/>
          <p:nvPr userDrawn="1"/>
        </p:nvSpPr>
        <p:spPr>
          <a:xfrm rot="5400000">
            <a:off x="216022" y="-216024"/>
            <a:ext cx="864098" cy="1296146"/>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Right Triangle 8"/>
          <p:cNvSpPr/>
          <p:nvPr userDrawn="1"/>
        </p:nvSpPr>
        <p:spPr>
          <a:xfrm rot="16200000">
            <a:off x="8073840" y="5777879"/>
            <a:ext cx="864098" cy="1296146"/>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2968522125"/>
      </p:ext>
    </p:extLst>
  </p:cSld>
  <p:clrMap bg1="lt1" tx1="dk1" bg2="lt2" tx2="dk2" accent1="accent1" accent2="accent2" accent3="accent3" accent4="accent4" accent5="accent5" accent6="accent6" hlink="hlink" folHlink="folHlink"/>
  <p:sldLayoutIdLst>
    <p:sldLayoutId id="2147483708" r:id="rId1"/>
    <p:sldLayoutId id="2147483719"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339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903209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acrossdifference.com/" TargetMode="External"/><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9512" y="1340768"/>
            <a:ext cx="8784976" cy="1470025"/>
          </a:xfrm>
        </p:spPr>
        <p:txBody>
          <a:bodyPr>
            <a:normAutofit/>
          </a:bodyPr>
          <a:lstStyle/>
          <a:p>
            <a:pPr lvl="1" algn="ctr"/>
            <a:r>
              <a:rPr lang="el-GR" sz="3600" b="1" dirty="0" smtClean="0">
                <a:solidFill>
                  <a:schemeClr val="tx1"/>
                </a:solidFill>
                <a:latin typeface="+mn-lt"/>
              </a:rPr>
              <a:t>Αντικειμενοστρεφής Προγραμματισμός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smtClean="0"/>
              <a:t>Κλάσεις</a:t>
            </a:r>
            <a:endParaRPr lang="en-US" sz="2800" dirty="0" smtClean="0"/>
          </a:p>
          <a:p>
            <a:pPr>
              <a:spcBef>
                <a:spcPts val="0"/>
              </a:spcBef>
            </a:pPr>
            <a:r>
              <a:rPr lang="el-GR" sz="2400" dirty="0" smtClean="0"/>
              <a:t>Κλειώ Σγουροπούλου</a:t>
            </a:r>
            <a:endParaRPr lang="el-GR" sz="2400" dirty="0"/>
          </a:p>
          <a:p>
            <a:pPr>
              <a:spcBef>
                <a:spcPts val="0"/>
              </a:spcBef>
            </a:pPr>
            <a:r>
              <a:rPr lang="el-GR" sz="2400" dirty="0"/>
              <a:t>Τμήμα </a:t>
            </a:r>
            <a:r>
              <a:rPr lang="el-GR" sz="2400" dirty="0" smtClean="0"/>
              <a:t>Μηχανικών Πληροφορικής Τ.Ε.</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Καταστροφείς </a:t>
            </a:r>
            <a:r>
              <a:rPr lang="en-US" sz="3600" b="0" dirty="0" smtClean="0"/>
              <a:t>3/3</a:t>
            </a:r>
            <a:endParaRPr lang="el-GR" sz="3600" dirty="0"/>
          </a:p>
        </p:txBody>
      </p:sp>
      <p:sp>
        <p:nvSpPr>
          <p:cNvPr id="3" name="Θέση περιεχομένου 2"/>
          <p:cNvSpPr>
            <a:spLocks noGrp="1"/>
          </p:cNvSpPr>
          <p:nvPr>
            <p:ph idx="1"/>
          </p:nvPr>
        </p:nvSpPr>
        <p:spPr>
          <a:solidFill>
            <a:srgbClr val="D4FCEA"/>
          </a:solidFill>
        </p:spPr>
        <p:txBody>
          <a:bodyPr/>
          <a:lstStyle/>
          <a:p>
            <a:pPr marL="0" lvl="0" indent="0" fontAlgn="base">
              <a:spcBef>
                <a:spcPct val="0"/>
              </a:spcBef>
              <a:spcAft>
                <a:spcPct val="0"/>
              </a:spcAft>
              <a:buClrTx/>
              <a:buNone/>
            </a:pPr>
            <a:r>
              <a:rPr lang="el-GR" altLang="el-GR" sz="2000" b="1" dirty="0">
                <a:solidFill>
                  <a:prstClr val="black"/>
                </a:solidFill>
                <a:latin typeface="Courier" pitchFamily="49" charset="0"/>
              </a:rPr>
              <a:t>CRectangle::~CRectangle () {</a:t>
            </a:r>
          </a:p>
          <a:p>
            <a:pPr marL="0" lvl="0" indent="0" fontAlgn="base">
              <a:spcBef>
                <a:spcPct val="0"/>
              </a:spcBef>
              <a:spcAft>
                <a:spcPct val="0"/>
              </a:spcAft>
              <a:buClrTx/>
              <a:buNone/>
            </a:pPr>
            <a:r>
              <a:rPr lang="el-GR" altLang="el-GR" sz="2000" b="1" dirty="0">
                <a:solidFill>
                  <a:prstClr val="black"/>
                </a:solidFill>
                <a:latin typeface="Courier" pitchFamily="49" charset="0"/>
              </a:rPr>
              <a:t>  delete width;</a:t>
            </a:r>
          </a:p>
          <a:p>
            <a:pPr marL="0" lvl="0" indent="0" fontAlgn="base">
              <a:spcBef>
                <a:spcPct val="0"/>
              </a:spcBef>
              <a:spcAft>
                <a:spcPct val="0"/>
              </a:spcAft>
              <a:buClrTx/>
              <a:buNone/>
            </a:pPr>
            <a:r>
              <a:rPr lang="el-GR" altLang="el-GR" sz="2000" b="1" dirty="0">
                <a:solidFill>
                  <a:prstClr val="black"/>
                </a:solidFill>
                <a:latin typeface="Courier" pitchFamily="49" charset="0"/>
              </a:rPr>
              <a:t>  delete height;</a:t>
            </a:r>
          </a:p>
          <a:p>
            <a:pPr marL="0" lvl="0" indent="0" fontAlgn="base">
              <a:spcBef>
                <a:spcPct val="0"/>
              </a:spcBef>
              <a:spcAft>
                <a:spcPct val="0"/>
              </a:spcAft>
              <a:buClrTx/>
              <a:buNone/>
            </a:pPr>
            <a:r>
              <a:rPr lang="el-GR" altLang="el-GR" sz="2000" b="1" dirty="0">
                <a:solidFill>
                  <a:prstClr val="black"/>
                </a:solidFill>
                <a:latin typeface="Courier" pitchFamily="49" charset="0"/>
              </a:rPr>
              <a:t>}</a:t>
            </a:r>
          </a:p>
          <a:p>
            <a:pPr marL="0" lvl="0" indent="0" fontAlgn="base">
              <a:spcBef>
                <a:spcPct val="0"/>
              </a:spcBef>
              <a:spcAft>
                <a:spcPct val="0"/>
              </a:spcAft>
              <a:buClrTx/>
              <a:buNone/>
            </a:pPr>
            <a:endParaRPr lang="el-GR" altLang="el-GR" sz="2000" b="1" dirty="0">
              <a:solidFill>
                <a:prstClr val="black"/>
              </a:solidFill>
              <a:latin typeface="Courier" pitchFamily="49" charset="0"/>
            </a:endParaRPr>
          </a:p>
          <a:p>
            <a:pPr marL="0" lvl="0" indent="0" fontAlgn="base">
              <a:spcBef>
                <a:spcPct val="0"/>
              </a:spcBef>
              <a:spcAft>
                <a:spcPct val="0"/>
              </a:spcAft>
              <a:buClrTx/>
              <a:buNone/>
            </a:pPr>
            <a:r>
              <a:rPr lang="el-GR" altLang="el-GR" sz="2000" b="1" dirty="0">
                <a:solidFill>
                  <a:prstClr val="black"/>
                </a:solidFill>
                <a:latin typeface="Courier" pitchFamily="49" charset="0"/>
              </a:rPr>
              <a:t>int main () {</a:t>
            </a:r>
          </a:p>
          <a:p>
            <a:pPr marL="0" lvl="0" indent="0" fontAlgn="base">
              <a:spcBef>
                <a:spcPct val="0"/>
              </a:spcBef>
              <a:spcAft>
                <a:spcPct val="0"/>
              </a:spcAft>
              <a:buClrTx/>
              <a:buNone/>
            </a:pPr>
            <a:r>
              <a:rPr lang="el-GR" altLang="el-GR" sz="2000" b="1" dirty="0">
                <a:solidFill>
                  <a:prstClr val="black"/>
                </a:solidFill>
                <a:latin typeface="Courier" pitchFamily="49" charset="0"/>
              </a:rPr>
              <a:t>  CRectangle rect (3,4), rectb (5,6);</a:t>
            </a:r>
          </a:p>
          <a:p>
            <a:pPr marL="0" lvl="0" indent="0" fontAlgn="base">
              <a:spcBef>
                <a:spcPct val="0"/>
              </a:spcBef>
              <a:spcAft>
                <a:spcPct val="0"/>
              </a:spcAft>
              <a:buClrTx/>
              <a:buNone/>
            </a:pPr>
            <a:r>
              <a:rPr lang="el-GR" altLang="el-GR" sz="2000" b="1" dirty="0">
                <a:solidFill>
                  <a:prstClr val="black"/>
                </a:solidFill>
                <a:latin typeface="Courier" pitchFamily="49" charset="0"/>
              </a:rPr>
              <a:t>  cout &lt;&lt; "rect area: " &lt;&lt; rect.area() &lt;&lt; endl;</a:t>
            </a:r>
          </a:p>
          <a:p>
            <a:pPr marL="0" lvl="0" indent="0" fontAlgn="base">
              <a:spcBef>
                <a:spcPct val="0"/>
              </a:spcBef>
              <a:spcAft>
                <a:spcPct val="0"/>
              </a:spcAft>
              <a:buClrTx/>
              <a:buNone/>
            </a:pPr>
            <a:r>
              <a:rPr lang="el-GR" altLang="el-GR" sz="2000" b="1" dirty="0">
                <a:solidFill>
                  <a:prstClr val="black"/>
                </a:solidFill>
                <a:latin typeface="Courier" pitchFamily="49" charset="0"/>
              </a:rPr>
              <a:t>  cout &lt;&lt; "rectb area: " &lt;&lt; rectb.area() &lt;&lt; endl;</a:t>
            </a:r>
          </a:p>
          <a:p>
            <a:pPr marL="0" lvl="0" indent="0" fontAlgn="base">
              <a:spcBef>
                <a:spcPct val="0"/>
              </a:spcBef>
              <a:spcAft>
                <a:spcPct val="0"/>
              </a:spcAft>
              <a:buClrTx/>
              <a:buNone/>
            </a:pPr>
            <a:r>
              <a:rPr lang="el-GR" altLang="el-GR" sz="2000" b="1" dirty="0">
                <a:solidFill>
                  <a:prstClr val="black"/>
                </a:solidFill>
                <a:latin typeface="Courier" pitchFamily="49" charset="0"/>
              </a:rPr>
              <a:t>  return 0;</a:t>
            </a:r>
          </a:p>
          <a:p>
            <a:pPr marL="0" lvl="0" indent="0" fontAlgn="base">
              <a:spcBef>
                <a:spcPct val="0"/>
              </a:spcBef>
              <a:spcAft>
                <a:spcPct val="0"/>
              </a:spcAft>
              <a:buClrTx/>
              <a:buNone/>
            </a:pPr>
            <a:r>
              <a:rPr lang="el-GR" altLang="el-GR" sz="2000" b="1" dirty="0">
                <a:solidFill>
                  <a:prstClr val="black"/>
                </a:solidFill>
                <a:latin typeface="Courier" pitchFamily="49" charset="0"/>
              </a:rPr>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725612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Υπερφόρτωση </a:t>
            </a:r>
            <a:r>
              <a:rPr lang="el-GR" sz="4400" dirty="0" smtClean="0"/>
              <a:t>Κατασκευαστών</a:t>
            </a:r>
            <a:r>
              <a:rPr lang="en-US" sz="4400" dirty="0" smtClean="0"/>
              <a:t> </a:t>
            </a:r>
            <a:r>
              <a:rPr lang="en-US" b="0" dirty="0" smtClean="0"/>
              <a:t>1/3</a:t>
            </a:r>
            <a:endParaRPr lang="el-GR" b="0" dirty="0"/>
          </a:p>
        </p:txBody>
      </p:sp>
      <p:sp>
        <p:nvSpPr>
          <p:cNvPr id="3" name="Θέση περιεχομένου 2"/>
          <p:cNvSpPr>
            <a:spLocks noGrp="1"/>
          </p:cNvSpPr>
          <p:nvPr>
            <p:ph idx="1"/>
          </p:nvPr>
        </p:nvSpPr>
        <p:spPr/>
        <p:txBody>
          <a:bodyPr/>
          <a:lstStyle/>
          <a:p>
            <a:r>
              <a:rPr lang="el-GR" dirty="0"/>
              <a:t>Όπως και κάθε άλλη συνάρτηση, ο κατασκευαστής μπορεί να υπερφορτωθεί (με το ίδιο όνομα και διαφορετικές παραμέτρους)</a:t>
            </a:r>
          </a:p>
          <a:p>
            <a:r>
              <a:rPr lang="el-GR" dirty="0"/>
              <a:t>Όταν δηλώνουμε μια κλάση χωρίς να έχουμε ορίσει κατασκευαστή, ο μεταγλωττιστής αυτόματα θεωρεί την ύπαρξη δύο κατασκευαστών:</a:t>
            </a:r>
          </a:p>
          <a:p>
            <a:pPr lvl="1"/>
            <a:r>
              <a:rPr lang="el-GR" dirty="0"/>
              <a:t>του </a:t>
            </a:r>
            <a:r>
              <a:rPr lang="el-GR" b="1" dirty="0"/>
              <a:t>προκαθορισμένου</a:t>
            </a:r>
            <a:r>
              <a:rPr lang="el-GR" dirty="0"/>
              <a:t> (</a:t>
            </a:r>
            <a:r>
              <a:rPr lang="el-GR" b="1" dirty="0">
                <a:solidFill>
                  <a:srgbClr val="820000"/>
                </a:solidFill>
              </a:rPr>
              <a:t>default</a:t>
            </a:r>
            <a:r>
              <a:rPr lang="el-GR" dirty="0"/>
              <a:t>) </a:t>
            </a:r>
            <a:r>
              <a:rPr lang="el-GR" b="1" dirty="0"/>
              <a:t>κατασκευαστή: </a:t>
            </a:r>
            <a:r>
              <a:rPr lang="el-GR" dirty="0"/>
              <a:t>χωρίς παραμέτρους και με κενό σώμα. Δεν κάνει τίποτα.</a:t>
            </a:r>
          </a:p>
          <a:p>
            <a:pPr lvl="1"/>
            <a:r>
              <a:rPr lang="el-GR" dirty="0"/>
              <a:t>του </a:t>
            </a:r>
            <a:r>
              <a:rPr lang="el-GR" b="1" dirty="0"/>
              <a:t>κατασκευαστή αντιγράφου </a:t>
            </a:r>
            <a:r>
              <a:rPr lang="el-GR" dirty="0"/>
              <a:t>(</a:t>
            </a:r>
            <a:r>
              <a:rPr lang="el-GR" b="1" dirty="0">
                <a:solidFill>
                  <a:srgbClr val="820000"/>
                </a:solidFill>
              </a:rPr>
              <a:t>copy</a:t>
            </a:r>
            <a:r>
              <a:rPr lang="el-GR" dirty="0"/>
              <a:t>): με μια παράμετρο τύπου αντικειμένου της συγκεκριμένης κλάσης και λειτουργία ανάθεσης σε κάθε μη στατικό μέλος της κλάσης ενός αντιγράφου του αντικειμένου-παραμέτρου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435748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Υπερφόρτωση </a:t>
            </a:r>
            <a:r>
              <a:rPr lang="el-GR" sz="4400" dirty="0" smtClean="0"/>
              <a:t>Κατασκευαστών </a:t>
            </a:r>
            <a:r>
              <a:rPr lang="el-GR" sz="3600" b="0" dirty="0" smtClean="0"/>
              <a:t>2</a:t>
            </a:r>
            <a:r>
              <a:rPr lang="en-US" sz="3600" b="0" dirty="0" smtClean="0"/>
              <a:t>/</a:t>
            </a:r>
            <a:r>
              <a:rPr lang="el-GR" sz="3600" b="0" dirty="0" smtClean="0"/>
              <a:t>3</a:t>
            </a:r>
            <a:endParaRPr lang="el-GR" sz="3600" dirty="0"/>
          </a:p>
        </p:txBody>
      </p:sp>
      <p:sp>
        <p:nvSpPr>
          <p:cNvPr id="3" name="Θέση περιεχομένου 2"/>
          <p:cNvSpPr>
            <a:spLocks noGrp="1"/>
          </p:cNvSpPr>
          <p:nvPr>
            <p:ph idx="1"/>
          </p:nvPr>
        </p:nvSpPr>
        <p:spPr>
          <a:xfrm>
            <a:off x="430561" y="5085184"/>
            <a:ext cx="8229600" cy="1008112"/>
          </a:xfrm>
        </p:spPr>
        <p:txBody>
          <a:bodyPr/>
          <a:lstStyle/>
          <a:p>
            <a:r>
              <a:rPr lang="el-GR" dirty="0"/>
              <a:t>Οι δυο αυτοί κατασκευαστές υφίστανται μόνο εάν δεν έχει δηλωθεί στο πρόγραμμα κανένας άλλος κατασκευαστής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7" name="Text Box 5"/>
          <p:cNvSpPr txBox="1">
            <a:spLocks noChangeArrowheads="1"/>
          </p:cNvSpPr>
          <p:nvPr/>
        </p:nvSpPr>
        <p:spPr bwMode="auto">
          <a:xfrm>
            <a:off x="550016" y="1340768"/>
            <a:ext cx="7991475" cy="3600986"/>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l-GR" sz="1900" b="1" dirty="0" smtClean="0">
                <a:effectLst/>
                <a:latin typeface="Courier" pitchFamily="49" charset="0"/>
              </a:rPr>
              <a:t>class CExample {</a:t>
            </a:r>
          </a:p>
          <a:p>
            <a:r>
              <a:rPr lang="en-US" altLang="el-GR" sz="1900" b="1" dirty="0" smtClean="0">
                <a:effectLst/>
                <a:latin typeface="Courier" pitchFamily="49" charset="0"/>
              </a:rPr>
              <a:t>  public:</a:t>
            </a:r>
          </a:p>
          <a:p>
            <a:r>
              <a:rPr lang="en-US" altLang="el-GR" sz="1900" b="1" dirty="0" smtClean="0">
                <a:effectLst/>
                <a:latin typeface="Courier" pitchFamily="49" charset="0"/>
              </a:rPr>
              <a:t>    int a,b,c;</a:t>
            </a:r>
          </a:p>
          <a:p>
            <a:r>
              <a:rPr lang="en-US" altLang="el-GR" sz="1900" b="1" dirty="0" smtClean="0">
                <a:effectLst/>
                <a:latin typeface="Courier" pitchFamily="49" charset="0"/>
              </a:rPr>
              <a:t>    void multiply (int n, int m) { a=n; b=m; c=a*b; };</a:t>
            </a:r>
          </a:p>
          <a:p>
            <a:r>
              <a:rPr lang="en-US" altLang="el-GR" sz="1900" b="1" dirty="0" smtClean="0">
                <a:effectLst/>
                <a:latin typeface="Courier" pitchFamily="49" charset="0"/>
              </a:rPr>
              <a:t>  };</a:t>
            </a:r>
            <a:endParaRPr lang="el-GR" altLang="el-GR" sz="1900" b="1" dirty="0" smtClean="0">
              <a:effectLst/>
              <a:latin typeface="Courier" pitchFamily="49" charset="0"/>
            </a:endParaRPr>
          </a:p>
          <a:p>
            <a:endParaRPr lang="el-GR" altLang="el-GR" sz="1900" b="1" dirty="0" smtClean="0">
              <a:effectLst/>
              <a:latin typeface="Courier" pitchFamily="49" charset="0"/>
            </a:endParaRPr>
          </a:p>
          <a:p>
            <a:r>
              <a:rPr lang="el-GR" altLang="el-GR" sz="1900" b="1" dirty="0" smtClean="0">
                <a:solidFill>
                  <a:schemeClr val="accent2"/>
                </a:solidFill>
                <a:effectLst/>
                <a:latin typeface="Courier" pitchFamily="49" charset="0"/>
              </a:rPr>
              <a:t>CExample::CExample () { };</a:t>
            </a:r>
          </a:p>
          <a:p>
            <a:endParaRPr lang="el-GR" altLang="el-GR" sz="1900" b="1" dirty="0" smtClean="0">
              <a:solidFill>
                <a:schemeClr val="accent2"/>
              </a:solidFill>
              <a:effectLst/>
              <a:latin typeface="Courier" pitchFamily="49" charset="0"/>
            </a:endParaRPr>
          </a:p>
          <a:p>
            <a:r>
              <a:rPr lang="el-GR" altLang="el-GR" sz="1900" b="1" dirty="0" smtClean="0">
                <a:solidFill>
                  <a:srgbClr val="0000FF"/>
                </a:solidFill>
                <a:effectLst/>
                <a:latin typeface="Courier" pitchFamily="49" charset="0"/>
              </a:rPr>
              <a:t>CExample::CExample (const CExample&amp; rv) </a:t>
            </a:r>
          </a:p>
          <a:p>
            <a:r>
              <a:rPr lang="el-GR" altLang="el-GR" sz="1900" b="1" dirty="0" smtClean="0">
                <a:solidFill>
                  <a:srgbClr val="0000FF"/>
                </a:solidFill>
                <a:effectLst/>
                <a:latin typeface="Courier" pitchFamily="49" charset="0"/>
              </a:rPr>
              <a:t>{</a:t>
            </a:r>
          </a:p>
          <a:p>
            <a:r>
              <a:rPr lang="el-GR" altLang="el-GR" sz="1900" b="1" dirty="0" smtClean="0">
                <a:solidFill>
                  <a:srgbClr val="0000FF"/>
                </a:solidFill>
                <a:effectLst/>
                <a:latin typeface="Courier" pitchFamily="49" charset="0"/>
              </a:rPr>
              <a:t>  a=rv.a;  b=rv.b;  c=rv.c;</a:t>
            </a:r>
          </a:p>
          <a:p>
            <a:r>
              <a:rPr lang="el-GR" altLang="el-GR" sz="1900" b="1" dirty="0" smtClean="0">
                <a:solidFill>
                  <a:srgbClr val="0000FF"/>
                </a:solidFill>
                <a:effectLst/>
                <a:latin typeface="Courier" pitchFamily="49" charset="0"/>
              </a:rPr>
              <a:t>}</a:t>
            </a:r>
            <a:endParaRPr lang="el-GR" altLang="el-GR" sz="1900" b="1" dirty="0">
              <a:solidFill>
                <a:srgbClr val="0000FF"/>
              </a:solidFill>
              <a:effectLst/>
              <a:latin typeface="Courier" pitchFamily="49" charset="0"/>
            </a:endParaRPr>
          </a:p>
        </p:txBody>
      </p:sp>
    </p:spTree>
    <p:extLst>
      <p:ext uri="{BB962C8B-B14F-4D97-AF65-F5344CB8AC3E}">
        <p14:creationId xmlns:p14="http://schemas.microsoft.com/office/powerpoint/2010/main" val="3981703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Υπερφόρτωση </a:t>
            </a:r>
            <a:r>
              <a:rPr lang="el-GR" sz="4400" dirty="0" smtClean="0"/>
              <a:t>Κατασκευαστών</a:t>
            </a:r>
            <a:r>
              <a:rPr lang="el-GR" sz="4400" dirty="0"/>
              <a:t> </a:t>
            </a:r>
            <a:r>
              <a:rPr lang="el-GR" sz="4000" b="0" dirty="0" smtClean="0"/>
              <a:t>3/3</a:t>
            </a:r>
            <a:endParaRPr lang="el-GR" sz="4000" b="0" dirty="0"/>
          </a:p>
        </p:txBody>
      </p:sp>
      <p:sp>
        <p:nvSpPr>
          <p:cNvPr id="3" name="Θέση περιεχομένου 2"/>
          <p:cNvSpPr>
            <a:spLocks noGrp="1"/>
          </p:cNvSpPr>
          <p:nvPr>
            <p:ph idx="1"/>
          </p:nvPr>
        </p:nvSpPr>
        <p:spPr>
          <a:solidFill>
            <a:srgbClr val="D4FCEA"/>
          </a:solidFill>
        </p:spPr>
        <p:txBody>
          <a:bodyPr>
            <a:normAutofit lnSpcReduction="10000"/>
          </a:bodyPr>
          <a:lstStyle/>
          <a:p>
            <a:pPr marL="0" lvl="0" indent="0" fontAlgn="base">
              <a:spcBef>
                <a:spcPct val="0"/>
              </a:spcBef>
              <a:spcAft>
                <a:spcPct val="0"/>
              </a:spcAft>
              <a:buClrTx/>
              <a:buNone/>
            </a:pPr>
            <a:r>
              <a:rPr lang="el-GR" altLang="el-GR" sz="1600" b="1" dirty="0">
                <a:solidFill>
                  <a:prstClr val="black"/>
                </a:solidFill>
                <a:latin typeface="Courier" pitchFamily="49" charset="0"/>
              </a:rPr>
              <a:t>#include &lt;iostream.h&gt;</a:t>
            </a:r>
          </a:p>
          <a:p>
            <a:pPr marL="0" lvl="0" indent="0" fontAlgn="base">
              <a:spcBef>
                <a:spcPct val="0"/>
              </a:spcBef>
              <a:spcAft>
                <a:spcPct val="0"/>
              </a:spcAft>
              <a:buClrTx/>
              <a:buNone/>
            </a:pPr>
            <a:endParaRPr lang="el-GR" altLang="el-GR" sz="1600" b="1" dirty="0">
              <a:solidFill>
                <a:prstClr val="black"/>
              </a:solidFill>
              <a:latin typeface="Courier" pitchFamily="49" charset="0"/>
            </a:endParaRPr>
          </a:p>
          <a:p>
            <a:pPr marL="0" lvl="0" indent="0" fontAlgn="base">
              <a:spcBef>
                <a:spcPct val="0"/>
              </a:spcBef>
              <a:spcAft>
                <a:spcPct val="0"/>
              </a:spcAft>
              <a:buClrTx/>
              <a:buNone/>
            </a:pPr>
            <a:r>
              <a:rPr lang="el-GR" altLang="el-GR" sz="1600" b="1" dirty="0">
                <a:solidFill>
                  <a:prstClr val="black"/>
                </a:solidFill>
                <a:latin typeface="Courier" pitchFamily="49" charset="0"/>
              </a:rPr>
              <a:t>class CRectangle {</a:t>
            </a:r>
          </a:p>
          <a:p>
            <a:pPr marL="0" lvl="0" indent="0" fontAlgn="base">
              <a:spcBef>
                <a:spcPct val="0"/>
              </a:spcBef>
              <a:spcAft>
                <a:spcPct val="0"/>
              </a:spcAft>
              <a:buClrTx/>
              <a:buNone/>
            </a:pPr>
            <a:r>
              <a:rPr lang="el-GR" altLang="el-GR" sz="1600" b="1" dirty="0">
                <a:solidFill>
                  <a:prstClr val="black"/>
                </a:solidFill>
                <a:latin typeface="Courier" pitchFamily="49" charset="0"/>
              </a:rPr>
              <a:t>    int width, height;</a:t>
            </a:r>
          </a:p>
          <a:p>
            <a:pPr marL="0" lvl="0" indent="0" fontAlgn="base">
              <a:spcBef>
                <a:spcPct val="0"/>
              </a:spcBef>
              <a:spcAft>
                <a:spcPct val="0"/>
              </a:spcAft>
              <a:buClrTx/>
              <a:buNone/>
            </a:pPr>
            <a:r>
              <a:rPr lang="el-GR" altLang="el-GR" sz="1600" b="1" dirty="0">
                <a:solidFill>
                  <a:prstClr val="black"/>
                </a:solidFill>
                <a:latin typeface="Courier" pitchFamily="49" charset="0"/>
              </a:rPr>
              <a:t>  public:</a:t>
            </a:r>
          </a:p>
          <a:p>
            <a:pPr marL="0" lvl="0" indent="0" fontAlgn="base">
              <a:spcBef>
                <a:spcPct val="0"/>
              </a:spcBef>
              <a:spcAft>
                <a:spcPct val="0"/>
              </a:spcAft>
              <a:buClrTx/>
              <a:buNone/>
            </a:pPr>
            <a:r>
              <a:rPr lang="el-GR" altLang="el-GR" sz="1600" b="1" dirty="0">
                <a:solidFill>
                  <a:prstClr val="black"/>
                </a:solidFill>
                <a:latin typeface="Courier" pitchFamily="49" charset="0"/>
              </a:rPr>
              <a:t>    CRectangle ();</a:t>
            </a:r>
          </a:p>
          <a:p>
            <a:pPr marL="0" lvl="0" indent="0" fontAlgn="base">
              <a:spcBef>
                <a:spcPct val="0"/>
              </a:spcBef>
              <a:spcAft>
                <a:spcPct val="0"/>
              </a:spcAft>
              <a:buClrTx/>
              <a:buNone/>
            </a:pPr>
            <a:r>
              <a:rPr lang="el-GR" altLang="el-GR" sz="1600" b="1" dirty="0">
                <a:solidFill>
                  <a:prstClr val="black"/>
                </a:solidFill>
                <a:latin typeface="Courier" pitchFamily="49" charset="0"/>
              </a:rPr>
              <a:t>    CRectangle (int,int);</a:t>
            </a:r>
          </a:p>
          <a:p>
            <a:pPr marL="0" lvl="0" indent="0" fontAlgn="base">
              <a:spcBef>
                <a:spcPct val="0"/>
              </a:spcBef>
              <a:spcAft>
                <a:spcPct val="0"/>
              </a:spcAft>
              <a:buClrTx/>
              <a:buNone/>
            </a:pPr>
            <a:r>
              <a:rPr lang="el-GR" altLang="el-GR" sz="1600" b="1" dirty="0">
                <a:solidFill>
                  <a:prstClr val="black"/>
                </a:solidFill>
                <a:latin typeface="Courier" pitchFamily="49" charset="0"/>
              </a:rPr>
              <a:t>    int area (void) {return (width*height);}</a:t>
            </a:r>
          </a:p>
          <a:p>
            <a:pPr marL="0" lvl="0" indent="0" fontAlgn="base">
              <a:spcBef>
                <a:spcPct val="0"/>
              </a:spcBef>
              <a:spcAft>
                <a:spcPct val="0"/>
              </a:spcAft>
              <a:buClrTx/>
              <a:buNone/>
            </a:pPr>
            <a:r>
              <a:rPr lang="el-GR" altLang="el-GR" sz="1600" b="1" dirty="0">
                <a:solidFill>
                  <a:prstClr val="black"/>
                </a:solidFill>
                <a:latin typeface="Courier" pitchFamily="49" charset="0"/>
              </a:rPr>
              <a:t>};</a:t>
            </a:r>
          </a:p>
          <a:p>
            <a:pPr marL="0" lvl="0" indent="0" fontAlgn="base">
              <a:spcBef>
                <a:spcPct val="0"/>
              </a:spcBef>
              <a:spcAft>
                <a:spcPct val="0"/>
              </a:spcAft>
              <a:buClrTx/>
              <a:buNone/>
            </a:pPr>
            <a:endParaRPr lang="el-GR" altLang="el-GR" sz="1600" b="1" dirty="0">
              <a:solidFill>
                <a:prstClr val="black"/>
              </a:solidFill>
              <a:latin typeface="Courier" pitchFamily="49" charset="0"/>
            </a:endParaRPr>
          </a:p>
          <a:p>
            <a:pPr marL="0" lvl="0" indent="0" fontAlgn="base">
              <a:spcBef>
                <a:spcPct val="0"/>
              </a:spcBef>
              <a:spcAft>
                <a:spcPct val="0"/>
              </a:spcAft>
              <a:buClrTx/>
              <a:buNone/>
            </a:pPr>
            <a:r>
              <a:rPr lang="el-GR" altLang="el-GR" sz="1600" b="1" dirty="0">
                <a:solidFill>
                  <a:prstClr val="black"/>
                </a:solidFill>
                <a:latin typeface="Courier" pitchFamily="49" charset="0"/>
              </a:rPr>
              <a:t>CRectangle::CRectangle () {</a:t>
            </a:r>
          </a:p>
          <a:p>
            <a:pPr marL="0" lvl="0" indent="0" fontAlgn="base">
              <a:spcBef>
                <a:spcPct val="0"/>
              </a:spcBef>
              <a:spcAft>
                <a:spcPct val="0"/>
              </a:spcAft>
              <a:buClrTx/>
              <a:buNone/>
            </a:pPr>
            <a:r>
              <a:rPr lang="el-GR" altLang="el-GR" sz="1600" b="1" dirty="0">
                <a:solidFill>
                  <a:prstClr val="black"/>
                </a:solidFill>
                <a:latin typeface="Courier" pitchFamily="49" charset="0"/>
              </a:rPr>
              <a:t>  width = 5; height = 5;}</a:t>
            </a:r>
          </a:p>
          <a:p>
            <a:pPr marL="0" lvl="0" indent="0" fontAlgn="base">
              <a:spcBef>
                <a:spcPct val="0"/>
              </a:spcBef>
              <a:spcAft>
                <a:spcPct val="0"/>
              </a:spcAft>
              <a:buClrTx/>
              <a:buNone/>
            </a:pPr>
            <a:endParaRPr lang="el-GR" altLang="el-GR" sz="1600" b="1" dirty="0">
              <a:solidFill>
                <a:prstClr val="black"/>
              </a:solidFill>
              <a:latin typeface="Courier" pitchFamily="49" charset="0"/>
            </a:endParaRPr>
          </a:p>
          <a:p>
            <a:pPr marL="0" lvl="0" indent="0" fontAlgn="base">
              <a:spcBef>
                <a:spcPct val="0"/>
              </a:spcBef>
              <a:spcAft>
                <a:spcPct val="0"/>
              </a:spcAft>
              <a:buClrTx/>
              <a:buNone/>
            </a:pPr>
            <a:r>
              <a:rPr lang="el-GR" altLang="el-GR" sz="1600" b="1" dirty="0">
                <a:solidFill>
                  <a:prstClr val="black"/>
                </a:solidFill>
                <a:latin typeface="Courier" pitchFamily="49" charset="0"/>
              </a:rPr>
              <a:t>CRectangle::CRectangle (int a, int b) {</a:t>
            </a:r>
          </a:p>
          <a:p>
            <a:pPr marL="0" lvl="0" indent="0" fontAlgn="base">
              <a:spcBef>
                <a:spcPct val="0"/>
              </a:spcBef>
              <a:spcAft>
                <a:spcPct val="0"/>
              </a:spcAft>
              <a:buClrTx/>
              <a:buNone/>
            </a:pPr>
            <a:r>
              <a:rPr lang="el-GR" altLang="el-GR" sz="1600" b="1" dirty="0">
                <a:solidFill>
                  <a:prstClr val="black"/>
                </a:solidFill>
                <a:latin typeface="Courier" pitchFamily="49" charset="0"/>
              </a:rPr>
              <a:t>  width = a; height = b;}</a:t>
            </a:r>
          </a:p>
          <a:p>
            <a:pPr marL="0" lvl="0" indent="0" fontAlgn="base">
              <a:spcBef>
                <a:spcPct val="0"/>
              </a:spcBef>
              <a:spcAft>
                <a:spcPct val="0"/>
              </a:spcAft>
              <a:buClrTx/>
              <a:buNone/>
            </a:pPr>
            <a:endParaRPr lang="el-GR" altLang="el-GR" sz="1600" b="1" dirty="0">
              <a:solidFill>
                <a:prstClr val="black"/>
              </a:solidFill>
              <a:latin typeface="Courier" pitchFamily="49" charset="0"/>
            </a:endParaRPr>
          </a:p>
          <a:p>
            <a:pPr marL="0" lvl="0" indent="0" fontAlgn="base">
              <a:spcBef>
                <a:spcPct val="0"/>
              </a:spcBef>
              <a:spcAft>
                <a:spcPct val="0"/>
              </a:spcAft>
              <a:buClrTx/>
              <a:buNone/>
            </a:pPr>
            <a:r>
              <a:rPr lang="el-GR" altLang="el-GR" sz="1600" b="1" dirty="0">
                <a:solidFill>
                  <a:prstClr val="black"/>
                </a:solidFill>
                <a:latin typeface="Courier" pitchFamily="49" charset="0"/>
              </a:rPr>
              <a:t>int main () {</a:t>
            </a:r>
          </a:p>
          <a:p>
            <a:pPr marL="0" lvl="0" indent="0" fontAlgn="base">
              <a:spcBef>
                <a:spcPct val="0"/>
              </a:spcBef>
              <a:spcAft>
                <a:spcPct val="0"/>
              </a:spcAft>
              <a:buClrTx/>
              <a:buNone/>
            </a:pPr>
            <a:r>
              <a:rPr lang="el-GR" altLang="el-GR" sz="1600" b="1" dirty="0">
                <a:solidFill>
                  <a:prstClr val="black"/>
                </a:solidFill>
                <a:latin typeface="Courier" pitchFamily="49" charset="0"/>
              </a:rPr>
              <a:t>  CRectangle rect (3,4);</a:t>
            </a:r>
          </a:p>
          <a:p>
            <a:pPr marL="0" lvl="0" indent="0" fontAlgn="base">
              <a:spcBef>
                <a:spcPct val="0"/>
              </a:spcBef>
              <a:spcAft>
                <a:spcPct val="0"/>
              </a:spcAft>
              <a:buClrTx/>
              <a:buNone/>
            </a:pPr>
            <a:r>
              <a:rPr lang="el-GR" altLang="el-GR" sz="1600" b="1" dirty="0">
                <a:solidFill>
                  <a:prstClr val="black"/>
                </a:solidFill>
                <a:latin typeface="Courier" pitchFamily="49" charset="0"/>
              </a:rPr>
              <a:t>  CRectangle rectb; //</a:t>
            </a:r>
            <a:r>
              <a:rPr lang="el-GR" altLang="el-GR" sz="1600" b="1" dirty="0">
                <a:solidFill>
                  <a:srgbClr val="C0504D"/>
                </a:solidFill>
                <a:latin typeface="Courier" pitchFamily="49" charset="0"/>
              </a:rPr>
              <a:t>CRectangle rectb(); Λάθος!</a:t>
            </a:r>
          </a:p>
          <a:p>
            <a:pPr marL="0" lvl="0" indent="0" fontAlgn="base">
              <a:spcBef>
                <a:spcPct val="0"/>
              </a:spcBef>
              <a:spcAft>
                <a:spcPct val="0"/>
              </a:spcAft>
              <a:buClrTx/>
              <a:buNone/>
            </a:pPr>
            <a:r>
              <a:rPr lang="el-GR" altLang="el-GR" sz="1600" b="1" dirty="0">
                <a:solidFill>
                  <a:prstClr val="black"/>
                </a:solidFill>
                <a:latin typeface="Courier" pitchFamily="49" charset="0"/>
              </a:rPr>
              <a:t>  cout &lt;&lt; "rect area: " &lt;&lt; rect.area() &lt;&lt; endl;</a:t>
            </a:r>
          </a:p>
          <a:p>
            <a:pPr marL="0" lvl="0" indent="0" fontAlgn="base">
              <a:spcBef>
                <a:spcPct val="0"/>
              </a:spcBef>
              <a:spcAft>
                <a:spcPct val="0"/>
              </a:spcAft>
              <a:buClrTx/>
              <a:buNone/>
            </a:pPr>
            <a:r>
              <a:rPr lang="el-GR" altLang="el-GR" sz="1600" b="1" dirty="0">
                <a:solidFill>
                  <a:prstClr val="black"/>
                </a:solidFill>
                <a:latin typeface="Courier" pitchFamily="49" charset="0"/>
              </a:rPr>
              <a:t>  cout &lt;&lt; "rectb area: " &lt;&lt; rectb.area() &lt;&lt; endl;}</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138582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Δείκτες σε </a:t>
            </a:r>
            <a:r>
              <a:rPr lang="el-GR" dirty="0" smtClean="0"/>
              <a:t>κλάσεις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Δηλώνοντας μια κλάση δημιουργούμε έναν τύπο δεδομένων και συνεπώς μπορούμε να χρησιμοποιούμε το όνομα της κλάσης για τον ορισμό </a:t>
            </a:r>
            <a:r>
              <a:rPr lang="el-GR" dirty="0" smtClean="0"/>
              <a:t>δεικτών </a:t>
            </a:r>
            <a:r>
              <a:rPr lang="el-GR" dirty="0"/>
              <a:t>του συγκεκριμένου τύπου.</a:t>
            </a:r>
          </a:p>
          <a:p>
            <a:pPr lvl="1"/>
            <a:r>
              <a:rPr lang="el-GR" b="1" dirty="0">
                <a:solidFill>
                  <a:srgbClr val="004A82"/>
                </a:solidFill>
              </a:rPr>
              <a:t>CRectangle * prect;</a:t>
            </a:r>
          </a:p>
          <a:p>
            <a:r>
              <a:rPr lang="el-GR" dirty="0"/>
              <a:t>Για την αναφορά σε ένα μέλος αντικειμένου που δεικτοδοτείται μέσω ενός δείκτη χρησιμοποιείται ο τελεστής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cxnSp>
        <p:nvCxnSpPr>
          <p:cNvPr id="6" name="Ευθύγραμμο βέλος σύνδεσης 5"/>
          <p:cNvCxnSpPr/>
          <p:nvPr/>
        </p:nvCxnSpPr>
        <p:spPr>
          <a:xfrm>
            <a:off x="2123728" y="4221088"/>
            <a:ext cx="432048" cy="0"/>
          </a:xfrm>
          <a:prstGeom prst="straightConnector1">
            <a:avLst/>
          </a:prstGeom>
          <a:ln w="34925">
            <a:solidFill>
              <a:srgbClr val="004A8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49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normAutofit/>
          </a:bodyPr>
          <a:lstStyle/>
          <a:p>
            <a:r>
              <a:rPr lang="el-GR" altLang="el-GR" sz="4000" dirty="0"/>
              <a:t>Δείκτες σε </a:t>
            </a:r>
            <a:r>
              <a:rPr lang="el-GR" altLang="el-GR" sz="4000" dirty="0" smtClean="0"/>
              <a:t>κλάσεις </a:t>
            </a:r>
            <a:r>
              <a:rPr lang="el-GR" altLang="el-GR" b="0" dirty="0" smtClean="0"/>
              <a:t>2</a:t>
            </a:r>
            <a:r>
              <a:rPr lang="el-GR" b="0" dirty="0" smtClean="0"/>
              <a:t>/3</a:t>
            </a:r>
            <a:endParaRPr lang="el-GR" altLang="el-GR" dirty="0"/>
          </a:p>
        </p:txBody>
      </p:sp>
      <p:sp>
        <p:nvSpPr>
          <p:cNvPr id="3" name="Θέση περιεχομένου 2"/>
          <p:cNvSpPr>
            <a:spLocks noGrp="1"/>
          </p:cNvSpPr>
          <p:nvPr>
            <p:ph idx="1"/>
          </p:nvPr>
        </p:nvSpPr>
        <p:spPr>
          <a:solidFill>
            <a:srgbClr val="D4FCEA"/>
          </a:solidFill>
        </p:spPr>
        <p:txBody>
          <a:bodyPr/>
          <a:lstStyle/>
          <a:p>
            <a:pPr marL="0" lvl="0" indent="0" fontAlgn="base">
              <a:spcBef>
                <a:spcPct val="0"/>
              </a:spcBef>
              <a:spcAft>
                <a:spcPct val="0"/>
              </a:spcAft>
              <a:buClrTx/>
              <a:buNone/>
            </a:pPr>
            <a:r>
              <a:rPr lang="el-GR" altLang="el-GR" sz="2000" b="1" dirty="0">
                <a:solidFill>
                  <a:prstClr val="black"/>
                </a:solidFill>
                <a:latin typeface="Courier" pitchFamily="49" charset="0"/>
              </a:rPr>
              <a:t>#include &lt;iostream.h&gt;</a:t>
            </a:r>
          </a:p>
          <a:p>
            <a:pPr marL="0" lvl="0" indent="0" fontAlgn="base">
              <a:spcBef>
                <a:spcPct val="0"/>
              </a:spcBef>
              <a:spcAft>
                <a:spcPct val="0"/>
              </a:spcAft>
              <a:buClrTx/>
              <a:buNone/>
            </a:pPr>
            <a:endParaRPr lang="el-GR" altLang="el-GR" sz="2000" b="1" dirty="0">
              <a:solidFill>
                <a:prstClr val="black"/>
              </a:solidFill>
              <a:latin typeface="Courier" pitchFamily="49" charset="0"/>
            </a:endParaRPr>
          </a:p>
          <a:p>
            <a:pPr marL="0" lvl="0" indent="0" fontAlgn="base">
              <a:spcBef>
                <a:spcPct val="0"/>
              </a:spcBef>
              <a:spcAft>
                <a:spcPct val="0"/>
              </a:spcAft>
              <a:buClrTx/>
              <a:buNone/>
            </a:pPr>
            <a:r>
              <a:rPr lang="el-GR" altLang="el-GR" sz="2000" b="1" dirty="0">
                <a:solidFill>
                  <a:prstClr val="black"/>
                </a:solidFill>
                <a:latin typeface="Courier" pitchFamily="49" charset="0"/>
              </a:rPr>
              <a:t>class CRectangle {</a:t>
            </a:r>
          </a:p>
          <a:p>
            <a:pPr marL="0" lvl="0" indent="0" fontAlgn="base">
              <a:spcBef>
                <a:spcPct val="0"/>
              </a:spcBef>
              <a:spcAft>
                <a:spcPct val="0"/>
              </a:spcAft>
              <a:buClrTx/>
              <a:buNone/>
            </a:pPr>
            <a:r>
              <a:rPr lang="el-GR" altLang="el-GR" sz="2000" b="1" dirty="0">
                <a:solidFill>
                  <a:prstClr val="black"/>
                </a:solidFill>
                <a:latin typeface="Courier" pitchFamily="49" charset="0"/>
              </a:rPr>
              <a:t>    int width, height;</a:t>
            </a:r>
          </a:p>
          <a:p>
            <a:pPr marL="0" lvl="0" indent="0" fontAlgn="base">
              <a:spcBef>
                <a:spcPct val="0"/>
              </a:spcBef>
              <a:spcAft>
                <a:spcPct val="0"/>
              </a:spcAft>
              <a:buClrTx/>
              <a:buNone/>
            </a:pPr>
            <a:r>
              <a:rPr lang="el-GR" altLang="el-GR" sz="2000" b="1" dirty="0">
                <a:solidFill>
                  <a:prstClr val="black"/>
                </a:solidFill>
                <a:latin typeface="Courier" pitchFamily="49" charset="0"/>
              </a:rPr>
              <a:t>  public:</a:t>
            </a:r>
          </a:p>
          <a:p>
            <a:pPr marL="0" lvl="0" indent="0" fontAlgn="base">
              <a:spcBef>
                <a:spcPct val="0"/>
              </a:spcBef>
              <a:spcAft>
                <a:spcPct val="0"/>
              </a:spcAft>
              <a:buClrTx/>
              <a:buNone/>
            </a:pPr>
            <a:r>
              <a:rPr lang="el-GR" altLang="el-GR" sz="2000" b="1" dirty="0">
                <a:solidFill>
                  <a:prstClr val="black"/>
                </a:solidFill>
                <a:latin typeface="Courier" pitchFamily="49" charset="0"/>
              </a:rPr>
              <a:t>    void set_values (int, int);</a:t>
            </a:r>
          </a:p>
          <a:p>
            <a:pPr marL="0" lvl="0" indent="0" fontAlgn="base">
              <a:spcBef>
                <a:spcPct val="0"/>
              </a:spcBef>
              <a:spcAft>
                <a:spcPct val="0"/>
              </a:spcAft>
              <a:buClrTx/>
              <a:buNone/>
            </a:pPr>
            <a:r>
              <a:rPr lang="el-GR" altLang="el-GR" sz="2000" b="1" dirty="0">
                <a:solidFill>
                  <a:prstClr val="black"/>
                </a:solidFill>
                <a:latin typeface="Courier" pitchFamily="49" charset="0"/>
              </a:rPr>
              <a:t>    int area (void) {return (width * height);}</a:t>
            </a:r>
          </a:p>
          <a:p>
            <a:pPr marL="0" lvl="0" indent="0" fontAlgn="base">
              <a:spcBef>
                <a:spcPct val="0"/>
              </a:spcBef>
              <a:spcAft>
                <a:spcPct val="0"/>
              </a:spcAft>
              <a:buClrTx/>
              <a:buNone/>
            </a:pPr>
            <a:r>
              <a:rPr lang="el-GR" altLang="el-GR" sz="2000" b="1" dirty="0">
                <a:solidFill>
                  <a:prstClr val="black"/>
                </a:solidFill>
                <a:latin typeface="Courier" pitchFamily="49" charset="0"/>
              </a:rPr>
              <a:t>};</a:t>
            </a:r>
          </a:p>
          <a:p>
            <a:pPr marL="0" lvl="0" indent="0" fontAlgn="base">
              <a:spcBef>
                <a:spcPct val="0"/>
              </a:spcBef>
              <a:spcAft>
                <a:spcPct val="0"/>
              </a:spcAft>
              <a:buClrTx/>
              <a:buNone/>
            </a:pPr>
            <a:endParaRPr lang="el-GR" altLang="el-GR" sz="2000" b="1" dirty="0">
              <a:solidFill>
                <a:prstClr val="black"/>
              </a:solidFill>
              <a:latin typeface="Courier" pitchFamily="49" charset="0"/>
            </a:endParaRPr>
          </a:p>
          <a:p>
            <a:pPr marL="0" lvl="0" indent="0" fontAlgn="base">
              <a:spcBef>
                <a:spcPct val="0"/>
              </a:spcBef>
              <a:spcAft>
                <a:spcPct val="0"/>
              </a:spcAft>
              <a:buClrTx/>
              <a:buNone/>
            </a:pPr>
            <a:r>
              <a:rPr lang="el-GR" altLang="el-GR" sz="2000" b="1" dirty="0">
                <a:solidFill>
                  <a:prstClr val="black"/>
                </a:solidFill>
                <a:latin typeface="Courier" pitchFamily="49" charset="0"/>
              </a:rPr>
              <a:t>void CRectangle::set_values (int a, int b) {</a:t>
            </a:r>
          </a:p>
          <a:p>
            <a:pPr marL="0" lvl="0" indent="0" fontAlgn="base">
              <a:spcBef>
                <a:spcPct val="0"/>
              </a:spcBef>
              <a:spcAft>
                <a:spcPct val="0"/>
              </a:spcAft>
              <a:buClrTx/>
              <a:buNone/>
            </a:pPr>
            <a:r>
              <a:rPr lang="el-GR" altLang="el-GR" sz="2000" b="1" dirty="0">
                <a:solidFill>
                  <a:prstClr val="black"/>
                </a:solidFill>
                <a:latin typeface="Courier" pitchFamily="49" charset="0"/>
              </a:rPr>
              <a:t>  width = a;</a:t>
            </a:r>
          </a:p>
          <a:p>
            <a:pPr marL="0" lvl="0" indent="0" fontAlgn="base">
              <a:spcBef>
                <a:spcPct val="0"/>
              </a:spcBef>
              <a:spcAft>
                <a:spcPct val="0"/>
              </a:spcAft>
              <a:buClrTx/>
              <a:buNone/>
            </a:pPr>
            <a:r>
              <a:rPr lang="el-GR" altLang="el-GR" sz="2000" b="1" dirty="0">
                <a:solidFill>
                  <a:prstClr val="black"/>
                </a:solidFill>
                <a:latin typeface="Courier" pitchFamily="49" charset="0"/>
              </a:rPr>
              <a:t>  height = b;</a:t>
            </a:r>
          </a:p>
          <a:p>
            <a:pPr marL="0" lvl="0" indent="0" fontAlgn="base">
              <a:spcBef>
                <a:spcPct val="0"/>
              </a:spcBef>
              <a:spcAft>
                <a:spcPct val="0"/>
              </a:spcAft>
              <a:buClrTx/>
              <a:buNone/>
            </a:pPr>
            <a:r>
              <a:rPr lang="el-GR" altLang="el-GR" sz="2000" b="1" dirty="0">
                <a:solidFill>
                  <a:prstClr val="black"/>
                </a:solidFill>
                <a:latin typeface="Courier" pitchFamily="49" charset="0"/>
              </a:rPr>
              <a:t>}</a:t>
            </a: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677478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noAutofit/>
          </a:bodyPr>
          <a:lstStyle/>
          <a:p>
            <a:r>
              <a:rPr lang="el-GR" altLang="el-GR" sz="4000" dirty="0"/>
              <a:t>Δείκτες σε </a:t>
            </a:r>
            <a:r>
              <a:rPr lang="el-GR" altLang="el-GR" sz="4000" dirty="0" smtClean="0"/>
              <a:t>κλάσεις</a:t>
            </a:r>
            <a:r>
              <a:rPr lang="en-US" altLang="el-GR" sz="4000" dirty="0" smtClean="0"/>
              <a:t> </a:t>
            </a:r>
            <a:r>
              <a:rPr lang="en-US" altLang="el-GR" sz="4000" b="0" dirty="0" smtClean="0"/>
              <a:t>3/3</a:t>
            </a:r>
            <a:endParaRPr lang="el-GR" altLang="el-GR" sz="4000" b="0" dirty="0"/>
          </a:p>
        </p:txBody>
      </p:sp>
      <p:sp>
        <p:nvSpPr>
          <p:cNvPr id="163843" name="Text Box 3"/>
          <p:cNvSpPr txBox="1">
            <a:spLocks noChangeArrowheads="1"/>
          </p:cNvSpPr>
          <p:nvPr/>
        </p:nvSpPr>
        <p:spPr bwMode="auto">
          <a:xfrm>
            <a:off x="684213" y="1628775"/>
            <a:ext cx="7991475" cy="4003675"/>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600" b="1">
                <a:effectLst/>
                <a:latin typeface="Courier" pitchFamily="49" charset="0"/>
              </a:rPr>
              <a:t>int main () {</a:t>
            </a:r>
          </a:p>
          <a:p>
            <a:r>
              <a:rPr lang="el-GR" altLang="el-GR" sz="1600" b="1">
                <a:effectLst/>
                <a:latin typeface="Courier" pitchFamily="49" charset="0"/>
              </a:rPr>
              <a:t>  CRectangle a, *b, *c;</a:t>
            </a:r>
          </a:p>
          <a:p>
            <a:r>
              <a:rPr lang="el-GR" altLang="el-GR" sz="1600" b="1">
                <a:effectLst/>
                <a:latin typeface="Courier" pitchFamily="49" charset="0"/>
              </a:rPr>
              <a:t>  CRectangle * d = new CRectangle[2];</a:t>
            </a:r>
          </a:p>
          <a:p>
            <a:r>
              <a:rPr lang="el-GR" altLang="el-GR" sz="1600" b="1">
                <a:effectLst/>
                <a:latin typeface="Courier" pitchFamily="49" charset="0"/>
              </a:rPr>
              <a:t>  b= new CRectangle;</a:t>
            </a:r>
          </a:p>
          <a:p>
            <a:r>
              <a:rPr lang="el-GR" altLang="el-GR" sz="1600" b="1">
                <a:effectLst/>
                <a:latin typeface="Courier" pitchFamily="49" charset="0"/>
              </a:rPr>
              <a:t>  c= &amp;a;</a:t>
            </a:r>
          </a:p>
          <a:p>
            <a:r>
              <a:rPr lang="el-GR" altLang="el-GR" sz="1600" b="1">
                <a:effectLst/>
                <a:latin typeface="Courier" pitchFamily="49" charset="0"/>
              </a:rPr>
              <a:t>  a.set_values (1,2);</a:t>
            </a:r>
          </a:p>
          <a:p>
            <a:r>
              <a:rPr lang="el-GR" altLang="el-GR" sz="1600" b="1">
                <a:effectLst/>
                <a:latin typeface="Courier" pitchFamily="49" charset="0"/>
              </a:rPr>
              <a:t>  b-&gt;set_values (3,4);</a:t>
            </a:r>
          </a:p>
          <a:p>
            <a:r>
              <a:rPr lang="el-GR" altLang="el-GR" sz="1600" b="1">
                <a:effectLst/>
                <a:latin typeface="Courier" pitchFamily="49" charset="0"/>
              </a:rPr>
              <a:t>  d-&gt;set_values (5,6);</a:t>
            </a:r>
          </a:p>
          <a:p>
            <a:r>
              <a:rPr lang="el-GR" altLang="el-GR" sz="1600" b="1">
                <a:effectLst/>
                <a:latin typeface="Courier" pitchFamily="49" charset="0"/>
              </a:rPr>
              <a:t>  d[1].set_values (7,8);</a:t>
            </a:r>
          </a:p>
          <a:p>
            <a:r>
              <a:rPr lang="el-GR" altLang="el-GR" sz="1600" b="1">
                <a:effectLst/>
                <a:latin typeface="Courier" pitchFamily="49" charset="0"/>
              </a:rPr>
              <a:t>  cout &lt;&lt; "a area: " &lt;&lt; a.area() &lt;&lt; endl;</a:t>
            </a:r>
          </a:p>
          <a:p>
            <a:r>
              <a:rPr lang="el-GR" altLang="el-GR" sz="1600" b="1">
                <a:effectLst/>
                <a:latin typeface="Courier" pitchFamily="49" charset="0"/>
              </a:rPr>
              <a:t>  cout &lt;&lt; "*b area: " &lt;&lt; b-&gt;area() &lt;&lt; endl;</a:t>
            </a:r>
          </a:p>
          <a:p>
            <a:r>
              <a:rPr lang="el-GR" altLang="el-GR" sz="1600" b="1">
                <a:effectLst/>
                <a:latin typeface="Courier" pitchFamily="49" charset="0"/>
              </a:rPr>
              <a:t>  cout &lt;&lt; "*c area: " &lt;&lt; c-&gt;area() &lt;&lt; endl;</a:t>
            </a:r>
          </a:p>
          <a:p>
            <a:r>
              <a:rPr lang="el-GR" altLang="el-GR" sz="1600" b="1">
                <a:effectLst/>
                <a:latin typeface="Courier" pitchFamily="49" charset="0"/>
              </a:rPr>
              <a:t>  cout &lt;&lt; "d[0] area: " &lt;&lt; d[0].area() &lt;&lt; endl;</a:t>
            </a:r>
          </a:p>
          <a:p>
            <a:r>
              <a:rPr lang="el-GR" altLang="el-GR" sz="1600" b="1">
                <a:effectLst/>
                <a:latin typeface="Courier" pitchFamily="49" charset="0"/>
              </a:rPr>
              <a:t>  cout &lt;&lt; "d[1] area: " &lt;&lt; d[1].area() &lt;&lt; endl;</a:t>
            </a:r>
          </a:p>
          <a:p>
            <a:r>
              <a:rPr lang="el-GR" altLang="el-GR" sz="1600" b="1">
                <a:effectLst/>
                <a:latin typeface="Courier" pitchFamily="49" charset="0"/>
              </a:rPr>
              <a:t>  return 0;</a:t>
            </a:r>
          </a:p>
          <a:p>
            <a:r>
              <a:rPr lang="el-GR" altLang="el-GR" sz="1600" b="1">
                <a:effectLst/>
                <a:latin typeface="Courier" pitchFamily="49" charset="0"/>
              </a:rPr>
              <a:t>}</a:t>
            </a:r>
          </a:p>
        </p:txBody>
      </p:sp>
      <p:sp>
        <p:nvSpPr>
          <p:cNvPr id="163844" name="Rectangle 4"/>
          <p:cNvSpPr>
            <a:spLocks noChangeArrowheads="1"/>
          </p:cNvSpPr>
          <p:nvPr/>
        </p:nvSpPr>
        <p:spPr bwMode="auto">
          <a:xfrm>
            <a:off x="6372225" y="1700213"/>
            <a:ext cx="2232025" cy="1803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a:solidFill>
                  <a:schemeClr val="bg1"/>
                </a:solidFill>
                <a:effectLst/>
                <a:latin typeface="Courier" pitchFamily="49" charset="0"/>
              </a:rPr>
              <a:t>a area: 2</a:t>
            </a:r>
          </a:p>
          <a:p>
            <a:pPr>
              <a:spcBef>
                <a:spcPct val="50000"/>
              </a:spcBef>
            </a:pPr>
            <a:r>
              <a:rPr lang="en-US" altLang="el-GR" sz="1600" b="1">
                <a:solidFill>
                  <a:schemeClr val="bg1"/>
                </a:solidFill>
                <a:effectLst/>
                <a:latin typeface="Courier" pitchFamily="49" charset="0"/>
              </a:rPr>
              <a:t>*b area: 12</a:t>
            </a:r>
          </a:p>
          <a:p>
            <a:pPr>
              <a:spcBef>
                <a:spcPct val="50000"/>
              </a:spcBef>
            </a:pPr>
            <a:r>
              <a:rPr lang="en-US" altLang="el-GR" sz="1600" b="1">
                <a:solidFill>
                  <a:schemeClr val="bg1"/>
                </a:solidFill>
                <a:effectLst/>
                <a:latin typeface="Courier" pitchFamily="49" charset="0"/>
              </a:rPr>
              <a:t>*c area: 2</a:t>
            </a:r>
          </a:p>
          <a:p>
            <a:pPr>
              <a:spcBef>
                <a:spcPct val="50000"/>
              </a:spcBef>
            </a:pPr>
            <a:r>
              <a:rPr lang="en-US" altLang="el-GR" sz="1600" b="1">
                <a:solidFill>
                  <a:schemeClr val="bg1"/>
                </a:solidFill>
                <a:effectLst/>
                <a:latin typeface="Courier" pitchFamily="49" charset="0"/>
              </a:rPr>
              <a:t>d[0] area: 30</a:t>
            </a:r>
          </a:p>
          <a:p>
            <a:pPr>
              <a:spcBef>
                <a:spcPct val="50000"/>
              </a:spcBef>
            </a:pPr>
            <a:r>
              <a:rPr lang="en-US" altLang="el-GR" sz="1600" b="1">
                <a:solidFill>
                  <a:schemeClr val="bg1"/>
                </a:solidFill>
                <a:effectLst/>
                <a:latin typeface="Courier" pitchFamily="49" charset="0"/>
              </a:rPr>
              <a:t>d[1] area: 56</a:t>
            </a:r>
            <a:endParaRPr lang="el-GR" altLang="el-GR" sz="1600" b="1">
              <a:solidFill>
                <a:schemeClr val="bg1"/>
              </a:solidFill>
              <a:effectLst/>
              <a:latin typeface="Courier" pitchFamily="49" charset="0"/>
            </a:endParaRPr>
          </a:p>
        </p:txBody>
      </p:sp>
    </p:spTree>
    <p:extLst>
      <p:ext uri="{BB962C8B-B14F-4D97-AF65-F5344CB8AC3E}">
        <p14:creationId xmlns:p14="http://schemas.microsoft.com/office/powerpoint/2010/main" val="1149217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Σύνοψη τελεστών για λειτ. δεικτών</a:t>
            </a:r>
          </a:p>
        </p:txBody>
      </p:sp>
      <p:sp>
        <p:nvSpPr>
          <p:cNvPr id="3" name="Θέση περιεχομένου 2"/>
          <p:cNvSpPr>
            <a:spLocks noGrp="1"/>
          </p:cNvSpPr>
          <p:nvPr>
            <p:ph idx="1"/>
          </p:nvPr>
        </p:nvSpPr>
        <p:spPr>
          <a:xfrm>
            <a:off x="457200" y="1340769"/>
            <a:ext cx="8229600" cy="2952328"/>
          </a:xfrm>
          <a:solidFill>
            <a:schemeClr val="accent3">
              <a:lumMod val="60000"/>
              <a:lumOff val="40000"/>
            </a:schemeClr>
          </a:solidFill>
        </p:spPr>
        <p:txBody>
          <a:bodyPr/>
          <a:lstStyle/>
          <a:p>
            <a:pPr marL="0" lvl="0" indent="0" fontAlgn="base">
              <a:spcBef>
                <a:spcPct val="0"/>
              </a:spcBef>
              <a:spcAft>
                <a:spcPct val="0"/>
              </a:spcAft>
              <a:buClrTx/>
              <a:buNone/>
            </a:pPr>
            <a:r>
              <a:rPr lang="en-US" altLang="el-GR" b="1" dirty="0">
                <a:solidFill>
                  <a:srgbClr val="820000"/>
                </a:solidFill>
              </a:rPr>
              <a:t>*x</a:t>
            </a:r>
            <a:r>
              <a:rPr lang="en-US" altLang="el-GR" b="1" dirty="0">
                <a:solidFill>
                  <a:prstClr val="black"/>
                </a:solidFill>
              </a:rPr>
              <a:t>     </a:t>
            </a:r>
            <a:r>
              <a:rPr lang="el-GR" altLang="el-GR" dirty="0">
                <a:solidFill>
                  <a:prstClr val="black"/>
                </a:solidFill>
              </a:rPr>
              <a:t>δείκτης στο</a:t>
            </a:r>
            <a:r>
              <a:rPr lang="en-US" altLang="el-GR" dirty="0">
                <a:solidFill>
                  <a:prstClr val="black"/>
                </a:solidFill>
              </a:rPr>
              <a:t> x</a:t>
            </a:r>
          </a:p>
          <a:p>
            <a:pPr marL="0" lvl="0" indent="0" fontAlgn="base">
              <a:spcBef>
                <a:spcPct val="0"/>
              </a:spcBef>
              <a:spcAft>
                <a:spcPct val="0"/>
              </a:spcAft>
              <a:buClrTx/>
              <a:buNone/>
            </a:pPr>
            <a:r>
              <a:rPr lang="en-US" altLang="el-GR" b="1" dirty="0">
                <a:solidFill>
                  <a:srgbClr val="820000"/>
                </a:solidFill>
              </a:rPr>
              <a:t>&amp;x</a:t>
            </a:r>
            <a:r>
              <a:rPr lang="en-US" altLang="el-GR" b="1" dirty="0">
                <a:solidFill>
                  <a:prstClr val="black"/>
                </a:solidFill>
              </a:rPr>
              <a:t>     </a:t>
            </a:r>
            <a:r>
              <a:rPr lang="el-GR" altLang="el-GR" dirty="0">
                <a:solidFill>
                  <a:prstClr val="black"/>
                </a:solidFill>
              </a:rPr>
              <a:t>διεύθυνση του</a:t>
            </a:r>
            <a:r>
              <a:rPr lang="en-US" altLang="el-GR" dirty="0">
                <a:solidFill>
                  <a:prstClr val="black"/>
                </a:solidFill>
              </a:rPr>
              <a:t> x</a:t>
            </a:r>
          </a:p>
          <a:p>
            <a:pPr marL="0" lvl="0" indent="0" fontAlgn="base">
              <a:spcBef>
                <a:spcPct val="0"/>
              </a:spcBef>
              <a:spcAft>
                <a:spcPct val="0"/>
              </a:spcAft>
              <a:buClrTx/>
              <a:buNone/>
            </a:pPr>
            <a:r>
              <a:rPr lang="en-US" altLang="el-GR" b="1" dirty="0">
                <a:solidFill>
                  <a:srgbClr val="820000"/>
                </a:solidFill>
              </a:rPr>
              <a:t>x</a:t>
            </a:r>
            <a:r>
              <a:rPr lang="el-GR" altLang="el-GR" b="1" dirty="0">
                <a:solidFill>
                  <a:srgbClr val="820000"/>
                </a:solidFill>
              </a:rPr>
              <a:t>.</a:t>
            </a:r>
            <a:r>
              <a:rPr lang="en-US" altLang="el-GR" b="1" dirty="0">
                <a:solidFill>
                  <a:srgbClr val="820000"/>
                </a:solidFill>
              </a:rPr>
              <a:t>y    </a:t>
            </a:r>
            <a:r>
              <a:rPr lang="el-GR" altLang="el-GR" dirty="0">
                <a:solidFill>
                  <a:prstClr val="black"/>
                </a:solidFill>
              </a:rPr>
              <a:t>μέλος</a:t>
            </a:r>
            <a:r>
              <a:rPr lang="en-US" altLang="el-GR" dirty="0">
                <a:solidFill>
                  <a:prstClr val="black"/>
                </a:solidFill>
              </a:rPr>
              <a:t> y </a:t>
            </a:r>
            <a:r>
              <a:rPr lang="el-GR" altLang="el-GR" dirty="0">
                <a:solidFill>
                  <a:prstClr val="black"/>
                </a:solidFill>
              </a:rPr>
              <a:t>του αντικειμένου</a:t>
            </a:r>
            <a:r>
              <a:rPr lang="en-US" altLang="el-GR" dirty="0">
                <a:solidFill>
                  <a:prstClr val="black"/>
                </a:solidFill>
              </a:rPr>
              <a:t> x</a:t>
            </a:r>
          </a:p>
          <a:p>
            <a:pPr marL="0" lvl="0" indent="0" fontAlgn="base">
              <a:spcBef>
                <a:spcPct val="0"/>
              </a:spcBef>
              <a:spcAft>
                <a:spcPct val="0"/>
              </a:spcAft>
              <a:buClrTx/>
              <a:buNone/>
            </a:pPr>
            <a:r>
              <a:rPr lang="en-US" altLang="el-GR" b="1" dirty="0">
                <a:solidFill>
                  <a:srgbClr val="820000"/>
                </a:solidFill>
              </a:rPr>
              <a:t>(*x)</a:t>
            </a:r>
            <a:r>
              <a:rPr lang="el-GR" altLang="el-GR" b="1" dirty="0">
                <a:solidFill>
                  <a:srgbClr val="820000"/>
                </a:solidFill>
              </a:rPr>
              <a:t>.</a:t>
            </a:r>
            <a:r>
              <a:rPr lang="en-US" altLang="el-GR" b="1" dirty="0">
                <a:solidFill>
                  <a:srgbClr val="820000"/>
                </a:solidFill>
              </a:rPr>
              <a:t>y</a:t>
            </a:r>
            <a:r>
              <a:rPr lang="en-US" altLang="el-GR" b="1" dirty="0">
                <a:solidFill>
                  <a:prstClr val="black"/>
                </a:solidFill>
              </a:rPr>
              <a:t> </a:t>
            </a:r>
            <a:r>
              <a:rPr lang="el-GR" altLang="el-GR" b="1" dirty="0">
                <a:solidFill>
                  <a:prstClr val="black"/>
                </a:solidFill>
              </a:rPr>
              <a:t> </a:t>
            </a:r>
            <a:r>
              <a:rPr lang="el-GR" altLang="el-GR" dirty="0">
                <a:solidFill>
                  <a:prstClr val="black"/>
                </a:solidFill>
              </a:rPr>
              <a:t>μέλος</a:t>
            </a:r>
            <a:r>
              <a:rPr lang="en-US" altLang="el-GR" dirty="0">
                <a:solidFill>
                  <a:prstClr val="black"/>
                </a:solidFill>
              </a:rPr>
              <a:t> y </a:t>
            </a:r>
            <a:r>
              <a:rPr lang="el-GR" altLang="el-GR" dirty="0">
                <a:solidFill>
                  <a:prstClr val="black"/>
                </a:solidFill>
              </a:rPr>
              <a:t>του αντικειμένου που δεικτοδοτείται από τον</a:t>
            </a:r>
            <a:r>
              <a:rPr lang="en-US" altLang="el-GR" dirty="0">
                <a:solidFill>
                  <a:prstClr val="black"/>
                </a:solidFill>
              </a:rPr>
              <a:t> x</a:t>
            </a:r>
          </a:p>
          <a:p>
            <a:pPr marL="0" lvl="0" indent="0" fontAlgn="base">
              <a:spcBef>
                <a:spcPct val="0"/>
              </a:spcBef>
              <a:spcAft>
                <a:spcPct val="0"/>
              </a:spcAft>
              <a:buClrTx/>
              <a:buNone/>
            </a:pPr>
            <a:r>
              <a:rPr lang="en-US" altLang="el-GR" b="1" dirty="0">
                <a:solidFill>
                  <a:srgbClr val="820000"/>
                </a:solidFill>
              </a:rPr>
              <a:t>x-&gt;y</a:t>
            </a:r>
            <a:r>
              <a:rPr lang="en-US" altLang="el-GR" b="1" dirty="0">
                <a:solidFill>
                  <a:prstClr val="black"/>
                </a:solidFill>
              </a:rPr>
              <a:t>   </a:t>
            </a:r>
            <a:r>
              <a:rPr lang="el-GR" altLang="el-GR" dirty="0">
                <a:solidFill>
                  <a:prstClr val="black"/>
                </a:solidFill>
              </a:rPr>
              <a:t>(ισοδύναμο με το προηγούμενο)</a:t>
            </a:r>
            <a:r>
              <a:rPr lang="en-US" altLang="el-GR" b="1" dirty="0">
                <a:solidFill>
                  <a:prstClr val="black"/>
                </a:solidFill>
              </a:rPr>
              <a:t> </a:t>
            </a:r>
            <a:r>
              <a:rPr lang="el-GR" altLang="el-GR" b="1" dirty="0">
                <a:solidFill>
                  <a:prstClr val="black"/>
                </a:solidFill>
              </a:rPr>
              <a:t>   </a:t>
            </a:r>
          </a:p>
          <a:p>
            <a:pPr marL="0" lvl="0" indent="0" fontAlgn="base">
              <a:spcBef>
                <a:spcPct val="0"/>
              </a:spcBef>
              <a:spcAft>
                <a:spcPct val="0"/>
              </a:spcAft>
              <a:buClrTx/>
              <a:buNone/>
            </a:pPr>
            <a:r>
              <a:rPr lang="en-US" altLang="el-GR" b="1" dirty="0">
                <a:solidFill>
                  <a:srgbClr val="820000"/>
                </a:solidFill>
              </a:rPr>
              <a:t>x[0]</a:t>
            </a:r>
            <a:r>
              <a:rPr lang="en-US" altLang="el-GR" b="1" dirty="0">
                <a:solidFill>
                  <a:prstClr val="black"/>
                </a:solidFill>
              </a:rPr>
              <a:t>   </a:t>
            </a:r>
            <a:r>
              <a:rPr lang="el-GR" altLang="el-GR" dirty="0">
                <a:solidFill>
                  <a:prstClr val="black"/>
                </a:solidFill>
              </a:rPr>
              <a:t>το πρώτο αντικείμενο που δεικτοδοτείται από τον</a:t>
            </a:r>
            <a:r>
              <a:rPr lang="en-US" altLang="el-GR" dirty="0">
                <a:solidFill>
                  <a:prstClr val="black"/>
                </a:solidFill>
              </a:rPr>
              <a:t> x</a:t>
            </a:r>
          </a:p>
          <a:p>
            <a:pPr marL="0" lvl="0" indent="0" fontAlgn="base">
              <a:spcBef>
                <a:spcPct val="0"/>
              </a:spcBef>
              <a:spcAft>
                <a:spcPct val="0"/>
              </a:spcAft>
              <a:buClrTx/>
              <a:buNone/>
            </a:pPr>
            <a:r>
              <a:rPr lang="en-US" altLang="el-GR" b="1" dirty="0">
                <a:solidFill>
                  <a:srgbClr val="820000"/>
                </a:solidFill>
              </a:rPr>
              <a:t>x[n]</a:t>
            </a:r>
            <a:r>
              <a:rPr lang="en-US" altLang="el-GR" b="1" dirty="0">
                <a:solidFill>
                  <a:prstClr val="black"/>
                </a:solidFill>
              </a:rPr>
              <a:t> </a:t>
            </a:r>
            <a:r>
              <a:rPr lang="el-GR" altLang="el-GR" b="1" dirty="0">
                <a:solidFill>
                  <a:prstClr val="black"/>
                </a:solidFill>
              </a:rPr>
              <a:t>  </a:t>
            </a:r>
            <a:r>
              <a:rPr lang="el-GR" altLang="el-GR" dirty="0">
                <a:solidFill>
                  <a:prstClr val="black"/>
                </a:solidFill>
              </a:rPr>
              <a:t>το </a:t>
            </a:r>
            <a:r>
              <a:rPr lang="en-US" altLang="el-GR" dirty="0">
                <a:solidFill>
                  <a:prstClr val="black"/>
                </a:solidFill>
              </a:rPr>
              <a:t>n+1</a:t>
            </a:r>
            <a:r>
              <a:rPr lang="el-GR" altLang="el-GR" dirty="0">
                <a:solidFill>
                  <a:prstClr val="black"/>
                </a:solidFill>
              </a:rPr>
              <a:t> αντικείμενο που δεικτοδοτείται από τον x</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1674967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Υπερφόρτωση </a:t>
            </a:r>
            <a:r>
              <a:rPr lang="el-GR" dirty="0" smtClean="0"/>
              <a:t>τελεστών </a:t>
            </a:r>
            <a:r>
              <a:rPr lang="el-GR" sz="3200" b="0" dirty="0" smtClean="0"/>
              <a:t>1/6</a:t>
            </a:r>
            <a:endParaRPr lang="el-GR" sz="3200" b="0" dirty="0"/>
          </a:p>
        </p:txBody>
      </p:sp>
      <p:sp>
        <p:nvSpPr>
          <p:cNvPr id="3" name="Θέση περιεχομένου 2"/>
          <p:cNvSpPr>
            <a:spLocks noGrp="1"/>
          </p:cNvSpPr>
          <p:nvPr>
            <p:ph idx="1"/>
          </p:nvPr>
        </p:nvSpPr>
        <p:spPr/>
        <p:txBody>
          <a:bodyPr/>
          <a:lstStyle/>
          <a:p>
            <a:r>
              <a:rPr lang="el-GR" dirty="0"/>
              <a:t>Η C++ υποστηρίζει τη χρήση των εγγενών τελεστών της γλώσσας μεταξύ κλάσεων.</a:t>
            </a:r>
          </a:p>
          <a:p>
            <a:r>
              <a:rPr lang="el-GR" dirty="0"/>
              <a:t>Αντικείμενα κλάσεων ή σύνθετων τύπων μπορούν να δεχτούν τελεστές, τους οποίους μπορούμε να τους τροποποιήσουμε ως προς το είδος λειτουργίας που θα επιτελούν. Τελεστές που δέχονται υπερφόρτωση είναι: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5" name="Ορθογώνιο 4"/>
          <p:cNvSpPr/>
          <p:nvPr/>
        </p:nvSpPr>
        <p:spPr>
          <a:xfrm>
            <a:off x="179512" y="4077072"/>
            <a:ext cx="8784976" cy="1378839"/>
          </a:xfrm>
          <a:prstGeom prst="rect">
            <a:avLst/>
          </a:prstGeom>
        </p:spPr>
        <p:txBody>
          <a:bodyPr wrap="square">
            <a:spAutoFit/>
          </a:bodyPr>
          <a:lstStyle/>
          <a:p>
            <a:pPr algn="ctr">
              <a:lnSpc>
                <a:spcPct val="80000"/>
              </a:lnSpc>
              <a:buFont typeface="Wingdings" pitchFamily="2" charset="2"/>
              <a:buNone/>
            </a:pPr>
            <a:r>
              <a:rPr lang="en-US" altLang="el-GR" sz="2200" b="1" dirty="0">
                <a:solidFill>
                  <a:srgbClr val="C00000"/>
                </a:solidFill>
                <a:latin typeface="Courier" pitchFamily="49" charset="0"/>
              </a:rPr>
              <a:t>+    -    *    /    =    &lt;    &gt;    +=   -=   *=   </a:t>
            </a:r>
            <a:endParaRPr lang="el-GR" altLang="el-GR" sz="2200" b="1" dirty="0">
              <a:solidFill>
                <a:srgbClr val="C00000"/>
              </a:solidFill>
              <a:latin typeface="Courier" pitchFamily="49" charset="0"/>
            </a:endParaRPr>
          </a:p>
          <a:p>
            <a:pPr algn="ctr">
              <a:buFont typeface="Wingdings" pitchFamily="2" charset="2"/>
              <a:buNone/>
            </a:pPr>
            <a:r>
              <a:rPr lang="en-US" altLang="el-GR" sz="2200" b="1" dirty="0">
                <a:solidFill>
                  <a:srgbClr val="3035FA"/>
                </a:solidFill>
                <a:latin typeface="Courier" pitchFamily="49" charset="0"/>
              </a:rPr>
              <a:t>/=   &lt;&lt;   &gt;&gt;</a:t>
            </a:r>
            <a:r>
              <a:rPr lang="el-GR" altLang="el-GR" sz="2200" b="1" dirty="0">
                <a:solidFill>
                  <a:srgbClr val="3035FA"/>
                </a:solidFill>
                <a:latin typeface="Courier" pitchFamily="49" charset="0"/>
              </a:rPr>
              <a:t> </a:t>
            </a:r>
            <a:r>
              <a:rPr lang="en-US" altLang="el-GR" sz="2200" b="1" dirty="0">
                <a:solidFill>
                  <a:srgbClr val="3035FA"/>
                </a:solidFill>
                <a:latin typeface="Courier" pitchFamily="49" charset="0"/>
              </a:rPr>
              <a:t>&lt;&lt;=  &gt;&gt;=  ==   !=   &lt;=   &gt;=   ++   </a:t>
            </a:r>
            <a:endParaRPr lang="el-GR" altLang="el-GR" sz="2200" b="1" dirty="0">
              <a:solidFill>
                <a:srgbClr val="3035FA"/>
              </a:solidFill>
              <a:latin typeface="Courier" pitchFamily="49" charset="0"/>
            </a:endParaRPr>
          </a:p>
          <a:p>
            <a:pPr algn="ctr"/>
            <a:r>
              <a:rPr lang="el-GR" altLang="el-GR" sz="2200" b="1" dirty="0">
                <a:solidFill>
                  <a:srgbClr val="C00000"/>
                </a:solidFill>
                <a:latin typeface="Courier" pitchFamily="49" charset="0"/>
              </a:rPr>
              <a:t> </a:t>
            </a:r>
            <a:r>
              <a:rPr lang="en-US" altLang="el-GR" sz="2200" b="1" dirty="0">
                <a:solidFill>
                  <a:srgbClr val="C00000"/>
                </a:solidFill>
                <a:latin typeface="Courier" pitchFamily="49" charset="0"/>
              </a:rPr>
              <a:t>--   %    &amp;    ^    !    |</a:t>
            </a:r>
            <a:r>
              <a:rPr lang="el-GR" altLang="el-GR" sz="2200" b="1" dirty="0">
                <a:solidFill>
                  <a:srgbClr val="C00000"/>
                </a:solidFill>
                <a:latin typeface="Courier" pitchFamily="49" charset="0"/>
              </a:rPr>
              <a:t> </a:t>
            </a:r>
            <a:r>
              <a:rPr lang="en-US" altLang="el-GR" sz="2200" b="1" dirty="0">
                <a:solidFill>
                  <a:srgbClr val="C00000"/>
                </a:solidFill>
                <a:latin typeface="Courier" pitchFamily="49" charset="0"/>
              </a:rPr>
              <a:t>~    &amp;=   ^=   |=   &amp;&amp; </a:t>
            </a:r>
            <a:r>
              <a:rPr lang="en-US" altLang="el-GR" sz="2200" b="1" dirty="0">
                <a:solidFill>
                  <a:srgbClr val="3035FA"/>
                </a:solidFill>
                <a:latin typeface="Courier" pitchFamily="49" charset="0"/>
              </a:rPr>
              <a:t>||</a:t>
            </a:r>
            <a:r>
              <a:rPr lang="el-GR" altLang="el-GR" sz="2200" b="1" dirty="0">
                <a:solidFill>
                  <a:srgbClr val="3035FA"/>
                </a:solidFill>
                <a:latin typeface="Courier" pitchFamily="49" charset="0"/>
              </a:rPr>
              <a:t> </a:t>
            </a:r>
            <a:r>
              <a:rPr lang="en-US" altLang="el-GR" sz="2200" b="1" dirty="0">
                <a:solidFill>
                  <a:srgbClr val="3035FA"/>
                </a:solidFill>
                <a:latin typeface="Courier" pitchFamily="49" charset="0"/>
              </a:rPr>
              <a:t>%= []   ()   new  delete</a:t>
            </a:r>
          </a:p>
        </p:txBody>
      </p:sp>
    </p:spTree>
    <p:extLst>
      <p:ext uri="{BB962C8B-B14F-4D97-AF65-F5344CB8AC3E}">
        <p14:creationId xmlns:p14="http://schemas.microsoft.com/office/powerpoint/2010/main" val="2681555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Υπερφόρτωση τελεστών </a:t>
            </a:r>
            <a:r>
              <a:rPr lang="el-GR" sz="3200" b="0" dirty="0" smtClean="0"/>
              <a:t>2/6</a:t>
            </a:r>
            <a:endParaRPr lang="el-GR" dirty="0"/>
          </a:p>
        </p:txBody>
      </p:sp>
      <p:sp>
        <p:nvSpPr>
          <p:cNvPr id="3" name="Θέση περιεχομένου 2"/>
          <p:cNvSpPr>
            <a:spLocks noGrp="1"/>
          </p:cNvSpPr>
          <p:nvPr>
            <p:ph idx="1"/>
          </p:nvPr>
        </p:nvSpPr>
        <p:spPr/>
        <p:txBody>
          <a:bodyPr/>
          <a:lstStyle/>
          <a:p>
            <a:r>
              <a:rPr lang="el-GR" dirty="0"/>
              <a:t>Για να υπερφορτώσουμε ένα τελεστή πρέπει να υλοποιήσουμε μια συνάρτηση-μέλος κλάσης με όνομα το σύμβολο του τελεστή τον οποίο επιθυμούμε να υπερφορτώσουμε:</a:t>
            </a:r>
          </a:p>
          <a:p>
            <a:pPr lvl="1"/>
            <a:r>
              <a:rPr lang="el-GR" b="1" dirty="0">
                <a:solidFill>
                  <a:srgbClr val="004A82"/>
                </a:solidFill>
              </a:rPr>
              <a:t>type</a:t>
            </a:r>
            <a:r>
              <a:rPr lang="el-GR" dirty="0"/>
              <a:t> </a:t>
            </a:r>
            <a:r>
              <a:rPr lang="el-GR" b="1" dirty="0">
                <a:solidFill>
                  <a:srgbClr val="820000"/>
                </a:solidFill>
              </a:rPr>
              <a:t>operator sign </a:t>
            </a:r>
            <a:r>
              <a:rPr lang="el-GR" b="1" dirty="0">
                <a:solidFill>
                  <a:srgbClr val="004A82"/>
                </a:solidFill>
              </a:rPr>
              <a:t>(parameters);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06549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l-GR" altLang="el-GR" dirty="0" smtClean="0"/>
              <a:t>Κλάσεις</a:t>
            </a:r>
            <a:r>
              <a:rPr lang="en-US" altLang="el-GR" dirty="0" smtClean="0"/>
              <a:t> </a:t>
            </a:r>
            <a:r>
              <a:rPr lang="en-US" altLang="el-GR" sz="3600" b="0" dirty="0" smtClean="0"/>
              <a:t>1/4</a:t>
            </a:r>
            <a:endParaRPr lang="el-GR" altLang="el-GR" sz="3600" b="0" dirty="0"/>
          </a:p>
        </p:txBody>
      </p:sp>
      <p:sp>
        <p:nvSpPr>
          <p:cNvPr id="70659" name="Rectangle 3"/>
          <p:cNvSpPr>
            <a:spLocks noGrp="1" noChangeArrowheads="1"/>
          </p:cNvSpPr>
          <p:nvPr>
            <p:ph idx="1"/>
          </p:nvPr>
        </p:nvSpPr>
        <p:spPr/>
        <p:txBody>
          <a:bodyPr/>
          <a:lstStyle/>
          <a:p>
            <a:r>
              <a:rPr lang="el-GR" altLang="el-GR" sz="2200" dirty="0"/>
              <a:t>Η κλάση είναι μια λογική οντότητα οργάνωσης </a:t>
            </a:r>
            <a:r>
              <a:rPr lang="el-GR" altLang="el-GR" sz="2200" b="1" dirty="0">
                <a:solidFill>
                  <a:schemeClr val="accent2"/>
                </a:solidFill>
              </a:rPr>
              <a:t>δεδομένων</a:t>
            </a:r>
            <a:r>
              <a:rPr lang="el-GR" altLang="el-GR" sz="2200" dirty="0"/>
              <a:t> και </a:t>
            </a:r>
            <a:r>
              <a:rPr lang="el-GR" altLang="el-GR" sz="2200" b="1" dirty="0">
                <a:solidFill>
                  <a:schemeClr val="accent2"/>
                </a:solidFill>
              </a:rPr>
              <a:t>λειτουργιών</a:t>
            </a:r>
            <a:r>
              <a:rPr lang="el-GR" altLang="el-GR" sz="2200" dirty="0"/>
              <a:t> στην ίδια δομή. Η δήλωσή της γίνεται με τη λέξη κλειδί</a:t>
            </a:r>
            <a:r>
              <a:rPr lang="en-US" altLang="el-GR" sz="2200" dirty="0"/>
              <a:t> </a:t>
            </a:r>
            <a:r>
              <a:rPr lang="en-US" altLang="el-GR" sz="2200" b="1" dirty="0">
                <a:solidFill>
                  <a:srgbClr val="000099"/>
                </a:solidFill>
                <a:latin typeface="Courier" pitchFamily="49" charset="0"/>
              </a:rPr>
              <a:t>class</a:t>
            </a:r>
            <a:r>
              <a:rPr lang="en-US" altLang="el-GR" sz="2200" dirty="0"/>
              <a:t>, </a:t>
            </a:r>
            <a:r>
              <a:rPr lang="el-GR" altLang="el-GR" sz="2200" dirty="0"/>
              <a:t>του οποίου η λειτουργικότητα είναι παρόμοια με αυτή του </a:t>
            </a:r>
            <a:r>
              <a:rPr lang="en-US" altLang="el-GR" sz="2200" b="1" dirty="0">
                <a:solidFill>
                  <a:srgbClr val="000099"/>
                </a:solidFill>
                <a:latin typeface="Courier" pitchFamily="49" charset="0"/>
              </a:rPr>
              <a:t>struct</a:t>
            </a:r>
            <a:r>
              <a:rPr lang="en-US" altLang="el-GR" sz="2200" dirty="0"/>
              <a:t>, </a:t>
            </a:r>
            <a:r>
              <a:rPr lang="el-GR" altLang="el-GR" sz="2200" dirty="0"/>
              <a:t>με τη διαφορά ότι στην </a:t>
            </a:r>
            <a:r>
              <a:rPr lang="es-ES" altLang="el-GR" sz="2200" b="1" dirty="0">
                <a:solidFill>
                  <a:srgbClr val="000099"/>
                </a:solidFill>
                <a:latin typeface="Courier" pitchFamily="49" charset="0"/>
              </a:rPr>
              <a:t>struct</a:t>
            </a:r>
            <a:r>
              <a:rPr lang="es-ES" altLang="el-GR" sz="2200" dirty="0"/>
              <a:t> </a:t>
            </a:r>
            <a:r>
              <a:rPr lang="el-GR" altLang="el-GR" sz="2200" dirty="0"/>
              <a:t>δεν μας δίνεται η δυνατότητα ορισμού λειτουργιών, παρά μόνο δεδομένων.</a:t>
            </a:r>
          </a:p>
          <a:p>
            <a:pPr lvl="4">
              <a:buFont typeface="Wingdings" pitchFamily="2" charset="2"/>
              <a:buNone/>
            </a:pPr>
            <a:r>
              <a:rPr lang="en-US" altLang="el-GR" sz="1800" b="1" dirty="0">
                <a:solidFill>
                  <a:schemeClr val="accent2"/>
                </a:solidFill>
                <a:latin typeface="Courier" pitchFamily="49" charset="0"/>
              </a:rPr>
              <a:t>  class</a:t>
            </a:r>
            <a:r>
              <a:rPr lang="en-US" altLang="el-GR" sz="1800" dirty="0">
                <a:latin typeface="Courier" pitchFamily="49" charset="0"/>
              </a:rPr>
              <a:t> </a:t>
            </a:r>
            <a:r>
              <a:rPr lang="en-US" altLang="el-GR" sz="1800" b="1" dirty="0">
                <a:solidFill>
                  <a:srgbClr val="0000FF"/>
                </a:solidFill>
                <a:latin typeface="Courier" pitchFamily="49" charset="0"/>
              </a:rPr>
              <a:t>class_name</a:t>
            </a:r>
            <a:r>
              <a:rPr lang="en-US" altLang="el-GR" sz="1800" dirty="0">
                <a:latin typeface="Courier" pitchFamily="49" charset="0"/>
              </a:rPr>
              <a:t> </a:t>
            </a:r>
          </a:p>
          <a:p>
            <a:pPr lvl="4">
              <a:buFont typeface="Wingdings" pitchFamily="2" charset="2"/>
              <a:buNone/>
            </a:pPr>
            <a:r>
              <a:rPr lang="en-US" altLang="el-GR" sz="1800" dirty="0">
                <a:latin typeface="Courier" pitchFamily="49" charset="0"/>
              </a:rPr>
              <a:t>  {</a:t>
            </a:r>
          </a:p>
          <a:p>
            <a:pPr lvl="4">
              <a:buFont typeface="Wingdings" pitchFamily="2" charset="2"/>
              <a:buNone/>
            </a:pPr>
            <a:r>
              <a:rPr lang="en-US" altLang="el-GR" sz="1800" dirty="0">
                <a:latin typeface="Courier" pitchFamily="49" charset="0"/>
              </a:rPr>
              <a:t>     </a:t>
            </a:r>
            <a:r>
              <a:rPr lang="en-US" altLang="el-GR" sz="1800" b="1" dirty="0">
                <a:latin typeface="Courier" pitchFamily="49" charset="0"/>
              </a:rPr>
              <a:t>permission_label_1</a:t>
            </a:r>
            <a:r>
              <a:rPr lang="en-US" altLang="el-GR" sz="1800" dirty="0">
                <a:latin typeface="Courier" pitchFamily="49" charset="0"/>
              </a:rPr>
              <a:t>:</a:t>
            </a:r>
          </a:p>
          <a:p>
            <a:pPr lvl="4">
              <a:buFont typeface="Wingdings" pitchFamily="2" charset="2"/>
              <a:buNone/>
            </a:pPr>
            <a:r>
              <a:rPr lang="en-US" altLang="el-GR" sz="1800" dirty="0">
                <a:latin typeface="Courier" pitchFamily="49" charset="0"/>
              </a:rPr>
              <a:t>       member1;</a:t>
            </a:r>
          </a:p>
          <a:p>
            <a:pPr lvl="4">
              <a:buFont typeface="Wingdings" pitchFamily="2" charset="2"/>
              <a:buNone/>
            </a:pPr>
            <a:r>
              <a:rPr lang="en-US" altLang="el-GR" sz="1800" dirty="0">
                <a:latin typeface="Courier" pitchFamily="49" charset="0"/>
              </a:rPr>
              <a:t>     </a:t>
            </a:r>
            <a:r>
              <a:rPr lang="en-US" altLang="el-GR" sz="1800" b="1" dirty="0">
                <a:latin typeface="Courier" pitchFamily="49" charset="0"/>
              </a:rPr>
              <a:t>permission_label_2</a:t>
            </a:r>
            <a:r>
              <a:rPr lang="en-US" altLang="el-GR" sz="1800" dirty="0">
                <a:latin typeface="Courier" pitchFamily="49" charset="0"/>
              </a:rPr>
              <a:t>:</a:t>
            </a:r>
          </a:p>
          <a:p>
            <a:pPr lvl="4">
              <a:buFont typeface="Wingdings" pitchFamily="2" charset="2"/>
              <a:buNone/>
            </a:pPr>
            <a:r>
              <a:rPr lang="en-US" altLang="el-GR" sz="1800" dirty="0">
                <a:latin typeface="Courier" pitchFamily="49" charset="0"/>
              </a:rPr>
              <a:t>       member2;</a:t>
            </a:r>
          </a:p>
          <a:p>
            <a:pPr lvl="4">
              <a:buFont typeface="Wingdings" pitchFamily="2" charset="2"/>
              <a:buNone/>
            </a:pPr>
            <a:r>
              <a:rPr lang="en-US" altLang="el-GR" sz="1800" dirty="0">
                <a:latin typeface="Courier" pitchFamily="49" charset="0"/>
              </a:rPr>
              <a:t>     ...</a:t>
            </a:r>
          </a:p>
          <a:p>
            <a:pPr lvl="4">
              <a:buFont typeface="Wingdings" pitchFamily="2" charset="2"/>
              <a:buNone/>
            </a:pPr>
            <a:r>
              <a:rPr lang="en-US" altLang="el-GR" sz="1800" dirty="0">
                <a:latin typeface="Courier" pitchFamily="49" charset="0"/>
              </a:rPr>
              <a:t>  } </a:t>
            </a:r>
            <a:r>
              <a:rPr lang="en-US" altLang="el-GR" sz="1800" b="1" dirty="0">
                <a:solidFill>
                  <a:srgbClr val="0000FF"/>
                </a:solidFill>
                <a:latin typeface="Courier" pitchFamily="49" charset="0"/>
              </a:rPr>
              <a:t>object_name</a:t>
            </a:r>
            <a:r>
              <a:rPr lang="en-US" altLang="el-GR" sz="1800" dirty="0">
                <a:latin typeface="Courier" pitchFamily="49" charset="0"/>
              </a:rPr>
              <a:t>;</a:t>
            </a:r>
            <a:endParaRPr lang="el-GR" altLang="el-GR" sz="1800" dirty="0">
              <a:latin typeface="Courier" pitchFamily="49" charset="0"/>
            </a:endParaRPr>
          </a:p>
        </p:txBody>
      </p:sp>
    </p:spTree>
    <p:extLst>
      <p:ext uri="{BB962C8B-B14F-4D97-AF65-F5344CB8AC3E}">
        <p14:creationId xmlns:p14="http://schemas.microsoft.com/office/powerpoint/2010/main" val="1965201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normAutofit/>
          </a:bodyPr>
          <a:lstStyle/>
          <a:p>
            <a:r>
              <a:rPr lang="el-GR" dirty="0"/>
              <a:t>Υπερφόρτωση τελεστών </a:t>
            </a:r>
            <a:r>
              <a:rPr lang="el-GR" sz="3200" b="0" dirty="0" smtClean="0"/>
              <a:t>3/6</a:t>
            </a:r>
            <a:endParaRPr lang="el-GR" altLang="el-GR" dirty="0"/>
          </a:p>
        </p:txBody>
      </p:sp>
      <p:sp>
        <p:nvSpPr>
          <p:cNvPr id="166915" name="Rectangle 3"/>
          <p:cNvSpPr>
            <a:spLocks noGrp="1" noChangeArrowheads="1"/>
          </p:cNvSpPr>
          <p:nvPr>
            <p:ph idx="1"/>
          </p:nvPr>
        </p:nvSpPr>
        <p:spPr/>
        <p:txBody>
          <a:bodyPr/>
          <a:lstStyle/>
          <a:p>
            <a:pPr>
              <a:lnSpc>
                <a:spcPct val="80000"/>
              </a:lnSpc>
            </a:pPr>
            <a:r>
              <a:rPr lang="el-GR" altLang="el-GR" sz="2200" dirty="0"/>
              <a:t>Υλοποιήστε μια κλάση, η οποία να υλοποιεί τις πράξεις της πρόσθεσης και του πολλαπλασιασμού μεταξύ μιγαδικών αριθμών</a:t>
            </a:r>
          </a:p>
          <a:p>
            <a:pPr>
              <a:lnSpc>
                <a:spcPct val="80000"/>
              </a:lnSpc>
            </a:pPr>
            <a:endParaRPr lang="en-US" altLang="el-GR" sz="1800" dirty="0">
              <a:latin typeface="Courier" pitchFamily="49"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166916" name="Text Box 4"/>
          <p:cNvSpPr txBox="1">
            <a:spLocks noChangeArrowheads="1"/>
          </p:cNvSpPr>
          <p:nvPr/>
        </p:nvSpPr>
        <p:spPr bwMode="auto">
          <a:xfrm>
            <a:off x="755576" y="2132856"/>
            <a:ext cx="7848600" cy="3759200"/>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600" b="1" dirty="0">
                <a:effectLst/>
                <a:latin typeface="Courier" pitchFamily="49" charset="0"/>
              </a:rPr>
              <a:t>class Complex </a:t>
            </a:r>
          </a:p>
          <a:p>
            <a:r>
              <a:rPr lang="el-GR" altLang="el-GR" sz="1600" b="1" dirty="0">
                <a:effectLst/>
                <a:latin typeface="Courier" pitchFamily="49" charset="0"/>
              </a:rPr>
              <a:t>{</a:t>
            </a:r>
          </a:p>
          <a:p>
            <a:r>
              <a:rPr lang="el-GR" altLang="el-GR" sz="1600" b="1" dirty="0">
                <a:effectLst/>
                <a:latin typeface="Courier" pitchFamily="49" charset="0"/>
              </a:rPr>
              <a:t>};</a:t>
            </a:r>
          </a:p>
          <a:p>
            <a:endParaRPr lang="el-GR" altLang="el-GR" sz="1600" b="1" dirty="0">
              <a:effectLst/>
              <a:latin typeface="Courier" pitchFamily="49" charset="0"/>
            </a:endParaRPr>
          </a:p>
          <a:p>
            <a:r>
              <a:rPr lang="en-US" altLang="el-GR" sz="1600" b="1" dirty="0">
                <a:effectLst/>
                <a:latin typeface="Courier" pitchFamily="49" charset="0"/>
              </a:rPr>
              <a:t>Complex</a:t>
            </a:r>
            <a:r>
              <a:rPr lang="es-ES" altLang="el-GR" sz="1600" b="1" dirty="0">
                <a:effectLst/>
                <a:latin typeface="Courier" pitchFamily="49" charset="0"/>
              </a:rPr>
              <a:t>::</a:t>
            </a:r>
            <a:r>
              <a:rPr lang="en-US" altLang="el-GR" sz="1600" b="1" dirty="0">
                <a:effectLst/>
                <a:latin typeface="Courier" pitchFamily="49" charset="0"/>
              </a:rPr>
              <a:t>Complex</a:t>
            </a:r>
            <a:r>
              <a:rPr lang="es-ES" altLang="el-GR" sz="1600" b="1" dirty="0">
                <a:effectLst/>
                <a:latin typeface="Courier" pitchFamily="49" charset="0"/>
              </a:rPr>
              <a:t>(             ) </a:t>
            </a:r>
            <a:endParaRPr lang="el-GR" altLang="el-GR" sz="1600" b="1" dirty="0">
              <a:effectLst/>
              <a:latin typeface="Courier" pitchFamily="49" charset="0"/>
            </a:endParaRPr>
          </a:p>
          <a:p>
            <a:r>
              <a:rPr lang="es-ES" altLang="el-GR" sz="1600" b="1" dirty="0">
                <a:effectLst/>
                <a:latin typeface="Courier" pitchFamily="49" charset="0"/>
              </a:rPr>
              <a:t>{</a:t>
            </a:r>
          </a:p>
          <a:p>
            <a:r>
              <a:rPr lang="es-ES" altLang="el-GR" sz="1600" b="1" dirty="0">
                <a:effectLst/>
                <a:latin typeface="Courier" pitchFamily="49" charset="0"/>
              </a:rPr>
              <a:t>}</a:t>
            </a:r>
            <a:endParaRPr lang="el-GR" altLang="el-GR" sz="1600" b="1" dirty="0">
              <a:effectLst/>
              <a:latin typeface="Courier" pitchFamily="49" charset="0"/>
            </a:endParaRPr>
          </a:p>
          <a:p>
            <a:endParaRPr lang="en-US" altLang="el-GR" sz="1600" b="1" dirty="0">
              <a:effectLst/>
              <a:latin typeface="Courier" pitchFamily="49" charset="0"/>
            </a:endParaRPr>
          </a:p>
          <a:p>
            <a:r>
              <a:rPr lang="en-US" altLang="el-GR" sz="1600" b="1" dirty="0">
                <a:effectLst/>
                <a:latin typeface="Courier" pitchFamily="49" charset="0"/>
              </a:rPr>
              <a:t>Complex </a:t>
            </a:r>
            <a:r>
              <a:rPr lang="el-GR" altLang="el-GR" sz="1600" b="1" dirty="0">
                <a:effectLst/>
                <a:latin typeface="Courier" pitchFamily="49" charset="0"/>
              </a:rPr>
              <a:t>Complex</a:t>
            </a:r>
            <a:r>
              <a:rPr lang="en-US" altLang="el-GR" sz="1600" b="1" dirty="0">
                <a:effectLst/>
                <a:latin typeface="Courier" pitchFamily="49" charset="0"/>
              </a:rPr>
              <a:t>::</a:t>
            </a:r>
            <a:r>
              <a:rPr lang="el-GR" altLang="el-GR" sz="1600" b="1" dirty="0">
                <a:effectLst/>
                <a:latin typeface="Courier" pitchFamily="49" charset="0"/>
              </a:rPr>
              <a:t>operator + (</a:t>
            </a:r>
            <a:r>
              <a:rPr lang="en-US" altLang="el-GR" sz="1600" b="1" dirty="0">
                <a:effectLst/>
                <a:latin typeface="Courier" pitchFamily="49" charset="0"/>
              </a:rPr>
              <a:t>                 </a:t>
            </a:r>
            <a:r>
              <a:rPr lang="el-GR" altLang="el-GR" sz="1600" b="1" dirty="0">
                <a:effectLst/>
                <a:latin typeface="Courier" pitchFamily="49" charset="0"/>
              </a:rPr>
              <a:t>) </a:t>
            </a:r>
          </a:p>
          <a:p>
            <a:r>
              <a:rPr lang="el-GR" altLang="el-GR" sz="1600" b="1" dirty="0">
                <a:effectLst/>
                <a:latin typeface="Courier" pitchFamily="49" charset="0"/>
              </a:rPr>
              <a:t>{</a:t>
            </a:r>
          </a:p>
          <a:p>
            <a:r>
              <a:rPr lang="el-GR" altLang="el-GR" sz="1600" b="1" dirty="0">
                <a:effectLst/>
                <a:latin typeface="Courier" pitchFamily="49" charset="0"/>
              </a:rPr>
              <a:t>}</a:t>
            </a:r>
          </a:p>
          <a:p>
            <a:endParaRPr lang="el-GR" altLang="el-GR" sz="1600" b="1" dirty="0">
              <a:effectLst/>
              <a:latin typeface="Courier" pitchFamily="49" charset="0"/>
            </a:endParaRPr>
          </a:p>
          <a:p>
            <a:r>
              <a:rPr lang="en-US" altLang="el-GR" sz="1600" b="1" dirty="0">
                <a:effectLst/>
                <a:latin typeface="Courier" pitchFamily="49" charset="0"/>
              </a:rPr>
              <a:t>Complex </a:t>
            </a:r>
            <a:r>
              <a:rPr lang="el-GR" altLang="el-GR" sz="1600" b="1" dirty="0">
                <a:effectLst/>
                <a:latin typeface="Courier" pitchFamily="49" charset="0"/>
              </a:rPr>
              <a:t>Complex</a:t>
            </a:r>
            <a:r>
              <a:rPr lang="en-US" altLang="el-GR" sz="1600" b="1" dirty="0">
                <a:effectLst/>
                <a:latin typeface="Courier" pitchFamily="49" charset="0"/>
              </a:rPr>
              <a:t>::</a:t>
            </a:r>
            <a:r>
              <a:rPr lang="el-GR" altLang="el-GR" sz="1600" b="1" dirty="0">
                <a:effectLst/>
                <a:latin typeface="Courier" pitchFamily="49" charset="0"/>
              </a:rPr>
              <a:t>operator * (</a:t>
            </a:r>
            <a:r>
              <a:rPr lang="en-US" altLang="el-GR" sz="1600" b="1" dirty="0">
                <a:effectLst/>
                <a:latin typeface="Courier" pitchFamily="49" charset="0"/>
              </a:rPr>
              <a:t>                 </a:t>
            </a:r>
            <a:r>
              <a:rPr lang="el-GR" altLang="el-GR" sz="1600" b="1" dirty="0">
                <a:effectLst/>
                <a:latin typeface="Courier" pitchFamily="49" charset="0"/>
              </a:rPr>
              <a:t>) </a:t>
            </a:r>
          </a:p>
          <a:p>
            <a:r>
              <a:rPr lang="el-GR" altLang="el-GR" sz="1600" b="1" dirty="0">
                <a:effectLst/>
                <a:latin typeface="Courier" pitchFamily="49" charset="0"/>
              </a:rPr>
              <a:t>{</a:t>
            </a:r>
          </a:p>
          <a:p>
            <a:r>
              <a:rPr lang="el-GR" altLang="el-GR" sz="1600" b="1" dirty="0">
                <a:effectLst/>
                <a:latin typeface="Courier" pitchFamily="49" charset="0"/>
              </a:rPr>
              <a:t>}</a:t>
            </a:r>
          </a:p>
        </p:txBody>
      </p:sp>
    </p:spTree>
    <p:extLst>
      <p:ext uri="{BB962C8B-B14F-4D97-AF65-F5344CB8AC3E}">
        <p14:creationId xmlns:p14="http://schemas.microsoft.com/office/powerpoint/2010/main" val="1000889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Υπερφόρτωση τελεστών </a:t>
            </a:r>
            <a:r>
              <a:rPr lang="el-GR" sz="3200" b="0" dirty="0" smtClean="0"/>
              <a:t>4/6</a:t>
            </a:r>
            <a:endParaRPr lang="el-GR" sz="3200" dirty="0"/>
          </a:p>
        </p:txBody>
      </p:sp>
      <p:sp>
        <p:nvSpPr>
          <p:cNvPr id="3" name="Θέση περιεχομένου 2"/>
          <p:cNvSpPr>
            <a:spLocks noGrp="1"/>
          </p:cNvSpPr>
          <p:nvPr>
            <p:ph idx="1"/>
          </p:nvPr>
        </p:nvSpPr>
        <p:spPr/>
        <p:txBody>
          <a:bodyPr/>
          <a:lstStyle/>
          <a:p>
            <a:r>
              <a:rPr lang="el-GR" dirty="0"/>
              <a:t>Η γλώσσα υποστηρίζει τον αυτόματο ορισμό του τελεστή ανάθεσης (</a:t>
            </a:r>
            <a:r>
              <a:rPr lang="el-GR" b="1" dirty="0">
                <a:solidFill>
                  <a:srgbClr val="004A82"/>
                </a:solidFill>
              </a:rPr>
              <a:t>=</a:t>
            </a:r>
            <a:r>
              <a:rPr lang="el-GR" dirty="0"/>
              <a:t>) για τα αντικείμενα οποιασδήποτε κλάσης. </a:t>
            </a:r>
          </a:p>
          <a:p>
            <a:r>
              <a:rPr lang="el-GR" dirty="0"/>
              <a:t>Η λειτουργία του τελεστή ανάθεσης μεταξύ αντικειμένων έγκειται στην αντιγραφή ολόκληρου του περιεχομένου (μη στατικών μελών δεδομένων) μεταξύ αντικειμένων της ίδιας κλάσης.</a:t>
            </a:r>
          </a:p>
          <a:p>
            <a:r>
              <a:rPr lang="el-GR" dirty="0"/>
              <a:t>Η λειτουργία του τελεστή ανάθεσης μπορεί να υπερφορτωθεί.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1163476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Υπερφόρτωση τελεστών </a:t>
            </a:r>
            <a:r>
              <a:rPr lang="el-GR" sz="3200" b="0" dirty="0" smtClean="0"/>
              <a:t>5/6</a:t>
            </a:r>
            <a:endParaRPr lang="el-GR" sz="3200" dirty="0"/>
          </a:p>
        </p:txBody>
      </p:sp>
      <p:sp>
        <p:nvSpPr>
          <p:cNvPr id="3" name="Θέση περιεχομένου 2"/>
          <p:cNvSpPr>
            <a:spLocks noGrp="1"/>
          </p:cNvSpPr>
          <p:nvPr>
            <p:ph idx="1"/>
          </p:nvPr>
        </p:nvSpPr>
        <p:spPr/>
        <p:txBody>
          <a:bodyPr/>
          <a:lstStyle/>
          <a:p>
            <a:r>
              <a:rPr lang="el-GR" dirty="0"/>
              <a:t>Μερικοί τελεστές κλάσης μπορούν να υπερφορτωθούν με δύο τρόπους:</a:t>
            </a:r>
          </a:p>
          <a:p>
            <a:pPr lvl="1"/>
            <a:r>
              <a:rPr lang="el-GR" dirty="0"/>
              <a:t>ως συναρτήσεις-μέλη μιας </a:t>
            </a:r>
            <a:r>
              <a:rPr lang="el-GR" dirty="0" smtClean="0"/>
              <a:t>κλάσης,</a:t>
            </a:r>
            <a:endParaRPr lang="el-GR" dirty="0"/>
          </a:p>
          <a:p>
            <a:pPr lvl="1"/>
            <a:r>
              <a:rPr lang="el-GR" dirty="0"/>
              <a:t>ως καθολικές </a:t>
            </a:r>
            <a:r>
              <a:rPr lang="el-GR" dirty="0" smtClean="0"/>
              <a:t>συναρτήσεις.</a:t>
            </a:r>
            <a:endParaRPr lang="el-GR" dirty="0"/>
          </a:p>
          <a:p>
            <a:r>
              <a:rPr lang="el-GR" dirty="0"/>
              <a:t>Ο δεύτερος τρόπος απαιτεί εξασφάλιση προϋποθέσεων πρόσβασης στα μέλη-δεδομένα της κλάσης (</a:t>
            </a:r>
            <a:r>
              <a:rPr lang="el-GR" b="1" dirty="0">
                <a:solidFill>
                  <a:srgbClr val="820000"/>
                </a:solidFill>
              </a:rPr>
              <a:t>ποιες;</a:t>
            </a:r>
            <a:r>
              <a:rPr lang="el-GR" dirty="0"/>
              <a:t>)</a:t>
            </a:r>
          </a:p>
          <a:p>
            <a:r>
              <a:rPr lang="el-GR" dirty="0"/>
              <a:t>Πίνακας νόμιμων ορισμών συναρτήσεων υπερφόρτωσης τελεστών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851045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Υπερφόρτωση τελεστών </a:t>
            </a:r>
            <a:r>
              <a:rPr lang="el-GR" sz="3200" b="0" dirty="0" smtClean="0"/>
              <a:t>6/6</a:t>
            </a:r>
            <a:endParaRPr lang="el-GR" sz="3200" dirty="0"/>
          </a:p>
        </p:txBody>
      </p:sp>
      <p:graphicFrame>
        <p:nvGraphicFramePr>
          <p:cNvPr id="7" name="Θέση περιεχομένου 6"/>
          <p:cNvGraphicFramePr>
            <a:graphicFrameLocks noGrp="1"/>
          </p:cNvGraphicFramePr>
          <p:nvPr>
            <p:ph idx="1"/>
            <p:extLst>
              <p:ext uri="{D42A27DB-BD31-4B8C-83A1-F6EECF244321}">
                <p14:modId xmlns:p14="http://schemas.microsoft.com/office/powerpoint/2010/main" val="4293627279"/>
              </p:ext>
            </p:extLst>
          </p:nvPr>
        </p:nvGraphicFramePr>
        <p:xfrm>
          <a:off x="457200" y="1341438"/>
          <a:ext cx="8229600" cy="2595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lnSpc>
                          <a:spcPts val="1150"/>
                        </a:lnSpc>
                        <a:spcAft>
                          <a:spcPts val="0"/>
                        </a:spcAft>
                      </a:pPr>
                      <a:r>
                        <a:rPr lang="en-US" sz="1800" spc="50" dirty="0">
                          <a:solidFill>
                            <a:srgbClr val="000000"/>
                          </a:solidFill>
                          <a:effectLst/>
                          <a:latin typeface="+mn-lt"/>
                          <a:ea typeface="AngsanaUPC"/>
                          <a:cs typeface="AngsanaUPC"/>
                        </a:rPr>
                        <a:t>Expression</a:t>
                      </a:r>
                      <a:endParaRPr lang="el-GR" sz="1800" dirty="0">
                        <a:effectLst/>
                        <a:latin typeface="+mn-lt"/>
                        <a:ea typeface="Times New Roman"/>
                      </a:endParaRPr>
                    </a:p>
                  </a:txBody>
                  <a:tcPr marL="6350" marR="6350" marT="0" marB="0" anchor="b"/>
                </a:tc>
                <a:tc>
                  <a:txBody>
                    <a:bodyPr/>
                    <a:lstStyle/>
                    <a:p>
                      <a:pPr algn="ctr">
                        <a:lnSpc>
                          <a:spcPts val="1150"/>
                        </a:lnSpc>
                        <a:spcAft>
                          <a:spcPts val="0"/>
                        </a:spcAft>
                      </a:pPr>
                      <a:r>
                        <a:rPr lang="en-US" sz="1800" spc="50" dirty="0">
                          <a:solidFill>
                            <a:srgbClr val="000000"/>
                          </a:solidFill>
                          <a:effectLst/>
                          <a:latin typeface="+mn-lt"/>
                          <a:ea typeface="AngsanaUPC"/>
                          <a:cs typeface="AngsanaUPC"/>
                        </a:rPr>
                        <a:t>Operator (8)</a:t>
                      </a:r>
                      <a:endParaRPr lang="el-GR" sz="1800" dirty="0">
                        <a:effectLst/>
                        <a:latin typeface="+mn-lt"/>
                        <a:ea typeface="Times New Roman"/>
                      </a:endParaRPr>
                    </a:p>
                  </a:txBody>
                  <a:tcPr marL="6350" marR="6350" marT="0" marB="0" anchor="b"/>
                </a:tc>
                <a:tc>
                  <a:txBody>
                    <a:bodyPr/>
                    <a:lstStyle/>
                    <a:p>
                      <a:pPr algn="ctr">
                        <a:lnSpc>
                          <a:spcPts val="1150"/>
                        </a:lnSpc>
                        <a:spcAft>
                          <a:spcPts val="0"/>
                        </a:spcAft>
                      </a:pPr>
                      <a:r>
                        <a:rPr lang="en-US" sz="1800" spc="50" dirty="0">
                          <a:solidFill>
                            <a:srgbClr val="000000"/>
                          </a:solidFill>
                          <a:effectLst/>
                          <a:latin typeface="+mn-lt"/>
                          <a:ea typeface="AngsanaUPC"/>
                          <a:cs typeface="AngsanaUPC"/>
                        </a:rPr>
                        <a:t>Function member</a:t>
                      </a:r>
                      <a:endParaRPr lang="el-GR" sz="1800" dirty="0">
                        <a:effectLst/>
                        <a:latin typeface="+mn-lt"/>
                        <a:ea typeface="Times New Roman"/>
                      </a:endParaRPr>
                    </a:p>
                  </a:txBody>
                  <a:tcPr marL="6350" marR="6350" marT="0" marB="0" anchor="b"/>
                </a:tc>
                <a:tc>
                  <a:txBody>
                    <a:bodyPr/>
                    <a:lstStyle/>
                    <a:p>
                      <a:pPr algn="ctr">
                        <a:lnSpc>
                          <a:spcPts val="1150"/>
                        </a:lnSpc>
                        <a:spcAft>
                          <a:spcPts val="0"/>
                        </a:spcAft>
                      </a:pPr>
                      <a:r>
                        <a:rPr lang="en-US" sz="1800" spc="50" dirty="0">
                          <a:solidFill>
                            <a:srgbClr val="000000"/>
                          </a:solidFill>
                          <a:effectLst/>
                          <a:latin typeface="+mn-lt"/>
                          <a:ea typeface="AngsanaUPC"/>
                          <a:cs typeface="AngsanaUPC"/>
                        </a:rPr>
                        <a:t>Global function</a:t>
                      </a:r>
                      <a:endParaRPr lang="el-GR" sz="1800" dirty="0">
                        <a:effectLst/>
                        <a:latin typeface="+mn-lt"/>
                        <a:ea typeface="Times New Roman"/>
                      </a:endParaRPr>
                    </a:p>
                  </a:txBody>
                  <a:tcPr marL="6350" marR="6350" marT="0" marB="0" anchor="b"/>
                </a:tc>
              </a:tr>
              <a:tr h="370840">
                <a:tc>
                  <a:txBody>
                    <a:bodyPr/>
                    <a:lstStyle/>
                    <a:p>
                      <a:pPr algn="ctr">
                        <a:lnSpc>
                          <a:spcPts val="1150"/>
                        </a:lnSpc>
                        <a:spcAft>
                          <a:spcPts val="0"/>
                        </a:spcAft>
                      </a:pPr>
                      <a:r>
                        <a:rPr lang="el-GR" sz="1800" spc="50" dirty="0" smtClean="0">
                          <a:solidFill>
                            <a:srgbClr val="000000"/>
                          </a:solidFill>
                          <a:effectLst/>
                          <a:latin typeface="+mn-lt"/>
                          <a:ea typeface="AngsanaUPC"/>
                          <a:cs typeface="AngsanaUPC"/>
                        </a:rPr>
                        <a:t>@</a:t>
                      </a:r>
                      <a:r>
                        <a:rPr lang="en-US" sz="1800" spc="50" dirty="0" smtClean="0">
                          <a:solidFill>
                            <a:srgbClr val="000000"/>
                          </a:solidFill>
                          <a:effectLst/>
                          <a:latin typeface="+mn-lt"/>
                          <a:ea typeface="AngsanaUPC"/>
                          <a:cs typeface="AngsanaUPC"/>
                        </a:rPr>
                        <a:t>a</a:t>
                      </a:r>
                      <a:endParaRPr lang="el-GR" sz="1800" dirty="0">
                        <a:effectLst/>
                        <a:latin typeface="+mn-lt"/>
                        <a:ea typeface="Times New Roman"/>
                      </a:endParaRPr>
                    </a:p>
                  </a:txBody>
                  <a:tcPr marL="6350" marR="6350" marT="0" marB="0" anchor="b"/>
                </a:tc>
                <a:tc>
                  <a:txBody>
                    <a:bodyPr/>
                    <a:lstStyle/>
                    <a:p>
                      <a:pPr algn="ctr">
                        <a:lnSpc>
                          <a:spcPts val="1150"/>
                        </a:lnSpc>
                        <a:spcAft>
                          <a:spcPts val="0"/>
                        </a:spcAft>
                      </a:pPr>
                      <a:r>
                        <a:rPr lang="en-US" sz="1800" b="0" spc="50" dirty="0">
                          <a:solidFill>
                            <a:srgbClr val="000000"/>
                          </a:solidFill>
                          <a:effectLst/>
                          <a:latin typeface="+mn-lt"/>
                          <a:ea typeface="AngsanaUPC"/>
                          <a:cs typeface="AngsanaUPC"/>
                        </a:rPr>
                        <a:t>+ - * </a:t>
                      </a:r>
                      <a:r>
                        <a:rPr lang="el-GR" sz="1800" b="0" i="1" spc="100" dirty="0" smtClean="0">
                          <a:solidFill>
                            <a:srgbClr val="000000"/>
                          </a:solidFill>
                          <a:effectLst/>
                          <a:latin typeface="+mn-lt"/>
                          <a:ea typeface="AngsanaUPC"/>
                          <a:cs typeface="AngsanaUPC"/>
                        </a:rPr>
                        <a:t>&amp;</a:t>
                      </a:r>
                      <a:r>
                        <a:rPr lang="el-GR" sz="1800" b="0" spc="50" dirty="0" smtClean="0">
                          <a:solidFill>
                            <a:srgbClr val="000000"/>
                          </a:solidFill>
                          <a:effectLst/>
                          <a:latin typeface="+mn-lt"/>
                          <a:ea typeface="AngsanaUPC"/>
                          <a:cs typeface="AngsanaUPC"/>
                        </a:rPr>
                        <a:t> </a:t>
                      </a:r>
                      <a:r>
                        <a:rPr lang="en-US" sz="1800" b="0" spc="50" dirty="0">
                          <a:solidFill>
                            <a:srgbClr val="000000"/>
                          </a:solidFill>
                          <a:effectLst/>
                          <a:latin typeface="+mn-lt"/>
                          <a:ea typeface="AngsanaUPC"/>
                          <a:cs typeface="AngsanaUPC"/>
                        </a:rPr>
                        <a:t>! ~ ++ —</a:t>
                      </a:r>
                      <a:endParaRPr lang="el-GR" sz="1800" b="0" dirty="0">
                        <a:effectLst/>
                        <a:latin typeface="+mn-lt"/>
                        <a:ea typeface="Times New Roman"/>
                      </a:endParaRPr>
                    </a:p>
                  </a:txBody>
                  <a:tcPr marL="6350" marR="6350" marT="0" marB="0" anchor="b"/>
                </a:tc>
                <a:tc>
                  <a:txBody>
                    <a:bodyPr/>
                    <a:lstStyle/>
                    <a:p>
                      <a:pPr algn="ctr">
                        <a:lnSpc>
                          <a:spcPts val="1150"/>
                        </a:lnSpc>
                        <a:spcAft>
                          <a:spcPts val="0"/>
                        </a:spcAft>
                      </a:pPr>
                      <a:r>
                        <a:rPr lang="en-US" sz="1800" spc="50" dirty="0">
                          <a:solidFill>
                            <a:srgbClr val="000000"/>
                          </a:solidFill>
                          <a:effectLst/>
                          <a:latin typeface="+mn-lt"/>
                          <a:ea typeface="AngsanaUPC"/>
                          <a:cs typeface="AngsanaUPC"/>
                        </a:rPr>
                        <a:t>A::</a:t>
                      </a:r>
                      <a:r>
                        <a:rPr lang="en-US" sz="1800" spc="50" dirty="0" smtClean="0">
                          <a:solidFill>
                            <a:srgbClr val="000000"/>
                          </a:solidFill>
                          <a:effectLst/>
                          <a:latin typeface="+mn-lt"/>
                          <a:ea typeface="AngsanaUPC"/>
                          <a:cs typeface="AngsanaUPC"/>
                        </a:rPr>
                        <a:t>operator</a:t>
                      </a:r>
                      <a:r>
                        <a:rPr lang="el-GR" sz="1800" spc="50" dirty="0" smtClean="0">
                          <a:solidFill>
                            <a:srgbClr val="000000"/>
                          </a:solidFill>
                          <a:effectLst/>
                          <a:latin typeface="+mn-lt"/>
                          <a:ea typeface="AngsanaUPC"/>
                          <a:cs typeface="AngsanaUPC"/>
                        </a:rPr>
                        <a:t>@</a:t>
                      </a:r>
                      <a:r>
                        <a:rPr lang="en-US" sz="1800" spc="50" dirty="0" smtClean="0">
                          <a:solidFill>
                            <a:srgbClr val="000000"/>
                          </a:solidFill>
                          <a:effectLst/>
                          <a:latin typeface="+mn-lt"/>
                          <a:ea typeface="AngsanaUPC"/>
                          <a:cs typeface="AngsanaUPC"/>
                        </a:rPr>
                        <a:t>()</a:t>
                      </a:r>
                      <a:endParaRPr lang="el-GR" sz="1800" dirty="0">
                        <a:effectLst/>
                        <a:latin typeface="+mn-lt"/>
                        <a:ea typeface="Times New Roman"/>
                      </a:endParaRPr>
                    </a:p>
                  </a:txBody>
                  <a:tcPr marL="6350" marR="6350" marT="0" marB="0" anchor="b"/>
                </a:tc>
                <a:tc>
                  <a:txBody>
                    <a:bodyPr/>
                    <a:lstStyle/>
                    <a:p>
                      <a:pPr algn="ctr">
                        <a:lnSpc>
                          <a:spcPts val="1150"/>
                        </a:lnSpc>
                        <a:spcAft>
                          <a:spcPts val="0"/>
                        </a:spcAft>
                      </a:pPr>
                      <a:r>
                        <a:rPr lang="en-US" sz="1800" spc="50" dirty="0" smtClean="0">
                          <a:solidFill>
                            <a:srgbClr val="000000"/>
                          </a:solidFill>
                          <a:effectLst/>
                          <a:latin typeface="+mn-lt"/>
                          <a:ea typeface="AngsanaUPC"/>
                          <a:cs typeface="AngsanaUPC"/>
                        </a:rPr>
                        <a:t>operator</a:t>
                      </a:r>
                      <a:r>
                        <a:rPr lang="el-GR" sz="1800" spc="50" dirty="0" smtClean="0">
                          <a:solidFill>
                            <a:srgbClr val="000000"/>
                          </a:solidFill>
                          <a:effectLst/>
                          <a:latin typeface="+mn-lt"/>
                          <a:ea typeface="AngsanaUPC"/>
                          <a:cs typeface="AngsanaUPC"/>
                        </a:rPr>
                        <a:t>@</a:t>
                      </a:r>
                      <a:r>
                        <a:rPr lang="en-US" sz="1800" spc="50" dirty="0" smtClean="0">
                          <a:solidFill>
                            <a:srgbClr val="000000"/>
                          </a:solidFill>
                          <a:effectLst/>
                          <a:latin typeface="+mn-lt"/>
                          <a:ea typeface="AngsanaUPC"/>
                          <a:cs typeface="AngsanaUPC"/>
                        </a:rPr>
                        <a:t>(A</a:t>
                      </a:r>
                      <a:r>
                        <a:rPr lang="en-US" sz="1800" spc="50" dirty="0">
                          <a:solidFill>
                            <a:srgbClr val="000000"/>
                          </a:solidFill>
                          <a:effectLst/>
                          <a:latin typeface="+mn-lt"/>
                          <a:ea typeface="AngsanaUPC"/>
                          <a:cs typeface="AngsanaUPC"/>
                        </a:rPr>
                        <a:t>)</a:t>
                      </a:r>
                      <a:endParaRPr lang="el-GR" sz="1800" dirty="0">
                        <a:effectLst/>
                        <a:latin typeface="+mn-lt"/>
                        <a:ea typeface="Times New Roman"/>
                      </a:endParaRPr>
                    </a:p>
                  </a:txBody>
                  <a:tcPr marL="6350" marR="6350" marT="0" marB="0" anchor="b"/>
                </a:tc>
              </a:tr>
              <a:tr h="370840">
                <a:tc>
                  <a:txBody>
                    <a:bodyPr/>
                    <a:lstStyle/>
                    <a:p>
                      <a:pPr algn="ctr">
                        <a:lnSpc>
                          <a:spcPts val="1150"/>
                        </a:lnSpc>
                        <a:spcAft>
                          <a:spcPts val="0"/>
                        </a:spcAft>
                      </a:pPr>
                      <a:r>
                        <a:rPr lang="en-US" sz="1800" spc="50" dirty="0" smtClean="0">
                          <a:solidFill>
                            <a:srgbClr val="000000"/>
                          </a:solidFill>
                          <a:effectLst/>
                          <a:latin typeface="+mn-lt"/>
                          <a:ea typeface="AngsanaUPC"/>
                          <a:cs typeface="AngsanaUPC"/>
                        </a:rPr>
                        <a:t>a</a:t>
                      </a:r>
                      <a:r>
                        <a:rPr lang="el-GR" sz="1800" spc="50" dirty="0" smtClean="0">
                          <a:solidFill>
                            <a:srgbClr val="000000"/>
                          </a:solidFill>
                          <a:effectLst/>
                          <a:latin typeface="+mn-lt"/>
                          <a:ea typeface="AngsanaUPC"/>
                          <a:cs typeface="AngsanaUPC"/>
                        </a:rPr>
                        <a:t>@</a:t>
                      </a:r>
                      <a:endParaRPr lang="el-GR" sz="1800" dirty="0">
                        <a:effectLst/>
                        <a:latin typeface="+mn-lt"/>
                        <a:ea typeface="Times New Roman"/>
                      </a:endParaRPr>
                    </a:p>
                  </a:txBody>
                  <a:tcPr marL="6350" marR="6350" marT="0" marB="0" anchor="ctr"/>
                </a:tc>
                <a:tc>
                  <a:txBody>
                    <a:bodyPr/>
                    <a:lstStyle/>
                    <a:p>
                      <a:pPr algn="ctr">
                        <a:lnSpc>
                          <a:spcPts val="1150"/>
                        </a:lnSpc>
                        <a:spcAft>
                          <a:spcPts val="0"/>
                        </a:spcAft>
                      </a:pPr>
                      <a:r>
                        <a:rPr lang="en-US" sz="1800" spc="50" dirty="0">
                          <a:solidFill>
                            <a:srgbClr val="000000"/>
                          </a:solidFill>
                          <a:effectLst/>
                          <a:latin typeface="+mn-lt"/>
                          <a:ea typeface="AngsanaUPC"/>
                          <a:cs typeface="AngsanaUPC"/>
                        </a:rPr>
                        <a:t>++ —</a:t>
                      </a:r>
                      <a:endParaRPr lang="el-GR" sz="1800" dirty="0">
                        <a:effectLst/>
                        <a:latin typeface="+mn-lt"/>
                        <a:ea typeface="Times New Roman"/>
                      </a:endParaRPr>
                    </a:p>
                  </a:txBody>
                  <a:tcPr marL="6350" marR="6350" marT="0" marB="0" anchor="ctr"/>
                </a:tc>
                <a:tc>
                  <a:txBody>
                    <a:bodyPr/>
                    <a:lstStyle/>
                    <a:p>
                      <a:pPr algn="ctr">
                        <a:lnSpc>
                          <a:spcPts val="1150"/>
                        </a:lnSpc>
                        <a:spcAft>
                          <a:spcPts val="0"/>
                        </a:spcAft>
                      </a:pPr>
                      <a:r>
                        <a:rPr lang="en-US" sz="1800" spc="50" dirty="0">
                          <a:solidFill>
                            <a:srgbClr val="000000"/>
                          </a:solidFill>
                          <a:effectLst/>
                          <a:latin typeface="+mn-lt"/>
                          <a:ea typeface="AngsanaUPC"/>
                          <a:cs typeface="AngsanaUPC"/>
                        </a:rPr>
                        <a:t>A::</a:t>
                      </a:r>
                      <a:r>
                        <a:rPr lang="en-US" sz="1800" spc="50" dirty="0" smtClean="0">
                          <a:solidFill>
                            <a:srgbClr val="000000"/>
                          </a:solidFill>
                          <a:effectLst/>
                          <a:latin typeface="+mn-lt"/>
                          <a:ea typeface="AngsanaUPC"/>
                          <a:cs typeface="AngsanaUPC"/>
                        </a:rPr>
                        <a:t>operator</a:t>
                      </a:r>
                      <a:r>
                        <a:rPr lang="el-GR" sz="1800" spc="50" dirty="0" smtClean="0">
                          <a:solidFill>
                            <a:srgbClr val="000000"/>
                          </a:solidFill>
                          <a:effectLst/>
                          <a:latin typeface="+mn-lt"/>
                          <a:ea typeface="AngsanaUPC"/>
                          <a:cs typeface="AngsanaUPC"/>
                        </a:rPr>
                        <a:t>@</a:t>
                      </a:r>
                      <a:r>
                        <a:rPr lang="en-US" sz="1800" spc="50" dirty="0" smtClean="0">
                          <a:solidFill>
                            <a:srgbClr val="000000"/>
                          </a:solidFill>
                          <a:effectLst/>
                          <a:latin typeface="+mn-lt"/>
                          <a:ea typeface="AngsanaUPC"/>
                          <a:cs typeface="AngsanaUPC"/>
                        </a:rPr>
                        <a:t>(int</a:t>
                      </a:r>
                      <a:r>
                        <a:rPr lang="en-US" sz="1800" spc="50" dirty="0">
                          <a:solidFill>
                            <a:srgbClr val="000000"/>
                          </a:solidFill>
                          <a:effectLst/>
                          <a:latin typeface="+mn-lt"/>
                          <a:ea typeface="AngsanaUPC"/>
                          <a:cs typeface="AngsanaUPC"/>
                        </a:rPr>
                        <a:t>)</a:t>
                      </a:r>
                      <a:endParaRPr lang="el-GR" sz="1800" dirty="0">
                        <a:effectLst/>
                        <a:latin typeface="+mn-lt"/>
                        <a:ea typeface="Times New Roman"/>
                      </a:endParaRPr>
                    </a:p>
                  </a:txBody>
                  <a:tcPr marL="6350" marR="6350" marT="0" marB="0" anchor="ctr"/>
                </a:tc>
                <a:tc>
                  <a:txBody>
                    <a:bodyPr/>
                    <a:lstStyle/>
                    <a:p>
                      <a:pPr algn="ctr">
                        <a:lnSpc>
                          <a:spcPts val="1150"/>
                        </a:lnSpc>
                        <a:spcAft>
                          <a:spcPts val="0"/>
                        </a:spcAft>
                      </a:pPr>
                      <a:r>
                        <a:rPr lang="en-US" sz="1800" spc="50" dirty="0" smtClean="0">
                          <a:solidFill>
                            <a:srgbClr val="000000"/>
                          </a:solidFill>
                          <a:effectLst/>
                          <a:latin typeface="+mn-lt"/>
                          <a:ea typeface="AngsanaUPC"/>
                          <a:cs typeface="AngsanaUPC"/>
                        </a:rPr>
                        <a:t>operator</a:t>
                      </a:r>
                      <a:r>
                        <a:rPr lang="el-GR" sz="1800" spc="50" dirty="0" smtClean="0">
                          <a:solidFill>
                            <a:srgbClr val="000000"/>
                          </a:solidFill>
                          <a:effectLst/>
                          <a:latin typeface="+mn-lt"/>
                          <a:ea typeface="AngsanaUPC"/>
                          <a:cs typeface="AngsanaUPC"/>
                        </a:rPr>
                        <a:t>@</a:t>
                      </a:r>
                      <a:r>
                        <a:rPr lang="en-US" sz="1800" spc="50" dirty="0" smtClean="0">
                          <a:solidFill>
                            <a:srgbClr val="000000"/>
                          </a:solidFill>
                          <a:effectLst/>
                          <a:latin typeface="+mn-lt"/>
                          <a:ea typeface="AngsanaUPC"/>
                          <a:cs typeface="AngsanaUPC"/>
                        </a:rPr>
                        <a:t>(A</a:t>
                      </a:r>
                      <a:r>
                        <a:rPr lang="en-US" sz="1800" spc="50" dirty="0">
                          <a:solidFill>
                            <a:srgbClr val="000000"/>
                          </a:solidFill>
                          <a:effectLst/>
                          <a:latin typeface="+mn-lt"/>
                          <a:ea typeface="AngsanaUPC"/>
                          <a:cs typeface="AngsanaUPC"/>
                        </a:rPr>
                        <a:t>, int)</a:t>
                      </a:r>
                      <a:endParaRPr lang="el-GR" sz="1800" dirty="0">
                        <a:effectLst/>
                        <a:latin typeface="+mn-lt"/>
                        <a:ea typeface="Times New Roman"/>
                      </a:endParaRPr>
                    </a:p>
                  </a:txBody>
                  <a:tcPr marL="6350" marR="6350" marT="0" marB="0" anchor="ctr"/>
                </a:tc>
              </a:tr>
              <a:tr h="370840">
                <a:tc>
                  <a:txBody>
                    <a:bodyPr/>
                    <a:lstStyle/>
                    <a:p>
                      <a:pPr algn="ctr">
                        <a:lnSpc>
                          <a:spcPts val="1150"/>
                        </a:lnSpc>
                        <a:spcAft>
                          <a:spcPts val="0"/>
                        </a:spcAft>
                      </a:pPr>
                      <a:r>
                        <a:rPr lang="en-US" sz="1800" spc="50" dirty="0" smtClean="0">
                          <a:solidFill>
                            <a:srgbClr val="000000"/>
                          </a:solidFill>
                          <a:effectLst/>
                          <a:latin typeface="+mn-lt"/>
                          <a:ea typeface="AngsanaUPC"/>
                          <a:cs typeface="AngsanaUPC"/>
                        </a:rPr>
                        <a:t>a</a:t>
                      </a:r>
                      <a:r>
                        <a:rPr lang="el-GR" sz="1800" spc="50" dirty="0" smtClean="0">
                          <a:solidFill>
                            <a:srgbClr val="000000"/>
                          </a:solidFill>
                          <a:effectLst/>
                          <a:latin typeface="+mn-lt"/>
                          <a:ea typeface="AngsanaUPC"/>
                          <a:cs typeface="AngsanaUPC"/>
                        </a:rPr>
                        <a:t>@</a:t>
                      </a:r>
                      <a:r>
                        <a:rPr lang="en-US" sz="1800" spc="50" dirty="0" smtClean="0">
                          <a:solidFill>
                            <a:srgbClr val="000000"/>
                          </a:solidFill>
                          <a:effectLst/>
                          <a:latin typeface="+mn-lt"/>
                          <a:ea typeface="AngsanaUPC"/>
                          <a:cs typeface="AngsanaUPC"/>
                        </a:rPr>
                        <a:t>b</a:t>
                      </a:r>
                      <a:endParaRPr lang="el-GR" sz="1800" dirty="0">
                        <a:effectLst/>
                        <a:latin typeface="+mn-lt"/>
                        <a:ea typeface="Times New Roman"/>
                      </a:endParaRPr>
                    </a:p>
                  </a:txBody>
                  <a:tcPr marL="6350" marR="6350" marT="0" marB="0" anchor="ctr"/>
                </a:tc>
                <a:tc>
                  <a:txBody>
                    <a:bodyPr/>
                    <a:lstStyle/>
                    <a:p>
                      <a:pPr algn="ctr">
                        <a:lnSpc>
                          <a:spcPts val="1010"/>
                        </a:lnSpc>
                        <a:spcAft>
                          <a:spcPts val="0"/>
                        </a:spcAft>
                      </a:pPr>
                      <a:r>
                        <a:rPr lang="el-GR" sz="1600" dirty="0" smtClean="0">
                          <a:effectLst/>
                          <a:latin typeface="+mn-lt"/>
                          <a:ea typeface="Times New Roman"/>
                        </a:rPr>
                        <a:t>+ -* / % ^ </a:t>
                      </a:r>
                      <a:r>
                        <a:rPr lang="en-US" sz="1600" dirty="0" smtClean="0">
                          <a:effectLst/>
                          <a:latin typeface="+mn-lt"/>
                          <a:ea typeface="Times New Roman"/>
                        </a:rPr>
                        <a:t>I</a:t>
                      </a:r>
                      <a:r>
                        <a:rPr lang="en-US" sz="1600" baseline="0" dirty="0" smtClean="0">
                          <a:effectLst/>
                          <a:latin typeface="+mn-lt"/>
                          <a:ea typeface="Times New Roman"/>
                        </a:rPr>
                        <a:t> </a:t>
                      </a:r>
                      <a:r>
                        <a:rPr lang="el-GR" sz="1600" baseline="0" dirty="0" smtClean="0">
                          <a:effectLst/>
                          <a:latin typeface="+mn-lt"/>
                          <a:ea typeface="Times New Roman"/>
                        </a:rPr>
                        <a:t>&lt;&gt; == !=</a:t>
                      </a:r>
                    </a:p>
                    <a:p>
                      <a:pPr algn="ctr">
                        <a:lnSpc>
                          <a:spcPts val="1010"/>
                        </a:lnSpc>
                        <a:spcAft>
                          <a:spcPts val="0"/>
                        </a:spcAft>
                      </a:pPr>
                      <a:r>
                        <a:rPr lang="el-GR" sz="1600" baseline="0" dirty="0" smtClean="0">
                          <a:effectLst/>
                          <a:latin typeface="+mn-lt"/>
                          <a:ea typeface="Times New Roman"/>
                        </a:rPr>
                        <a:t>&lt;= =&gt; &lt;&lt; &gt;&gt; &amp;&amp; ΙΙ ,</a:t>
                      </a:r>
                      <a:endParaRPr lang="el-GR" sz="1600" dirty="0">
                        <a:effectLst/>
                        <a:latin typeface="+mn-lt"/>
                        <a:ea typeface="Times New Roman"/>
                      </a:endParaRPr>
                    </a:p>
                  </a:txBody>
                  <a:tcPr marL="6350" marR="6350" marT="0" marB="0" anchor="b"/>
                </a:tc>
                <a:tc>
                  <a:txBody>
                    <a:bodyPr/>
                    <a:lstStyle/>
                    <a:p>
                      <a:pPr algn="ctr">
                        <a:lnSpc>
                          <a:spcPts val="1150"/>
                        </a:lnSpc>
                        <a:spcAft>
                          <a:spcPts val="0"/>
                        </a:spcAft>
                      </a:pPr>
                      <a:r>
                        <a:rPr lang="en-US" sz="1800" spc="50" dirty="0">
                          <a:solidFill>
                            <a:srgbClr val="000000"/>
                          </a:solidFill>
                          <a:effectLst/>
                          <a:latin typeface="+mn-lt"/>
                          <a:ea typeface="AngsanaUPC"/>
                          <a:cs typeface="AngsanaUPC"/>
                        </a:rPr>
                        <a:t>A::</a:t>
                      </a:r>
                      <a:r>
                        <a:rPr lang="en-US" sz="1800" spc="50" dirty="0" smtClean="0">
                          <a:solidFill>
                            <a:srgbClr val="000000"/>
                          </a:solidFill>
                          <a:effectLst/>
                          <a:latin typeface="+mn-lt"/>
                          <a:ea typeface="AngsanaUPC"/>
                          <a:cs typeface="AngsanaUPC"/>
                        </a:rPr>
                        <a:t>operator</a:t>
                      </a:r>
                      <a:r>
                        <a:rPr lang="el-GR" sz="1800" spc="50" dirty="0" smtClean="0">
                          <a:solidFill>
                            <a:srgbClr val="000000"/>
                          </a:solidFill>
                          <a:effectLst/>
                          <a:latin typeface="+mn-lt"/>
                          <a:ea typeface="AngsanaUPC"/>
                          <a:cs typeface="AngsanaUPC"/>
                        </a:rPr>
                        <a:t>@</a:t>
                      </a:r>
                      <a:r>
                        <a:rPr lang="en-US" sz="1800" spc="50" dirty="0" smtClean="0">
                          <a:solidFill>
                            <a:srgbClr val="000000"/>
                          </a:solidFill>
                          <a:effectLst/>
                          <a:latin typeface="+mn-lt"/>
                          <a:ea typeface="AngsanaUPC"/>
                          <a:cs typeface="AngsanaUPC"/>
                        </a:rPr>
                        <a:t>(B</a:t>
                      </a:r>
                      <a:r>
                        <a:rPr lang="en-US" sz="1800" spc="50" dirty="0">
                          <a:solidFill>
                            <a:srgbClr val="000000"/>
                          </a:solidFill>
                          <a:effectLst/>
                          <a:latin typeface="+mn-lt"/>
                          <a:ea typeface="AngsanaUPC"/>
                          <a:cs typeface="AngsanaUPC"/>
                        </a:rPr>
                        <a:t>)</a:t>
                      </a:r>
                      <a:endParaRPr lang="el-GR" sz="1800" dirty="0">
                        <a:effectLst/>
                        <a:latin typeface="+mn-lt"/>
                        <a:ea typeface="Times New Roman"/>
                      </a:endParaRPr>
                    </a:p>
                  </a:txBody>
                  <a:tcPr marL="6350" marR="6350" marT="0" marB="0" anchor="ctr"/>
                </a:tc>
                <a:tc>
                  <a:txBody>
                    <a:bodyPr/>
                    <a:lstStyle/>
                    <a:p>
                      <a:pPr algn="ctr">
                        <a:lnSpc>
                          <a:spcPts val="1150"/>
                        </a:lnSpc>
                        <a:spcAft>
                          <a:spcPts val="0"/>
                        </a:spcAft>
                      </a:pPr>
                      <a:r>
                        <a:rPr lang="en-US" sz="1800" spc="50" dirty="0" smtClean="0">
                          <a:solidFill>
                            <a:srgbClr val="000000"/>
                          </a:solidFill>
                          <a:effectLst/>
                          <a:latin typeface="+mn-lt"/>
                          <a:ea typeface="AngsanaUPC"/>
                          <a:cs typeface="AngsanaUPC"/>
                        </a:rPr>
                        <a:t>operator</a:t>
                      </a:r>
                      <a:r>
                        <a:rPr lang="el-GR" sz="1800" spc="50" dirty="0" smtClean="0">
                          <a:solidFill>
                            <a:srgbClr val="000000"/>
                          </a:solidFill>
                          <a:effectLst/>
                          <a:latin typeface="+mn-lt"/>
                          <a:ea typeface="AngsanaUPC"/>
                          <a:cs typeface="AngsanaUPC"/>
                        </a:rPr>
                        <a:t>@</a:t>
                      </a:r>
                      <a:r>
                        <a:rPr lang="en-US" sz="1800" spc="50" dirty="0" smtClean="0">
                          <a:solidFill>
                            <a:srgbClr val="000000"/>
                          </a:solidFill>
                          <a:effectLst/>
                          <a:latin typeface="+mn-lt"/>
                          <a:ea typeface="AngsanaUPC"/>
                          <a:cs typeface="AngsanaUPC"/>
                        </a:rPr>
                        <a:t>(A</a:t>
                      </a:r>
                      <a:r>
                        <a:rPr lang="en-US" sz="1800" spc="50" dirty="0">
                          <a:solidFill>
                            <a:srgbClr val="000000"/>
                          </a:solidFill>
                          <a:effectLst/>
                          <a:latin typeface="+mn-lt"/>
                          <a:ea typeface="AngsanaUPC"/>
                          <a:cs typeface="AngsanaUPC"/>
                        </a:rPr>
                        <a:t>, B)</a:t>
                      </a:r>
                      <a:endParaRPr lang="el-GR" sz="1800" dirty="0">
                        <a:effectLst/>
                        <a:latin typeface="+mn-lt"/>
                        <a:ea typeface="Times New Roman"/>
                      </a:endParaRPr>
                    </a:p>
                  </a:txBody>
                  <a:tcPr marL="6350" marR="6350" marT="0" marB="0" anchor="ctr"/>
                </a:tc>
              </a:tr>
              <a:tr h="370840">
                <a:tc>
                  <a:txBody>
                    <a:bodyPr/>
                    <a:lstStyle/>
                    <a:p>
                      <a:pPr algn="ctr">
                        <a:lnSpc>
                          <a:spcPts val="1150"/>
                        </a:lnSpc>
                        <a:spcAft>
                          <a:spcPts val="0"/>
                        </a:spcAft>
                      </a:pPr>
                      <a:r>
                        <a:rPr lang="en-US" sz="1800" spc="50" dirty="0" smtClean="0">
                          <a:solidFill>
                            <a:srgbClr val="000000"/>
                          </a:solidFill>
                          <a:effectLst/>
                          <a:latin typeface="+mn-lt"/>
                          <a:ea typeface="AngsanaUPC"/>
                          <a:cs typeface="AngsanaUPC"/>
                        </a:rPr>
                        <a:t>a</a:t>
                      </a:r>
                      <a:r>
                        <a:rPr lang="el-GR" sz="1800" spc="50" dirty="0" smtClean="0">
                          <a:solidFill>
                            <a:srgbClr val="000000"/>
                          </a:solidFill>
                          <a:effectLst/>
                          <a:latin typeface="+mn-lt"/>
                          <a:ea typeface="AngsanaUPC"/>
                          <a:cs typeface="AngsanaUPC"/>
                        </a:rPr>
                        <a:t>@</a:t>
                      </a:r>
                      <a:r>
                        <a:rPr lang="en-US" sz="1800" spc="50" dirty="0" smtClean="0">
                          <a:solidFill>
                            <a:srgbClr val="000000"/>
                          </a:solidFill>
                          <a:effectLst/>
                          <a:latin typeface="+mn-lt"/>
                          <a:ea typeface="AngsanaUPC"/>
                          <a:cs typeface="AngsanaUPC"/>
                        </a:rPr>
                        <a:t>b</a:t>
                      </a:r>
                      <a:endParaRPr lang="el-GR" sz="1800" dirty="0">
                        <a:effectLst/>
                        <a:latin typeface="+mn-lt"/>
                        <a:ea typeface="Times New Roman"/>
                      </a:endParaRPr>
                    </a:p>
                  </a:txBody>
                  <a:tcPr marL="6350" marR="6350" marT="0" marB="0" anchor="ctr"/>
                </a:tc>
                <a:tc>
                  <a:txBody>
                    <a:bodyPr/>
                    <a:lstStyle/>
                    <a:p>
                      <a:pPr>
                        <a:lnSpc>
                          <a:spcPts val="1150"/>
                        </a:lnSpc>
                        <a:spcAft>
                          <a:spcPts val="300"/>
                        </a:spcAft>
                      </a:pPr>
                      <a:r>
                        <a:rPr lang="el-GR" sz="1600" dirty="0" smtClean="0">
                          <a:effectLst/>
                          <a:latin typeface="+mn-lt"/>
                          <a:ea typeface="Times New Roman"/>
                        </a:rPr>
                        <a:t>= += -=</a:t>
                      </a:r>
                      <a:r>
                        <a:rPr lang="el-GR" sz="1600" baseline="0" dirty="0" smtClean="0">
                          <a:effectLst/>
                          <a:latin typeface="+mn-lt"/>
                          <a:ea typeface="Times New Roman"/>
                        </a:rPr>
                        <a:t> *= /= %= ^= &amp;= Ι= &lt;&lt;= &gt;&gt;= []</a:t>
                      </a:r>
                      <a:endParaRPr lang="el-GR" sz="1600" dirty="0">
                        <a:effectLst/>
                        <a:latin typeface="+mn-lt"/>
                        <a:ea typeface="Times New Roman"/>
                      </a:endParaRPr>
                    </a:p>
                  </a:txBody>
                  <a:tcPr marL="6350" marR="6350" marT="0" marB="0" anchor="ctr"/>
                </a:tc>
                <a:tc>
                  <a:txBody>
                    <a:bodyPr/>
                    <a:lstStyle/>
                    <a:p>
                      <a:pPr algn="ctr">
                        <a:lnSpc>
                          <a:spcPts val="1150"/>
                        </a:lnSpc>
                        <a:spcAft>
                          <a:spcPts val="0"/>
                        </a:spcAft>
                      </a:pPr>
                      <a:r>
                        <a:rPr lang="en-US" sz="1800" spc="50" dirty="0">
                          <a:solidFill>
                            <a:srgbClr val="000000"/>
                          </a:solidFill>
                          <a:effectLst/>
                          <a:latin typeface="+mn-lt"/>
                          <a:ea typeface="AngsanaUPC"/>
                          <a:cs typeface="AngsanaUPC"/>
                        </a:rPr>
                        <a:t>A::operator©(B)</a:t>
                      </a:r>
                      <a:endParaRPr lang="el-GR" sz="1800" dirty="0">
                        <a:effectLst/>
                        <a:latin typeface="+mn-lt"/>
                        <a:ea typeface="Times New Roman"/>
                      </a:endParaRPr>
                    </a:p>
                  </a:txBody>
                  <a:tcPr marL="6350" marR="6350" marT="0" marB="0" anchor="ctr"/>
                </a:tc>
                <a:tc>
                  <a:txBody>
                    <a:bodyPr/>
                    <a:lstStyle/>
                    <a:p>
                      <a:pPr algn="ctr">
                        <a:lnSpc>
                          <a:spcPts val="1150"/>
                        </a:lnSpc>
                        <a:spcAft>
                          <a:spcPts val="0"/>
                        </a:spcAft>
                      </a:pPr>
                      <a:r>
                        <a:rPr lang="en-US" sz="1800" spc="50" dirty="0">
                          <a:solidFill>
                            <a:srgbClr val="000000"/>
                          </a:solidFill>
                          <a:effectLst/>
                          <a:latin typeface="+mn-lt"/>
                          <a:ea typeface="AngsanaUPC"/>
                          <a:cs typeface="AngsanaUPC"/>
                        </a:rPr>
                        <a:t>-</a:t>
                      </a:r>
                      <a:endParaRPr lang="el-GR" sz="1800" dirty="0">
                        <a:effectLst/>
                        <a:latin typeface="+mn-lt"/>
                        <a:ea typeface="Times New Roman"/>
                      </a:endParaRPr>
                    </a:p>
                  </a:txBody>
                  <a:tcPr marL="6350" marR="6350" marT="0" marB="0" anchor="ctr"/>
                </a:tc>
              </a:tr>
              <a:tr h="370840">
                <a:tc>
                  <a:txBody>
                    <a:bodyPr/>
                    <a:lstStyle/>
                    <a:p>
                      <a:pPr algn="ctr">
                        <a:lnSpc>
                          <a:spcPts val="1150"/>
                        </a:lnSpc>
                        <a:spcAft>
                          <a:spcPts val="0"/>
                        </a:spcAft>
                      </a:pPr>
                      <a:r>
                        <a:rPr lang="en-US" sz="1800" spc="50" dirty="0">
                          <a:solidFill>
                            <a:srgbClr val="000000"/>
                          </a:solidFill>
                          <a:effectLst/>
                          <a:latin typeface="+mn-lt"/>
                          <a:ea typeface="AngsanaUPC"/>
                          <a:cs typeface="AngsanaUPC"/>
                        </a:rPr>
                        <a:t>a(b, c...)</a:t>
                      </a:r>
                      <a:endParaRPr lang="el-GR" sz="1800" dirty="0">
                        <a:effectLst/>
                        <a:latin typeface="+mn-lt"/>
                        <a:ea typeface="Times New Roman"/>
                      </a:endParaRPr>
                    </a:p>
                  </a:txBody>
                  <a:tcPr marL="6350" marR="6350" marT="0" marB="0" anchor="ctr"/>
                </a:tc>
                <a:tc>
                  <a:txBody>
                    <a:bodyPr/>
                    <a:lstStyle/>
                    <a:p>
                      <a:pPr algn="ctr">
                        <a:lnSpc>
                          <a:spcPts val="1150"/>
                        </a:lnSpc>
                        <a:spcAft>
                          <a:spcPts val="0"/>
                        </a:spcAft>
                      </a:pPr>
                      <a:r>
                        <a:rPr lang="el-GR" sz="1600" dirty="0" smtClean="0">
                          <a:effectLst/>
                          <a:latin typeface="+mn-lt"/>
                          <a:ea typeface="Times New Roman"/>
                        </a:rPr>
                        <a:t>()</a:t>
                      </a:r>
                      <a:endParaRPr lang="el-GR" sz="1600" dirty="0">
                        <a:effectLst/>
                        <a:latin typeface="+mn-lt"/>
                        <a:ea typeface="Times New Roman"/>
                      </a:endParaRPr>
                    </a:p>
                  </a:txBody>
                  <a:tcPr marL="6350" marR="6350" marT="0" marB="0" anchor="b"/>
                </a:tc>
                <a:tc>
                  <a:txBody>
                    <a:bodyPr/>
                    <a:lstStyle/>
                    <a:p>
                      <a:pPr algn="ctr">
                        <a:lnSpc>
                          <a:spcPts val="1150"/>
                        </a:lnSpc>
                        <a:spcAft>
                          <a:spcPts val="0"/>
                        </a:spcAft>
                      </a:pPr>
                      <a:r>
                        <a:rPr lang="en-US" sz="1800" spc="50" dirty="0">
                          <a:solidFill>
                            <a:srgbClr val="000000"/>
                          </a:solidFill>
                          <a:effectLst/>
                          <a:latin typeface="+mn-lt"/>
                          <a:ea typeface="AngsanaUPC"/>
                          <a:cs typeface="AngsanaUPC"/>
                        </a:rPr>
                        <a:t>A::operator()(B, C...)</a:t>
                      </a:r>
                      <a:endParaRPr lang="el-GR" sz="1800" dirty="0">
                        <a:effectLst/>
                        <a:latin typeface="+mn-lt"/>
                        <a:ea typeface="Times New Roman"/>
                      </a:endParaRPr>
                    </a:p>
                  </a:txBody>
                  <a:tcPr marL="6350" marR="6350" marT="0" marB="0" anchor="ctr"/>
                </a:tc>
                <a:tc>
                  <a:txBody>
                    <a:bodyPr/>
                    <a:lstStyle/>
                    <a:p>
                      <a:pPr algn="ctr">
                        <a:lnSpc>
                          <a:spcPts val="1150"/>
                        </a:lnSpc>
                        <a:spcAft>
                          <a:spcPts val="0"/>
                        </a:spcAft>
                      </a:pPr>
                      <a:r>
                        <a:rPr lang="en-US" sz="1800" spc="50" dirty="0">
                          <a:solidFill>
                            <a:srgbClr val="000000"/>
                          </a:solidFill>
                          <a:effectLst/>
                          <a:latin typeface="+mn-lt"/>
                          <a:ea typeface="AngsanaUPC"/>
                          <a:cs typeface="AngsanaUPC"/>
                        </a:rPr>
                        <a:t>-</a:t>
                      </a:r>
                      <a:endParaRPr lang="el-GR" sz="1800" dirty="0">
                        <a:effectLst/>
                        <a:latin typeface="+mn-lt"/>
                        <a:ea typeface="Times New Roman"/>
                      </a:endParaRPr>
                    </a:p>
                  </a:txBody>
                  <a:tcPr marL="6350" marR="6350" marT="0" marB="0"/>
                </a:tc>
              </a:tr>
              <a:tr h="370840">
                <a:tc>
                  <a:txBody>
                    <a:bodyPr/>
                    <a:lstStyle/>
                    <a:p>
                      <a:pPr algn="ctr">
                        <a:lnSpc>
                          <a:spcPts val="1150"/>
                        </a:lnSpc>
                        <a:spcAft>
                          <a:spcPts val="0"/>
                        </a:spcAft>
                      </a:pPr>
                      <a:r>
                        <a:rPr lang="en-US" sz="1800" spc="50" dirty="0">
                          <a:solidFill>
                            <a:srgbClr val="000000"/>
                          </a:solidFill>
                          <a:effectLst/>
                          <a:latin typeface="+mn-lt"/>
                          <a:ea typeface="AngsanaUPC"/>
                          <a:cs typeface="AngsanaUPC"/>
                        </a:rPr>
                        <a:t>a-&gt;b</a:t>
                      </a:r>
                      <a:endParaRPr lang="el-GR" sz="1800" dirty="0">
                        <a:effectLst/>
                        <a:latin typeface="+mn-lt"/>
                        <a:ea typeface="Times New Roman"/>
                      </a:endParaRPr>
                    </a:p>
                  </a:txBody>
                  <a:tcPr marL="6350" marR="6350" marT="0" marB="0" anchor="ctr"/>
                </a:tc>
                <a:tc>
                  <a:txBody>
                    <a:bodyPr/>
                    <a:lstStyle/>
                    <a:p>
                      <a:pPr algn="ctr">
                        <a:lnSpc>
                          <a:spcPts val="1150"/>
                        </a:lnSpc>
                        <a:spcAft>
                          <a:spcPts val="0"/>
                        </a:spcAft>
                      </a:pPr>
                      <a:r>
                        <a:rPr lang="en-US" sz="1600" spc="50" dirty="0">
                          <a:solidFill>
                            <a:srgbClr val="000000"/>
                          </a:solidFill>
                          <a:effectLst/>
                          <a:latin typeface="+mn-lt"/>
                          <a:ea typeface="AngsanaUPC"/>
                          <a:cs typeface="AngsanaUPC"/>
                        </a:rPr>
                        <a:t>-&gt;</a:t>
                      </a:r>
                      <a:endParaRPr lang="el-GR" sz="1600" dirty="0">
                        <a:effectLst/>
                        <a:latin typeface="+mn-lt"/>
                        <a:ea typeface="Times New Roman"/>
                      </a:endParaRPr>
                    </a:p>
                  </a:txBody>
                  <a:tcPr marL="6350" marR="6350" marT="0" marB="0" anchor="ctr"/>
                </a:tc>
                <a:tc>
                  <a:txBody>
                    <a:bodyPr/>
                    <a:lstStyle/>
                    <a:p>
                      <a:pPr algn="ctr">
                        <a:lnSpc>
                          <a:spcPts val="1150"/>
                        </a:lnSpc>
                        <a:spcAft>
                          <a:spcPts val="0"/>
                        </a:spcAft>
                      </a:pPr>
                      <a:r>
                        <a:rPr lang="en-US" sz="1800" spc="50" dirty="0">
                          <a:solidFill>
                            <a:srgbClr val="000000"/>
                          </a:solidFill>
                          <a:effectLst/>
                          <a:latin typeface="+mn-lt"/>
                          <a:ea typeface="AngsanaUPC"/>
                          <a:cs typeface="AngsanaUPC"/>
                        </a:rPr>
                        <a:t>A::operator-&gt;()</a:t>
                      </a:r>
                      <a:endParaRPr lang="el-GR" sz="1800" dirty="0">
                        <a:effectLst/>
                        <a:latin typeface="+mn-lt"/>
                        <a:ea typeface="Times New Roman"/>
                      </a:endParaRPr>
                    </a:p>
                  </a:txBody>
                  <a:tcPr marL="6350" marR="6350" marT="0" marB="0" anchor="ctr"/>
                </a:tc>
                <a:tc>
                  <a:txBody>
                    <a:bodyPr/>
                    <a:lstStyle/>
                    <a:p>
                      <a:pPr algn="ctr">
                        <a:lnSpc>
                          <a:spcPts val="1150"/>
                        </a:lnSpc>
                        <a:spcAft>
                          <a:spcPts val="0"/>
                        </a:spcAft>
                      </a:pPr>
                      <a:r>
                        <a:rPr lang="en-US" sz="1800" spc="50" dirty="0">
                          <a:solidFill>
                            <a:srgbClr val="000000"/>
                          </a:solidFill>
                          <a:effectLst/>
                          <a:latin typeface="+mn-lt"/>
                          <a:ea typeface="AngsanaUPC"/>
                          <a:cs typeface="AngsanaUPC"/>
                        </a:rPr>
                        <a:t>-</a:t>
                      </a:r>
                      <a:endParaRPr lang="el-GR" sz="1800" dirty="0">
                        <a:effectLst/>
                        <a:latin typeface="+mn-lt"/>
                        <a:ea typeface="Times New Roman"/>
                      </a:endParaRPr>
                    </a:p>
                  </a:txBody>
                  <a:tcPr marL="6350" marR="6350" marT="0" marB="0" anchor="ct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18971830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Η λέξη-κλειδί </a:t>
            </a:r>
            <a:r>
              <a:rPr lang="en-US" dirty="0" smtClean="0">
                <a:solidFill>
                  <a:schemeClr val="tx1"/>
                </a:solidFill>
              </a:rPr>
              <a:t>this</a:t>
            </a:r>
            <a:r>
              <a:rPr lang="el-GR" dirty="0" smtClean="0">
                <a:solidFill>
                  <a:schemeClr val="tx1"/>
                </a:solidFill>
              </a:rPr>
              <a:t> </a:t>
            </a:r>
            <a:r>
              <a:rPr lang="el-GR" sz="3200" b="0" dirty="0" smtClean="0"/>
              <a:t>1/2</a:t>
            </a:r>
            <a:endParaRPr lang="el-GR" sz="3200" b="0" dirty="0"/>
          </a:p>
        </p:txBody>
      </p:sp>
      <p:sp>
        <p:nvSpPr>
          <p:cNvPr id="3" name="Θέση περιεχομένου 2"/>
          <p:cNvSpPr>
            <a:spLocks noGrp="1"/>
          </p:cNvSpPr>
          <p:nvPr>
            <p:ph idx="1"/>
          </p:nvPr>
        </p:nvSpPr>
        <p:spPr/>
        <p:txBody>
          <a:bodyPr/>
          <a:lstStyle/>
          <a:p>
            <a:r>
              <a:rPr lang="el-GR" dirty="0" smtClean="0"/>
              <a:t>Το </a:t>
            </a:r>
            <a:r>
              <a:rPr lang="el-GR" b="1" dirty="0">
                <a:solidFill>
                  <a:srgbClr val="004A82"/>
                </a:solidFill>
              </a:rPr>
              <a:t>this</a:t>
            </a:r>
            <a:r>
              <a:rPr lang="el-GR" dirty="0"/>
              <a:t> αναπαριστά τη διεύθυνση του αντικειμένου μιας κλάσης στη μνήμη. Είναι ένας δείκτης του οποίου η τιμή είναι η ενίοτε διεύθυνση του αντικειμένου</a:t>
            </a:r>
          </a:p>
          <a:p>
            <a:r>
              <a:rPr lang="el-GR" dirty="0"/>
              <a:t>Μπορεί να χρησιμοποιηθεί για τον έλεγχο του αν μια παράμετρος που περνάται σε μια συνάρτηση μέλος ενός αντικειμένου είναι το ίδιο το αντικείμενο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pic>
        <p:nvPicPr>
          <p:cNvPr id="5" name="Picture 4" descr="j02860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6388" y="3789040"/>
            <a:ext cx="2520256" cy="2429077"/>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5508104" y="6372675"/>
            <a:ext cx="1516825" cy="276999"/>
          </a:xfrm>
          <a:prstGeom prst="rect">
            <a:avLst/>
          </a:prstGeom>
        </p:spPr>
        <p:txBody>
          <a:bodyPr wrap="none">
            <a:spAutoFit/>
          </a:bodyPr>
          <a:lstStyle/>
          <a:p>
            <a:r>
              <a:rPr lang="en-US" sz="1200" dirty="0" smtClean="0">
                <a:latin typeface="+mn-lt"/>
                <a:hlinkClick r:id="rId3"/>
              </a:rPr>
              <a:t>acrossdifference.com</a:t>
            </a:r>
            <a:endParaRPr lang="el-GR" sz="1200" dirty="0">
              <a:latin typeface="+mn-lt"/>
            </a:endParaRPr>
          </a:p>
        </p:txBody>
      </p:sp>
    </p:spTree>
    <p:extLst>
      <p:ext uri="{BB962C8B-B14F-4D97-AF65-F5344CB8AC3E}">
        <p14:creationId xmlns:p14="http://schemas.microsoft.com/office/powerpoint/2010/main" val="2561386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normAutofit/>
          </a:bodyPr>
          <a:lstStyle/>
          <a:p>
            <a:r>
              <a:rPr lang="el-GR" dirty="0"/>
              <a:t>Η λέξη-κλειδί </a:t>
            </a:r>
            <a:r>
              <a:rPr lang="en-US" dirty="0">
                <a:solidFill>
                  <a:schemeClr val="tx1"/>
                </a:solidFill>
              </a:rPr>
              <a:t>this</a:t>
            </a:r>
            <a:r>
              <a:rPr lang="el-GR" dirty="0">
                <a:solidFill>
                  <a:schemeClr val="tx1"/>
                </a:solidFill>
              </a:rPr>
              <a:t> </a:t>
            </a:r>
            <a:r>
              <a:rPr lang="el-GR" sz="3200" b="0" dirty="0" smtClean="0"/>
              <a:t>2/2</a:t>
            </a:r>
            <a:endParaRPr lang="el-GR" altLang="el-GR" sz="3800" dirty="0">
              <a:solidFill>
                <a:srgbClr val="0000FF"/>
              </a:solidFill>
              <a:latin typeface="Courier" pitchFamily="49" charset="0"/>
            </a:endParaRPr>
          </a:p>
        </p:txBody>
      </p:sp>
      <p:sp>
        <p:nvSpPr>
          <p:cNvPr id="3" name="Θέση περιεχομένου 2"/>
          <p:cNvSpPr>
            <a:spLocks noGrp="1"/>
          </p:cNvSpPr>
          <p:nvPr>
            <p:ph idx="1"/>
          </p:nvPr>
        </p:nvSpPr>
        <p:spPr>
          <a:solidFill>
            <a:srgbClr val="D4FCEA"/>
          </a:solidFill>
        </p:spPr>
        <p:txBody>
          <a:bodyPr>
            <a:normAutofit fontScale="92500" lnSpcReduction="10000"/>
          </a:bodyPr>
          <a:lstStyle/>
          <a:p>
            <a:pPr marL="0" lvl="0" indent="0" fontAlgn="base">
              <a:spcBef>
                <a:spcPct val="0"/>
              </a:spcBef>
              <a:spcAft>
                <a:spcPct val="0"/>
              </a:spcAft>
              <a:buClrTx/>
              <a:buNone/>
            </a:pPr>
            <a:r>
              <a:rPr lang="el-GR" altLang="el-GR" sz="1900" b="1" dirty="0">
                <a:solidFill>
                  <a:prstClr val="black"/>
                </a:solidFill>
                <a:latin typeface="Courier" pitchFamily="49" charset="0"/>
              </a:rPr>
              <a:t>#include &lt;iostream.h&gt;</a:t>
            </a:r>
          </a:p>
          <a:p>
            <a:pPr marL="0" lvl="0" indent="0" fontAlgn="base">
              <a:spcBef>
                <a:spcPct val="0"/>
              </a:spcBef>
              <a:spcAft>
                <a:spcPct val="0"/>
              </a:spcAft>
              <a:buClrTx/>
              <a:buNone/>
            </a:pPr>
            <a:endParaRPr lang="el-GR" altLang="el-GR" sz="1900" b="1" dirty="0">
              <a:solidFill>
                <a:prstClr val="black"/>
              </a:solidFill>
              <a:latin typeface="Courier" pitchFamily="49" charset="0"/>
            </a:endParaRPr>
          </a:p>
          <a:p>
            <a:pPr marL="0" lvl="0" indent="0" fontAlgn="base">
              <a:spcBef>
                <a:spcPct val="0"/>
              </a:spcBef>
              <a:spcAft>
                <a:spcPct val="0"/>
              </a:spcAft>
              <a:buClrTx/>
              <a:buNone/>
            </a:pPr>
            <a:r>
              <a:rPr lang="el-GR" altLang="el-GR" sz="1900" b="1" dirty="0">
                <a:solidFill>
                  <a:srgbClr val="0000FF"/>
                </a:solidFill>
                <a:latin typeface="Courier" pitchFamily="49" charset="0"/>
              </a:rPr>
              <a:t>class CDummy {</a:t>
            </a:r>
          </a:p>
          <a:p>
            <a:pPr marL="0" lvl="0" indent="0" fontAlgn="base">
              <a:spcBef>
                <a:spcPct val="0"/>
              </a:spcBef>
              <a:spcAft>
                <a:spcPct val="0"/>
              </a:spcAft>
              <a:buClrTx/>
              <a:buNone/>
            </a:pPr>
            <a:r>
              <a:rPr lang="el-GR" altLang="el-GR" sz="1900" b="1" dirty="0">
                <a:solidFill>
                  <a:srgbClr val="0000FF"/>
                </a:solidFill>
                <a:latin typeface="Courier" pitchFamily="49" charset="0"/>
              </a:rPr>
              <a:t>  public:</a:t>
            </a:r>
          </a:p>
          <a:p>
            <a:pPr marL="0" lvl="0" indent="0" fontAlgn="base">
              <a:spcBef>
                <a:spcPct val="0"/>
              </a:spcBef>
              <a:spcAft>
                <a:spcPct val="0"/>
              </a:spcAft>
              <a:buClrTx/>
              <a:buNone/>
            </a:pPr>
            <a:r>
              <a:rPr lang="el-GR" altLang="el-GR" sz="1900" b="1" dirty="0">
                <a:solidFill>
                  <a:srgbClr val="0000FF"/>
                </a:solidFill>
                <a:latin typeface="Courier" pitchFamily="49" charset="0"/>
              </a:rPr>
              <a:t>    int isitme (CDummy&amp; param);</a:t>
            </a:r>
          </a:p>
          <a:p>
            <a:pPr marL="0" lvl="0" indent="0" fontAlgn="base">
              <a:spcBef>
                <a:spcPct val="0"/>
              </a:spcBef>
              <a:spcAft>
                <a:spcPct val="0"/>
              </a:spcAft>
              <a:buClrTx/>
              <a:buNone/>
            </a:pPr>
            <a:r>
              <a:rPr lang="el-GR" altLang="el-GR" sz="1900" b="1" dirty="0">
                <a:solidFill>
                  <a:srgbClr val="0000FF"/>
                </a:solidFill>
                <a:latin typeface="Courier" pitchFamily="49" charset="0"/>
              </a:rPr>
              <a:t>};</a:t>
            </a:r>
          </a:p>
          <a:p>
            <a:pPr marL="0" lvl="0" indent="0" fontAlgn="base">
              <a:spcBef>
                <a:spcPct val="0"/>
              </a:spcBef>
              <a:spcAft>
                <a:spcPct val="0"/>
              </a:spcAft>
              <a:buClrTx/>
              <a:buNone/>
            </a:pPr>
            <a:endParaRPr lang="el-GR" altLang="el-GR" sz="1900" b="1" dirty="0">
              <a:solidFill>
                <a:srgbClr val="0000FF"/>
              </a:solidFill>
              <a:latin typeface="Courier" pitchFamily="49" charset="0"/>
            </a:endParaRPr>
          </a:p>
          <a:p>
            <a:pPr marL="0" lvl="0" indent="0" fontAlgn="base">
              <a:spcBef>
                <a:spcPct val="0"/>
              </a:spcBef>
              <a:spcAft>
                <a:spcPct val="0"/>
              </a:spcAft>
              <a:buClrTx/>
              <a:buNone/>
            </a:pPr>
            <a:r>
              <a:rPr lang="el-GR" altLang="el-GR" sz="1900" b="1" dirty="0">
                <a:solidFill>
                  <a:srgbClr val="C0504D"/>
                </a:solidFill>
                <a:latin typeface="Courier" pitchFamily="49" charset="0"/>
              </a:rPr>
              <a:t>int CDummy::isitme (CDummy&amp; param)</a:t>
            </a:r>
          </a:p>
          <a:p>
            <a:pPr marL="0" lvl="0" indent="0" fontAlgn="base">
              <a:spcBef>
                <a:spcPct val="0"/>
              </a:spcBef>
              <a:spcAft>
                <a:spcPct val="0"/>
              </a:spcAft>
              <a:buClrTx/>
              <a:buNone/>
            </a:pPr>
            <a:r>
              <a:rPr lang="el-GR" altLang="el-GR" sz="1900" b="1" dirty="0">
                <a:solidFill>
                  <a:srgbClr val="C0504D"/>
                </a:solidFill>
                <a:latin typeface="Courier" pitchFamily="49" charset="0"/>
              </a:rPr>
              <a:t>{</a:t>
            </a:r>
          </a:p>
          <a:p>
            <a:pPr marL="0" lvl="0" indent="0" fontAlgn="base">
              <a:spcBef>
                <a:spcPct val="0"/>
              </a:spcBef>
              <a:spcAft>
                <a:spcPct val="0"/>
              </a:spcAft>
              <a:buClrTx/>
              <a:buNone/>
            </a:pPr>
            <a:r>
              <a:rPr lang="el-GR" altLang="el-GR" sz="1900" b="1" dirty="0">
                <a:solidFill>
                  <a:srgbClr val="C0504D"/>
                </a:solidFill>
                <a:latin typeface="Courier" pitchFamily="49" charset="0"/>
              </a:rPr>
              <a:t>  if (&amp;param == this) return 1;</a:t>
            </a:r>
          </a:p>
          <a:p>
            <a:pPr marL="0" lvl="0" indent="0" fontAlgn="base">
              <a:spcBef>
                <a:spcPct val="0"/>
              </a:spcBef>
              <a:spcAft>
                <a:spcPct val="0"/>
              </a:spcAft>
              <a:buClrTx/>
              <a:buNone/>
            </a:pPr>
            <a:r>
              <a:rPr lang="el-GR" altLang="el-GR" sz="1900" b="1" dirty="0">
                <a:solidFill>
                  <a:srgbClr val="C0504D"/>
                </a:solidFill>
                <a:latin typeface="Courier" pitchFamily="49" charset="0"/>
              </a:rPr>
              <a:t>  else return 0;</a:t>
            </a:r>
          </a:p>
          <a:p>
            <a:pPr marL="0" lvl="0" indent="0" fontAlgn="base">
              <a:spcBef>
                <a:spcPct val="0"/>
              </a:spcBef>
              <a:spcAft>
                <a:spcPct val="0"/>
              </a:spcAft>
              <a:buClrTx/>
              <a:buNone/>
            </a:pPr>
            <a:r>
              <a:rPr lang="el-GR" altLang="el-GR" sz="1900" b="1" dirty="0">
                <a:solidFill>
                  <a:srgbClr val="C0504D"/>
                </a:solidFill>
                <a:latin typeface="Courier" pitchFamily="49" charset="0"/>
              </a:rPr>
              <a:t>}</a:t>
            </a:r>
          </a:p>
          <a:p>
            <a:pPr marL="0" lvl="0" indent="0" fontAlgn="base">
              <a:spcBef>
                <a:spcPct val="0"/>
              </a:spcBef>
              <a:spcAft>
                <a:spcPct val="0"/>
              </a:spcAft>
              <a:buClrTx/>
              <a:buNone/>
            </a:pPr>
            <a:endParaRPr lang="el-GR" altLang="el-GR" sz="1900" b="1" dirty="0">
              <a:solidFill>
                <a:srgbClr val="C0504D"/>
              </a:solidFill>
              <a:latin typeface="Courier" pitchFamily="49" charset="0"/>
            </a:endParaRPr>
          </a:p>
          <a:p>
            <a:pPr marL="0" lvl="0" indent="0" fontAlgn="base">
              <a:spcBef>
                <a:spcPct val="0"/>
              </a:spcBef>
              <a:spcAft>
                <a:spcPct val="0"/>
              </a:spcAft>
              <a:buClrTx/>
              <a:buNone/>
            </a:pPr>
            <a:r>
              <a:rPr lang="el-GR" altLang="el-GR" sz="1900" b="1" dirty="0">
                <a:solidFill>
                  <a:srgbClr val="008000"/>
                </a:solidFill>
                <a:latin typeface="Courier" pitchFamily="49" charset="0"/>
              </a:rPr>
              <a:t>int main () {</a:t>
            </a:r>
          </a:p>
          <a:p>
            <a:pPr marL="0" lvl="0" indent="0" fontAlgn="base">
              <a:spcBef>
                <a:spcPct val="0"/>
              </a:spcBef>
              <a:spcAft>
                <a:spcPct val="0"/>
              </a:spcAft>
              <a:buClrTx/>
              <a:buNone/>
            </a:pPr>
            <a:r>
              <a:rPr lang="el-GR" altLang="el-GR" sz="1900" b="1" dirty="0">
                <a:solidFill>
                  <a:srgbClr val="008000"/>
                </a:solidFill>
                <a:latin typeface="Courier" pitchFamily="49" charset="0"/>
              </a:rPr>
              <a:t>  CDummy a;</a:t>
            </a:r>
          </a:p>
          <a:p>
            <a:pPr marL="0" lvl="0" indent="0" fontAlgn="base">
              <a:spcBef>
                <a:spcPct val="0"/>
              </a:spcBef>
              <a:spcAft>
                <a:spcPct val="0"/>
              </a:spcAft>
              <a:buClrTx/>
              <a:buNone/>
            </a:pPr>
            <a:r>
              <a:rPr lang="el-GR" altLang="el-GR" sz="1900" b="1" dirty="0">
                <a:solidFill>
                  <a:srgbClr val="008000"/>
                </a:solidFill>
                <a:latin typeface="Courier" pitchFamily="49" charset="0"/>
              </a:rPr>
              <a:t>  CDummy* b = &amp;a;</a:t>
            </a:r>
          </a:p>
          <a:p>
            <a:pPr marL="0" lvl="0" indent="0" fontAlgn="base">
              <a:spcBef>
                <a:spcPct val="0"/>
              </a:spcBef>
              <a:spcAft>
                <a:spcPct val="0"/>
              </a:spcAft>
              <a:buClrTx/>
              <a:buNone/>
            </a:pPr>
            <a:r>
              <a:rPr lang="el-GR" altLang="el-GR" sz="1900" b="1" dirty="0">
                <a:solidFill>
                  <a:srgbClr val="008000"/>
                </a:solidFill>
                <a:latin typeface="Courier" pitchFamily="49" charset="0"/>
              </a:rPr>
              <a:t>  if (b-&gt;isitme(a)) cout &lt;&lt; "yes, &amp;a is b";</a:t>
            </a:r>
          </a:p>
          <a:p>
            <a:pPr marL="0" lvl="0" indent="0" fontAlgn="base">
              <a:spcBef>
                <a:spcPct val="0"/>
              </a:spcBef>
              <a:spcAft>
                <a:spcPct val="0"/>
              </a:spcAft>
              <a:buClrTx/>
              <a:buNone/>
            </a:pPr>
            <a:r>
              <a:rPr lang="el-GR" altLang="el-GR" sz="1900" b="1" dirty="0">
                <a:solidFill>
                  <a:srgbClr val="008000"/>
                </a:solidFill>
                <a:latin typeface="Courier" pitchFamily="49" charset="0"/>
              </a:rPr>
              <a:t>  return 0;</a:t>
            </a:r>
          </a:p>
          <a:p>
            <a:pPr marL="0" lvl="0" indent="0" fontAlgn="base">
              <a:spcBef>
                <a:spcPct val="0"/>
              </a:spcBef>
              <a:spcAft>
                <a:spcPct val="0"/>
              </a:spcAft>
              <a:buClrTx/>
              <a:buNone/>
            </a:pPr>
            <a:r>
              <a:rPr lang="el-GR" altLang="el-GR" sz="1900" b="1" dirty="0">
                <a:solidFill>
                  <a:srgbClr val="008000"/>
                </a:solidFill>
                <a:latin typeface="Courier" pitchFamily="49" charset="0"/>
              </a:rPr>
              <a:t>}</a:t>
            </a: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469101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Στατικά </a:t>
            </a:r>
            <a:r>
              <a:rPr lang="el-GR" dirty="0" smtClean="0"/>
              <a:t>μέλη </a:t>
            </a:r>
            <a:r>
              <a:rPr lang="el-GR" sz="3200" b="0" dirty="0" smtClean="0"/>
              <a:t>1/2</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dirty="0"/>
              <a:t>Μια κλάση μπορεί να περιέχει στατικά μέλη, είτε δεδομένα είτε συναρτήσεις</a:t>
            </a:r>
          </a:p>
          <a:p>
            <a:r>
              <a:rPr lang="el-GR" dirty="0"/>
              <a:t>Τα στατικά μέλη-δεδομένα είναι γνωστά και ως μεταβλητές κλάσης, διότι το περιεχόμενό τους δεν εξαρτάται από τη δημιουργία αντικειμένων της κλάσης</a:t>
            </a:r>
          </a:p>
          <a:p>
            <a:r>
              <a:rPr lang="el-GR" dirty="0"/>
              <a:t>Ένα στατικό μέλος-δεδομένο έχει μια ενιαία τιμή για όλα τα αντικείμενα της κλάσης</a:t>
            </a:r>
          </a:p>
          <a:p>
            <a:r>
              <a:rPr lang="el-GR" b="1" dirty="0">
                <a:solidFill>
                  <a:srgbClr val="004A82"/>
                </a:solidFill>
              </a:rPr>
              <a:t>Τυπική χρήση: </a:t>
            </a:r>
            <a:r>
              <a:rPr lang="el-GR" dirty="0"/>
              <a:t>μετρητής αντικειμένων μιας κλάσης</a:t>
            </a:r>
          </a:p>
          <a:p>
            <a:r>
              <a:rPr lang="el-GR" dirty="0"/>
              <a:t>Τα στατικά μέλη δεδομένα αρχικοποιούνται εκτός κλάσης</a:t>
            </a:r>
          </a:p>
          <a:p>
            <a:r>
              <a:rPr lang="el-GR" dirty="0"/>
              <a:t>Επιτρέπεται αναφορά τους είτε μέσω αντικειμένου, είτε μέσω κλάσης</a:t>
            </a:r>
          </a:p>
          <a:p>
            <a:pPr lvl="1"/>
            <a:r>
              <a:rPr lang="el-GR" b="1" dirty="0">
                <a:solidFill>
                  <a:srgbClr val="004A82"/>
                </a:solidFill>
              </a:rPr>
              <a:t>cout &lt;&lt; a.n;</a:t>
            </a:r>
          </a:p>
          <a:p>
            <a:pPr lvl="1"/>
            <a:r>
              <a:rPr lang="el-GR" b="1" dirty="0">
                <a:solidFill>
                  <a:srgbClr val="004A82"/>
                </a:solidFill>
              </a:rPr>
              <a:t>cout &lt;&lt; CDummy::n;</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677338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Text Box 3"/>
          <p:cNvSpPr txBox="1">
            <a:spLocks noChangeArrowheads="1"/>
          </p:cNvSpPr>
          <p:nvPr/>
        </p:nvSpPr>
        <p:spPr bwMode="auto">
          <a:xfrm>
            <a:off x="827088" y="1628775"/>
            <a:ext cx="7848600" cy="4737100"/>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600" b="1">
                <a:effectLst/>
                <a:latin typeface="Courier" pitchFamily="49" charset="0"/>
              </a:rPr>
              <a:t>#include &lt;iostream.h&gt;</a:t>
            </a:r>
          </a:p>
          <a:p>
            <a:r>
              <a:rPr lang="el-GR" altLang="el-GR" sz="1600" b="1">
                <a:effectLst/>
                <a:latin typeface="Courier" pitchFamily="49" charset="0"/>
              </a:rPr>
              <a:t>class CDummy {</a:t>
            </a:r>
          </a:p>
          <a:p>
            <a:r>
              <a:rPr lang="el-GR" altLang="el-GR" sz="1600" b="1">
                <a:effectLst/>
                <a:latin typeface="Courier" pitchFamily="49" charset="0"/>
              </a:rPr>
              <a:t>  public:</a:t>
            </a:r>
          </a:p>
          <a:p>
            <a:r>
              <a:rPr lang="el-GR" altLang="el-GR" sz="1600" b="1">
                <a:effectLst/>
                <a:latin typeface="Courier" pitchFamily="49" charset="0"/>
              </a:rPr>
              <a:t>    </a:t>
            </a:r>
            <a:r>
              <a:rPr lang="el-GR" altLang="el-GR" sz="1600" b="1">
                <a:solidFill>
                  <a:schemeClr val="accent2"/>
                </a:solidFill>
                <a:effectLst/>
                <a:latin typeface="Courier" pitchFamily="49" charset="0"/>
              </a:rPr>
              <a:t>static int n; //ορισμός</a:t>
            </a:r>
          </a:p>
          <a:p>
            <a:r>
              <a:rPr lang="el-GR" altLang="el-GR" sz="1600" b="1">
                <a:effectLst/>
                <a:latin typeface="Courier" pitchFamily="49" charset="0"/>
              </a:rPr>
              <a:t>    CDummy () { n++; };</a:t>
            </a:r>
          </a:p>
          <a:p>
            <a:r>
              <a:rPr lang="el-GR" altLang="el-GR" sz="1600" b="1">
                <a:effectLst/>
                <a:latin typeface="Courier" pitchFamily="49" charset="0"/>
              </a:rPr>
              <a:t>    ~CDummy () { n--; };</a:t>
            </a:r>
          </a:p>
          <a:p>
            <a:r>
              <a:rPr lang="el-GR" altLang="el-GR" sz="1600" b="1">
                <a:effectLst/>
                <a:latin typeface="Courier" pitchFamily="49" charset="0"/>
              </a:rPr>
              <a:t>};</a:t>
            </a:r>
          </a:p>
          <a:p>
            <a:endParaRPr lang="el-GR" altLang="el-GR" sz="1600" b="1">
              <a:effectLst/>
              <a:latin typeface="Courier" pitchFamily="49" charset="0"/>
            </a:endParaRPr>
          </a:p>
          <a:p>
            <a:r>
              <a:rPr lang="el-GR" altLang="el-GR" sz="1600" b="1">
                <a:solidFill>
                  <a:srgbClr val="0000FF"/>
                </a:solidFill>
                <a:effectLst/>
                <a:latin typeface="Courier" pitchFamily="49" charset="0"/>
              </a:rPr>
              <a:t>int CDummy::n=0; //αρχικοποίηση εκτός κλάσης</a:t>
            </a:r>
          </a:p>
          <a:p>
            <a:endParaRPr lang="el-GR" altLang="el-GR" sz="1600" b="1">
              <a:effectLst/>
              <a:latin typeface="Courier" pitchFamily="49" charset="0"/>
            </a:endParaRPr>
          </a:p>
          <a:p>
            <a:r>
              <a:rPr lang="el-GR" altLang="el-GR" sz="1600" b="1">
                <a:effectLst/>
                <a:latin typeface="Courier" pitchFamily="49" charset="0"/>
              </a:rPr>
              <a:t>int main () {</a:t>
            </a:r>
          </a:p>
          <a:p>
            <a:r>
              <a:rPr lang="el-GR" altLang="el-GR" sz="1600" b="1">
                <a:effectLst/>
                <a:latin typeface="Courier" pitchFamily="49" charset="0"/>
              </a:rPr>
              <a:t>  CDummy a;</a:t>
            </a:r>
          </a:p>
          <a:p>
            <a:r>
              <a:rPr lang="el-GR" altLang="el-GR" sz="1600" b="1">
                <a:effectLst/>
                <a:latin typeface="Courier" pitchFamily="49" charset="0"/>
              </a:rPr>
              <a:t>  CDummy b[5];</a:t>
            </a:r>
          </a:p>
          <a:p>
            <a:r>
              <a:rPr lang="el-GR" altLang="el-GR" sz="1600" b="1">
                <a:effectLst/>
                <a:latin typeface="Courier" pitchFamily="49" charset="0"/>
              </a:rPr>
              <a:t>  CDummy * c = new CDummy;</a:t>
            </a:r>
          </a:p>
          <a:p>
            <a:r>
              <a:rPr lang="el-GR" altLang="el-GR" sz="1600" b="1">
                <a:effectLst/>
                <a:latin typeface="Courier" pitchFamily="49" charset="0"/>
              </a:rPr>
              <a:t>  cout &lt;&lt; a.n &lt;&lt; endl;</a:t>
            </a:r>
          </a:p>
          <a:p>
            <a:r>
              <a:rPr lang="el-GR" altLang="el-GR" sz="1600" b="1">
                <a:effectLst/>
                <a:latin typeface="Courier" pitchFamily="49" charset="0"/>
              </a:rPr>
              <a:t>  delete c;</a:t>
            </a:r>
          </a:p>
          <a:p>
            <a:r>
              <a:rPr lang="el-GR" altLang="el-GR" sz="1600" b="1">
                <a:effectLst/>
                <a:latin typeface="Courier" pitchFamily="49" charset="0"/>
              </a:rPr>
              <a:t>  cout &lt;&lt; CDummy::n &lt;&lt; endl;</a:t>
            </a:r>
          </a:p>
          <a:p>
            <a:r>
              <a:rPr lang="el-GR" altLang="el-GR" sz="1600" b="1">
                <a:effectLst/>
                <a:latin typeface="Courier" pitchFamily="49" charset="0"/>
              </a:rPr>
              <a:t>  return 0;</a:t>
            </a:r>
          </a:p>
          <a:p>
            <a:r>
              <a:rPr lang="el-GR" altLang="el-GR" sz="1600" b="1">
                <a:effectLst/>
                <a:latin typeface="Courier" pitchFamily="49" charset="0"/>
              </a:rPr>
              <a:t>}</a:t>
            </a:r>
          </a:p>
        </p:txBody>
      </p:sp>
      <p:sp>
        <p:nvSpPr>
          <p:cNvPr id="173060" name="Rectangle 4"/>
          <p:cNvSpPr>
            <a:spLocks noChangeArrowheads="1"/>
          </p:cNvSpPr>
          <p:nvPr/>
        </p:nvSpPr>
        <p:spPr bwMode="auto">
          <a:xfrm>
            <a:off x="7740650" y="1700213"/>
            <a:ext cx="792163" cy="703262"/>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b="1">
                <a:solidFill>
                  <a:schemeClr val="bg1"/>
                </a:solidFill>
                <a:effectLst/>
                <a:latin typeface="Courier" pitchFamily="49" charset="0"/>
              </a:rPr>
              <a:t>7</a:t>
            </a:r>
            <a:endParaRPr lang="en-US" altLang="el-GR" sz="1600" b="1">
              <a:solidFill>
                <a:schemeClr val="bg1"/>
              </a:solidFill>
              <a:effectLst/>
              <a:latin typeface="Courier" pitchFamily="49" charset="0"/>
            </a:endParaRPr>
          </a:p>
          <a:p>
            <a:pPr>
              <a:spcBef>
                <a:spcPct val="50000"/>
              </a:spcBef>
            </a:pPr>
            <a:r>
              <a:rPr lang="el-GR" altLang="el-GR" sz="1600" b="1">
                <a:solidFill>
                  <a:schemeClr val="bg1"/>
                </a:solidFill>
                <a:effectLst/>
                <a:latin typeface="Courier" pitchFamily="49" charset="0"/>
              </a:rPr>
              <a:t>6</a:t>
            </a:r>
            <a:endParaRPr lang="en-US" altLang="el-GR" sz="1600" b="1">
              <a:solidFill>
                <a:schemeClr val="bg1"/>
              </a:solidFill>
              <a:effectLst/>
              <a:latin typeface="Courier" pitchFamily="49" charset="0"/>
            </a:endParaRPr>
          </a:p>
        </p:txBody>
      </p:sp>
      <p:sp>
        <p:nvSpPr>
          <p:cNvPr id="6" name="Τίτλος 1"/>
          <p:cNvSpPr>
            <a:spLocks noGrp="1"/>
          </p:cNvSpPr>
          <p:nvPr>
            <p:ph type="title"/>
          </p:nvPr>
        </p:nvSpPr>
        <p:spPr/>
        <p:txBody>
          <a:bodyPr>
            <a:noAutofit/>
          </a:bodyPr>
          <a:lstStyle/>
          <a:p>
            <a:r>
              <a:rPr lang="el-GR" dirty="0"/>
              <a:t>Στατικά </a:t>
            </a:r>
            <a:r>
              <a:rPr lang="el-GR" dirty="0" smtClean="0"/>
              <a:t>μέλη </a:t>
            </a:r>
            <a:r>
              <a:rPr lang="en-US" sz="3200" b="0" dirty="0"/>
              <a:t>2</a:t>
            </a:r>
            <a:r>
              <a:rPr lang="el-GR" sz="3200" b="0" dirty="0" smtClean="0"/>
              <a:t>/2</a:t>
            </a:r>
            <a:endParaRPr lang="el-GR" sz="3200" b="0" dirty="0"/>
          </a:p>
        </p:txBody>
      </p:sp>
    </p:spTree>
    <p:extLst>
      <p:ext uri="{BB962C8B-B14F-4D97-AF65-F5344CB8AC3E}">
        <p14:creationId xmlns:p14="http://schemas.microsoft.com/office/powerpoint/2010/main" val="136930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Συναρτήσεις </a:t>
            </a:r>
            <a:r>
              <a:rPr lang="en-US" dirty="0" smtClean="0">
                <a:solidFill>
                  <a:schemeClr val="tx1"/>
                </a:solidFill>
              </a:rPr>
              <a:t>friend</a:t>
            </a:r>
            <a:r>
              <a:rPr lang="el-GR" dirty="0" smtClean="0"/>
              <a:t> </a:t>
            </a:r>
            <a:r>
              <a:rPr lang="el-GR" sz="3200" b="0" dirty="0" smtClean="0"/>
              <a:t>1/3</a:t>
            </a:r>
            <a:endParaRPr lang="el-GR" sz="3200" b="0" dirty="0"/>
          </a:p>
        </p:txBody>
      </p:sp>
      <p:sp>
        <p:nvSpPr>
          <p:cNvPr id="3" name="Θέση περιεχομένου 2"/>
          <p:cNvSpPr>
            <a:spLocks noGrp="1"/>
          </p:cNvSpPr>
          <p:nvPr>
            <p:ph idx="1"/>
          </p:nvPr>
        </p:nvSpPr>
        <p:spPr/>
        <p:txBody>
          <a:bodyPr/>
          <a:lstStyle/>
          <a:p>
            <a:r>
              <a:rPr lang="el-GR" dirty="0"/>
              <a:t>Σε περιπτώσεις όπου τα μέλη μιας κλάσης είναι </a:t>
            </a:r>
            <a:r>
              <a:rPr lang="el-GR" b="1" dirty="0">
                <a:solidFill>
                  <a:srgbClr val="004A82"/>
                </a:solidFill>
              </a:rPr>
              <a:t>private</a:t>
            </a:r>
            <a:r>
              <a:rPr lang="el-GR" dirty="0"/>
              <a:t> ή </a:t>
            </a:r>
            <a:r>
              <a:rPr lang="el-GR" b="1" dirty="0">
                <a:solidFill>
                  <a:srgbClr val="004A82"/>
                </a:solidFill>
              </a:rPr>
              <a:t>protected,</a:t>
            </a:r>
            <a:r>
              <a:rPr lang="el-GR" dirty="0"/>
              <a:t> δεν είναι δυνατή η προσπέλασή τους από στοιχεία εκτός της κλάσης αυτής.</a:t>
            </a:r>
          </a:p>
          <a:p>
            <a:r>
              <a:rPr lang="el-GR" b="1" dirty="0">
                <a:solidFill>
                  <a:srgbClr val="820000"/>
                </a:solidFill>
              </a:rPr>
              <a:t>Εξαίρεση</a:t>
            </a:r>
            <a:r>
              <a:rPr lang="el-GR" dirty="0"/>
              <a:t> αποτελούν εξωτερικές συναρτήσεις, οι οποίες έχουν χαρακτηριστεί ως </a:t>
            </a:r>
            <a:r>
              <a:rPr lang="el-GR" b="1" dirty="0">
                <a:solidFill>
                  <a:srgbClr val="004A82"/>
                </a:solidFill>
              </a:rPr>
              <a:t>friend</a:t>
            </a:r>
            <a:r>
              <a:rPr lang="el-GR" dirty="0"/>
              <a:t> (με χρήση της ομώνυμης λέξης-κλειδιού</a:t>
            </a:r>
            <a:r>
              <a:rPr lang="el-GR" dirty="0" smtClean="0"/>
              <a:t>).</a:t>
            </a:r>
            <a:endParaRPr lang="el-GR" dirty="0"/>
          </a:p>
          <a:p>
            <a:r>
              <a:rPr lang="el-GR" dirty="0"/>
              <a:t>Στην κλάση, στα μέλη της οποίας επιθυμούμε να έχει πρόσβαση μια εξωτερική συνάρτηση, πρέπει να ενσωματώσουμε πρωτότυπο της εξωτερικής συνάρτησης με το χαρακτηρισμό </a:t>
            </a:r>
            <a:r>
              <a:rPr lang="el-GR" b="1" dirty="0">
                <a:solidFill>
                  <a:srgbClr val="004A82"/>
                </a:solidFill>
              </a:rPr>
              <a:t>friend.</a:t>
            </a:r>
          </a:p>
          <a:p>
            <a:r>
              <a:rPr lang="el-GR" dirty="0"/>
              <a:t>Τυπική χρήση: διεξαγωγή λειτουργιών μεταξύ </a:t>
            </a:r>
            <a:r>
              <a:rPr lang="el-GR" dirty="0" smtClean="0"/>
              <a:t>διαφορ</a:t>
            </a:r>
            <a:r>
              <a:rPr lang="el-GR" dirty="0"/>
              <a:t>ε</a:t>
            </a:r>
            <a:r>
              <a:rPr lang="el-GR" dirty="0" smtClean="0"/>
              <a:t>τικών κλάσεων.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900809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normAutofit/>
          </a:bodyPr>
          <a:lstStyle/>
          <a:p>
            <a:r>
              <a:rPr lang="el-GR" dirty="0"/>
              <a:t>Συναρτήσεις </a:t>
            </a:r>
            <a:r>
              <a:rPr lang="en-US" dirty="0">
                <a:solidFill>
                  <a:schemeClr val="tx1"/>
                </a:solidFill>
              </a:rPr>
              <a:t>friend</a:t>
            </a:r>
            <a:r>
              <a:rPr lang="el-GR" dirty="0"/>
              <a:t> </a:t>
            </a:r>
            <a:r>
              <a:rPr lang="el-GR" sz="3200" b="0" dirty="0" smtClean="0"/>
              <a:t>2/3</a:t>
            </a:r>
            <a:endParaRPr lang="el-GR" altLang="el-GR" sz="3800" dirty="0">
              <a:solidFill>
                <a:srgbClr val="0000FF"/>
              </a:solidFill>
              <a:latin typeface="Courier" pitchFamily="49" charset="0"/>
            </a:endParaRPr>
          </a:p>
        </p:txBody>
      </p:sp>
      <p:sp>
        <p:nvSpPr>
          <p:cNvPr id="3" name="Θέση περιεχομένου 2"/>
          <p:cNvSpPr>
            <a:spLocks noGrp="1"/>
          </p:cNvSpPr>
          <p:nvPr>
            <p:ph idx="1"/>
          </p:nvPr>
        </p:nvSpPr>
        <p:spPr>
          <a:solidFill>
            <a:srgbClr val="D4FCEA"/>
          </a:solidFill>
        </p:spPr>
        <p:txBody>
          <a:bodyPr>
            <a:normAutofit fontScale="92500" lnSpcReduction="10000"/>
          </a:bodyPr>
          <a:lstStyle/>
          <a:p>
            <a:pPr marL="0" lvl="0" indent="0" fontAlgn="base">
              <a:spcBef>
                <a:spcPct val="0"/>
              </a:spcBef>
              <a:spcAft>
                <a:spcPct val="0"/>
              </a:spcAft>
              <a:buClrTx/>
              <a:buNone/>
            </a:pPr>
            <a:r>
              <a:rPr lang="el-GR" altLang="el-GR" sz="1900" b="1" dirty="0">
                <a:solidFill>
                  <a:prstClr val="black"/>
                </a:solidFill>
                <a:latin typeface="Courier" pitchFamily="49" charset="0"/>
              </a:rPr>
              <a:t>#include &lt;iostream.h&gt;</a:t>
            </a:r>
          </a:p>
          <a:p>
            <a:pPr marL="0" lvl="0" indent="0" fontAlgn="base">
              <a:spcBef>
                <a:spcPct val="0"/>
              </a:spcBef>
              <a:spcAft>
                <a:spcPct val="0"/>
              </a:spcAft>
              <a:buClrTx/>
              <a:buNone/>
            </a:pPr>
            <a:r>
              <a:rPr lang="el-GR" altLang="el-GR" sz="1900" b="1" dirty="0">
                <a:solidFill>
                  <a:prstClr val="black"/>
                </a:solidFill>
                <a:latin typeface="Courier" pitchFamily="49" charset="0"/>
              </a:rPr>
              <a:t>class CRectangle {</a:t>
            </a:r>
          </a:p>
          <a:p>
            <a:pPr marL="0" lvl="0" indent="0" fontAlgn="base">
              <a:spcBef>
                <a:spcPct val="0"/>
              </a:spcBef>
              <a:spcAft>
                <a:spcPct val="0"/>
              </a:spcAft>
              <a:buClrTx/>
              <a:buNone/>
            </a:pPr>
            <a:r>
              <a:rPr lang="el-GR" altLang="el-GR" sz="1900" b="1" dirty="0">
                <a:solidFill>
                  <a:prstClr val="black"/>
                </a:solidFill>
                <a:latin typeface="Courier" pitchFamily="49" charset="0"/>
              </a:rPr>
              <a:t>    int width, height;</a:t>
            </a:r>
          </a:p>
          <a:p>
            <a:pPr marL="0" lvl="0" indent="0" fontAlgn="base">
              <a:spcBef>
                <a:spcPct val="0"/>
              </a:spcBef>
              <a:spcAft>
                <a:spcPct val="0"/>
              </a:spcAft>
              <a:buClrTx/>
              <a:buNone/>
            </a:pPr>
            <a:r>
              <a:rPr lang="el-GR" altLang="el-GR" sz="1900" b="1" dirty="0">
                <a:solidFill>
                  <a:prstClr val="black"/>
                </a:solidFill>
                <a:latin typeface="Courier" pitchFamily="49" charset="0"/>
              </a:rPr>
              <a:t>  public:</a:t>
            </a:r>
          </a:p>
          <a:p>
            <a:pPr marL="0" lvl="0" indent="0" fontAlgn="base">
              <a:spcBef>
                <a:spcPct val="0"/>
              </a:spcBef>
              <a:spcAft>
                <a:spcPct val="0"/>
              </a:spcAft>
              <a:buClrTx/>
              <a:buNone/>
            </a:pPr>
            <a:r>
              <a:rPr lang="el-GR" altLang="el-GR" sz="1900" b="1" dirty="0">
                <a:solidFill>
                  <a:prstClr val="black"/>
                </a:solidFill>
                <a:latin typeface="Courier" pitchFamily="49" charset="0"/>
              </a:rPr>
              <a:t>    void set_values (int, int);</a:t>
            </a:r>
          </a:p>
          <a:p>
            <a:pPr marL="0" lvl="0" indent="0" fontAlgn="base">
              <a:spcBef>
                <a:spcPct val="0"/>
              </a:spcBef>
              <a:spcAft>
                <a:spcPct val="0"/>
              </a:spcAft>
              <a:buClrTx/>
              <a:buNone/>
            </a:pPr>
            <a:r>
              <a:rPr lang="el-GR" altLang="el-GR" sz="1900" b="1" dirty="0">
                <a:solidFill>
                  <a:prstClr val="black"/>
                </a:solidFill>
                <a:latin typeface="Courier" pitchFamily="49" charset="0"/>
              </a:rPr>
              <a:t>    int area (void) {return (width * height);}</a:t>
            </a:r>
          </a:p>
          <a:p>
            <a:pPr marL="0" lvl="0" indent="0" fontAlgn="base">
              <a:spcBef>
                <a:spcPct val="0"/>
              </a:spcBef>
              <a:spcAft>
                <a:spcPct val="0"/>
              </a:spcAft>
              <a:buClrTx/>
              <a:buNone/>
            </a:pPr>
            <a:r>
              <a:rPr lang="el-GR" altLang="el-GR" sz="1900" b="1" dirty="0">
                <a:solidFill>
                  <a:prstClr val="black"/>
                </a:solidFill>
                <a:latin typeface="Courier" pitchFamily="49" charset="0"/>
              </a:rPr>
              <a:t>    </a:t>
            </a:r>
            <a:r>
              <a:rPr lang="el-GR" altLang="el-GR" sz="1900" b="1" dirty="0">
                <a:solidFill>
                  <a:srgbClr val="C0504D"/>
                </a:solidFill>
                <a:latin typeface="Courier" pitchFamily="49" charset="0"/>
              </a:rPr>
              <a:t>friend CRectangle duplicate (CRectangle);</a:t>
            </a:r>
          </a:p>
          <a:p>
            <a:pPr marL="0" lvl="0" indent="0" fontAlgn="base">
              <a:spcBef>
                <a:spcPct val="0"/>
              </a:spcBef>
              <a:spcAft>
                <a:spcPct val="0"/>
              </a:spcAft>
              <a:buClrTx/>
              <a:buNone/>
            </a:pPr>
            <a:r>
              <a:rPr lang="el-GR" altLang="el-GR" sz="1900" b="1" dirty="0">
                <a:solidFill>
                  <a:prstClr val="black"/>
                </a:solidFill>
                <a:latin typeface="Courier" pitchFamily="49" charset="0"/>
              </a:rPr>
              <a:t>};</a:t>
            </a:r>
          </a:p>
          <a:p>
            <a:pPr marL="0" lvl="0" indent="0" fontAlgn="base">
              <a:spcBef>
                <a:spcPct val="0"/>
              </a:spcBef>
              <a:spcAft>
                <a:spcPct val="0"/>
              </a:spcAft>
              <a:buClrTx/>
              <a:buNone/>
            </a:pPr>
            <a:endParaRPr lang="el-GR" altLang="el-GR" sz="1900" b="1" dirty="0">
              <a:solidFill>
                <a:prstClr val="black"/>
              </a:solidFill>
              <a:latin typeface="Courier" pitchFamily="49" charset="0"/>
            </a:endParaRPr>
          </a:p>
          <a:p>
            <a:pPr marL="0" lvl="0" indent="0" fontAlgn="base">
              <a:spcBef>
                <a:spcPct val="0"/>
              </a:spcBef>
              <a:spcAft>
                <a:spcPct val="0"/>
              </a:spcAft>
              <a:buClrTx/>
              <a:buNone/>
            </a:pPr>
            <a:r>
              <a:rPr lang="el-GR" altLang="el-GR" sz="1900" b="1" dirty="0">
                <a:solidFill>
                  <a:prstClr val="black"/>
                </a:solidFill>
                <a:latin typeface="Courier" pitchFamily="49" charset="0"/>
              </a:rPr>
              <a:t>void CRectangle::set_values (int a, int b) {</a:t>
            </a:r>
          </a:p>
          <a:p>
            <a:pPr marL="0" lvl="0" indent="0" fontAlgn="base">
              <a:spcBef>
                <a:spcPct val="0"/>
              </a:spcBef>
              <a:spcAft>
                <a:spcPct val="0"/>
              </a:spcAft>
              <a:buClrTx/>
              <a:buNone/>
            </a:pPr>
            <a:r>
              <a:rPr lang="el-GR" altLang="el-GR" sz="1900" b="1" dirty="0">
                <a:solidFill>
                  <a:prstClr val="black"/>
                </a:solidFill>
                <a:latin typeface="Courier" pitchFamily="49" charset="0"/>
              </a:rPr>
              <a:t>  width = a;</a:t>
            </a:r>
          </a:p>
          <a:p>
            <a:pPr marL="0" lvl="0" indent="0" fontAlgn="base">
              <a:spcBef>
                <a:spcPct val="0"/>
              </a:spcBef>
              <a:spcAft>
                <a:spcPct val="0"/>
              </a:spcAft>
              <a:buClrTx/>
              <a:buNone/>
            </a:pPr>
            <a:r>
              <a:rPr lang="el-GR" altLang="el-GR" sz="1900" b="1" dirty="0">
                <a:solidFill>
                  <a:prstClr val="black"/>
                </a:solidFill>
                <a:latin typeface="Courier" pitchFamily="49" charset="0"/>
              </a:rPr>
              <a:t>  height = b;}</a:t>
            </a:r>
          </a:p>
          <a:p>
            <a:pPr marL="0" lvl="0" indent="0" fontAlgn="base">
              <a:spcBef>
                <a:spcPct val="0"/>
              </a:spcBef>
              <a:spcAft>
                <a:spcPct val="0"/>
              </a:spcAft>
              <a:buClrTx/>
              <a:buNone/>
            </a:pPr>
            <a:endParaRPr lang="el-GR" altLang="el-GR" sz="1900" b="1" dirty="0">
              <a:solidFill>
                <a:prstClr val="black"/>
              </a:solidFill>
              <a:latin typeface="Courier" pitchFamily="49" charset="0"/>
            </a:endParaRPr>
          </a:p>
          <a:p>
            <a:pPr marL="0" lvl="0" indent="0" fontAlgn="base">
              <a:spcBef>
                <a:spcPct val="0"/>
              </a:spcBef>
              <a:spcAft>
                <a:spcPct val="0"/>
              </a:spcAft>
              <a:buClrTx/>
              <a:buNone/>
            </a:pPr>
            <a:r>
              <a:rPr lang="el-GR" altLang="el-GR" sz="1900" b="1" dirty="0">
                <a:solidFill>
                  <a:srgbClr val="0000FF"/>
                </a:solidFill>
                <a:latin typeface="Courier" pitchFamily="49" charset="0"/>
              </a:rPr>
              <a:t>CRectangle duplicate (CRectangle rectparam)</a:t>
            </a:r>
          </a:p>
          <a:p>
            <a:pPr marL="0" lvl="0" indent="0" fontAlgn="base">
              <a:spcBef>
                <a:spcPct val="0"/>
              </a:spcBef>
              <a:spcAft>
                <a:spcPct val="0"/>
              </a:spcAft>
              <a:buClrTx/>
              <a:buNone/>
            </a:pPr>
            <a:r>
              <a:rPr lang="el-GR" altLang="el-GR" sz="1900" b="1" dirty="0">
                <a:solidFill>
                  <a:srgbClr val="0000FF"/>
                </a:solidFill>
                <a:latin typeface="Courier" pitchFamily="49" charset="0"/>
              </a:rPr>
              <a:t>{</a:t>
            </a:r>
          </a:p>
          <a:p>
            <a:pPr marL="0" lvl="0" indent="0" fontAlgn="base">
              <a:spcBef>
                <a:spcPct val="0"/>
              </a:spcBef>
              <a:spcAft>
                <a:spcPct val="0"/>
              </a:spcAft>
              <a:buClrTx/>
              <a:buNone/>
            </a:pPr>
            <a:r>
              <a:rPr lang="el-GR" altLang="el-GR" sz="1900" b="1" dirty="0">
                <a:solidFill>
                  <a:srgbClr val="0000FF"/>
                </a:solidFill>
                <a:latin typeface="Courier" pitchFamily="49" charset="0"/>
              </a:rPr>
              <a:t>  CRectangle rectres;</a:t>
            </a:r>
          </a:p>
          <a:p>
            <a:pPr marL="0" lvl="0" indent="0" fontAlgn="base">
              <a:spcBef>
                <a:spcPct val="0"/>
              </a:spcBef>
              <a:spcAft>
                <a:spcPct val="0"/>
              </a:spcAft>
              <a:buClrTx/>
              <a:buNone/>
            </a:pPr>
            <a:r>
              <a:rPr lang="el-GR" altLang="el-GR" sz="1900" b="1" dirty="0">
                <a:solidFill>
                  <a:srgbClr val="0000FF"/>
                </a:solidFill>
                <a:latin typeface="Courier" pitchFamily="49" charset="0"/>
              </a:rPr>
              <a:t>  rectres.width = rectparam.width*2;</a:t>
            </a:r>
          </a:p>
          <a:p>
            <a:pPr marL="0" lvl="0" indent="0" fontAlgn="base">
              <a:spcBef>
                <a:spcPct val="0"/>
              </a:spcBef>
              <a:spcAft>
                <a:spcPct val="0"/>
              </a:spcAft>
              <a:buClrTx/>
              <a:buNone/>
            </a:pPr>
            <a:r>
              <a:rPr lang="el-GR" altLang="el-GR" sz="1900" b="1" dirty="0">
                <a:solidFill>
                  <a:srgbClr val="0000FF"/>
                </a:solidFill>
                <a:latin typeface="Courier" pitchFamily="49" charset="0"/>
              </a:rPr>
              <a:t>  rectres.height = rectparam.height*2;</a:t>
            </a:r>
          </a:p>
          <a:p>
            <a:pPr marL="0" lvl="0" indent="0" fontAlgn="base">
              <a:spcBef>
                <a:spcPct val="0"/>
              </a:spcBef>
              <a:spcAft>
                <a:spcPct val="0"/>
              </a:spcAft>
              <a:buClrTx/>
              <a:buNone/>
            </a:pPr>
            <a:r>
              <a:rPr lang="el-GR" altLang="el-GR" sz="1900" b="1" dirty="0">
                <a:solidFill>
                  <a:srgbClr val="0000FF"/>
                </a:solidFill>
                <a:latin typeface="Courier" pitchFamily="49" charset="0"/>
              </a:rPr>
              <a:t>  return (rectres);}</a:t>
            </a:r>
          </a:p>
          <a:p>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552674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Κλάσεις</a:t>
            </a:r>
            <a:r>
              <a:rPr lang="en-US" dirty="0"/>
              <a:t> </a:t>
            </a:r>
            <a:r>
              <a:rPr lang="en-US" sz="3600" b="0" dirty="0" smtClean="0"/>
              <a:t>2/</a:t>
            </a:r>
            <a:r>
              <a:rPr lang="en-US" sz="3600" b="0" dirty="0"/>
              <a:t>4</a:t>
            </a:r>
            <a:endParaRPr lang="el-GR" sz="3600" dirty="0"/>
          </a:p>
        </p:txBody>
      </p:sp>
      <p:sp>
        <p:nvSpPr>
          <p:cNvPr id="3" name="Θέση περιεχομένου 2"/>
          <p:cNvSpPr>
            <a:spLocks noGrp="1"/>
          </p:cNvSpPr>
          <p:nvPr>
            <p:ph idx="1"/>
          </p:nvPr>
        </p:nvSpPr>
        <p:spPr/>
        <p:txBody>
          <a:bodyPr>
            <a:normAutofit fontScale="92500"/>
          </a:bodyPr>
          <a:lstStyle/>
          <a:p>
            <a:r>
              <a:rPr lang="el-GR" dirty="0"/>
              <a:t>Οι λέξεις-κλειδιά ελέγχου πρόσβασης (permission labels), είναι</a:t>
            </a:r>
          </a:p>
          <a:p>
            <a:pPr lvl="1"/>
            <a:r>
              <a:rPr lang="el-GR" b="1" dirty="0">
                <a:solidFill>
                  <a:srgbClr val="004A82"/>
                </a:solidFill>
              </a:rPr>
              <a:t>private: </a:t>
            </a:r>
          </a:p>
          <a:p>
            <a:pPr lvl="1"/>
            <a:r>
              <a:rPr lang="el-GR" b="1" dirty="0">
                <a:solidFill>
                  <a:srgbClr val="004A82"/>
                </a:solidFill>
              </a:rPr>
              <a:t>public:</a:t>
            </a:r>
          </a:p>
          <a:p>
            <a:pPr lvl="1"/>
            <a:r>
              <a:rPr lang="el-GR" b="1" dirty="0">
                <a:solidFill>
                  <a:srgbClr val="004A82"/>
                </a:solidFill>
              </a:rPr>
              <a:t>protected:</a:t>
            </a:r>
          </a:p>
          <a:p>
            <a:r>
              <a:rPr lang="el-GR" dirty="0"/>
              <a:t>Αναφέρονται στο επίπεδο πρόσβασιμότητας που ορίζουμε για κάθε μέλος της κλάσης:</a:t>
            </a:r>
          </a:p>
          <a:p>
            <a:pPr lvl="1"/>
            <a:r>
              <a:rPr lang="el-GR" dirty="0"/>
              <a:t>τα </a:t>
            </a:r>
            <a:r>
              <a:rPr lang="el-GR" b="1" dirty="0"/>
              <a:t>ιδιωτικά</a:t>
            </a:r>
            <a:r>
              <a:rPr lang="el-GR" dirty="0"/>
              <a:t> (</a:t>
            </a:r>
            <a:r>
              <a:rPr lang="el-GR" b="1" dirty="0">
                <a:solidFill>
                  <a:srgbClr val="820000"/>
                </a:solidFill>
              </a:rPr>
              <a:t>private</a:t>
            </a:r>
            <a:r>
              <a:rPr lang="el-GR" dirty="0"/>
              <a:t>) </a:t>
            </a:r>
            <a:r>
              <a:rPr lang="el-GR" b="1" dirty="0"/>
              <a:t>μέλη</a:t>
            </a:r>
            <a:r>
              <a:rPr lang="el-GR" dirty="0"/>
              <a:t> είναι προβάσιμα μόνο από άλλα μέλη στην ίδια κλάση ή από τις φιλικές (friend) κλάσεις.</a:t>
            </a:r>
          </a:p>
          <a:p>
            <a:pPr lvl="1"/>
            <a:r>
              <a:rPr lang="el-GR" dirty="0"/>
              <a:t>Τα </a:t>
            </a:r>
            <a:r>
              <a:rPr lang="el-GR" b="1" dirty="0"/>
              <a:t>προστατευόμενα</a:t>
            </a:r>
            <a:r>
              <a:rPr lang="el-GR" dirty="0"/>
              <a:t> (</a:t>
            </a:r>
            <a:r>
              <a:rPr lang="el-GR" b="1" dirty="0">
                <a:solidFill>
                  <a:srgbClr val="820000"/>
                </a:solidFill>
              </a:rPr>
              <a:t>protected</a:t>
            </a:r>
            <a:r>
              <a:rPr lang="el-GR" dirty="0"/>
              <a:t>) </a:t>
            </a:r>
            <a:r>
              <a:rPr lang="el-GR" b="1" dirty="0"/>
              <a:t>μέλη</a:t>
            </a:r>
            <a:r>
              <a:rPr lang="el-GR" dirty="0"/>
              <a:t> είναι προσβάσιμα από μέλη της ίδιας κλάσεις και των φιλικών κλάσεων. Επιπλέον δε, είναι προσβάσιμα από τις παράγωγες (derived) κλάσεις.</a:t>
            </a:r>
          </a:p>
          <a:p>
            <a:pPr lvl="1"/>
            <a:r>
              <a:rPr lang="el-GR" dirty="0"/>
              <a:t>Τα </a:t>
            </a:r>
            <a:r>
              <a:rPr lang="el-GR" b="1" dirty="0"/>
              <a:t>δημόσια</a:t>
            </a:r>
            <a:r>
              <a:rPr lang="el-GR" dirty="0"/>
              <a:t> (</a:t>
            </a:r>
            <a:r>
              <a:rPr lang="el-GR" b="1" dirty="0">
                <a:solidFill>
                  <a:srgbClr val="820000"/>
                </a:solidFill>
              </a:rPr>
              <a:t>public</a:t>
            </a:r>
            <a:r>
              <a:rPr lang="el-GR" dirty="0"/>
              <a:t>) </a:t>
            </a:r>
            <a:r>
              <a:rPr lang="el-GR" b="1" dirty="0"/>
              <a:t>μέλη</a:t>
            </a:r>
            <a:r>
              <a:rPr lang="el-GR" dirty="0"/>
              <a:t> είναι προσβάσιμα από οπουδήποτε η κλάση είναι ορατή.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690395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normAutofit fontScale="90000"/>
          </a:bodyPr>
          <a:lstStyle/>
          <a:p>
            <a:r>
              <a:rPr lang="el-GR" sz="4000" dirty="0"/>
              <a:t>Συναρτήσεις </a:t>
            </a:r>
            <a:r>
              <a:rPr lang="en-US" sz="4000" dirty="0">
                <a:solidFill>
                  <a:prstClr val="black"/>
                </a:solidFill>
              </a:rPr>
              <a:t>friend</a:t>
            </a:r>
            <a:r>
              <a:rPr lang="el-GR" sz="4000" dirty="0"/>
              <a:t> </a:t>
            </a:r>
            <a:r>
              <a:rPr lang="el-GR" sz="3200" b="0" dirty="0"/>
              <a:t>3/3</a:t>
            </a:r>
            <a:endParaRPr lang="el-GR" altLang="el-GR" sz="3800" dirty="0">
              <a:solidFill>
                <a:srgbClr val="0000FF"/>
              </a:solidFill>
              <a:latin typeface="Courier" pitchFamily="49" charset="0"/>
            </a:endParaRPr>
          </a:p>
        </p:txBody>
      </p:sp>
      <p:sp>
        <p:nvSpPr>
          <p:cNvPr id="176131" name="Text Box 3"/>
          <p:cNvSpPr txBox="1">
            <a:spLocks noChangeArrowheads="1"/>
          </p:cNvSpPr>
          <p:nvPr/>
        </p:nvSpPr>
        <p:spPr bwMode="auto">
          <a:xfrm>
            <a:off x="827088" y="1628775"/>
            <a:ext cx="7848600" cy="1558925"/>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600" b="1">
                <a:effectLst/>
                <a:latin typeface="Courier" pitchFamily="49" charset="0"/>
              </a:rPr>
              <a:t>int main () {</a:t>
            </a:r>
          </a:p>
          <a:p>
            <a:r>
              <a:rPr lang="el-GR" altLang="el-GR" sz="1600" b="1">
                <a:effectLst/>
                <a:latin typeface="Courier" pitchFamily="49" charset="0"/>
              </a:rPr>
              <a:t>  CRectangle rect, rectb;</a:t>
            </a:r>
          </a:p>
          <a:p>
            <a:r>
              <a:rPr lang="el-GR" altLang="el-GR" sz="1600" b="1">
                <a:effectLst/>
                <a:latin typeface="Courier" pitchFamily="49" charset="0"/>
              </a:rPr>
              <a:t>  rect.set_values (2,3);</a:t>
            </a:r>
          </a:p>
          <a:p>
            <a:r>
              <a:rPr lang="el-GR" altLang="el-GR" sz="1600" b="1">
                <a:effectLst/>
                <a:latin typeface="Courier" pitchFamily="49" charset="0"/>
              </a:rPr>
              <a:t>  rectb = duplicate (rect);</a:t>
            </a:r>
          </a:p>
          <a:p>
            <a:r>
              <a:rPr lang="el-GR" altLang="el-GR" sz="1600" b="1">
                <a:effectLst/>
                <a:latin typeface="Courier" pitchFamily="49" charset="0"/>
              </a:rPr>
              <a:t>  cout &lt;&lt; rectb.area();</a:t>
            </a:r>
          </a:p>
          <a:p>
            <a:r>
              <a:rPr lang="el-GR" altLang="el-GR" sz="1600" b="1">
                <a:effectLst/>
                <a:latin typeface="Courier" pitchFamily="49" charset="0"/>
              </a:rPr>
              <a:t>}</a:t>
            </a:r>
          </a:p>
        </p:txBody>
      </p:sp>
      <p:sp>
        <p:nvSpPr>
          <p:cNvPr id="176132" name="Rectangle 4"/>
          <p:cNvSpPr>
            <a:spLocks noChangeArrowheads="1"/>
          </p:cNvSpPr>
          <p:nvPr/>
        </p:nvSpPr>
        <p:spPr bwMode="auto">
          <a:xfrm>
            <a:off x="7740650" y="1700213"/>
            <a:ext cx="792163"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l-GR" sz="1600" b="1">
                <a:solidFill>
                  <a:schemeClr val="bg1"/>
                </a:solidFill>
                <a:effectLst/>
                <a:latin typeface="Courier" pitchFamily="49" charset="0"/>
              </a:rPr>
              <a:t>24</a:t>
            </a:r>
          </a:p>
        </p:txBody>
      </p:sp>
    </p:spTree>
    <p:extLst>
      <p:ext uri="{BB962C8B-B14F-4D97-AF65-F5344CB8AC3E}">
        <p14:creationId xmlns:p14="http://schemas.microsoft.com/office/powerpoint/2010/main" val="3827936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normAutofit/>
          </a:bodyPr>
          <a:lstStyle/>
          <a:p>
            <a:r>
              <a:rPr lang="el-GR" dirty="0" smtClean="0"/>
              <a:t>Κλάσεις </a:t>
            </a:r>
            <a:r>
              <a:rPr lang="en-US" dirty="0">
                <a:solidFill>
                  <a:schemeClr val="tx1"/>
                </a:solidFill>
              </a:rPr>
              <a:t>friend</a:t>
            </a:r>
            <a:r>
              <a:rPr lang="el-GR" dirty="0"/>
              <a:t> </a:t>
            </a:r>
            <a:r>
              <a:rPr lang="el-GR" sz="3200" b="0" dirty="0" smtClean="0"/>
              <a:t>1/2</a:t>
            </a:r>
            <a:endParaRPr lang="el-GR" altLang="el-GR" sz="3800" dirty="0">
              <a:solidFill>
                <a:srgbClr val="0000FF"/>
              </a:solidFill>
              <a:latin typeface="Courier" pitchFamily="49" charset="0"/>
            </a:endParaRPr>
          </a:p>
        </p:txBody>
      </p:sp>
      <p:sp>
        <p:nvSpPr>
          <p:cNvPr id="177155" name="Rectangle 3"/>
          <p:cNvSpPr>
            <a:spLocks noGrp="1" noChangeArrowheads="1"/>
          </p:cNvSpPr>
          <p:nvPr>
            <p:ph idx="1"/>
          </p:nvPr>
        </p:nvSpPr>
        <p:spPr/>
        <p:txBody>
          <a:bodyPr>
            <a:normAutofit/>
          </a:bodyPr>
          <a:lstStyle/>
          <a:p>
            <a:pPr>
              <a:lnSpc>
                <a:spcPct val="130000"/>
              </a:lnSpc>
            </a:pPr>
            <a:r>
              <a:rPr lang="el-GR" altLang="el-GR" sz="2200" dirty="0"/>
              <a:t>Εκτός από συναρτήσεις, μπορούμε να ορίσουμε και κλάσεις </a:t>
            </a:r>
            <a:r>
              <a:rPr lang="en-US" altLang="el-GR" sz="2200" b="1" dirty="0">
                <a:solidFill>
                  <a:srgbClr val="0000FF"/>
                </a:solidFill>
                <a:latin typeface="Courier" pitchFamily="49" charset="0"/>
              </a:rPr>
              <a:t>friend</a:t>
            </a:r>
            <a:r>
              <a:rPr lang="el-GR" altLang="el-GR" sz="2200" dirty="0"/>
              <a:t>, επιτρέποντας με τον τρόπο αυτό σε κάποια κλάση να προσπελαύνει μέλη μιας άλλης κλάσης. </a:t>
            </a:r>
          </a:p>
          <a:p>
            <a:pPr>
              <a:lnSpc>
                <a:spcPct val="130000"/>
              </a:lnSpc>
              <a:buFont typeface="Wingdings" pitchFamily="2" charset="2"/>
              <a:buNone/>
            </a:pPr>
            <a:endParaRPr lang="en-US" alt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177156" name="Text Box 4"/>
          <p:cNvSpPr txBox="1">
            <a:spLocks noChangeArrowheads="1"/>
          </p:cNvSpPr>
          <p:nvPr/>
        </p:nvSpPr>
        <p:spPr bwMode="auto">
          <a:xfrm>
            <a:off x="900113" y="3068638"/>
            <a:ext cx="7848600" cy="3308598"/>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900" b="1" dirty="0">
                <a:effectLst/>
                <a:latin typeface="Courier" pitchFamily="49" charset="0"/>
              </a:rPr>
              <a:t>#include &lt;iostream.h&gt;</a:t>
            </a:r>
          </a:p>
          <a:p>
            <a:endParaRPr lang="el-GR" altLang="el-GR" sz="1900" b="1" dirty="0">
              <a:effectLst/>
              <a:latin typeface="Courier" pitchFamily="49" charset="0"/>
            </a:endParaRPr>
          </a:p>
          <a:p>
            <a:r>
              <a:rPr lang="el-GR" altLang="el-GR" sz="1900" b="1" dirty="0">
                <a:solidFill>
                  <a:srgbClr val="008000"/>
                </a:solidFill>
                <a:effectLst/>
                <a:latin typeface="Courier" pitchFamily="49" charset="0"/>
              </a:rPr>
              <a:t>class CSquare;</a:t>
            </a:r>
          </a:p>
          <a:p>
            <a:endParaRPr lang="el-GR" altLang="el-GR" sz="1900" b="1" dirty="0">
              <a:solidFill>
                <a:schemeClr val="accent2"/>
              </a:solidFill>
              <a:effectLst/>
              <a:latin typeface="Courier" pitchFamily="49" charset="0"/>
            </a:endParaRPr>
          </a:p>
          <a:p>
            <a:r>
              <a:rPr lang="el-GR" altLang="el-GR" sz="1900" b="1" dirty="0">
                <a:effectLst/>
                <a:latin typeface="Courier" pitchFamily="49" charset="0"/>
              </a:rPr>
              <a:t>class CRectangle {</a:t>
            </a:r>
          </a:p>
          <a:p>
            <a:r>
              <a:rPr lang="el-GR" altLang="el-GR" sz="1900" b="1" dirty="0">
                <a:effectLst/>
                <a:latin typeface="Courier" pitchFamily="49" charset="0"/>
              </a:rPr>
              <a:t>    int width, height;</a:t>
            </a:r>
          </a:p>
          <a:p>
            <a:r>
              <a:rPr lang="el-GR" altLang="el-GR" sz="1900" b="1" dirty="0">
                <a:effectLst/>
                <a:latin typeface="Courier" pitchFamily="49" charset="0"/>
              </a:rPr>
              <a:t>  public:</a:t>
            </a:r>
          </a:p>
          <a:p>
            <a:r>
              <a:rPr lang="el-GR" altLang="el-GR" sz="1900" b="1" dirty="0">
                <a:effectLst/>
                <a:latin typeface="Courier" pitchFamily="49" charset="0"/>
              </a:rPr>
              <a:t>    int area (void)</a:t>
            </a:r>
          </a:p>
          <a:p>
            <a:r>
              <a:rPr lang="el-GR" altLang="el-GR" sz="1900" b="1" dirty="0">
                <a:effectLst/>
                <a:latin typeface="Courier" pitchFamily="49" charset="0"/>
              </a:rPr>
              <a:t>      {return (width * height);}</a:t>
            </a:r>
          </a:p>
          <a:p>
            <a:r>
              <a:rPr lang="el-GR" altLang="el-GR" sz="1900" b="1" dirty="0">
                <a:effectLst/>
                <a:latin typeface="Courier" pitchFamily="49" charset="0"/>
              </a:rPr>
              <a:t>    void convert (</a:t>
            </a:r>
            <a:r>
              <a:rPr lang="el-GR" altLang="el-GR" sz="1900" b="1" dirty="0">
                <a:solidFill>
                  <a:srgbClr val="008000"/>
                </a:solidFill>
                <a:effectLst/>
                <a:latin typeface="Courier" pitchFamily="49" charset="0"/>
              </a:rPr>
              <a:t>CSquare a</a:t>
            </a:r>
            <a:r>
              <a:rPr lang="el-GR" altLang="el-GR" sz="1900" b="1" dirty="0">
                <a:effectLst/>
                <a:latin typeface="Courier" pitchFamily="49" charset="0"/>
              </a:rPr>
              <a:t>);</a:t>
            </a:r>
          </a:p>
          <a:p>
            <a:r>
              <a:rPr lang="el-GR" altLang="el-GR" sz="1900" b="1" dirty="0" smtClean="0">
                <a:effectLst/>
                <a:latin typeface="Courier" pitchFamily="49" charset="0"/>
              </a:rPr>
              <a:t>};</a:t>
            </a:r>
            <a:endParaRPr lang="el-GR" altLang="el-GR" sz="1900" b="1" dirty="0">
              <a:effectLst/>
              <a:latin typeface="Courier" pitchFamily="49" charset="0"/>
            </a:endParaRPr>
          </a:p>
        </p:txBody>
      </p:sp>
    </p:spTree>
    <p:extLst>
      <p:ext uri="{BB962C8B-B14F-4D97-AF65-F5344CB8AC3E}">
        <p14:creationId xmlns:p14="http://schemas.microsoft.com/office/powerpoint/2010/main" val="3166816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normAutofit fontScale="90000"/>
          </a:bodyPr>
          <a:lstStyle/>
          <a:p>
            <a:r>
              <a:rPr lang="el-GR" sz="4000" dirty="0"/>
              <a:t>Κλάσεις </a:t>
            </a:r>
            <a:r>
              <a:rPr lang="en-US" sz="4000" dirty="0">
                <a:solidFill>
                  <a:prstClr val="black"/>
                </a:solidFill>
              </a:rPr>
              <a:t>friend</a:t>
            </a:r>
            <a:r>
              <a:rPr lang="el-GR" sz="4000" dirty="0"/>
              <a:t> </a:t>
            </a:r>
            <a:r>
              <a:rPr lang="el-GR" sz="3200" b="0" dirty="0"/>
              <a:t>2/2</a:t>
            </a:r>
            <a:endParaRPr lang="el-GR" altLang="el-GR" sz="3800" dirty="0">
              <a:solidFill>
                <a:srgbClr val="0000FF"/>
              </a:solidFill>
              <a:latin typeface="Courier" pitchFamily="49" charset="0"/>
            </a:endParaRPr>
          </a:p>
        </p:txBody>
      </p:sp>
      <p:sp>
        <p:nvSpPr>
          <p:cNvPr id="178179" name="Text Box 3"/>
          <p:cNvSpPr txBox="1">
            <a:spLocks noChangeArrowheads="1"/>
          </p:cNvSpPr>
          <p:nvPr/>
        </p:nvSpPr>
        <p:spPr bwMode="auto">
          <a:xfrm>
            <a:off x="827088" y="1628775"/>
            <a:ext cx="7848600" cy="4737100"/>
          </a:xfrm>
          <a:prstGeom prst="rect">
            <a:avLst/>
          </a:prstGeom>
          <a:solidFill>
            <a:srgbClr val="D4FC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1600" b="1">
                <a:solidFill>
                  <a:srgbClr val="008000"/>
                </a:solidFill>
                <a:effectLst/>
                <a:latin typeface="Courier" pitchFamily="49" charset="0"/>
              </a:rPr>
              <a:t>class CSquare {</a:t>
            </a:r>
          </a:p>
          <a:p>
            <a:r>
              <a:rPr lang="el-GR" altLang="el-GR" sz="1600" b="1">
                <a:solidFill>
                  <a:srgbClr val="008000"/>
                </a:solidFill>
                <a:effectLst/>
                <a:latin typeface="Courier" pitchFamily="49" charset="0"/>
              </a:rPr>
              <a:t>  private:</a:t>
            </a:r>
          </a:p>
          <a:p>
            <a:r>
              <a:rPr lang="el-GR" altLang="el-GR" sz="1600" b="1">
                <a:solidFill>
                  <a:srgbClr val="008000"/>
                </a:solidFill>
                <a:effectLst/>
                <a:latin typeface="Courier" pitchFamily="49" charset="0"/>
              </a:rPr>
              <a:t>    int side;</a:t>
            </a:r>
          </a:p>
          <a:p>
            <a:r>
              <a:rPr lang="el-GR" altLang="el-GR" sz="1600" b="1">
                <a:solidFill>
                  <a:srgbClr val="008000"/>
                </a:solidFill>
                <a:effectLst/>
                <a:latin typeface="Courier" pitchFamily="49" charset="0"/>
              </a:rPr>
              <a:t>  public:</a:t>
            </a:r>
          </a:p>
          <a:p>
            <a:r>
              <a:rPr lang="el-GR" altLang="el-GR" sz="1600" b="1">
                <a:solidFill>
                  <a:srgbClr val="008000"/>
                </a:solidFill>
                <a:effectLst/>
                <a:latin typeface="Courier" pitchFamily="49" charset="0"/>
              </a:rPr>
              <a:t>    void set_side (int a)</a:t>
            </a:r>
          </a:p>
          <a:p>
            <a:r>
              <a:rPr lang="el-GR" altLang="el-GR" sz="1600" b="1">
                <a:solidFill>
                  <a:srgbClr val="008000"/>
                </a:solidFill>
                <a:effectLst/>
                <a:latin typeface="Courier" pitchFamily="49" charset="0"/>
              </a:rPr>
              <a:t>      {side=a;}</a:t>
            </a:r>
          </a:p>
          <a:p>
            <a:r>
              <a:rPr lang="el-GR" altLang="el-GR" sz="1600" b="1">
                <a:solidFill>
                  <a:srgbClr val="008000"/>
                </a:solidFill>
                <a:effectLst/>
                <a:latin typeface="Courier" pitchFamily="49" charset="0"/>
              </a:rPr>
              <a:t>    </a:t>
            </a:r>
            <a:r>
              <a:rPr lang="el-GR" altLang="el-GR" sz="1600" b="1">
                <a:solidFill>
                  <a:schemeClr val="accent2"/>
                </a:solidFill>
                <a:effectLst/>
                <a:latin typeface="Courier" pitchFamily="49" charset="0"/>
              </a:rPr>
              <a:t>friend class CRectangle;</a:t>
            </a:r>
            <a:r>
              <a:rPr lang="el-GR" altLang="el-GR" sz="1600" b="1">
                <a:solidFill>
                  <a:srgbClr val="008000"/>
                </a:solidFill>
                <a:effectLst/>
                <a:latin typeface="Courier" pitchFamily="49" charset="0"/>
              </a:rPr>
              <a:t>};</a:t>
            </a:r>
          </a:p>
          <a:p>
            <a:endParaRPr lang="el-GR" altLang="el-GR" sz="1600" b="1">
              <a:solidFill>
                <a:schemeClr val="accent2"/>
              </a:solidFill>
              <a:effectLst/>
              <a:latin typeface="Courier" pitchFamily="49" charset="0"/>
            </a:endParaRPr>
          </a:p>
          <a:p>
            <a:r>
              <a:rPr lang="el-GR" altLang="el-GR" sz="1600" b="1">
                <a:effectLst/>
                <a:latin typeface="Courier" pitchFamily="49" charset="0"/>
              </a:rPr>
              <a:t>void CRectangle::convert (CSquare a) {</a:t>
            </a:r>
          </a:p>
          <a:p>
            <a:r>
              <a:rPr lang="el-GR" altLang="el-GR" sz="1600" b="1">
                <a:effectLst/>
                <a:latin typeface="Courier" pitchFamily="49" charset="0"/>
              </a:rPr>
              <a:t>  width = a.side;</a:t>
            </a:r>
          </a:p>
          <a:p>
            <a:r>
              <a:rPr lang="el-GR" altLang="el-GR" sz="1600" b="1">
                <a:effectLst/>
                <a:latin typeface="Courier" pitchFamily="49" charset="0"/>
              </a:rPr>
              <a:t>  height = a.side;}</a:t>
            </a:r>
          </a:p>
          <a:p>
            <a:r>
              <a:rPr lang="el-GR" altLang="el-GR" sz="1600" b="1">
                <a:effectLst/>
                <a:latin typeface="Courier" pitchFamily="49" charset="0"/>
              </a:rPr>
              <a:t>  </a:t>
            </a:r>
          </a:p>
          <a:p>
            <a:r>
              <a:rPr lang="el-GR" altLang="el-GR" sz="1600" b="1">
                <a:solidFill>
                  <a:srgbClr val="0000FF"/>
                </a:solidFill>
                <a:effectLst/>
                <a:latin typeface="Courier" pitchFamily="49" charset="0"/>
              </a:rPr>
              <a:t>int main () {</a:t>
            </a:r>
          </a:p>
          <a:p>
            <a:r>
              <a:rPr lang="el-GR" altLang="el-GR" sz="1600" b="1">
                <a:solidFill>
                  <a:srgbClr val="0000FF"/>
                </a:solidFill>
                <a:effectLst/>
                <a:latin typeface="Courier" pitchFamily="49" charset="0"/>
              </a:rPr>
              <a:t>  CSquare sqr;</a:t>
            </a:r>
          </a:p>
          <a:p>
            <a:r>
              <a:rPr lang="el-GR" altLang="el-GR" sz="1600" b="1">
                <a:solidFill>
                  <a:srgbClr val="0000FF"/>
                </a:solidFill>
                <a:effectLst/>
                <a:latin typeface="Courier" pitchFamily="49" charset="0"/>
              </a:rPr>
              <a:t>  CRectangle rect;</a:t>
            </a:r>
          </a:p>
          <a:p>
            <a:r>
              <a:rPr lang="el-GR" altLang="el-GR" sz="1600" b="1">
                <a:solidFill>
                  <a:srgbClr val="0000FF"/>
                </a:solidFill>
                <a:effectLst/>
                <a:latin typeface="Courier" pitchFamily="49" charset="0"/>
              </a:rPr>
              <a:t>  sqr.set_side(4);</a:t>
            </a:r>
          </a:p>
          <a:p>
            <a:r>
              <a:rPr lang="el-GR" altLang="el-GR" sz="1600" b="1">
                <a:solidFill>
                  <a:srgbClr val="0000FF"/>
                </a:solidFill>
                <a:effectLst/>
                <a:latin typeface="Courier" pitchFamily="49" charset="0"/>
              </a:rPr>
              <a:t>  rect.convert(sqr);</a:t>
            </a:r>
          </a:p>
          <a:p>
            <a:r>
              <a:rPr lang="el-GR" altLang="el-GR" sz="1600" b="1">
                <a:solidFill>
                  <a:srgbClr val="0000FF"/>
                </a:solidFill>
                <a:effectLst/>
                <a:latin typeface="Courier" pitchFamily="49" charset="0"/>
              </a:rPr>
              <a:t>  cout &lt;&lt; rect.area();</a:t>
            </a:r>
          </a:p>
          <a:p>
            <a:r>
              <a:rPr lang="el-GR" altLang="el-GR" sz="1600" b="1">
                <a:solidFill>
                  <a:srgbClr val="0000FF"/>
                </a:solidFill>
                <a:effectLst/>
                <a:latin typeface="Courier" pitchFamily="49" charset="0"/>
              </a:rPr>
              <a:t>  return 0;}</a:t>
            </a:r>
          </a:p>
        </p:txBody>
      </p:sp>
      <p:sp>
        <p:nvSpPr>
          <p:cNvPr id="178180" name="Rectangle 4"/>
          <p:cNvSpPr>
            <a:spLocks noChangeArrowheads="1"/>
          </p:cNvSpPr>
          <p:nvPr/>
        </p:nvSpPr>
        <p:spPr bwMode="auto">
          <a:xfrm>
            <a:off x="7740650" y="1700213"/>
            <a:ext cx="792163" cy="33655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el-GR" sz="1600" b="1">
                <a:solidFill>
                  <a:schemeClr val="bg1"/>
                </a:solidFill>
                <a:effectLst/>
                <a:latin typeface="Courier" pitchFamily="49" charset="0"/>
              </a:rPr>
              <a:t>16</a:t>
            </a:r>
            <a:endParaRPr lang="en-US" altLang="el-GR" sz="1600" b="1">
              <a:solidFill>
                <a:schemeClr val="bg1"/>
              </a:solidFill>
              <a:effectLst/>
              <a:latin typeface="Courier" pitchFamily="49" charset="0"/>
            </a:endParaRPr>
          </a:p>
        </p:txBody>
      </p:sp>
    </p:spTree>
    <p:extLst>
      <p:ext uri="{BB962C8B-B14F-4D97-AF65-F5344CB8AC3E}">
        <p14:creationId xmlns:p14="http://schemas.microsoft.com/office/powerpoint/2010/main" val="412428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Κλειώ Σγουροπούλου 2014. Κλειώ Σγουροπούλου. «Αντικειμενοστραφής Προγραμματισμός-Θ. Ενότητα 4</a:t>
            </a:r>
            <a:r>
              <a:rPr lang="en-US" sz="2000" dirty="0" smtClean="0"/>
              <a:t>:</a:t>
            </a:r>
            <a:r>
              <a:rPr lang="el-GR" sz="2000" dirty="0" smtClean="0"/>
              <a:t> Κλάσεις».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26643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529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7757024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041419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Κλάσεις</a:t>
            </a:r>
            <a:r>
              <a:rPr lang="en-US" dirty="0"/>
              <a:t> </a:t>
            </a:r>
            <a:r>
              <a:rPr lang="en-US" sz="3600" b="0" dirty="0" smtClean="0"/>
              <a:t>3/</a:t>
            </a:r>
            <a:r>
              <a:rPr lang="en-US" sz="3600" b="0" dirty="0"/>
              <a:t>4</a:t>
            </a:r>
            <a:endParaRPr lang="el-GR" sz="3600" dirty="0"/>
          </a:p>
        </p:txBody>
      </p:sp>
      <p:sp>
        <p:nvSpPr>
          <p:cNvPr id="3" name="Θέση περιεχομένου 2"/>
          <p:cNvSpPr>
            <a:spLocks noGrp="1"/>
          </p:cNvSpPr>
          <p:nvPr>
            <p:ph idx="1"/>
          </p:nvPr>
        </p:nvSpPr>
        <p:spPr>
          <a:solidFill>
            <a:srgbClr val="D4FCEA"/>
          </a:solidFill>
        </p:spPr>
        <p:txBody>
          <a:bodyPr>
            <a:normAutofit fontScale="92500" lnSpcReduction="10000"/>
          </a:bodyPr>
          <a:lstStyle/>
          <a:p>
            <a:pPr marL="0" lvl="0" indent="0" fontAlgn="base">
              <a:spcBef>
                <a:spcPct val="0"/>
              </a:spcBef>
              <a:spcAft>
                <a:spcPct val="0"/>
              </a:spcAft>
              <a:buClrTx/>
              <a:buNone/>
            </a:pPr>
            <a:r>
              <a:rPr lang="el-GR" altLang="el-GR" sz="1900" b="1" dirty="0">
                <a:solidFill>
                  <a:prstClr val="black"/>
                </a:solidFill>
                <a:latin typeface="Courier" pitchFamily="49" charset="0"/>
              </a:rPr>
              <a:t>#include &lt;iostream.h&gt;</a:t>
            </a:r>
          </a:p>
          <a:p>
            <a:pPr marL="0" lvl="0" indent="0" fontAlgn="base">
              <a:spcBef>
                <a:spcPct val="0"/>
              </a:spcBef>
              <a:spcAft>
                <a:spcPct val="0"/>
              </a:spcAft>
              <a:buClrTx/>
              <a:buNone/>
            </a:pPr>
            <a:endParaRPr lang="el-GR" altLang="el-GR" sz="1900" b="1" dirty="0">
              <a:solidFill>
                <a:prstClr val="black"/>
              </a:solidFill>
              <a:latin typeface="Courier" pitchFamily="49" charset="0"/>
            </a:endParaRPr>
          </a:p>
          <a:p>
            <a:pPr marL="0" lvl="0" indent="0" fontAlgn="base">
              <a:spcBef>
                <a:spcPct val="0"/>
              </a:spcBef>
              <a:spcAft>
                <a:spcPct val="0"/>
              </a:spcAft>
              <a:buClrTx/>
              <a:buNone/>
            </a:pPr>
            <a:r>
              <a:rPr lang="el-GR" altLang="el-GR" sz="1900" b="1" dirty="0">
                <a:solidFill>
                  <a:srgbClr val="0000FF"/>
                </a:solidFill>
                <a:latin typeface="Courier" pitchFamily="49" charset="0"/>
              </a:rPr>
              <a:t>class CRectangle {</a:t>
            </a:r>
          </a:p>
          <a:p>
            <a:pPr marL="0" lvl="0" indent="0" fontAlgn="base">
              <a:spcBef>
                <a:spcPct val="0"/>
              </a:spcBef>
              <a:spcAft>
                <a:spcPct val="0"/>
              </a:spcAft>
              <a:buClrTx/>
              <a:buNone/>
            </a:pPr>
            <a:r>
              <a:rPr lang="el-GR" altLang="el-GR" sz="1900" b="1" dirty="0">
                <a:solidFill>
                  <a:srgbClr val="0000FF"/>
                </a:solidFill>
                <a:latin typeface="Courier" pitchFamily="49" charset="0"/>
              </a:rPr>
              <a:t>    int x, y;</a:t>
            </a:r>
          </a:p>
          <a:p>
            <a:pPr marL="0" lvl="0" indent="0" fontAlgn="base">
              <a:spcBef>
                <a:spcPct val="0"/>
              </a:spcBef>
              <a:spcAft>
                <a:spcPct val="0"/>
              </a:spcAft>
              <a:buClrTx/>
              <a:buNone/>
            </a:pPr>
            <a:r>
              <a:rPr lang="el-GR" altLang="el-GR" sz="1900" b="1" dirty="0">
                <a:solidFill>
                  <a:srgbClr val="0000FF"/>
                </a:solidFill>
                <a:latin typeface="Courier" pitchFamily="49" charset="0"/>
              </a:rPr>
              <a:t>  public:</a:t>
            </a:r>
          </a:p>
          <a:p>
            <a:pPr marL="0" lvl="0" indent="0" fontAlgn="base">
              <a:spcBef>
                <a:spcPct val="0"/>
              </a:spcBef>
              <a:spcAft>
                <a:spcPct val="0"/>
              </a:spcAft>
              <a:buClrTx/>
              <a:buNone/>
            </a:pPr>
            <a:r>
              <a:rPr lang="el-GR" altLang="el-GR" sz="1900" b="1" dirty="0">
                <a:solidFill>
                  <a:srgbClr val="0000FF"/>
                </a:solidFill>
                <a:latin typeface="Courier" pitchFamily="49" charset="0"/>
              </a:rPr>
              <a:t>    void set_values (int,int);</a:t>
            </a:r>
          </a:p>
          <a:p>
            <a:pPr marL="0" lvl="0" indent="0" fontAlgn="base">
              <a:spcBef>
                <a:spcPct val="0"/>
              </a:spcBef>
              <a:spcAft>
                <a:spcPct val="0"/>
              </a:spcAft>
              <a:buClrTx/>
              <a:buNone/>
            </a:pPr>
            <a:r>
              <a:rPr lang="el-GR" altLang="el-GR" sz="1900" b="1" dirty="0">
                <a:solidFill>
                  <a:srgbClr val="0000FF"/>
                </a:solidFill>
                <a:latin typeface="Courier" pitchFamily="49" charset="0"/>
              </a:rPr>
              <a:t>    int area (void) {return (x*y);}</a:t>
            </a:r>
          </a:p>
          <a:p>
            <a:pPr marL="0" lvl="0" indent="0" fontAlgn="base">
              <a:spcBef>
                <a:spcPct val="0"/>
              </a:spcBef>
              <a:spcAft>
                <a:spcPct val="0"/>
              </a:spcAft>
              <a:buClrTx/>
              <a:buNone/>
            </a:pPr>
            <a:r>
              <a:rPr lang="el-GR" altLang="el-GR" sz="1900" b="1" dirty="0">
                <a:solidFill>
                  <a:srgbClr val="0000FF"/>
                </a:solidFill>
                <a:latin typeface="Courier" pitchFamily="49" charset="0"/>
              </a:rPr>
              <a:t>};</a:t>
            </a:r>
          </a:p>
          <a:p>
            <a:pPr marL="0" lvl="0" indent="0" fontAlgn="base">
              <a:spcBef>
                <a:spcPct val="0"/>
              </a:spcBef>
              <a:spcAft>
                <a:spcPct val="0"/>
              </a:spcAft>
              <a:buClrTx/>
              <a:buNone/>
            </a:pPr>
            <a:endParaRPr lang="el-GR" altLang="el-GR" sz="1900" b="1" dirty="0">
              <a:solidFill>
                <a:srgbClr val="0000FF"/>
              </a:solidFill>
              <a:latin typeface="Courier" pitchFamily="49" charset="0"/>
            </a:endParaRPr>
          </a:p>
          <a:p>
            <a:pPr marL="0" lvl="0" indent="0" fontAlgn="base">
              <a:spcBef>
                <a:spcPct val="0"/>
              </a:spcBef>
              <a:spcAft>
                <a:spcPct val="0"/>
              </a:spcAft>
              <a:buClrTx/>
              <a:buNone/>
            </a:pPr>
            <a:r>
              <a:rPr lang="el-GR" altLang="el-GR" sz="1900" b="1" dirty="0">
                <a:solidFill>
                  <a:srgbClr val="0000FF"/>
                </a:solidFill>
                <a:latin typeface="Courier" pitchFamily="49" charset="0"/>
              </a:rPr>
              <a:t>void CRectangle::set_values (int a, int b) {</a:t>
            </a:r>
          </a:p>
          <a:p>
            <a:pPr marL="0" lvl="0" indent="0" fontAlgn="base">
              <a:spcBef>
                <a:spcPct val="0"/>
              </a:spcBef>
              <a:spcAft>
                <a:spcPct val="0"/>
              </a:spcAft>
              <a:buClrTx/>
              <a:buNone/>
            </a:pPr>
            <a:r>
              <a:rPr lang="el-GR" altLang="el-GR" sz="1900" b="1" dirty="0">
                <a:solidFill>
                  <a:srgbClr val="0000FF"/>
                </a:solidFill>
                <a:latin typeface="Courier" pitchFamily="49" charset="0"/>
              </a:rPr>
              <a:t>  x = a;</a:t>
            </a:r>
          </a:p>
          <a:p>
            <a:pPr marL="0" lvl="0" indent="0" fontAlgn="base">
              <a:spcBef>
                <a:spcPct val="0"/>
              </a:spcBef>
              <a:spcAft>
                <a:spcPct val="0"/>
              </a:spcAft>
              <a:buClrTx/>
              <a:buNone/>
            </a:pPr>
            <a:r>
              <a:rPr lang="el-GR" altLang="el-GR" sz="1900" b="1" dirty="0">
                <a:solidFill>
                  <a:srgbClr val="0000FF"/>
                </a:solidFill>
                <a:latin typeface="Courier" pitchFamily="49" charset="0"/>
              </a:rPr>
              <a:t>  y = b;</a:t>
            </a:r>
          </a:p>
          <a:p>
            <a:pPr marL="0" lvl="0" indent="0" fontAlgn="base">
              <a:spcBef>
                <a:spcPct val="0"/>
              </a:spcBef>
              <a:spcAft>
                <a:spcPct val="0"/>
              </a:spcAft>
              <a:buClrTx/>
              <a:buNone/>
            </a:pPr>
            <a:r>
              <a:rPr lang="el-GR" altLang="el-GR" sz="1900" b="1" dirty="0">
                <a:solidFill>
                  <a:srgbClr val="0000FF"/>
                </a:solidFill>
                <a:latin typeface="Courier" pitchFamily="49" charset="0"/>
              </a:rPr>
              <a:t>}</a:t>
            </a:r>
          </a:p>
          <a:p>
            <a:pPr marL="0" lvl="0" indent="0" fontAlgn="base">
              <a:spcBef>
                <a:spcPct val="0"/>
              </a:spcBef>
              <a:spcAft>
                <a:spcPct val="0"/>
              </a:spcAft>
              <a:buClrTx/>
              <a:buNone/>
            </a:pPr>
            <a:endParaRPr lang="el-GR" altLang="el-GR" sz="1900" b="1" dirty="0">
              <a:solidFill>
                <a:srgbClr val="0000FF"/>
              </a:solidFill>
              <a:latin typeface="Courier" pitchFamily="49" charset="0"/>
            </a:endParaRPr>
          </a:p>
          <a:p>
            <a:pPr marL="0" lvl="0" indent="0" fontAlgn="base">
              <a:spcBef>
                <a:spcPct val="0"/>
              </a:spcBef>
              <a:spcAft>
                <a:spcPct val="0"/>
              </a:spcAft>
              <a:buClrTx/>
              <a:buNone/>
            </a:pPr>
            <a:r>
              <a:rPr lang="el-GR" altLang="el-GR" sz="1900" b="1" dirty="0">
                <a:solidFill>
                  <a:srgbClr val="008000"/>
                </a:solidFill>
                <a:latin typeface="Courier" pitchFamily="49" charset="0"/>
              </a:rPr>
              <a:t>int main () {</a:t>
            </a:r>
          </a:p>
          <a:p>
            <a:pPr marL="0" lvl="0" indent="0" fontAlgn="base">
              <a:spcBef>
                <a:spcPct val="0"/>
              </a:spcBef>
              <a:spcAft>
                <a:spcPct val="0"/>
              </a:spcAft>
              <a:buClrTx/>
              <a:buNone/>
            </a:pPr>
            <a:r>
              <a:rPr lang="el-GR" altLang="el-GR" sz="1900" b="1" dirty="0">
                <a:solidFill>
                  <a:srgbClr val="008000"/>
                </a:solidFill>
                <a:latin typeface="Courier" pitchFamily="49" charset="0"/>
              </a:rPr>
              <a:t>  CRectangle rect;</a:t>
            </a:r>
          </a:p>
          <a:p>
            <a:pPr marL="0" lvl="0" indent="0" fontAlgn="base">
              <a:spcBef>
                <a:spcPct val="0"/>
              </a:spcBef>
              <a:spcAft>
                <a:spcPct val="0"/>
              </a:spcAft>
              <a:buClrTx/>
              <a:buNone/>
            </a:pPr>
            <a:r>
              <a:rPr lang="el-GR" altLang="el-GR" sz="1900" b="1" dirty="0">
                <a:solidFill>
                  <a:srgbClr val="008000"/>
                </a:solidFill>
                <a:latin typeface="Courier" pitchFamily="49" charset="0"/>
              </a:rPr>
              <a:t>  rect.set_values (3,4);</a:t>
            </a:r>
          </a:p>
          <a:p>
            <a:pPr marL="0" lvl="0" indent="0" fontAlgn="base">
              <a:spcBef>
                <a:spcPct val="0"/>
              </a:spcBef>
              <a:spcAft>
                <a:spcPct val="0"/>
              </a:spcAft>
              <a:buClrTx/>
              <a:buNone/>
            </a:pPr>
            <a:r>
              <a:rPr lang="el-GR" altLang="el-GR" sz="1900" b="1" dirty="0">
                <a:solidFill>
                  <a:srgbClr val="008000"/>
                </a:solidFill>
                <a:latin typeface="Courier" pitchFamily="49" charset="0"/>
              </a:rPr>
              <a:t>  cout &lt;&lt; "area: " &lt;&lt; rect.area();</a:t>
            </a:r>
          </a:p>
          <a:p>
            <a:pPr marL="0" lvl="0" indent="0" fontAlgn="base">
              <a:spcBef>
                <a:spcPct val="0"/>
              </a:spcBef>
              <a:spcAft>
                <a:spcPct val="0"/>
              </a:spcAft>
              <a:buClrTx/>
              <a:buNone/>
            </a:pPr>
            <a:r>
              <a:rPr lang="el-GR" altLang="el-GR" sz="1900" b="1" dirty="0">
                <a:solidFill>
                  <a:srgbClr val="008000"/>
                </a:solidFill>
                <a:latin typeface="Courier" pitchFamily="49" charset="0"/>
              </a:rPr>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73402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Κλάσεις</a:t>
            </a:r>
            <a:r>
              <a:rPr lang="en-US" dirty="0"/>
              <a:t> </a:t>
            </a:r>
            <a:r>
              <a:rPr lang="en-US" sz="3600" b="0" dirty="0" smtClean="0"/>
              <a:t>4/</a:t>
            </a:r>
            <a:r>
              <a:rPr lang="en-US" sz="3600" b="0" dirty="0"/>
              <a:t>4</a:t>
            </a:r>
            <a:endParaRPr lang="el-GR" sz="3600" dirty="0"/>
          </a:p>
        </p:txBody>
      </p:sp>
      <p:sp>
        <p:nvSpPr>
          <p:cNvPr id="3" name="Θέση περιεχομένου 2"/>
          <p:cNvSpPr>
            <a:spLocks noGrp="1"/>
          </p:cNvSpPr>
          <p:nvPr>
            <p:ph idx="1"/>
          </p:nvPr>
        </p:nvSpPr>
        <p:spPr/>
        <p:txBody>
          <a:bodyPr>
            <a:normAutofit fontScale="92500"/>
          </a:bodyPr>
          <a:lstStyle/>
          <a:p>
            <a:r>
              <a:rPr lang="el-GR" dirty="0"/>
              <a:t>Αν πριν τη δήλωση ενός μέλους δεν αφέρεται </a:t>
            </a:r>
            <a:r>
              <a:rPr lang="el-GR" b="1" dirty="0"/>
              <a:t>ρητά</a:t>
            </a:r>
            <a:r>
              <a:rPr lang="el-GR" dirty="0"/>
              <a:t> η προσβασιμότητα τότε θεωρείται ότι είναι </a:t>
            </a:r>
            <a:r>
              <a:rPr lang="el-GR" b="1" dirty="0">
                <a:solidFill>
                  <a:srgbClr val="004A82"/>
                </a:solidFill>
              </a:rPr>
              <a:t>private</a:t>
            </a:r>
          </a:p>
          <a:p>
            <a:r>
              <a:rPr lang="el-GR" dirty="0"/>
              <a:t>Ο τελεστής εμβέλειας :: χρησιμοποιείται για τη δήλωση μελών έξω από την κλάση. Στην περίπτωση που μια συνάρτηση οριστεί εξ’ολοκλήρου μέσα στην κλάση, τότε θεωρείται αυτόματα </a:t>
            </a:r>
            <a:r>
              <a:rPr lang="el-GR" b="1" dirty="0">
                <a:solidFill>
                  <a:srgbClr val="004A82"/>
                </a:solidFill>
              </a:rPr>
              <a:t>inline. </a:t>
            </a:r>
            <a:r>
              <a:rPr lang="el-GR" dirty="0"/>
              <a:t>Αν οριστεί εξωτερικά, θεωρείται κανονική συνάρτηση.</a:t>
            </a:r>
          </a:p>
          <a:p>
            <a:r>
              <a:rPr lang="el-GR" dirty="0"/>
              <a:t>Η δήλωση μεταβλητών της κλάσης (</a:t>
            </a:r>
            <a:r>
              <a:rPr lang="el-GR" b="1" dirty="0">
                <a:solidFill>
                  <a:srgbClr val="820000"/>
                </a:solidFill>
              </a:rPr>
              <a:t>στιγμιότυπα</a:t>
            </a:r>
            <a:r>
              <a:rPr lang="el-GR" dirty="0"/>
              <a:t> ή </a:t>
            </a:r>
            <a:r>
              <a:rPr lang="el-GR" b="1" dirty="0">
                <a:solidFill>
                  <a:srgbClr val="820000"/>
                </a:solidFill>
              </a:rPr>
              <a:t>αντικείμενα</a:t>
            </a:r>
            <a:r>
              <a:rPr lang="el-GR" dirty="0"/>
              <a:t>) γίνεται με το όνομα της κλάσης ώς τύπου δεδομένων </a:t>
            </a:r>
          </a:p>
          <a:p>
            <a:pPr lvl="1"/>
            <a:r>
              <a:rPr lang="el-GR" b="1" dirty="0">
                <a:solidFill>
                  <a:srgbClr val="1A5F17"/>
                </a:solidFill>
              </a:rPr>
              <a:t>CRectangle rect;</a:t>
            </a:r>
          </a:p>
          <a:p>
            <a:r>
              <a:rPr lang="el-GR" dirty="0"/>
              <a:t>Η προσπέλαση των μελών μιας κλάσης για ένα συγκεκριμένο αντικείμενο γίνεται μέσω του τελεστή .</a:t>
            </a:r>
          </a:p>
          <a:p>
            <a:pPr lvl="1"/>
            <a:r>
              <a:rPr lang="el-GR" b="1" dirty="0">
                <a:solidFill>
                  <a:srgbClr val="1A5F17"/>
                </a:solidFill>
              </a:rPr>
              <a:t>rect.set_values (3,4);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499528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Κατασκευαστές </a:t>
            </a:r>
            <a:r>
              <a:rPr lang="en-US" sz="3600" b="0" dirty="0"/>
              <a:t>1</a:t>
            </a:r>
            <a:r>
              <a:rPr lang="en-US" sz="3600" b="0" dirty="0" smtClean="0"/>
              <a:t>/</a:t>
            </a:r>
            <a:r>
              <a:rPr lang="el-GR" sz="3600" b="0" dirty="0" smtClean="0"/>
              <a:t>2</a:t>
            </a:r>
            <a:endParaRPr lang="el-GR" sz="3600" b="0" dirty="0"/>
          </a:p>
        </p:txBody>
      </p:sp>
      <p:sp>
        <p:nvSpPr>
          <p:cNvPr id="3" name="Θέση περιεχομένου 2"/>
          <p:cNvSpPr>
            <a:spLocks noGrp="1"/>
          </p:cNvSpPr>
          <p:nvPr>
            <p:ph idx="1"/>
          </p:nvPr>
        </p:nvSpPr>
        <p:spPr/>
        <p:txBody>
          <a:bodyPr>
            <a:normAutofit/>
          </a:bodyPr>
          <a:lstStyle/>
          <a:p>
            <a:r>
              <a:rPr lang="el-GR" b="1" dirty="0"/>
              <a:t>Κατασκευαστές</a:t>
            </a:r>
          </a:p>
          <a:p>
            <a:pPr lvl="1"/>
            <a:r>
              <a:rPr lang="el-GR" dirty="0"/>
              <a:t>Κατά τη διεργασία δημιουργίας τους, τα αντικείμενα είναι απαραίτητο να αρχικοποιούν τις μεταβλητές μέλη τους ή να αναθέτουν δυναμική μνήμη ώστε να είναι πλήρως λειτουργικά και να αποφεύγεται η επιστροφή απροσδιόριστων τιμών κατά την εκτέλεση σχετικών λειτουργιών.</a:t>
            </a:r>
          </a:p>
          <a:p>
            <a:pPr lvl="1"/>
            <a:r>
              <a:rPr lang="el-GR" dirty="0"/>
              <a:t>Για το σκοπό αυτό η κλάση περιέχει μια ειδική συνάρτηση: τον </a:t>
            </a:r>
            <a:r>
              <a:rPr lang="el-GR" b="1" dirty="0"/>
              <a:t>κατασκευαστή</a:t>
            </a:r>
            <a:r>
              <a:rPr lang="el-GR" dirty="0"/>
              <a:t> (</a:t>
            </a:r>
            <a:r>
              <a:rPr lang="el-GR" b="1" dirty="0">
                <a:solidFill>
                  <a:srgbClr val="820000"/>
                </a:solidFill>
              </a:rPr>
              <a:t>constructor</a:t>
            </a:r>
            <a:r>
              <a:rPr lang="el-GR" dirty="0"/>
              <a:t>). Ο κατασκευαστής δηλώνεται ως μια συνάρτηση-μέλος, η οποία </a:t>
            </a:r>
            <a:r>
              <a:rPr lang="el-GR" b="1" dirty="0"/>
              <a:t>έχει ακριβώς το ίδιο όνομα με την κλάση.</a:t>
            </a:r>
            <a:r>
              <a:rPr lang="el-GR" dirty="0"/>
              <a:t> Ο κατασκευαστής καλείται αυτόματα κάθε φορά που δημιουργείται ένα νέο στιγμιότυπο της κλάσης</a:t>
            </a:r>
          </a:p>
          <a:p>
            <a:pPr lvl="1"/>
            <a:r>
              <a:rPr lang="el-GR" dirty="0"/>
              <a:t>Οι κατασκευαστές δεν επιστρέφουν ποτέ τιμή.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4183576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Κατασκευαστές </a:t>
            </a:r>
            <a:r>
              <a:rPr lang="en-US" sz="3600" b="0" dirty="0" smtClean="0"/>
              <a:t>2/2</a:t>
            </a:r>
            <a:endParaRPr lang="el-GR" sz="3600" dirty="0"/>
          </a:p>
        </p:txBody>
      </p:sp>
      <p:sp>
        <p:nvSpPr>
          <p:cNvPr id="3" name="Θέση περιεχομένου 2"/>
          <p:cNvSpPr>
            <a:spLocks noGrp="1"/>
          </p:cNvSpPr>
          <p:nvPr>
            <p:ph idx="1"/>
          </p:nvPr>
        </p:nvSpPr>
        <p:spPr>
          <a:solidFill>
            <a:srgbClr val="D4FCEA"/>
          </a:solidFill>
        </p:spPr>
        <p:txBody>
          <a:bodyPr>
            <a:normAutofit fontScale="92500" lnSpcReduction="10000"/>
          </a:bodyPr>
          <a:lstStyle/>
          <a:p>
            <a:pPr marL="0" lvl="0" indent="0" fontAlgn="base">
              <a:spcBef>
                <a:spcPct val="0"/>
              </a:spcBef>
              <a:spcAft>
                <a:spcPct val="0"/>
              </a:spcAft>
              <a:buClrTx/>
              <a:buNone/>
            </a:pPr>
            <a:r>
              <a:rPr lang="el-GR" altLang="el-GR" sz="1900" b="1" dirty="0">
                <a:solidFill>
                  <a:prstClr val="black"/>
                </a:solidFill>
                <a:latin typeface="Courier" pitchFamily="49" charset="0"/>
              </a:rPr>
              <a:t>#include &lt;iostream.h&gt;</a:t>
            </a:r>
          </a:p>
          <a:p>
            <a:pPr marL="0" lvl="0" indent="0" fontAlgn="base">
              <a:spcBef>
                <a:spcPct val="0"/>
              </a:spcBef>
              <a:spcAft>
                <a:spcPct val="0"/>
              </a:spcAft>
              <a:buClrTx/>
              <a:buNone/>
            </a:pPr>
            <a:r>
              <a:rPr lang="el-GR" altLang="el-GR" sz="1900" b="1" dirty="0">
                <a:solidFill>
                  <a:prstClr val="black"/>
                </a:solidFill>
                <a:latin typeface="Courier" pitchFamily="49" charset="0"/>
              </a:rPr>
              <a:t>class CRectangle {</a:t>
            </a:r>
          </a:p>
          <a:p>
            <a:pPr marL="0" lvl="0" indent="0" fontAlgn="base">
              <a:spcBef>
                <a:spcPct val="0"/>
              </a:spcBef>
              <a:spcAft>
                <a:spcPct val="0"/>
              </a:spcAft>
              <a:buClrTx/>
              <a:buNone/>
            </a:pPr>
            <a:r>
              <a:rPr lang="el-GR" altLang="el-GR" sz="1900" b="1" dirty="0">
                <a:solidFill>
                  <a:prstClr val="black"/>
                </a:solidFill>
                <a:latin typeface="Courier" pitchFamily="49" charset="0"/>
              </a:rPr>
              <a:t>    int width, height;</a:t>
            </a:r>
          </a:p>
          <a:p>
            <a:pPr marL="0" lvl="0" indent="0" fontAlgn="base">
              <a:spcBef>
                <a:spcPct val="0"/>
              </a:spcBef>
              <a:spcAft>
                <a:spcPct val="0"/>
              </a:spcAft>
              <a:buClrTx/>
              <a:buNone/>
            </a:pPr>
            <a:r>
              <a:rPr lang="el-GR" altLang="el-GR" sz="1900" b="1" dirty="0">
                <a:solidFill>
                  <a:prstClr val="black"/>
                </a:solidFill>
                <a:latin typeface="Courier" pitchFamily="49" charset="0"/>
              </a:rPr>
              <a:t>  public:</a:t>
            </a:r>
          </a:p>
          <a:p>
            <a:pPr marL="0" lvl="0" indent="0" fontAlgn="base">
              <a:spcBef>
                <a:spcPct val="0"/>
              </a:spcBef>
              <a:spcAft>
                <a:spcPct val="0"/>
              </a:spcAft>
              <a:buClrTx/>
              <a:buNone/>
            </a:pPr>
            <a:r>
              <a:rPr lang="el-GR" altLang="el-GR" sz="1900" b="1" dirty="0">
                <a:solidFill>
                  <a:prstClr val="black"/>
                </a:solidFill>
                <a:latin typeface="Courier" pitchFamily="49" charset="0"/>
              </a:rPr>
              <a:t>    CRectangle (int,int);</a:t>
            </a:r>
          </a:p>
          <a:p>
            <a:pPr marL="0" lvl="0" indent="0" fontAlgn="base">
              <a:spcBef>
                <a:spcPct val="0"/>
              </a:spcBef>
              <a:spcAft>
                <a:spcPct val="0"/>
              </a:spcAft>
              <a:buClrTx/>
              <a:buNone/>
            </a:pPr>
            <a:r>
              <a:rPr lang="el-GR" altLang="el-GR" sz="1900" b="1" dirty="0">
                <a:solidFill>
                  <a:prstClr val="black"/>
                </a:solidFill>
                <a:latin typeface="Courier" pitchFamily="49" charset="0"/>
              </a:rPr>
              <a:t>    int area (void) {return (width*height);}</a:t>
            </a:r>
          </a:p>
          <a:p>
            <a:pPr marL="0" lvl="0" indent="0" fontAlgn="base">
              <a:spcBef>
                <a:spcPct val="0"/>
              </a:spcBef>
              <a:spcAft>
                <a:spcPct val="0"/>
              </a:spcAft>
              <a:buClrTx/>
              <a:buNone/>
            </a:pPr>
            <a:r>
              <a:rPr lang="el-GR" altLang="el-GR" sz="1900" b="1" dirty="0">
                <a:solidFill>
                  <a:prstClr val="black"/>
                </a:solidFill>
                <a:latin typeface="Courier" pitchFamily="49" charset="0"/>
              </a:rPr>
              <a:t>};</a:t>
            </a:r>
          </a:p>
          <a:p>
            <a:pPr marL="0" lvl="0" indent="0" fontAlgn="base">
              <a:spcBef>
                <a:spcPct val="0"/>
              </a:spcBef>
              <a:spcAft>
                <a:spcPct val="0"/>
              </a:spcAft>
              <a:buClrTx/>
              <a:buNone/>
            </a:pPr>
            <a:endParaRPr lang="el-GR" altLang="el-GR" sz="1900" b="1" dirty="0">
              <a:solidFill>
                <a:prstClr val="black"/>
              </a:solidFill>
              <a:latin typeface="Courier" pitchFamily="49" charset="0"/>
            </a:endParaRPr>
          </a:p>
          <a:p>
            <a:pPr marL="0" lvl="0" indent="0" fontAlgn="base">
              <a:spcBef>
                <a:spcPct val="0"/>
              </a:spcBef>
              <a:spcAft>
                <a:spcPct val="0"/>
              </a:spcAft>
              <a:buClrTx/>
              <a:buNone/>
            </a:pPr>
            <a:r>
              <a:rPr lang="el-GR" altLang="el-GR" sz="1900" b="1" dirty="0">
                <a:solidFill>
                  <a:srgbClr val="C0504D"/>
                </a:solidFill>
                <a:latin typeface="Courier" pitchFamily="49" charset="0"/>
              </a:rPr>
              <a:t>CRectangle::CRectangle (int a, int b) {</a:t>
            </a:r>
          </a:p>
          <a:p>
            <a:pPr marL="0" lvl="0" indent="0" fontAlgn="base">
              <a:spcBef>
                <a:spcPct val="0"/>
              </a:spcBef>
              <a:spcAft>
                <a:spcPct val="0"/>
              </a:spcAft>
              <a:buClrTx/>
              <a:buNone/>
            </a:pPr>
            <a:r>
              <a:rPr lang="el-GR" altLang="el-GR" sz="1900" b="1" dirty="0">
                <a:solidFill>
                  <a:srgbClr val="C0504D"/>
                </a:solidFill>
                <a:latin typeface="Courier" pitchFamily="49" charset="0"/>
              </a:rPr>
              <a:t>  width = a;</a:t>
            </a:r>
          </a:p>
          <a:p>
            <a:pPr marL="0" lvl="0" indent="0" fontAlgn="base">
              <a:spcBef>
                <a:spcPct val="0"/>
              </a:spcBef>
              <a:spcAft>
                <a:spcPct val="0"/>
              </a:spcAft>
              <a:buClrTx/>
              <a:buNone/>
            </a:pPr>
            <a:r>
              <a:rPr lang="el-GR" altLang="el-GR" sz="1900" b="1" dirty="0">
                <a:solidFill>
                  <a:srgbClr val="C0504D"/>
                </a:solidFill>
                <a:latin typeface="Courier" pitchFamily="49" charset="0"/>
              </a:rPr>
              <a:t>  height = b;</a:t>
            </a:r>
          </a:p>
          <a:p>
            <a:pPr marL="0" lvl="0" indent="0" fontAlgn="base">
              <a:spcBef>
                <a:spcPct val="0"/>
              </a:spcBef>
              <a:spcAft>
                <a:spcPct val="0"/>
              </a:spcAft>
              <a:buClrTx/>
              <a:buNone/>
            </a:pPr>
            <a:r>
              <a:rPr lang="el-GR" altLang="el-GR" sz="1900" b="1" dirty="0">
                <a:solidFill>
                  <a:srgbClr val="C0504D"/>
                </a:solidFill>
                <a:latin typeface="Courier" pitchFamily="49" charset="0"/>
              </a:rPr>
              <a:t>}</a:t>
            </a:r>
          </a:p>
          <a:p>
            <a:pPr marL="0" lvl="0" indent="0" fontAlgn="base">
              <a:spcBef>
                <a:spcPct val="0"/>
              </a:spcBef>
              <a:spcAft>
                <a:spcPct val="0"/>
              </a:spcAft>
              <a:buClrTx/>
              <a:buNone/>
            </a:pPr>
            <a:endParaRPr lang="el-GR" altLang="el-GR" sz="1900" b="1" dirty="0">
              <a:solidFill>
                <a:srgbClr val="C0504D"/>
              </a:solidFill>
              <a:latin typeface="Courier" pitchFamily="49" charset="0"/>
            </a:endParaRPr>
          </a:p>
          <a:p>
            <a:pPr marL="0" lvl="0" indent="0" fontAlgn="base">
              <a:spcBef>
                <a:spcPct val="0"/>
              </a:spcBef>
              <a:spcAft>
                <a:spcPct val="0"/>
              </a:spcAft>
              <a:buClrTx/>
              <a:buNone/>
            </a:pPr>
            <a:r>
              <a:rPr lang="el-GR" altLang="el-GR" sz="1900" b="1" dirty="0">
                <a:solidFill>
                  <a:prstClr val="black"/>
                </a:solidFill>
                <a:latin typeface="Courier" pitchFamily="49" charset="0"/>
              </a:rPr>
              <a:t>int main () {</a:t>
            </a:r>
          </a:p>
          <a:p>
            <a:pPr marL="0" lvl="0" indent="0" fontAlgn="base">
              <a:spcBef>
                <a:spcPct val="0"/>
              </a:spcBef>
              <a:spcAft>
                <a:spcPct val="0"/>
              </a:spcAft>
              <a:buClrTx/>
              <a:buNone/>
            </a:pPr>
            <a:r>
              <a:rPr lang="el-GR" altLang="el-GR" sz="1900" b="1" dirty="0">
                <a:solidFill>
                  <a:prstClr val="black"/>
                </a:solidFill>
                <a:latin typeface="Courier" pitchFamily="49" charset="0"/>
              </a:rPr>
              <a:t>  CRectangle rect (3,4);</a:t>
            </a:r>
          </a:p>
          <a:p>
            <a:pPr marL="0" lvl="0" indent="0" fontAlgn="base">
              <a:spcBef>
                <a:spcPct val="0"/>
              </a:spcBef>
              <a:spcAft>
                <a:spcPct val="0"/>
              </a:spcAft>
              <a:buClrTx/>
              <a:buNone/>
            </a:pPr>
            <a:r>
              <a:rPr lang="el-GR" altLang="el-GR" sz="1900" b="1" dirty="0">
                <a:solidFill>
                  <a:prstClr val="black"/>
                </a:solidFill>
                <a:latin typeface="Courier" pitchFamily="49" charset="0"/>
              </a:rPr>
              <a:t>  CRectangle rectb (5,6);</a:t>
            </a:r>
          </a:p>
          <a:p>
            <a:pPr marL="0" lvl="0" indent="0" fontAlgn="base">
              <a:spcBef>
                <a:spcPct val="0"/>
              </a:spcBef>
              <a:spcAft>
                <a:spcPct val="0"/>
              </a:spcAft>
              <a:buClrTx/>
              <a:buNone/>
            </a:pPr>
            <a:r>
              <a:rPr lang="el-GR" altLang="el-GR" sz="1900" b="1" dirty="0">
                <a:solidFill>
                  <a:prstClr val="black"/>
                </a:solidFill>
                <a:latin typeface="Courier" pitchFamily="49" charset="0"/>
              </a:rPr>
              <a:t>  cout &lt;&lt; "rect area: " &lt;&lt; rect.area() &lt;&lt; endl;</a:t>
            </a:r>
          </a:p>
          <a:p>
            <a:pPr marL="0" lvl="0" indent="0" fontAlgn="base">
              <a:spcBef>
                <a:spcPct val="0"/>
              </a:spcBef>
              <a:spcAft>
                <a:spcPct val="0"/>
              </a:spcAft>
              <a:buClrTx/>
              <a:buNone/>
            </a:pPr>
            <a:r>
              <a:rPr lang="el-GR" altLang="el-GR" sz="1900" b="1" dirty="0">
                <a:solidFill>
                  <a:prstClr val="black"/>
                </a:solidFill>
                <a:latin typeface="Courier" pitchFamily="49" charset="0"/>
              </a:rPr>
              <a:t>  cout &lt;&lt; "rectb area: " &lt;&lt; rectb.area() &lt;&lt; endl;</a:t>
            </a:r>
          </a:p>
          <a:p>
            <a:pPr marL="0" lvl="0" indent="0" fontAlgn="base">
              <a:spcBef>
                <a:spcPct val="0"/>
              </a:spcBef>
              <a:spcAft>
                <a:spcPct val="0"/>
              </a:spcAft>
              <a:buClrTx/>
              <a:buNone/>
            </a:pPr>
            <a:r>
              <a:rPr lang="el-GR" altLang="el-GR" sz="1900" b="1" dirty="0">
                <a:solidFill>
                  <a:prstClr val="black"/>
                </a:solidFill>
                <a:latin typeface="Courier" pitchFamily="49" charset="0"/>
              </a:rPr>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2273103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Καταστροφείς </a:t>
            </a:r>
            <a:r>
              <a:rPr lang="en-US" sz="3600" b="0" dirty="0" smtClean="0"/>
              <a:t>1/3</a:t>
            </a:r>
            <a:endParaRPr lang="el-GR" sz="3600" b="0" dirty="0"/>
          </a:p>
        </p:txBody>
      </p:sp>
      <p:sp>
        <p:nvSpPr>
          <p:cNvPr id="3" name="Θέση περιεχομένου 2"/>
          <p:cNvSpPr>
            <a:spLocks noGrp="1"/>
          </p:cNvSpPr>
          <p:nvPr>
            <p:ph idx="1"/>
          </p:nvPr>
        </p:nvSpPr>
        <p:spPr/>
        <p:txBody>
          <a:bodyPr>
            <a:normAutofit/>
          </a:bodyPr>
          <a:lstStyle/>
          <a:p>
            <a:r>
              <a:rPr lang="el-GR" dirty="0"/>
              <a:t>Καταστροφείς</a:t>
            </a:r>
          </a:p>
          <a:p>
            <a:pPr lvl="1"/>
            <a:r>
              <a:rPr lang="el-GR" dirty="0"/>
              <a:t>Ο </a:t>
            </a:r>
            <a:r>
              <a:rPr lang="el-GR" b="1" dirty="0"/>
              <a:t>καταστροφέας</a:t>
            </a:r>
            <a:r>
              <a:rPr lang="el-GR" dirty="0"/>
              <a:t> (</a:t>
            </a:r>
            <a:r>
              <a:rPr lang="el-GR" b="1" dirty="0">
                <a:solidFill>
                  <a:srgbClr val="820000"/>
                </a:solidFill>
              </a:rPr>
              <a:t>destructor</a:t>
            </a:r>
            <a:r>
              <a:rPr lang="el-GR" dirty="0"/>
              <a:t>) επιτελεί την αντίστροφη λειτουργία από αυτή του κατασκευαστή. Καλείται αυτόματα όταν ένα αντικείμενο εξέρχεται από τη μνήμη, είτε διότι σταμάτησε να υφίσταται λόγος ύπαρξής του (π.χ. Ήταν δηλωμένο ως τοπικό αντικείμενο σε μια συνάρτηση της οποίας η εκτέλεση ολοκληρώθηκε), είτε επειδή είναι ένα δυναμικά ορισμένο αντικείμενο το οποίο αποδεσμεύεται μέσω του τελεστή </a:t>
            </a:r>
            <a:r>
              <a:rPr lang="el-GR" b="1" dirty="0">
                <a:solidFill>
                  <a:srgbClr val="004A82"/>
                </a:solidFill>
              </a:rPr>
              <a:t>delete.</a:t>
            </a:r>
          </a:p>
          <a:p>
            <a:pPr lvl="1"/>
            <a:r>
              <a:rPr lang="el-GR" dirty="0"/>
              <a:t>Ο καταστροφέας δηλώνεται ως μια συνάρτηση-μέλος, η οποία </a:t>
            </a:r>
            <a:r>
              <a:rPr lang="el-GR" b="1" dirty="0"/>
              <a:t>έχει ακριβώς το ίδιο όνομα με την κλάση με μία τίλντα (~) μπροστά. </a:t>
            </a:r>
          </a:p>
          <a:p>
            <a:pPr lvl="1"/>
            <a:r>
              <a:rPr lang="el-GR" dirty="0"/>
              <a:t>Οι καταστροφείς δεν επιστρέφουν ποτέ τιμή.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0133478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Καταστροφείς </a:t>
            </a:r>
            <a:r>
              <a:rPr lang="el-GR" sz="3600" b="0" dirty="0" smtClean="0"/>
              <a:t>2</a:t>
            </a:r>
            <a:r>
              <a:rPr lang="en-US" sz="3600" b="0" dirty="0" smtClean="0"/>
              <a:t>/</a:t>
            </a:r>
            <a:r>
              <a:rPr lang="el-GR" sz="3600" b="0" dirty="0" smtClean="0"/>
              <a:t>3</a:t>
            </a:r>
            <a:endParaRPr lang="el-GR" sz="3600" dirty="0"/>
          </a:p>
        </p:txBody>
      </p:sp>
      <p:sp>
        <p:nvSpPr>
          <p:cNvPr id="3" name="Θέση περιεχομένου 2"/>
          <p:cNvSpPr>
            <a:spLocks noGrp="1"/>
          </p:cNvSpPr>
          <p:nvPr>
            <p:ph idx="1"/>
          </p:nvPr>
        </p:nvSpPr>
        <p:spPr>
          <a:solidFill>
            <a:srgbClr val="D4FCEA"/>
          </a:solidFill>
        </p:spPr>
        <p:txBody>
          <a:bodyPr>
            <a:normAutofit lnSpcReduction="10000"/>
          </a:bodyPr>
          <a:lstStyle/>
          <a:p>
            <a:pPr marL="0" lvl="0" indent="0" fontAlgn="base">
              <a:spcBef>
                <a:spcPct val="0"/>
              </a:spcBef>
              <a:spcAft>
                <a:spcPct val="0"/>
              </a:spcAft>
              <a:buClrTx/>
              <a:buNone/>
            </a:pPr>
            <a:r>
              <a:rPr lang="el-GR" altLang="el-GR" sz="2000" b="1" dirty="0">
                <a:solidFill>
                  <a:prstClr val="black"/>
                </a:solidFill>
                <a:latin typeface="Courier" pitchFamily="49" charset="0"/>
              </a:rPr>
              <a:t>#include &lt;iostream.h&gt;</a:t>
            </a:r>
          </a:p>
          <a:p>
            <a:pPr marL="0" lvl="0" indent="0" fontAlgn="base">
              <a:spcBef>
                <a:spcPct val="0"/>
              </a:spcBef>
              <a:spcAft>
                <a:spcPct val="0"/>
              </a:spcAft>
              <a:buClrTx/>
              <a:buNone/>
            </a:pPr>
            <a:endParaRPr lang="el-GR" altLang="el-GR" sz="2000" b="1" dirty="0">
              <a:solidFill>
                <a:prstClr val="black"/>
              </a:solidFill>
              <a:latin typeface="Courier" pitchFamily="49" charset="0"/>
            </a:endParaRPr>
          </a:p>
          <a:p>
            <a:pPr marL="0" lvl="0" indent="0" fontAlgn="base">
              <a:spcBef>
                <a:spcPct val="0"/>
              </a:spcBef>
              <a:spcAft>
                <a:spcPct val="0"/>
              </a:spcAft>
              <a:buClrTx/>
              <a:buNone/>
            </a:pPr>
            <a:r>
              <a:rPr lang="el-GR" altLang="el-GR" sz="2000" b="1" dirty="0">
                <a:solidFill>
                  <a:prstClr val="black"/>
                </a:solidFill>
                <a:latin typeface="Courier" pitchFamily="49" charset="0"/>
              </a:rPr>
              <a:t>class CRectangle {</a:t>
            </a:r>
          </a:p>
          <a:p>
            <a:pPr marL="0" lvl="0" indent="0" fontAlgn="base">
              <a:spcBef>
                <a:spcPct val="0"/>
              </a:spcBef>
              <a:spcAft>
                <a:spcPct val="0"/>
              </a:spcAft>
              <a:buClrTx/>
              <a:buNone/>
            </a:pPr>
            <a:r>
              <a:rPr lang="el-GR" altLang="el-GR" sz="2000" b="1" dirty="0">
                <a:solidFill>
                  <a:prstClr val="black"/>
                </a:solidFill>
                <a:latin typeface="Courier" pitchFamily="49" charset="0"/>
              </a:rPr>
              <a:t>    int *width, *height;</a:t>
            </a:r>
          </a:p>
          <a:p>
            <a:pPr marL="0" lvl="0" indent="0" fontAlgn="base">
              <a:spcBef>
                <a:spcPct val="0"/>
              </a:spcBef>
              <a:spcAft>
                <a:spcPct val="0"/>
              </a:spcAft>
              <a:buClrTx/>
              <a:buNone/>
            </a:pPr>
            <a:r>
              <a:rPr lang="el-GR" altLang="el-GR" sz="2000" b="1" dirty="0">
                <a:solidFill>
                  <a:prstClr val="black"/>
                </a:solidFill>
                <a:latin typeface="Courier" pitchFamily="49" charset="0"/>
              </a:rPr>
              <a:t>  public:</a:t>
            </a:r>
          </a:p>
          <a:p>
            <a:pPr marL="0" lvl="0" indent="0" fontAlgn="base">
              <a:spcBef>
                <a:spcPct val="0"/>
              </a:spcBef>
              <a:spcAft>
                <a:spcPct val="0"/>
              </a:spcAft>
              <a:buClrTx/>
              <a:buNone/>
            </a:pPr>
            <a:r>
              <a:rPr lang="el-GR" altLang="el-GR" sz="2000" b="1" dirty="0">
                <a:solidFill>
                  <a:prstClr val="black"/>
                </a:solidFill>
                <a:latin typeface="Courier" pitchFamily="49" charset="0"/>
              </a:rPr>
              <a:t>    CRectangle (int,int);</a:t>
            </a:r>
          </a:p>
          <a:p>
            <a:pPr marL="0" lvl="0" indent="0" fontAlgn="base">
              <a:spcBef>
                <a:spcPct val="0"/>
              </a:spcBef>
              <a:spcAft>
                <a:spcPct val="0"/>
              </a:spcAft>
              <a:buClrTx/>
              <a:buNone/>
            </a:pPr>
            <a:r>
              <a:rPr lang="el-GR" altLang="el-GR" sz="2000" b="1" dirty="0">
                <a:solidFill>
                  <a:prstClr val="black"/>
                </a:solidFill>
                <a:latin typeface="Courier" pitchFamily="49" charset="0"/>
              </a:rPr>
              <a:t>    ~CRectangle ();</a:t>
            </a:r>
          </a:p>
          <a:p>
            <a:pPr marL="0" lvl="0" indent="0" fontAlgn="base">
              <a:spcBef>
                <a:spcPct val="0"/>
              </a:spcBef>
              <a:spcAft>
                <a:spcPct val="0"/>
              </a:spcAft>
              <a:buClrTx/>
              <a:buNone/>
            </a:pPr>
            <a:r>
              <a:rPr lang="el-GR" altLang="el-GR" sz="2000" b="1" dirty="0">
                <a:solidFill>
                  <a:prstClr val="black"/>
                </a:solidFill>
                <a:latin typeface="Courier" pitchFamily="49" charset="0"/>
              </a:rPr>
              <a:t>    int area (void) {return (*width * *height);}</a:t>
            </a:r>
          </a:p>
          <a:p>
            <a:pPr marL="0" lvl="0" indent="0" fontAlgn="base">
              <a:spcBef>
                <a:spcPct val="0"/>
              </a:spcBef>
              <a:spcAft>
                <a:spcPct val="0"/>
              </a:spcAft>
              <a:buClrTx/>
              <a:buNone/>
            </a:pPr>
            <a:r>
              <a:rPr lang="el-GR" altLang="el-GR" sz="2000" b="1" dirty="0">
                <a:solidFill>
                  <a:prstClr val="black"/>
                </a:solidFill>
                <a:latin typeface="Courier" pitchFamily="49" charset="0"/>
              </a:rPr>
              <a:t>};</a:t>
            </a:r>
          </a:p>
          <a:p>
            <a:pPr marL="0" lvl="0" indent="0" fontAlgn="base">
              <a:spcBef>
                <a:spcPct val="0"/>
              </a:spcBef>
              <a:spcAft>
                <a:spcPct val="0"/>
              </a:spcAft>
              <a:buClrTx/>
              <a:buNone/>
            </a:pPr>
            <a:endParaRPr lang="el-GR" altLang="el-GR" sz="2000" b="1" dirty="0">
              <a:solidFill>
                <a:prstClr val="black"/>
              </a:solidFill>
              <a:latin typeface="Courier" pitchFamily="49" charset="0"/>
            </a:endParaRPr>
          </a:p>
          <a:p>
            <a:pPr marL="0" lvl="0" indent="0" fontAlgn="base">
              <a:spcBef>
                <a:spcPct val="0"/>
              </a:spcBef>
              <a:spcAft>
                <a:spcPct val="0"/>
              </a:spcAft>
              <a:buClrTx/>
              <a:buNone/>
            </a:pPr>
            <a:r>
              <a:rPr lang="el-GR" altLang="el-GR" sz="2000" b="1" dirty="0">
                <a:solidFill>
                  <a:prstClr val="black"/>
                </a:solidFill>
                <a:latin typeface="Courier" pitchFamily="49" charset="0"/>
              </a:rPr>
              <a:t>CRectangle::CRectangle (int a, int b) {</a:t>
            </a:r>
          </a:p>
          <a:p>
            <a:pPr marL="0" lvl="0" indent="0" fontAlgn="base">
              <a:spcBef>
                <a:spcPct val="0"/>
              </a:spcBef>
              <a:spcAft>
                <a:spcPct val="0"/>
              </a:spcAft>
              <a:buClrTx/>
              <a:buNone/>
            </a:pPr>
            <a:r>
              <a:rPr lang="el-GR" altLang="el-GR" sz="2000" b="1" dirty="0">
                <a:solidFill>
                  <a:prstClr val="black"/>
                </a:solidFill>
                <a:latin typeface="Courier" pitchFamily="49" charset="0"/>
              </a:rPr>
              <a:t>  width = new int;</a:t>
            </a:r>
          </a:p>
          <a:p>
            <a:pPr marL="0" lvl="0" indent="0" fontAlgn="base">
              <a:spcBef>
                <a:spcPct val="0"/>
              </a:spcBef>
              <a:spcAft>
                <a:spcPct val="0"/>
              </a:spcAft>
              <a:buClrTx/>
              <a:buNone/>
            </a:pPr>
            <a:r>
              <a:rPr lang="el-GR" altLang="el-GR" sz="2000" b="1" dirty="0">
                <a:solidFill>
                  <a:prstClr val="black"/>
                </a:solidFill>
                <a:latin typeface="Courier" pitchFamily="49" charset="0"/>
              </a:rPr>
              <a:t>  height = new int;</a:t>
            </a:r>
          </a:p>
          <a:p>
            <a:pPr marL="0" lvl="0" indent="0" fontAlgn="base">
              <a:spcBef>
                <a:spcPct val="0"/>
              </a:spcBef>
              <a:spcAft>
                <a:spcPct val="0"/>
              </a:spcAft>
              <a:buClrTx/>
              <a:buNone/>
            </a:pPr>
            <a:r>
              <a:rPr lang="el-GR" altLang="el-GR" sz="2000" b="1" dirty="0">
                <a:solidFill>
                  <a:prstClr val="black"/>
                </a:solidFill>
                <a:latin typeface="Courier" pitchFamily="49" charset="0"/>
              </a:rPr>
              <a:t>  *width = a;</a:t>
            </a:r>
          </a:p>
          <a:p>
            <a:pPr marL="0" lvl="0" indent="0" fontAlgn="base">
              <a:spcBef>
                <a:spcPct val="0"/>
              </a:spcBef>
              <a:spcAft>
                <a:spcPct val="0"/>
              </a:spcAft>
              <a:buClrTx/>
              <a:buNone/>
            </a:pPr>
            <a:r>
              <a:rPr lang="el-GR" altLang="el-GR" sz="2000" b="1" dirty="0">
                <a:solidFill>
                  <a:prstClr val="black"/>
                </a:solidFill>
                <a:latin typeface="Courier" pitchFamily="49" charset="0"/>
              </a:rPr>
              <a:t>  *height = b;</a:t>
            </a:r>
          </a:p>
          <a:p>
            <a:pPr marL="0" lvl="0" indent="0" fontAlgn="base">
              <a:spcBef>
                <a:spcPct val="0"/>
              </a:spcBef>
              <a:spcAft>
                <a:spcPct val="0"/>
              </a:spcAft>
              <a:buClrTx/>
              <a:buNone/>
            </a:pPr>
            <a:r>
              <a:rPr lang="el-GR" altLang="el-GR" sz="2000" b="1" dirty="0">
                <a:solidFill>
                  <a:prstClr val="black"/>
                </a:solidFill>
                <a:latin typeface="Courier" pitchFamily="49" charset="0"/>
              </a:rPr>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7786660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533</TotalTime>
  <Words>3126</Words>
  <Application>Microsoft Office PowerPoint</Application>
  <PresentationFormat>Προβολή στην οθόνη (4:3)</PresentationFormat>
  <Paragraphs>475</Paragraphs>
  <Slides>39</Slides>
  <Notes>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39</vt:i4>
      </vt:variant>
    </vt:vector>
  </HeadingPairs>
  <TitlesOfParts>
    <vt:vector size="48" baseType="lpstr">
      <vt:lpstr>AngsanaUPC</vt:lpstr>
      <vt:lpstr>Arial</vt:lpstr>
      <vt:lpstr>Calibri</vt:lpstr>
      <vt:lpstr>Courier</vt:lpstr>
      <vt:lpstr>Times New Roman</vt:lpstr>
      <vt:lpstr>Wingdings</vt:lpstr>
      <vt:lpstr>Προσαρμοσμένη σχεδίαση</vt:lpstr>
      <vt:lpstr>1_OC_template_updated</vt:lpstr>
      <vt:lpstr>OC_template_updated</vt:lpstr>
      <vt:lpstr>Αντικειμενοστρεφής Προγραμματισμός (Θ)</vt:lpstr>
      <vt:lpstr>Κλάσεις 1/4</vt:lpstr>
      <vt:lpstr>Κλάσεις 2/4</vt:lpstr>
      <vt:lpstr>Κλάσεις 3/4</vt:lpstr>
      <vt:lpstr>Κλάσεις 4/4</vt:lpstr>
      <vt:lpstr>Κατασκευαστές 1/2</vt:lpstr>
      <vt:lpstr>Κατασκευαστές 2/2</vt:lpstr>
      <vt:lpstr>Καταστροφείς 1/3</vt:lpstr>
      <vt:lpstr>Καταστροφείς 2/3</vt:lpstr>
      <vt:lpstr>Καταστροφείς 3/3</vt:lpstr>
      <vt:lpstr>Υπερφόρτωση Κατασκευαστών 1/3</vt:lpstr>
      <vt:lpstr>Υπερφόρτωση Κατασκευαστών 2/3</vt:lpstr>
      <vt:lpstr>Υπερφόρτωση Κατασκευαστών 3/3</vt:lpstr>
      <vt:lpstr>Δείκτες σε κλάσεις 1/3</vt:lpstr>
      <vt:lpstr>Δείκτες σε κλάσεις 2/3</vt:lpstr>
      <vt:lpstr>Δείκτες σε κλάσεις 3/3</vt:lpstr>
      <vt:lpstr>Σύνοψη τελεστών για λειτ. δεικτών</vt:lpstr>
      <vt:lpstr>Υπερφόρτωση τελεστών 1/6</vt:lpstr>
      <vt:lpstr>Υπερφόρτωση τελεστών 2/6</vt:lpstr>
      <vt:lpstr>Υπερφόρτωση τελεστών 3/6</vt:lpstr>
      <vt:lpstr>Υπερφόρτωση τελεστών 4/6</vt:lpstr>
      <vt:lpstr>Υπερφόρτωση τελεστών 5/6</vt:lpstr>
      <vt:lpstr>Υπερφόρτωση τελεστών 6/6</vt:lpstr>
      <vt:lpstr>Η λέξη-κλειδί this 1/2</vt:lpstr>
      <vt:lpstr>Η λέξη-κλειδί this 2/2</vt:lpstr>
      <vt:lpstr>Στατικά μέλη 1/2</vt:lpstr>
      <vt:lpstr>Στατικά μέλη 2/2</vt:lpstr>
      <vt:lpstr>Συναρτήσεις friend 1/3</vt:lpstr>
      <vt:lpstr>Συναρτήσεις friend 2/3</vt:lpstr>
      <vt:lpstr>Συναρτήσεις friend 3/3</vt:lpstr>
      <vt:lpstr>Κλάσεις friend 1/2</vt:lpstr>
      <vt:lpstr>Κλάσεις friend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Natassa Karap</cp:lastModifiedBy>
  <cp:revision>64</cp:revision>
  <dcterms:created xsi:type="dcterms:W3CDTF">2014-05-20T07:14:25Z</dcterms:created>
  <dcterms:modified xsi:type="dcterms:W3CDTF">2015-09-17T10:09:51Z</dcterms:modified>
</cp:coreProperties>
</file>