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57" r:id="rId15"/>
    <p:sldId id="262" r:id="rId16"/>
    <p:sldId id="264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3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16DEC2-378F-4920-B933-C586284ACAD7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F02D8F-6509-423B-8816-B99623D03771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αποσμητικού γαλακτώματος </a:t>
            </a:r>
            <a:r>
              <a:rPr lang="el-GR" sz="2600" dirty="0" err="1"/>
              <a:t>Roll</a:t>
            </a:r>
            <a:r>
              <a:rPr lang="el-GR" sz="2600" dirty="0"/>
              <a:t> </a:t>
            </a:r>
            <a:r>
              <a:rPr lang="el-GR" sz="2600" dirty="0" err="1"/>
              <a:t>on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6 - Ομάδα"/>
          <p:cNvGrpSpPr>
            <a:grpSpLocks/>
          </p:cNvGrpSpPr>
          <p:nvPr/>
        </p:nvGrpSpPr>
        <p:grpSpPr bwMode="auto">
          <a:xfrm>
            <a:off x="6516216" y="2517874"/>
            <a:ext cx="1655763" cy="2927350"/>
            <a:chOff x="7092280" y="1496796"/>
            <a:chExt cx="1656184" cy="2927377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7323">
              <a:off x="7293581" y="1496796"/>
              <a:ext cx="1329268" cy="2927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- Ορθογώνιο"/>
            <p:cNvSpPr/>
            <p:nvPr/>
          </p:nvSpPr>
          <p:spPr>
            <a:xfrm>
              <a:off x="7092280" y="3141461"/>
              <a:ext cx="1656184" cy="6461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2" charset="-78"/>
                  <a:cs typeface="Andalus" pitchFamily="2" charset="-78"/>
                </a:rPr>
                <a:t>Deodorant 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2" charset="-78"/>
                  <a:cs typeface="Andalus" pitchFamily="2" charset="-78"/>
                </a:rPr>
                <a:t>Roll On</a:t>
              </a:r>
              <a:endPara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sz="2400" dirty="0"/>
              <a:t>Υπολογισμός απώλειας ύδατος</a:t>
            </a:r>
          </a:p>
          <a:p>
            <a:pPr lvl="1">
              <a:defRPr/>
            </a:pPr>
            <a:r>
              <a:rPr lang="el-GR" altLang="el-GR" sz="2400" dirty="0"/>
              <a:t>Στο τέλος της παρασκευαστικής </a:t>
            </a:r>
            <a:r>
              <a:rPr lang="el-GR" altLang="el-GR" sz="2400" dirty="0" smtClean="0"/>
              <a:t>διαδικασίας</a:t>
            </a:r>
            <a:r>
              <a:rPr lang="en-US" altLang="el-GR" sz="2400" dirty="0" smtClean="0"/>
              <a:t>.</a:t>
            </a:r>
            <a:endParaRPr lang="el-GR" altLang="el-GR" sz="2400" dirty="0"/>
          </a:p>
          <a:p>
            <a:pPr>
              <a:defRPr/>
            </a:pPr>
            <a:r>
              <a:rPr lang="el-GR" altLang="el-GR" sz="2400" dirty="0"/>
              <a:t>Μέτρηση </a:t>
            </a:r>
            <a:r>
              <a:rPr lang="en-US" altLang="el-GR" sz="2400" dirty="0"/>
              <a:t>pH</a:t>
            </a:r>
            <a:endParaRPr lang="el-GR" altLang="el-GR" sz="2400" dirty="0"/>
          </a:p>
          <a:p>
            <a:pPr lvl="1">
              <a:defRPr/>
            </a:pPr>
            <a:r>
              <a:rPr lang="el-GR" altLang="el-GR" sz="2400" dirty="0"/>
              <a:t>Απευθείας στο </a:t>
            </a:r>
            <a:r>
              <a:rPr lang="el-GR" altLang="el-GR" sz="2400" dirty="0" smtClean="0"/>
              <a:t>προϊόν</a:t>
            </a:r>
            <a:r>
              <a:rPr lang="en-US" alt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3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8:</a:t>
            </a:r>
            <a:r>
              <a:rPr lang="el-GR" sz="2000" dirty="0"/>
              <a:t> Παρασκευή αποσμητικού γαλακτώματος </a:t>
            </a:r>
            <a:r>
              <a:rPr lang="el-GR" sz="2000" dirty="0" err="1"/>
              <a:t>Roll</a:t>
            </a:r>
            <a:r>
              <a:rPr lang="el-GR" sz="2000" dirty="0"/>
              <a:t> </a:t>
            </a:r>
            <a:r>
              <a:rPr lang="el-GR" sz="2000" dirty="0" err="1"/>
              <a:t>on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b="1" dirty="0"/>
              <a:t>Στόχος</a:t>
            </a:r>
            <a:r>
              <a:rPr lang="en-US" altLang="el-GR" b="1" dirty="0"/>
              <a:t>:</a:t>
            </a:r>
            <a:endParaRPr lang="el-GR" altLang="el-GR" b="1" dirty="0"/>
          </a:p>
          <a:p>
            <a:pPr lvl="1">
              <a:defRPr/>
            </a:pPr>
            <a:r>
              <a:rPr lang="el-GR" altLang="el-GR" dirty="0"/>
              <a:t>Μείωση της οσμής του παραγόμενου </a:t>
            </a:r>
            <a:r>
              <a:rPr lang="el-GR" altLang="el-GR" dirty="0" smtClean="0"/>
              <a:t>ιδρώτα</a:t>
            </a:r>
            <a:r>
              <a:rPr lang="en-US" altLang="el-GR" dirty="0" smtClean="0"/>
              <a:t>.</a:t>
            </a:r>
            <a:endParaRPr lang="en-US" altLang="el-GR" dirty="0"/>
          </a:p>
          <a:p>
            <a:pPr>
              <a:defRPr/>
            </a:pPr>
            <a:r>
              <a:rPr lang="el-GR" altLang="el-GR" b="1" dirty="0"/>
              <a:t>Δράση</a:t>
            </a:r>
            <a:r>
              <a:rPr lang="en-US" altLang="el-GR" b="1" dirty="0"/>
              <a:t>:</a:t>
            </a:r>
            <a:endParaRPr lang="el-GR" altLang="el-GR" b="1" dirty="0"/>
          </a:p>
          <a:p>
            <a:pPr lvl="1">
              <a:defRPr/>
            </a:pPr>
            <a:r>
              <a:rPr lang="el-GR" altLang="el-GR" dirty="0" err="1"/>
              <a:t>Αντιμικροβιακές</a:t>
            </a:r>
            <a:r>
              <a:rPr lang="el-GR" altLang="el-GR" dirty="0"/>
              <a:t> </a:t>
            </a:r>
            <a:r>
              <a:rPr lang="el-GR" altLang="el-GR" dirty="0" smtClean="0"/>
              <a:t>ουσίες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>
              <a:defRPr/>
            </a:pPr>
            <a:r>
              <a:rPr lang="en-US" altLang="el-GR" dirty="0">
                <a:sym typeface="Wingdings" pitchFamily="2" charset="2"/>
              </a:rPr>
              <a:t>O</a:t>
            </a:r>
            <a:r>
              <a:rPr lang="el-GR" altLang="el-GR" dirty="0" err="1">
                <a:sym typeface="Wingdings" pitchFamily="2" charset="2"/>
              </a:rPr>
              <a:t>υσίες</a:t>
            </a:r>
            <a:r>
              <a:rPr lang="el-GR" altLang="el-GR" dirty="0">
                <a:sym typeface="Wingdings" pitchFamily="2" charset="2"/>
              </a:rPr>
              <a:t> </a:t>
            </a:r>
            <a:r>
              <a:rPr lang="el-GR" altLang="el-GR" dirty="0" smtClean="0">
                <a:sym typeface="Wingdings" pitchFamily="2" charset="2"/>
              </a:rPr>
              <a:t>δέσμευσης </a:t>
            </a:r>
            <a:r>
              <a:rPr lang="el-GR" altLang="el-GR" dirty="0">
                <a:sym typeface="Wingdings" pitchFamily="2" charset="2"/>
              </a:rPr>
              <a:t>δύσοσμων προϊόντων αποσύνθεσης </a:t>
            </a:r>
            <a:r>
              <a:rPr lang="el-GR" altLang="el-GR" dirty="0" smtClean="0">
                <a:sym typeface="Wingdings" pitchFamily="2" charset="2"/>
              </a:rPr>
              <a:t>ιδρώτα</a:t>
            </a:r>
            <a:r>
              <a:rPr lang="en-US" altLang="el-GR" dirty="0" smtClean="0">
                <a:sym typeface="Wingdings" pitchFamily="2" charset="2"/>
              </a:rPr>
              <a:t>.</a:t>
            </a:r>
            <a:endParaRPr lang="el-GR" altLang="el-GR" dirty="0">
              <a:sym typeface="Wingdings" pitchFamily="2" charset="2"/>
            </a:endParaRPr>
          </a:p>
          <a:p>
            <a:pPr lvl="1">
              <a:defRPr/>
            </a:pPr>
            <a:r>
              <a:rPr lang="el-GR" altLang="el-GR" dirty="0">
                <a:sym typeface="Wingdings" pitchFamily="2" charset="2"/>
              </a:rPr>
              <a:t>Αντιιδρωτικές </a:t>
            </a:r>
            <a:r>
              <a:rPr lang="el-GR" altLang="el-GR" dirty="0" smtClean="0">
                <a:sym typeface="Wingdings" pitchFamily="2" charset="2"/>
              </a:rPr>
              <a:t>ουσίες</a:t>
            </a:r>
            <a:r>
              <a:rPr lang="en-US" altLang="el-GR" dirty="0" smtClean="0">
                <a:sym typeface="Wingdings" pitchFamily="2" charset="2"/>
              </a:rPr>
              <a:t>.</a:t>
            </a:r>
            <a:endParaRPr lang="el-GR" altLang="el-GR" dirty="0">
              <a:sym typeface="Wingdings" pitchFamily="2" charset="2"/>
            </a:endParaRPr>
          </a:p>
          <a:p>
            <a:pPr>
              <a:defRPr/>
            </a:pPr>
            <a:r>
              <a:rPr lang="el-GR" altLang="el-GR" b="1" dirty="0">
                <a:sym typeface="Wingdings" pitchFamily="2" charset="2"/>
              </a:rPr>
              <a:t>Μορφές</a:t>
            </a:r>
            <a:r>
              <a:rPr lang="en-US" altLang="el-GR" b="1" dirty="0">
                <a:sym typeface="Wingdings" pitchFamily="2" charset="2"/>
              </a:rPr>
              <a:t>:</a:t>
            </a:r>
            <a:endParaRPr lang="el-GR" altLang="el-GR" b="1" dirty="0">
              <a:sym typeface="Wingdings" pitchFamily="2" charset="2"/>
            </a:endParaRPr>
          </a:p>
          <a:p>
            <a:pPr lvl="1">
              <a:defRPr/>
            </a:pPr>
            <a:r>
              <a:rPr lang="el-GR" altLang="el-GR" dirty="0">
                <a:sym typeface="Wingdings" pitchFamily="2" charset="2"/>
              </a:rPr>
              <a:t>Αερολύματα</a:t>
            </a:r>
            <a:r>
              <a:rPr lang="en-US" altLang="el-GR" dirty="0">
                <a:sym typeface="Wingdings" pitchFamily="2" charset="2"/>
              </a:rPr>
              <a:t>, </a:t>
            </a:r>
            <a:r>
              <a:rPr lang="el-GR" altLang="el-GR" dirty="0">
                <a:sym typeface="Wingdings" pitchFamily="2" charset="2"/>
              </a:rPr>
              <a:t>Κρέμες</a:t>
            </a:r>
            <a:r>
              <a:rPr lang="en-US" altLang="el-GR" dirty="0">
                <a:sym typeface="Wingdings" pitchFamily="2" charset="2"/>
              </a:rPr>
              <a:t>, </a:t>
            </a:r>
            <a:r>
              <a:rPr lang="el-GR" altLang="el-GR" dirty="0">
                <a:sym typeface="Wingdings" pitchFamily="2" charset="2"/>
              </a:rPr>
              <a:t>Ραβδία</a:t>
            </a:r>
            <a:r>
              <a:rPr lang="en-US" altLang="el-GR" dirty="0">
                <a:sym typeface="Wingdings" pitchFamily="2" charset="2"/>
              </a:rPr>
              <a:t>, </a:t>
            </a:r>
            <a:r>
              <a:rPr lang="el-GR" altLang="el-GR" dirty="0">
                <a:sym typeface="Wingdings" pitchFamily="2" charset="2"/>
              </a:rPr>
              <a:t>Σκόνες</a:t>
            </a:r>
            <a:r>
              <a:rPr lang="en-US" altLang="el-GR" dirty="0">
                <a:sym typeface="Wingdings" pitchFamily="2" charset="2"/>
              </a:rPr>
              <a:t>, Roll </a:t>
            </a:r>
            <a:r>
              <a:rPr lang="en-US" altLang="el-GR" dirty="0" err="1" smtClean="0">
                <a:sym typeface="Wingdings" pitchFamily="2" charset="2"/>
              </a:rPr>
              <a:t>ons</a:t>
            </a:r>
            <a:r>
              <a:rPr lang="en-US" altLang="el-GR" dirty="0" smtClean="0">
                <a:sym typeface="Wingdings" pitchFamily="2" charset="2"/>
              </a:rPr>
              <a:t>.</a:t>
            </a:r>
            <a:endParaRPr lang="el-GR" altLang="el-GR" dirty="0">
              <a:sym typeface="Wingdings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23728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2200" b="1" dirty="0"/>
              <a:t>EUMULGIN B</a:t>
            </a:r>
            <a:r>
              <a:rPr lang="el-GR" sz="2200" b="1" dirty="0"/>
              <a:t>1 </a:t>
            </a:r>
            <a:r>
              <a:rPr lang="el-GR" sz="2200" dirty="0"/>
              <a:t>(</a:t>
            </a:r>
            <a:r>
              <a:rPr lang="en-US" sz="2200" dirty="0" err="1"/>
              <a:t>ceteareth</a:t>
            </a:r>
            <a:r>
              <a:rPr lang="el-GR" sz="2200" dirty="0"/>
              <a:t>-12)*, </a:t>
            </a:r>
            <a:r>
              <a:rPr lang="en-US" sz="2200" b="1" dirty="0"/>
              <a:t>EUMULGIN B</a:t>
            </a:r>
            <a:r>
              <a:rPr lang="el-GR" sz="2200" b="1" dirty="0"/>
              <a:t>2 </a:t>
            </a:r>
            <a:r>
              <a:rPr lang="el-GR" sz="2200" dirty="0"/>
              <a:t>(</a:t>
            </a:r>
            <a:r>
              <a:rPr lang="en-US" sz="2200" dirty="0" err="1"/>
              <a:t>ceteareth</a:t>
            </a:r>
            <a:r>
              <a:rPr lang="el-GR" sz="2200" dirty="0"/>
              <a:t>-20) μη ιονικοί </a:t>
            </a:r>
            <a:r>
              <a:rPr lang="en-US" sz="2200" dirty="0"/>
              <a:t>O</a:t>
            </a:r>
            <a:r>
              <a:rPr lang="el-GR" sz="2200" dirty="0"/>
              <a:t>/</a:t>
            </a:r>
            <a:r>
              <a:rPr lang="en-US" sz="2200" dirty="0"/>
              <a:t>W </a:t>
            </a:r>
            <a:r>
              <a:rPr lang="el-GR" sz="2200" dirty="0" err="1" smtClean="0"/>
              <a:t>γαλακτωματοποιητές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defRPr/>
            </a:pPr>
            <a:r>
              <a:rPr lang="en-US" sz="2200" b="1" dirty="0"/>
              <a:t>CUTINA GMS </a:t>
            </a:r>
            <a:r>
              <a:rPr lang="en-US" sz="2200" dirty="0"/>
              <a:t>(glyceryl </a:t>
            </a:r>
            <a:r>
              <a:rPr lang="en-US" sz="2200" dirty="0" smtClean="0"/>
              <a:t>stearate</a:t>
            </a:r>
            <a:r>
              <a:rPr lang="en-US" sz="2200" dirty="0"/>
              <a:t>) </a:t>
            </a:r>
            <a:r>
              <a:rPr lang="el-GR" sz="2200" dirty="0"/>
              <a:t>δευτεροταγής </a:t>
            </a:r>
            <a:r>
              <a:rPr lang="el-GR" sz="2200" dirty="0" err="1"/>
              <a:t>γαλακτωματοποιητής</a:t>
            </a:r>
            <a:r>
              <a:rPr lang="en-US" sz="2200" dirty="0"/>
              <a:t>, ↑ </a:t>
            </a:r>
            <a:r>
              <a:rPr lang="el-GR" sz="2200" dirty="0"/>
              <a:t>ιξώδες</a:t>
            </a:r>
            <a:r>
              <a:rPr lang="en-US" sz="2200" dirty="0"/>
              <a:t>, ↑ </a:t>
            </a:r>
            <a:r>
              <a:rPr lang="el-GR" sz="2200" dirty="0" smtClean="0"/>
              <a:t>συνοχή</a:t>
            </a:r>
            <a:r>
              <a:rPr lang="en-US" sz="2200" dirty="0" smtClean="0"/>
              <a:t>.</a:t>
            </a:r>
            <a:endParaRPr lang="el-GR" sz="2200" b="1" dirty="0"/>
          </a:p>
          <a:p>
            <a:pPr>
              <a:defRPr/>
            </a:pPr>
            <a:r>
              <a:rPr lang="en-US" sz="2200" b="1" dirty="0" err="1"/>
              <a:t>Cetyl</a:t>
            </a:r>
            <a:r>
              <a:rPr lang="en-US" sz="2200" b="1" dirty="0"/>
              <a:t> alcohol </a:t>
            </a:r>
            <a:r>
              <a:rPr lang="el-GR" sz="2200" dirty="0"/>
              <a:t>σταθεροποιητής (δευτεροταγής </a:t>
            </a:r>
            <a:r>
              <a:rPr lang="el-GR" sz="2200" dirty="0" err="1"/>
              <a:t>γαλακτωματοποιητής</a:t>
            </a:r>
            <a:r>
              <a:rPr lang="el-GR" sz="2200" dirty="0"/>
              <a:t>)  </a:t>
            </a:r>
            <a:r>
              <a:rPr lang="en-US" sz="2200" dirty="0"/>
              <a:t>O</a:t>
            </a:r>
            <a:r>
              <a:rPr lang="el-GR" sz="2200" dirty="0"/>
              <a:t>/</a:t>
            </a:r>
            <a:r>
              <a:rPr lang="en-US" sz="2200" dirty="0"/>
              <a:t>W</a:t>
            </a:r>
            <a:r>
              <a:rPr lang="el-GR" sz="2200" dirty="0"/>
              <a:t> </a:t>
            </a:r>
            <a:r>
              <a:rPr lang="el-GR" sz="2200" dirty="0" smtClean="0"/>
              <a:t>και </a:t>
            </a:r>
            <a:r>
              <a:rPr lang="en-US" sz="2200" dirty="0"/>
              <a:t>W</a:t>
            </a:r>
            <a:r>
              <a:rPr lang="el-GR" sz="2200" dirty="0"/>
              <a:t>/Ο γαλακτώματα, μαλακτικό, ↑ ιξώδες, ↑ </a:t>
            </a:r>
            <a:r>
              <a:rPr lang="el-GR" sz="2200" dirty="0" smtClean="0"/>
              <a:t>αδιαφάνεια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defRPr/>
            </a:pPr>
            <a:r>
              <a:rPr lang="en-US" sz="2200" b="1" dirty="0" err="1"/>
              <a:t>Ethylhexyl</a:t>
            </a:r>
            <a:r>
              <a:rPr lang="en-US" sz="2200" b="1" dirty="0"/>
              <a:t> stearate</a:t>
            </a:r>
            <a:r>
              <a:rPr lang="el-GR" sz="2200" b="1" dirty="0"/>
              <a:t> </a:t>
            </a:r>
            <a:r>
              <a:rPr lang="el-GR" sz="2200" dirty="0"/>
              <a:t>μαλακτικό, λιπαντικό, απαλό, μη λιπαρό, πορώδες στρώμα (αναπνοή </a:t>
            </a:r>
            <a:r>
              <a:rPr lang="el-GR" sz="2200" dirty="0" smtClean="0"/>
              <a:t>και </a:t>
            </a:r>
            <a:r>
              <a:rPr lang="el-GR" sz="2200" dirty="0"/>
              <a:t>διαπνοή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defRPr/>
            </a:pPr>
            <a:r>
              <a:rPr lang="en-US" sz="2200" b="1" dirty="0" err="1"/>
              <a:t>Triethyl</a:t>
            </a:r>
            <a:r>
              <a:rPr lang="en-US" sz="2200" b="1" dirty="0"/>
              <a:t> citrate </a:t>
            </a:r>
            <a:r>
              <a:rPr lang="el-GR" sz="2200" dirty="0"/>
              <a:t>↓ </a:t>
            </a:r>
            <a:r>
              <a:rPr lang="en-US" sz="2200" dirty="0"/>
              <a:t>pH </a:t>
            </a:r>
            <a:r>
              <a:rPr lang="el-GR" sz="2200" dirty="0">
                <a:sym typeface="Wingdings" pitchFamily="2" charset="2"/>
              </a:rPr>
              <a:t></a:t>
            </a:r>
            <a:r>
              <a:rPr lang="el-GR" sz="2200" dirty="0"/>
              <a:t> </a:t>
            </a:r>
            <a:r>
              <a:rPr lang="el-GR" sz="2200" dirty="0" err="1"/>
              <a:t>ενζυμική</a:t>
            </a:r>
            <a:r>
              <a:rPr lang="el-GR" sz="2200" dirty="0"/>
              <a:t> αποδόμηση συστατικών ιδρώτα, σμήγματος υπολειμμάτων κερατίνης </a:t>
            </a:r>
            <a:r>
              <a:rPr lang="el-GR" sz="2200" dirty="0" err="1"/>
              <a:t>στιβάδας</a:t>
            </a:r>
            <a:r>
              <a:rPr lang="el-GR" sz="2200" dirty="0" err="1">
                <a:sym typeface="Wingdings" pitchFamily="2" charset="2"/>
              </a:rPr>
              <a:t></a:t>
            </a:r>
            <a:r>
              <a:rPr lang="el-GR" sz="2200" dirty="0"/>
              <a:t> ↓ δυσάρεστη οσμή </a:t>
            </a:r>
            <a:r>
              <a:rPr lang="el-GR" sz="2200" dirty="0">
                <a:sym typeface="Wingdings" pitchFamily="2" charset="2"/>
              </a:rPr>
              <a:t> (χρήση σε προϊόντα με </a:t>
            </a:r>
            <a:r>
              <a:rPr lang="en-US" sz="2200" dirty="0">
                <a:sym typeface="Wingdings" pitchFamily="2" charset="2"/>
              </a:rPr>
              <a:t>pH </a:t>
            </a:r>
            <a:r>
              <a:rPr lang="el-GR" sz="2200" dirty="0">
                <a:sym typeface="Wingdings" pitchFamily="2" charset="2"/>
              </a:rPr>
              <a:t>4- 4,5</a:t>
            </a:r>
            <a:r>
              <a:rPr lang="el-GR" sz="2200" dirty="0" smtClean="0">
                <a:sym typeface="Wingdings" pitchFamily="2" charset="2"/>
              </a:rPr>
              <a:t>)</a:t>
            </a:r>
            <a:r>
              <a:rPr lang="en-US" sz="2200" dirty="0" smtClean="0">
                <a:sym typeface="Wingdings" pitchFamily="2" charset="2"/>
              </a:rPr>
              <a:t>.</a:t>
            </a:r>
            <a:endParaRPr lang="el-GR" sz="2200" dirty="0">
              <a:sym typeface="Wingdings" pitchFamily="2" charset="2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</a:t>
            </a:r>
            <a:r>
              <a:rPr lang="en-US" sz="3000" b="0" dirty="0" smtClean="0">
                <a:solidFill>
                  <a:prstClr val="white"/>
                </a:solidFill>
              </a:rPr>
              <a:t>2</a:t>
            </a:r>
            <a:r>
              <a:rPr lang="el-GR" sz="3000" b="0" dirty="0" smtClean="0">
                <a:solidFill>
                  <a:prstClr val="white"/>
                </a:solidFill>
              </a:rPr>
              <a:t>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DOW CORNING</a:t>
            </a:r>
            <a:r>
              <a:rPr lang="el-GR" b="1" dirty="0"/>
              <a:t> 245 </a:t>
            </a:r>
            <a:r>
              <a:rPr lang="el-GR" dirty="0"/>
              <a:t>(</a:t>
            </a:r>
            <a:r>
              <a:rPr lang="en-US" dirty="0" err="1"/>
              <a:t>cyclomethicone</a:t>
            </a:r>
            <a:r>
              <a:rPr lang="el-GR" dirty="0"/>
              <a:t>) βελτιώνει την ικανότητα απλώματος, απαλή, </a:t>
            </a:r>
            <a:r>
              <a:rPr lang="el-GR" dirty="0" smtClean="0"/>
              <a:t>μη </a:t>
            </a:r>
            <a:r>
              <a:rPr lang="el-GR" dirty="0"/>
              <a:t>λιπαρή </a:t>
            </a:r>
            <a:r>
              <a:rPr lang="el-GR" dirty="0" smtClean="0"/>
              <a:t>αίσθηση.</a:t>
            </a:r>
            <a:endParaRPr lang="el-GR" dirty="0"/>
          </a:p>
          <a:p>
            <a:pPr>
              <a:defRPr/>
            </a:pPr>
            <a:r>
              <a:rPr lang="en-US" b="1" dirty="0"/>
              <a:t>DOW CORNING</a:t>
            </a:r>
            <a:r>
              <a:rPr lang="el-GR" b="1" dirty="0"/>
              <a:t> 200/100 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n-US" dirty="0"/>
              <a:t>s</a:t>
            </a:r>
            <a:r>
              <a:rPr lang="el-GR" baseline="30000" dirty="0"/>
              <a:t>-1 </a:t>
            </a:r>
            <a:r>
              <a:rPr lang="el-GR" dirty="0"/>
              <a:t>(</a:t>
            </a:r>
            <a:r>
              <a:rPr lang="en-US" dirty="0" err="1"/>
              <a:t>dimethicone</a:t>
            </a:r>
            <a:r>
              <a:rPr lang="el-GR" dirty="0"/>
              <a:t>) → λεπτό, υδρόφοβο, </a:t>
            </a:r>
            <a:r>
              <a:rPr lang="el-GR" dirty="0" smtClean="0"/>
              <a:t>μη </a:t>
            </a:r>
            <a:r>
              <a:rPr lang="el-GR" dirty="0"/>
              <a:t>λιπαρό </a:t>
            </a:r>
            <a:r>
              <a:rPr lang="el-GR" dirty="0" err="1"/>
              <a:t>υμένιο</a:t>
            </a:r>
            <a:r>
              <a:rPr lang="el-GR" dirty="0"/>
              <a:t>, ↓ </a:t>
            </a:r>
            <a:r>
              <a:rPr lang="el-GR" dirty="0" smtClean="0"/>
              <a:t>λευκότητας.</a:t>
            </a:r>
            <a:endParaRPr lang="el-GR" dirty="0"/>
          </a:p>
          <a:p>
            <a:pPr>
              <a:defRPr/>
            </a:pPr>
            <a:r>
              <a:rPr lang="en-US" b="1" dirty="0" err="1"/>
              <a:t>Allantoin</a:t>
            </a:r>
            <a:r>
              <a:rPr lang="en-US" dirty="0"/>
              <a:t>  </a:t>
            </a:r>
            <a:r>
              <a:rPr lang="el-GR" dirty="0"/>
              <a:t>επουλωτικό, αντιφλογιστικό (αποσυντίθεται σε υψηλό </a:t>
            </a:r>
            <a:r>
              <a:rPr lang="en-US" dirty="0"/>
              <a:t>pH</a:t>
            </a:r>
            <a:r>
              <a:rPr lang="el-GR" dirty="0"/>
              <a:t> → προϊόντα όξινα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/>
              <a:t>VEEGUM K </a:t>
            </a:r>
            <a:r>
              <a:rPr lang="el-GR" dirty="0"/>
              <a:t>(</a:t>
            </a:r>
            <a:r>
              <a:rPr lang="en-US" dirty="0"/>
              <a:t>magnesium aluminum silicate</a:t>
            </a:r>
            <a:r>
              <a:rPr lang="el-GR" dirty="0"/>
              <a:t>) σταθεροποιητής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 γαλακτωμάτων → σταθερά εναιωρήματα </a:t>
            </a:r>
            <a:r>
              <a:rPr lang="el-GR" dirty="0" err="1" smtClean="0"/>
              <a:t>πιγμέντων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8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</a:t>
            </a:r>
            <a:r>
              <a:rPr lang="en-US" sz="3000" b="0" dirty="0" smtClean="0">
                <a:solidFill>
                  <a:prstClr val="white"/>
                </a:solidFill>
              </a:rPr>
              <a:t>3</a:t>
            </a:r>
            <a:r>
              <a:rPr lang="el-GR" sz="3000" b="0" dirty="0" smtClean="0">
                <a:solidFill>
                  <a:prstClr val="white"/>
                </a:solidFill>
              </a:rPr>
              <a:t>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b="1" dirty="0">
                <a:sym typeface="Wingdings" pitchFamily="2" charset="2"/>
              </a:rPr>
              <a:t>CORN PO</a:t>
            </a:r>
            <a:r>
              <a:rPr lang="el-GR" b="1" dirty="0">
                <a:sym typeface="Wingdings" pitchFamily="2" charset="2"/>
              </a:rPr>
              <a:t>4 </a:t>
            </a:r>
            <a:r>
              <a:rPr lang="en-US" b="1" dirty="0">
                <a:sym typeface="Wingdings" pitchFamily="2" charset="2"/>
              </a:rPr>
              <a:t>PH </a:t>
            </a:r>
            <a:r>
              <a:rPr lang="en-US" b="1" dirty="0" smtClean="0">
                <a:sym typeface="Wingdings" pitchFamily="2" charset="2"/>
              </a:rPr>
              <a:t>“B” </a:t>
            </a:r>
            <a:r>
              <a:rPr lang="el-GR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distarch</a:t>
            </a:r>
            <a:r>
              <a:rPr lang="en-US" dirty="0">
                <a:sym typeface="Wingdings" pitchFamily="2" charset="2"/>
              </a:rPr>
              <a:t> phosphate</a:t>
            </a:r>
            <a:r>
              <a:rPr lang="el-GR" dirty="0">
                <a:sym typeface="Wingdings" pitchFamily="2" charset="2"/>
              </a:rPr>
              <a:t>) ενυδατικό, ενίσχυση δέρματος με τα δραστικά συστατικά του προϊόντος, λευκότητα, μη κολλώδες, διευκολύνει άπλωμα, απαλή, μεταξένια αίσθηση, ματ αποτέλεσμα (αναπνοή, διαπνοή και εφίδρωση</a:t>
            </a:r>
            <a:r>
              <a:rPr lang="el-GR" dirty="0" smtClean="0">
                <a:sym typeface="Wingdings" pitchFamily="2" charset="2"/>
              </a:rPr>
              <a:t>).</a:t>
            </a:r>
            <a:endParaRPr lang="el-GR" dirty="0"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b="1" dirty="0"/>
              <a:t>Oat extract </a:t>
            </a:r>
            <a:r>
              <a:rPr lang="el-GR" dirty="0" err="1"/>
              <a:t>αντικνησμώδη</a:t>
            </a:r>
            <a:r>
              <a:rPr lang="el-GR" dirty="0"/>
              <a:t> και </a:t>
            </a:r>
            <a:r>
              <a:rPr lang="el-GR" dirty="0" err="1"/>
              <a:t>αντιερεθιστική</a:t>
            </a:r>
            <a:r>
              <a:rPr lang="el-GR" dirty="0"/>
              <a:t> </a:t>
            </a:r>
            <a:r>
              <a:rPr lang="el-GR" dirty="0" smtClean="0"/>
              <a:t>δράση.</a:t>
            </a:r>
            <a:endParaRPr lang="el-GR" dirty="0"/>
          </a:p>
          <a:p>
            <a:pPr eaLnBrk="0" hangingPunct="0">
              <a:defRPr/>
            </a:pPr>
            <a:r>
              <a:rPr lang="en-US" b="1" dirty="0" err="1"/>
              <a:t>Aluminium</a:t>
            </a:r>
            <a:r>
              <a:rPr lang="en-US" b="1" dirty="0"/>
              <a:t> </a:t>
            </a:r>
            <a:r>
              <a:rPr lang="en-US" b="1" dirty="0" err="1"/>
              <a:t>chlorohydrate</a:t>
            </a:r>
            <a:r>
              <a:rPr lang="en-US" b="1" dirty="0"/>
              <a:t> </a:t>
            </a:r>
            <a:r>
              <a:rPr lang="el-GR" dirty="0"/>
              <a:t>στυπτική ουσία, ↓ εκκρίσεις σμήγματος και </a:t>
            </a:r>
            <a:r>
              <a:rPr lang="el-GR" dirty="0" smtClean="0"/>
              <a:t>ιδρώτα.</a:t>
            </a:r>
            <a:endParaRPr lang="el-GR" dirty="0"/>
          </a:p>
          <a:p>
            <a:pPr eaLnBrk="0" hangingPunct="0">
              <a:defRPr/>
            </a:pPr>
            <a:r>
              <a:rPr lang="en-US" b="1" dirty="0">
                <a:sym typeface="Wingdings" pitchFamily="2" charset="2"/>
              </a:rPr>
              <a:t>ADF</a:t>
            </a:r>
            <a:r>
              <a:rPr lang="el-GR" b="1" dirty="0">
                <a:sym typeface="Wingdings" pitchFamily="2" charset="2"/>
              </a:rPr>
              <a:t>- </a:t>
            </a:r>
            <a:r>
              <a:rPr lang="en-US" b="1" dirty="0">
                <a:sym typeface="Wingdings" pitchFamily="2" charset="2"/>
              </a:rPr>
              <a:t>OLEILE </a:t>
            </a:r>
            <a:r>
              <a:rPr lang="el-GR" dirty="0" err="1">
                <a:sym typeface="Wingdings" pitchFamily="2" charset="2"/>
              </a:rPr>
              <a:t>↓ιξώδους</a:t>
            </a:r>
            <a:r>
              <a:rPr lang="el-GR" dirty="0">
                <a:sym typeface="Wingdings" pitchFamily="2" charset="2"/>
              </a:rPr>
              <a:t> διατήρηση σταθερής τιμής σε </a:t>
            </a:r>
            <a:r>
              <a:rPr lang="en-US" dirty="0">
                <a:sym typeface="Wingdings" pitchFamily="2" charset="2"/>
              </a:rPr>
              <a:t>O</a:t>
            </a:r>
            <a:r>
              <a:rPr lang="el-GR" dirty="0">
                <a:sym typeface="Wingdings" pitchFamily="2" charset="2"/>
              </a:rPr>
              <a:t>/</a:t>
            </a:r>
            <a:r>
              <a:rPr lang="en-US" dirty="0">
                <a:sym typeface="Wingdings" pitchFamily="2" charset="2"/>
              </a:rPr>
              <a:t>W </a:t>
            </a:r>
            <a:r>
              <a:rPr lang="el-GR" dirty="0" smtClean="0">
                <a:sym typeface="Wingdings" pitchFamily="2" charset="2"/>
              </a:rPr>
              <a:t>γαλακτώματα.</a:t>
            </a:r>
            <a:endParaRPr lang="el-GR" dirty="0">
              <a:sym typeface="Wingdings" pitchFamily="2" charset="2"/>
            </a:endParaRP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3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Συντηρητικά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96544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PHENOCHEM, </a:t>
            </a:r>
            <a:r>
              <a:rPr lang="en-US" sz="2600" b="1" dirty="0" err="1" smtClean="0"/>
              <a:t>Triclosan</a:t>
            </a:r>
            <a:r>
              <a:rPr lang="en-US" sz="2600" b="1" dirty="0" smtClean="0"/>
              <a:t> </a:t>
            </a:r>
            <a:r>
              <a:rPr lang="el-GR" sz="2600" dirty="0" err="1" smtClean="0"/>
              <a:t>αντιμικροβιακά</a:t>
            </a:r>
            <a:r>
              <a:rPr lang="en-US" sz="2600" smtClean="0"/>
              <a:t>.</a:t>
            </a:r>
            <a:endParaRPr lang="el-GR" sz="2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66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003924" y="1340768"/>
            <a:ext cx="41765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Πριν την ανάμιξη προσθήκη των: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latin typeface="+mn-lt"/>
              </a:rPr>
              <a:t>Triethyl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citrate.</a:t>
            </a:r>
            <a:endParaRPr lang="el-GR" sz="2400" dirty="0">
              <a:latin typeface="+mn-lt"/>
            </a:endParaRP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latin typeface="+mn-lt"/>
              </a:rPr>
              <a:t>PHENOCHEM.</a:t>
            </a:r>
            <a:endParaRPr lang="el-GR" sz="2400" dirty="0">
              <a:latin typeface="+mn-lt"/>
            </a:endParaRP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err="1" smtClean="0">
                <a:latin typeface="+mn-lt"/>
              </a:rPr>
              <a:t>Triclosan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dirty="0">
                <a:latin typeface="+mn-lt"/>
              </a:rPr>
              <a:t>Θερμοκρασία 65 ±5</a:t>
            </a:r>
            <a:r>
              <a:rPr lang="en-US" altLang="el-GR" sz="2400" baseline="38000" dirty="0">
                <a:latin typeface="+mn-lt"/>
              </a:rPr>
              <a:t>o</a:t>
            </a:r>
            <a:r>
              <a:rPr lang="en-US" altLang="el-GR" sz="2400" dirty="0">
                <a:latin typeface="+mn-lt"/>
              </a:rPr>
              <a:t> </a:t>
            </a:r>
            <a:r>
              <a:rPr lang="en-US" altLang="el-GR" sz="2400" dirty="0" smtClean="0">
                <a:latin typeface="+mn-lt"/>
              </a:rPr>
              <a:t>C.</a:t>
            </a:r>
            <a:endParaRPr lang="en-US" sz="2400" dirty="0">
              <a:latin typeface="+mn-lt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λιπαρής φάσης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340768"/>
            <a:ext cx="4762872" cy="53285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 των:</a:t>
            </a:r>
          </a:p>
          <a:p>
            <a:pPr lvl="1">
              <a:defRPr/>
            </a:pPr>
            <a:r>
              <a:rPr lang="en-US" dirty="0"/>
              <a:t>EUMULGIN B</a:t>
            </a:r>
            <a:r>
              <a:rPr lang="el-GR" dirty="0" smtClean="0"/>
              <a:t>1</a:t>
            </a:r>
            <a:r>
              <a:rPr lang="en-US" dirty="0" smtClean="0"/>
              <a:t>.</a:t>
            </a:r>
            <a:endParaRPr lang="el-GR" dirty="0"/>
          </a:p>
          <a:p>
            <a:pPr lvl="1">
              <a:defRPr/>
            </a:pPr>
            <a:r>
              <a:rPr lang="en-US" dirty="0"/>
              <a:t>EUMULGIN B</a:t>
            </a:r>
            <a:r>
              <a:rPr lang="el-GR" dirty="0" smtClean="0"/>
              <a:t>2</a:t>
            </a:r>
            <a:r>
              <a:rPr lang="en-US" dirty="0" smtClean="0"/>
              <a:t>.</a:t>
            </a:r>
            <a:endParaRPr lang="el-GR" dirty="0"/>
          </a:p>
          <a:p>
            <a:pPr lvl="1">
              <a:defRPr/>
            </a:pPr>
            <a:r>
              <a:rPr lang="en-US" dirty="0"/>
              <a:t>CUTINA </a:t>
            </a:r>
            <a:r>
              <a:rPr lang="en-US" dirty="0" smtClean="0"/>
              <a:t>GMS.</a:t>
            </a:r>
            <a:endParaRPr lang="en-US" dirty="0"/>
          </a:p>
          <a:p>
            <a:pPr lvl="1">
              <a:defRPr/>
            </a:pPr>
            <a:r>
              <a:rPr lang="en-US" dirty="0" err="1"/>
              <a:t>Cetyl</a:t>
            </a:r>
            <a:r>
              <a:rPr lang="en-US" dirty="0"/>
              <a:t> </a:t>
            </a:r>
            <a:r>
              <a:rPr lang="en-US" dirty="0" smtClean="0"/>
              <a:t>alcohol.</a:t>
            </a:r>
            <a:endParaRPr lang="en-US" dirty="0"/>
          </a:p>
          <a:p>
            <a:pPr lvl="1">
              <a:defRPr/>
            </a:pPr>
            <a:r>
              <a:rPr lang="en-US" dirty="0" err="1"/>
              <a:t>Ethylhexyl</a:t>
            </a:r>
            <a:r>
              <a:rPr lang="en-US" dirty="0"/>
              <a:t> </a:t>
            </a:r>
            <a:r>
              <a:rPr lang="en-US" dirty="0" smtClean="0"/>
              <a:t>stearate.</a:t>
            </a:r>
            <a:endParaRPr lang="el-GR" dirty="0"/>
          </a:p>
          <a:p>
            <a:pPr lvl="1">
              <a:defRPr/>
            </a:pPr>
            <a:r>
              <a:rPr lang="en-US" dirty="0"/>
              <a:t>DOW CORNING</a:t>
            </a:r>
            <a:r>
              <a:rPr lang="el-GR" dirty="0"/>
              <a:t> </a:t>
            </a:r>
            <a:r>
              <a:rPr lang="el-GR" dirty="0" smtClean="0"/>
              <a:t>200/100</a:t>
            </a:r>
            <a:r>
              <a:rPr lang="en-US" dirty="0" smtClean="0"/>
              <a:t>.</a:t>
            </a:r>
            <a:endParaRPr lang="el-GR" dirty="0"/>
          </a:p>
          <a:p>
            <a:pPr>
              <a:defRPr/>
            </a:pPr>
            <a:r>
              <a:rPr lang="el-GR" dirty="0"/>
              <a:t>Θέρμανση στο ατμόλουτρο, </a:t>
            </a:r>
            <a:r>
              <a:rPr lang="en-US" altLang="el-GR" dirty="0"/>
              <a:t>7</a:t>
            </a:r>
            <a:r>
              <a:rPr lang="el-GR" altLang="el-GR" dirty="0"/>
              <a:t>0</a:t>
            </a:r>
            <a:r>
              <a:rPr lang="en-US" altLang="el-GR" baseline="38000" dirty="0" err="1"/>
              <a:t>o</a:t>
            </a:r>
            <a:r>
              <a:rPr lang="en-US" altLang="el-GR" dirty="0" err="1"/>
              <a:t>C</a:t>
            </a:r>
            <a:r>
              <a:rPr lang="el-GR" altLang="el-GR" dirty="0"/>
              <a:t> </a:t>
            </a:r>
            <a:r>
              <a:rPr lang="en-US" alt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932040" y="1412776"/>
            <a:ext cx="0" cy="403244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εξιό άγκιστρο"/>
          <p:cNvSpPr/>
          <p:nvPr/>
        </p:nvSpPr>
        <p:spPr bwMode="auto">
          <a:xfrm>
            <a:off x="3347864" y="2996952"/>
            <a:ext cx="215900" cy="7921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4 - Ορθογώνιο"/>
          <p:cNvSpPr/>
          <p:nvPr/>
        </p:nvSpPr>
        <p:spPr bwMode="auto">
          <a:xfrm>
            <a:off x="3707904" y="3019599"/>
            <a:ext cx="2891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altLang="el-GR" sz="2200" dirty="0" err="1">
                <a:latin typeface="+mn-lt"/>
              </a:rPr>
              <a:t>Προζύγιση</a:t>
            </a:r>
            <a:r>
              <a:rPr lang="el-GR" altLang="el-GR" sz="2200" dirty="0">
                <a:latin typeface="+mn-lt"/>
              </a:rPr>
              <a:t> και ανάμιξη </a:t>
            </a:r>
          </a:p>
          <a:p>
            <a:pPr>
              <a:defRPr/>
            </a:pPr>
            <a:r>
              <a:rPr lang="el-GR" altLang="el-GR" sz="2200" dirty="0">
                <a:latin typeface="+mn-lt"/>
              </a:rPr>
              <a:t>σε ύαλο ωρολογίου</a:t>
            </a:r>
            <a:endParaRPr lang="el-GR" sz="2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φάσης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sz="2200" dirty="0"/>
              <a:t>Ζύγιση νερού σε ποτήρι </a:t>
            </a:r>
            <a:r>
              <a:rPr lang="el-GR" altLang="el-GR" sz="2200" dirty="0" smtClean="0"/>
              <a:t>ζέσεως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Τοποθέτηση σε πλάκα θέρμανσης, ηλεκτρικό </a:t>
            </a:r>
            <a:r>
              <a:rPr lang="el-GR" altLang="el-GR" sz="2200" dirty="0" smtClean="0"/>
              <a:t>αναδευτήρα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Προσθήκη</a:t>
            </a:r>
            <a:r>
              <a:rPr lang="en-US" altLang="el-GR" sz="2200" dirty="0"/>
              <a:t> (</a:t>
            </a:r>
            <a:r>
              <a:rPr lang="el-GR" altLang="el-GR" sz="2200" dirty="0"/>
              <a:t>σταδιακά</a:t>
            </a:r>
            <a:r>
              <a:rPr lang="en-US" altLang="el-GR" sz="2200" dirty="0"/>
              <a:t>), </a:t>
            </a:r>
            <a:r>
              <a:rPr lang="el-GR" altLang="el-GR" sz="2200" dirty="0"/>
              <a:t>ανάδευση (ηλεκτρικός αναδευτήρας) των:</a:t>
            </a:r>
          </a:p>
          <a:p>
            <a:pPr marL="754063" lvl="1">
              <a:defRPr/>
            </a:pPr>
            <a:r>
              <a:rPr lang="en-US" sz="2200" dirty="0">
                <a:ea typeface="Calibri" pitchFamily="34" charset="0"/>
                <a:cs typeface="Arial" pitchFamily="34" charset="0"/>
                <a:sym typeface="Wingdings" pitchFamily="2" charset="2"/>
              </a:rPr>
              <a:t>CORN PO</a:t>
            </a:r>
            <a:r>
              <a:rPr lang="el-GR" sz="2200" dirty="0">
                <a:ea typeface="Calibri" pitchFamily="34" charset="0"/>
                <a:cs typeface="Arial" pitchFamily="34" charset="0"/>
                <a:sym typeface="Wingdings" pitchFamily="2" charset="2"/>
              </a:rPr>
              <a:t>4 </a:t>
            </a:r>
            <a:r>
              <a:rPr lang="en-US" sz="2200" dirty="0">
                <a:ea typeface="Calibri" pitchFamily="34" charset="0"/>
                <a:cs typeface="Arial" pitchFamily="34" charset="0"/>
                <a:sym typeface="Wingdings" pitchFamily="2" charset="2"/>
              </a:rPr>
              <a:t>PH B</a:t>
            </a:r>
            <a:endParaRPr lang="el-GR" sz="2200" dirty="0"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marL="754063" lvl="1">
              <a:defRPr/>
            </a:pPr>
            <a:r>
              <a:rPr lang="en-US" sz="2200" dirty="0"/>
              <a:t>VEEGUM K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Θέρμανση 70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C</a:t>
            </a:r>
            <a:r>
              <a:rPr lang="el-GR" altLang="el-GR" sz="2200" dirty="0"/>
              <a:t>, ανάδευση, 65</a:t>
            </a:r>
            <a:r>
              <a:rPr lang="en-US" sz="2200" dirty="0"/>
              <a:t>±</a:t>
            </a:r>
            <a:r>
              <a:rPr lang="el-GR" sz="2200" dirty="0"/>
              <a:t>5</a:t>
            </a:r>
            <a:r>
              <a:rPr lang="en-US" altLang="el-GR" sz="2200" baseline="38000" dirty="0" err="1" smtClean="0"/>
              <a:t>o</a:t>
            </a:r>
            <a:r>
              <a:rPr lang="en-US" altLang="el-GR" sz="2200" dirty="0" err="1" smtClean="0"/>
              <a:t>C.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Ανάδευση 10</a:t>
            </a:r>
            <a:r>
              <a:rPr lang="el-GR" altLang="el-GR" sz="2200" dirty="0" smtClean="0"/>
              <a:t>΄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defRPr/>
            </a:pPr>
            <a:r>
              <a:rPr lang="el-GR" sz="2200" dirty="0"/>
              <a:t>Προσθήκη:</a:t>
            </a:r>
          </a:p>
          <a:p>
            <a:pPr marL="754063" lvl="1">
              <a:defRPr/>
            </a:pPr>
            <a:r>
              <a:rPr lang="en-US" sz="2200" dirty="0" err="1" smtClean="0"/>
              <a:t>Allantoin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defRPr/>
            </a:pPr>
            <a:r>
              <a:rPr lang="el-GR" sz="2200" dirty="0"/>
              <a:t>Θερμοκρασία</a:t>
            </a:r>
            <a:r>
              <a:rPr lang="el-GR" altLang="el-GR" sz="2200" dirty="0"/>
              <a:t> 65</a:t>
            </a:r>
            <a:r>
              <a:rPr lang="en-US" sz="2200" dirty="0"/>
              <a:t>±</a:t>
            </a:r>
            <a:r>
              <a:rPr lang="el-GR" sz="2200" dirty="0"/>
              <a:t>5</a:t>
            </a:r>
            <a:r>
              <a:rPr lang="en-US" altLang="el-GR" sz="2200" baseline="38000" dirty="0" err="1" smtClean="0"/>
              <a:t>o</a:t>
            </a:r>
            <a:r>
              <a:rPr lang="en-US" altLang="el-GR" sz="2200" dirty="0" err="1" smtClean="0"/>
              <a:t>C.</a:t>
            </a:r>
            <a:endParaRPr lang="el-GR" sz="2200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6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των </a:t>
            </a:r>
            <a:r>
              <a:rPr lang="el-GR" dirty="0" smtClean="0"/>
              <a:t>φάσεων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altLang="el-GR" sz="2200" dirty="0"/>
              <a:t>Μεταφορά της </a:t>
            </a:r>
            <a:r>
              <a:rPr lang="el-GR" altLang="el-GR" sz="2200" b="1" dirty="0"/>
              <a:t>λιπαρής φάσης </a:t>
            </a:r>
            <a:r>
              <a:rPr lang="el-GR" altLang="el-GR" sz="2200" dirty="0"/>
              <a:t>στην </a:t>
            </a:r>
            <a:r>
              <a:rPr lang="el-GR" altLang="el-GR" sz="2200" b="1" dirty="0"/>
              <a:t>υδατική φάση</a:t>
            </a:r>
            <a:r>
              <a:rPr lang="en-US" altLang="el-GR" sz="2200" b="1" dirty="0"/>
              <a:t> </a:t>
            </a:r>
            <a:r>
              <a:rPr lang="el-GR" altLang="el-GR" sz="2200" dirty="0"/>
              <a:t>με συνεχή ανάδευση (ηλεκτρικό αναδευτήρα</a:t>
            </a:r>
            <a:r>
              <a:rPr lang="el-GR" altLang="el-GR" sz="2200" dirty="0" smtClean="0"/>
              <a:t>)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spcAft>
                <a:spcPts val="600"/>
              </a:spcAft>
              <a:defRPr/>
            </a:pPr>
            <a:r>
              <a:rPr lang="el-GR" sz="2200" dirty="0"/>
              <a:t>Θερμοκρασία 65-70</a:t>
            </a:r>
            <a:r>
              <a:rPr lang="en-US" altLang="el-GR" sz="2200" baseline="38000" dirty="0" err="1"/>
              <a:t>o</a:t>
            </a:r>
            <a:r>
              <a:rPr lang="en-US" altLang="el-GR" sz="2200" dirty="0" err="1"/>
              <a:t>C</a:t>
            </a:r>
            <a:r>
              <a:rPr lang="el-GR" altLang="el-GR" sz="2200" dirty="0"/>
              <a:t>,  </a:t>
            </a:r>
            <a:r>
              <a:rPr lang="en-US" altLang="el-GR" sz="2200" dirty="0"/>
              <a:t>5</a:t>
            </a:r>
            <a:r>
              <a:rPr lang="el-GR" altLang="el-GR" sz="2200" dirty="0"/>
              <a:t>-</a:t>
            </a:r>
            <a:r>
              <a:rPr lang="en-US" altLang="el-GR" sz="2200" dirty="0"/>
              <a:t>10</a:t>
            </a:r>
            <a:r>
              <a:rPr lang="el-GR" altLang="el-GR" sz="2200" dirty="0"/>
              <a:t>΄</a:t>
            </a:r>
            <a:r>
              <a:rPr lang="en-US" altLang="el-GR" sz="2200" dirty="0"/>
              <a:t>, </a:t>
            </a:r>
            <a:r>
              <a:rPr lang="el-GR" altLang="el-GR" sz="2200" dirty="0" smtClean="0"/>
              <a:t>ανάδευση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Εξαγωγή πλάκας θέρμανσης, ψύξη στο </a:t>
            </a:r>
            <a:r>
              <a:rPr lang="el-GR" altLang="el-GR" sz="2200" dirty="0" smtClean="0"/>
              <a:t>περιβάλλον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Προσθήκη:</a:t>
            </a:r>
          </a:p>
          <a:p>
            <a:pPr marL="754063" lvl="1">
              <a:defRPr/>
            </a:pPr>
            <a:r>
              <a:rPr lang="en-US" sz="2200" dirty="0" err="1">
                <a:ea typeface="Calibri" pitchFamily="34" charset="0"/>
                <a:cs typeface="Arial" pitchFamily="34" charset="0"/>
              </a:rPr>
              <a:t>Aluminium</a:t>
            </a:r>
            <a:r>
              <a:rPr lang="en-US" sz="2200" dirty="0">
                <a:ea typeface="Calibri" pitchFamily="34" charset="0"/>
                <a:cs typeface="Arial" pitchFamily="34" charset="0"/>
              </a:rPr>
              <a:t> </a:t>
            </a:r>
            <a:r>
              <a:rPr lang="en-US" sz="2200" dirty="0" err="1">
                <a:ea typeface="Calibri" pitchFamily="34" charset="0"/>
                <a:cs typeface="Arial" pitchFamily="34" charset="0"/>
              </a:rPr>
              <a:t>chlorohydrate</a:t>
            </a:r>
            <a:r>
              <a:rPr lang="en-US" sz="2200" dirty="0">
                <a:ea typeface="Calibri" pitchFamily="34" charset="0"/>
                <a:cs typeface="Arial" pitchFamily="34" charset="0"/>
              </a:rPr>
              <a:t> </a:t>
            </a:r>
            <a:r>
              <a:rPr lang="el-GR" sz="2200" dirty="0">
                <a:ea typeface="Calibri" pitchFamily="34" charset="0"/>
                <a:cs typeface="Arial" pitchFamily="34" charset="0"/>
              </a:rPr>
              <a:t>, </a:t>
            </a:r>
            <a:r>
              <a:rPr lang="el-GR" altLang="el-GR" sz="2200" dirty="0"/>
              <a:t>50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</a:t>
            </a:r>
            <a:r>
              <a:rPr lang="en-US" altLang="el-GR" sz="2200" dirty="0" smtClean="0"/>
              <a:t>C.</a:t>
            </a:r>
            <a:endParaRPr lang="en-US" sz="2200" b="1" dirty="0">
              <a:ea typeface="Calibri" pitchFamily="34" charset="0"/>
              <a:cs typeface="Arial" pitchFamily="34" charset="0"/>
            </a:endParaRPr>
          </a:p>
          <a:p>
            <a:pPr marL="754063" lvl="1">
              <a:defRPr/>
            </a:pPr>
            <a:r>
              <a:rPr lang="en-US" sz="2200" dirty="0">
                <a:ea typeface="Calibri" pitchFamily="34" charset="0"/>
                <a:cs typeface="Arial" pitchFamily="34" charset="0"/>
                <a:sym typeface="Wingdings" pitchFamily="2" charset="2"/>
              </a:rPr>
              <a:t>ADF</a:t>
            </a:r>
            <a:r>
              <a:rPr lang="el-GR" sz="2200" dirty="0">
                <a:ea typeface="Calibri" pitchFamily="34" charset="0"/>
                <a:cs typeface="Arial" pitchFamily="34" charset="0"/>
                <a:sym typeface="Wingdings" pitchFamily="2" charset="2"/>
              </a:rPr>
              <a:t>- </a:t>
            </a:r>
            <a:r>
              <a:rPr lang="en-US" sz="2200" dirty="0">
                <a:ea typeface="Calibri" pitchFamily="34" charset="0"/>
                <a:cs typeface="Arial" pitchFamily="34" charset="0"/>
                <a:sym typeface="Wingdings" pitchFamily="2" charset="2"/>
              </a:rPr>
              <a:t>OLEILE</a:t>
            </a:r>
            <a:r>
              <a:rPr lang="el-GR" sz="2200" dirty="0">
                <a:ea typeface="Calibri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l-GR" altLang="el-GR" sz="2200" dirty="0"/>
              <a:t>47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C</a:t>
            </a:r>
            <a:r>
              <a:rPr lang="el-GR" altLang="el-GR" sz="2200" dirty="0"/>
              <a:t>, ισχυρή ανάδευση 3-5</a:t>
            </a:r>
            <a:r>
              <a:rPr lang="el-GR" altLang="el-GR" sz="2200" dirty="0" smtClean="0"/>
              <a:t>΄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 marL="754063" lvl="1">
              <a:defRPr/>
            </a:pPr>
            <a:r>
              <a:rPr lang="en-US" altLang="el-GR" sz="2200" dirty="0"/>
              <a:t>DOW CORNING 245</a:t>
            </a:r>
            <a:r>
              <a:rPr lang="el-GR" altLang="el-GR" sz="2200" dirty="0"/>
              <a:t>, 45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</a:t>
            </a:r>
            <a:r>
              <a:rPr lang="en-US" altLang="el-GR" sz="2200" dirty="0" smtClean="0"/>
              <a:t>C.</a:t>
            </a:r>
            <a:endParaRPr lang="en-US" altLang="el-GR" sz="2200" dirty="0"/>
          </a:p>
          <a:p>
            <a:pPr marL="754063" lvl="1">
              <a:defRPr/>
            </a:pPr>
            <a:r>
              <a:rPr lang="en-US" altLang="el-GR" sz="2200" dirty="0"/>
              <a:t>Perfume</a:t>
            </a:r>
            <a:r>
              <a:rPr lang="el-GR" altLang="el-GR" sz="2200" dirty="0"/>
              <a:t>, 45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</a:t>
            </a:r>
            <a:r>
              <a:rPr lang="en-US" altLang="el-GR" sz="2200" dirty="0" smtClean="0"/>
              <a:t>C.</a:t>
            </a:r>
            <a:endParaRPr lang="el-GR" altLang="el-GR" sz="2200" dirty="0"/>
          </a:p>
          <a:p>
            <a:pPr marL="754063" lvl="1">
              <a:defRPr/>
            </a:pPr>
            <a:r>
              <a:rPr lang="en-US" sz="2200" dirty="0">
                <a:ea typeface="Calibri" pitchFamily="34" charset="0"/>
                <a:cs typeface="Arial" pitchFamily="34" charset="0"/>
              </a:rPr>
              <a:t>Oat extract</a:t>
            </a:r>
            <a:r>
              <a:rPr lang="el-GR" sz="2200" dirty="0">
                <a:ea typeface="Calibri" pitchFamily="34" charset="0"/>
                <a:cs typeface="Arial" pitchFamily="34" charset="0"/>
              </a:rPr>
              <a:t>,</a:t>
            </a:r>
            <a:r>
              <a:rPr lang="el-GR" altLang="el-GR" sz="2200" dirty="0"/>
              <a:t> 35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</a:t>
            </a:r>
            <a:r>
              <a:rPr lang="en-US" altLang="el-GR" sz="2200" dirty="0" smtClean="0"/>
              <a:t>C.</a:t>
            </a:r>
            <a:endParaRPr lang="en-US" alt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5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</TotalTime>
  <Words>1172</Words>
  <Application>Microsoft Office PowerPoint</Application>
  <PresentationFormat>Προβολή στην οθόνη (4:3)</PresentationFormat>
  <Paragraphs>157</Paragraphs>
  <Slides>18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template</vt:lpstr>
      <vt:lpstr>1_exo-opistho_simeiomata</vt:lpstr>
      <vt:lpstr>OC_template_updated</vt:lpstr>
      <vt:lpstr>Κοσμητολογία ΙΙI (Ε)</vt:lpstr>
      <vt:lpstr>Γενικά</vt:lpstr>
      <vt:lpstr>Συστατικά 1/3</vt:lpstr>
      <vt:lpstr>Συστατικά 2/3</vt:lpstr>
      <vt:lpstr>Συστατικά 3/3</vt:lpstr>
      <vt:lpstr>Συντηρητικά</vt:lpstr>
      <vt:lpstr>Παρασκευή της λιπαρής φάσης </vt:lpstr>
      <vt:lpstr>Παρασκευή της υδατικής φάσης </vt:lpstr>
      <vt:lpstr>Ανάμιξη των φάσεων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7</cp:revision>
  <dcterms:created xsi:type="dcterms:W3CDTF">2015-05-07T11:09:28Z</dcterms:created>
  <dcterms:modified xsi:type="dcterms:W3CDTF">2015-05-11T06:04:56Z</dcterms:modified>
</cp:coreProperties>
</file>