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34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257" r:id="rId32"/>
    <p:sldId id="262" r:id="rId33"/>
    <p:sldId id="264" r:id="rId34"/>
    <p:sldId id="265" r:id="rId35"/>
    <p:sldId id="313" r:id="rId36"/>
    <p:sldId id="344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-260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ch.gr/stepa2000/periodic-tabl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yliko.gr/htmls/istoria/icons/files/images/myc-metal/47.jpg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creativecommons.org/licenses/by-sa/3.0/deed.e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User:Dnn87" TargetMode="External"/><Relationship Id="rId5" Type="http://schemas.openxmlformats.org/officeDocument/2006/relationships/hyperlink" Target="https://el.wikipedia.org/wiki/%CE%91%CF%81%CF%87%CE%B5%CE%AF%CE%BF:Na_(Sodium).jpg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www.aristidou.gr/Ylika-Kataskeyon/Metalla-Syrmata/Xalkos-0-12-mm-30cm-x-40-cm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lqn.wordpress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r-ioannou.gr/?section=category&amp;cat=75&amp;lang=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nted_circuit_board" TargetMode="External"/><Relationship Id="rId7" Type="http://schemas.openxmlformats.org/officeDocument/2006/relationships/hyperlink" Target="https://commons.wikimedia.org/wiki/User:Fito%20hg~commonswik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in_can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commons.wikimedia.org/wiki/User:Mike102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odblog.blogs.hopkinsmedicine.org/2012/03/15/metal-on-metal-hip-impla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User:UW" TargetMode="External"/><Relationship Id="rId5" Type="http://schemas.openxmlformats.org/officeDocument/2006/relationships/hyperlink" Target="https://en.wikipedia.org/wiki/Bioceramic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users/rkit-646249/" TargetMode="External"/><Relationship Id="rId3" Type="http://schemas.openxmlformats.org/officeDocument/2006/relationships/hyperlink" Target="https://www.flickr.com/photos/futurilla/10043545555/" TargetMode="External"/><Relationship Id="rId7" Type="http://schemas.openxmlformats.org/officeDocument/2006/relationships/hyperlink" Target="https://pixabay.com/en/photos/til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creativecommons.org/licenses/by/2.0/deed.en" TargetMode="External"/><Relationship Id="rId4" Type="http://schemas.openxmlformats.org/officeDocument/2006/relationships/hyperlink" Target="https://www.flickr.com/photos/futurill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lertech-group.com/UploadFiles/20109319547379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rkules.oulu.fi/isbn9514273036/isbn9514273036.pdf" TargetMode="External"/><Relationship Id="rId2" Type="http://schemas.openxmlformats.org/officeDocument/2006/relationships/hyperlink" Target="http://www.tappi.org/content/events/07place/papers/ostnes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111/j.1478-4408.2004.tb00217.x/abstrac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ppi.org/content/events/07place/papers/ostnes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111/j.1478-4408.2004.tb00217.x/abstract" TargetMode="External"/><Relationship Id="rId4" Type="http://schemas.openxmlformats.org/officeDocument/2006/relationships/hyperlink" Target="http://herkules.oulu.fi/isbn9514273036/isbn9514273036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versity/en/thumb/8/88/Phases_of_matter.svg/1993px-Phases_of_matter.sv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engrade.com/a71science/solidsliquidsgases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2780928"/>
            <a:ext cx="6400800" cy="24482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 Εισαγωγή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400" dirty="0" err="1" smtClean="0"/>
              <a:t>Επίκ</a:t>
            </a:r>
            <a:r>
              <a:rPr lang="el-GR" sz="2400" dirty="0" smtClean="0"/>
              <a:t>. </a:t>
            </a:r>
            <a:r>
              <a:rPr lang="el-GR" sz="2400" smtClean="0"/>
              <a:t>Καθηγήτρια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/>
              <a:t>Τμήμα </a:t>
            </a:r>
            <a:r>
              <a:rPr lang="el-GR" sz="2400" dirty="0"/>
              <a:t>Γραφιστικής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sz="2400" dirty="0"/>
              <a:t>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5672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Περιοδικός πίνακας των στοιχείων</a:t>
            </a:r>
            <a:endParaRPr lang="el-GR" dirty="0"/>
          </a:p>
        </p:txBody>
      </p:sp>
      <p:pic>
        <p:nvPicPr>
          <p:cNvPr id="10244" name="Picture 2" descr="http://canov.jergym.cz/vyhledav/varianty/rec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73" y="1340768"/>
            <a:ext cx="7838455" cy="521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65515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users.sch.gr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3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Χαρακτηριστικά μετάλλων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sz="2800" dirty="0" smtClean="0"/>
              <a:t>Μεταλλική λάμψη</a:t>
            </a:r>
          </a:p>
          <a:p>
            <a:pPr>
              <a:defRPr/>
            </a:pPr>
            <a:r>
              <a:rPr lang="el-GR" altLang="el-GR" sz="2800" dirty="0" smtClean="0"/>
              <a:t>Στερεά (πλην του υδραργύρου)</a:t>
            </a:r>
          </a:p>
          <a:p>
            <a:pPr>
              <a:defRPr/>
            </a:pPr>
            <a:r>
              <a:rPr lang="el-GR" altLang="el-GR" sz="2800" dirty="0" smtClean="0"/>
              <a:t>Καλοί αγωγοί της θερμότητας και του ηλεκτρισμού</a:t>
            </a:r>
          </a:p>
          <a:p>
            <a:pPr>
              <a:defRPr/>
            </a:pPr>
            <a:endParaRPr lang="el-GR" sz="2800" dirty="0"/>
          </a:p>
        </p:txBody>
      </p:sp>
      <p:pic>
        <p:nvPicPr>
          <p:cNvPr id="11269" name="Picture 4" descr="http://study.com/cimages/multimages/16/na_sod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987" y="1345138"/>
            <a:ext cx="2736304" cy="20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www.aristidou.gr/out/pictures/master/product/1/xalko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49116" y="4000500"/>
            <a:ext cx="2144787" cy="221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http://www.e-yliko.gr/htmls/istoria/icons/files/images/myc-metal/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4876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60990" y="3398336"/>
            <a:ext cx="2664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Na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(</a:t>
            </a:r>
            <a:r>
              <a:rPr lang="el-G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Sodium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 tooltip="en:User:Dnn87"/>
              </a:rPr>
              <a:t>Dnn87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3.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5338" y="6234506"/>
            <a:ext cx="170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8"/>
              </a:rPr>
              <a:t>e-yliko.gr</a:t>
            </a:r>
            <a:endParaRPr lang="el-GR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9798" y="6234506"/>
            <a:ext cx="1843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9"/>
              </a:rPr>
              <a:t>aristidou.gr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9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μέταλλα στις γραφικές τέχνες χρησιμοποιούνται</a:t>
            </a:r>
          </a:p>
        </p:txBody>
      </p:sp>
      <p:sp>
        <p:nvSpPr>
          <p:cNvPr id="8939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7355160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Στην κατασκευή των τυπογραφικών στοιχείων</a:t>
            </a:r>
          </a:p>
        </p:txBody>
      </p:sp>
      <p:pic>
        <p:nvPicPr>
          <p:cNvPr id="12291" name="Picture 4" descr="https://rlqn.files.wordpress.com/2011/03/typograph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86" y="2132856"/>
            <a:ext cx="4572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3 - Ορθογώνιο"/>
          <p:cNvSpPr>
            <a:spLocks noChangeArrowheads="1"/>
          </p:cNvSpPr>
          <p:nvPr/>
        </p:nvSpPr>
        <p:spPr bwMode="auto">
          <a:xfrm>
            <a:off x="2143125" y="5168156"/>
            <a:ext cx="19911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rlqn.wordpress.com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2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μέταλλα στις γραφικές τέχνες χρησιμοποιούνται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/>
              <a:t>Στις εκτυπωτικές πλάκες που χρησιμοποιούνται στην λιθογραφία </a:t>
            </a:r>
            <a:r>
              <a:rPr lang="el-GR" sz="2400" dirty="0" err="1" smtClean="0"/>
              <a:t>όφφσετ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Στην κατασκευή κυλίνδρων βαθυτυπίας</a:t>
            </a:r>
          </a:p>
          <a:p>
            <a:pPr eaLnBrk="1" hangingPunct="1">
              <a:defRPr/>
            </a:pPr>
            <a:r>
              <a:rPr lang="el-GR" sz="2400" dirty="0" smtClean="0"/>
              <a:t>Στην επιχάλκωση κυλίνδρων μελάνωσης</a:t>
            </a:r>
          </a:p>
          <a:p>
            <a:pPr>
              <a:defRPr/>
            </a:pPr>
            <a:endParaRPr lang="el-GR" sz="4400" dirty="0"/>
          </a:p>
        </p:txBody>
      </p:sp>
      <p:pic>
        <p:nvPicPr>
          <p:cNvPr id="13315" name="Picture 2" descr="http://www.icr-ioannou.gr/lib_photos/ACTFINALBIG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74367"/>
            <a:ext cx="385762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4 - Ορθογώνιο"/>
          <p:cNvSpPr>
            <a:spLocks noChangeArrowheads="1"/>
          </p:cNvSpPr>
          <p:nvPr/>
        </p:nvSpPr>
        <p:spPr bwMode="auto">
          <a:xfrm>
            <a:off x="5726980" y="4280220"/>
            <a:ext cx="2699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icr-ioannou.gr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9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μέταλλα στις γραφικές τέχνες χρησιμοποιούνται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Ως επιφάνεια εκτύπωσης (τυπωμένα κυκλώματα, συσκευασία)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17410" name="Picture 2" descr="https://upload.wikimedia.org/wikipedia/commons/thumb/6/67/PCB_design_and_realisation_smt_and_through_hole.png/1024px-PCB_design_and_realisation_smt_and_through_hol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7554" y="2151328"/>
            <a:ext cx="3272326" cy="36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7554" y="5784556"/>
            <a:ext cx="327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PCB design and </a:t>
            </a:r>
            <a:r>
              <a:rPr lang="en-US" sz="1200" dirty="0" err="1">
                <a:latin typeface="+mn-lt"/>
                <a:hlinkClick r:id="rId3"/>
              </a:rPr>
              <a:t>realisation</a:t>
            </a:r>
            <a:r>
              <a:rPr lang="en-US" sz="1200" dirty="0">
                <a:latin typeface="+mn-lt"/>
                <a:hlinkClick r:id="rId3"/>
              </a:rPr>
              <a:t> </a:t>
            </a:r>
            <a:r>
              <a:rPr lang="en-US" sz="1200" dirty="0" err="1">
                <a:latin typeface="+mn-lt"/>
                <a:hlinkClick r:id="rId3"/>
              </a:rPr>
              <a:t>smt</a:t>
            </a:r>
            <a:r>
              <a:rPr lang="en-US" sz="1200" dirty="0">
                <a:latin typeface="+mn-lt"/>
                <a:hlinkClick r:id="rId3"/>
              </a:rPr>
              <a:t> and through hole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u="sng" dirty="0" smtClean="0">
                <a:latin typeface="+mn-lt"/>
                <a:hlinkClick r:id="rId4"/>
              </a:rPr>
              <a:t>Mike1024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7412" name="Picture 4" descr="https://upload.wikimedia.org/wikipedia/commons/6/6d/TinCans-Th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344" y="2169540"/>
            <a:ext cx="3545589" cy="35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62975" y="5784556"/>
            <a:ext cx="327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TinCans-Three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7"/>
              </a:rPr>
              <a:t>Fito</a:t>
            </a:r>
            <a:r>
              <a:rPr lang="en-US" sz="1200" dirty="0">
                <a:latin typeface="+mn-lt"/>
                <a:hlinkClick r:id="rId7"/>
              </a:rPr>
              <a:t> </a:t>
            </a:r>
            <a:r>
              <a:rPr lang="en-US" sz="1200" dirty="0" err="1">
                <a:latin typeface="+mn-lt"/>
                <a:hlinkClick r:id="rId7"/>
              </a:rPr>
              <a:t>hg~commonswiki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8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Κεραμικά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Τα κεραμικά είναι μη-μεταλλικά ανόργανα υλικά που είναι συνήθως ηλεκτρικοί και θερμικοί μονωτές</a:t>
            </a:r>
          </a:p>
          <a:p>
            <a:pPr eaLnBrk="1" hangingPunct="1">
              <a:defRPr/>
            </a:pPr>
            <a:r>
              <a:rPr lang="el-GR" sz="2800" dirty="0" smtClean="0"/>
              <a:t>Στα κεραμικά ανήκουν τα γυαλιά, τα υαλώδη κεραμικά, το τσιμέντο, καρβίδια, </a:t>
            </a:r>
            <a:r>
              <a:rPr lang="el-GR" sz="2800" dirty="0" err="1" smtClean="0"/>
              <a:t>βορίδια</a:t>
            </a:r>
            <a:r>
              <a:rPr lang="el-GR" sz="2800" dirty="0" smtClean="0"/>
              <a:t>, τα </a:t>
            </a:r>
            <a:r>
              <a:rPr lang="el-GR" sz="2800" dirty="0" err="1" smtClean="0"/>
              <a:t>αργιλλοπυριτικά</a:t>
            </a:r>
            <a:r>
              <a:rPr lang="el-GR" sz="2800" dirty="0" smtClean="0"/>
              <a:t> υλικά (</a:t>
            </a:r>
            <a:r>
              <a:rPr lang="en-US" sz="2800" dirty="0" smtClean="0"/>
              <a:t>silicate ceramics)</a:t>
            </a:r>
            <a:r>
              <a:rPr lang="el-GR" sz="2800" dirty="0" smtClean="0"/>
              <a:t>, οξείδια όπως του σιδήρου, του τιτανίου</a:t>
            </a:r>
            <a:r>
              <a:rPr lang="en-US" sz="2800" dirty="0" smtClean="0"/>
              <a:t>, </a:t>
            </a:r>
            <a:r>
              <a:rPr lang="el-GR" sz="2800" dirty="0" smtClean="0"/>
              <a:t>άνθρακας (</a:t>
            </a:r>
            <a:r>
              <a:rPr lang="en-US" sz="2800" dirty="0" smtClean="0"/>
              <a:t>carbon)</a:t>
            </a:r>
            <a:r>
              <a:rPr lang="el-GR" sz="2800" dirty="0" smtClean="0"/>
              <a:t> κ.τ.λ.</a:t>
            </a:r>
          </a:p>
        </p:txBody>
      </p:sp>
    </p:spTree>
    <p:extLst>
      <p:ext uri="{BB962C8B-B14F-4D97-AF65-F5344CB8AC3E}">
        <p14:creationId xmlns:p14="http://schemas.microsoft.com/office/powerpoint/2010/main" val="27389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Μερικά γενικά χαρακτηριστικά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Κρυσταλλικά με εξαίρεση τα γυαλιά</a:t>
            </a:r>
          </a:p>
          <a:p>
            <a:pPr eaLnBrk="1" hangingPunct="1">
              <a:defRPr/>
            </a:pPr>
            <a:r>
              <a:rPr lang="el-GR" sz="2800" dirty="0" smtClean="0"/>
              <a:t>Κακοί αγωγοί θερμότητας και ηλεκτρισμού</a:t>
            </a:r>
          </a:p>
          <a:p>
            <a:pPr eaLnBrk="1" hangingPunct="1">
              <a:defRPr/>
            </a:pPr>
            <a:r>
              <a:rPr lang="el-GR" sz="2800" dirty="0" smtClean="0"/>
              <a:t>Υψηλά Σ.Τ.</a:t>
            </a:r>
          </a:p>
          <a:p>
            <a:pPr eaLnBrk="1" hangingPunct="1">
              <a:defRPr/>
            </a:pPr>
            <a:r>
              <a:rPr lang="el-GR" sz="2800" dirty="0" smtClean="0"/>
              <a:t>Μικρότερη πυκνότητα από τα μέταλλα</a:t>
            </a:r>
          </a:p>
          <a:p>
            <a:pPr eaLnBrk="1" hangingPunct="1">
              <a:defRPr/>
            </a:pPr>
            <a:r>
              <a:rPr lang="el-GR" sz="2800" dirty="0" smtClean="0"/>
              <a:t>Ψαθυρά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8728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Βιοκεραμικά</a:t>
            </a:r>
            <a:endParaRPr lang="el-GR" sz="2800" dirty="0"/>
          </a:p>
        </p:txBody>
      </p:sp>
      <p:sp>
        <p:nvSpPr>
          <p:cNvPr id="17415" name="10 - Ορθογώνιο"/>
          <p:cNvSpPr>
            <a:spLocks noChangeArrowheads="1"/>
          </p:cNvSpPr>
          <p:nvPr/>
        </p:nvSpPr>
        <p:spPr bwMode="auto">
          <a:xfrm>
            <a:off x="528510" y="4794674"/>
            <a:ext cx="430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2"/>
              </a:rPr>
              <a:t>podblog.blogs.hopkinsmedicine.org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14338" name="Picture 2" descr="http://podblog.blogs.hopkinsmedicine.org/files/2012/03/A-hip-replacement-implant-007-300x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10" y="2204864"/>
            <a:ext cx="4305267" cy="25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thumb/0/0a/Hip_prosthesis.jpg/1024px-Hip_prosthesi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198214"/>
            <a:ext cx="3384376" cy="258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08124" y="4788024"/>
            <a:ext cx="260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Hip prosthesis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6"/>
              </a:rPr>
              <a:t>UW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1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32403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Κεραμικά πλακάκια</a:t>
            </a:r>
          </a:p>
          <a:p>
            <a:pPr eaLnBrk="1" hangingPunct="1">
              <a:defRPr/>
            </a:pPr>
            <a:r>
              <a:rPr lang="el-GR" sz="2800" dirty="0" smtClean="0"/>
              <a:t>Μαγνήτες</a:t>
            </a:r>
          </a:p>
          <a:p>
            <a:pPr eaLnBrk="1" hangingPunct="1">
              <a:defRPr/>
            </a:pPr>
            <a:r>
              <a:rPr lang="el-GR" sz="2800" dirty="0" smtClean="0"/>
              <a:t>Πυκνωτές</a:t>
            </a:r>
          </a:p>
          <a:p>
            <a:pPr eaLnBrk="1" hangingPunct="1">
              <a:defRPr/>
            </a:pPr>
            <a:r>
              <a:rPr lang="el-GR" sz="2800" dirty="0" smtClean="0"/>
              <a:t>Σκυρόδεμα</a:t>
            </a:r>
          </a:p>
          <a:p>
            <a:pPr eaLnBrk="1" hangingPunct="1">
              <a:defRPr/>
            </a:pPr>
            <a:r>
              <a:rPr lang="el-GR" sz="2800" dirty="0" smtClean="0"/>
              <a:t>κτλ</a:t>
            </a:r>
          </a:p>
          <a:p>
            <a:pPr eaLnBrk="1" hangingPunct="1">
              <a:defRPr/>
            </a:pPr>
            <a:endParaRPr lang="el-GR" sz="2800" dirty="0" smtClean="0"/>
          </a:p>
        </p:txBody>
      </p:sp>
      <p:sp>
        <p:nvSpPr>
          <p:cNvPr id="10" name="5 - Θέση κειμένου"/>
          <p:cNvSpPr txBox="1">
            <a:spLocks/>
          </p:cNvSpPr>
          <p:nvPr/>
        </p:nvSpPr>
        <p:spPr bwMode="auto">
          <a:xfrm>
            <a:off x="642938" y="285750"/>
            <a:ext cx="31861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l-GR" sz="2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3313" name="Picture 1" descr="D:\Downloads\10043545555_8f6591a1e3_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85135"/>
            <a:ext cx="3163887" cy="237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81854" y="3740179"/>
            <a:ext cx="260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Spode: ceramic rings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4" tooltip="Go to Futurilla's photostream"/>
              </a:rPr>
              <a:t>Futurilla</a:t>
            </a:r>
            <a:r>
              <a:rPr lang="en-US" sz="1200" dirty="0">
                <a:latin typeface="+mn-lt"/>
              </a:rPr>
              <a:t/>
            </a:r>
            <a:br>
              <a:rPr lang="en-US" sz="1200" dirty="0">
                <a:latin typeface="+mn-lt"/>
              </a:rPr>
            </a:b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με άδεια  </a:t>
            </a:r>
            <a:r>
              <a:rPr lang="en-US" sz="1200" dirty="0" smtClean="0">
                <a:latin typeface="+mn-lt"/>
                <a:hlinkClick r:id="rId5"/>
              </a:rPr>
              <a:t>CC </a:t>
            </a:r>
            <a:r>
              <a:rPr lang="en-US" sz="1200" dirty="0">
                <a:latin typeface="+mn-lt"/>
                <a:hlinkClick r:id="rId5"/>
              </a:rPr>
              <a:t>BY </a:t>
            </a:r>
            <a:r>
              <a:rPr lang="en-US" sz="1200" dirty="0" smtClean="0">
                <a:latin typeface="+mn-lt"/>
                <a:hlinkClick r:id="rId5"/>
              </a:rPr>
              <a:t>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3315" name="Picture 3" descr="Tiles, Ground, Ceramic, Floor Tiles, Cool, Ti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161" y="3765018"/>
            <a:ext cx="3163887" cy="237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40162" y="6110182"/>
            <a:ext cx="31638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tiles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8"/>
              </a:rPr>
              <a:t>rkit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7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/>
              <a:t>κεραμικά στις γραφικές </a:t>
            </a:r>
            <a:r>
              <a:rPr lang="el-GR" dirty="0" smtClean="0"/>
              <a:t>τέχνες χρησιμοποιούνται </a:t>
            </a:r>
            <a:endParaRPr lang="el-GR" dirty="0"/>
          </a:p>
        </p:txBody>
      </p:sp>
      <p:sp>
        <p:nvSpPr>
          <p:cNvPr id="894983" name="Rectangle 7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Στα μελάνια π.χ. ως </a:t>
            </a:r>
            <a:r>
              <a:rPr lang="el-GR" sz="2800" dirty="0" err="1" smtClean="0"/>
              <a:t>πιγμέντα</a:t>
            </a:r>
            <a:r>
              <a:rPr lang="el-GR" sz="2800" dirty="0" smtClean="0"/>
              <a:t> (κεραμικά μελάνια) ή για την ρύθμιση ιξώδους (</a:t>
            </a:r>
            <a:r>
              <a:rPr lang="en-US" sz="2800" dirty="0" smtClean="0"/>
              <a:t>clays)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dirty="0" smtClean="0"/>
              <a:t>Στους κυλίνδρους βαθυτυπίας</a:t>
            </a:r>
            <a:r>
              <a:rPr lang="en-US" sz="2800" dirty="0" smtClean="0"/>
              <a:t> (ceramic </a:t>
            </a:r>
            <a:r>
              <a:rPr lang="en-US" sz="2800" dirty="0" err="1" smtClean="0"/>
              <a:t>anilox</a:t>
            </a:r>
            <a:r>
              <a:rPr lang="en-US" sz="2800" dirty="0" smtClean="0"/>
              <a:t> rolls)</a:t>
            </a:r>
            <a:endParaRPr lang="el-GR" sz="2800" dirty="0" smtClean="0"/>
          </a:p>
        </p:txBody>
      </p:sp>
      <p:pic>
        <p:nvPicPr>
          <p:cNvPr id="19460" name="Picture 6" descr="http://www.rollertech-group.com/UploadFiles/20109319547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857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6 - Ορθογώνιο"/>
          <p:cNvSpPr>
            <a:spLocks noChangeArrowheads="1"/>
          </p:cNvSpPr>
          <p:nvPr/>
        </p:nvSpPr>
        <p:spPr bwMode="auto">
          <a:xfrm>
            <a:off x="4384278" y="5855022"/>
            <a:ext cx="2928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rollertech-group.com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8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Προτεινόμενη βιβλιογραφία</a:t>
            </a:r>
          </a:p>
        </p:txBody>
      </p:sp>
      <p:sp>
        <p:nvSpPr>
          <p:cNvPr id="899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 numCol="2">
            <a:no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l-GR" sz="1800" dirty="0" smtClean="0"/>
              <a:t>Τίτλος : Επιστήμη και Τεχνολογία Υλικών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Κωδικός Βιβλίου στον Εύδοξο: 10996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Έκδοση: 2η έκδ./2009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Συγγραφείς: </a:t>
            </a:r>
            <a:r>
              <a:rPr lang="el-GR" sz="1800" dirty="0" err="1" smtClean="0"/>
              <a:t>Βατάλης</a:t>
            </a:r>
            <a:r>
              <a:rPr lang="el-GR" sz="1800" dirty="0" smtClean="0"/>
              <a:t> Αργύρης Σ.</a:t>
            </a:r>
            <a:endParaRPr lang="en-US" sz="1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</a:t>
            </a:r>
            <a:r>
              <a:rPr lang="en-US" sz="1800" dirty="0" smtClean="0"/>
              <a:t>ISBN</a:t>
            </a:r>
            <a:r>
              <a:rPr lang="el-GR" sz="1800" dirty="0" smtClean="0"/>
              <a:t>: 960-456-137-5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Διαθέτης (Εκδότης): Ζήτη Πελαγία &amp; Σια Ο.Ε.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l-GR" sz="1800" dirty="0" smtClean="0"/>
              <a:t>Τίτλος : Επιστήμη και Τεχνολογία Υλικών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Κωδικός Βιβλίου στον Εύδοξο: 18548824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Έκδοση: 5η έκδ./2004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Συγγραφείς: </a:t>
            </a:r>
            <a:r>
              <a:rPr lang="el-GR" sz="1800" dirty="0" err="1" smtClean="0"/>
              <a:t>Callister</a:t>
            </a:r>
            <a:r>
              <a:rPr lang="el-GR" sz="1800" dirty="0" smtClean="0"/>
              <a:t> </a:t>
            </a:r>
            <a:r>
              <a:rPr lang="el-GR" sz="1800" dirty="0" err="1" smtClean="0"/>
              <a:t>William</a:t>
            </a:r>
            <a:r>
              <a:rPr lang="el-GR" sz="1800" dirty="0" smtClean="0"/>
              <a:t> D.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ISBN: 960-8050-90-1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Τύπος: Σύγγραμμα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Διαθέτης (Εκδότης): ΕΚΔΟΣΕΙΣ Α. ΤΖΙΟΛΑ &amp; ΥΙΟΙ Α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1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l-GR" sz="1800" dirty="0" smtClean="0"/>
              <a:t>Τεχνολογία πολυμερών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Κωδικός Βιβλίου στον Εύδοξο: 11305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Έκδοση: 1η έκδ./2009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Συγγραφείς: </a:t>
            </a:r>
            <a:r>
              <a:rPr lang="el-GR" sz="1800" dirty="0" err="1" smtClean="0"/>
              <a:t>Καραγιαννίδης</a:t>
            </a:r>
            <a:r>
              <a:rPr lang="el-GR" sz="1800" dirty="0" smtClean="0"/>
              <a:t> Γεώργιος Π., </a:t>
            </a:r>
            <a:r>
              <a:rPr lang="el-GR" sz="1800" dirty="0" err="1" smtClean="0"/>
              <a:t>Σιδερίδου</a:t>
            </a:r>
            <a:r>
              <a:rPr lang="el-GR" sz="1800" dirty="0" smtClean="0"/>
              <a:t> Ειρήνη Δ., </a:t>
            </a:r>
            <a:r>
              <a:rPr lang="el-GR" sz="1800" dirty="0" err="1" smtClean="0"/>
              <a:t>Μπικιάρης</a:t>
            </a:r>
            <a:r>
              <a:rPr lang="el-GR" sz="1800" dirty="0" smtClean="0"/>
              <a:t> Δημήτρης Ν., </a:t>
            </a:r>
            <a:r>
              <a:rPr lang="el-GR" sz="1800" dirty="0" err="1" smtClean="0"/>
              <a:t>Αχιλιάς</a:t>
            </a:r>
            <a:r>
              <a:rPr lang="el-GR" sz="1800" dirty="0" smtClean="0"/>
              <a:t> Δημήτρης Σ.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ISBN: 960-456-145-6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Τύπος: Σύγγραμμα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1800" dirty="0" smtClean="0"/>
              <a:t>	Διαθέτης (Εκδότης): Ζήτη Πελαγία &amp; Σια Ο.Ε.</a:t>
            </a:r>
          </a:p>
        </p:txBody>
      </p:sp>
    </p:spTree>
    <p:extLst>
      <p:ext uri="{BB962C8B-B14F-4D97-AF65-F5344CB8AC3E}">
        <p14:creationId xmlns:p14="http://schemas.microsoft.com/office/powerpoint/2010/main" val="9470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κεραμικά στις γραφικές τέχνες χρησιμοποιούνται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Στην τεχνολογία του χαρτιού (π.χ. ως </a:t>
            </a:r>
            <a:r>
              <a:rPr lang="el-GR" sz="2800" dirty="0" err="1" smtClean="0"/>
              <a:t>πληρωτικά</a:t>
            </a:r>
            <a:r>
              <a:rPr lang="el-GR" sz="2800" dirty="0" smtClean="0"/>
              <a:t> υλικά, πρόσθετα)</a:t>
            </a:r>
          </a:p>
          <a:p>
            <a:pPr>
              <a:defRPr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845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Πολυμερή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>
                <a:effectLst/>
              </a:rPr>
              <a:t>Τα πολυμερή είναι γιγαντιαία μόρια ή </a:t>
            </a:r>
            <a:r>
              <a:rPr lang="el-GR" sz="2800" dirty="0" err="1" smtClean="0">
                <a:effectLst/>
              </a:rPr>
              <a:t>μακρομόρια</a:t>
            </a:r>
            <a:r>
              <a:rPr lang="el-GR" sz="2800" dirty="0" smtClean="0">
                <a:effectLst/>
              </a:rPr>
              <a:t> (μόρια με υψηλό μοριακό βάρος) που σχηματίζονται από την συνεχή επανάληψη απλών δομικών μονάδων που ονομάζονται μονομερή.</a:t>
            </a:r>
            <a:endParaRPr lang="en-US" sz="2800" dirty="0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5132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Χαρακτηριστικά πολυμερών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Μικρά σημεία τήξης</a:t>
            </a:r>
          </a:p>
          <a:p>
            <a:pPr eaLnBrk="1" hangingPunct="1">
              <a:defRPr/>
            </a:pPr>
            <a:r>
              <a:rPr lang="el-GR" sz="2800" dirty="0" smtClean="0"/>
              <a:t>Κακοί αγωγοί θερμότητας κ ηλεκτρισμού (υπάρχουν εξαιρέσεις)</a:t>
            </a:r>
          </a:p>
          <a:p>
            <a:pPr eaLnBrk="1" hangingPunct="1">
              <a:defRPr/>
            </a:pPr>
            <a:r>
              <a:rPr lang="el-GR" sz="2800" dirty="0" smtClean="0"/>
              <a:t>Πλαστικότητα</a:t>
            </a:r>
          </a:p>
          <a:p>
            <a:pPr eaLnBrk="1" hangingPunct="1">
              <a:defRPr/>
            </a:pPr>
            <a:r>
              <a:rPr lang="el-GR" sz="2800" dirty="0" smtClean="0"/>
              <a:t>Ελαστικότητα</a:t>
            </a:r>
          </a:p>
          <a:p>
            <a:pPr eaLnBrk="1" hangingPunct="1">
              <a:defRPr/>
            </a:pPr>
            <a:r>
              <a:rPr lang="el-GR" sz="2800" dirty="0" smtClean="0"/>
              <a:t>Μερικά είναι κρυσταλλικά άλλα όχι</a:t>
            </a:r>
          </a:p>
        </p:txBody>
      </p:sp>
    </p:spTree>
    <p:extLst>
      <p:ext uri="{BB962C8B-B14F-4D97-AF65-F5344CB8AC3E}">
        <p14:creationId xmlns:p14="http://schemas.microsoft.com/office/powerpoint/2010/main" val="2865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Κόλλες</a:t>
            </a:r>
          </a:p>
          <a:p>
            <a:pPr eaLnBrk="1" hangingPunct="1">
              <a:defRPr/>
            </a:pPr>
            <a:r>
              <a:rPr lang="el-GR" sz="2800" dirty="0" smtClean="0"/>
              <a:t>Συσκευασία</a:t>
            </a:r>
          </a:p>
          <a:p>
            <a:pPr eaLnBrk="1" hangingPunct="1">
              <a:defRPr/>
            </a:pPr>
            <a:r>
              <a:rPr lang="el-GR" sz="2800" dirty="0" smtClean="0"/>
              <a:t>Πλαστικά χρώματα</a:t>
            </a:r>
          </a:p>
          <a:p>
            <a:pPr eaLnBrk="1" hangingPunct="1">
              <a:defRPr/>
            </a:pPr>
            <a:r>
              <a:rPr lang="el-GR" sz="2800" dirty="0" smtClean="0"/>
              <a:t>Λάστιχα </a:t>
            </a:r>
          </a:p>
          <a:p>
            <a:pPr marL="0" indent="0" eaLnBrk="1" hangingPunct="1">
              <a:buNone/>
              <a:defRPr/>
            </a:pPr>
            <a:r>
              <a:rPr lang="el-GR" sz="2800" dirty="0" smtClean="0"/>
              <a:t>… </a:t>
            </a:r>
            <a:r>
              <a:rPr lang="el-GR" sz="2800" dirty="0" smtClean="0"/>
              <a:t>και πολλές άλλες ακόμη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940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Εφαρμογές στις Γραφικές Τέχνες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Κόλλες</a:t>
            </a:r>
          </a:p>
          <a:p>
            <a:pPr eaLnBrk="1" hangingPunct="1">
              <a:defRPr/>
            </a:pPr>
            <a:r>
              <a:rPr lang="el-GR" sz="2800" dirty="0" smtClean="0"/>
              <a:t>Συσκευασία</a:t>
            </a:r>
          </a:p>
          <a:p>
            <a:pPr eaLnBrk="1" hangingPunct="1">
              <a:defRPr/>
            </a:pPr>
            <a:r>
              <a:rPr lang="el-GR" sz="2800" dirty="0" smtClean="0"/>
              <a:t>Μελάνια</a:t>
            </a:r>
          </a:p>
          <a:p>
            <a:pPr eaLnBrk="1" hangingPunct="1">
              <a:defRPr/>
            </a:pPr>
            <a:r>
              <a:rPr lang="el-GR" sz="2800" dirty="0" smtClean="0"/>
              <a:t>Και πολλά άλλα που θα τα δούμε αναλυτικά στις επιμέρους ενότητες</a:t>
            </a:r>
          </a:p>
        </p:txBody>
      </p:sp>
    </p:spTree>
    <p:extLst>
      <p:ext uri="{BB962C8B-B14F-4D97-AF65-F5344CB8AC3E}">
        <p14:creationId xmlns:p14="http://schemas.microsoft.com/office/powerpoint/2010/main" val="25215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Ημιαγωγοί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Οι ηλεκτρικές τους ιδιότητες είναι ανάμεσα σε αυτές των αγωγών και των μονωτών.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16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Εφαρμογές στις Γραφικές Τέχνες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err="1" smtClean="0"/>
              <a:t>Φωτοβολταϊκά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213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Σύνθετα υλικά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300" dirty="0" smtClean="0"/>
              <a:t>Πολυφασικά υλικά που παράγονται τεχνητά. Συνίστανται από φάσεις χημικά ανόμοιες και διαχωριζόμενες από διακριτή επιφάνεια.</a:t>
            </a:r>
            <a:r>
              <a:rPr lang="en-US" sz="2300" dirty="0" smtClean="0"/>
              <a:t> </a:t>
            </a:r>
            <a:r>
              <a:rPr lang="el-GR" sz="2300" dirty="0" smtClean="0"/>
              <a:t>Στόχος ο συνδυασμός υλικών προς επίτευξη ιδιοτήτων  και χαρακτηριστικών που δεν διαθέτουν  τα συμμετέχοντα αρχικά υλικά</a:t>
            </a:r>
          </a:p>
          <a:p>
            <a:pPr>
              <a:defRPr/>
            </a:pPr>
            <a:r>
              <a:rPr lang="el-GR" sz="2300" b="1" dirty="0" smtClean="0"/>
              <a:t>Φυσικά σύνθετα υλικά</a:t>
            </a:r>
            <a:r>
              <a:rPr lang="en-US" sz="2300" b="1" dirty="0" smtClean="0"/>
              <a:t>:</a:t>
            </a:r>
          </a:p>
          <a:p>
            <a:pPr lvl="1">
              <a:defRPr/>
            </a:pPr>
            <a:r>
              <a:rPr lang="el-GR" sz="2300" dirty="0" smtClean="0"/>
              <a:t>Ξύλο</a:t>
            </a:r>
          </a:p>
          <a:p>
            <a:pPr lvl="1">
              <a:defRPr/>
            </a:pPr>
            <a:r>
              <a:rPr lang="el-GR" sz="2300" dirty="0" smtClean="0"/>
              <a:t>Οστά </a:t>
            </a:r>
          </a:p>
          <a:p>
            <a:pPr>
              <a:defRPr/>
            </a:pPr>
            <a:r>
              <a:rPr lang="el-GR" sz="2300" b="1" dirty="0" smtClean="0"/>
              <a:t>Τεχνητά σύνθετα υλικά</a:t>
            </a:r>
            <a:r>
              <a:rPr lang="en-US" sz="2300" b="1" dirty="0" smtClean="0"/>
              <a:t>:</a:t>
            </a:r>
            <a:endParaRPr lang="el-GR" sz="2300" b="1" dirty="0" smtClean="0"/>
          </a:p>
          <a:p>
            <a:pPr lvl="1">
              <a:defRPr/>
            </a:pPr>
            <a:r>
              <a:rPr lang="el-GR" sz="2300" dirty="0" smtClean="0"/>
              <a:t>Σκυρόδεμα</a:t>
            </a:r>
          </a:p>
          <a:p>
            <a:pPr lvl="1">
              <a:defRPr/>
            </a:pPr>
            <a:r>
              <a:rPr lang="en-US" sz="2300" dirty="0" smtClean="0"/>
              <a:t>Fiberglass</a:t>
            </a:r>
          </a:p>
          <a:p>
            <a:pPr lvl="1">
              <a:defRPr/>
            </a:pPr>
            <a:r>
              <a:rPr lang="en-US" sz="2300" dirty="0" err="1" smtClean="0"/>
              <a:t>Prepreg</a:t>
            </a:r>
            <a:endParaRPr lang="el-GR" sz="2300" dirty="0" smtClean="0"/>
          </a:p>
          <a:p>
            <a:pPr lvl="1">
              <a:defRPr/>
            </a:pPr>
            <a:r>
              <a:rPr lang="el-GR" sz="2300" dirty="0" smtClean="0"/>
              <a:t>κ.α.</a:t>
            </a:r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6008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Γενικές εφαρμογές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Σκυρόδεμα</a:t>
            </a:r>
          </a:p>
          <a:p>
            <a:pPr>
              <a:defRPr/>
            </a:pPr>
            <a:r>
              <a:rPr lang="en-US" sz="2800" dirty="0" smtClean="0"/>
              <a:t>Fiberglass</a:t>
            </a:r>
            <a:r>
              <a:rPr lang="el-GR" sz="2800" dirty="0" smtClean="0"/>
              <a:t> (ίνες γυαλιού σε πολυμερές)</a:t>
            </a:r>
            <a:endParaRPr lang="en-US" sz="2800" dirty="0" smtClean="0"/>
          </a:p>
          <a:p>
            <a:pPr>
              <a:defRPr/>
            </a:pPr>
            <a:r>
              <a:rPr lang="en-US" sz="2800" dirty="0" err="1" smtClean="0"/>
              <a:t>Prepreg</a:t>
            </a:r>
            <a:endParaRPr lang="el-GR" sz="2800" dirty="0" smtClean="0"/>
          </a:p>
          <a:p>
            <a:pPr>
              <a:defRPr/>
            </a:pPr>
            <a:r>
              <a:rPr lang="el-GR" sz="2800" dirty="0" smtClean="0"/>
              <a:t>Αθλητικός εξοπλισμός</a:t>
            </a:r>
          </a:p>
          <a:p>
            <a:pPr>
              <a:defRPr/>
            </a:pPr>
            <a:r>
              <a:rPr lang="el-GR" sz="2800" dirty="0" smtClean="0"/>
              <a:t>Αεροναυπηγική</a:t>
            </a:r>
          </a:p>
        </p:txBody>
      </p:sp>
    </p:spTree>
    <p:extLst>
      <p:ext uri="{BB962C8B-B14F-4D97-AF65-F5344CB8AC3E}">
        <p14:creationId xmlns:p14="http://schemas.microsoft.com/office/powerpoint/2010/main" val="41634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Εφαρμογές στις Γραφικές Τέχνες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800" dirty="0" smtClean="0"/>
              <a:t>Στη συσκευασία (π.χ. </a:t>
            </a:r>
            <a:r>
              <a:rPr lang="el-GR" sz="2800" dirty="0" err="1" smtClean="0"/>
              <a:t>Νανοσύνθετα</a:t>
            </a:r>
            <a:r>
              <a:rPr lang="el-GR" sz="2800" dirty="0" smtClean="0"/>
              <a:t> πολυμερή</a:t>
            </a:r>
            <a:r>
              <a:rPr lang="en-US" sz="2800" dirty="0" smtClean="0"/>
              <a:t>/clay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r>
              <a:rPr lang="el-GR" sz="2800" dirty="0" smtClean="0"/>
              <a:t>όπου βελτιώνουν σημαντικά τις μηχανικές ιδιότητες και τις ιδιότητες φραγμού</a:t>
            </a:r>
          </a:p>
          <a:p>
            <a:pPr>
              <a:defRPr/>
            </a:pPr>
            <a:r>
              <a:rPr lang="el-GR" sz="2800" dirty="0" smtClean="0"/>
              <a:t>Επιστρωμένα υλικά (</a:t>
            </a:r>
            <a:r>
              <a:rPr lang="en-US" sz="2800" dirty="0" smtClean="0"/>
              <a:t>coated materials) (</a:t>
            </a:r>
            <a:r>
              <a:rPr lang="el-GR" sz="2800" dirty="0" smtClean="0"/>
              <a:t>π.χ. αντιδιαβρωτικά επιστρώματα στη συσκευασία)</a:t>
            </a:r>
          </a:p>
          <a:p>
            <a:pPr>
              <a:defRPr/>
            </a:pPr>
            <a:r>
              <a:rPr lang="el-GR" sz="2800" dirty="0" smtClean="0"/>
              <a:t>Σύνθετα χαρτί/πολυμερές για τυπωμένα ηλεκτρονικά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2083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Προτεινόμενη βιβλιογραφία</a:t>
            </a:r>
          </a:p>
        </p:txBody>
      </p:sp>
      <p:sp>
        <p:nvSpPr>
          <p:cNvPr id="900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l-GR" sz="200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000" smtClean="0"/>
          </a:p>
          <a:p>
            <a:pPr eaLnBrk="1" hangingPunct="1">
              <a:lnSpc>
                <a:spcPct val="80000"/>
              </a:lnSpc>
              <a:defRPr/>
            </a:pPr>
            <a:endParaRPr lang="el-GR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smtClean="0"/>
              <a:t>Άρθρα επισκόπησης και άλλα ….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smtClean="0"/>
              <a:t>Μη μεταλλικά τεχνικά υλικά Δ.Ι. Παντέλης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smtClean="0"/>
              <a:t>Σημειώσεις του μαθήματος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000" smtClean="0"/>
          </a:p>
        </p:txBody>
      </p:sp>
    </p:spTree>
    <p:extLst>
      <p:ext uri="{BB962C8B-B14F-4D97-AF65-F5344CB8AC3E}">
        <p14:creationId xmlns:p14="http://schemas.microsoft.com/office/powerpoint/2010/main" val="8982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b="1" dirty="0" smtClean="0"/>
              <a:t>Ξενόγλωσση</a:t>
            </a:r>
            <a:endParaRPr lang="en-US" sz="2000" b="1" dirty="0" smtClean="0"/>
          </a:p>
          <a:p>
            <a:pPr>
              <a:defRPr/>
            </a:pPr>
            <a:r>
              <a:rPr lang="en-US" sz="2000" dirty="0" err="1" smtClean="0"/>
              <a:t>Callister</a:t>
            </a:r>
            <a:r>
              <a:rPr lang="en-US" sz="2000" dirty="0" smtClean="0"/>
              <a:t> </a:t>
            </a:r>
            <a:r>
              <a:rPr lang="en-US" sz="2000" dirty="0"/>
              <a:t>W.D</a:t>
            </a:r>
            <a:r>
              <a:rPr lang="en-US" sz="2000" dirty="0" smtClean="0"/>
              <a:t>., </a:t>
            </a:r>
            <a:r>
              <a:rPr lang="el-GR" sz="2000" dirty="0" smtClean="0"/>
              <a:t>Επιστήμη και Τεχνολογία υλικών, 5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Έκδοση, </a:t>
            </a:r>
            <a:r>
              <a:rPr lang="el-GR" sz="2000" dirty="0" err="1" smtClean="0"/>
              <a:t>Εκδ</a:t>
            </a:r>
            <a:r>
              <a:rPr lang="el-GR" sz="2000" dirty="0" smtClean="0"/>
              <a:t>. </a:t>
            </a:r>
            <a:r>
              <a:rPr lang="el-GR" sz="2000" dirty="0" err="1" smtClean="0"/>
              <a:t>Τζιόλα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>
              <a:defRPr/>
            </a:pPr>
            <a:r>
              <a:rPr lang="en-US" sz="2000" dirty="0">
                <a:hlinkClick r:id="rId2"/>
              </a:rPr>
              <a:t>Lee A. </a:t>
            </a:r>
            <a:r>
              <a:rPr lang="en-US" sz="2000" dirty="0" err="1">
                <a:hlinkClick r:id="rId2"/>
              </a:rPr>
              <a:t>Ostness</a:t>
            </a:r>
            <a:r>
              <a:rPr lang="en-US" sz="2000" dirty="0">
                <a:hlinkClick r:id="rId2"/>
              </a:rPr>
              <a:t>, High Speed Priming </a:t>
            </a:r>
            <a:endParaRPr lang="en-US" sz="2000" dirty="0"/>
          </a:p>
          <a:p>
            <a:pPr>
              <a:defRPr/>
            </a:pPr>
            <a:r>
              <a:rPr lang="en-US" sz="2000" dirty="0" smtClean="0">
                <a:hlinkClick r:id="rId3"/>
              </a:rPr>
              <a:t>Pudas</a:t>
            </a:r>
            <a:r>
              <a:rPr lang="en-US" sz="2000" dirty="0">
                <a:hlinkClick r:id="rId3"/>
              </a:rPr>
              <a:t>, Marko, Gravure-offset printing in the manufacture of ultra-fine-line </a:t>
            </a:r>
            <a:r>
              <a:rPr lang="en-US" sz="2000" dirty="0" err="1">
                <a:hlinkClick r:id="rId3"/>
              </a:rPr>
              <a:t>thickfilms</a:t>
            </a:r>
            <a:r>
              <a:rPr lang="en-US" sz="2000" dirty="0">
                <a:hlinkClick r:id="rId3"/>
              </a:rPr>
              <a:t> for electronics Department of Electrical and Information Engineering, Microelectronics Laboratory, University of Oulu, </a:t>
            </a:r>
            <a:r>
              <a:rPr lang="en-US" sz="2000" dirty="0" err="1">
                <a:hlinkClick r:id="rId3"/>
              </a:rPr>
              <a:t>P.O.Box</a:t>
            </a:r>
            <a:r>
              <a:rPr lang="en-US" sz="2000" dirty="0">
                <a:hlinkClick r:id="rId3"/>
              </a:rPr>
              <a:t> 4500, FIN-90014 University of Oulu, Finland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>
                <a:hlinkClick r:id="rId4"/>
              </a:rPr>
              <a:t>Pudas</a:t>
            </a:r>
            <a:r>
              <a:rPr lang="en-US" sz="2000" dirty="0">
                <a:hlinkClick r:id="rId4"/>
              </a:rPr>
              <a:t>, M., </a:t>
            </a:r>
            <a:r>
              <a:rPr lang="en-US" sz="2000" dirty="0" err="1">
                <a:hlinkClick r:id="rId4"/>
              </a:rPr>
              <a:t>Hagberg</a:t>
            </a:r>
            <a:r>
              <a:rPr lang="en-US" sz="2000" dirty="0">
                <a:hlinkClick r:id="rId4"/>
              </a:rPr>
              <a:t>, J., </a:t>
            </a:r>
            <a:r>
              <a:rPr lang="en-US" sz="2000" dirty="0" err="1">
                <a:hlinkClick r:id="rId4"/>
              </a:rPr>
              <a:t>Leppävuori</a:t>
            </a:r>
            <a:r>
              <a:rPr lang="en-US" sz="2000" dirty="0">
                <a:hlinkClick r:id="rId4"/>
              </a:rPr>
              <a:t>, S., Elsey, K. and Logan, A. (2004), Methods for the evaluation of fine-line offset gravure printing inks for ceramics. Coloration Technology, 120: 119–126</a:t>
            </a:r>
            <a:r>
              <a:rPr lang="en-US" sz="2000" dirty="0"/>
              <a:t>. </a:t>
            </a:r>
            <a:endParaRPr lang="el-GR" sz="2000" dirty="0" smtClean="0"/>
          </a:p>
          <a:p>
            <a:pPr>
              <a:defRPr/>
            </a:pPr>
            <a:endParaRPr lang="el-GR" sz="2000" dirty="0" smtClean="0"/>
          </a:p>
          <a:p>
            <a:pPr marL="0" indent="0">
              <a:buNone/>
              <a:defRPr/>
            </a:pPr>
            <a:r>
              <a:rPr lang="el-GR" sz="2000" b="1" dirty="0" smtClean="0"/>
              <a:t>Ελληνική</a:t>
            </a:r>
            <a:endParaRPr lang="en-US" sz="2000" b="1" dirty="0" smtClean="0"/>
          </a:p>
          <a:p>
            <a:pPr>
              <a:defRPr/>
            </a:pPr>
            <a:r>
              <a:rPr lang="el-GR" sz="2000" dirty="0" err="1">
                <a:hlinkClick r:id="rId3"/>
              </a:rPr>
              <a:t>Παντελης</a:t>
            </a:r>
            <a:r>
              <a:rPr lang="en-US" sz="2000" dirty="0">
                <a:hlinkClick r:id="rId3"/>
              </a:rPr>
              <a:t> </a:t>
            </a:r>
            <a:r>
              <a:rPr lang="el-GR" sz="2000" dirty="0">
                <a:hlinkClick r:id="rId3"/>
              </a:rPr>
              <a:t>Δ.Ι. , Μη μεταλλικά τεχνικά υλικά, Εκδόσεις </a:t>
            </a:r>
            <a:r>
              <a:rPr lang="el-GR" sz="2000" dirty="0" err="1" smtClean="0">
                <a:hlinkClick r:id="rId3"/>
              </a:rPr>
              <a:t>Παπασωτηρίου</a:t>
            </a:r>
            <a:r>
              <a:rPr lang="en-US" sz="2000" dirty="0" smtClean="0">
                <a:hlinkClick r:id="rId3"/>
              </a:rPr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67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 2014. Βασιλική Μπέλεση. «Υλικά Γραφικών Τεχνών (Θ). </a:t>
            </a:r>
            <a:r>
              <a:rPr lang="el-GR" sz="2000" dirty="0"/>
              <a:t>Ενότητα 1: </a:t>
            </a:r>
            <a:r>
              <a:rPr lang="el-GR" sz="2000" dirty="0" smtClean="0"/>
              <a:t>Εισαγωγή».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n-US" sz="2000" dirty="0"/>
              <a:t>Callister W.D., </a:t>
            </a:r>
            <a:r>
              <a:rPr lang="el-GR" sz="2000" dirty="0"/>
              <a:t>Επιστήμη και Τεχνολογία υλικών, 5</a:t>
            </a:r>
            <a:r>
              <a:rPr lang="el-GR" sz="2000" baseline="30000" dirty="0"/>
              <a:t>η</a:t>
            </a:r>
            <a:r>
              <a:rPr lang="el-GR" sz="2000" dirty="0"/>
              <a:t> Έκδοση, </a:t>
            </a:r>
            <a:r>
              <a:rPr lang="el-GR" sz="2000" dirty="0" err="1"/>
              <a:t>Εκδ</a:t>
            </a:r>
            <a:r>
              <a:rPr lang="el-GR" sz="2000" dirty="0"/>
              <a:t>. </a:t>
            </a:r>
            <a:r>
              <a:rPr lang="el-GR" sz="2000" dirty="0" err="1"/>
              <a:t>Τζιόλα</a:t>
            </a:r>
            <a:r>
              <a:rPr lang="el-GR" sz="2000" dirty="0"/>
              <a:t>.</a:t>
            </a:r>
            <a:endParaRPr lang="en-US" sz="2000" dirty="0"/>
          </a:p>
          <a:p>
            <a:pPr>
              <a:defRPr/>
            </a:pPr>
            <a:r>
              <a:rPr lang="en-US" sz="2000" dirty="0">
                <a:hlinkClick r:id="rId3"/>
              </a:rPr>
              <a:t>Lee A. </a:t>
            </a:r>
            <a:r>
              <a:rPr lang="en-US" sz="2000" dirty="0" err="1">
                <a:hlinkClick r:id="rId3"/>
              </a:rPr>
              <a:t>Ostness</a:t>
            </a:r>
            <a:r>
              <a:rPr lang="en-US" sz="2000" dirty="0">
                <a:hlinkClick r:id="rId3"/>
              </a:rPr>
              <a:t>, High Speed Priming </a:t>
            </a:r>
            <a:endParaRPr lang="en-US" sz="2000" dirty="0"/>
          </a:p>
          <a:p>
            <a:pPr>
              <a:defRPr/>
            </a:pPr>
            <a:r>
              <a:rPr lang="en-US" sz="2000" dirty="0" err="1">
                <a:hlinkClick r:id="rId4"/>
              </a:rPr>
              <a:t>Pudas</a:t>
            </a:r>
            <a:r>
              <a:rPr lang="en-US" sz="2000" dirty="0">
                <a:hlinkClick r:id="rId4"/>
              </a:rPr>
              <a:t>, Marko, Gravure-offset printing in the manufacture of ultra-fine-line </a:t>
            </a:r>
            <a:r>
              <a:rPr lang="en-US" sz="2000" dirty="0" err="1">
                <a:hlinkClick r:id="rId4"/>
              </a:rPr>
              <a:t>thickfilms</a:t>
            </a:r>
            <a:r>
              <a:rPr lang="en-US" sz="2000" dirty="0">
                <a:hlinkClick r:id="rId4"/>
              </a:rPr>
              <a:t> for electronics Department of Electrical and Information Engineering, Microelectronics Laboratory, University of Oulu, </a:t>
            </a:r>
            <a:r>
              <a:rPr lang="en-US" sz="2000" dirty="0" err="1">
                <a:hlinkClick r:id="rId4"/>
              </a:rPr>
              <a:t>P.O.Box</a:t>
            </a:r>
            <a:r>
              <a:rPr lang="en-US" sz="2000" dirty="0">
                <a:hlinkClick r:id="rId4"/>
              </a:rPr>
              <a:t> 4500, FIN-90014 University of Oulu, Finland </a:t>
            </a:r>
            <a:endParaRPr lang="en-US" sz="2000" dirty="0"/>
          </a:p>
          <a:p>
            <a:pPr>
              <a:defRPr/>
            </a:pPr>
            <a:r>
              <a:rPr lang="en-US" sz="2000" dirty="0" err="1">
                <a:hlinkClick r:id="rId5"/>
              </a:rPr>
              <a:t>Pudas</a:t>
            </a:r>
            <a:r>
              <a:rPr lang="en-US" sz="2000" dirty="0">
                <a:hlinkClick r:id="rId5"/>
              </a:rPr>
              <a:t>, M., </a:t>
            </a:r>
            <a:r>
              <a:rPr lang="en-US" sz="2000" dirty="0" err="1">
                <a:hlinkClick r:id="rId5"/>
              </a:rPr>
              <a:t>Hagberg</a:t>
            </a:r>
            <a:r>
              <a:rPr lang="en-US" sz="2000" dirty="0">
                <a:hlinkClick r:id="rId5"/>
              </a:rPr>
              <a:t>, J., </a:t>
            </a:r>
            <a:r>
              <a:rPr lang="en-US" sz="2000" dirty="0" err="1">
                <a:hlinkClick r:id="rId5"/>
              </a:rPr>
              <a:t>Leppävuori</a:t>
            </a:r>
            <a:r>
              <a:rPr lang="en-US" sz="2000" dirty="0">
                <a:hlinkClick r:id="rId5"/>
              </a:rPr>
              <a:t>, S., Elsey, K. and Logan, A. (2004), Methods for the evaluation of fine-line offset gravure printing inks for ceramics. Coloration Technology, 120: 119–126</a:t>
            </a:r>
            <a:r>
              <a:rPr lang="en-US" sz="2000" dirty="0"/>
              <a:t>. </a:t>
            </a:r>
            <a:endParaRPr lang="el-GR" sz="2000" dirty="0"/>
          </a:p>
          <a:p>
            <a:pPr>
              <a:defRPr/>
            </a:pPr>
            <a:r>
              <a:rPr lang="el-GR" sz="2000" dirty="0" err="1" smtClean="0">
                <a:hlinkClick r:id="rId4"/>
              </a:rPr>
              <a:t>Παντελης</a:t>
            </a:r>
            <a:r>
              <a:rPr lang="en-US" sz="2000" dirty="0" smtClean="0">
                <a:hlinkClick r:id="rId4"/>
              </a:rPr>
              <a:t> </a:t>
            </a:r>
            <a:r>
              <a:rPr lang="el-GR" sz="2000" dirty="0">
                <a:hlinkClick r:id="rId4"/>
              </a:rPr>
              <a:t>Δ.Ι. , Μη μεταλλικά τεχνικά υλικά, Εκδόσεις </a:t>
            </a:r>
            <a:r>
              <a:rPr lang="el-GR" sz="2000" dirty="0" err="1">
                <a:hlinkClick r:id="rId4"/>
              </a:rPr>
              <a:t>Παπασωτηρίου</a:t>
            </a:r>
            <a:r>
              <a:rPr lang="en-US" sz="2000" dirty="0">
                <a:hlinkClick r:id="rId4"/>
              </a:rPr>
              <a:t> </a:t>
            </a:r>
            <a:endParaRPr lang="el-GR" sz="28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849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Τα υλικά μέσα στον χρόνο</a:t>
            </a:r>
            <a:br>
              <a:rPr lang="el-GR" alt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661249"/>
          </a:xfrm>
        </p:spPr>
        <p:txBody>
          <a:bodyPr>
            <a:noAutofit/>
          </a:bodyPr>
          <a:lstStyle/>
          <a:p>
            <a:pPr lvl="1"/>
            <a:r>
              <a:rPr lang="el-GR" altLang="el-GR" sz="2300" dirty="0" smtClean="0"/>
              <a:t>Λίθινη </a:t>
            </a:r>
            <a:r>
              <a:rPr lang="el-GR" altLang="el-GR" sz="2300" dirty="0"/>
              <a:t>εποχή</a:t>
            </a:r>
            <a:r>
              <a:rPr lang="en-US" altLang="el-GR" sz="2300" dirty="0"/>
              <a:t>: </a:t>
            </a:r>
            <a:r>
              <a:rPr lang="el-GR" altLang="el-GR" sz="2300" dirty="0"/>
              <a:t>2500000 π. Χ.</a:t>
            </a:r>
            <a:endParaRPr lang="en-US" altLang="el-GR" sz="2300" dirty="0"/>
          </a:p>
          <a:p>
            <a:pPr lvl="1"/>
            <a:r>
              <a:rPr lang="el-GR" altLang="el-GR" sz="2300" dirty="0"/>
              <a:t>Εισαγωγή των κεραμικών</a:t>
            </a:r>
            <a:r>
              <a:rPr lang="en-US" altLang="el-GR" sz="2300" dirty="0"/>
              <a:t>: 4000 </a:t>
            </a:r>
            <a:r>
              <a:rPr lang="el-GR" altLang="el-GR" sz="2300" dirty="0"/>
              <a:t>π. Χ.</a:t>
            </a:r>
            <a:endParaRPr lang="en-US" altLang="el-GR" sz="2300" dirty="0"/>
          </a:p>
          <a:p>
            <a:pPr lvl="1"/>
            <a:r>
              <a:rPr lang="el-GR" altLang="el-GR" sz="2300" dirty="0"/>
              <a:t>Εποχή χαλκού</a:t>
            </a:r>
            <a:r>
              <a:rPr lang="en-US" altLang="el-GR" sz="2300" dirty="0"/>
              <a:t>:</a:t>
            </a:r>
            <a:r>
              <a:rPr lang="el-GR" altLang="el-GR" sz="2300" dirty="0"/>
              <a:t> 4000-3000 π. Χ.</a:t>
            </a:r>
            <a:endParaRPr lang="en-US" altLang="el-GR" sz="2300" dirty="0"/>
          </a:p>
          <a:p>
            <a:pPr lvl="1"/>
            <a:r>
              <a:rPr lang="el-GR" altLang="el-GR" sz="2300" dirty="0"/>
              <a:t>Εποχή μπρούτζου</a:t>
            </a:r>
            <a:r>
              <a:rPr lang="en-US" altLang="el-GR" sz="2300" dirty="0"/>
              <a:t>: </a:t>
            </a:r>
            <a:r>
              <a:rPr lang="el-GR" altLang="el-GR" sz="2300" dirty="0"/>
              <a:t>2000-1000 π. Χ. </a:t>
            </a:r>
            <a:endParaRPr lang="en-US" altLang="el-GR" sz="2300" dirty="0"/>
          </a:p>
          <a:p>
            <a:pPr lvl="1"/>
            <a:r>
              <a:rPr lang="el-GR" altLang="el-GR" sz="2300" dirty="0"/>
              <a:t>Εποχή σιδήρου </a:t>
            </a:r>
            <a:r>
              <a:rPr lang="en-US" altLang="el-GR" sz="2300" dirty="0"/>
              <a:t>: 1000 </a:t>
            </a:r>
            <a:r>
              <a:rPr lang="el-GR" altLang="el-GR" sz="2300" dirty="0"/>
              <a:t>π. Χ. </a:t>
            </a:r>
            <a:endParaRPr lang="en-US" altLang="el-GR" sz="2300" dirty="0"/>
          </a:p>
          <a:p>
            <a:pPr lvl="1"/>
            <a:r>
              <a:rPr lang="el-GR" altLang="el-GR" sz="2300" dirty="0"/>
              <a:t>Εποχή πλαστικών</a:t>
            </a:r>
            <a:r>
              <a:rPr lang="en-US" altLang="el-GR" sz="2300" dirty="0"/>
              <a:t>: </a:t>
            </a:r>
            <a:r>
              <a:rPr lang="el-GR" altLang="el-GR" sz="2300" dirty="0"/>
              <a:t>Τέλη 20</a:t>
            </a:r>
            <a:r>
              <a:rPr lang="el-GR" altLang="el-GR" sz="2300" baseline="30000" dirty="0"/>
              <a:t>ου</a:t>
            </a:r>
            <a:r>
              <a:rPr lang="el-GR" altLang="el-GR" sz="2300" dirty="0"/>
              <a:t> αιώνα - σήμερα</a:t>
            </a:r>
            <a:endParaRPr lang="en-US" altLang="el-GR" sz="2300" dirty="0"/>
          </a:p>
          <a:p>
            <a:pPr lvl="1"/>
            <a:r>
              <a:rPr lang="el-GR" altLang="el-GR" sz="2300" dirty="0"/>
              <a:t>Εποχή ημιαγωγών</a:t>
            </a:r>
            <a:r>
              <a:rPr lang="en-US" altLang="el-GR" sz="2300" dirty="0"/>
              <a:t>: </a:t>
            </a:r>
            <a:r>
              <a:rPr lang="el-GR" altLang="el-GR" sz="2300" dirty="0"/>
              <a:t>Τέλη 20</a:t>
            </a:r>
            <a:r>
              <a:rPr lang="el-GR" altLang="el-GR" sz="2300" baseline="30000" dirty="0"/>
              <a:t>ου</a:t>
            </a:r>
            <a:r>
              <a:rPr lang="el-GR" altLang="el-GR" sz="2300" dirty="0"/>
              <a:t> αιώνα – σήμερα</a:t>
            </a:r>
          </a:p>
          <a:p>
            <a:pPr lvl="1"/>
            <a:r>
              <a:rPr lang="el-GR" altLang="el-GR" sz="2300" dirty="0"/>
              <a:t>Νέα Υλικά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l-GR" altLang="el-GR" sz="2300" dirty="0" smtClean="0"/>
              <a:t>Παραγωγή </a:t>
            </a:r>
            <a:r>
              <a:rPr lang="el-GR" altLang="el-GR" sz="2300" dirty="0"/>
              <a:t>αλουμινίου με την μέθοδο </a:t>
            </a:r>
            <a:r>
              <a:rPr lang="en-US" altLang="el-GR" sz="2300" dirty="0"/>
              <a:t>Hall </a:t>
            </a:r>
            <a:r>
              <a:rPr lang="el-GR" altLang="el-GR" sz="2300" dirty="0"/>
              <a:t>1886</a:t>
            </a:r>
            <a:r>
              <a:rPr lang="en-US" altLang="el-GR" sz="2300" dirty="0"/>
              <a:t>. </a:t>
            </a:r>
            <a:r>
              <a:rPr lang="el-GR" altLang="el-GR" sz="2300" dirty="0"/>
              <a:t>Το αλουμίνιο έγινε προσιτό οικονομικά  σε όλους.</a:t>
            </a:r>
          </a:p>
          <a:p>
            <a:pPr lvl="1"/>
            <a:r>
              <a:rPr lang="el-GR" altLang="el-GR" sz="2300" dirty="0"/>
              <a:t>*Παραγωγή </a:t>
            </a:r>
            <a:r>
              <a:rPr lang="en-US" altLang="el-GR" sz="2300" dirty="0"/>
              <a:t>Nylon 1939</a:t>
            </a:r>
          </a:p>
          <a:p>
            <a:pPr lvl="1"/>
            <a:r>
              <a:rPr lang="en-US" altLang="el-GR" sz="2300" dirty="0"/>
              <a:t>*</a:t>
            </a:r>
            <a:r>
              <a:rPr lang="el-GR" altLang="el-GR" sz="2300" dirty="0"/>
              <a:t>Πυρίτιο </a:t>
            </a:r>
            <a:r>
              <a:rPr lang="el-GR" altLang="el-GR" sz="2300" dirty="0" smtClean="0"/>
              <a:t>1950</a:t>
            </a:r>
            <a:endParaRPr lang="el-GR" altLang="el-GR" sz="2300" dirty="0"/>
          </a:p>
        </p:txBody>
      </p:sp>
    </p:spTree>
    <p:extLst>
      <p:ext uri="{BB962C8B-B14F-4D97-AF65-F5344CB8AC3E}">
        <p14:creationId xmlns:p14="http://schemas.microsoft.com/office/powerpoint/2010/main" val="1995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Επιστήμη &amp; Τεχνολογία Υλικών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/>
          <a:lstStyle/>
          <a:p>
            <a:pPr>
              <a:defRPr/>
            </a:pPr>
            <a:r>
              <a:rPr lang="el-GR" b="1" dirty="0" smtClean="0"/>
              <a:t>Επιστήμη των υλικών</a:t>
            </a:r>
          </a:p>
          <a:p>
            <a:pPr indent="12700">
              <a:buFont typeface="Wingdings" pitchFamily="2" charset="2"/>
              <a:buNone/>
              <a:defRPr/>
            </a:pPr>
            <a:endParaRPr lang="el-GR" sz="2400" dirty="0" smtClean="0"/>
          </a:p>
          <a:p>
            <a:pPr indent="12700">
              <a:buFont typeface="Wingdings" pitchFamily="2" charset="2"/>
              <a:buNone/>
              <a:defRPr/>
            </a:pPr>
            <a:r>
              <a:rPr lang="el-GR" sz="2400" dirty="0" smtClean="0"/>
              <a:t>Πραγματεύεται τη διερεύνηση δομής-ιδιοτήτων</a:t>
            </a:r>
            <a:endParaRPr lang="el-GR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/>
          <a:lstStyle/>
          <a:p>
            <a:pPr>
              <a:defRPr/>
            </a:pPr>
            <a:r>
              <a:rPr lang="el-GR" b="1" dirty="0" smtClean="0"/>
              <a:t>Τεχνολογία των υλικών</a:t>
            </a:r>
          </a:p>
          <a:p>
            <a:pPr marL="355600" indent="0">
              <a:buFont typeface="Wingdings" pitchFamily="2" charset="2"/>
              <a:buNone/>
              <a:defRPr/>
            </a:pPr>
            <a:r>
              <a:rPr lang="el-GR" sz="2400" dirty="0" smtClean="0"/>
              <a:t>Πραγματεύεται τη σχεδίαση της δομής  των υλικών για προκαθορισμένες ιδιότητες αυτών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303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Τι είναι η ύλη</a:t>
            </a:r>
            <a:r>
              <a:rPr lang="en-US" dirty="0" smtClean="0"/>
              <a:t>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0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3600" dirty="0"/>
              <a:t>Καταστάσεις της </a:t>
            </a:r>
            <a:r>
              <a:rPr lang="el-GR" sz="3600" dirty="0" smtClean="0"/>
              <a:t>ύλης</a:t>
            </a:r>
            <a:endParaRPr lang="el-GR" sz="3600" dirty="0"/>
          </a:p>
        </p:txBody>
      </p:sp>
      <p:pic>
        <p:nvPicPr>
          <p:cNvPr id="7172" name="Picture 2" descr="https://upload.wikimedia.org/wikiversity/en/thumb/8/88/Phases_of_matter.svg/1993px-Phases_of_matter.sv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166" y="1628800"/>
            <a:ext cx="8452337" cy="35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828" y="4797152"/>
            <a:ext cx="1069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wikimedia.org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32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/>
              <a:t>μοντέλο των σωματιδίων</a:t>
            </a:r>
          </a:p>
        </p:txBody>
      </p:sp>
      <p:pic>
        <p:nvPicPr>
          <p:cNvPr id="8196" name="Picture 2" descr="https://s3.amazonaws.com/engrade-myfiles/4003396001163511/Screen_Shot_2012-03-16_at_7.50.34_A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680" y="1304220"/>
            <a:ext cx="6556641" cy="466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4 - Ορθογώνιο"/>
          <p:cNvSpPr>
            <a:spLocks noChangeArrowheads="1"/>
          </p:cNvSpPr>
          <p:nvPr/>
        </p:nvSpPr>
        <p:spPr bwMode="auto">
          <a:xfrm>
            <a:off x="2286000" y="6194328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l-GR" sz="1200" dirty="0" smtClean="0">
                <a:latin typeface="+mn-lt"/>
                <a:hlinkClick r:id="rId3"/>
              </a:rPr>
              <a:t>wikis.engrade.com</a:t>
            </a:r>
            <a:endParaRPr lang="el-GR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26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Κατηγορίες υλικών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Μέταλλα</a:t>
            </a:r>
          </a:p>
          <a:p>
            <a:pPr>
              <a:defRPr/>
            </a:pPr>
            <a:r>
              <a:rPr lang="el-GR" dirty="0" smtClean="0"/>
              <a:t>Κεραμικά και γυαλιά</a:t>
            </a:r>
          </a:p>
          <a:p>
            <a:pPr>
              <a:defRPr/>
            </a:pPr>
            <a:r>
              <a:rPr lang="el-GR" dirty="0" smtClean="0"/>
              <a:t>Ημιαγωγοί</a:t>
            </a:r>
          </a:p>
          <a:p>
            <a:pPr>
              <a:defRPr/>
            </a:pPr>
            <a:r>
              <a:rPr lang="el-GR" dirty="0" smtClean="0"/>
              <a:t>Πολυμερή</a:t>
            </a:r>
          </a:p>
          <a:p>
            <a:pPr>
              <a:defRPr/>
            </a:pPr>
            <a:r>
              <a:rPr lang="el-GR" dirty="0" smtClean="0"/>
              <a:t>Σύνθετα (</a:t>
            </a:r>
            <a:r>
              <a:rPr lang="en-US" dirty="0" smtClean="0"/>
              <a:t>composites)</a:t>
            </a:r>
            <a:endParaRPr lang="el-GR" dirty="0" smtClean="0"/>
          </a:p>
          <a:p>
            <a:pPr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5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e3688f26eb6d0c0294bfacfe476faa1e24d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1465</Words>
  <Application>Microsoft Office PowerPoint</Application>
  <PresentationFormat>Προβολή στην οθόνη (4:3)</PresentationFormat>
  <Paragraphs>238</Paragraphs>
  <Slides>38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OC_template_updated</vt:lpstr>
      <vt:lpstr>Υλικά Γραφικών Τεχνών (Θ)</vt:lpstr>
      <vt:lpstr>Προτεινόμενη βιβλιογραφία</vt:lpstr>
      <vt:lpstr>Προτεινόμενη βιβλιογραφία</vt:lpstr>
      <vt:lpstr>Τα υλικά μέσα στον χρόνο </vt:lpstr>
      <vt:lpstr>Επιστήμη &amp; Τεχνολογία Υλικών</vt:lpstr>
      <vt:lpstr>Τι είναι η ύλη; </vt:lpstr>
      <vt:lpstr>Καταστάσεις της ύλης</vt:lpstr>
      <vt:lpstr>Το μοντέλο των σωματιδίων</vt:lpstr>
      <vt:lpstr>Κατηγορίες υλικών</vt:lpstr>
      <vt:lpstr>Περιοδικός πίνακας των στοιχείων</vt:lpstr>
      <vt:lpstr>Χαρακτηριστικά μετάλλων</vt:lpstr>
      <vt:lpstr>Τα μέταλλα στις γραφικές τέχνες χρησιμοποιούνται</vt:lpstr>
      <vt:lpstr>Τα μέταλλα στις γραφικές τέχνες χρησιμοποιούνται</vt:lpstr>
      <vt:lpstr>Τα μέταλλα στις γραφικές τέχνες χρησιμοποιούνται</vt:lpstr>
      <vt:lpstr>Κεραμικά</vt:lpstr>
      <vt:lpstr>Μερικά γενικά χαρακτηριστικά</vt:lpstr>
      <vt:lpstr>Εφαρμογές</vt:lpstr>
      <vt:lpstr>Εφαρμογές</vt:lpstr>
      <vt:lpstr>Τα κεραμικά στις γραφικές τέχνες χρησιμοποιούνται </vt:lpstr>
      <vt:lpstr>Τα κεραμικά στις γραφικές τέχνες χρησιμοποιούνται </vt:lpstr>
      <vt:lpstr>Πολυμερή</vt:lpstr>
      <vt:lpstr>Χαρακτηριστικά πολυμερών</vt:lpstr>
      <vt:lpstr>Εφαρμογές</vt:lpstr>
      <vt:lpstr>Εφαρμογές στις Γραφικές Τέχνες</vt:lpstr>
      <vt:lpstr>Ημιαγωγοί</vt:lpstr>
      <vt:lpstr>Εφαρμογές στις Γραφικές Τέχνες</vt:lpstr>
      <vt:lpstr>Σύνθετα υλικά</vt:lpstr>
      <vt:lpstr>Γενικές εφαρμογές</vt:lpstr>
      <vt:lpstr>Εφαρμογές στις Γραφικές Τέχνες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362</cp:revision>
  <dcterms:created xsi:type="dcterms:W3CDTF">2013-03-04T13:35:19Z</dcterms:created>
  <dcterms:modified xsi:type="dcterms:W3CDTF">2015-11-04T10:21:15Z</dcterms:modified>
</cp:coreProperties>
</file>