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6"/>
  </p:notesMasterIdLst>
  <p:handoutMasterIdLst>
    <p:handoutMasterId r:id="rId67"/>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257" r:id="rId58"/>
    <p:sldId id="262" r:id="rId59"/>
    <p:sldId id="264" r:id="rId60"/>
    <p:sldId id="323" r:id="rId61"/>
    <p:sldId id="324" r:id="rId62"/>
    <p:sldId id="266" r:id="rId63"/>
    <p:sldId id="267" r:id="rId64"/>
    <p:sldId id="261" r:id="rId65"/>
  </p:sldIdLst>
  <p:sldSz cx="9144000" cy="6858000" type="screen4x3"/>
  <p:notesSz cx="7104063" cy="10234613"/>
  <p:custDataLst>
    <p:tags r:id="rId6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Ιστοπαθολογία (Θ)</a:t>
            </a:r>
            <a:endParaRPr lang="el-GR" sz="40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9</a:t>
            </a:r>
            <a:r>
              <a:rPr lang="el-GR" sz="2800" dirty="0" smtClean="0"/>
              <a:t>:</a:t>
            </a:r>
            <a:r>
              <a:rPr lang="en-US" sz="2800" dirty="0" smtClean="0"/>
              <a:t> </a:t>
            </a:r>
            <a:r>
              <a:rPr lang="el-GR" sz="2800" dirty="0" smtClean="0"/>
              <a:t>Παθήσεις Γεννητικού Συστήματος Γυναίκας</a:t>
            </a:r>
            <a:endParaRPr lang="en-US" sz="2800" dirty="0" smtClean="0"/>
          </a:p>
          <a:p>
            <a:r>
              <a:rPr lang="el-GR" sz="2400" dirty="0" smtClean="0"/>
              <a:t>Φραγκίσκη Αναγνωστοπούλου Ανθούλη</a:t>
            </a:r>
            <a:endParaRPr lang="el-GR" sz="2400" dirty="0"/>
          </a:p>
          <a:p>
            <a:pPr>
              <a:spcBef>
                <a:spcPts val="0"/>
              </a:spcBef>
            </a:pPr>
            <a:r>
              <a:rPr lang="el-GR" sz="2400" dirty="0" smtClean="0"/>
              <a:t>Τμήμα 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normAutofit/>
          </a:bodyPr>
          <a:lstStyle/>
          <a:p>
            <a:r>
              <a:rPr lang="el-GR" altLang="el-GR" sz="3600" dirty="0" smtClean="0"/>
              <a:t>Επιδερμοειδής</a:t>
            </a:r>
            <a:r>
              <a:rPr lang="en-GB" altLang="el-GR" sz="3600" dirty="0" smtClean="0"/>
              <a:t> </a:t>
            </a:r>
            <a:r>
              <a:rPr lang="el-GR" altLang="el-GR" sz="3600" dirty="0" smtClean="0"/>
              <a:t>καρκίνος</a:t>
            </a:r>
            <a:endParaRPr lang="el-GR" altLang="el-GR" sz="3600" dirty="0">
              <a:solidFill>
                <a:srgbClr val="FF9900"/>
              </a:solidFill>
            </a:endParaRPr>
          </a:p>
        </p:txBody>
      </p:sp>
      <p:sp>
        <p:nvSpPr>
          <p:cNvPr id="140291" name="Rectangle 3"/>
          <p:cNvSpPr>
            <a:spLocks noGrp="1" noChangeArrowheads="1"/>
          </p:cNvSpPr>
          <p:nvPr>
            <p:ph idx="1"/>
          </p:nvPr>
        </p:nvSpPr>
        <p:spPr>
          <a:xfrm>
            <a:off x="457200" y="1196752"/>
            <a:ext cx="8229600" cy="1440160"/>
          </a:xfrm>
        </p:spPr>
        <p:txBody>
          <a:bodyPr>
            <a:normAutofit/>
          </a:bodyPr>
          <a:lstStyle/>
          <a:p>
            <a:pPr marL="0" indent="0">
              <a:buNone/>
            </a:pPr>
            <a:r>
              <a:rPr lang="el-GR" altLang="el-GR" sz="2000" dirty="0" smtClean="0"/>
              <a:t>Μακροσκοπική</a:t>
            </a:r>
            <a:r>
              <a:rPr lang="en-GB" altLang="el-GR" sz="2000" dirty="0" smtClean="0"/>
              <a:t> </a:t>
            </a:r>
            <a:r>
              <a:rPr lang="el-GR" altLang="el-GR" sz="2000" dirty="0"/>
              <a:t>εικόνα</a:t>
            </a:r>
            <a:r>
              <a:rPr lang="en-GB" altLang="el-GR" sz="2000" dirty="0"/>
              <a:t> </a:t>
            </a:r>
            <a:r>
              <a:rPr lang="el-GR" altLang="el-GR" sz="2000" dirty="0"/>
              <a:t>επιδερμοειδούς</a:t>
            </a:r>
            <a:r>
              <a:rPr lang="en-GB" altLang="el-GR" sz="2000" dirty="0"/>
              <a:t> </a:t>
            </a:r>
            <a:r>
              <a:rPr lang="el-GR" altLang="el-GR" sz="2000" dirty="0"/>
              <a:t>καρκίνου</a:t>
            </a:r>
            <a:r>
              <a:rPr lang="en-GB" altLang="el-GR" sz="2000" dirty="0"/>
              <a:t> (</a:t>
            </a:r>
            <a:r>
              <a:rPr lang="el-GR" altLang="el-GR" sz="2000" dirty="0"/>
              <a:t>ακανθοκυτταρικός</a:t>
            </a:r>
            <a:r>
              <a:rPr lang="en-GB" altLang="el-GR" sz="2000" dirty="0"/>
              <a:t> </a:t>
            </a:r>
            <a:r>
              <a:rPr lang="el-GR" altLang="el-GR" sz="2000" dirty="0"/>
              <a:t>καρκίνος</a:t>
            </a:r>
            <a:r>
              <a:rPr lang="en-GB" altLang="el-GR" sz="2000" dirty="0"/>
              <a:t>). </a:t>
            </a:r>
            <a:r>
              <a:rPr lang="el-GR" altLang="el-GR" sz="2000" dirty="0"/>
              <a:t>Παρουσία</a:t>
            </a:r>
            <a:r>
              <a:rPr lang="en-GB" altLang="el-GR" sz="2000" dirty="0"/>
              <a:t> </a:t>
            </a:r>
            <a:r>
              <a:rPr lang="el-GR" altLang="el-GR" sz="2000" dirty="0"/>
              <a:t>ενδομητρικού</a:t>
            </a:r>
            <a:r>
              <a:rPr lang="en-GB" altLang="el-GR" sz="2000" dirty="0"/>
              <a:t> </a:t>
            </a:r>
            <a:r>
              <a:rPr lang="el-GR" altLang="el-GR" sz="2000" dirty="0"/>
              <a:t>μηχανισμού</a:t>
            </a:r>
            <a:r>
              <a:rPr lang="en-GB" altLang="el-GR" sz="2000" dirty="0"/>
              <a:t> </a:t>
            </a:r>
            <a:r>
              <a:rPr lang="el-GR" altLang="el-GR" sz="2000" dirty="0"/>
              <a:t>προεξέχοντος</a:t>
            </a:r>
            <a:r>
              <a:rPr lang="en-GB" altLang="el-GR" sz="2000" dirty="0"/>
              <a:t> </a:t>
            </a:r>
            <a:r>
              <a:rPr lang="el-GR" altLang="el-GR" sz="2000" dirty="0"/>
              <a:t>του</a:t>
            </a:r>
            <a:r>
              <a:rPr lang="en-GB" altLang="el-GR" sz="2000" dirty="0"/>
              <a:t> </a:t>
            </a:r>
            <a:r>
              <a:rPr lang="el-GR" altLang="el-GR" sz="2000" dirty="0"/>
              <a:t>τραχήλου</a:t>
            </a:r>
            <a:r>
              <a:rPr lang="en-GB" altLang="el-GR" sz="2000" dirty="0"/>
              <a:t> (IUD=intrauterine device). </a:t>
            </a:r>
            <a:r>
              <a:rPr lang="el-GR" altLang="el-GR" sz="2000" dirty="0"/>
              <a:t>Αυτό υποδηλώνει τη σημασία της λήψης </a:t>
            </a:r>
            <a:r>
              <a:rPr lang="en-GB" altLang="el-GR" sz="2000" dirty="0"/>
              <a:t>Pap test</a:t>
            </a:r>
            <a:r>
              <a:rPr lang="el-GR" altLang="el-GR" sz="2000" dirty="0"/>
              <a:t>, πριν την είσοδο </a:t>
            </a:r>
            <a:r>
              <a:rPr lang="en-GB" altLang="el-GR" sz="2000" dirty="0"/>
              <a:t>IUD</a:t>
            </a:r>
            <a:r>
              <a:rPr lang="el-GR" altLang="el-GR" sz="2000" dirty="0"/>
              <a:t> στη μήτρα με σκοπό την αντισύλληψη. </a:t>
            </a:r>
          </a:p>
        </p:txBody>
      </p:sp>
      <p:pic>
        <p:nvPicPr>
          <p:cNvPr id="1402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37" y="2636912"/>
            <a:ext cx="4896544" cy="277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90553" y="2552168"/>
            <a:ext cx="3581589" cy="2246769"/>
          </a:xfrm>
          <a:prstGeom prst="rect">
            <a:avLst/>
          </a:prstGeom>
        </p:spPr>
        <p:txBody>
          <a:bodyPr wrap="square">
            <a:spAutoFit/>
          </a:bodyPr>
          <a:lstStyle/>
          <a:p>
            <a:pPr marL="0" indent="0">
              <a:buNone/>
            </a:pPr>
            <a:r>
              <a:rPr lang="el-GR" altLang="el-GR" sz="2000" dirty="0" smtClean="0">
                <a:latin typeface="+mn-lt"/>
              </a:rPr>
              <a:t>Οι </a:t>
            </a:r>
            <a:r>
              <a:rPr lang="el-GR" altLang="el-GR" sz="2000" dirty="0">
                <a:latin typeface="+mn-lt"/>
              </a:rPr>
              <a:t>τραχηλικές δυσπλασίες (προκαρκινωματώδεις αλλοιώσεις), δεν πρέπει να παραμένουν χωρίς θεραπεία γιατί εξελίσσονται σε σύντομο χρονικό διάστημα σε τραχηλικό καρκίνο.</a:t>
            </a:r>
          </a:p>
        </p:txBody>
      </p:sp>
      <p:sp>
        <p:nvSpPr>
          <p:cNvPr id="6" name="Rectangle 5"/>
          <p:cNvSpPr/>
          <p:nvPr/>
        </p:nvSpPr>
        <p:spPr>
          <a:xfrm>
            <a:off x="458424" y="5400245"/>
            <a:ext cx="5032129"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816349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a:bodyPr>
          <a:lstStyle/>
          <a:p>
            <a:r>
              <a:rPr lang="el-GR" altLang="el-GR" sz="3600" dirty="0" smtClean="0"/>
              <a:t>Ακανθοκυτταρικός καρκίνος</a:t>
            </a:r>
            <a:endParaRPr lang="el-GR" altLang="el-GR" sz="3600" dirty="0">
              <a:solidFill>
                <a:srgbClr val="FF9900"/>
              </a:solidFill>
            </a:endParaRPr>
          </a:p>
        </p:txBody>
      </p:sp>
      <p:sp>
        <p:nvSpPr>
          <p:cNvPr id="139267" name="Rectangle 3"/>
          <p:cNvSpPr>
            <a:spLocks noGrp="1" noChangeArrowheads="1"/>
          </p:cNvSpPr>
          <p:nvPr>
            <p:ph idx="1"/>
          </p:nvPr>
        </p:nvSpPr>
        <p:spPr>
          <a:xfrm>
            <a:off x="457200" y="1196752"/>
            <a:ext cx="8229600" cy="1224136"/>
          </a:xfrm>
        </p:spPr>
        <p:txBody>
          <a:bodyPr/>
          <a:lstStyle/>
          <a:p>
            <a:pPr marL="0" indent="0">
              <a:buNone/>
            </a:pPr>
            <a:r>
              <a:rPr lang="el-GR" altLang="el-GR" sz="2000" dirty="0" smtClean="0"/>
              <a:t>Μακροσκοπική </a:t>
            </a:r>
            <a:r>
              <a:rPr lang="el-GR" altLang="el-GR" sz="2000" dirty="0"/>
              <a:t>εικόνα ακανθοκυτταρικού καρκίνου (επιδερμοειδές) τραχήλου περιοριζόμενου στον τράχηλο (μικροδιηθητικός καρκίνος, </a:t>
            </a:r>
            <a:r>
              <a:rPr lang="en-GB" altLang="el-GR" sz="2000" dirty="0"/>
              <a:t>stage I</a:t>
            </a:r>
            <a:r>
              <a:rPr lang="el-GR" altLang="el-GR" sz="2000" dirty="0"/>
              <a:t>). Ο όγκος είναι εκβλαστητικός κιτρινόφαιας χροιάς.</a:t>
            </a:r>
          </a:p>
        </p:txBody>
      </p:sp>
      <p:pic>
        <p:nvPicPr>
          <p:cNvPr id="139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276872"/>
            <a:ext cx="6241488"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869973"/>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345720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r>
              <a:rPr lang="el-GR" altLang="el-GR" sz="3600" dirty="0" smtClean="0"/>
              <a:t>Διηθητικός καρκίνος </a:t>
            </a:r>
            <a:r>
              <a:rPr lang="el-GR" altLang="el-GR" sz="3600" dirty="0" smtClean="0"/>
              <a:t>τραχήλου </a:t>
            </a:r>
            <a:r>
              <a:rPr lang="el-GR" altLang="el-GR" sz="3200" b="0" dirty="0" smtClean="0"/>
              <a:t>1/2</a:t>
            </a:r>
            <a:endParaRPr lang="el-GR" altLang="el-GR" sz="3200" b="0" dirty="0">
              <a:solidFill>
                <a:srgbClr val="FF9900"/>
              </a:solidFill>
            </a:endParaRPr>
          </a:p>
        </p:txBody>
      </p:sp>
      <p:sp>
        <p:nvSpPr>
          <p:cNvPr id="138243" name="Rectangle 3"/>
          <p:cNvSpPr>
            <a:spLocks noGrp="1" noChangeArrowheads="1"/>
          </p:cNvSpPr>
          <p:nvPr>
            <p:ph idx="1"/>
          </p:nvPr>
        </p:nvSpPr>
        <p:spPr>
          <a:xfrm>
            <a:off x="395536" y="5733256"/>
            <a:ext cx="8229600" cy="1008112"/>
          </a:xfrm>
        </p:spPr>
        <p:txBody>
          <a:bodyPr/>
          <a:lstStyle/>
          <a:p>
            <a:pPr marL="0" indent="0">
              <a:lnSpc>
                <a:spcPct val="80000"/>
              </a:lnSpc>
              <a:buNone/>
            </a:pPr>
            <a:r>
              <a:rPr lang="el-GR" altLang="el-GR" sz="2000" dirty="0" smtClean="0"/>
              <a:t>Ιστολογική </a:t>
            </a:r>
            <a:r>
              <a:rPr lang="el-GR" altLang="el-GR" sz="2000" dirty="0"/>
              <a:t>εικόνα διηθητικού καρκίνου τραχήλου. Παρατηρούνται νησίδες ακανθοκυτταρικού καρκίνου διηθούντος το υποκείμενο στρώμα στο κέντρο και στο αριστερό της εικόνας.</a:t>
            </a:r>
          </a:p>
        </p:txBody>
      </p:sp>
      <p:pic>
        <p:nvPicPr>
          <p:cNvPr id="138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92" y="1268760"/>
            <a:ext cx="7360675" cy="388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8424" y="5161011"/>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07340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l-GR" altLang="el-GR" sz="3600" dirty="0">
                <a:solidFill>
                  <a:prstClr val="black"/>
                </a:solidFill>
              </a:rPr>
              <a:t>Διηθητικός καρκίνος </a:t>
            </a:r>
            <a:r>
              <a:rPr lang="el-GR" altLang="el-GR" sz="3600" dirty="0" smtClean="0">
                <a:solidFill>
                  <a:prstClr val="black"/>
                </a:solidFill>
              </a:rPr>
              <a:t>τραχήλου </a:t>
            </a:r>
            <a:r>
              <a:rPr lang="el-GR" altLang="el-GR" sz="3200" b="0" dirty="0" smtClean="0">
                <a:solidFill>
                  <a:prstClr val="black"/>
                </a:solidFill>
              </a:rPr>
              <a:t>2/2</a:t>
            </a:r>
            <a:endParaRPr lang="el-GR" altLang="el-GR" sz="3200" b="0" dirty="0">
              <a:solidFill>
                <a:srgbClr val="FF9900"/>
              </a:solidFill>
            </a:endParaRPr>
          </a:p>
        </p:txBody>
      </p:sp>
      <p:sp>
        <p:nvSpPr>
          <p:cNvPr id="137219" name="Rectangle 3"/>
          <p:cNvSpPr>
            <a:spLocks noGrp="1" noChangeArrowheads="1"/>
          </p:cNvSpPr>
          <p:nvPr>
            <p:ph idx="1"/>
          </p:nvPr>
        </p:nvSpPr>
        <p:spPr>
          <a:xfrm>
            <a:off x="457200" y="1196752"/>
            <a:ext cx="2458616" cy="5040560"/>
          </a:xfrm>
        </p:spPr>
        <p:txBody>
          <a:bodyPr>
            <a:normAutofit/>
          </a:bodyPr>
          <a:lstStyle/>
          <a:p>
            <a:pPr marL="0" indent="0">
              <a:buNone/>
            </a:pPr>
            <a:r>
              <a:rPr lang="el-GR" altLang="el-GR" sz="2000" dirty="0" smtClean="0"/>
              <a:t>Ιστολογική </a:t>
            </a:r>
            <a:r>
              <a:rPr lang="el-GR" altLang="el-GR" sz="2000" dirty="0"/>
              <a:t>εικόνα ακανθοκυτταρικού (επιδερμοειδές) καρκίνου τραχήλου μήτρας σε μεγάλη μεγέθυνση (χ 200). Νησίδες από νεοπλασματικά ακανθοκύτταρα διηθούν το τραχηλικό στρώμα που εμφανίζει χρόνια φλεγμονή. </a:t>
            </a:r>
          </a:p>
        </p:txBody>
      </p:sp>
      <p:pic>
        <p:nvPicPr>
          <p:cNvPr id="137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334320"/>
            <a:ext cx="5932237" cy="355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5342175"/>
            <a:ext cx="8524525" cy="1323439"/>
          </a:xfrm>
          <a:prstGeom prst="rect">
            <a:avLst/>
          </a:prstGeom>
        </p:spPr>
        <p:txBody>
          <a:bodyPr wrap="square">
            <a:spAutoFit/>
          </a:bodyPr>
          <a:lstStyle/>
          <a:p>
            <a:pPr marL="0" indent="0">
              <a:buNone/>
            </a:pPr>
            <a:r>
              <a:rPr lang="el-GR" altLang="el-GR" sz="2000" dirty="0">
                <a:latin typeface="+mn-lt"/>
              </a:rPr>
              <a:t>Ο καρκίνος είναι καλά διαφοροποιημένος (Grade I), όπως φαίνεται από την παρουσία σχηματισμών κερατίνης (</a:t>
            </a:r>
            <a:r>
              <a:rPr lang="en-GB" altLang="el-GR" sz="2000" dirty="0">
                <a:latin typeface="+mn-lt"/>
              </a:rPr>
              <a:t>keratin pearls</a:t>
            </a:r>
            <a:r>
              <a:rPr lang="el-GR" altLang="el-GR" sz="2000" dirty="0">
                <a:latin typeface="+mn-lt"/>
              </a:rPr>
              <a:t>=μαργαριταροειδείς σχηματισμοί), αν και τα περισσότερα ακανθοκυτταρικά καρκινώματα του τραχήλου είναι μη κερατινοποιημένα.</a:t>
            </a:r>
          </a:p>
        </p:txBody>
      </p:sp>
      <p:sp>
        <p:nvSpPr>
          <p:cNvPr id="6" name="Rectangle 5"/>
          <p:cNvSpPr/>
          <p:nvPr/>
        </p:nvSpPr>
        <p:spPr>
          <a:xfrm>
            <a:off x="2915816" y="489391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886822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a:bodyPr>
          <a:lstStyle/>
          <a:p>
            <a:r>
              <a:rPr lang="el-GR" altLang="el-GR" sz="3600" dirty="0" smtClean="0"/>
              <a:t>Αρχόμενο εκκριτικό ενδομήτριο</a:t>
            </a:r>
            <a:endParaRPr lang="el-GR" altLang="el-GR" sz="3600" dirty="0">
              <a:solidFill>
                <a:srgbClr val="FF9900"/>
              </a:solidFill>
            </a:endParaRPr>
          </a:p>
        </p:txBody>
      </p:sp>
      <p:sp>
        <p:nvSpPr>
          <p:cNvPr id="136195"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αρχόμενου εκκριτικού ενδομήτριου. Η παρουσία εμφανών υποπυρηνικών κενοτοπίων είναι συμβατή με την δεύτερη ημέρα μετά την ωοθυλακιορηξία (δηλαδή ενδομήτριο 16ης ημέρας του εμμηνορρυσιακού κύκλου). </a:t>
            </a:r>
          </a:p>
        </p:txBody>
      </p:sp>
      <p:pic>
        <p:nvPicPr>
          <p:cNvPr id="136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40" y="2510424"/>
            <a:ext cx="6501640" cy="371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8424" y="6214036"/>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095869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r>
              <a:rPr lang="el-GR" altLang="el-GR" sz="3600" dirty="0" smtClean="0"/>
              <a:t>Φυσιολογικό παραγωγικό ενδομήτριο</a:t>
            </a:r>
            <a:endParaRPr lang="el-GR" altLang="el-GR" sz="3600" dirty="0">
              <a:solidFill>
                <a:srgbClr val="FF9900"/>
              </a:solidFill>
            </a:endParaRPr>
          </a:p>
        </p:txBody>
      </p:sp>
      <p:sp>
        <p:nvSpPr>
          <p:cNvPr id="142339" name="Rectangle 3"/>
          <p:cNvSpPr>
            <a:spLocks noGrp="1" noChangeArrowheads="1"/>
          </p:cNvSpPr>
          <p:nvPr>
            <p:ph idx="1"/>
          </p:nvPr>
        </p:nvSpPr>
        <p:spPr>
          <a:xfrm>
            <a:off x="457200" y="1196752"/>
            <a:ext cx="8229600" cy="1008112"/>
          </a:xfrm>
        </p:spPr>
        <p:txBody>
          <a:bodyPr>
            <a:normAutofit/>
          </a:bodyPr>
          <a:lstStyle/>
          <a:p>
            <a:pPr marL="0" indent="0">
              <a:buNone/>
            </a:pPr>
            <a:r>
              <a:rPr lang="el-GR" altLang="el-GR" sz="2000" dirty="0" smtClean="0"/>
              <a:t>Ιστολογική </a:t>
            </a:r>
            <a:r>
              <a:rPr lang="el-GR" altLang="el-GR" sz="2000" dirty="0"/>
              <a:t>εικόνα φυσιολογικού παραγωγικού ενδομήτριου του εμμηνορρυσιακού κύκλου. </a:t>
            </a:r>
          </a:p>
        </p:txBody>
      </p:sp>
      <p:pic>
        <p:nvPicPr>
          <p:cNvPr id="142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5707559" cy="345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47111" y="1891304"/>
            <a:ext cx="2645370" cy="3477875"/>
          </a:xfrm>
          <a:prstGeom prst="rect">
            <a:avLst/>
          </a:prstGeom>
        </p:spPr>
        <p:txBody>
          <a:bodyPr wrap="square">
            <a:spAutoFit/>
          </a:bodyPr>
          <a:lstStyle/>
          <a:p>
            <a:pPr marL="0" indent="0">
              <a:buNone/>
            </a:pPr>
            <a:r>
              <a:rPr lang="el-GR" altLang="el-GR" sz="2000" dirty="0">
                <a:latin typeface="+mn-lt"/>
              </a:rPr>
              <a:t>Παρουσία σωληνωδών αδενίων με κυλινδρικά κύτταρα περιβαλλομένων από πυκνό ενδομητρικό στρώμα που πολλαπλασιάζεται για να ξανασχηματίσει τον αποπίπτοντα με την εμμηνορρυσία ενδομητρικό ιστό. </a:t>
            </a:r>
          </a:p>
        </p:txBody>
      </p:sp>
      <p:sp>
        <p:nvSpPr>
          <p:cNvPr id="6" name="Rectangle 5"/>
          <p:cNvSpPr/>
          <p:nvPr/>
        </p:nvSpPr>
        <p:spPr>
          <a:xfrm>
            <a:off x="483592" y="5444084"/>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959796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fontScale="90000"/>
          </a:bodyPr>
          <a:lstStyle/>
          <a:p>
            <a:r>
              <a:rPr lang="el-GR" altLang="el-GR" sz="3600" dirty="0" smtClean="0"/>
              <a:t>Φυσιολογική εκκριτική φάση </a:t>
            </a:r>
            <a:r>
              <a:rPr lang="el-GR" altLang="el-GR" sz="3600" dirty="0"/>
              <a:t>του ενδομητρίου</a:t>
            </a:r>
            <a:endParaRPr lang="el-GR" altLang="el-GR" sz="3600" dirty="0">
              <a:solidFill>
                <a:srgbClr val="FF9900"/>
              </a:solidFill>
            </a:endParaRPr>
          </a:p>
        </p:txBody>
      </p:sp>
      <p:sp>
        <p:nvSpPr>
          <p:cNvPr id="145411" name="Rectangle 3"/>
          <p:cNvSpPr>
            <a:spLocks noGrp="1" noChangeArrowheads="1"/>
          </p:cNvSpPr>
          <p:nvPr>
            <p:ph idx="1"/>
          </p:nvPr>
        </p:nvSpPr>
        <p:spPr>
          <a:xfrm>
            <a:off x="457200" y="1196752"/>
            <a:ext cx="8229600" cy="809232"/>
          </a:xfrm>
        </p:spPr>
        <p:txBody>
          <a:bodyPr/>
          <a:lstStyle/>
          <a:p>
            <a:pPr marL="0" indent="0">
              <a:buNone/>
            </a:pPr>
            <a:r>
              <a:rPr lang="el-GR" altLang="el-GR" sz="2000" dirty="0" smtClean="0"/>
              <a:t>Ιστολογική </a:t>
            </a:r>
            <a:r>
              <a:rPr lang="el-GR" altLang="el-GR" sz="2000" dirty="0"/>
              <a:t>εικόνα φυσιολογικής εκκριτικής φάσης του ενδομητρίου. Παρουσία ευμεγέθων ελικοειδών αδενίων με ενδοαυλικές εκκρίσεις. </a:t>
            </a:r>
          </a:p>
        </p:txBody>
      </p:sp>
      <p:pic>
        <p:nvPicPr>
          <p:cNvPr id="145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24" y="2005984"/>
            <a:ext cx="6149098" cy="36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23594" y="1916033"/>
            <a:ext cx="2232248" cy="2554545"/>
          </a:xfrm>
          <a:prstGeom prst="rect">
            <a:avLst/>
          </a:prstGeom>
        </p:spPr>
        <p:txBody>
          <a:bodyPr wrap="square">
            <a:spAutoFit/>
          </a:bodyPr>
          <a:lstStyle/>
          <a:p>
            <a:pPr marL="0" indent="0">
              <a:buNone/>
            </a:pPr>
            <a:r>
              <a:rPr lang="el-GR" altLang="el-GR" sz="2000" dirty="0">
                <a:latin typeface="+mn-lt"/>
              </a:rPr>
              <a:t>Η εκκριτική φάση ακολουθεί κύκλο 14 ημερών και οδηγεί, είτε στην εμφύτευση του γονιμοποιημένου ωαρίου, είτε στην εμμηνορρυσία.</a:t>
            </a:r>
          </a:p>
        </p:txBody>
      </p:sp>
      <p:sp>
        <p:nvSpPr>
          <p:cNvPr id="6" name="Rectangle 5"/>
          <p:cNvSpPr/>
          <p:nvPr/>
        </p:nvSpPr>
        <p:spPr>
          <a:xfrm>
            <a:off x="458424" y="568174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8979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a:bodyPr>
          <a:lstStyle/>
          <a:p>
            <a:r>
              <a:rPr lang="el-GR" altLang="el-GR" sz="3600" dirty="0" smtClean="0"/>
              <a:t>Ενδομητρική κυστική υπερπλασία</a:t>
            </a:r>
            <a:endParaRPr lang="el-GR" altLang="el-GR" sz="3600" dirty="0">
              <a:solidFill>
                <a:srgbClr val="FF9900"/>
              </a:solidFill>
            </a:endParaRPr>
          </a:p>
        </p:txBody>
      </p:sp>
      <p:sp>
        <p:nvSpPr>
          <p:cNvPr id="144387"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ενδομητρικής κυστικής υπερπλασίας. Το πάχος του ενδομητρίου έχει ανώμαλα αυξηθεί και δεν ακολουθεί τον </a:t>
            </a:r>
            <a:r>
              <a:rPr lang="el-GR" altLang="el-GR" sz="2000" dirty="0" smtClean="0"/>
              <a:t>συνηθισμένο </a:t>
            </a:r>
            <a:r>
              <a:rPr lang="el-GR" altLang="el-GR" sz="2000" dirty="0"/>
              <a:t>κυκλικό τύπο.  Οι αδένες είναι επιμηκυσμένοι και ανώμαλοι αποτελούμενοι από κυλινδρικά κύτταρα που εμφανίζουν κάποια </a:t>
            </a:r>
            <a:r>
              <a:rPr lang="el-GR" altLang="el-GR" sz="2000" dirty="0" smtClean="0"/>
              <a:t>ατυπία</a:t>
            </a:r>
            <a:endParaRPr lang="el-GR" altLang="el-GR" sz="2000" dirty="0"/>
          </a:p>
        </p:txBody>
      </p:sp>
      <p:pic>
        <p:nvPicPr>
          <p:cNvPr id="144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492896"/>
            <a:ext cx="6022816" cy="31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2600" y="2468704"/>
            <a:ext cx="2555224" cy="4093428"/>
          </a:xfrm>
          <a:prstGeom prst="rect">
            <a:avLst/>
          </a:prstGeom>
        </p:spPr>
        <p:txBody>
          <a:bodyPr wrap="square">
            <a:spAutoFit/>
          </a:bodyPr>
          <a:lstStyle/>
          <a:p>
            <a:pPr marL="0" indent="0">
              <a:buNone/>
            </a:pPr>
            <a:r>
              <a:rPr lang="en-US" altLang="el-GR" sz="2000" dirty="0" smtClean="0">
                <a:latin typeface="+mn-lt"/>
              </a:rPr>
              <a:t>O</a:t>
            </a:r>
            <a:r>
              <a:rPr lang="el-GR" altLang="el-GR" sz="2000" dirty="0">
                <a:latin typeface="+mn-lt"/>
              </a:rPr>
              <a:t>ι απλές υπερπλασίες του ενδομητρίου συνήθως προκαλούν αιμόρροια, δεν είναι όμως προκαρκινικές αλλοιώσεις. </a:t>
            </a:r>
            <a:endParaRPr lang="el-GR" altLang="el-GR" sz="2000" dirty="0" smtClean="0">
              <a:latin typeface="+mn-lt"/>
            </a:endParaRPr>
          </a:p>
          <a:p>
            <a:pPr marL="0" indent="0">
              <a:buNone/>
            </a:pPr>
            <a:r>
              <a:rPr lang="el-GR" altLang="el-GR" sz="2000" dirty="0" smtClean="0">
                <a:latin typeface="+mn-lt"/>
              </a:rPr>
              <a:t>Αντίθετα</a:t>
            </a:r>
            <a:r>
              <a:rPr lang="el-GR" altLang="el-GR" sz="2000" dirty="0">
                <a:latin typeface="+mn-lt"/>
              </a:rPr>
              <a:t>, η αδενωματώδης υπερπλασία αποτελεί προκαρκινωματώδη κατάσταση για τον καρκίνο του ενδομητρίου.</a:t>
            </a:r>
          </a:p>
        </p:txBody>
      </p:sp>
      <p:sp>
        <p:nvSpPr>
          <p:cNvPr id="6" name="Rectangle 5"/>
          <p:cNvSpPr/>
          <p:nvPr/>
        </p:nvSpPr>
        <p:spPr>
          <a:xfrm>
            <a:off x="2893344" y="5690571"/>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524037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a:bodyPr>
          <a:lstStyle/>
          <a:p>
            <a:r>
              <a:rPr lang="el-GR" altLang="el-GR" sz="3600" dirty="0" smtClean="0"/>
              <a:t>Υπερπλαστικό ενδομήτριο</a:t>
            </a:r>
            <a:endParaRPr lang="el-GR" altLang="el-GR" sz="3600" dirty="0">
              <a:solidFill>
                <a:srgbClr val="FF9900"/>
              </a:solidFill>
            </a:endParaRPr>
          </a:p>
        </p:txBody>
      </p:sp>
      <p:sp>
        <p:nvSpPr>
          <p:cNvPr id="143363" name="Rectangle 3"/>
          <p:cNvSpPr>
            <a:spLocks noGrp="1" noChangeArrowheads="1"/>
          </p:cNvSpPr>
          <p:nvPr>
            <p:ph idx="1"/>
          </p:nvPr>
        </p:nvSpPr>
        <p:spPr>
          <a:xfrm>
            <a:off x="457200" y="1196752"/>
            <a:ext cx="2170584" cy="5040560"/>
          </a:xfrm>
        </p:spPr>
        <p:txBody>
          <a:bodyPr>
            <a:normAutofit/>
          </a:bodyPr>
          <a:lstStyle/>
          <a:p>
            <a:pPr marL="0" indent="0">
              <a:buNone/>
            </a:pPr>
            <a:r>
              <a:rPr lang="el-GR" altLang="el-GR" sz="2000" dirty="0" smtClean="0"/>
              <a:t>Μακροσκοπική </a:t>
            </a:r>
            <a:r>
              <a:rPr lang="el-GR" altLang="el-GR" sz="2000" dirty="0"/>
              <a:t>εικόνα υπερπλαστικού ενδομητρίου. </a:t>
            </a:r>
            <a:endParaRPr lang="el-GR" altLang="el-GR" sz="2000" dirty="0" smtClean="0"/>
          </a:p>
          <a:p>
            <a:pPr marL="0" indent="0">
              <a:buNone/>
            </a:pPr>
            <a:endParaRPr lang="el-GR" altLang="el-GR" sz="2000" dirty="0"/>
          </a:p>
          <a:p>
            <a:pPr marL="0" indent="0">
              <a:buNone/>
            </a:pPr>
            <a:r>
              <a:rPr lang="el-GR" altLang="el-GR" sz="2000" dirty="0" smtClean="0"/>
              <a:t>Παρατηρούνται </a:t>
            </a:r>
            <a:r>
              <a:rPr lang="el-GR" altLang="el-GR" sz="2000" dirty="0"/>
              <a:t>οιδηματώδεις θηλές που προεξέχουν στην ενδομητρική κοιλότητα. </a:t>
            </a:r>
          </a:p>
        </p:txBody>
      </p:sp>
      <p:pic>
        <p:nvPicPr>
          <p:cNvPr id="143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283608"/>
            <a:ext cx="5774936" cy="358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8488" y="5373216"/>
            <a:ext cx="8064896" cy="1323439"/>
          </a:xfrm>
          <a:prstGeom prst="rect">
            <a:avLst/>
          </a:prstGeom>
        </p:spPr>
        <p:txBody>
          <a:bodyPr wrap="square">
            <a:spAutoFit/>
          </a:bodyPr>
          <a:lstStyle/>
          <a:p>
            <a:pPr marL="0" indent="0">
              <a:buNone/>
            </a:pPr>
            <a:r>
              <a:rPr lang="el-GR" altLang="el-GR" sz="2000" dirty="0">
                <a:latin typeface="+mn-lt"/>
              </a:rPr>
              <a:t>Η υπερπλασία του ενδομητρίου συνήθως είναι αποτέλεσμα μακροχρόνιας οιστρογονικής υπερέκκρισης που οδηγεί σε μητρορραγία (αιμόρροια σε διαστήματα εκτός εμμηνορρησίας), ή μηνορραγία (άφθονη αιμόρροια μεγάλης διάρκειας κατά την εμμηνορρυσία), ή μηνομητρορραγία.</a:t>
            </a:r>
          </a:p>
        </p:txBody>
      </p:sp>
      <p:sp>
        <p:nvSpPr>
          <p:cNvPr id="6" name="Rectangle 5"/>
          <p:cNvSpPr/>
          <p:nvPr/>
        </p:nvSpPr>
        <p:spPr>
          <a:xfrm>
            <a:off x="2339752" y="4869160"/>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980608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a:bodyPr>
          <a:lstStyle/>
          <a:p>
            <a:r>
              <a:rPr lang="el-GR" altLang="el-GR" sz="3600" dirty="0" smtClean="0"/>
              <a:t>Αδενοκαρκίνωμα </a:t>
            </a:r>
            <a:r>
              <a:rPr lang="el-GR" altLang="el-GR" sz="3600" dirty="0"/>
              <a:t>ενδομητρίου</a:t>
            </a:r>
            <a:endParaRPr lang="el-GR" altLang="el-GR" sz="3600" dirty="0">
              <a:solidFill>
                <a:srgbClr val="FF9900"/>
              </a:solidFill>
            </a:endParaRPr>
          </a:p>
        </p:txBody>
      </p:sp>
      <p:sp>
        <p:nvSpPr>
          <p:cNvPr id="148483"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αδενοκαρκινώματος ενδομητρίου ανεπτυχθέντος σε έδαφος ενδομητρικού πολύποδα.  Το </a:t>
            </a:r>
            <a:r>
              <a:rPr lang="el-GR" altLang="el-GR" sz="2000" dirty="0" smtClean="0"/>
              <a:t>αδενοκαρκίνωμα </a:t>
            </a:r>
            <a:r>
              <a:rPr lang="el-GR" altLang="el-GR" sz="2000" dirty="0"/>
              <a:t>(αριστερά) είναι μέτριας κυτταρικής διαφοροποίησης (</a:t>
            </a:r>
            <a:r>
              <a:rPr lang="en-GB" altLang="el-GR" sz="2000" dirty="0"/>
              <a:t>Grade II</a:t>
            </a:r>
            <a:r>
              <a:rPr lang="el-GR" altLang="el-GR" sz="2000" dirty="0"/>
              <a:t>), εφόσον διακρίνεται ο αδενικός χαρακτήρας.  </a:t>
            </a:r>
          </a:p>
        </p:txBody>
      </p:sp>
      <p:pic>
        <p:nvPicPr>
          <p:cNvPr id="148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760" y="2708920"/>
            <a:ext cx="5543773" cy="32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564904"/>
            <a:ext cx="2376264" cy="2862322"/>
          </a:xfrm>
          <a:prstGeom prst="rect">
            <a:avLst/>
          </a:prstGeom>
        </p:spPr>
        <p:txBody>
          <a:bodyPr wrap="square">
            <a:spAutoFit/>
          </a:bodyPr>
          <a:lstStyle/>
          <a:p>
            <a:pPr marL="0" indent="0">
              <a:buNone/>
            </a:pPr>
            <a:r>
              <a:rPr lang="el-GR" altLang="el-GR" sz="2000" dirty="0">
                <a:latin typeface="+mn-lt"/>
              </a:rPr>
              <a:t>Παρατηρείται υπερχρωμασία και πλειομορφία των αδενικών κυττάρων σε σύγκριση με το υπερκείμενο ενδομήτριο με κυστική ατροφία (δεξιά).</a:t>
            </a:r>
          </a:p>
        </p:txBody>
      </p:sp>
      <p:sp>
        <p:nvSpPr>
          <p:cNvPr id="6" name="Rectangle 5"/>
          <p:cNvSpPr/>
          <p:nvPr/>
        </p:nvSpPr>
        <p:spPr>
          <a:xfrm>
            <a:off x="2797767" y="593473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529425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l-GR" altLang="el-GR" sz="3600" dirty="0" smtClean="0"/>
              <a:t>Φυσιολογική </a:t>
            </a:r>
            <a:r>
              <a:rPr lang="el-GR" altLang="el-GR" sz="3600" dirty="0"/>
              <a:t>μήτρα</a:t>
            </a:r>
            <a:endParaRPr lang="el-GR" altLang="el-GR" sz="3600" dirty="0">
              <a:solidFill>
                <a:srgbClr val="FF9900"/>
              </a:solidFill>
            </a:endParaRPr>
          </a:p>
        </p:txBody>
      </p:sp>
      <p:sp>
        <p:nvSpPr>
          <p:cNvPr id="62475" name="Rectangle 11"/>
          <p:cNvSpPr>
            <a:spLocks noGrp="1" noChangeArrowheads="1"/>
          </p:cNvSpPr>
          <p:nvPr>
            <p:ph idx="1"/>
          </p:nvPr>
        </p:nvSpPr>
        <p:spPr/>
        <p:txBody>
          <a:bodyPr/>
          <a:lstStyle/>
          <a:p>
            <a:pPr marL="0" indent="0">
              <a:spcBef>
                <a:spcPts val="0"/>
              </a:spcBef>
              <a:buNone/>
            </a:pPr>
            <a:r>
              <a:rPr lang="el-GR" altLang="el-GR" sz="2000" dirty="0" smtClean="0"/>
              <a:t>Μακροσκοπική </a:t>
            </a:r>
            <a:r>
              <a:rPr lang="el-GR" altLang="el-GR" sz="2000" dirty="0"/>
              <a:t>εικόνα φυσιολογικής μήτρας γυναίκας 40 ετών. Παρατηρούνται το σώμα της μήτρας ο τράχηλος, ο κόλπος, οι σάλπιγγες και οι ωοθήκες. </a:t>
            </a:r>
          </a:p>
        </p:txBody>
      </p:sp>
      <p:pic>
        <p:nvPicPr>
          <p:cNvPr id="6247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21" y="2204864"/>
            <a:ext cx="657666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3731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899822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a:bodyPr>
          <a:lstStyle/>
          <a:p>
            <a:r>
              <a:rPr lang="el-GR" altLang="el-GR" sz="3600" dirty="0" smtClean="0"/>
              <a:t>Μικρός</a:t>
            </a:r>
            <a:r>
              <a:rPr lang="en-GB" altLang="el-GR" sz="3600" dirty="0" smtClean="0"/>
              <a:t> </a:t>
            </a:r>
            <a:r>
              <a:rPr lang="el-GR" altLang="el-GR" sz="3600" dirty="0" smtClean="0"/>
              <a:t>ενδομητρικός</a:t>
            </a:r>
            <a:r>
              <a:rPr lang="en-GB" altLang="el-GR" sz="3600" dirty="0" smtClean="0"/>
              <a:t> </a:t>
            </a:r>
            <a:r>
              <a:rPr lang="el-GR" altLang="el-GR" sz="3600" dirty="0" smtClean="0"/>
              <a:t>πολύποδας</a:t>
            </a:r>
            <a:endParaRPr lang="el-GR" altLang="el-GR" sz="3600" dirty="0">
              <a:solidFill>
                <a:srgbClr val="FF9900"/>
              </a:solidFill>
            </a:endParaRPr>
          </a:p>
        </p:txBody>
      </p:sp>
      <p:sp>
        <p:nvSpPr>
          <p:cNvPr id="147459" name="Rectangle 3"/>
          <p:cNvSpPr>
            <a:spLocks noGrp="1" noChangeArrowheads="1"/>
          </p:cNvSpPr>
          <p:nvPr>
            <p:ph idx="1"/>
          </p:nvPr>
        </p:nvSpPr>
        <p:spPr/>
        <p:txBody>
          <a:bodyPr/>
          <a:lstStyle/>
          <a:p>
            <a:pPr marL="0" indent="0">
              <a:buNone/>
            </a:pPr>
            <a:r>
              <a:rPr lang="el-GR" altLang="el-GR" sz="2000" dirty="0" smtClean="0"/>
              <a:t>Μακροσκοπική</a:t>
            </a:r>
            <a:r>
              <a:rPr lang="en-GB" altLang="el-GR" sz="2000" dirty="0" smtClean="0"/>
              <a:t> </a:t>
            </a:r>
            <a:r>
              <a:rPr lang="el-GR" altLang="el-GR" sz="2000" dirty="0"/>
              <a:t>εικόνα</a:t>
            </a:r>
            <a:r>
              <a:rPr lang="en-GB" altLang="el-GR" sz="2000" dirty="0"/>
              <a:t> </a:t>
            </a:r>
            <a:r>
              <a:rPr lang="el-GR" altLang="el-GR" sz="2000" dirty="0"/>
              <a:t>μικρού</a:t>
            </a:r>
            <a:r>
              <a:rPr lang="en-GB" altLang="el-GR" sz="2000" dirty="0"/>
              <a:t> </a:t>
            </a:r>
            <a:r>
              <a:rPr lang="el-GR" altLang="el-GR" sz="2000" dirty="0"/>
              <a:t>ενδομητρικού</a:t>
            </a:r>
            <a:r>
              <a:rPr lang="en-GB" altLang="el-GR" sz="2000" dirty="0"/>
              <a:t> </a:t>
            </a:r>
            <a:r>
              <a:rPr lang="el-GR" altLang="el-GR" sz="2000" dirty="0"/>
              <a:t>πολύποδα</a:t>
            </a:r>
            <a:r>
              <a:rPr lang="en-GB" altLang="el-GR" sz="2000" dirty="0"/>
              <a:t> </a:t>
            </a:r>
            <a:r>
              <a:rPr lang="el-GR" altLang="el-GR" sz="2000" dirty="0"/>
              <a:t>στον</a:t>
            </a:r>
            <a:r>
              <a:rPr lang="en-GB" altLang="el-GR" sz="2000" dirty="0"/>
              <a:t> </a:t>
            </a:r>
            <a:r>
              <a:rPr lang="el-GR" altLang="el-GR" sz="2000" dirty="0"/>
              <a:t>πυθμένα</a:t>
            </a:r>
            <a:r>
              <a:rPr lang="en-GB" altLang="el-GR" sz="2000" dirty="0"/>
              <a:t> </a:t>
            </a:r>
            <a:r>
              <a:rPr lang="el-GR" altLang="el-GR" sz="2000" dirty="0"/>
              <a:t>της</a:t>
            </a:r>
            <a:r>
              <a:rPr lang="en-GB" altLang="el-GR" sz="2000" dirty="0"/>
              <a:t> </a:t>
            </a:r>
            <a:r>
              <a:rPr lang="el-GR" altLang="el-GR" sz="2000" dirty="0"/>
              <a:t>μήτρας</a:t>
            </a:r>
            <a:r>
              <a:rPr lang="en-GB" altLang="el-GR" sz="2000" dirty="0"/>
              <a:t> </a:t>
            </a:r>
            <a:r>
              <a:rPr lang="el-GR" altLang="el-GR" sz="2000" dirty="0"/>
              <a:t>προβάλλοντα</a:t>
            </a:r>
            <a:r>
              <a:rPr lang="en-GB" altLang="el-GR" sz="2000" dirty="0"/>
              <a:t> </a:t>
            </a:r>
            <a:r>
              <a:rPr lang="el-GR" altLang="el-GR" sz="2000" dirty="0"/>
              <a:t>στην</a:t>
            </a:r>
            <a:r>
              <a:rPr lang="en-GB" altLang="el-GR" sz="2000" dirty="0"/>
              <a:t> </a:t>
            </a:r>
            <a:r>
              <a:rPr lang="el-GR" altLang="el-GR" sz="2000" dirty="0"/>
              <a:t>ενδομητρική</a:t>
            </a:r>
            <a:r>
              <a:rPr lang="en-GB" altLang="el-GR" sz="2000" dirty="0"/>
              <a:t> </a:t>
            </a:r>
            <a:r>
              <a:rPr lang="el-GR" altLang="el-GR" sz="2000" dirty="0"/>
              <a:t>κοιλότητα</a:t>
            </a:r>
            <a:r>
              <a:rPr lang="en-GB" altLang="el-GR" sz="2000" dirty="0"/>
              <a:t>. </a:t>
            </a:r>
            <a:r>
              <a:rPr lang="el-GR" altLang="el-GR" sz="2000" dirty="0"/>
              <a:t>Οι ενδομητρικοί πολύποδες συνήθως προκαλούν αιμορραγία (μηνο-μητρορραγία).</a:t>
            </a:r>
          </a:p>
        </p:txBody>
      </p:sp>
      <p:pic>
        <p:nvPicPr>
          <p:cNvPr id="147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84" y="2266576"/>
            <a:ext cx="6100348" cy="400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7976" y="6214036"/>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099659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rmAutofit/>
          </a:bodyPr>
          <a:lstStyle/>
          <a:p>
            <a:r>
              <a:rPr lang="el-GR" altLang="el-GR" sz="3600" dirty="0" smtClean="0"/>
              <a:t>Πολλαπλά ινομυώματα </a:t>
            </a:r>
            <a:r>
              <a:rPr lang="el-GR" altLang="el-GR" sz="3600" dirty="0"/>
              <a:t>μήτρας</a:t>
            </a:r>
            <a:endParaRPr lang="el-GR" altLang="el-GR" sz="3600" dirty="0">
              <a:solidFill>
                <a:srgbClr val="FF9900"/>
              </a:solidFill>
            </a:endParaRPr>
          </a:p>
        </p:txBody>
      </p:sp>
      <p:sp>
        <p:nvSpPr>
          <p:cNvPr id="146435" name="Rectangle 3"/>
          <p:cNvSpPr>
            <a:spLocks noGrp="1" noChangeArrowheads="1"/>
          </p:cNvSpPr>
          <p:nvPr>
            <p:ph idx="1"/>
          </p:nvPr>
        </p:nvSpPr>
        <p:spPr/>
        <p:txBody>
          <a:bodyPr>
            <a:normAutofit/>
          </a:bodyPr>
          <a:lstStyle/>
          <a:p>
            <a:pPr marL="0" indent="0">
              <a:buNone/>
            </a:pPr>
            <a:r>
              <a:rPr lang="en-GB" altLang="el-GR" sz="2000" dirty="0" smtClean="0"/>
              <a:t>M</a:t>
            </a:r>
            <a:r>
              <a:rPr lang="el-GR" altLang="el-GR" sz="2000" dirty="0"/>
              <a:t>ακροσκοπική εικόνα πολλαπλών ινομυωμάτων μήτρας. Παρατηρούνται υποβλεννογόνια, ενδοτοιχωματικά, και υπορρογόνια ινομυώματα (λειομυώματα) της μήτρας.</a:t>
            </a:r>
          </a:p>
        </p:txBody>
      </p:sp>
      <p:pic>
        <p:nvPicPr>
          <p:cNvPr id="1464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76" y="2276872"/>
            <a:ext cx="6652520" cy="382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5976" y="6105391"/>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475747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r>
              <a:rPr lang="el-GR" altLang="el-GR" sz="3600" dirty="0" smtClean="0"/>
              <a:t>Καλόηθες λεομύωμα</a:t>
            </a:r>
            <a:endParaRPr lang="el-GR" altLang="el-GR" sz="3600" dirty="0">
              <a:solidFill>
                <a:srgbClr val="FF9900"/>
              </a:solidFill>
            </a:endParaRPr>
          </a:p>
        </p:txBody>
      </p:sp>
      <p:sp>
        <p:nvSpPr>
          <p:cNvPr id="150531"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καλοήθους λεομυώματος. Φυσιολογικό μυομήτριο παρατηρείται αριστερά, ενώ στα δεξιά  το νεόπλασμα είναι πολύ καλά διαφοροποιημένο και δύσκολα διακρίνεται από το φυσιολογικό. Δεσμίδες λείου μυϊκού ιστού διασχίζουν τον όγκο.</a:t>
            </a:r>
          </a:p>
        </p:txBody>
      </p:sp>
      <p:pic>
        <p:nvPicPr>
          <p:cNvPr id="150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64904"/>
            <a:ext cx="6113626"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6805" y="6129047"/>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058565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a:bodyPr>
          <a:lstStyle/>
          <a:p>
            <a:r>
              <a:rPr lang="el-GR" altLang="el-GR" sz="3600" dirty="0" smtClean="0"/>
              <a:t>Υποβλεννογόνιο λειομύωμα</a:t>
            </a:r>
            <a:endParaRPr lang="el-GR" altLang="el-GR" sz="3600" dirty="0">
              <a:solidFill>
                <a:srgbClr val="FF9900"/>
              </a:solidFill>
            </a:endParaRPr>
          </a:p>
        </p:txBody>
      </p:sp>
      <p:sp>
        <p:nvSpPr>
          <p:cNvPr id="121859" name="Rectangle 3"/>
          <p:cNvSpPr>
            <a:spLocks noGrp="1" noChangeArrowheads="1"/>
          </p:cNvSpPr>
          <p:nvPr>
            <p:ph idx="1"/>
          </p:nvPr>
        </p:nvSpPr>
        <p:spPr>
          <a:xfrm>
            <a:off x="457200" y="1196752"/>
            <a:ext cx="3682752" cy="5040560"/>
          </a:xfrm>
        </p:spPr>
        <p:txBody>
          <a:bodyPr>
            <a:normAutofit/>
          </a:bodyPr>
          <a:lstStyle/>
          <a:p>
            <a:pPr marL="0" indent="0">
              <a:lnSpc>
                <a:spcPct val="110000"/>
              </a:lnSpc>
              <a:buNone/>
            </a:pPr>
            <a:r>
              <a:rPr lang="el-GR" altLang="el-GR" sz="2000" dirty="0" smtClean="0"/>
              <a:t>Μακροσκοπική </a:t>
            </a:r>
            <a:r>
              <a:rPr lang="el-GR" altLang="el-GR" sz="2000" dirty="0"/>
              <a:t>εικόνα υποβλεννογόνιου λειομυώματος πυθμένα μήτρας προβάλλοντος στην ενδομητρική κοιλότητα. Τα λειομυώματα (ινομυώματα), είναι συχνότατοι (συχνότητα:1/5) καλοήθεις όγκοι του λείου μυϊκού ιστού του μυομητρίου. </a:t>
            </a:r>
            <a:endParaRPr lang="el-GR" altLang="el-GR" sz="2000" dirty="0" smtClean="0"/>
          </a:p>
          <a:p>
            <a:pPr marL="0" indent="0">
              <a:buNone/>
            </a:pPr>
            <a:r>
              <a:rPr lang="el-GR" altLang="el-GR" sz="2000" dirty="0" smtClean="0"/>
              <a:t>Συνήθως </a:t>
            </a:r>
            <a:r>
              <a:rPr lang="el-GR" altLang="el-GR" sz="2000" dirty="0"/>
              <a:t>προκαλούν ανώμαλη αιμορραγία όταν </a:t>
            </a:r>
            <a:r>
              <a:rPr lang="el-GR" altLang="el-GR" sz="2000" dirty="0" smtClean="0"/>
              <a:t>είνα</a:t>
            </a:r>
            <a:r>
              <a:rPr lang="el-GR" altLang="el-GR" sz="2000" dirty="0"/>
              <a:t>ι</a:t>
            </a:r>
            <a:r>
              <a:rPr lang="el-GR" altLang="el-GR" sz="2000" dirty="0" smtClean="0"/>
              <a:t> </a:t>
            </a:r>
            <a:r>
              <a:rPr lang="el-GR" altLang="el-GR" sz="2000" dirty="0"/>
              <a:t>υποβλεννογόνια, ή όταν είναι ευμεγέθη (μηνο-μητρορραγία).</a:t>
            </a:r>
          </a:p>
          <a:p>
            <a:endParaRPr lang="el-GR" altLang="el-GR" sz="2000" dirty="0"/>
          </a:p>
        </p:txBody>
      </p:sp>
      <p:pic>
        <p:nvPicPr>
          <p:cNvPr id="1218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268760"/>
            <a:ext cx="43195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59976" y="5948710"/>
            <a:ext cx="4343579"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454882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r>
              <a:rPr lang="el-GR" altLang="el-GR" sz="3600" dirty="0" smtClean="0"/>
              <a:t>Λίαν ευμεγέθες λειομύωμα </a:t>
            </a:r>
            <a:r>
              <a:rPr lang="el-GR" altLang="el-GR" sz="3600" dirty="0"/>
              <a:t>μήτρας με εκφυλιστικές αλλοιώσεις</a:t>
            </a:r>
            <a:endParaRPr lang="el-GR" altLang="el-GR" sz="3600" dirty="0">
              <a:solidFill>
                <a:srgbClr val="FF9900"/>
              </a:solidFill>
            </a:endParaRPr>
          </a:p>
        </p:txBody>
      </p:sp>
      <p:sp>
        <p:nvSpPr>
          <p:cNvPr id="120835" name="Rectangle 3"/>
          <p:cNvSpPr>
            <a:spLocks noGrp="1" noChangeArrowheads="1"/>
          </p:cNvSpPr>
          <p:nvPr>
            <p:ph idx="1"/>
          </p:nvPr>
        </p:nvSpPr>
        <p:spPr>
          <a:xfrm>
            <a:off x="4211960" y="1196752"/>
            <a:ext cx="4603948" cy="5040560"/>
          </a:xfrm>
        </p:spPr>
        <p:txBody>
          <a:bodyPr>
            <a:normAutofit/>
          </a:bodyPr>
          <a:lstStyle/>
          <a:p>
            <a:pPr marL="0" indent="0">
              <a:spcBef>
                <a:spcPts val="600"/>
              </a:spcBef>
              <a:spcAft>
                <a:spcPts val="600"/>
              </a:spcAft>
              <a:buNone/>
            </a:pPr>
            <a:r>
              <a:rPr lang="en-GB" altLang="el-GR" sz="2000" dirty="0" smtClean="0"/>
              <a:t>M</a:t>
            </a:r>
            <a:r>
              <a:rPr lang="el-GR" altLang="el-GR" sz="2000" dirty="0"/>
              <a:t>ακροσκοπική εικόνα λίαν ευμεγέθους λειομυώματος μήτρας με εκφυλιστικές αλλοιώσεις ερυθράς χροιάς </a:t>
            </a:r>
            <a:r>
              <a:rPr lang="el-GR" altLang="el-GR" sz="2000" dirty="0" smtClean="0"/>
              <a:t>(</a:t>
            </a:r>
            <a:r>
              <a:rPr lang="el-GR" altLang="el-GR" sz="2000" dirty="0" smtClean="0"/>
              <a:t>«</a:t>
            </a:r>
            <a:r>
              <a:rPr lang="el-GR" altLang="el-GR" sz="2000" dirty="0" smtClean="0"/>
              <a:t>ερυθρά εκφύλιση</a:t>
            </a:r>
            <a:r>
              <a:rPr lang="el-GR" altLang="el-GR" sz="2000" dirty="0" smtClean="0"/>
              <a:t>»</a:t>
            </a:r>
            <a:r>
              <a:rPr lang="el-GR" altLang="el-GR" sz="2000" dirty="0" smtClean="0"/>
              <a:t>). </a:t>
            </a:r>
            <a:endParaRPr lang="el-GR" altLang="el-GR" sz="2000" dirty="0" smtClean="0"/>
          </a:p>
          <a:p>
            <a:pPr marL="0" indent="0">
              <a:spcBef>
                <a:spcPts val="600"/>
              </a:spcBef>
              <a:spcAft>
                <a:spcPts val="600"/>
              </a:spcAft>
              <a:buNone/>
            </a:pPr>
            <a:r>
              <a:rPr lang="el-GR" altLang="el-GR" sz="2000" dirty="0" smtClean="0"/>
              <a:t>Το </a:t>
            </a:r>
            <a:r>
              <a:rPr lang="el-GR" altLang="el-GR" sz="2000" dirty="0"/>
              <a:t>ινομύωμα αυτό δίνει την εντύπωση κακοήθειας, δεν είναι όμως γιατί οι περισσότεροι κακοήθεις όγκοι δεν προέρχονται συνήθως από εξαλλαγή καλοήθων. </a:t>
            </a:r>
            <a:endParaRPr lang="el-GR" altLang="el-GR" sz="2000" dirty="0" smtClean="0"/>
          </a:p>
          <a:p>
            <a:pPr marL="0" indent="0">
              <a:spcBef>
                <a:spcPts val="600"/>
              </a:spcBef>
              <a:spcAft>
                <a:spcPts val="600"/>
              </a:spcAft>
              <a:buNone/>
            </a:pPr>
            <a:r>
              <a:rPr lang="el-GR" altLang="el-GR" sz="2000" dirty="0" smtClean="0"/>
              <a:t>Τα </a:t>
            </a:r>
            <a:r>
              <a:rPr lang="el-GR" altLang="el-GR" sz="2000" dirty="0"/>
              <a:t>ινομυώματα είναι καλοήθεις, πολύ συχνοί όγκοι (20% των γυναικών παρουσιάζουν τουλάχιστον ένα). Μετά την εμμηνόπαυση, τα ινομυώματα συνήθως υποστρέφουν.</a:t>
            </a:r>
          </a:p>
        </p:txBody>
      </p:sp>
      <p:pic>
        <p:nvPicPr>
          <p:cNvPr id="1208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76" y="1335111"/>
            <a:ext cx="35433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8424" y="5903164"/>
            <a:ext cx="3753536" cy="600164"/>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73375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r>
              <a:rPr lang="el-GR" altLang="el-GR" sz="3600" dirty="0" smtClean="0"/>
              <a:t>Μήτρα </a:t>
            </a:r>
            <a:r>
              <a:rPr lang="el-GR" altLang="el-GR" sz="3600" dirty="0"/>
              <a:t>φυσιολογικού μεγέθους με παρουσία ανώμαλης μάζας</a:t>
            </a:r>
            <a:endParaRPr lang="el-GR" altLang="el-GR" sz="3600" dirty="0">
              <a:solidFill>
                <a:srgbClr val="FF9900"/>
              </a:solidFill>
            </a:endParaRPr>
          </a:p>
        </p:txBody>
      </p:sp>
      <p:sp>
        <p:nvSpPr>
          <p:cNvPr id="119811" name="Rectangle 3"/>
          <p:cNvSpPr>
            <a:spLocks noGrp="1" noChangeArrowheads="1"/>
          </p:cNvSpPr>
          <p:nvPr>
            <p:ph idx="1"/>
          </p:nvPr>
        </p:nvSpPr>
        <p:spPr>
          <a:xfrm>
            <a:off x="457200" y="1196752"/>
            <a:ext cx="2530624" cy="5040560"/>
          </a:xfrm>
        </p:spPr>
        <p:txBody>
          <a:bodyPr/>
          <a:lstStyle/>
          <a:p>
            <a:pPr marL="0" indent="0">
              <a:buNone/>
            </a:pPr>
            <a:r>
              <a:rPr lang="el-GR" altLang="el-GR" sz="2000" dirty="0" smtClean="0"/>
              <a:t>Μακροσκοπική </a:t>
            </a:r>
            <a:r>
              <a:rPr lang="el-GR" altLang="el-GR" sz="2000" dirty="0"/>
              <a:t>εικόνα μήτρας φυσιολογικού μεγέθους με παρουσία ανώμαλης μάζας στο πάνω τμήμα του πυθμένα της μητρικής κοιλότητας. </a:t>
            </a:r>
            <a:endParaRPr lang="el-GR" altLang="el-GR" sz="2000" dirty="0" smtClean="0"/>
          </a:p>
          <a:p>
            <a:pPr marL="0" indent="0">
              <a:buNone/>
            </a:pPr>
            <a:endParaRPr lang="el-GR" altLang="el-GR" sz="2000" dirty="0"/>
          </a:p>
          <a:p>
            <a:pPr marL="0" indent="0">
              <a:buNone/>
            </a:pPr>
            <a:r>
              <a:rPr lang="el-GR" altLang="el-GR" sz="2000" dirty="0" smtClean="0"/>
              <a:t>Η</a:t>
            </a:r>
            <a:r>
              <a:rPr lang="en-GB" altLang="el-GR" sz="2000" dirty="0" smtClean="0"/>
              <a:t> </a:t>
            </a:r>
            <a:r>
              <a:rPr lang="el-GR" altLang="el-GR" sz="2000" dirty="0"/>
              <a:t>βιοψία</a:t>
            </a:r>
            <a:r>
              <a:rPr lang="en-GB" altLang="el-GR" sz="2000" dirty="0"/>
              <a:t> </a:t>
            </a:r>
            <a:r>
              <a:rPr lang="el-GR" altLang="el-GR" sz="2000" dirty="0"/>
              <a:t>έδειξε</a:t>
            </a:r>
            <a:r>
              <a:rPr lang="en-GB" altLang="el-GR" sz="2000" dirty="0"/>
              <a:t> </a:t>
            </a:r>
            <a:r>
              <a:rPr lang="el-GR" altLang="el-GR" sz="2000" dirty="0"/>
              <a:t>την</a:t>
            </a:r>
            <a:r>
              <a:rPr lang="en-GB" altLang="el-GR" sz="2000" dirty="0"/>
              <a:t> </a:t>
            </a:r>
            <a:r>
              <a:rPr lang="el-GR" altLang="el-GR" sz="2000" dirty="0"/>
              <a:t>ύπαρξη</a:t>
            </a:r>
            <a:r>
              <a:rPr lang="en-GB" altLang="el-GR" sz="2000" dirty="0"/>
              <a:t> </a:t>
            </a:r>
            <a:r>
              <a:rPr lang="el-GR" altLang="el-GR" sz="2000" dirty="0"/>
              <a:t>ενδομητρικού</a:t>
            </a:r>
            <a:r>
              <a:rPr lang="en-GB" altLang="el-GR" sz="2000" dirty="0"/>
              <a:t> </a:t>
            </a:r>
            <a:r>
              <a:rPr lang="el-GR" altLang="el-GR" sz="2000" dirty="0"/>
              <a:t>καρκίνου</a:t>
            </a:r>
            <a:r>
              <a:rPr lang="en-GB" altLang="el-GR" sz="2000" dirty="0"/>
              <a:t>. </a:t>
            </a:r>
            <a:endParaRPr lang="el-GR" altLang="el-GR" sz="2000" dirty="0"/>
          </a:p>
        </p:txBody>
      </p:sp>
      <p:pic>
        <p:nvPicPr>
          <p:cNvPr id="1198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340768"/>
            <a:ext cx="5472063" cy="37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3157" y="5479855"/>
            <a:ext cx="8280375" cy="1015663"/>
          </a:xfrm>
          <a:prstGeom prst="rect">
            <a:avLst/>
          </a:prstGeom>
        </p:spPr>
        <p:txBody>
          <a:bodyPr wrap="square">
            <a:spAutoFit/>
          </a:bodyPr>
          <a:lstStyle/>
          <a:p>
            <a:pPr marL="0" indent="0">
              <a:buNone/>
            </a:pPr>
            <a:r>
              <a:rPr lang="el-GR" altLang="el-GR" sz="2000" dirty="0">
                <a:latin typeface="+mn-lt"/>
              </a:rPr>
              <a:t>Τα ενδομητρικά καρκινώματα είναι περισσότερο συχνά στις μεταεμμηνοπαυσιακές γυναίκες με μοναδικό κλινικό σύμπτωμα, τη μητρορραγία.</a:t>
            </a:r>
          </a:p>
        </p:txBody>
      </p:sp>
      <p:sp>
        <p:nvSpPr>
          <p:cNvPr id="6" name="Rectangle 5"/>
          <p:cNvSpPr/>
          <p:nvPr/>
        </p:nvSpPr>
        <p:spPr>
          <a:xfrm>
            <a:off x="3206504" y="505136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818789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fontScale="90000"/>
          </a:bodyPr>
          <a:lstStyle/>
          <a:p>
            <a:r>
              <a:rPr lang="el-GR" altLang="el-GR" sz="3600" dirty="0" smtClean="0"/>
              <a:t>Ευμεγέθες αδενοκαρκίνωμα </a:t>
            </a:r>
            <a:r>
              <a:rPr lang="el-GR" altLang="el-GR" sz="3600" dirty="0"/>
              <a:t>του ενδομητρίου</a:t>
            </a:r>
            <a:endParaRPr lang="el-GR" altLang="el-GR" sz="3600" dirty="0">
              <a:solidFill>
                <a:srgbClr val="FF9900"/>
              </a:solidFill>
            </a:endParaRPr>
          </a:p>
        </p:txBody>
      </p:sp>
      <p:sp>
        <p:nvSpPr>
          <p:cNvPr id="151555" name="Rectangle 3"/>
          <p:cNvSpPr>
            <a:spLocks noGrp="1" noChangeArrowheads="1"/>
          </p:cNvSpPr>
          <p:nvPr>
            <p:ph idx="1"/>
          </p:nvPr>
        </p:nvSpPr>
        <p:spPr/>
        <p:txBody>
          <a:bodyPr/>
          <a:lstStyle/>
          <a:p>
            <a:pPr marL="0" indent="0">
              <a:buNone/>
            </a:pPr>
            <a:r>
              <a:rPr lang="el-GR" altLang="el-GR" sz="2000" dirty="0" smtClean="0"/>
              <a:t>Μακροσκοπική </a:t>
            </a:r>
            <a:r>
              <a:rPr lang="el-GR" altLang="el-GR" sz="2000" dirty="0"/>
              <a:t>εικόνα ευμεγέθους αδενοκαρκινώματος του ενδομητρίου. Παρατηρούνται ανώμαλες προσεκβολές λευκόφαιας χροιάς στην διανοιχθείσα πρόσθια επιφάνεια του σώματος της </a:t>
            </a:r>
            <a:r>
              <a:rPr lang="el-GR" altLang="el-GR" sz="2000" dirty="0" smtClean="0"/>
              <a:t>μήτρας.  </a:t>
            </a:r>
            <a:endParaRPr lang="el-GR" altLang="el-GR" sz="2000" dirty="0"/>
          </a:p>
        </p:txBody>
      </p:sp>
      <p:pic>
        <p:nvPicPr>
          <p:cNvPr id="1515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5740640" cy="388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80192" y="2132856"/>
            <a:ext cx="2503768" cy="3477875"/>
          </a:xfrm>
          <a:prstGeom prst="rect">
            <a:avLst/>
          </a:prstGeom>
        </p:spPr>
        <p:txBody>
          <a:bodyPr wrap="square">
            <a:spAutoFit/>
          </a:bodyPr>
          <a:lstStyle/>
          <a:p>
            <a:pPr marL="0" indent="0">
              <a:buNone/>
            </a:pPr>
            <a:r>
              <a:rPr lang="el-GR" altLang="el-GR" sz="2000" dirty="0">
                <a:latin typeface="+mn-lt"/>
              </a:rPr>
              <a:t>Ο τράχηλος </a:t>
            </a:r>
            <a:r>
              <a:rPr lang="el-GR" altLang="el-GR" sz="2000" dirty="0" smtClean="0">
                <a:latin typeface="+mn-lt"/>
              </a:rPr>
              <a:t>παρατηρείται </a:t>
            </a:r>
            <a:r>
              <a:rPr lang="el-GR" altLang="el-GR" sz="2000" dirty="0">
                <a:latin typeface="+mn-lt"/>
              </a:rPr>
              <a:t>στο κάτω μέρος της εικόνας.  </a:t>
            </a:r>
            <a:endParaRPr lang="el-GR" altLang="el-GR" sz="2000" dirty="0" smtClean="0">
              <a:latin typeface="+mn-lt"/>
            </a:endParaRPr>
          </a:p>
          <a:p>
            <a:pPr marL="0" indent="0">
              <a:buNone/>
            </a:pPr>
            <a:endParaRPr lang="el-GR" altLang="el-GR" sz="2000" dirty="0">
              <a:latin typeface="+mn-lt"/>
            </a:endParaRPr>
          </a:p>
          <a:p>
            <a:pPr marL="0" indent="0">
              <a:buNone/>
            </a:pPr>
            <a:r>
              <a:rPr lang="el-GR" altLang="el-GR" sz="2000" dirty="0" smtClean="0">
                <a:latin typeface="+mn-lt"/>
              </a:rPr>
              <a:t>Η </a:t>
            </a:r>
            <a:r>
              <a:rPr lang="el-GR" altLang="el-GR" sz="2000" dirty="0">
                <a:latin typeface="+mn-lt"/>
              </a:rPr>
              <a:t>ευμεγέθης μήτρα της εικόνας ήταν ψηλαφητή στην κλινική εξέταση και προκάλεσε ανώμαλη αιμόρροια.</a:t>
            </a:r>
          </a:p>
        </p:txBody>
      </p:sp>
      <p:sp>
        <p:nvSpPr>
          <p:cNvPr id="6" name="Rectangle 5"/>
          <p:cNvSpPr/>
          <p:nvPr/>
        </p:nvSpPr>
        <p:spPr>
          <a:xfrm>
            <a:off x="486632" y="6172596"/>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005299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r>
              <a:rPr lang="el-GR" altLang="el-GR" sz="3600" dirty="0" smtClean="0"/>
              <a:t>Αδενοκαρκίνωμα </a:t>
            </a:r>
            <a:r>
              <a:rPr lang="el-GR" altLang="el-GR" sz="3600" dirty="0"/>
              <a:t>του ενδομητρίου</a:t>
            </a:r>
            <a:endParaRPr lang="el-GR" altLang="el-GR" sz="3600" dirty="0">
              <a:solidFill>
                <a:srgbClr val="FF9900"/>
              </a:solidFill>
            </a:endParaRPr>
          </a:p>
        </p:txBody>
      </p:sp>
      <p:sp>
        <p:nvSpPr>
          <p:cNvPr id="117763"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αδενοκαρκινώματος ενδομητρίου που διηθεί τις λείες μυϊκές δεσμίδες του μυϊκού τοιχώματος της μήτρας (μυομήτριο).  Το νεόπλασμα αυτό είναι μεγαλύτερου σταδίου (</a:t>
            </a:r>
            <a:r>
              <a:rPr lang="en-GB" altLang="el-GR" sz="2000" dirty="0"/>
              <a:t>Stage II</a:t>
            </a:r>
            <a:r>
              <a:rPr lang="el-GR" altLang="el-GR" sz="2000" dirty="0"/>
              <a:t>) από νεόπλασμα που εντοπίζεται στο ενδομήτριο (</a:t>
            </a:r>
            <a:r>
              <a:rPr lang="en-US" altLang="el-GR" sz="2000" dirty="0"/>
              <a:t>In </a:t>
            </a:r>
            <a:r>
              <a:rPr lang="en-GB" altLang="el-GR" sz="2000" dirty="0"/>
              <a:t>Situ</a:t>
            </a:r>
            <a:r>
              <a:rPr lang="el-GR" altLang="el-GR" sz="2000" dirty="0"/>
              <a:t>) ή είναι μικροδιηθητικό (</a:t>
            </a:r>
            <a:r>
              <a:rPr lang="en-US" altLang="el-GR" sz="2000" dirty="0"/>
              <a:t>Stage I</a:t>
            </a:r>
            <a:r>
              <a:rPr lang="el-GR" altLang="el-GR" sz="2000" dirty="0"/>
              <a:t>). </a:t>
            </a:r>
          </a:p>
        </p:txBody>
      </p:sp>
      <p:pic>
        <p:nvPicPr>
          <p:cNvPr id="1177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636913"/>
            <a:ext cx="5705814" cy="345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8328" y="6093296"/>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4233483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r>
              <a:rPr lang="el-GR" altLang="el-GR" sz="3600" dirty="0" smtClean="0"/>
              <a:t>Αδενομύωση </a:t>
            </a:r>
            <a:r>
              <a:rPr lang="el-GR" altLang="el-GR" sz="3600" dirty="0"/>
              <a:t>μυομητρίου</a:t>
            </a:r>
            <a:endParaRPr lang="el-GR" altLang="el-GR" sz="3600" dirty="0">
              <a:solidFill>
                <a:srgbClr val="FF9900"/>
              </a:solidFill>
            </a:endParaRPr>
          </a:p>
        </p:txBody>
      </p:sp>
      <p:sp>
        <p:nvSpPr>
          <p:cNvPr id="116739" name="Rectangle 3"/>
          <p:cNvSpPr>
            <a:spLocks noGrp="1" noChangeArrowheads="1"/>
          </p:cNvSpPr>
          <p:nvPr>
            <p:ph idx="1"/>
          </p:nvPr>
        </p:nvSpPr>
        <p:spPr>
          <a:xfrm>
            <a:off x="457200" y="5157192"/>
            <a:ext cx="8229600" cy="1080120"/>
          </a:xfrm>
        </p:spPr>
        <p:txBody>
          <a:bodyPr/>
          <a:lstStyle/>
          <a:p>
            <a:pPr marL="0" indent="0">
              <a:buNone/>
            </a:pPr>
            <a:r>
              <a:rPr lang="el-GR" altLang="el-GR" sz="2000" dirty="0" smtClean="0"/>
              <a:t>Μακροσκοπική </a:t>
            </a:r>
            <a:r>
              <a:rPr lang="el-GR" altLang="el-GR" sz="2000" dirty="0"/>
              <a:t>εικόνα αδενομυώσεως μυομητρίου. Το τοίχωμα του μυομητρίου παρουσιάζεται πεπαχυσμένο και  σπογγώδους μορφολογίας. Παρουσία μικρού λευκωπού λειομυώματος στο αριστερό της εικόνας.</a:t>
            </a:r>
          </a:p>
        </p:txBody>
      </p:sp>
      <p:pic>
        <p:nvPicPr>
          <p:cNvPr id="1167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16599"/>
            <a:ext cx="5591364" cy="370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5096" y="4725144"/>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388369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r>
              <a:rPr lang="el-GR" altLang="el-GR" sz="3600" dirty="0" smtClean="0"/>
              <a:t>Αδενομύωση μήτρας</a:t>
            </a:r>
            <a:endParaRPr lang="el-GR" altLang="el-GR" sz="3600" dirty="0">
              <a:solidFill>
                <a:srgbClr val="FF9900"/>
              </a:solidFill>
            </a:endParaRPr>
          </a:p>
        </p:txBody>
      </p:sp>
      <p:sp>
        <p:nvSpPr>
          <p:cNvPr id="115715" name="Rectangle 3"/>
          <p:cNvSpPr>
            <a:spLocks noGrp="1" noChangeArrowheads="1"/>
          </p:cNvSpPr>
          <p:nvPr>
            <p:ph idx="1"/>
          </p:nvPr>
        </p:nvSpPr>
        <p:spPr>
          <a:xfrm>
            <a:off x="457200" y="1196752"/>
            <a:ext cx="8229600" cy="5040560"/>
          </a:xfrm>
        </p:spPr>
        <p:txBody>
          <a:bodyPr>
            <a:normAutofit/>
          </a:bodyPr>
          <a:lstStyle/>
          <a:p>
            <a:pPr marL="0" indent="0">
              <a:buNone/>
            </a:pPr>
            <a:r>
              <a:rPr lang="el-GR" altLang="el-GR" sz="2000" dirty="0" smtClean="0"/>
              <a:t>Μικροσκοπική </a:t>
            </a:r>
            <a:r>
              <a:rPr lang="el-GR" altLang="el-GR" sz="2000" dirty="0"/>
              <a:t>εικόνα αδενομύωσης μήτρας. Η αδενομύωση δημιουργείται όταν ενδομητρικά αδένια και στρώμα παρατηρούνται στο μυομήτριο, και όχι στο ενδομήτριο όπου ανήκουν. Η κατάσταση αυτή ευθύνεται για τη διόγκωση της μήτρας και για την ανώμαλη αιμόρροια από τον κόλπο</a:t>
            </a:r>
            <a:r>
              <a:rPr lang="el-GR" altLang="el-GR" sz="2000" dirty="0" smtClean="0"/>
              <a:t>.</a:t>
            </a:r>
            <a:endParaRPr lang="el-GR" altLang="el-GR" sz="2000" dirty="0"/>
          </a:p>
        </p:txBody>
      </p:sp>
      <p:pic>
        <p:nvPicPr>
          <p:cNvPr id="1157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636912"/>
            <a:ext cx="5400940"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492896"/>
            <a:ext cx="2736304" cy="3477875"/>
          </a:xfrm>
          <a:prstGeom prst="rect">
            <a:avLst/>
          </a:prstGeom>
        </p:spPr>
        <p:txBody>
          <a:bodyPr wrap="square">
            <a:spAutoFit/>
          </a:bodyPr>
          <a:lstStyle/>
          <a:p>
            <a:r>
              <a:rPr lang="el-GR" altLang="el-GR" sz="2000" dirty="0">
                <a:latin typeface="+mn-lt"/>
              </a:rPr>
              <a:t>Η ενδομητρίωση απαντάται στο 10% των γυναικών, δύναται δε να  προκαλέσει, είτε έντονο πόνο κατά την εμμηνορρυσία (δυσμηνόρροια), είτε λειτουργική ανωμαλία (στείρωση), ακόμη και επί παρουσίας μικρών εστιών. </a:t>
            </a:r>
          </a:p>
        </p:txBody>
      </p:sp>
      <p:sp>
        <p:nvSpPr>
          <p:cNvPr id="6" name="Rectangle 5"/>
          <p:cNvSpPr/>
          <p:nvPr/>
        </p:nvSpPr>
        <p:spPr>
          <a:xfrm>
            <a:off x="3170943" y="5805264"/>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330306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fontScale="90000"/>
          </a:bodyPr>
          <a:lstStyle/>
          <a:p>
            <a:r>
              <a:rPr lang="el-GR" altLang="el-GR" sz="3600" dirty="0"/>
              <a:t>Φυσιολογικό μη κερατινοποιημένο ακανθοκυτταρικό επιθήλιο εξωτραχήλου</a:t>
            </a:r>
            <a:endParaRPr lang="el-GR" altLang="el-GR" sz="3600" dirty="0">
              <a:solidFill>
                <a:srgbClr val="FF9900"/>
              </a:solidFill>
            </a:endParaRPr>
          </a:p>
        </p:txBody>
      </p:sp>
      <p:sp>
        <p:nvSpPr>
          <p:cNvPr id="135171" name="Rectangle 3"/>
          <p:cNvSpPr>
            <a:spLocks noGrp="1" noChangeArrowheads="1"/>
          </p:cNvSpPr>
          <p:nvPr>
            <p:ph idx="1"/>
          </p:nvPr>
        </p:nvSpPr>
        <p:spPr/>
        <p:txBody>
          <a:bodyPr/>
          <a:lstStyle/>
          <a:p>
            <a:pPr marL="0" indent="0">
              <a:buNone/>
            </a:pPr>
            <a:r>
              <a:rPr lang="el-GR" altLang="el-GR" sz="2000" dirty="0" smtClean="0"/>
              <a:t>Φυσιολογικό </a:t>
            </a:r>
            <a:r>
              <a:rPr lang="el-GR" altLang="el-GR" sz="2000" dirty="0"/>
              <a:t>μη κερατινοποιημένο ακανθοκυτταρικό επιθήλιο εξωτραχήλου. </a:t>
            </a:r>
            <a:r>
              <a:rPr lang="en-US" altLang="el-GR" sz="2000" dirty="0"/>
              <a:t>T</a:t>
            </a:r>
            <a:r>
              <a:rPr lang="el-GR" altLang="el-GR" sz="2000" dirty="0"/>
              <a:t>α ακανθοκύτταρα παρουσιάζουν ωρίμανση από τη βασική στιβάδα προς την επιφάνεια.</a:t>
            </a:r>
          </a:p>
        </p:txBody>
      </p:sp>
      <p:pic>
        <p:nvPicPr>
          <p:cNvPr id="135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08" y="2204865"/>
            <a:ext cx="6677338"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3731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696060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a:bodyPr>
          <a:lstStyle/>
          <a:p>
            <a:r>
              <a:rPr lang="el-GR" altLang="el-GR" sz="3600" dirty="0" smtClean="0"/>
              <a:t>Αδενομύωση σάλπιγγας</a:t>
            </a:r>
            <a:endParaRPr lang="el-GR" altLang="el-GR" sz="3600" dirty="0">
              <a:solidFill>
                <a:srgbClr val="FF9900"/>
              </a:solidFill>
            </a:endParaRPr>
          </a:p>
        </p:txBody>
      </p:sp>
      <p:sp>
        <p:nvSpPr>
          <p:cNvPr id="114691"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αδενομύωσης σάλπιγγας. Παρουσία μικρής ομάδας ενδομητρικών αδενίων και στρώματος  με αιμορραγία, στο αριστερό της εικόνας, κοντά στην επιφάνεια του σαλπιγγικού σωλήνα (δεξιά).</a:t>
            </a:r>
          </a:p>
        </p:txBody>
      </p:sp>
      <p:pic>
        <p:nvPicPr>
          <p:cNvPr id="1146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276872"/>
            <a:ext cx="6480720" cy="399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8424" y="624547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08808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a:bodyPr>
          <a:lstStyle/>
          <a:p>
            <a:r>
              <a:rPr lang="el-GR" altLang="el-GR" sz="3600" dirty="0" smtClean="0"/>
              <a:t>Ενδομητρίωση </a:t>
            </a:r>
            <a:r>
              <a:rPr lang="el-GR" altLang="el-GR" sz="3600" dirty="0"/>
              <a:t>παχέος εντέρου</a:t>
            </a:r>
            <a:endParaRPr lang="el-GR" altLang="el-GR" sz="3600" dirty="0">
              <a:solidFill>
                <a:srgbClr val="FF9900"/>
              </a:solidFill>
            </a:endParaRPr>
          </a:p>
        </p:txBody>
      </p:sp>
      <p:sp>
        <p:nvSpPr>
          <p:cNvPr id="113667" name="Rectangle 3"/>
          <p:cNvSpPr>
            <a:spLocks noGrp="1" noChangeArrowheads="1"/>
          </p:cNvSpPr>
          <p:nvPr>
            <p:ph idx="1"/>
          </p:nvPr>
        </p:nvSpPr>
        <p:spPr/>
        <p:txBody>
          <a:bodyPr>
            <a:normAutofit/>
          </a:bodyPr>
          <a:lstStyle/>
          <a:p>
            <a:pPr marL="0" indent="0" algn="just">
              <a:buNone/>
            </a:pPr>
            <a:r>
              <a:rPr lang="el-GR" altLang="el-GR" sz="2000" dirty="0" smtClean="0"/>
              <a:t>Ιστολογική </a:t>
            </a:r>
            <a:r>
              <a:rPr lang="el-GR" altLang="el-GR" sz="2000" dirty="0"/>
              <a:t>εικόνα ενδομητρίωσης παχέος εντέρου. Παρουσία ενδομητρικών αδενίων και στρώματος σε μεγάλη μεγέθυνση (χ200), στο εντερικό τοίχωμα. </a:t>
            </a:r>
          </a:p>
        </p:txBody>
      </p:sp>
      <p:pic>
        <p:nvPicPr>
          <p:cNvPr id="1136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19" y="2053849"/>
            <a:ext cx="5579625" cy="334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88960" y="1916832"/>
            <a:ext cx="2502024" cy="2862322"/>
          </a:xfrm>
          <a:prstGeom prst="rect">
            <a:avLst/>
          </a:prstGeom>
        </p:spPr>
        <p:txBody>
          <a:bodyPr wrap="square">
            <a:spAutoFit/>
          </a:bodyPr>
          <a:lstStyle/>
          <a:p>
            <a:pPr marL="0" indent="0">
              <a:buNone/>
            </a:pPr>
            <a:r>
              <a:rPr lang="el-GR" altLang="el-GR" sz="2000" dirty="0">
                <a:latin typeface="+mn-lt"/>
              </a:rPr>
              <a:t>Η ενδομητρίωση είναι συμπτωματική στην αναπαραγωγική ηλικία, οι δε ασθενείς δύναται να εμφανίζουν δυσμηνόρροια, πυελικό πόνο, και στειρότητα.</a:t>
            </a:r>
          </a:p>
        </p:txBody>
      </p:sp>
      <p:sp>
        <p:nvSpPr>
          <p:cNvPr id="6" name="Rectangle 5"/>
          <p:cNvSpPr/>
          <p:nvPr/>
        </p:nvSpPr>
        <p:spPr>
          <a:xfrm>
            <a:off x="458424" y="5408995"/>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890559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fontScale="90000"/>
          </a:bodyPr>
          <a:lstStyle/>
          <a:p>
            <a:r>
              <a:rPr lang="el-GR" altLang="el-GR" sz="3600" dirty="0" smtClean="0"/>
              <a:t>Έμβρυο </a:t>
            </a:r>
            <a:r>
              <a:rPr lang="el-GR" altLang="el-GR" sz="3600" dirty="0"/>
              <a:t>και </a:t>
            </a:r>
            <a:r>
              <a:rPr lang="el-GR" altLang="el-GR" sz="3600" dirty="0" smtClean="0"/>
              <a:t>μήτρα </a:t>
            </a:r>
            <a:r>
              <a:rPr lang="el-GR" altLang="el-GR" sz="3600" dirty="0"/>
              <a:t>δευτέρου τριμήνου κυήσεως</a:t>
            </a:r>
            <a:endParaRPr lang="el-GR" altLang="el-GR" sz="3600" dirty="0">
              <a:solidFill>
                <a:srgbClr val="FF9900"/>
              </a:solidFill>
            </a:endParaRPr>
          </a:p>
        </p:txBody>
      </p:sp>
      <p:sp>
        <p:nvSpPr>
          <p:cNvPr id="112643" name="Rectangle 3"/>
          <p:cNvSpPr>
            <a:spLocks noGrp="1" noChangeArrowheads="1"/>
          </p:cNvSpPr>
          <p:nvPr>
            <p:ph idx="1"/>
          </p:nvPr>
        </p:nvSpPr>
        <p:spPr>
          <a:xfrm>
            <a:off x="457200" y="1196752"/>
            <a:ext cx="8229600" cy="576064"/>
          </a:xfrm>
        </p:spPr>
        <p:txBody>
          <a:bodyPr>
            <a:normAutofit/>
          </a:bodyPr>
          <a:lstStyle/>
          <a:p>
            <a:pPr marL="0" indent="0">
              <a:lnSpc>
                <a:spcPct val="80000"/>
              </a:lnSpc>
              <a:buNone/>
            </a:pPr>
            <a:r>
              <a:rPr lang="el-GR" altLang="el-GR" sz="2000" dirty="0" smtClean="0"/>
              <a:t>Μακροσκοπική </a:t>
            </a:r>
            <a:r>
              <a:rPr lang="el-GR" altLang="el-GR" sz="2000" dirty="0"/>
              <a:t>εικόνα εμβρύου και μήτρας δευτέρου τριμήνου κυήσεως.</a:t>
            </a:r>
            <a:endParaRPr lang="el-GR" altLang="el-GR" sz="2000" b="1" dirty="0"/>
          </a:p>
          <a:p>
            <a:pPr>
              <a:lnSpc>
                <a:spcPct val="80000"/>
              </a:lnSpc>
            </a:pPr>
            <a:endParaRPr lang="el-GR" altLang="el-GR" sz="1100" b="1" dirty="0"/>
          </a:p>
        </p:txBody>
      </p:sp>
      <p:pic>
        <p:nvPicPr>
          <p:cNvPr id="1126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628800"/>
            <a:ext cx="7560840" cy="445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1688" y="607992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716553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r>
              <a:rPr lang="el-GR" altLang="el-GR" sz="3600" dirty="0"/>
              <a:t>Τροφοβλαστική </a:t>
            </a:r>
            <a:r>
              <a:rPr lang="el-GR" altLang="el-GR" sz="3600" dirty="0" smtClean="0"/>
              <a:t>νόσος </a:t>
            </a:r>
            <a:r>
              <a:rPr lang="el-GR" altLang="el-GR" sz="3200" b="0" dirty="0" smtClean="0"/>
              <a:t>1/2</a:t>
            </a:r>
            <a:endParaRPr lang="el-GR" altLang="el-GR" sz="3200" b="0" dirty="0">
              <a:solidFill>
                <a:srgbClr val="FF9900"/>
              </a:solidFill>
            </a:endParaRPr>
          </a:p>
        </p:txBody>
      </p:sp>
      <p:sp>
        <p:nvSpPr>
          <p:cNvPr id="111619" name="Rectangle 3"/>
          <p:cNvSpPr>
            <a:spLocks noGrp="1" noChangeArrowheads="1"/>
          </p:cNvSpPr>
          <p:nvPr>
            <p:ph idx="1"/>
          </p:nvPr>
        </p:nvSpPr>
        <p:spPr/>
        <p:txBody>
          <a:bodyPr>
            <a:normAutofit/>
          </a:bodyPr>
          <a:lstStyle/>
          <a:p>
            <a:pPr marL="0" indent="0">
              <a:buNone/>
            </a:pPr>
            <a:r>
              <a:rPr lang="el-GR" altLang="el-GR" sz="2000" dirty="0" smtClean="0"/>
              <a:t>Τροφοβλαστική </a:t>
            </a:r>
            <a:r>
              <a:rPr lang="el-GR" altLang="el-GR" sz="2000" dirty="0"/>
              <a:t>νόσος. Υδατιδώδης μύλη χοριακών λαχνών. Η υδατιδώδης μύλη αποτελείται από μεγάλες λάχνες χωρίς αγγεία και περιοχές με τροφοβλαστική δραστηριότητα.</a:t>
            </a:r>
          </a:p>
        </p:txBody>
      </p:sp>
      <p:pic>
        <p:nvPicPr>
          <p:cNvPr id="1116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96" y="2276872"/>
            <a:ext cx="6471176" cy="385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8424" y="6095034"/>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164233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r>
              <a:rPr lang="el-GR" altLang="el-GR" sz="3600" dirty="0"/>
              <a:t>Τροφοβλαστική </a:t>
            </a:r>
            <a:r>
              <a:rPr lang="el-GR" altLang="el-GR" sz="3600" dirty="0" smtClean="0"/>
              <a:t>νόσος </a:t>
            </a:r>
            <a:r>
              <a:rPr lang="el-GR" altLang="el-GR" sz="3200" b="0" dirty="0" smtClean="0"/>
              <a:t>2/2</a:t>
            </a:r>
            <a:endParaRPr lang="el-GR" altLang="el-GR" sz="3200" b="0" dirty="0">
              <a:solidFill>
                <a:srgbClr val="FF9900"/>
              </a:solidFill>
            </a:endParaRPr>
          </a:p>
        </p:txBody>
      </p:sp>
      <p:sp>
        <p:nvSpPr>
          <p:cNvPr id="110595" name="Rectangle 3"/>
          <p:cNvSpPr>
            <a:spLocks noGrp="1" noChangeArrowheads="1"/>
          </p:cNvSpPr>
          <p:nvPr>
            <p:ph idx="1"/>
          </p:nvPr>
        </p:nvSpPr>
        <p:spPr/>
        <p:txBody>
          <a:bodyPr/>
          <a:lstStyle/>
          <a:p>
            <a:pPr marL="0" indent="0">
              <a:buNone/>
            </a:pPr>
            <a:r>
              <a:rPr lang="el-GR" altLang="el-GR" sz="2000" dirty="0" smtClean="0"/>
              <a:t>Τροφοβλαστική </a:t>
            </a:r>
            <a:r>
              <a:rPr lang="el-GR" altLang="el-GR" sz="2000" dirty="0"/>
              <a:t>νόσος. Παρουσία ευμεγέθους υδατιδώδους μύλης χοριακής λάχνης με άτυπη τροφοβλαστική δραστηριότητα.  Απαιτούνται διαδοχικές μετρήσεις </a:t>
            </a:r>
            <a:r>
              <a:rPr lang="en-US" altLang="el-GR" sz="2000" dirty="0"/>
              <a:t>HCG</a:t>
            </a:r>
            <a:r>
              <a:rPr lang="el-GR" altLang="el-GR" sz="2000" dirty="0"/>
              <a:t> ορού προς  αποκλεισμό του χοριοκαρκινώματος. </a:t>
            </a:r>
          </a:p>
        </p:txBody>
      </p:sp>
      <p:pic>
        <p:nvPicPr>
          <p:cNvPr id="110597" name="Picture 5"/>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rot="-21600000">
            <a:off x="555569" y="2263527"/>
            <a:ext cx="6456262" cy="375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8424" y="6021289"/>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491016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a:bodyPr>
          <a:lstStyle/>
          <a:p>
            <a:r>
              <a:rPr lang="el-GR" altLang="el-GR" sz="3600" dirty="0" smtClean="0"/>
              <a:t>Διηθητικός πλακούντας</a:t>
            </a:r>
            <a:endParaRPr lang="el-GR" altLang="el-GR" sz="3600" dirty="0">
              <a:solidFill>
                <a:srgbClr val="FF9900"/>
              </a:solidFill>
            </a:endParaRPr>
          </a:p>
        </p:txBody>
      </p:sp>
      <p:sp>
        <p:nvSpPr>
          <p:cNvPr id="109571"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διηθητικού πλακούντα (</a:t>
            </a:r>
            <a:r>
              <a:rPr lang="en-US" altLang="el-GR" sz="2000" dirty="0"/>
              <a:t>placenta accreta</a:t>
            </a:r>
            <a:r>
              <a:rPr lang="el-GR" altLang="el-GR" sz="2000" dirty="0"/>
              <a:t>). Παρουσία πολυαρίθμων χοριακών λαχνών διηθούντων το μυομήτριο. Μερικές φορές, απαιτείται υστερεκτομή για τον έλεγχο της ακατάσχετης αιμόρροιας. </a:t>
            </a:r>
          </a:p>
        </p:txBody>
      </p:sp>
      <p:pic>
        <p:nvPicPr>
          <p:cNvPr id="1095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2320926"/>
            <a:ext cx="6336705" cy="36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8424" y="599470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53562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r>
              <a:rPr lang="el-GR" altLang="el-GR" sz="3600" dirty="0"/>
              <a:t>Τροφοβλαστική νόσος</a:t>
            </a:r>
            <a:endParaRPr lang="el-GR" altLang="el-GR" sz="3600" dirty="0">
              <a:solidFill>
                <a:srgbClr val="FF9900"/>
              </a:solidFill>
            </a:endParaRPr>
          </a:p>
        </p:txBody>
      </p:sp>
      <p:sp>
        <p:nvSpPr>
          <p:cNvPr id="108547" name="Rectangle 3"/>
          <p:cNvSpPr>
            <a:spLocks noGrp="1" noChangeArrowheads="1"/>
          </p:cNvSpPr>
          <p:nvPr>
            <p:ph idx="1"/>
          </p:nvPr>
        </p:nvSpPr>
        <p:spPr/>
        <p:txBody>
          <a:bodyPr/>
          <a:lstStyle/>
          <a:p>
            <a:pPr marL="0" indent="0">
              <a:buNone/>
            </a:pPr>
            <a:r>
              <a:rPr lang="el-GR" altLang="el-GR" sz="2000" dirty="0" smtClean="0"/>
              <a:t>Τροφοβλαστική </a:t>
            </a:r>
            <a:r>
              <a:rPr lang="el-GR" altLang="el-GR" sz="2000" dirty="0"/>
              <a:t>νόσος. Μακροσκοπική εικόνα υδατιδώδους μύλης κύησης. Παρατηρούνται ευμεγέθεις χοριακές λάχνες προσομοιάζουσες με ρόγες σταφυλιού (</a:t>
            </a:r>
            <a:r>
              <a:rPr lang="en-US" altLang="el-GR" sz="2000" dirty="0"/>
              <a:t>grape</a:t>
            </a:r>
            <a:r>
              <a:rPr lang="el-GR" altLang="el-GR" sz="2000" dirty="0"/>
              <a:t>-</a:t>
            </a:r>
            <a:r>
              <a:rPr lang="en-US" altLang="el-GR" sz="2000" dirty="0"/>
              <a:t>like villi</a:t>
            </a:r>
            <a:r>
              <a:rPr lang="el-GR" altLang="el-GR" sz="2000" dirty="0"/>
              <a:t>). </a:t>
            </a:r>
          </a:p>
        </p:txBody>
      </p:sp>
      <p:pic>
        <p:nvPicPr>
          <p:cNvPr id="1085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27" y="2274600"/>
            <a:ext cx="5931689" cy="353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66816" y="2132856"/>
            <a:ext cx="2502024" cy="2554545"/>
          </a:xfrm>
          <a:prstGeom prst="rect">
            <a:avLst/>
          </a:prstGeom>
        </p:spPr>
        <p:txBody>
          <a:bodyPr wrap="square">
            <a:spAutoFit/>
          </a:bodyPr>
          <a:lstStyle/>
          <a:p>
            <a:pPr marL="0" indent="0">
              <a:buNone/>
            </a:pPr>
            <a:r>
              <a:rPr lang="el-GR" altLang="el-GR" sz="2000" dirty="0">
                <a:latin typeface="+mn-lt"/>
              </a:rPr>
              <a:t>Η μήτρα είναι μεγαλύτερη σε μέγεθος από το αντιστοιχούν στην ηλικία της κύησης και η τιμή της </a:t>
            </a:r>
            <a:r>
              <a:rPr lang="en-US" altLang="el-GR" sz="2000" dirty="0">
                <a:latin typeface="+mn-lt"/>
              </a:rPr>
              <a:t>HCG </a:t>
            </a:r>
            <a:r>
              <a:rPr lang="el-GR" altLang="el-GR" sz="2000" dirty="0">
                <a:latin typeface="+mn-lt"/>
              </a:rPr>
              <a:t>του ορού είναι εμφανώς αυξημένη.</a:t>
            </a:r>
          </a:p>
        </p:txBody>
      </p:sp>
      <p:sp>
        <p:nvSpPr>
          <p:cNvPr id="6" name="Rectangle 5"/>
          <p:cNvSpPr/>
          <p:nvPr/>
        </p:nvSpPr>
        <p:spPr>
          <a:xfrm>
            <a:off x="458424" y="5783149"/>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339771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a:bodyPr>
          <a:lstStyle/>
          <a:p>
            <a:r>
              <a:rPr lang="el-GR" altLang="el-GR" sz="3600" dirty="0" smtClean="0"/>
              <a:t>Χοριοκαρκίνωμα</a:t>
            </a:r>
            <a:endParaRPr lang="el-GR" altLang="el-GR" sz="3600" dirty="0">
              <a:solidFill>
                <a:srgbClr val="FF9900"/>
              </a:solidFill>
            </a:endParaRPr>
          </a:p>
        </p:txBody>
      </p:sp>
      <p:sp>
        <p:nvSpPr>
          <p:cNvPr id="107523" name="Rectangle 3"/>
          <p:cNvSpPr>
            <a:spLocks noGrp="1" noChangeArrowheads="1"/>
          </p:cNvSpPr>
          <p:nvPr>
            <p:ph idx="1"/>
          </p:nvPr>
        </p:nvSpPr>
        <p:spPr>
          <a:xfrm>
            <a:off x="457200" y="1196752"/>
            <a:ext cx="8229600" cy="5040560"/>
          </a:xfrm>
        </p:spPr>
        <p:txBody>
          <a:bodyPr/>
          <a:lstStyle/>
          <a:p>
            <a:pPr marL="0" indent="0">
              <a:buNone/>
            </a:pPr>
            <a:r>
              <a:rPr lang="el-GR" altLang="el-GR" sz="2000" dirty="0" smtClean="0"/>
              <a:t>Ιστολογική </a:t>
            </a:r>
            <a:r>
              <a:rPr lang="el-GR" altLang="el-GR" sz="2000" dirty="0"/>
              <a:t>εικόνα χοριοκαρκινώματος. Είναι λιγότερο συχνό από την υδατιδώδη μύλη κύησης. Οι χοριακές λάχνες απουσιάζουν από την εικόνα. Αντίθετα, υπάρχει πολλαπλασιασμός </a:t>
            </a:r>
            <a:r>
              <a:rPr lang="el-GR" altLang="el-GR" sz="2000" dirty="0" smtClean="0"/>
              <a:t>ιδιόμορφων </a:t>
            </a:r>
            <a:r>
              <a:rPr lang="el-GR" altLang="el-GR" sz="2000" dirty="0"/>
              <a:t>τροφοβλαστικών κυττάρων. </a:t>
            </a:r>
          </a:p>
        </p:txBody>
      </p:sp>
      <p:pic>
        <p:nvPicPr>
          <p:cNvPr id="107525" name="Picture 5"/>
          <p:cNvPicPr>
            <a:picLocks noChangeAspect="1" noChangeArrowheads="1"/>
          </p:cNvPicPr>
          <p:nvPr/>
        </p:nvPicPr>
        <p:blipFill>
          <a:blip r:embed="rId2">
            <a:lum bright="-6000" contrast="10000"/>
            <a:extLst>
              <a:ext uri="{28A0092B-C50C-407E-A947-70E740481C1C}">
                <a14:useLocalDpi xmlns:a14="http://schemas.microsoft.com/office/drawing/2010/main" val="0"/>
              </a:ext>
            </a:extLst>
          </a:blip>
          <a:srcRect/>
          <a:stretch>
            <a:fillRect/>
          </a:stretch>
        </p:blipFill>
        <p:spPr bwMode="auto">
          <a:xfrm>
            <a:off x="3625600" y="2388112"/>
            <a:ext cx="5126886"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0664" y="2497863"/>
            <a:ext cx="2880320" cy="2554545"/>
          </a:xfrm>
          <a:prstGeom prst="rect">
            <a:avLst/>
          </a:prstGeom>
        </p:spPr>
        <p:txBody>
          <a:bodyPr wrap="square">
            <a:spAutoFit/>
          </a:bodyPr>
          <a:lstStyle/>
          <a:p>
            <a:pPr marL="0" indent="0">
              <a:buNone/>
            </a:pPr>
            <a:r>
              <a:rPr lang="el-GR" altLang="el-GR" sz="2000" dirty="0">
                <a:latin typeface="+mn-lt"/>
              </a:rPr>
              <a:t>Τα χοριοκαρκινώματα (ή χοριοεπιθηλιώματα), είναι πολύ επιθετικοί κακοήθεις όγκοι και συνδυάζονται με πολύ υψηλές τιμές της HCG (χοριακή γοναδοτροπίνη) του ορού. </a:t>
            </a:r>
            <a:endParaRPr lang="el-GR" altLang="el-GR" sz="2000" dirty="0" smtClean="0">
              <a:latin typeface="+mn-lt"/>
            </a:endParaRPr>
          </a:p>
        </p:txBody>
      </p:sp>
      <p:sp>
        <p:nvSpPr>
          <p:cNvPr id="3" name="Rectangle 2"/>
          <p:cNvSpPr/>
          <p:nvPr/>
        </p:nvSpPr>
        <p:spPr>
          <a:xfrm>
            <a:off x="423304" y="5445224"/>
            <a:ext cx="8253152" cy="707886"/>
          </a:xfrm>
          <a:prstGeom prst="rect">
            <a:avLst/>
          </a:prstGeom>
        </p:spPr>
        <p:txBody>
          <a:bodyPr wrap="square">
            <a:spAutoFit/>
          </a:bodyPr>
          <a:lstStyle/>
          <a:p>
            <a:pPr marL="0" indent="0">
              <a:buNone/>
            </a:pPr>
            <a:r>
              <a:rPr lang="el-GR" altLang="el-GR" sz="2000" dirty="0">
                <a:latin typeface="+mn-lt"/>
              </a:rPr>
              <a:t>Το 50% των χοριοκαρκινωμάτων προέρχονται από προϋπάρχουσα υδατιδώδη μύλη. </a:t>
            </a:r>
          </a:p>
        </p:txBody>
      </p:sp>
      <p:sp>
        <p:nvSpPr>
          <p:cNvPr id="7" name="Rectangle 6"/>
          <p:cNvSpPr/>
          <p:nvPr/>
        </p:nvSpPr>
        <p:spPr>
          <a:xfrm>
            <a:off x="3625600" y="5014337"/>
            <a:ext cx="512688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4000093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r>
              <a:rPr lang="el-GR" altLang="el-GR" sz="3600" dirty="0"/>
              <a:t>Έκτοπη εγκυμοσύνη</a:t>
            </a:r>
            <a:endParaRPr lang="el-GR" altLang="el-GR" sz="3600" dirty="0">
              <a:solidFill>
                <a:srgbClr val="FF9900"/>
              </a:solidFill>
            </a:endParaRPr>
          </a:p>
        </p:txBody>
      </p:sp>
      <p:sp>
        <p:nvSpPr>
          <p:cNvPr id="106499" name="Rectangle 3"/>
          <p:cNvSpPr>
            <a:spLocks noGrp="1" noChangeArrowheads="1"/>
          </p:cNvSpPr>
          <p:nvPr>
            <p:ph idx="1"/>
          </p:nvPr>
        </p:nvSpPr>
        <p:spPr/>
        <p:txBody>
          <a:bodyPr>
            <a:normAutofit/>
          </a:bodyPr>
          <a:lstStyle/>
          <a:p>
            <a:pPr marL="0" indent="0">
              <a:buNone/>
            </a:pPr>
            <a:r>
              <a:rPr lang="el-GR" altLang="el-GR" sz="2000" dirty="0" smtClean="0"/>
              <a:t>Έκτοπη </a:t>
            </a:r>
            <a:r>
              <a:rPr lang="el-GR" altLang="el-GR" sz="2000" dirty="0"/>
              <a:t>εγκυμοσύνη (σαλπιγγική). Παρατηρείται ρήξη του  σαλπιγγικού επιθηλίου (δεξιά) και χοριακές λάχνες στο αριστερό άκρο της εικόνας.</a:t>
            </a:r>
          </a:p>
        </p:txBody>
      </p:sp>
      <p:pic>
        <p:nvPicPr>
          <p:cNvPr id="1065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144" y="1988840"/>
            <a:ext cx="6476932" cy="381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8424" y="5783149"/>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873501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a:bodyPr>
          <a:lstStyle/>
          <a:p>
            <a:r>
              <a:rPr lang="el-GR" altLang="el-GR" sz="3600" dirty="0" smtClean="0"/>
              <a:t>Ωάριο </a:t>
            </a:r>
            <a:r>
              <a:rPr lang="el-GR" altLang="el-GR" sz="3600" dirty="0"/>
              <a:t>γυναίκας με δύο ωχρά σωμάτια</a:t>
            </a:r>
            <a:endParaRPr lang="el-GR" altLang="el-GR" sz="3600" dirty="0">
              <a:solidFill>
                <a:srgbClr val="FF9900"/>
              </a:solidFill>
            </a:endParaRPr>
          </a:p>
        </p:txBody>
      </p:sp>
      <p:sp>
        <p:nvSpPr>
          <p:cNvPr id="105479" name="Rectangle 7"/>
          <p:cNvSpPr>
            <a:spLocks noGrp="1" noChangeArrowheads="1"/>
          </p:cNvSpPr>
          <p:nvPr>
            <p:ph idx="1"/>
          </p:nvPr>
        </p:nvSpPr>
        <p:spPr>
          <a:xfrm>
            <a:off x="457200" y="1196752"/>
            <a:ext cx="8229600" cy="5040560"/>
          </a:xfrm>
          <a:noFill/>
          <a:ln/>
        </p:spPr>
        <p:txBody>
          <a:bodyPr/>
          <a:lstStyle/>
          <a:p>
            <a:pPr marL="0" indent="0">
              <a:buNone/>
            </a:pPr>
            <a:r>
              <a:rPr lang="el-GR" altLang="el-GR" sz="2000" dirty="0" smtClean="0"/>
              <a:t>Μακροσκοπική </a:t>
            </a:r>
            <a:r>
              <a:rPr lang="el-GR" altLang="el-GR" sz="2000" dirty="0"/>
              <a:t>εικόνα ωαρίου γυναίκας με δύο ωχρά σωμάτια. Το μεγαλύτερο είναι αιμορραγικό ωχρό σωμάτιο της εμμηνορρυσίας, και το μικρότερο προέρχεται από προηγούμενη εμμηνορρυσία. </a:t>
            </a:r>
          </a:p>
        </p:txBody>
      </p:sp>
      <p:pic>
        <p:nvPicPr>
          <p:cNvPr id="1054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389256"/>
            <a:ext cx="4608339"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276872"/>
            <a:ext cx="3322712" cy="4339650"/>
          </a:xfrm>
          <a:prstGeom prst="rect">
            <a:avLst/>
          </a:prstGeom>
        </p:spPr>
        <p:txBody>
          <a:bodyPr wrap="square">
            <a:spAutoFit/>
          </a:bodyPr>
          <a:lstStyle/>
          <a:p>
            <a:pPr marL="0" indent="0">
              <a:buNone/>
            </a:pPr>
            <a:r>
              <a:rPr lang="el-GR" altLang="el-GR" sz="2000" dirty="0">
                <a:latin typeface="+mn-lt"/>
              </a:rPr>
              <a:t>Εφόσον γίνει γονιμοποίηση, τότε το ωχρό σωμάτιο θα διατηρηθεί (ωχρό σωμάτιο κύησης), επειδή εκκρίνεται χοριακή γοναδοτροπίνη (</a:t>
            </a:r>
            <a:r>
              <a:rPr lang="en-GB" altLang="el-GR" sz="2000" dirty="0">
                <a:latin typeface="+mn-lt"/>
              </a:rPr>
              <a:t>HCG</a:t>
            </a:r>
            <a:r>
              <a:rPr lang="el-GR" altLang="el-GR" sz="2000" dirty="0">
                <a:latin typeface="+mn-lt"/>
              </a:rPr>
              <a:t>) από τον πλακούντα. Από το σύνολο των 400.000 ωοθυλακίων της γέννησης, περίπου μόνο 400 θα ωριμάσουν κατά την ωορρηξία σε ολόκληρη την αναπαραγωγική περίοδο της γυναίκας.</a:t>
            </a:r>
          </a:p>
          <a:p>
            <a:pPr>
              <a:lnSpc>
                <a:spcPct val="80000"/>
              </a:lnSpc>
            </a:pPr>
            <a:endParaRPr lang="el-GR" altLang="el-GR" sz="2000" dirty="0">
              <a:latin typeface="+mn-lt"/>
            </a:endParaRPr>
          </a:p>
        </p:txBody>
      </p:sp>
      <p:sp>
        <p:nvSpPr>
          <p:cNvPr id="6" name="Rectangle 5"/>
          <p:cNvSpPr/>
          <p:nvPr/>
        </p:nvSpPr>
        <p:spPr>
          <a:xfrm>
            <a:off x="3707904" y="5409708"/>
            <a:ext cx="4680347"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1014322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a:bodyPr>
          <a:lstStyle/>
          <a:p>
            <a:r>
              <a:rPr lang="el-GR" altLang="el-GR" sz="3600" dirty="0" smtClean="0"/>
              <a:t>Φυσιολογικός τράχηλος </a:t>
            </a:r>
            <a:r>
              <a:rPr lang="el-GR" altLang="el-GR" sz="3600" dirty="0"/>
              <a:t>μήτρας</a:t>
            </a:r>
            <a:endParaRPr lang="el-GR" altLang="el-GR" sz="3600" dirty="0">
              <a:solidFill>
                <a:srgbClr val="FF9900"/>
              </a:solidFill>
            </a:endParaRPr>
          </a:p>
        </p:txBody>
      </p:sp>
      <p:sp>
        <p:nvSpPr>
          <p:cNvPr id="132099" name="Rectangle 3"/>
          <p:cNvSpPr>
            <a:spLocks noGrp="1" noChangeArrowheads="1"/>
          </p:cNvSpPr>
          <p:nvPr>
            <p:ph idx="1"/>
          </p:nvPr>
        </p:nvSpPr>
        <p:spPr>
          <a:xfrm>
            <a:off x="457200" y="1196752"/>
            <a:ext cx="2530624" cy="3816424"/>
          </a:xfrm>
        </p:spPr>
        <p:txBody>
          <a:bodyPr>
            <a:normAutofit/>
          </a:bodyPr>
          <a:lstStyle/>
          <a:p>
            <a:pPr marL="0" indent="0">
              <a:buNone/>
            </a:pPr>
            <a:r>
              <a:rPr lang="el-GR" altLang="el-GR" sz="2000" dirty="0" smtClean="0"/>
              <a:t>Μακροσκοπική </a:t>
            </a:r>
            <a:r>
              <a:rPr lang="el-GR" altLang="el-GR" sz="2000" dirty="0"/>
              <a:t>εικόνα φυσιολογικού τραχήλου μήτρας, επικαλυπτόμενου εσωτερικά από λείο και γυαλιστερό βλεννογόνο. </a:t>
            </a:r>
            <a:endParaRPr lang="en-US" altLang="el-GR" sz="2000" dirty="0" smtClean="0"/>
          </a:p>
          <a:p>
            <a:pPr marL="0" indent="0">
              <a:spcBef>
                <a:spcPts val="3000"/>
              </a:spcBef>
              <a:buNone/>
            </a:pPr>
            <a:r>
              <a:rPr lang="el-GR" altLang="el-GR" sz="2000" dirty="0" smtClean="0"/>
              <a:t>Παρατηρείται </a:t>
            </a:r>
            <a:r>
              <a:rPr lang="el-GR" altLang="el-GR" sz="2000" dirty="0"/>
              <a:t>μικρό τμήμα κόλπου περιφερικά. </a:t>
            </a:r>
          </a:p>
        </p:txBody>
      </p:sp>
      <p:pic>
        <p:nvPicPr>
          <p:cNvPr id="132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305353"/>
            <a:ext cx="5395911"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5013176"/>
            <a:ext cx="8276231" cy="1015663"/>
          </a:xfrm>
          <a:prstGeom prst="rect">
            <a:avLst/>
          </a:prstGeom>
        </p:spPr>
        <p:txBody>
          <a:bodyPr wrap="square">
            <a:spAutoFit/>
          </a:bodyPr>
          <a:lstStyle/>
          <a:p>
            <a:pPr marL="0" indent="0">
              <a:buNone/>
            </a:pPr>
            <a:r>
              <a:rPr lang="el-GR" altLang="el-GR" sz="2000" dirty="0">
                <a:latin typeface="+mn-lt"/>
              </a:rPr>
              <a:t>Το τραχηλικό στόμιο είναι μικρό και στρογγυλό, τυπικό άτεκνης γυναίκας. Μετά από μία ή περισσότερες εγκυμοσύνες, το στόμιο αποκτά ανώμαλο σχήμα (like a  </a:t>
            </a:r>
            <a:r>
              <a:rPr lang="en-GB" altLang="el-GR" sz="2000" dirty="0">
                <a:latin typeface="+mn-lt"/>
              </a:rPr>
              <a:t>fish</a:t>
            </a:r>
            <a:r>
              <a:rPr lang="el-GR" altLang="el-GR" sz="2000" dirty="0">
                <a:latin typeface="+mn-lt"/>
              </a:rPr>
              <a:t>-</a:t>
            </a:r>
            <a:r>
              <a:rPr lang="en-GB" altLang="el-GR" sz="2000" dirty="0">
                <a:latin typeface="+mn-lt"/>
              </a:rPr>
              <a:t>mouth</a:t>
            </a:r>
            <a:r>
              <a:rPr lang="el-GR" altLang="el-GR" sz="2000" dirty="0">
                <a:latin typeface="+mn-lt"/>
              </a:rPr>
              <a:t>).</a:t>
            </a:r>
          </a:p>
        </p:txBody>
      </p:sp>
      <p:sp>
        <p:nvSpPr>
          <p:cNvPr id="6" name="Rectangle 5"/>
          <p:cNvSpPr/>
          <p:nvPr/>
        </p:nvSpPr>
        <p:spPr>
          <a:xfrm>
            <a:off x="3240436" y="4473705"/>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968032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r>
              <a:rPr lang="el-GR" altLang="el-GR" sz="3600" dirty="0" smtClean="0"/>
              <a:t>Αιμορραγικό ωχρό σωμάτιο</a:t>
            </a:r>
            <a:endParaRPr lang="el-GR" altLang="el-GR" sz="3600" dirty="0">
              <a:solidFill>
                <a:srgbClr val="FF9900"/>
              </a:solidFill>
            </a:endParaRPr>
          </a:p>
        </p:txBody>
      </p:sp>
      <p:sp>
        <p:nvSpPr>
          <p:cNvPr id="104451" name="Rectangle 3"/>
          <p:cNvSpPr>
            <a:spLocks noGrp="1" noChangeArrowheads="1"/>
          </p:cNvSpPr>
          <p:nvPr>
            <p:ph idx="1"/>
          </p:nvPr>
        </p:nvSpPr>
        <p:spPr/>
        <p:txBody>
          <a:bodyPr>
            <a:normAutofit/>
          </a:bodyPr>
          <a:lstStyle/>
          <a:p>
            <a:pPr marL="0" indent="0">
              <a:buNone/>
            </a:pPr>
            <a:r>
              <a:rPr lang="el-GR" altLang="el-GR" sz="2000" dirty="0" smtClean="0"/>
              <a:t>Μικροσκοπική </a:t>
            </a:r>
            <a:r>
              <a:rPr lang="el-GR" altLang="el-GR" sz="2000" dirty="0"/>
              <a:t>εικόνα αιμορραγικού ωχρού σωματίου επικαλυπτόμενου από ωχρινοποιημένα κύτταρα της κοκκιώδους στιβάδας του ωοθυλακίου δίπλα στην αιμορραγική περιοχή στο δεξί της εικόνας.</a:t>
            </a:r>
          </a:p>
          <a:p>
            <a:endParaRPr lang="el-GR" altLang="el-GR" sz="2000" dirty="0"/>
          </a:p>
        </p:txBody>
      </p:sp>
      <p:pic>
        <p:nvPicPr>
          <p:cNvPr id="1044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49" y="2276872"/>
            <a:ext cx="5932767" cy="3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948884"/>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41829652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a:bodyPr>
          <a:lstStyle/>
          <a:p>
            <a:r>
              <a:rPr lang="el-GR" altLang="el-GR" sz="3600" dirty="0" smtClean="0"/>
              <a:t>Καλοήθης κύστη </a:t>
            </a:r>
            <a:r>
              <a:rPr lang="el-GR" altLang="el-GR" sz="3600" dirty="0"/>
              <a:t>ωοθήκης</a:t>
            </a:r>
            <a:endParaRPr lang="el-GR" altLang="el-GR" sz="3600" dirty="0">
              <a:solidFill>
                <a:srgbClr val="FF9900"/>
              </a:solidFill>
            </a:endParaRPr>
          </a:p>
        </p:txBody>
      </p:sp>
      <p:sp>
        <p:nvSpPr>
          <p:cNvPr id="103427" name="Rectangle 3"/>
          <p:cNvSpPr>
            <a:spLocks noGrp="1" noChangeArrowheads="1"/>
          </p:cNvSpPr>
          <p:nvPr>
            <p:ph idx="1"/>
          </p:nvPr>
        </p:nvSpPr>
        <p:spPr>
          <a:xfrm>
            <a:off x="467544" y="5589240"/>
            <a:ext cx="8229600" cy="1152128"/>
          </a:xfrm>
        </p:spPr>
        <p:txBody>
          <a:bodyPr>
            <a:normAutofit fontScale="92500" lnSpcReduction="10000"/>
          </a:bodyPr>
          <a:lstStyle/>
          <a:p>
            <a:pPr marL="0" indent="0">
              <a:buNone/>
            </a:pPr>
            <a:r>
              <a:rPr lang="el-GR" altLang="el-GR" sz="2000" dirty="0" smtClean="0"/>
              <a:t>Ιστολογική </a:t>
            </a:r>
            <a:r>
              <a:rPr lang="el-GR" altLang="el-GR" sz="2000" dirty="0"/>
              <a:t>εικόνα καλοήθους κύστης ωοθήκης καλυπτόμενης από ωχρινοποιημένα κύτταρα στο εσωτερικό της (αριστερά), και δίπλα από κύτταρα της θήκης του ωοθυλακίου (</a:t>
            </a:r>
            <a:r>
              <a:rPr lang="en-GB" altLang="el-GR" sz="2000" dirty="0"/>
              <a:t>theca lutein ovarian cyst</a:t>
            </a:r>
            <a:r>
              <a:rPr lang="el-GR" altLang="el-GR" sz="2000" dirty="0"/>
              <a:t>). Οι κύστεις αυτές σπάνια είναι μεγαλύτερες από λίγα εκατοστά σε διάμετρο.</a:t>
            </a:r>
          </a:p>
          <a:p>
            <a:endParaRPr lang="el-GR" altLang="el-GR" sz="2000" dirty="0"/>
          </a:p>
        </p:txBody>
      </p:sp>
      <p:pic>
        <p:nvPicPr>
          <p:cNvPr id="1034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70840"/>
            <a:ext cx="6336704" cy="390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0944" y="5112886"/>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2690284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a:bodyPr>
          <a:lstStyle/>
          <a:p>
            <a:r>
              <a:rPr lang="el-GR" altLang="el-GR" sz="3600" dirty="0" smtClean="0"/>
              <a:t>Ορώδες κυσταδένωμα </a:t>
            </a:r>
            <a:r>
              <a:rPr lang="el-GR" altLang="el-GR" sz="3600" dirty="0"/>
              <a:t>ωοθήκης</a:t>
            </a:r>
            <a:endParaRPr lang="el-GR" altLang="el-GR" sz="3600" dirty="0">
              <a:solidFill>
                <a:srgbClr val="FF9900"/>
              </a:solidFill>
            </a:endParaRPr>
          </a:p>
        </p:txBody>
      </p:sp>
      <p:sp>
        <p:nvSpPr>
          <p:cNvPr id="102403" name="Rectangle 3"/>
          <p:cNvSpPr>
            <a:spLocks noGrp="1" noChangeArrowheads="1"/>
          </p:cNvSpPr>
          <p:nvPr>
            <p:ph idx="1"/>
          </p:nvPr>
        </p:nvSpPr>
        <p:spPr>
          <a:xfrm>
            <a:off x="457200" y="1196752"/>
            <a:ext cx="2761412" cy="3240361"/>
          </a:xfrm>
        </p:spPr>
        <p:txBody>
          <a:bodyPr>
            <a:normAutofit/>
          </a:bodyPr>
          <a:lstStyle/>
          <a:p>
            <a:pPr marL="0" indent="0">
              <a:buNone/>
            </a:pPr>
            <a:r>
              <a:rPr lang="el-GR" altLang="el-GR" sz="2000" dirty="0" smtClean="0"/>
              <a:t>Μακροσκοπική </a:t>
            </a:r>
            <a:r>
              <a:rPr lang="el-GR" altLang="el-GR" sz="2000" dirty="0"/>
              <a:t>εικόνα ορώδους κυσταδενώματος ωοθήκης, όγκου προερχομένου από το καλυπτικό επιθήλιο της ωοθήκης. </a:t>
            </a:r>
            <a:endParaRPr lang="el-GR" altLang="el-GR" sz="2000" dirty="0" smtClean="0"/>
          </a:p>
          <a:p>
            <a:pPr marL="0" indent="0">
              <a:buNone/>
            </a:pPr>
            <a:r>
              <a:rPr lang="el-GR" altLang="el-GR" sz="2000" dirty="0" smtClean="0"/>
              <a:t>Πληρούται </a:t>
            </a:r>
            <a:r>
              <a:rPr lang="el-GR" altLang="el-GR" sz="2000" dirty="0"/>
              <a:t>από ορώδες ωχροκίτρινο υγρό και είναι μονόχωρο.  </a:t>
            </a:r>
          </a:p>
        </p:txBody>
      </p:sp>
      <p:pic>
        <p:nvPicPr>
          <p:cNvPr id="1024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13" y="1268761"/>
            <a:ext cx="5152076" cy="295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2" y="4919008"/>
            <a:ext cx="8280127" cy="1938992"/>
          </a:xfrm>
          <a:prstGeom prst="rect">
            <a:avLst/>
          </a:prstGeom>
        </p:spPr>
        <p:txBody>
          <a:bodyPr wrap="square">
            <a:spAutoFit/>
          </a:bodyPr>
          <a:lstStyle/>
          <a:p>
            <a:pPr marL="0" indent="0">
              <a:buNone/>
            </a:pPr>
            <a:r>
              <a:rPr lang="el-GR" altLang="el-GR" sz="2000" dirty="0">
                <a:latin typeface="+mn-lt"/>
              </a:rPr>
              <a:t>Οι καλοήθεις επιθηλιακοί όγκοι της ωοθήκης είναι συνήθως αμφοτερόπλευροι (20%). </a:t>
            </a:r>
            <a:endParaRPr lang="el-GR" altLang="el-GR" sz="2000" dirty="0" smtClean="0">
              <a:latin typeface="+mn-lt"/>
            </a:endParaRPr>
          </a:p>
          <a:p>
            <a:pPr marL="0" indent="0">
              <a:buNone/>
            </a:pPr>
            <a:r>
              <a:rPr lang="el-GR" altLang="el-GR" sz="2000" dirty="0" smtClean="0">
                <a:latin typeface="+mn-lt"/>
              </a:rPr>
              <a:t>Τα </a:t>
            </a:r>
            <a:r>
              <a:rPr lang="el-GR" altLang="el-GR" sz="2000" dirty="0">
                <a:latin typeface="+mn-lt"/>
              </a:rPr>
              <a:t>κυσταδενώματα είναι οι πλέον συχνοί ωοθηκικοί όγκοι και καλύπτονται, ή από ορώδες, ή από βλεννώδες επιθήλιο. Οι βλεννώδεις όγκοι πληρούνται  από κολλώδους υφής βλεννώδες υγρό και συνήθως είναι πολύχωροι. </a:t>
            </a:r>
          </a:p>
          <a:p>
            <a:endParaRPr lang="el-GR" altLang="el-GR" sz="2000" dirty="0">
              <a:latin typeface="+mn-lt"/>
            </a:endParaRPr>
          </a:p>
        </p:txBody>
      </p:sp>
      <p:sp>
        <p:nvSpPr>
          <p:cNvPr id="6" name="Rectangle 5"/>
          <p:cNvSpPr/>
          <p:nvPr/>
        </p:nvSpPr>
        <p:spPr>
          <a:xfrm>
            <a:off x="3103367" y="4221088"/>
            <a:ext cx="526732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22517470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fontScale="90000"/>
          </a:bodyPr>
          <a:lstStyle/>
          <a:p>
            <a:r>
              <a:rPr lang="el-GR" altLang="el-GR" sz="3600" dirty="0" smtClean="0"/>
              <a:t>Καλόηθες ορώδες πολύχωρο κυσταδένωμα</a:t>
            </a:r>
            <a:endParaRPr lang="el-GR" altLang="el-GR" sz="3600" dirty="0">
              <a:solidFill>
                <a:srgbClr val="FF9900"/>
              </a:solidFill>
            </a:endParaRPr>
          </a:p>
        </p:txBody>
      </p:sp>
      <p:sp>
        <p:nvSpPr>
          <p:cNvPr id="101379" name="Rectangle 3"/>
          <p:cNvSpPr>
            <a:spLocks noGrp="1" noChangeArrowheads="1"/>
          </p:cNvSpPr>
          <p:nvPr>
            <p:ph idx="1"/>
          </p:nvPr>
        </p:nvSpPr>
        <p:spPr/>
        <p:txBody>
          <a:bodyPr>
            <a:normAutofit/>
          </a:bodyPr>
          <a:lstStyle/>
          <a:p>
            <a:pPr marL="0" indent="0">
              <a:buNone/>
            </a:pPr>
            <a:r>
              <a:rPr lang="en-GB" altLang="el-GR" sz="2000" dirty="0" smtClean="0"/>
              <a:t>M</a:t>
            </a:r>
            <a:r>
              <a:rPr lang="el-GR" altLang="el-GR" sz="2000" dirty="0"/>
              <a:t>ακροσκοπική εικόνα καλοήθους ορώδους </a:t>
            </a:r>
            <a:r>
              <a:rPr lang="el-GR" altLang="el-GR" sz="2000" dirty="0" smtClean="0"/>
              <a:t>πολύχωρου </a:t>
            </a:r>
            <a:r>
              <a:rPr lang="el-GR" altLang="el-GR" sz="2000" dirty="0"/>
              <a:t>κυσταδενώματος ωοθήκης. Η εσωτερική επιφάνεια των επιμέρους κύστεων είναι λεία με μία θηλώδη προσεκβολή πάνω δεξιά.</a:t>
            </a:r>
          </a:p>
        </p:txBody>
      </p:sp>
      <p:pic>
        <p:nvPicPr>
          <p:cNvPr id="1013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13" y="2288728"/>
            <a:ext cx="5371639" cy="361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8424" y="5915943"/>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4170035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fontScale="90000"/>
          </a:bodyPr>
          <a:lstStyle/>
          <a:p>
            <a:r>
              <a:rPr lang="el-GR" altLang="el-GR" sz="3600" dirty="0" smtClean="0"/>
              <a:t>Θηλώδες ορώδες κυσταδένωμα </a:t>
            </a:r>
            <a:r>
              <a:rPr lang="el-GR" altLang="el-GR" sz="3600" dirty="0"/>
              <a:t>ωοθήκης οριακής κακοήθειας</a:t>
            </a:r>
            <a:endParaRPr lang="el-GR" altLang="el-GR" sz="3600" dirty="0">
              <a:solidFill>
                <a:srgbClr val="FF9900"/>
              </a:solidFill>
            </a:endParaRPr>
          </a:p>
        </p:txBody>
      </p:sp>
      <p:sp>
        <p:nvSpPr>
          <p:cNvPr id="100355" name="Rectangle 3"/>
          <p:cNvSpPr>
            <a:spLocks noGrp="1" noChangeArrowheads="1"/>
          </p:cNvSpPr>
          <p:nvPr>
            <p:ph idx="1"/>
          </p:nvPr>
        </p:nvSpPr>
        <p:spPr/>
        <p:txBody>
          <a:bodyPr/>
          <a:lstStyle/>
          <a:p>
            <a:pPr marL="0" indent="0">
              <a:buNone/>
            </a:pPr>
            <a:r>
              <a:rPr lang="el-GR" altLang="el-GR" sz="2000" dirty="0" smtClean="0"/>
              <a:t>Μικροσκοπική </a:t>
            </a:r>
            <a:r>
              <a:rPr lang="el-GR" altLang="el-GR" sz="2000" dirty="0"/>
              <a:t>εικόνα θηλώδους ορώδους κυσταδενώματος ωοθήκης οριακής κακοήθειας (</a:t>
            </a:r>
            <a:r>
              <a:rPr lang="en-GB" altLang="el-GR" sz="2000" dirty="0"/>
              <a:t>borderline</a:t>
            </a:r>
            <a:r>
              <a:rPr lang="el-GR" altLang="el-GR" sz="2000" dirty="0"/>
              <a:t>).  Παρουσία θηλωδών προσεκβολών του επιφανειακού επιθηλίου της ωοθήκης μέσα στην κοιλότητα του όγκου. Δεν παρατηρείται διήθηση του ωοθηκικού στρώματος ή της κάψας.</a:t>
            </a:r>
          </a:p>
          <a:p>
            <a:endParaRPr lang="el-GR" altLang="el-GR" sz="2000" dirty="0"/>
          </a:p>
        </p:txBody>
      </p:sp>
      <p:pic>
        <p:nvPicPr>
          <p:cNvPr id="1003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64905"/>
            <a:ext cx="6174381"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8424" y="6077221"/>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4042489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r>
              <a:rPr lang="el-GR" altLang="el-GR" sz="3600" dirty="0"/>
              <a:t>Θηλώδες ορώδες κυσταδενοκαρκίνωμα ωοθήκης</a:t>
            </a:r>
            <a:endParaRPr lang="el-GR" altLang="el-GR" sz="3600" dirty="0">
              <a:solidFill>
                <a:srgbClr val="FF9900"/>
              </a:solidFill>
            </a:endParaRPr>
          </a:p>
        </p:txBody>
      </p:sp>
      <p:sp>
        <p:nvSpPr>
          <p:cNvPr id="99331" name="Rectangle 3"/>
          <p:cNvSpPr>
            <a:spLocks noGrp="1" noChangeArrowheads="1"/>
          </p:cNvSpPr>
          <p:nvPr>
            <p:ph idx="1"/>
          </p:nvPr>
        </p:nvSpPr>
        <p:spPr/>
        <p:txBody>
          <a:bodyPr>
            <a:normAutofit/>
          </a:bodyPr>
          <a:lstStyle/>
          <a:p>
            <a:pPr marL="0" indent="0">
              <a:buNone/>
            </a:pPr>
            <a:r>
              <a:rPr lang="el-GR" altLang="el-GR" sz="2000" dirty="0" smtClean="0"/>
              <a:t>Θηλώδες </a:t>
            </a:r>
            <a:r>
              <a:rPr lang="el-GR" altLang="el-GR" sz="2000" dirty="0"/>
              <a:t>ορώδες κυσταδενοκαρκίνωμα ωοθήκης με παρουσία μικρών </a:t>
            </a:r>
            <a:r>
              <a:rPr lang="el-GR" altLang="el-GR" sz="2000" dirty="0" smtClean="0"/>
              <a:t>στρογγυλών </a:t>
            </a:r>
            <a:r>
              <a:rPr lang="el-GR" altLang="el-GR" sz="2000" dirty="0"/>
              <a:t>εναποθέσεων ασβεστίου (αποτιτανώσεις), που ονομάζονται ψαμμοσωμάτια (</a:t>
            </a:r>
            <a:r>
              <a:rPr lang="en-GB" altLang="el-GR" sz="2000" dirty="0"/>
              <a:t>psammomma bodies</a:t>
            </a:r>
            <a:r>
              <a:rPr lang="el-GR" altLang="el-GR" sz="2000" dirty="0"/>
              <a:t>). </a:t>
            </a:r>
          </a:p>
        </p:txBody>
      </p:sp>
      <p:pic>
        <p:nvPicPr>
          <p:cNvPr id="993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40" y="2314209"/>
            <a:ext cx="6105765" cy="377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70440" y="6093297"/>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661078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r>
              <a:rPr lang="el-GR" altLang="el-GR" sz="3600" dirty="0"/>
              <a:t>Θηλώδες ορώδες κυσταδένωμα ωοθήκης</a:t>
            </a:r>
            <a:endParaRPr lang="el-GR" altLang="el-GR" sz="3600" dirty="0">
              <a:solidFill>
                <a:srgbClr val="FF9900"/>
              </a:solidFill>
            </a:endParaRPr>
          </a:p>
        </p:txBody>
      </p:sp>
      <p:sp>
        <p:nvSpPr>
          <p:cNvPr id="98307" name="Rectangle 3"/>
          <p:cNvSpPr>
            <a:spLocks noGrp="1" noChangeArrowheads="1"/>
          </p:cNvSpPr>
          <p:nvPr>
            <p:ph idx="1"/>
          </p:nvPr>
        </p:nvSpPr>
        <p:spPr>
          <a:xfrm>
            <a:off x="509872" y="1268760"/>
            <a:ext cx="8075240" cy="1008112"/>
          </a:xfrm>
        </p:spPr>
        <p:txBody>
          <a:bodyPr/>
          <a:lstStyle/>
          <a:p>
            <a:pPr marL="0" indent="0">
              <a:buNone/>
            </a:pPr>
            <a:r>
              <a:rPr lang="el-GR" altLang="el-GR" sz="2000" dirty="0" smtClean="0"/>
              <a:t>Μακροσκοπική </a:t>
            </a:r>
            <a:r>
              <a:rPr lang="el-GR" altLang="el-GR" sz="2000" dirty="0"/>
              <a:t>εικόνα θηλώδους ορώδους κυσταδενοκαρκινώματος ωοθήκης. </a:t>
            </a:r>
            <a:r>
              <a:rPr lang="el-GR" altLang="el-GR" sz="2000" dirty="0" smtClean="0"/>
              <a:t> Παρουσία </a:t>
            </a:r>
            <a:r>
              <a:rPr lang="el-GR" altLang="el-GR" sz="2000" dirty="0"/>
              <a:t>πολλών θηλών στην εσωτερική της επιφάνεια. </a:t>
            </a:r>
          </a:p>
        </p:txBody>
      </p:sp>
      <p:pic>
        <p:nvPicPr>
          <p:cNvPr id="983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5582362"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21914" y="1863677"/>
            <a:ext cx="3022086" cy="3170099"/>
          </a:xfrm>
          <a:prstGeom prst="rect">
            <a:avLst/>
          </a:prstGeom>
        </p:spPr>
        <p:txBody>
          <a:bodyPr wrap="square">
            <a:spAutoFit/>
          </a:bodyPr>
          <a:lstStyle/>
          <a:p>
            <a:pPr marL="0" indent="0">
              <a:buNone/>
            </a:pPr>
            <a:r>
              <a:rPr lang="el-GR" altLang="el-GR" sz="2000" dirty="0">
                <a:latin typeface="+mn-lt"/>
              </a:rPr>
              <a:t>Μεταξύ των καλοήθων κυσταδενωμάτων και των κακοήθων κυσταδενοκαρκινωμάτων, υπάρχει η ζώνη των οριακών αλλοιώσεων "</a:t>
            </a:r>
            <a:r>
              <a:rPr lang="en-GB" altLang="el-GR" sz="2000" dirty="0">
                <a:latin typeface="+mn-lt"/>
              </a:rPr>
              <a:t>borderline</a:t>
            </a:r>
            <a:r>
              <a:rPr lang="el-GR" altLang="el-GR" sz="2000" dirty="0">
                <a:latin typeface="+mn-lt"/>
              </a:rPr>
              <a:t>", οι οποίες δεν είναι εμφανώς κακοήθεις, αλλά αντιμετωπίζονται σαν να ήταν.</a:t>
            </a:r>
          </a:p>
        </p:txBody>
      </p:sp>
      <p:sp>
        <p:nvSpPr>
          <p:cNvPr id="6" name="Rectangle 5"/>
          <p:cNvSpPr/>
          <p:nvPr/>
        </p:nvSpPr>
        <p:spPr>
          <a:xfrm>
            <a:off x="447016" y="587727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3984018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r>
              <a:rPr lang="el-GR" altLang="el-GR" sz="3600" dirty="0" smtClean="0"/>
              <a:t>Κυσταδενοκαρκίνωμα </a:t>
            </a:r>
            <a:r>
              <a:rPr lang="el-GR" altLang="el-GR" sz="3600" dirty="0"/>
              <a:t>ωοθήκης</a:t>
            </a:r>
            <a:endParaRPr lang="el-GR" altLang="el-GR" sz="3600" dirty="0">
              <a:solidFill>
                <a:srgbClr val="FF9900"/>
              </a:solidFill>
            </a:endParaRPr>
          </a:p>
        </p:txBody>
      </p:sp>
      <p:sp>
        <p:nvSpPr>
          <p:cNvPr id="97283"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ορώδους κυσταδενοκαρκινώματος ωοθήκης. Παρουσία εμφανούς θηλώδους ανάπτυξης με υπερχρωματικά κύτταρα του επιφανειακού επιθηλίου της ωοθήκης.</a:t>
            </a:r>
          </a:p>
        </p:txBody>
      </p:sp>
      <p:pic>
        <p:nvPicPr>
          <p:cNvPr id="972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276873"/>
            <a:ext cx="6192687" cy="372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8424" y="6004117"/>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5050426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r>
              <a:rPr lang="el-GR" altLang="el-GR" sz="3600" dirty="0"/>
              <a:t>Σοκολατοειδής</a:t>
            </a:r>
            <a:r>
              <a:rPr lang="en-GB" altLang="el-GR" sz="3600" dirty="0"/>
              <a:t> </a:t>
            </a:r>
            <a:r>
              <a:rPr lang="el-GR" altLang="el-GR" sz="3600" dirty="0" smtClean="0"/>
              <a:t>κύστη</a:t>
            </a:r>
            <a:r>
              <a:rPr lang="en-GB" altLang="el-GR" sz="3600" dirty="0" smtClean="0"/>
              <a:t> </a:t>
            </a:r>
            <a:r>
              <a:rPr lang="el-GR" altLang="el-GR" sz="3600" dirty="0"/>
              <a:t>ωοθήκης</a:t>
            </a:r>
            <a:endParaRPr lang="el-GR" altLang="el-GR" sz="3600" dirty="0">
              <a:solidFill>
                <a:srgbClr val="FF9900"/>
              </a:solidFill>
            </a:endParaRPr>
          </a:p>
        </p:txBody>
      </p:sp>
      <p:sp>
        <p:nvSpPr>
          <p:cNvPr id="96259" name="Rectangle 3"/>
          <p:cNvSpPr>
            <a:spLocks noGrp="1" noChangeArrowheads="1"/>
          </p:cNvSpPr>
          <p:nvPr>
            <p:ph idx="1"/>
          </p:nvPr>
        </p:nvSpPr>
        <p:spPr/>
        <p:txBody>
          <a:bodyPr/>
          <a:lstStyle/>
          <a:p>
            <a:pPr marL="0" indent="0" algn="just">
              <a:buNone/>
            </a:pPr>
            <a:r>
              <a:rPr lang="el-GR" altLang="el-GR" sz="2000" dirty="0" smtClean="0"/>
              <a:t>Σοκολατοειδής</a:t>
            </a:r>
            <a:r>
              <a:rPr lang="en-GB" altLang="el-GR" sz="2000" dirty="0" smtClean="0"/>
              <a:t> </a:t>
            </a:r>
            <a:r>
              <a:rPr lang="en-GB" altLang="el-GR" sz="2000" dirty="0"/>
              <a:t>(</a:t>
            </a:r>
            <a:r>
              <a:rPr lang="el-GR" altLang="el-GR" sz="2000" dirty="0"/>
              <a:t>ενδομητριοειδής</a:t>
            </a:r>
            <a:r>
              <a:rPr lang="en-GB" altLang="el-GR" sz="2000" dirty="0"/>
              <a:t>) </a:t>
            </a:r>
            <a:r>
              <a:rPr lang="el-GR" altLang="el-GR" sz="2000" dirty="0"/>
              <a:t>κύστη</a:t>
            </a:r>
            <a:r>
              <a:rPr lang="en-GB" altLang="el-GR" sz="2000" dirty="0"/>
              <a:t> </a:t>
            </a:r>
            <a:r>
              <a:rPr lang="el-GR" altLang="el-GR" sz="2000" dirty="0"/>
              <a:t>ωοθήκης</a:t>
            </a:r>
            <a:r>
              <a:rPr lang="en-GB" altLang="el-GR" sz="2000" dirty="0"/>
              <a:t>. </a:t>
            </a:r>
            <a:r>
              <a:rPr lang="el-GR" altLang="el-GR" sz="2000" dirty="0"/>
              <a:t>Παρουσία</a:t>
            </a:r>
            <a:r>
              <a:rPr lang="en-GB" altLang="el-GR" sz="2000" dirty="0"/>
              <a:t> </a:t>
            </a:r>
            <a:r>
              <a:rPr lang="el-GR" altLang="el-GR" sz="2000" dirty="0"/>
              <a:t>κύστης</a:t>
            </a:r>
            <a:r>
              <a:rPr lang="en-GB" altLang="el-GR" sz="2000" dirty="0"/>
              <a:t> </a:t>
            </a:r>
            <a:r>
              <a:rPr lang="el-GR" altLang="el-GR" sz="2000" dirty="0"/>
              <a:t>διαμέτρου</a:t>
            </a:r>
            <a:r>
              <a:rPr lang="en-GB" altLang="el-GR" sz="2000" dirty="0"/>
              <a:t> 12 </a:t>
            </a:r>
            <a:r>
              <a:rPr lang="el-GR" altLang="el-GR" sz="2000" dirty="0"/>
              <a:t>εκατοστών</a:t>
            </a:r>
            <a:r>
              <a:rPr lang="en-GB" altLang="el-GR" sz="2000" dirty="0"/>
              <a:t> </a:t>
            </a:r>
            <a:r>
              <a:rPr lang="el-GR" altLang="el-GR" sz="2000" dirty="0"/>
              <a:t>πληρούμενης</a:t>
            </a:r>
            <a:r>
              <a:rPr lang="en-GB" altLang="el-GR" sz="2000" dirty="0"/>
              <a:t> </a:t>
            </a:r>
            <a:r>
              <a:rPr lang="el-GR" altLang="el-GR" sz="2000" dirty="0"/>
              <a:t>με</a:t>
            </a:r>
            <a:r>
              <a:rPr lang="en-GB" altLang="el-GR" sz="2000" dirty="0"/>
              <a:t> </a:t>
            </a:r>
            <a:r>
              <a:rPr lang="el-GR" altLang="el-GR" sz="2000" dirty="0"/>
              <a:t>παλαιό</a:t>
            </a:r>
            <a:r>
              <a:rPr lang="en-GB" altLang="el-GR" sz="2000" dirty="0"/>
              <a:t> </a:t>
            </a:r>
            <a:r>
              <a:rPr lang="el-GR" altLang="el-GR" sz="2000" dirty="0"/>
              <a:t>αίμα</a:t>
            </a:r>
            <a:r>
              <a:rPr lang="en-GB" altLang="el-GR" sz="2000" dirty="0"/>
              <a:t>. </a:t>
            </a:r>
            <a:r>
              <a:rPr lang="el-GR" altLang="el-GR" sz="2000" dirty="0"/>
              <a:t>Η αιμορραγία από την ενδομητρίωση στην ωοθήκη πιθανώς να οδηγήσει στο σχηματισμό ευμεγέθους σοκολατοειδούς κύστης ("</a:t>
            </a:r>
            <a:r>
              <a:rPr lang="en-GB" altLang="el-GR" sz="2000" dirty="0"/>
              <a:t>chocolate cyst</a:t>
            </a:r>
            <a:r>
              <a:rPr lang="el-GR" altLang="el-GR" sz="2000" dirty="0"/>
              <a:t>"). </a:t>
            </a:r>
          </a:p>
        </p:txBody>
      </p:sp>
      <p:pic>
        <p:nvPicPr>
          <p:cNvPr id="962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328" y="2654855"/>
            <a:ext cx="5400749" cy="3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567505"/>
            <a:ext cx="2808312" cy="3477875"/>
          </a:xfrm>
          <a:prstGeom prst="rect">
            <a:avLst/>
          </a:prstGeom>
        </p:spPr>
        <p:txBody>
          <a:bodyPr wrap="square">
            <a:spAutoFit/>
          </a:bodyPr>
          <a:lstStyle/>
          <a:p>
            <a:pPr marL="0" indent="0">
              <a:buNone/>
            </a:pPr>
            <a:r>
              <a:rPr lang="el-GR" altLang="el-GR" sz="2000" dirty="0">
                <a:latin typeface="+mn-lt"/>
              </a:rPr>
              <a:t>Το παλαιό αίμα της κυστικής κοιλότητας που σχηματίζεται από την αιμορραγία, αποσυντίθεται και σχηματίζει μεγάλη ποσότητα αιμοσιδηρίνης η οποία δίνει χρώμα καφέ σκούρο σαν της σοκολάτας.</a:t>
            </a:r>
          </a:p>
          <a:p>
            <a:endParaRPr lang="el-GR" altLang="el-GR" sz="2000" dirty="0">
              <a:latin typeface="+mn-lt"/>
            </a:endParaRPr>
          </a:p>
        </p:txBody>
      </p:sp>
      <p:sp>
        <p:nvSpPr>
          <p:cNvPr id="6" name="Rectangle 5"/>
          <p:cNvSpPr/>
          <p:nvPr/>
        </p:nvSpPr>
        <p:spPr>
          <a:xfrm>
            <a:off x="3177319" y="6065880"/>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20898639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el-GR" altLang="el-GR" sz="3600" dirty="0" smtClean="0"/>
              <a:t>Αμφοτερόπλευρα ώριμα κυστικά τερατώματα ωοθήκης</a:t>
            </a:r>
            <a:endParaRPr lang="el-GR" altLang="el-GR" sz="3600" dirty="0">
              <a:solidFill>
                <a:srgbClr val="FF9900"/>
              </a:solidFill>
            </a:endParaRPr>
          </a:p>
        </p:txBody>
      </p:sp>
      <p:sp>
        <p:nvSpPr>
          <p:cNvPr id="95235" name="Rectangle 3"/>
          <p:cNvSpPr>
            <a:spLocks noGrp="1" noChangeArrowheads="1"/>
          </p:cNvSpPr>
          <p:nvPr>
            <p:ph idx="1"/>
          </p:nvPr>
        </p:nvSpPr>
        <p:spPr>
          <a:xfrm>
            <a:off x="457200" y="1196752"/>
            <a:ext cx="2242592" cy="5040560"/>
          </a:xfrm>
        </p:spPr>
        <p:txBody>
          <a:bodyPr/>
          <a:lstStyle/>
          <a:p>
            <a:pPr marL="0" indent="0">
              <a:buNone/>
            </a:pPr>
            <a:r>
              <a:rPr lang="el-GR" altLang="el-GR" sz="2000" dirty="0" smtClean="0"/>
              <a:t>Μακροσκοπική </a:t>
            </a:r>
            <a:r>
              <a:rPr lang="el-GR" altLang="el-GR" sz="2000" dirty="0"/>
              <a:t>εικόνα αμφοτερόπλευρων ώριμων κυστικών τερατωμάτων ωοθήκης. </a:t>
            </a:r>
            <a:endParaRPr lang="el-GR" altLang="el-GR" sz="2000" dirty="0" smtClean="0"/>
          </a:p>
          <a:p>
            <a:pPr marL="0" indent="0">
              <a:spcBef>
                <a:spcPts val="1800"/>
              </a:spcBef>
              <a:buNone/>
            </a:pPr>
            <a:r>
              <a:rPr lang="el-GR" altLang="el-GR" sz="2000" dirty="0" smtClean="0"/>
              <a:t>Αυτοί </a:t>
            </a:r>
            <a:r>
              <a:rPr lang="el-GR" altLang="el-GR" sz="2000" dirty="0"/>
              <a:t>αποτελούν τύπο των εμβυϊκών όγκων της ωοθήκης (</a:t>
            </a:r>
            <a:r>
              <a:rPr lang="en-GB" altLang="el-GR" sz="2000" dirty="0"/>
              <a:t>ovarian germ cell tumor</a:t>
            </a:r>
            <a:r>
              <a:rPr lang="el-GR" altLang="el-GR" sz="2000" dirty="0"/>
              <a:t>). </a:t>
            </a:r>
          </a:p>
        </p:txBody>
      </p:sp>
      <p:pic>
        <p:nvPicPr>
          <p:cNvPr id="952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301136"/>
            <a:ext cx="6048671" cy="35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5585670"/>
            <a:ext cx="8190656" cy="1015663"/>
          </a:xfrm>
          <a:prstGeom prst="rect">
            <a:avLst/>
          </a:prstGeom>
        </p:spPr>
        <p:txBody>
          <a:bodyPr wrap="square">
            <a:spAutoFit/>
          </a:bodyPr>
          <a:lstStyle/>
          <a:p>
            <a:pPr marL="0" indent="0">
              <a:buNone/>
            </a:pPr>
            <a:r>
              <a:rPr lang="el-GR" altLang="el-GR" sz="2000" dirty="0">
                <a:latin typeface="+mn-lt"/>
              </a:rPr>
              <a:t>Ιστολογικά, δύναται να παρατηρηθεί ποικιλία ώριμων ιστών. Οι όγκοι αυτοί συνήθως ονομάζονται δερμοειδείς κύστεις "</a:t>
            </a:r>
            <a:r>
              <a:rPr lang="en-GB" altLang="el-GR" sz="2000" dirty="0">
                <a:latin typeface="+mn-lt"/>
              </a:rPr>
              <a:t>dermoid cysts</a:t>
            </a:r>
            <a:r>
              <a:rPr lang="el-GR" altLang="el-GR" sz="2000" dirty="0">
                <a:latin typeface="+mn-lt"/>
              </a:rPr>
              <a:t>" γιατί είναι κυρίως κυστικοί.</a:t>
            </a:r>
          </a:p>
        </p:txBody>
      </p:sp>
      <p:sp>
        <p:nvSpPr>
          <p:cNvPr id="6" name="Rectangle 5"/>
          <p:cNvSpPr/>
          <p:nvPr/>
        </p:nvSpPr>
        <p:spPr>
          <a:xfrm>
            <a:off x="2780200" y="4868107"/>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1073345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12779" y="116632"/>
            <a:ext cx="8518442" cy="908720"/>
          </a:xfrm>
        </p:spPr>
        <p:txBody>
          <a:bodyPr>
            <a:normAutofit fontScale="90000"/>
          </a:bodyPr>
          <a:lstStyle/>
          <a:p>
            <a:r>
              <a:rPr lang="el-GR" altLang="el-GR" sz="3600" dirty="0" smtClean="0"/>
              <a:t>Φυσιολογικός κολπικός </a:t>
            </a:r>
            <a:r>
              <a:rPr lang="el-GR" altLang="el-GR" sz="3600" dirty="0"/>
              <a:t>και </a:t>
            </a:r>
            <a:r>
              <a:rPr lang="el-GR" altLang="el-GR" sz="3600" dirty="0" smtClean="0"/>
              <a:t>ενδοτραχηλικό</a:t>
            </a:r>
            <a:r>
              <a:rPr lang="el-GR" altLang="el-GR" sz="3600" dirty="0"/>
              <a:t>ς</a:t>
            </a:r>
            <a:r>
              <a:rPr lang="el-GR" altLang="el-GR" sz="3600" dirty="0" smtClean="0"/>
              <a:t> βλεννογόνος </a:t>
            </a:r>
            <a:r>
              <a:rPr lang="el-GR" altLang="el-GR" sz="3600" dirty="0"/>
              <a:t>γυναίκας αναπαραγωγικής ηλικίας</a:t>
            </a:r>
            <a:endParaRPr lang="el-GR" altLang="el-GR" sz="3600" dirty="0">
              <a:solidFill>
                <a:srgbClr val="FF9900"/>
              </a:solidFill>
            </a:endParaRPr>
          </a:p>
        </p:txBody>
      </p:sp>
      <p:sp>
        <p:nvSpPr>
          <p:cNvPr id="131075" name="Rectangle 3"/>
          <p:cNvSpPr>
            <a:spLocks noGrp="1" noChangeArrowheads="1"/>
          </p:cNvSpPr>
          <p:nvPr>
            <p:ph idx="1"/>
          </p:nvPr>
        </p:nvSpPr>
        <p:spPr>
          <a:xfrm>
            <a:off x="457200" y="1196752"/>
            <a:ext cx="8229600" cy="1080120"/>
          </a:xfrm>
        </p:spPr>
        <p:txBody>
          <a:bodyPr>
            <a:normAutofit/>
          </a:bodyPr>
          <a:lstStyle/>
          <a:p>
            <a:pPr marL="0" indent="0">
              <a:buNone/>
            </a:pPr>
            <a:r>
              <a:rPr lang="el-GR" altLang="el-GR" sz="2000" dirty="0" smtClean="0"/>
              <a:t>Μακροσκοπική </a:t>
            </a:r>
            <a:r>
              <a:rPr lang="el-GR" altLang="el-GR" sz="2000" dirty="0"/>
              <a:t>εικόνα φυσιολογικού κολπικού και ενδοτραχηλικού βλεννογόνου γυναίκας αναπαραγωγικής ηλικίας. Ο κολπικός βλεννογόνος εμφανίζει πτυχωτή μορφολογία στο αριστερό της εικόνας. </a:t>
            </a:r>
          </a:p>
        </p:txBody>
      </p:sp>
      <p:pic>
        <p:nvPicPr>
          <p:cNvPr id="131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55426"/>
            <a:ext cx="5677410" cy="352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16962" y="2132856"/>
            <a:ext cx="2769024" cy="2554545"/>
          </a:xfrm>
          <a:prstGeom prst="rect">
            <a:avLst/>
          </a:prstGeom>
        </p:spPr>
        <p:txBody>
          <a:bodyPr wrap="square">
            <a:spAutoFit/>
          </a:bodyPr>
          <a:lstStyle/>
          <a:p>
            <a:pPr marL="0" indent="0">
              <a:buNone/>
            </a:pPr>
            <a:r>
              <a:rPr lang="el-GR" altLang="el-GR" sz="2000" dirty="0">
                <a:latin typeface="+mn-lt"/>
              </a:rPr>
              <a:t>Ο ενδοτραχηλικός βλεννογόνος στα δεξιά, είναι ερυθηματώδης εξαιτίας χρόνιας φλεγμονής επεκτεινόμενης στο έξω τραχηλικό στόμιο (χρόνια τραχηλίτις).</a:t>
            </a:r>
          </a:p>
        </p:txBody>
      </p:sp>
      <p:sp>
        <p:nvSpPr>
          <p:cNvPr id="6" name="Rectangle 5"/>
          <p:cNvSpPr/>
          <p:nvPr/>
        </p:nvSpPr>
        <p:spPr>
          <a:xfrm>
            <a:off x="458424" y="5783149"/>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593182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r>
              <a:rPr lang="el-GR" altLang="el-GR" sz="3600" dirty="0" smtClean="0"/>
              <a:t>Κυστικό τεράτωμα </a:t>
            </a:r>
            <a:r>
              <a:rPr lang="el-GR" altLang="el-GR" sz="3600" dirty="0"/>
              <a:t>ωοθήκης</a:t>
            </a:r>
            <a:endParaRPr lang="el-GR" altLang="el-GR" sz="3600" dirty="0">
              <a:solidFill>
                <a:srgbClr val="FF9900"/>
              </a:solidFill>
            </a:endParaRPr>
          </a:p>
        </p:txBody>
      </p:sp>
      <p:sp>
        <p:nvSpPr>
          <p:cNvPr id="94211" name="Rectangle 3"/>
          <p:cNvSpPr>
            <a:spLocks noGrp="1" noChangeArrowheads="1"/>
          </p:cNvSpPr>
          <p:nvPr>
            <p:ph idx="1"/>
          </p:nvPr>
        </p:nvSpPr>
        <p:spPr>
          <a:xfrm>
            <a:off x="6444208" y="1196752"/>
            <a:ext cx="2323733" cy="5040560"/>
          </a:xfrm>
        </p:spPr>
        <p:txBody>
          <a:bodyPr/>
          <a:lstStyle/>
          <a:p>
            <a:pPr marL="0" indent="0">
              <a:buNone/>
            </a:pPr>
            <a:r>
              <a:rPr lang="el-GR" altLang="el-GR" sz="2000" dirty="0" smtClean="0"/>
              <a:t>Μακροσκοπική </a:t>
            </a:r>
            <a:r>
              <a:rPr lang="el-GR" altLang="el-GR" sz="2000" dirty="0"/>
              <a:t>εικόνα κυστικού τερατώματος ωοθήκης.  </a:t>
            </a:r>
            <a:endParaRPr lang="el-GR" altLang="el-GR" sz="2000" dirty="0" smtClean="0"/>
          </a:p>
          <a:p>
            <a:pPr marL="0" indent="0">
              <a:spcBef>
                <a:spcPts val="1200"/>
              </a:spcBef>
              <a:buNone/>
            </a:pPr>
            <a:r>
              <a:rPr lang="el-GR" altLang="el-GR" sz="2000" dirty="0" smtClean="0"/>
              <a:t>Ο </a:t>
            </a:r>
            <a:r>
              <a:rPr lang="el-GR" altLang="el-GR" sz="2000" dirty="0"/>
              <a:t>συχνότερος ιστός των κυστικών τερατωμάτων είναι το δέρμα, με παρουσία μεγάλης ποσότητας τριχών και σμήγματος κατά τη διάνοιξη. </a:t>
            </a:r>
          </a:p>
        </p:txBody>
      </p:sp>
      <p:pic>
        <p:nvPicPr>
          <p:cNvPr id="942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9"/>
            <a:ext cx="5823515"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5128" y="5534561"/>
            <a:ext cx="8064896" cy="1323439"/>
          </a:xfrm>
          <a:prstGeom prst="rect">
            <a:avLst/>
          </a:prstGeom>
        </p:spPr>
        <p:txBody>
          <a:bodyPr wrap="square">
            <a:spAutoFit/>
          </a:bodyPr>
          <a:lstStyle/>
          <a:p>
            <a:pPr marL="0" indent="0">
              <a:buNone/>
            </a:pPr>
            <a:r>
              <a:rPr lang="el-GR" altLang="el-GR" sz="2000" dirty="0">
                <a:latin typeface="+mn-lt"/>
              </a:rPr>
              <a:t>Όταν οι όγκοι αυτοί είναι συμπαγείς, είναι κυρίως ανώριμοι ("</a:t>
            </a:r>
            <a:r>
              <a:rPr lang="en-GB" altLang="el-GR" sz="2000" dirty="0">
                <a:latin typeface="+mn-lt"/>
              </a:rPr>
              <a:t>immature</a:t>
            </a:r>
            <a:r>
              <a:rPr lang="el-GR" altLang="el-GR" sz="2000" dirty="0">
                <a:latin typeface="+mn-lt"/>
              </a:rPr>
              <a:t>" </a:t>
            </a:r>
            <a:r>
              <a:rPr lang="en-GB" altLang="el-GR" sz="2000" dirty="0">
                <a:latin typeface="+mn-lt"/>
              </a:rPr>
              <a:t>teratomas</a:t>
            </a:r>
            <a:r>
              <a:rPr lang="el-GR" altLang="el-GR" sz="2000" dirty="0">
                <a:latin typeface="+mn-lt"/>
              </a:rPr>
              <a:t>), με λιγότερο διαφοροποιημένους ιστούς και περισσότερο επιθετικοί. Σπάνια, υπάρχουν περιοχές καρκινωματώδεις</a:t>
            </a:r>
            <a:r>
              <a:rPr lang="en-GB" altLang="el-GR" sz="2000" dirty="0">
                <a:latin typeface="+mn-lt"/>
              </a:rPr>
              <a:t>.</a:t>
            </a:r>
            <a:endParaRPr lang="el-GR" altLang="el-GR" sz="2000" dirty="0">
              <a:latin typeface="+mn-lt"/>
            </a:endParaRPr>
          </a:p>
          <a:p>
            <a:endParaRPr lang="el-GR" altLang="el-GR" sz="2000" dirty="0">
              <a:latin typeface="+mn-lt"/>
            </a:endParaRPr>
          </a:p>
        </p:txBody>
      </p:sp>
      <p:sp>
        <p:nvSpPr>
          <p:cNvPr id="6" name="Rectangle 5"/>
          <p:cNvSpPr/>
          <p:nvPr/>
        </p:nvSpPr>
        <p:spPr>
          <a:xfrm>
            <a:off x="428352" y="513220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0883964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r>
              <a:rPr lang="el-GR" altLang="el-GR" sz="3600" dirty="0" smtClean="0"/>
              <a:t>Ώριμο τεράτωμα </a:t>
            </a:r>
            <a:r>
              <a:rPr lang="el-GR" altLang="el-GR" sz="3600" dirty="0"/>
              <a:t>ωοθήκης</a:t>
            </a:r>
            <a:endParaRPr lang="el-GR" altLang="el-GR" sz="3600" dirty="0">
              <a:solidFill>
                <a:srgbClr val="FF9900"/>
              </a:solidFill>
            </a:endParaRPr>
          </a:p>
        </p:txBody>
      </p:sp>
      <p:sp>
        <p:nvSpPr>
          <p:cNvPr id="93187"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ώριμου τερατώματος ωοθήκης. Παρατηρείται χονδρικός ιστός, λιπώδης ιστός, και εντερικοί αδένες στο δεξί της εικόνας, ενώ στο αριστερό άφθονος θυρεοειδικός ιστός. </a:t>
            </a:r>
          </a:p>
        </p:txBody>
      </p:sp>
      <p:pic>
        <p:nvPicPr>
          <p:cNvPr id="931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336351"/>
            <a:ext cx="5472137" cy="339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280391"/>
            <a:ext cx="2376264" cy="3170099"/>
          </a:xfrm>
          <a:prstGeom prst="rect">
            <a:avLst/>
          </a:prstGeom>
        </p:spPr>
        <p:txBody>
          <a:bodyPr wrap="square">
            <a:spAutoFit/>
          </a:bodyPr>
          <a:lstStyle/>
          <a:p>
            <a:pPr marL="0" indent="0">
              <a:buNone/>
            </a:pPr>
            <a:r>
              <a:rPr lang="el-GR" altLang="el-GR" sz="2000" dirty="0">
                <a:latin typeface="+mn-lt"/>
              </a:rPr>
              <a:t>Η παρουσία θυρεοειδικού ιστού στο τεράτωμα ονομάζεται </a:t>
            </a:r>
            <a:r>
              <a:rPr lang="en-GB" altLang="el-GR" sz="2000" dirty="0">
                <a:latin typeface="+mn-lt"/>
              </a:rPr>
              <a:t>struma ovarii</a:t>
            </a:r>
            <a:r>
              <a:rPr lang="el-GR" altLang="el-GR" sz="2000" dirty="0">
                <a:latin typeface="+mn-lt"/>
              </a:rPr>
              <a:t>. </a:t>
            </a:r>
            <a:endParaRPr lang="el-GR" altLang="el-GR" sz="2000" dirty="0" smtClean="0">
              <a:latin typeface="+mn-lt"/>
            </a:endParaRPr>
          </a:p>
          <a:p>
            <a:pPr marL="0" indent="0">
              <a:buNone/>
            </a:pPr>
            <a:endParaRPr lang="el-GR" altLang="el-GR" sz="2000" dirty="0">
              <a:latin typeface="+mn-lt"/>
            </a:endParaRPr>
          </a:p>
          <a:p>
            <a:pPr marL="0" indent="0">
              <a:buNone/>
            </a:pPr>
            <a:r>
              <a:rPr lang="el-GR" altLang="el-GR" sz="2000" dirty="0" smtClean="0">
                <a:latin typeface="+mn-lt"/>
              </a:rPr>
              <a:t>Σπάνια</a:t>
            </a:r>
            <a:r>
              <a:rPr lang="el-GR" altLang="el-GR" sz="2000" dirty="0">
                <a:latin typeface="+mn-lt"/>
              </a:rPr>
              <a:t>, το </a:t>
            </a:r>
            <a:r>
              <a:rPr lang="en-GB" altLang="el-GR" sz="2000" dirty="0">
                <a:latin typeface="+mn-lt"/>
              </a:rPr>
              <a:t>struma ovarii </a:t>
            </a:r>
            <a:r>
              <a:rPr lang="el-GR" altLang="el-GR" sz="2000" dirty="0">
                <a:latin typeface="+mn-lt"/>
              </a:rPr>
              <a:t>μπορεί μέχρι και να προκαλέσει υπερθυρεοειδισμό.</a:t>
            </a:r>
          </a:p>
        </p:txBody>
      </p:sp>
      <p:sp>
        <p:nvSpPr>
          <p:cNvPr id="6" name="Rectangle 5"/>
          <p:cNvSpPr/>
          <p:nvPr/>
        </p:nvSpPr>
        <p:spPr>
          <a:xfrm>
            <a:off x="2918509" y="5742689"/>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10463761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r>
              <a:rPr lang="el-GR" altLang="el-GR" sz="3600" dirty="0" smtClean="0"/>
              <a:t>Κοκκιοκυτταρικός</a:t>
            </a:r>
            <a:r>
              <a:rPr lang="en-GB" altLang="el-GR" sz="3600" dirty="0" smtClean="0"/>
              <a:t> </a:t>
            </a:r>
            <a:r>
              <a:rPr lang="el-GR" altLang="el-GR" sz="3600" dirty="0" smtClean="0"/>
              <a:t>όγκος</a:t>
            </a:r>
            <a:r>
              <a:rPr lang="en-GB" altLang="el-GR" sz="3600" dirty="0" smtClean="0"/>
              <a:t> </a:t>
            </a:r>
            <a:r>
              <a:rPr lang="el-GR" altLang="el-GR" sz="3600" dirty="0"/>
              <a:t>ωοθήκης</a:t>
            </a:r>
            <a:endParaRPr lang="el-GR" altLang="el-GR" sz="3600" dirty="0">
              <a:solidFill>
                <a:srgbClr val="FF9900"/>
              </a:solidFill>
            </a:endParaRPr>
          </a:p>
        </p:txBody>
      </p:sp>
      <p:sp>
        <p:nvSpPr>
          <p:cNvPr id="92163" name="Rectangle 3"/>
          <p:cNvSpPr>
            <a:spLocks noGrp="1" noChangeArrowheads="1"/>
          </p:cNvSpPr>
          <p:nvPr>
            <p:ph idx="1"/>
          </p:nvPr>
        </p:nvSpPr>
        <p:spPr>
          <a:xfrm>
            <a:off x="457200" y="1196752"/>
            <a:ext cx="8229600" cy="1052736"/>
          </a:xfrm>
        </p:spPr>
        <p:txBody>
          <a:bodyPr/>
          <a:lstStyle/>
          <a:p>
            <a:pPr marL="0" indent="0">
              <a:buNone/>
            </a:pPr>
            <a:r>
              <a:rPr lang="el-GR" altLang="el-GR" sz="2000" dirty="0" smtClean="0"/>
              <a:t>Μικροσκοπική</a:t>
            </a:r>
            <a:r>
              <a:rPr lang="en-GB" altLang="el-GR" sz="2000" dirty="0" smtClean="0"/>
              <a:t> </a:t>
            </a:r>
            <a:r>
              <a:rPr lang="el-GR" altLang="el-GR" sz="2000" dirty="0"/>
              <a:t>εικόνα</a:t>
            </a:r>
            <a:r>
              <a:rPr lang="en-GB" altLang="el-GR" sz="2000" dirty="0"/>
              <a:t> </a:t>
            </a:r>
            <a:r>
              <a:rPr lang="el-GR" altLang="el-GR" sz="2000" dirty="0"/>
              <a:t>κοκκιοκυτταρικού</a:t>
            </a:r>
            <a:r>
              <a:rPr lang="en-GB" altLang="el-GR" sz="2000" dirty="0"/>
              <a:t> </a:t>
            </a:r>
            <a:r>
              <a:rPr lang="el-GR" altLang="el-GR" sz="2000" dirty="0"/>
              <a:t>όγκου</a:t>
            </a:r>
            <a:r>
              <a:rPr lang="en-GB" altLang="el-GR" sz="2000" dirty="0"/>
              <a:t> </a:t>
            </a:r>
            <a:r>
              <a:rPr lang="el-GR" altLang="el-GR" sz="2000" dirty="0"/>
              <a:t>ωοθήκης</a:t>
            </a:r>
            <a:r>
              <a:rPr lang="en-US" altLang="el-GR" sz="2000" dirty="0"/>
              <a:t> (</a:t>
            </a:r>
            <a:r>
              <a:rPr lang="en-GB" altLang="el-GR" sz="2000" dirty="0"/>
              <a:t>granulosa cell tumor). </a:t>
            </a:r>
            <a:r>
              <a:rPr lang="el-GR" altLang="el-GR" sz="2000" dirty="0"/>
              <a:t>Παρουσία σχηματισμών οι οποίοι μοιάζουν με αρχέγονα (πρωτογενή) ωοθυλάκια στο αριστερό της εικόνας. </a:t>
            </a:r>
          </a:p>
        </p:txBody>
      </p:sp>
      <p:pic>
        <p:nvPicPr>
          <p:cNvPr id="921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249488"/>
            <a:ext cx="5760640" cy="323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300193" y="2132856"/>
            <a:ext cx="2448272" cy="2246769"/>
          </a:xfrm>
          <a:prstGeom prst="rect">
            <a:avLst/>
          </a:prstGeom>
        </p:spPr>
        <p:txBody>
          <a:bodyPr wrap="square">
            <a:spAutoFit/>
          </a:bodyPr>
          <a:lstStyle/>
          <a:p>
            <a:pPr marL="0" indent="0">
              <a:buNone/>
            </a:pPr>
            <a:r>
              <a:rPr lang="el-GR" altLang="el-GR" sz="2000" dirty="0">
                <a:latin typeface="+mn-lt"/>
              </a:rPr>
              <a:t>Οι περισσότεροι κοκκιοκυτταρικοί όγκοι είναι ιστολογικά καλοήθεις, μερικοί όμως είναι κακοήθεις.</a:t>
            </a:r>
          </a:p>
        </p:txBody>
      </p:sp>
      <p:sp>
        <p:nvSpPr>
          <p:cNvPr id="6" name="Rectangle 5"/>
          <p:cNvSpPr/>
          <p:nvPr/>
        </p:nvSpPr>
        <p:spPr>
          <a:xfrm>
            <a:off x="458424" y="5492445"/>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37605590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r>
              <a:rPr lang="el-GR" altLang="el-GR" sz="3600" dirty="0" smtClean="0"/>
              <a:t>Λειομυοσάρκωμα</a:t>
            </a:r>
            <a:r>
              <a:rPr lang="en-GB" altLang="el-GR" sz="3600" dirty="0" smtClean="0"/>
              <a:t> </a:t>
            </a:r>
            <a:r>
              <a:rPr lang="el-GR" altLang="el-GR" sz="3600" dirty="0" smtClean="0"/>
              <a:t>μήτρας </a:t>
            </a:r>
            <a:r>
              <a:rPr lang="el-GR" altLang="el-GR" sz="3200" b="0" dirty="0" smtClean="0"/>
              <a:t>1/2</a:t>
            </a:r>
            <a:endParaRPr lang="el-GR" altLang="el-GR" sz="3200" b="0" dirty="0">
              <a:solidFill>
                <a:srgbClr val="FF9900"/>
              </a:solidFill>
            </a:endParaRPr>
          </a:p>
        </p:txBody>
      </p:sp>
      <p:sp>
        <p:nvSpPr>
          <p:cNvPr id="91139" name="Rectangle 3"/>
          <p:cNvSpPr>
            <a:spLocks noGrp="1" noChangeArrowheads="1"/>
          </p:cNvSpPr>
          <p:nvPr>
            <p:ph idx="1"/>
          </p:nvPr>
        </p:nvSpPr>
        <p:spPr/>
        <p:txBody>
          <a:bodyPr/>
          <a:lstStyle/>
          <a:p>
            <a:pPr marL="0" indent="0">
              <a:buNone/>
            </a:pPr>
            <a:r>
              <a:rPr lang="el-GR" altLang="el-GR" sz="2000" dirty="0" smtClean="0"/>
              <a:t>Μικροσκοπική</a:t>
            </a:r>
            <a:r>
              <a:rPr lang="en-GB" altLang="el-GR" sz="2000" dirty="0" smtClean="0"/>
              <a:t> </a:t>
            </a:r>
            <a:r>
              <a:rPr lang="el-GR" altLang="el-GR" sz="2000" dirty="0"/>
              <a:t>εικόνα</a:t>
            </a:r>
            <a:r>
              <a:rPr lang="en-GB" altLang="el-GR" sz="2000" dirty="0"/>
              <a:t> </a:t>
            </a:r>
            <a:r>
              <a:rPr lang="el-GR" altLang="el-GR" sz="2000" dirty="0"/>
              <a:t>λειομυοσαρκώματος</a:t>
            </a:r>
            <a:r>
              <a:rPr lang="en-GB" altLang="el-GR" sz="2000" dirty="0"/>
              <a:t> </a:t>
            </a:r>
            <a:r>
              <a:rPr lang="el-GR" altLang="el-GR" sz="2000" dirty="0"/>
              <a:t>μήτρας</a:t>
            </a:r>
            <a:r>
              <a:rPr lang="en-GB" altLang="el-GR" sz="2000" dirty="0"/>
              <a:t>. </a:t>
            </a:r>
            <a:r>
              <a:rPr lang="el-GR" altLang="el-GR" sz="2000" dirty="0"/>
              <a:t>Το λειομυοσάρκωμα είναι ιδιαίτερα κυτταροβριθές και τα κύτταρά του είναι περισσότερο υπερχρωματικά και εμφανίζουν πολύ μεγαλύτερη πλειομορφία από το καλόηθες λειομύωμα.  Παρατηρείται ανώμαλη μιτωτική διαίρεση στο κέντρο της εικόνας.</a:t>
            </a:r>
          </a:p>
          <a:p>
            <a:endParaRPr lang="el-GR" altLang="el-GR" sz="2000" dirty="0"/>
          </a:p>
        </p:txBody>
      </p:sp>
      <p:sp>
        <p:nvSpPr>
          <p:cNvPr id="91145" name="Line 9"/>
          <p:cNvSpPr>
            <a:spLocks noChangeShapeType="1"/>
          </p:cNvSpPr>
          <p:nvPr/>
        </p:nvSpPr>
        <p:spPr bwMode="auto">
          <a:xfrm>
            <a:off x="539750" y="4797425"/>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dirty="0"/>
          </a:p>
        </p:txBody>
      </p:sp>
      <p:grpSp>
        <p:nvGrpSpPr>
          <p:cNvPr id="2" name="Group 1"/>
          <p:cNvGrpSpPr/>
          <p:nvPr/>
        </p:nvGrpSpPr>
        <p:grpSpPr>
          <a:xfrm>
            <a:off x="552727" y="2852937"/>
            <a:ext cx="5315417" cy="3168351"/>
            <a:chOff x="552727" y="2852937"/>
            <a:chExt cx="5963490" cy="3733172"/>
          </a:xfrm>
        </p:grpSpPr>
        <p:pic>
          <p:nvPicPr>
            <p:cNvPr id="911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27" y="2852937"/>
              <a:ext cx="5963490" cy="373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6" name="AutoShape 10"/>
            <p:cNvSpPr>
              <a:spLocks noChangeArrowheads="1"/>
            </p:cNvSpPr>
            <p:nvPr/>
          </p:nvSpPr>
          <p:spPr bwMode="auto">
            <a:xfrm rot="-4633086">
              <a:off x="3595640" y="5104087"/>
              <a:ext cx="503237" cy="269875"/>
            </a:xfrm>
            <a:prstGeom prst="rightArrow">
              <a:avLst>
                <a:gd name="adj1" fmla="val 50000"/>
                <a:gd name="adj2" fmla="val 46618"/>
              </a:avLst>
            </a:prstGeom>
            <a:solidFill>
              <a:schemeClr val="bg1"/>
            </a:solidFill>
            <a:ln w="28575">
              <a:solidFill>
                <a:srgbClr val="820000"/>
              </a:solidFill>
              <a:miter lim="800000"/>
              <a:headEnd/>
              <a:tailEnd/>
            </a:ln>
            <a:effectLst/>
          </p:spPr>
          <p:txBody>
            <a:bodyPr vert="eaVert" wrap="none" anchor="ctr"/>
            <a:lstStyle/>
            <a:p>
              <a:pPr algn="ctr"/>
              <a:endParaRPr lang="el-GR" altLang="el-GR" dirty="0">
                <a:solidFill>
                  <a:srgbClr val="00FFCC"/>
                </a:solidFill>
              </a:endParaRPr>
            </a:p>
          </p:txBody>
        </p:sp>
      </p:grpSp>
      <p:sp>
        <p:nvSpPr>
          <p:cNvPr id="8" name="Rectangle 7"/>
          <p:cNvSpPr/>
          <p:nvPr/>
        </p:nvSpPr>
        <p:spPr>
          <a:xfrm>
            <a:off x="405052" y="6029596"/>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4222024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r>
              <a:rPr lang="el-GR" altLang="el-GR" sz="3600" dirty="0"/>
              <a:t>Λειομυοσάρκωμα</a:t>
            </a:r>
            <a:r>
              <a:rPr lang="en-GB" altLang="el-GR" sz="3600" dirty="0"/>
              <a:t> </a:t>
            </a:r>
            <a:r>
              <a:rPr lang="el-GR" altLang="el-GR" sz="3600" dirty="0" smtClean="0"/>
              <a:t>μήτρας </a:t>
            </a:r>
            <a:r>
              <a:rPr lang="el-GR" altLang="el-GR" sz="3200" b="0" dirty="0" smtClean="0">
                <a:solidFill>
                  <a:prstClr val="black"/>
                </a:solidFill>
              </a:rPr>
              <a:t>2</a:t>
            </a:r>
            <a:r>
              <a:rPr lang="el-GR" altLang="el-GR" sz="3200" b="0" dirty="0" smtClean="0">
                <a:solidFill>
                  <a:prstClr val="black"/>
                </a:solidFill>
              </a:rPr>
              <a:t>/2</a:t>
            </a:r>
            <a:endParaRPr lang="el-GR" altLang="el-GR" sz="3600" dirty="0">
              <a:solidFill>
                <a:srgbClr val="FF9900"/>
              </a:solidFill>
            </a:endParaRPr>
          </a:p>
        </p:txBody>
      </p:sp>
      <p:sp>
        <p:nvSpPr>
          <p:cNvPr id="90115" name="Rectangle 3"/>
          <p:cNvSpPr>
            <a:spLocks noGrp="1" noChangeArrowheads="1"/>
          </p:cNvSpPr>
          <p:nvPr>
            <p:ph idx="1"/>
          </p:nvPr>
        </p:nvSpPr>
        <p:spPr>
          <a:xfrm>
            <a:off x="467544" y="5589240"/>
            <a:ext cx="8229600" cy="1152128"/>
          </a:xfrm>
        </p:spPr>
        <p:txBody>
          <a:bodyPr/>
          <a:lstStyle/>
          <a:p>
            <a:pPr marL="0" indent="0" algn="just">
              <a:buNone/>
            </a:pPr>
            <a:r>
              <a:rPr lang="el-GR" altLang="el-GR" sz="2000" dirty="0" smtClean="0"/>
              <a:t>Ιστολογική </a:t>
            </a:r>
            <a:r>
              <a:rPr lang="el-GR" altLang="el-GR" sz="2000" dirty="0"/>
              <a:t>εικόνα λειομυοσαρκώματος μήτρας σε μεγάλη μεγέθυνση (χ200). Παρατηρούνται</a:t>
            </a:r>
            <a:r>
              <a:rPr lang="en-GB" altLang="el-GR" sz="2000" dirty="0"/>
              <a:t> </a:t>
            </a:r>
            <a:r>
              <a:rPr lang="el-GR" altLang="el-GR" sz="2000" dirty="0"/>
              <a:t>ατρακτοειδή</a:t>
            </a:r>
            <a:r>
              <a:rPr lang="en-GB" altLang="el-GR" sz="2000" dirty="0"/>
              <a:t> </a:t>
            </a:r>
            <a:r>
              <a:rPr lang="el-GR" altLang="el-GR" sz="2000" dirty="0"/>
              <a:t>κύτταρα</a:t>
            </a:r>
            <a:r>
              <a:rPr lang="en-GB" altLang="el-GR" sz="2000" dirty="0"/>
              <a:t>, </a:t>
            </a:r>
            <a:r>
              <a:rPr lang="el-GR" altLang="el-GR" sz="2000" dirty="0"/>
              <a:t>όπως</a:t>
            </a:r>
            <a:r>
              <a:rPr lang="en-GB" altLang="el-GR" sz="2000" dirty="0"/>
              <a:t> </a:t>
            </a:r>
            <a:r>
              <a:rPr lang="el-GR" altLang="el-GR" sz="2000" dirty="0"/>
              <a:t>σε</a:t>
            </a:r>
            <a:r>
              <a:rPr lang="en-GB" altLang="el-GR" sz="2000" dirty="0"/>
              <a:t> </a:t>
            </a:r>
            <a:r>
              <a:rPr lang="el-GR" altLang="el-GR" sz="2000" dirty="0"/>
              <a:t>όλα</a:t>
            </a:r>
            <a:r>
              <a:rPr lang="en-GB" altLang="el-GR" sz="2000" dirty="0"/>
              <a:t> </a:t>
            </a:r>
            <a:r>
              <a:rPr lang="el-GR" altLang="el-GR" sz="2000" dirty="0"/>
              <a:t>τα</a:t>
            </a:r>
            <a:r>
              <a:rPr lang="en-GB" altLang="el-GR" sz="2000" dirty="0"/>
              <a:t> </a:t>
            </a:r>
            <a:r>
              <a:rPr lang="el-GR" altLang="el-GR" sz="2000" dirty="0"/>
              <a:t>σαρκώματα</a:t>
            </a:r>
            <a:r>
              <a:rPr lang="en-GB" altLang="el-GR" sz="2000" dirty="0"/>
              <a:t>, </a:t>
            </a:r>
            <a:r>
              <a:rPr lang="el-GR" altLang="el-GR" sz="2000" dirty="0"/>
              <a:t>γενικά</a:t>
            </a:r>
            <a:r>
              <a:rPr lang="en-GB" altLang="el-GR" sz="2000" dirty="0"/>
              <a:t>. </a:t>
            </a:r>
            <a:r>
              <a:rPr lang="el-GR" altLang="el-GR" sz="2000" dirty="0"/>
              <a:t>Παρουσία αρκετών μιτωτικών διαιρέσεων στο παραπάνω πεδίο.</a:t>
            </a:r>
          </a:p>
          <a:p>
            <a:endParaRPr lang="el-GR" altLang="el-GR" sz="2000" dirty="0"/>
          </a:p>
        </p:txBody>
      </p:sp>
      <p:pic>
        <p:nvPicPr>
          <p:cNvPr id="901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32" y="1290461"/>
            <a:ext cx="6385832" cy="372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0056" y="5019787"/>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10723199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r>
              <a:rPr lang="el-GR" altLang="el-GR" sz="3600" dirty="0" smtClean="0"/>
              <a:t>Δυσπλασίες στο </a:t>
            </a:r>
            <a:r>
              <a:rPr lang="el-GR" altLang="el-GR" sz="3600" dirty="0"/>
              <a:t>επιθήλιο του κόλπου</a:t>
            </a:r>
            <a:endParaRPr lang="el-GR" altLang="el-GR" sz="3600" dirty="0">
              <a:solidFill>
                <a:srgbClr val="FF9900"/>
              </a:solidFill>
            </a:endParaRPr>
          </a:p>
        </p:txBody>
      </p:sp>
      <p:sp>
        <p:nvSpPr>
          <p:cNvPr id="89091" name="Rectangle 3"/>
          <p:cNvSpPr>
            <a:spLocks noGrp="1" noChangeArrowheads="1"/>
          </p:cNvSpPr>
          <p:nvPr>
            <p:ph idx="1"/>
          </p:nvPr>
        </p:nvSpPr>
        <p:spPr>
          <a:xfrm>
            <a:off x="457200" y="1196752"/>
            <a:ext cx="8229600" cy="1656184"/>
          </a:xfrm>
        </p:spPr>
        <p:txBody>
          <a:bodyPr/>
          <a:lstStyle/>
          <a:p>
            <a:pPr marL="0" indent="0">
              <a:buNone/>
            </a:pPr>
            <a:r>
              <a:rPr lang="el-GR" altLang="el-GR" sz="2000" dirty="0" smtClean="0"/>
              <a:t>Δυσπλασίες </a:t>
            </a:r>
            <a:r>
              <a:rPr lang="el-GR" altLang="el-GR" sz="2000" dirty="0"/>
              <a:t>δύναται επίσης να παρουσιάσει και το επιθήλιο του κόλπου, όπως φαίνεται στο δεξί της εικόνας με υπερκεράτωση του καλυπτικού επιθηλίου (δημιουργία περιοχής λευκοπλακίας), με περισσότερο φυσιολογικό (αλλά ατροφικό) κερατινοποιημένο πολύστιβο πλακώδες επιθήλιο στο αριστερό της εικόνας. </a:t>
            </a:r>
            <a:endParaRPr lang="el-GR" altLang="el-GR" sz="2000" dirty="0" smtClean="0"/>
          </a:p>
          <a:p>
            <a:pPr marL="0" indent="0">
              <a:buNone/>
            </a:pPr>
            <a:endParaRPr lang="el-GR" altLang="el-GR" sz="2000" dirty="0"/>
          </a:p>
        </p:txBody>
      </p:sp>
      <p:pic>
        <p:nvPicPr>
          <p:cNvPr id="890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904720"/>
            <a:ext cx="5472608" cy="33325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2747812"/>
            <a:ext cx="2890664" cy="3631763"/>
          </a:xfrm>
          <a:prstGeom prst="rect">
            <a:avLst/>
          </a:prstGeom>
        </p:spPr>
        <p:txBody>
          <a:bodyPr wrap="square">
            <a:spAutoFit/>
          </a:bodyPr>
          <a:lstStyle/>
          <a:p>
            <a:r>
              <a:rPr lang="el-GR" altLang="el-GR" sz="2000" dirty="0">
                <a:latin typeface="+mn-lt"/>
              </a:rPr>
              <a:t>Οι περισσότερες περιπτώσεις της κολπικής ενδοεπιθηλιακής νεοπλασίας (VIN) δεν εξελίσσονται σε διηθητικό καρκίνο. </a:t>
            </a:r>
            <a:endParaRPr lang="el-GR" altLang="el-GR" sz="2000" dirty="0" smtClean="0">
              <a:latin typeface="+mn-lt"/>
            </a:endParaRPr>
          </a:p>
          <a:p>
            <a:pPr>
              <a:spcBef>
                <a:spcPts val="1200"/>
              </a:spcBef>
            </a:pPr>
            <a:r>
              <a:rPr lang="el-GR" altLang="el-GR" sz="2000" dirty="0" smtClean="0">
                <a:latin typeface="+mn-lt"/>
              </a:rPr>
              <a:t>Πολλές </a:t>
            </a:r>
            <a:r>
              <a:rPr lang="el-GR" altLang="el-GR" sz="2000" dirty="0">
                <a:latin typeface="+mn-lt"/>
              </a:rPr>
              <a:t>είναι πολυκεντρικές, και μερικές εμφανίζονται σε συνδυασμό με τραχηλικό ή κολπικό καρκίνωμα.</a:t>
            </a:r>
            <a:endParaRPr lang="el-GR" sz="2000" dirty="0">
              <a:latin typeface="+mn-lt"/>
            </a:endParaRPr>
          </a:p>
        </p:txBody>
      </p:sp>
      <p:sp>
        <p:nvSpPr>
          <p:cNvPr id="6" name="Rectangle 5"/>
          <p:cNvSpPr/>
          <p:nvPr/>
        </p:nvSpPr>
        <p:spPr>
          <a:xfrm>
            <a:off x="3235234" y="623342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11430278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a:bodyPr>
          <a:lstStyle/>
          <a:p>
            <a:r>
              <a:rPr lang="el-GR" altLang="el-GR" sz="3600" dirty="0" smtClean="0"/>
              <a:t>Φυσιολογικό Pap </a:t>
            </a:r>
            <a:r>
              <a:rPr lang="el-GR" altLang="el-GR" sz="3600" dirty="0"/>
              <a:t>επίχρισμα</a:t>
            </a:r>
            <a:endParaRPr lang="el-GR" altLang="el-GR" sz="3600" dirty="0">
              <a:solidFill>
                <a:srgbClr val="FF9900"/>
              </a:solidFill>
            </a:endParaRPr>
          </a:p>
        </p:txBody>
      </p:sp>
      <p:sp>
        <p:nvSpPr>
          <p:cNvPr id="126979" name="Rectangle 3"/>
          <p:cNvSpPr>
            <a:spLocks noGrp="1" noChangeArrowheads="1"/>
          </p:cNvSpPr>
          <p:nvPr>
            <p:ph idx="1"/>
          </p:nvPr>
        </p:nvSpPr>
        <p:spPr/>
        <p:txBody>
          <a:bodyPr>
            <a:normAutofit/>
          </a:bodyPr>
          <a:lstStyle/>
          <a:p>
            <a:pPr marL="0" indent="0">
              <a:buNone/>
            </a:pPr>
            <a:r>
              <a:rPr lang="el-GR" altLang="el-GR" sz="2000" dirty="0" smtClean="0"/>
              <a:t>Pap </a:t>
            </a:r>
            <a:r>
              <a:rPr lang="el-GR" altLang="el-GR" sz="2000" dirty="0"/>
              <a:t>επίχρισμα. Οι κυτταρολογικές εικόνες του φυσιολογικού πολύστιβου πλακώδους επιθηλίου διακρίνονται στο κέντρο της εικόνας (πάνω και κάτω),  αποτελούμενες από αποπεπλατυσμένα  κύτταρα  σαν πλακόστρωτο πορτοκαλί έως ανοικτού μπλέ χρώματος με μικρό πυκνωτικό πυρήνα. </a:t>
            </a:r>
          </a:p>
        </p:txBody>
      </p:sp>
      <p:pic>
        <p:nvPicPr>
          <p:cNvPr id="1269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708920"/>
            <a:ext cx="6120680" cy="35896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5191" y="2597088"/>
            <a:ext cx="2304255" cy="2862322"/>
          </a:xfrm>
          <a:prstGeom prst="rect">
            <a:avLst/>
          </a:prstGeom>
        </p:spPr>
        <p:txBody>
          <a:bodyPr wrap="square">
            <a:spAutoFit/>
          </a:bodyPr>
          <a:lstStyle/>
          <a:p>
            <a:pPr marL="0" indent="0">
              <a:buNone/>
            </a:pPr>
            <a:r>
              <a:rPr lang="el-GR" altLang="el-GR" sz="2000" dirty="0">
                <a:latin typeface="+mn-lt"/>
              </a:rPr>
              <a:t>Τα δυσπλαστικά κύτταρα στο κέντρο που επεκτείνονται στο δεξί πάνω της εικόνας είναι γενικά μικρότερα με σκουρόχρωμους, πιο ανώμαλους πυρήνες.</a:t>
            </a:r>
          </a:p>
        </p:txBody>
      </p:sp>
      <p:sp>
        <p:nvSpPr>
          <p:cNvPr id="6" name="Rectangle 5"/>
          <p:cNvSpPr/>
          <p:nvPr/>
        </p:nvSpPr>
        <p:spPr>
          <a:xfrm>
            <a:off x="448523" y="6310215"/>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9451841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a:t>
            </a:r>
            <a:r>
              <a:rPr lang="el-GR" sz="2000" dirty="0"/>
              <a:t>«</a:t>
            </a:r>
            <a:r>
              <a:rPr lang="el-GR" sz="2000" dirty="0" smtClean="0"/>
              <a:t>Ιστοπαθολογία (Θ). </a:t>
            </a:r>
            <a:r>
              <a:rPr lang="el-GR" sz="2000" dirty="0"/>
              <a:t>Ενότητα 9: Παθήσεις Γεννητικού Συστήματος </a:t>
            </a:r>
            <a:r>
              <a:rPr lang="el-GR" sz="2000" dirty="0" smtClean="0"/>
              <a:t>Γυναίκας».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a:bodyPr>
          <a:lstStyle/>
          <a:p>
            <a:r>
              <a:rPr lang="el-GR" altLang="el-GR" sz="3600" dirty="0"/>
              <a:t>Δυσπλασία τραχηλικού επιθηλίου</a:t>
            </a:r>
            <a:endParaRPr lang="el-GR" altLang="el-GR" sz="3600" dirty="0">
              <a:solidFill>
                <a:srgbClr val="FF9900"/>
              </a:solidFill>
            </a:endParaRPr>
          </a:p>
        </p:txBody>
      </p:sp>
      <p:sp>
        <p:nvSpPr>
          <p:cNvPr id="129027" name="Rectangle 3"/>
          <p:cNvSpPr>
            <a:spLocks noGrp="1" noChangeArrowheads="1"/>
          </p:cNvSpPr>
          <p:nvPr>
            <p:ph idx="1"/>
          </p:nvPr>
        </p:nvSpPr>
        <p:spPr/>
        <p:txBody>
          <a:bodyPr/>
          <a:lstStyle/>
          <a:p>
            <a:pPr marL="0" indent="0">
              <a:buNone/>
            </a:pPr>
            <a:r>
              <a:rPr lang="el-GR" altLang="el-GR" sz="2000" dirty="0" smtClean="0"/>
              <a:t>Δυσπλασία </a:t>
            </a:r>
            <a:r>
              <a:rPr lang="el-GR" altLang="el-GR" sz="2000" dirty="0"/>
              <a:t>τραχηλικού επιθηλίου επεκτεινόμενη από τα δεξιά. Το επιθήλιο είναι φυσιολογικό στο αριστερό τμήμα της εικόνας. Τα δυσπλαστικά κύτταρα έχουν μεγάλους και βαθυχρωματικούς πυρήνες και διατάσσονται ακανόνιστα. </a:t>
            </a:r>
          </a:p>
        </p:txBody>
      </p:sp>
      <p:pic>
        <p:nvPicPr>
          <p:cNvPr id="129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64904"/>
            <a:ext cx="5944500" cy="360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6136" y="6161991"/>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8020454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29783569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1977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a:solidFill>
                  <a:schemeClr val="tx1">
                    <a:lumMod val="75000"/>
                    <a:lumOff val="25000"/>
                  </a:schemeClr>
                </a:solidFill>
                <a:hlinkClick r:id="rId3"/>
              </a:rPr>
              <a:t>WebPath educational resource</a:t>
            </a:r>
            <a:r>
              <a:rPr lang="en-US" sz="2000" dirty="0">
                <a:solidFill>
                  <a:schemeClr val="tx1">
                    <a:lumMod val="75000"/>
                    <a:lumOff val="25000"/>
                  </a:schemeClr>
                </a:solidFill>
              </a:rPr>
              <a:t> by Edward C. Klatt MD, Savannah, Georgia, USA. 1994-2015.  </a:t>
            </a:r>
            <a:r>
              <a:rPr lang="el-GR" sz="2000" dirty="0">
                <a:solidFill>
                  <a:schemeClr val="tx1">
                    <a:lumMod val="75000"/>
                    <a:lumOff val="25000"/>
                  </a:schemeClr>
                </a:solidFill>
              </a:rPr>
              <a:t>All rights reserved worldwide</a:t>
            </a: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a:bodyPr>
          <a:lstStyle/>
          <a:p>
            <a:r>
              <a:rPr lang="el-GR" altLang="el-GR" sz="3600" dirty="0" smtClean="0"/>
              <a:t>Δυσπλασίες </a:t>
            </a:r>
            <a:r>
              <a:rPr lang="el-GR" altLang="el-GR" sz="3600" dirty="0"/>
              <a:t>στο κολπικό </a:t>
            </a:r>
            <a:r>
              <a:rPr lang="el-GR" altLang="el-GR" sz="3600" dirty="0" smtClean="0"/>
              <a:t>επιθήλιο </a:t>
            </a:r>
            <a:r>
              <a:rPr lang="el-GR" altLang="el-GR" sz="3200" b="0" dirty="0" smtClean="0"/>
              <a:t>1/2</a:t>
            </a:r>
            <a:endParaRPr lang="el-GR" altLang="el-GR" sz="3200" b="0" dirty="0">
              <a:solidFill>
                <a:srgbClr val="FF9900"/>
              </a:solidFill>
            </a:endParaRPr>
          </a:p>
        </p:txBody>
      </p:sp>
      <p:sp>
        <p:nvSpPr>
          <p:cNvPr id="134147" name="Rectangle 3"/>
          <p:cNvSpPr>
            <a:spLocks noGrp="1" noChangeArrowheads="1"/>
          </p:cNvSpPr>
          <p:nvPr>
            <p:ph idx="1"/>
          </p:nvPr>
        </p:nvSpPr>
        <p:spPr>
          <a:xfrm>
            <a:off x="457200" y="1196752"/>
            <a:ext cx="8075240" cy="1512168"/>
          </a:xfrm>
        </p:spPr>
        <p:txBody>
          <a:bodyPr>
            <a:normAutofit/>
          </a:bodyPr>
          <a:lstStyle/>
          <a:p>
            <a:pPr marL="0" indent="0">
              <a:buNone/>
            </a:pPr>
            <a:r>
              <a:rPr lang="el-GR" altLang="el-GR" sz="2000" dirty="0" smtClean="0"/>
              <a:t>Δυσπλασίες </a:t>
            </a:r>
            <a:r>
              <a:rPr lang="el-GR" altLang="el-GR" sz="2000" dirty="0"/>
              <a:t>μπορεί να παρατηρηθούν και στο κολπικό επιθήλιο, όπως φαίνεται στο δεξί της εικόνας, με τη μορφή υπερκεράτωσης (εμφανίζεται κλινικά ως λευκοπλακία), και φυσιολογικό αλλά ατροφικό κερατινοποιημένο πολύστιβο πλακώδες επιθήλιο αριστερά. </a:t>
            </a:r>
          </a:p>
        </p:txBody>
      </p:sp>
      <p:pic>
        <p:nvPicPr>
          <p:cNvPr id="134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489" y="2598808"/>
            <a:ext cx="5481529" cy="34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492896"/>
            <a:ext cx="2705945" cy="3785652"/>
          </a:xfrm>
          <a:prstGeom prst="rect">
            <a:avLst/>
          </a:prstGeom>
        </p:spPr>
        <p:txBody>
          <a:bodyPr wrap="square">
            <a:spAutoFit/>
          </a:bodyPr>
          <a:lstStyle/>
          <a:p>
            <a:pPr marL="0" indent="0">
              <a:buNone/>
            </a:pPr>
            <a:r>
              <a:rPr lang="el-GR" altLang="el-GR" sz="2000" dirty="0">
                <a:latin typeface="+mn-lt"/>
              </a:rPr>
              <a:t>Οι περισσότερες περιπτώσεις ενδοεπιθηλιακής κολπικής νεοπλασίας (</a:t>
            </a:r>
            <a:r>
              <a:rPr lang="en-GB" altLang="el-GR" sz="2000" dirty="0">
                <a:latin typeface="+mn-lt"/>
              </a:rPr>
              <a:t>VIN</a:t>
            </a:r>
            <a:r>
              <a:rPr lang="el-GR" altLang="el-GR" sz="2000" dirty="0">
                <a:latin typeface="+mn-lt"/>
              </a:rPr>
              <a:t>) δεν εξελίσσονται σε διηθητικό καρκίνο. Πολλές όμως, είναι πολυεστιακές, και μπορούν να συνυπάρχουν με καρκίνωμα του κόλπου, ή του τραχήλου.</a:t>
            </a:r>
          </a:p>
        </p:txBody>
      </p:sp>
      <p:sp>
        <p:nvSpPr>
          <p:cNvPr id="6" name="Rectangle 5"/>
          <p:cNvSpPr/>
          <p:nvPr/>
        </p:nvSpPr>
        <p:spPr>
          <a:xfrm>
            <a:off x="3108870" y="6063104"/>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029668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normAutofit/>
          </a:bodyPr>
          <a:lstStyle/>
          <a:p>
            <a:r>
              <a:rPr lang="el-GR" altLang="el-GR" sz="3600" dirty="0"/>
              <a:t>Δυσπλασίες στο κολπικό </a:t>
            </a:r>
            <a:r>
              <a:rPr lang="el-GR" altLang="el-GR" sz="3600" dirty="0" smtClean="0"/>
              <a:t>επιθήλιο </a:t>
            </a:r>
            <a:r>
              <a:rPr lang="el-GR" altLang="el-GR" sz="3200" b="0" dirty="0" smtClean="0"/>
              <a:t>2/2</a:t>
            </a:r>
            <a:endParaRPr lang="el-GR" altLang="el-GR" sz="3200" b="0" dirty="0">
              <a:solidFill>
                <a:srgbClr val="FF9900"/>
              </a:solidFill>
            </a:endParaRPr>
          </a:p>
        </p:txBody>
      </p:sp>
      <p:sp>
        <p:nvSpPr>
          <p:cNvPr id="130051" name="Rectangle 3"/>
          <p:cNvSpPr>
            <a:spLocks noGrp="1" noChangeArrowheads="1"/>
          </p:cNvSpPr>
          <p:nvPr>
            <p:ph idx="1"/>
          </p:nvPr>
        </p:nvSpPr>
        <p:spPr/>
        <p:txBody>
          <a:bodyPr/>
          <a:lstStyle/>
          <a:p>
            <a:pPr marL="0" indent="0">
              <a:buNone/>
            </a:pPr>
            <a:r>
              <a:rPr lang="el-GR" altLang="el-GR" sz="2000" dirty="0" smtClean="0"/>
              <a:t>Το </a:t>
            </a:r>
            <a:r>
              <a:rPr lang="el-GR" altLang="el-GR" sz="2000" dirty="0"/>
              <a:t>φυσιολογικό πολύστιβο πλακώδες επιθήλιο του εξωτραχήλου στο αριστερό τμήμα της εικόνας μετατρέπεται σε δυσπλαστικό στο δεξί. </a:t>
            </a:r>
            <a:endParaRPr lang="el-GR" altLang="el-GR" sz="1600" dirty="0"/>
          </a:p>
        </p:txBody>
      </p:sp>
      <p:pic>
        <p:nvPicPr>
          <p:cNvPr id="130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128" y="2104959"/>
            <a:ext cx="5401198"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1950198"/>
            <a:ext cx="2736304" cy="3477875"/>
          </a:xfrm>
          <a:prstGeom prst="rect">
            <a:avLst/>
          </a:prstGeom>
        </p:spPr>
        <p:txBody>
          <a:bodyPr wrap="square">
            <a:spAutoFit/>
          </a:bodyPr>
          <a:lstStyle/>
          <a:p>
            <a:pPr marL="0" indent="0">
              <a:buNone/>
            </a:pPr>
            <a:r>
              <a:rPr lang="el-GR" altLang="el-GR" sz="2000" dirty="0">
                <a:latin typeface="+mn-lt"/>
              </a:rPr>
              <a:t>Παρατηρείται επίσης κάτω από το δυσπλαστικό επιθήλιο χρόνια φλεγμονή  εφόσον οι δυσπλαστικές επιθηλιακές επιφάνειες δεν παρέχουν τον ίδιο προφυλακτικό φραγμό όπως το αντίστοιχο φυσιολογικό επιθήλιο. </a:t>
            </a:r>
          </a:p>
        </p:txBody>
      </p:sp>
      <p:sp>
        <p:nvSpPr>
          <p:cNvPr id="6" name="Rectangle 5"/>
          <p:cNvSpPr/>
          <p:nvPr/>
        </p:nvSpPr>
        <p:spPr>
          <a:xfrm>
            <a:off x="3351344" y="5273311"/>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321446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66764" y="116632"/>
            <a:ext cx="8810472" cy="908720"/>
          </a:xfrm>
        </p:spPr>
        <p:txBody>
          <a:bodyPr>
            <a:normAutofit fontScale="90000"/>
          </a:bodyPr>
          <a:lstStyle/>
          <a:p>
            <a:r>
              <a:rPr lang="el-GR" altLang="el-GR" sz="3600" dirty="0" smtClean="0"/>
              <a:t>Τραχηλίτιδα </a:t>
            </a:r>
            <a:r>
              <a:rPr lang="el-GR" altLang="el-GR" sz="3600" dirty="0"/>
              <a:t>στην μεταβατική ζώνη του τραχήλου</a:t>
            </a:r>
            <a:endParaRPr lang="el-GR" altLang="el-GR" sz="3600" dirty="0">
              <a:solidFill>
                <a:srgbClr val="FF9900"/>
              </a:solidFill>
            </a:endParaRPr>
          </a:p>
        </p:txBody>
      </p:sp>
      <p:sp>
        <p:nvSpPr>
          <p:cNvPr id="141315"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χρόνιας τραχηλίτιδας στην μεταβατική ζώνη του τραχήλου (ένωση ακανθοκυτταρικού επιθηλίου εξωτραχήλου με το κυλινδρικό του ενδοτραχήλου, ακανθοκυλινδρική συμβολή). </a:t>
            </a:r>
            <a:endParaRPr lang="el-GR" altLang="el-GR" sz="2800" dirty="0"/>
          </a:p>
        </p:txBody>
      </p:sp>
      <p:pic>
        <p:nvPicPr>
          <p:cNvPr id="141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48" y="2276872"/>
            <a:ext cx="5378504" cy="315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965648" y="2169152"/>
            <a:ext cx="3024336" cy="1938992"/>
          </a:xfrm>
          <a:prstGeom prst="rect">
            <a:avLst/>
          </a:prstGeom>
        </p:spPr>
        <p:txBody>
          <a:bodyPr wrap="square">
            <a:spAutoFit/>
          </a:bodyPr>
          <a:lstStyle/>
          <a:p>
            <a:pPr marL="0" indent="0">
              <a:buNone/>
            </a:pPr>
            <a:r>
              <a:rPr lang="el-GR" altLang="el-GR" sz="2000" dirty="0">
                <a:latin typeface="+mn-lt"/>
              </a:rPr>
              <a:t>Παρουσία λεμφοκυττάρων στον υποβλεννογόνιο χιτώνα, όπως και αιμορραγικής διήθησης. </a:t>
            </a:r>
            <a:endParaRPr lang="el-GR" altLang="el-GR" sz="2000" dirty="0" smtClean="0">
              <a:latin typeface="+mn-lt"/>
            </a:endParaRPr>
          </a:p>
          <a:p>
            <a:pPr marL="0" indent="0">
              <a:buNone/>
            </a:pPr>
            <a:r>
              <a:rPr lang="el-GR" altLang="el-GR" sz="2000" dirty="0" smtClean="0">
                <a:latin typeface="+mn-lt"/>
              </a:rPr>
              <a:t>Η </a:t>
            </a:r>
            <a:r>
              <a:rPr lang="el-GR" altLang="el-GR" sz="2000" dirty="0">
                <a:latin typeface="+mn-lt"/>
              </a:rPr>
              <a:t>χρόνια τραχηλίτις είναι αρκετά</a:t>
            </a:r>
            <a:endParaRPr lang="el-GR" altLang="el-GR" sz="2800" dirty="0">
              <a:latin typeface="+mn-lt"/>
            </a:endParaRPr>
          </a:p>
        </p:txBody>
      </p:sp>
      <p:sp>
        <p:nvSpPr>
          <p:cNvPr id="6" name="Rectangle 5"/>
          <p:cNvSpPr/>
          <p:nvPr/>
        </p:nvSpPr>
        <p:spPr>
          <a:xfrm>
            <a:off x="458424" y="5455503"/>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6841586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87156ebd5e0d9bd6a1eef2e5452dfa832a4a1cb"/>
</p:tagLst>
</file>

<file path=ppt/theme/theme1.xml><?xml version="1.0" encoding="utf-8"?>
<a:theme xmlns:a="http://schemas.openxmlformats.org/drawingml/2006/main" name="OC_template_updated">
  <a:themeElements>
    <a:clrScheme name="Custom 7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TotalTime>
  <Words>4372</Words>
  <Application>Microsoft Office PowerPoint</Application>
  <PresentationFormat>Προβολή στην οθόνη (4:3)</PresentationFormat>
  <Paragraphs>343</Paragraphs>
  <Slides>64</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64</vt:i4>
      </vt:variant>
    </vt:vector>
  </HeadingPairs>
  <TitlesOfParts>
    <vt:vector size="65" baseType="lpstr">
      <vt:lpstr>OC_template_updated</vt:lpstr>
      <vt:lpstr>Ιστοπαθολογία (Θ)</vt:lpstr>
      <vt:lpstr>Φυσιολογική μήτρα</vt:lpstr>
      <vt:lpstr>Φυσιολογικό μη κερατινοποιημένο ακανθοκυτταρικό επιθήλιο εξωτραχήλου</vt:lpstr>
      <vt:lpstr>Φυσιολογικός τράχηλος μήτρας</vt:lpstr>
      <vt:lpstr>Φυσιολογικός κολπικός και ενδοτραχηλικός βλεννογόνος γυναίκας αναπαραγωγικής ηλικίας</vt:lpstr>
      <vt:lpstr>Δυσπλασία τραχηλικού επιθηλίου</vt:lpstr>
      <vt:lpstr>Δυσπλασίες στο κολπικό επιθήλιο 1/2</vt:lpstr>
      <vt:lpstr>Δυσπλασίες στο κολπικό επιθήλιο 2/2</vt:lpstr>
      <vt:lpstr>Τραχηλίτιδα στην μεταβατική ζώνη του τραχήλου</vt:lpstr>
      <vt:lpstr>Επιδερμοειδής καρκίνος</vt:lpstr>
      <vt:lpstr>Ακανθοκυτταρικός καρκίνος</vt:lpstr>
      <vt:lpstr>Διηθητικός καρκίνος τραχήλου 1/2</vt:lpstr>
      <vt:lpstr>Διηθητικός καρκίνος τραχήλου 2/2</vt:lpstr>
      <vt:lpstr>Αρχόμενο εκκριτικό ενδομήτριο</vt:lpstr>
      <vt:lpstr>Φυσιολογικό παραγωγικό ενδομήτριο</vt:lpstr>
      <vt:lpstr>Φυσιολογική εκκριτική φάση του ενδομητρίου</vt:lpstr>
      <vt:lpstr>Ενδομητρική κυστική υπερπλασία</vt:lpstr>
      <vt:lpstr>Υπερπλαστικό ενδομήτριο</vt:lpstr>
      <vt:lpstr>Αδενοκαρκίνωμα ενδομητρίου</vt:lpstr>
      <vt:lpstr>Μικρός ενδομητρικός πολύποδας</vt:lpstr>
      <vt:lpstr>Πολλαπλά ινομυώματα μήτρας</vt:lpstr>
      <vt:lpstr>Καλόηθες λεομύωμα</vt:lpstr>
      <vt:lpstr>Υποβλεννογόνιο λειομύωμα</vt:lpstr>
      <vt:lpstr>Λίαν ευμεγέθες λειομύωμα μήτρας με εκφυλιστικές αλλοιώσεις</vt:lpstr>
      <vt:lpstr>Μήτρα φυσιολογικού μεγέθους με παρουσία ανώμαλης μάζας</vt:lpstr>
      <vt:lpstr>Ευμεγέθες αδενοκαρκίνωμα του ενδομητρίου</vt:lpstr>
      <vt:lpstr>Αδενοκαρκίνωμα του ενδομητρίου</vt:lpstr>
      <vt:lpstr>Αδενομύωση μυομητρίου</vt:lpstr>
      <vt:lpstr>Αδενομύωση μήτρας</vt:lpstr>
      <vt:lpstr>Αδενομύωση σάλπιγγας</vt:lpstr>
      <vt:lpstr>Ενδομητρίωση παχέος εντέρου</vt:lpstr>
      <vt:lpstr>Έμβρυο και μήτρα δευτέρου τριμήνου κυήσεως</vt:lpstr>
      <vt:lpstr>Τροφοβλαστική νόσος 1/2</vt:lpstr>
      <vt:lpstr>Τροφοβλαστική νόσος 2/2</vt:lpstr>
      <vt:lpstr>Διηθητικός πλακούντας</vt:lpstr>
      <vt:lpstr>Τροφοβλαστική νόσος</vt:lpstr>
      <vt:lpstr>Χοριοκαρκίνωμα</vt:lpstr>
      <vt:lpstr>Έκτοπη εγκυμοσύνη</vt:lpstr>
      <vt:lpstr>Ωάριο γυναίκας με δύο ωχρά σωμάτια</vt:lpstr>
      <vt:lpstr>Αιμορραγικό ωχρό σωμάτιο</vt:lpstr>
      <vt:lpstr>Καλοήθης κύστη ωοθήκης</vt:lpstr>
      <vt:lpstr>Ορώδες κυσταδένωμα ωοθήκης</vt:lpstr>
      <vt:lpstr>Καλόηθες ορώδες πολύχωρο κυσταδένωμα</vt:lpstr>
      <vt:lpstr>Θηλώδες ορώδες κυσταδένωμα ωοθήκης οριακής κακοήθειας</vt:lpstr>
      <vt:lpstr>Θηλώδες ορώδες κυσταδενοκαρκίνωμα ωοθήκης</vt:lpstr>
      <vt:lpstr>Θηλώδες ορώδες κυσταδένωμα ωοθήκης</vt:lpstr>
      <vt:lpstr>Κυσταδενοκαρκίνωμα ωοθήκης</vt:lpstr>
      <vt:lpstr>Σοκολατοειδής κύστη ωοθήκης</vt:lpstr>
      <vt:lpstr>Αμφοτερόπλευρα ώριμα κυστικά τερατώματα ωοθήκης</vt:lpstr>
      <vt:lpstr>Κυστικό τεράτωμα ωοθήκης</vt:lpstr>
      <vt:lpstr>Ώριμο τεράτωμα ωοθήκης</vt:lpstr>
      <vt:lpstr>Κοκκιοκυτταρικός όγκος ωοθήκης</vt:lpstr>
      <vt:lpstr>Λειομυοσάρκωμα μήτρας 1/2</vt:lpstr>
      <vt:lpstr>Λειομυοσάρκωμα μήτρας 2/2</vt:lpstr>
      <vt:lpstr>Δυσπλασίες στο επιθήλιο του κόλπου</vt:lpstr>
      <vt:lpstr>Φυσιολογικό Pap επίχρισμα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94</cp:revision>
  <dcterms:created xsi:type="dcterms:W3CDTF">2013-03-04T13:35:19Z</dcterms:created>
  <dcterms:modified xsi:type="dcterms:W3CDTF">2015-05-13T13:14:51Z</dcterms:modified>
</cp:coreProperties>
</file>