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activeX/activeX2.xml" ContentType="application/vnd.ms-office.activeX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9" r:id="rId2"/>
    <p:sldMasterId id="2147483710" r:id="rId3"/>
  </p:sldMasterIdLst>
  <p:notesMasterIdLst>
    <p:notesMasterId r:id="rId75"/>
  </p:notesMasterIdLst>
  <p:handoutMasterIdLst>
    <p:handoutMasterId r:id="rId76"/>
  </p:handoutMasterIdLst>
  <p:sldIdLst>
    <p:sldId id="256" r:id="rId4"/>
    <p:sldId id="370" r:id="rId5"/>
    <p:sldId id="371" r:id="rId6"/>
    <p:sldId id="267" r:id="rId7"/>
    <p:sldId id="276" r:id="rId8"/>
    <p:sldId id="277" r:id="rId9"/>
    <p:sldId id="375" r:id="rId10"/>
    <p:sldId id="376" r:id="rId11"/>
    <p:sldId id="377" r:id="rId12"/>
    <p:sldId id="279" r:id="rId13"/>
    <p:sldId id="280" r:id="rId14"/>
    <p:sldId id="281" r:id="rId15"/>
    <p:sldId id="282" r:id="rId16"/>
    <p:sldId id="348" r:id="rId17"/>
    <p:sldId id="349" r:id="rId18"/>
    <p:sldId id="350" r:id="rId19"/>
    <p:sldId id="378" r:id="rId20"/>
    <p:sldId id="379" r:id="rId21"/>
    <p:sldId id="380" r:id="rId22"/>
    <p:sldId id="381" r:id="rId23"/>
    <p:sldId id="382" r:id="rId24"/>
    <p:sldId id="384" r:id="rId25"/>
    <p:sldId id="385" r:id="rId26"/>
    <p:sldId id="383" r:id="rId27"/>
    <p:sldId id="356" r:id="rId28"/>
    <p:sldId id="357" r:id="rId29"/>
    <p:sldId id="288" r:id="rId30"/>
    <p:sldId id="393" r:id="rId31"/>
    <p:sldId id="392" r:id="rId32"/>
    <p:sldId id="394" r:id="rId33"/>
    <p:sldId id="395" r:id="rId34"/>
    <p:sldId id="396" r:id="rId35"/>
    <p:sldId id="397" r:id="rId36"/>
    <p:sldId id="386" r:id="rId37"/>
    <p:sldId id="358" r:id="rId38"/>
    <p:sldId id="359" r:id="rId39"/>
    <p:sldId id="351" r:id="rId40"/>
    <p:sldId id="389" r:id="rId41"/>
    <p:sldId id="388" r:id="rId42"/>
    <p:sldId id="387" r:id="rId43"/>
    <p:sldId id="390" r:id="rId44"/>
    <p:sldId id="391" r:id="rId45"/>
    <p:sldId id="360" r:id="rId46"/>
    <p:sldId id="361" r:id="rId47"/>
    <p:sldId id="352" r:id="rId48"/>
    <p:sldId id="367" r:id="rId49"/>
    <p:sldId id="372" r:id="rId50"/>
    <p:sldId id="368" r:id="rId51"/>
    <p:sldId id="373" r:id="rId52"/>
    <p:sldId id="374" r:id="rId53"/>
    <p:sldId id="369" r:id="rId54"/>
    <p:sldId id="362" r:id="rId55"/>
    <p:sldId id="363" r:id="rId56"/>
    <p:sldId id="364" r:id="rId57"/>
    <p:sldId id="365" r:id="rId58"/>
    <p:sldId id="366" r:id="rId59"/>
    <p:sldId id="340" r:id="rId60"/>
    <p:sldId id="341" r:id="rId61"/>
    <p:sldId id="342" r:id="rId62"/>
    <p:sldId id="343" r:id="rId63"/>
    <p:sldId id="398" r:id="rId64"/>
    <p:sldId id="399" r:id="rId65"/>
    <p:sldId id="400" r:id="rId66"/>
    <p:sldId id="401" r:id="rId67"/>
    <p:sldId id="257" r:id="rId68"/>
    <p:sldId id="262" r:id="rId69"/>
    <p:sldId id="264" r:id="rId70"/>
    <p:sldId id="402" r:id="rId71"/>
    <p:sldId id="403" r:id="rId72"/>
    <p:sldId id="266" r:id="rId73"/>
    <p:sldId id="261" r:id="rId74"/>
  </p:sldIdLst>
  <p:sldSz cx="9144000" cy="6858000" type="screen4x3"/>
  <p:notesSz cx="7104063" cy="10234613"/>
  <p:custDataLst>
    <p:tags r:id="rId7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285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2859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8751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1061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52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37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511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1589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511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238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285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285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9622-7AE9-4E47-9433-9CA0C81DC18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429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CE20-B8A2-4136-939E-08604D201BF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6333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4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3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2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2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2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3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1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3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6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1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4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5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9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7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1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5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4814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1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1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9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0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8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4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152_CABG_All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orta_koronar_%C5%9Funtlama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MrArifnajafov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Sevela.p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://commons.wikimedia.org/wiki/File:Heart_saphenous_coronary_grafts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Dcoetzee" TargetMode="External"/><Relationship Id="rId4" Type="http://schemas.openxmlformats.org/officeDocument/2006/relationships/hyperlink" Target="Blausen%200466%20Heart%20Bypass%20Surgery" TargetMode="External"/><Relationship Id="rId9" Type="http://schemas.openxmlformats.org/officeDocument/2006/relationships/hyperlink" Target="http://creativecommons.org/licenses/by/2.5/deed.e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Mikael_H%C3%A4ggstr%C3%B6m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commons.wikimedia.org/wiki/File:Surface_anatomy_of_the_heart.png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2.1/jp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Heart_rotating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reparation_arteria_mammaria_interna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MrArifnajaf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ronary_artery_bypass_surgery_Image_657B-PH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Philipp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art_diagram_blood_flow_en.sv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Eug&amp;action=edit&amp;redlink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art_anterior_view_coronal_section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5/deed.en" TargetMode="External"/><Relationship Id="rId4" Type="http://schemas.openxmlformats.org/officeDocument/2006/relationships/hyperlink" Target="http://commons.wikimedia.org/wiki/User:Sevela.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041_AorticValve_RegurgitationvsStenosis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Smallbot" TargetMode="External"/><Relationship Id="rId4" Type="http://schemas.openxmlformats.org/officeDocument/2006/relationships/hyperlink" Target="http://commons.wikimedia.org/wiki/File:Aortic_valve_pathology_(CardioNetworks_ECHOpedia).sv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ortic_stenosis_rheumatic,_gross_pathology_20G0014_lores.jpg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/index.php?title=User:Pezard&amp;action=edit&amp;redlink=1" TargetMode="External"/><Relationship Id="rId5" Type="http://schemas.openxmlformats.org/officeDocument/2006/relationships/hyperlink" Target="http://commons.wikimedia.org/wiki/File:Valve_Ao_Anat.jpg" TargetMode="External"/><Relationship Id="rId4" Type="http://schemas.openxmlformats.org/officeDocument/2006/relationships/image" Target="../media/image25.jpeg"/><Relationship Id="rId9" Type="http://schemas.openxmlformats.org/officeDocument/2006/relationships/hyperlink" Target="http://commons.wikimedia.org/wiki/User:Path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005_Surface_Anatomy_of_the_Heart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rtificial_biological_heart_valve.JPG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User:Robertolyra" TargetMode="External"/><Relationship Id="rId11" Type="http://schemas.openxmlformats.org/officeDocument/2006/relationships/hyperlink" Target="http://commons.wikimedia.org/w/index.php?title=User:Phulwari28&amp;action=edit&amp;redlink=1" TargetMode="External"/><Relationship Id="rId5" Type="http://schemas.openxmlformats.org/officeDocument/2006/relationships/hyperlink" Target="http://en.wikipedia.org/wiki/File:BiologicalValves.JPG" TargetMode="External"/><Relationship Id="rId10" Type="http://schemas.openxmlformats.org/officeDocument/2006/relationships/hyperlink" Target="http://commons.wikimedia.org/wiki/File:Chitra_Valve.jpg" TargetMode="External"/><Relationship Id="rId4" Type="http://schemas.openxmlformats.org/officeDocument/2006/relationships/image" Target="../media/image28.jpeg"/><Relationship Id="rId9" Type="http://schemas.openxmlformats.org/officeDocument/2006/relationships/hyperlink" Target="http://commons.wikimedia.org/w/index.php?title=User:Stif_Komar&amp;action=edit&amp;redlink=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atrlynch/450128462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2.0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hyperlink" Target="https://www.youtube.com/watch?v=5jLfPlQBYuw" TargetMode="Externa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hyperlink" Target="https://www.youtube.com/watch?v=csxJYTLXNJY" TargetMode="Externa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648_MitralValveStenosis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atho" TargetMode="External"/><Relationship Id="rId4" Type="http://schemas.openxmlformats.org/officeDocument/2006/relationships/hyperlink" Target="http://commons.wikimedia.org/wiki/File:Mitral_stenosis,_gross_pathology_20G0015_lores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Natxo1968&amp;action=edit&amp;redlink=1" TargetMode="External"/><Relationship Id="rId4" Type="http://schemas.openxmlformats.org/officeDocument/2006/relationships/hyperlink" Target="http://commons.wikimedia.org/wiki/File:Preop_view_Mitral_valve_Dr_S%C3%A1ez_de_Ibarr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agram_of_the_human_heart_(cropped)_el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Dada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Anatomist90" TargetMode="External"/><Relationship Id="rId4" Type="http://schemas.openxmlformats.org/officeDocument/2006/relationships/hyperlink" Target="http://commons.wikimedia.org/wiki/File:Mitral_valve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056_ArtificialHeartValve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rosthetic_Cardiac_Ball_Valves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User:DrJunge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rosthetic_Cardiac_Ball_Valves.jpg" TargetMode="External"/><Relationship Id="rId3" Type="http://schemas.openxmlformats.org/officeDocument/2006/relationships/image" Target="../media/image39.jpeg"/><Relationship Id="rId7" Type="http://schemas.openxmlformats.org/officeDocument/2006/relationships/hyperlink" Target="http://creativecommons.org/licenses/by/3.0/deed.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BruceBlaus" TargetMode="External"/><Relationship Id="rId5" Type="http://schemas.openxmlformats.org/officeDocument/2006/relationships/hyperlink" Target="http://commons.wikimedia.org/wiki/File:Blausen_0056_ArtificialHeartValve.png" TargetMode="External"/><Relationship Id="rId4" Type="http://schemas.openxmlformats.org/officeDocument/2006/relationships/image" Target="../media/image40.png"/><Relationship Id="rId9" Type="http://schemas.openxmlformats.org/officeDocument/2006/relationships/hyperlink" Target="http://commons.wikimedia.org/wiki/User:DrJunge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iologicalValves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User:Robertolyra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BruceBlaus" TargetMode="External"/><Relationship Id="rId2" Type="http://schemas.openxmlformats.org/officeDocument/2006/relationships/hyperlink" Target="http://commons.wikimedia.org/wiki/File:Blausen_0696_PacemakerPlacement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://creativecommons.org/licenses/by/3.0/deed.e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User:Sunzi99&amp;action=edit&amp;redlink=1" TargetMode="External"/><Relationship Id="rId2" Type="http://schemas.openxmlformats.org/officeDocument/2006/relationships/hyperlink" Target="http://commons.wikimedia.org/wiki/File:Herzschrittmacher_auf_Roentgenbil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creativecommons.org/licenses/by/3.0/deed.en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Stevenfruitsmaak" TargetMode="External"/><Relationship Id="rId3" Type="http://schemas.openxmlformats.org/officeDocument/2006/relationships/image" Target="../media/image44.jpeg"/><Relationship Id="rId7" Type="http://schemas.openxmlformats.org/officeDocument/2006/relationships/hyperlink" Target="http://commons.wikimedia.org/wiki/File:St_Jude_Medical_pacemaker_with_ruler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DrJunge" TargetMode="External"/><Relationship Id="rId4" Type="http://schemas.openxmlformats.org/officeDocument/2006/relationships/hyperlink" Target="http://commons.wikimedia.org/wiki/File:First_pacemaker_(Siemens-Elema_1958).jpg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955_heart_lung_machin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commons.wikimedia.org/wiki/User:Geni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VSD_image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009_Congenital_Heart_Defects.jp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009_Congenital_Heart_Defects.jp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ngenitalHeartCase-133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avindraa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Pfree2014&amp;action=edit&amp;redlink=1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://commons.wikimedia.org/wiki/File:Perfusionist_opearting_heart_lung_machine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5/deed.en" TargetMode="External"/><Relationship Id="rId5" Type="http://schemas.openxmlformats.org/officeDocument/2006/relationships/hyperlink" Target="http://commons.wikimedia.org/w/index.php?title=User:Wegyor&amp;action=edit&amp;redlink=1" TargetMode="External"/><Relationship Id="rId4" Type="http://schemas.openxmlformats.org/officeDocument/2006/relationships/hyperlink" Target="http://commons.wikimedia.org/wiki/File:Sz%C3%ADv-t%C3%BCd%C5%91_k%C3%A9sz%C3%BCl%C3%A9k.JPG" TargetMode="External"/><Relationship Id="rId9" Type="http://schemas.openxmlformats.org/officeDocument/2006/relationships/hyperlink" Target="http://creativecommons.org/licenses/by-sa/4.0/deed.en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rodotti_Biomedicali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Mr_Vacchi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ronary_artery_bypass_surgery_Image_657C-PH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Morning2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Ειδικές Ιατρικές Εφαρμογές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Καρδιοχειρουργικές παθήσεις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Δρ. Νικόλαος Δ. Θαλασσινός, Επίκουρος Καθηγητής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Χειρουργός Θώρακος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Ραδιολογίας - Ακτινολογίας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Παράμετροι που παρακολουθούνται κατά τη διάρκεια της εξωσωματικής κυκλοφορίας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/>
          </a:bodyPr>
          <a:lstStyle/>
          <a:p>
            <a:r>
              <a:rPr lang="el-GR" b="1" dirty="0"/>
              <a:t>Συστηματικά παρακολουθούνται: </a:t>
            </a:r>
            <a:r>
              <a:rPr lang="el-GR" dirty="0"/>
              <a:t>Το ΗΚΓ, η αρτηριακή πίεση, η ΚΦΠ, η αρτηριακή παροχή και η παροχή των στεφανιαίων αναρροφήσεων από το μηχάνημα της εξωσωματικής κυκλοφορίας (Ε/Κ), η θερμοκρασία του σώματος, του κυκλοφορούμενου αίματος και του νερού του μηχανήματος ψύξης – επαναθέρμανσης</a:t>
            </a:r>
            <a:r>
              <a:rPr lang="el-GR" dirty="0" smtClean="0"/>
              <a:t>.</a:t>
            </a:r>
          </a:p>
          <a:p>
            <a:r>
              <a:rPr lang="el-GR" b="1" dirty="0"/>
              <a:t>Περιοδικά παρακολουθούνται: </a:t>
            </a:r>
            <a:r>
              <a:rPr lang="el-GR" dirty="0"/>
              <a:t>Οι ηλεκτρολύτες, η οξεοβασική ισορροπία και ο αιματοκρίτης (Hct) του ασθενούς, η αποβολή ούρων, η θερμοκρασία του μυοκαρδίου και οι πνευμονικές αντιστάσεις.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06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Παράμετροι και συστήματα που παρακολουθούνται στον κ/χ ασθενή στη ΜΕΘ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0" fontAlgn="base" hangingPunct="0">
              <a:buFont typeface="+mj-lt"/>
              <a:buAutoNum type="arabicPeriod"/>
            </a:pPr>
            <a:r>
              <a:rPr lang="el-GR" dirty="0" smtClean="0"/>
              <a:t>Αναπνευστικό.</a:t>
            </a:r>
            <a:endParaRPr lang="el-GR" dirty="0"/>
          </a:p>
          <a:p>
            <a:pPr marL="457200" indent="-457200" eaLnBrk="0" fontAlgn="base" hangingPunct="0">
              <a:buFont typeface="+mj-lt"/>
              <a:buAutoNum type="arabicPeriod"/>
            </a:pPr>
            <a:r>
              <a:rPr lang="el-GR" dirty="0" smtClean="0"/>
              <a:t>Κυκλοφορικό.</a:t>
            </a:r>
            <a:endParaRPr lang="el-GR" dirty="0"/>
          </a:p>
          <a:p>
            <a:pPr marL="457200" indent="-457200" eaLnBrk="0" fontAlgn="base" hangingPunct="0">
              <a:buFont typeface="+mj-lt"/>
              <a:buAutoNum type="arabicPeriod"/>
            </a:pPr>
            <a:r>
              <a:rPr lang="el-GR" dirty="0"/>
              <a:t>Νεφρική και Ηπατική </a:t>
            </a:r>
            <a:r>
              <a:rPr lang="el-GR" dirty="0" smtClean="0"/>
              <a:t>λειτουργία.</a:t>
            </a:r>
            <a:endParaRPr lang="el-GR" dirty="0"/>
          </a:p>
          <a:p>
            <a:pPr marL="457200" indent="-457200" eaLnBrk="0" fontAlgn="base" hangingPunct="0">
              <a:buFont typeface="+mj-lt"/>
              <a:buAutoNum type="arabicPeriod"/>
            </a:pPr>
            <a:r>
              <a:rPr lang="el-GR" dirty="0"/>
              <a:t>Νευρικό σύστημα – Ψυχική </a:t>
            </a:r>
            <a:r>
              <a:rPr lang="el-GR" dirty="0" smtClean="0"/>
              <a:t>σφαίρα.</a:t>
            </a:r>
            <a:endParaRPr lang="el-GR" dirty="0"/>
          </a:p>
          <a:p>
            <a:pPr marL="457200" indent="-457200" eaLnBrk="0" fontAlgn="base" hangingPunct="0">
              <a:buFont typeface="+mj-lt"/>
              <a:buAutoNum type="arabicPeriod"/>
            </a:pPr>
            <a:r>
              <a:rPr lang="el-GR" dirty="0" smtClean="0"/>
              <a:t>Μεταβολισμός.</a:t>
            </a:r>
            <a:endParaRPr lang="el-GR" dirty="0"/>
          </a:p>
          <a:p>
            <a:pPr marL="457200" indent="-457200" eaLnBrk="0" fontAlgn="base" hangingPunct="0">
              <a:buFont typeface="+mj-lt"/>
              <a:buAutoNum type="arabicPeriod"/>
            </a:pPr>
            <a:r>
              <a:rPr lang="el-GR" dirty="0"/>
              <a:t>Χορήγηση </a:t>
            </a:r>
            <a:r>
              <a:rPr lang="el-GR" dirty="0" smtClean="0"/>
              <a:t>υγρών.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55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Άμεσες επιπλοκές μετά από εγχειρήσεις ανοικτής καρδιάς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400600"/>
          </a:xfrm>
        </p:spPr>
        <p:txBody>
          <a:bodyPr>
            <a:normAutofit/>
          </a:bodyPr>
          <a:lstStyle/>
          <a:p>
            <a:pPr eaLnBrk="0" fontAlgn="base" hangingPunct="0"/>
            <a:r>
              <a:rPr lang="el-GR" sz="2200" dirty="0"/>
              <a:t>Μετεγχειρητική </a:t>
            </a:r>
            <a:r>
              <a:rPr lang="el-GR" sz="2200" dirty="0" smtClean="0"/>
              <a:t>αιμορραγία.</a:t>
            </a:r>
            <a:endParaRPr lang="el-GR" sz="2200" dirty="0"/>
          </a:p>
          <a:p>
            <a:pPr eaLnBrk="0" fontAlgn="base" hangingPunct="0"/>
            <a:r>
              <a:rPr lang="el-GR" sz="2200" dirty="0"/>
              <a:t>Καρδιακός </a:t>
            </a:r>
            <a:r>
              <a:rPr lang="el-GR" sz="2200" dirty="0" smtClean="0"/>
              <a:t>επιπωματισμός.</a:t>
            </a:r>
            <a:endParaRPr lang="el-GR" sz="2200" dirty="0"/>
          </a:p>
          <a:p>
            <a:pPr eaLnBrk="0" fontAlgn="base" hangingPunct="0"/>
            <a:r>
              <a:rPr lang="el-GR" sz="2200" dirty="0"/>
              <a:t>Σύνδρομο Χαμηλής Καρδιακής Παροχής – Καρδιακή </a:t>
            </a:r>
            <a:r>
              <a:rPr lang="el-GR" sz="2200" dirty="0" smtClean="0"/>
              <a:t>ανεπάρκεια.</a:t>
            </a:r>
            <a:endParaRPr lang="el-GR" sz="2200" dirty="0"/>
          </a:p>
          <a:p>
            <a:pPr eaLnBrk="0" fontAlgn="base" hangingPunct="0"/>
            <a:r>
              <a:rPr lang="el-GR" sz="2200" dirty="0" smtClean="0"/>
              <a:t>Αρρυθμίες.</a:t>
            </a:r>
            <a:endParaRPr lang="el-GR" sz="2200" dirty="0"/>
          </a:p>
          <a:p>
            <a:pPr eaLnBrk="0" fontAlgn="base" hangingPunct="0"/>
            <a:r>
              <a:rPr lang="el-GR" sz="2200" dirty="0"/>
              <a:t>Καρδιακή </a:t>
            </a:r>
            <a:r>
              <a:rPr lang="el-GR" sz="2200" dirty="0" smtClean="0"/>
              <a:t>ανακοπή.</a:t>
            </a:r>
            <a:endParaRPr lang="el-GR" sz="2200" dirty="0"/>
          </a:p>
          <a:p>
            <a:pPr eaLnBrk="0" fontAlgn="base" hangingPunct="0"/>
            <a:r>
              <a:rPr lang="el-GR" sz="2200" dirty="0"/>
              <a:t>Αναπνευστική </a:t>
            </a:r>
            <a:r>
              <a:rPr lang="el-GR" sz="2200" dirty="0" smtClean="0"/>
              <a:t>ανεπάρκεια.</a:t>
            </a:r>
            <a:endParaRPr lang="el-GR" sz="2200" dirty="0"/>
          </a:p>
          <a:p>
            <a:pPr eaLnBrk="0" fontAlgn="base" hangingPunct="0"/>
            <a:r>
              <a:rPr lang="el-GR" sz="2200" dirty="0"/>
              <a:t>Νεφρική </a:t>
            </a:r>
            <a:r>
              <a:rPr lang="el-GR" sz="2200" dirty="0" smtClean="0"/>
              <a:t>ανεπάρκεια.</a:t>
            </a:r>
            <a:endParaRPr lang="el-GR" sz="2200" dirty="0"/>
          </a:p>
          <a:p>
            <a:pPr eaLnBrk="0" fontAlgn="base" hangingPunct="0"/>
            <a:r>
              <a:rPr lang="el-GR" sz="2200" dirty="0"/>
              <a:t>Επιπλοκές από το </a:t>
            </a:r>
            <a:r>
              <a:rPr lang="el-GR" sz="2200" dirty="0" smtClean="0"/>
              <a:t>πεπτικό.</a:t>
            </a:r>
            <a:endParaRPr lang="el-GR" sz="2200" dirty="0"/>
          </a:p>
          <a:p>
            <a:pPr eaLnBrk="0" fontAlgn="base" hangingPunct="0"/>
            <a:r>
              <a:rPr lang="el-GR" sz="2200" dirty="0"/>
              <a:t>Επιπλοκές από το </a:t>
            </a:r>
            <a:r>
              <a:rPr lang="el-GR" sz="2200" dirty="0" smtClean="0"/>
              <a:t>ΚΝΣ.</a:t>
            </a:r>
            <a:endParaRPr lang="el-GR" sz="2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82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white"/>
                </a:solidFill>
              </a:rPr>
              <a:t>Άμεσες επιπλοκές μετά από εγχειρήσεις ανοικτής καρδιάς </a:t>
            </a:r>
            <a:r>
              <a:rPr lang="el-GR" sz="33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/>
            <a:r>
              <a:rPr lang="el-GR" dirty="0"/>
              <a:t>Επιληπτικές </a:t>
            </a:r>
            <a:r>
              <a:rPr lang="el-GR" dirty="0" smtClean="0"/>
              <a:t>κρίσεις.</a:t>
            </a:r>
            <a:endParaRPr lang="el-GR" dirty="0"/>
          </a:p>
          <a:p>
            <a:pPr eaLnBrk="0" fontAlgn="base" hangingPunct="0"/>
            <a:r>
              <a:rPr lang="el-GR" dirty="0"/>
              <a:t>Διεγχειρητικό </a:t>
            </a:r>
            <a:r>
              <a:rPr lang="el-GR" dirty="0" smtClean="0"/>
              <a:t>έμφραγμα.</a:t>
            </a:r>
            <a:endParaRPr lang="el-GR" dirty="0"/>
          </a:p>
          <a:p>
            <a:pPr eaLnBrk="0" fontAlgn="base" hangingPunct="0"/>
            <a:r>
              <a:rPr lang="el-GR" dirty="0" smtClean="0"/>
              <a:t>Αναιμία.</a:t>
            </a:r>
            <a:endParaRPr lang="el-GR" dirty="0"/>
          </a:p>
          <a:p>
            <a:pPr eaLnBrk="0" fontAlgn="base" hangingPunct="0"/>
            <a:r>
              <a:rPr lang="el-GR" dirty="0"/>
              <a:t>Αρτηριακή </a:t>
            </a:r>
            <a:r>
              <a:rPr lang="el-GR" dirty="0" smtClean="0"/>
              <a:t>υπέρταση.</a:t>
            </a:r>
            <a:endParaRPr lang="el-GR" dirty="0"/>
          </a:p>
          <a:p>
            <a:pPr eaLnBrk="0" fontAlgn="base" hangingPunct="0"/>
            <a:r>
              <a:rPr lang="el-GR" dirty="0"/>
              <a:t>Πυρετός </a:t>
            </a:r>
            <a:r>
              <a:rPr lang="el-GR" dirty="0" smtClean="0"/>
              <a:t>.</a:t>
            </a:r>
            <a:endParaRPr lang="el-GR" dirty="0"/>
          </a:p>
          <a:p>
            <a:pPr eaLnBrk="0" fontAlgn="base" hangingPunct="0"/>
            <a:r>
              <a:rPr lang="el-GR" dirty="0"/>
              <a:t>Σύνδρομο μετά </a:t>
            </a:r>
            <a:r>
              <a:rPr lang="el-GR" dirty="0" smtClean="0"/>
              <a:t>περικαρδιοτομή.</a:t>
            </a:r>
            <a:endParaRPr lang="el-GR" dirty="0"/>
          </a:p>
          <a:p>
            <a:pPr eaLnBrk="0" fontAlgn="base" hangingPunct="0"/>
            <a:r>
              <a:rPr lang="el-GR" dirty="0"/>
              <a:t>Σύνδρομο μετά εξωσωματική </a:t>
            </a:r>
            <a:r>
              <a:rPr lang="el-GR" dirty="0" smtClean="0"/>
              <a:t>κυκλοφορία.</a:t>
            </a:r>
            <a:endParaRPr lang="el-GR" dirty="0"/>
          </a:p>
          <a:p>
            <a:pPr eaLnBrk="0" fontAlgn="base" hangingPunct="0"/>
            <a:r>
              <a:rPr lang="el-GR" dirty="0" smtClean="0"/>
              <a:t>Ενδοκαρδίτιδα.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93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Στεφανιαία Νόσος</a:t>
            </a:r>
            <a:br>
              <a:rPr lang="el-GR" dirty="0" smtClean="0"/>
            </a:br>
            <a:r>
              <a:rPr lang="el-GR" sz="3300" b="0" dirty="0" smtClean="0"/>
              <a:t>Ενδείξεις </a:t>
            </a:r>
            <a:r>
              <a:rPr lang="el-GR" sz="3300" b="0" dirty="0"/>
              <a:t>για χειρουργική </a:t>
            </a:r>
            <a:r>
              <a:rPr lang="el-GR" sz="3300" b="0" dirty="0" smtClean="0"/>
              <a:t>αντιμετώπιση</a:t>
            </a:r>
            <a:endParaRPr lang="el-GR" sz="33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0" fontAlgn="base" hangingPunct="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χρόνια σταθερή ανθεκτική στηθάγχη (αποτυχία αντιμετώπισης με καρδιολογικές επεμβατικές παρεμβάσεις ή φάρμακα).</a:t>
            </a:r>
          </a:p>
          <a:p>
            <a:pPr marL="457200" indent="-457200" eaLnBrk="0" fontAlgn="base" hangingPunct="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ασταθής στηθάγχη η οποία δεν ανταποκρίνεται στην φαρμακευτική αγωγή.</a:t>
            </a:r>
          </a:p>
          <a:p>
            <a:pPr marL="457200" indent="-457200" eaLnBrk="0" fontAlgn="base" hangingPunct="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νόσος του στελέχους της αριστερής στεφανιαίας αρτηρίας.</a:t>
            </a:r>
          </a:p>
          <a:p>
            <a:pPr marL="457200" indent="-457200" eaLnBrk="0" fontAlgn="base" hangingPunct="0">
              <a:buFont typeface="+mj-lt"/>
              <a:buAutoNum type="arabicPeriod"/>
            </a:pPr>
            <a:r>
              <a:rPr lang="el-GR" dirty="0" smtClean="0"/>
              <a:t>Οι </a:t>
            </a:r>
            <a:r>
              <a:rPr lang="el-GR" dirty="0"/>
              <a:t>επιπλοκές του εμφράγματος του μυοκαρδίου.</a:t>
            </a:r>
          </a:p>
          <a:p>
            <a:pPr marL="457200" indent="-457200" eaLnBrk="0" fontAlgn="base" hangingPunct="0">
              <a:buFont typeface="+mj-lt"/>
              <a:buAutoNum type="arabicPeriod"/>
            </a:pPr>
            <a:r>
              <a:rPr lang="el-GR" dirty="0" smtClean="0"/>
              <a:t>Οι </a:t>
            </a:r>
            <a:r>
              <a:rPr lang="el-GR" dirty="0"/>
              <a:t>υποτροπιάζουσες ανθεκτικές κοιλιακές αρρυθμίες.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Στεφανιαία Νόσος</a:t>
            </a:r>
            <a:br>
              <a:rPr lang="el-GR" dirty="0"/>
            </a:br>
            <a:r>
              <a:rPr lang="el-GR" sz="3300" b="0" dirty="0"/>
              <a:t>Μετεγχειρητικές επιπλοκές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άμεσες επιπλοκές των επεμβάσεων ανοικτής </a:t>
            </a:r>
            <a:r>
              <a:rPr lang="el-GR" dirty="0" smtClean="0"/>
              <a:t>καρδιάς.</a:t>
            </a:r>
          </a:p>
          <a:p>
            <a:r>
              <a:rPr lang="el-GR" dirty="0"/>
              <a:t>Διαπύηση στερνικού τραύματος – τραύματος </a:t>
            </a:r>
            <a:r>
              <a:rPr lang="el-GR" dirty="0" smtClean="0"/>
              <a:t>σαφηνεκτομής.</a:t>
            </a:r>
          </a:p>
          <a:p>
            <a:r>
              <a:rPr lang="el-GR" dirty="0"/>
              <a:t>Υποτροπή </a:t>
            </a:r>
            <a:r>
              <a:rPr lang="el-GR" dirty="0" smtClean="0"/>
              <a:t>στηθάγχης.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45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Στεφανιαία Νόσος</a:t>
            </a:r>
            <a:br>
              <a:rPr lang="el-GR" dirty="0"/>
            </a:br>
            <a:r>
              <a:rPr lang="el-GR" sz="3300" b="0" dirty="0"/>
              <a:t>Νεότερες τεχνικές επαναιμάτωσης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Επεμβάσεις με πάλλουσα καρδιά χωρίς τη χρήση εξωσωματικής κυκλοφορίας (γνωστές τεχνικές από παλιά που τώρα τυγχάνουν ευρείας εφαρμογής</a:t>
            </a:r>
            <a:r>
              <a:rPr lang="el-GR" dirty="0" smtClean="0"/>
              <a:t>).</a:t>
            </a:r>
          </a:p>
          <a:p>
            <a:r>
              <a:rPr lang="el-GR" dirty="0"/>
              <a:t>Επεμβάσεις με ελάχιστα επεμβατικές τεχνικές</a:t>
            </a:r>
          </a:p>
          <a:p>
            <a:pPr lvl="1"/>
            <a:r>
              <a:rPr lang="el-GR" dirty="0" smtClean="0"/>
              <a:t>MIDCAB,</a:t>
            </a:r>
            <a:endParaRPr lang="el-GR" dirty="0"/>
          </a:p>
          <a:p>
            <a:pPr lvl="1"/>
            <a:r>
              <a:rPr lang="el-GR" dirty="0" smtClean="0"/>
              <a:t>VACABG.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dirty="0"/>
              <a:t>Χρήση </a:t>
            </a:r>
            <a:r>
              <a:rPr lang="en-US" dirty="0" smtClean="0"/>
              <a:t>LASER</a:t>
            </a:r>
            <a:r>
              <a:rPr lang="el-GR" dirty="0" smtClean="0"/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dirty="0"/>
              <a:t>Υβριδικές τεχνικές – ρομποτική χειρουργική (στάδιο κλινικής έρευνας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64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Αορτοστεφανιαία παράκαμψη (</a:t>
            </a:r>
            <a:r>
              <a:rPr lang="en-US" sz="3600" dirty="0" smtClean="0"/>
              <a:t>Bypass)</a:t>
            </a:r>
            <a:r>
              <a:rPr lang="el-GR" sz="3600" dirty="0" smtClean="0"/>
              <a:t>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906016" y="1714530"/>
            <a:ext cx="7331968" cy="3528392"/>
            <a:chOff x="683568" y="1982347"/>
            <a:chExt cx="7620000" cy="3815165"/>
          </a:xfrm>
        </p:grpSpPr>
        <p:pic>
          <p:nvPicPr>
            <p:cNvPr id="5122" name="Picture 2" descr="File:Blausen 0152 CABG Al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987512"/>
              <a:ext cx="7620000" cy="381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71600" y="2000178"/>
              <a:ext cx="108012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+mn-lt"/>
                </a:rPr>
                <a:t>Απλό </a:t>
              </a:r>
              <a:endParaRPr lang="el-GR" b="1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59832" y="2000178"/>
              <a:ext cx="108012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+mn-lt"/>
                </a:rPr>
                <a:t>Διπλό </a:t>
              </a:r>
              <a:endParaRPr lang="el-GR" b="1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4048" y="2000178"/>
              <a:ext cx="108012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+mn-lt"/>
                </a:rPr>
                <a:t>Τριπλό </a:t>
              </a:r>
              <a:endParaRPr lang="el-GR" b="1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60232" y="1982347"/>
              <a:ext cx="136815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+mn-lt"/>
                </a:rPr>
                <a:t>Τετραπλό</a:t>
              </a:r>
              <a:endParaRPr lang="el-GR" b="1" dirty="0">
                <a:latin typeface="+mn-lt"/>
              </a:endParaRPr>
            </a:p>
          </p:txBody>
        </p:sp>
      </p:grpSp>
      <p:sp>
        <p:nvSpPr>
          <p:cNvPr id="11" name="Rectangle 7"/>
          <p:cNvSpPr/>
          <p:nvPr/>
        </p:nvSpPr>
        <p:spPr>
          <a:xfrm>
            <a:off x="2843808" y="544522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Blausen 0152 CABG All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BruceBlaus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12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Αορτοστεφανιαία παράκαμψη (</a:t>
            </a:r>
            <a:r>
              <a:rPr lang="en-US" sz="3600" dirty="0" smtClean="0"/>
              <a:t>Bypass)</a:t>
            </a:r>
            <a:r>
              <a:rPr lang="el-GR" sz="3600" dirty="0" smtClean="0"/>
              <a:t> </a:t>
            </a:r>
            <a:r>
              <a:rPr lang="el-GR" sz="3000" b="0" dirty="0" smtClean="0"/>
              <a:t>2/5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6146" name="Picture 2" descr="File:Aorta koronar şuntl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36" y="1340768"/>
            <a:ext cx="4770528" cy="38164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6530" y="5229200"/>
            <a:ext cx="5070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Χρήση κερκιδικής αρτηρίας σαν μόσχευμα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843808" y="5732095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Aorta koronar şuntlama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MrArifnajafov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72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Αορτοστεφανιαία παράκαμψη (</a:t>
            </a:r>
            <a:r>
              <a:rPr lang="en-US" sz="3600" dirty="0" smtClean="0"/>
              <a:t>Bypass)</a:t>
            </a:r>
            <a:r>
              <a:rPr lang="el-GR" sz="3600" dirty="0" smtClean="0"/>
              <a:t> </a:t>
            </a:r>
            <a:r>
              <a:rPr lang="el-GR" sz="3000" b="0" dirty="0" smtClean="0"/>
              <a:t>3/5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pic>
        <p:nvPicPr>
          <p:cNvPr id="7170" name="Picture 2" descr="File:Blausen 0466 Heart Bypass Surge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1748"/>
            <a:ext cx="4200467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7537" y="4842068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Λήψη σαφηνούς φλέβας σαν μόσχευμα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72" name="Picture 4" descr="File:Heart saphenous coronary graf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67" y="1484784"/>
            <a:ext cx="3690664" cy="33756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05519" y="4860391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schemeClr val="bg1"/>
                </a:solidFill>
                <a:latin typeface="+mn-lt"/>
              </a:rPr>
              <a:t>Τοποθέτηση φλεβικών μοσχευμάτων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39552" y="564066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 action="ppaction://hlinkfile"/>
              </a:rPr>
              <a:t>Blausen 0466 Heart Bypass Surgery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Dcoetzee</a:t>
            </a:r>
            <a:r>
              <a:rPr lang="el-GR" sz="1200" dirty="0" smtClean="0">
                <a:solidFill>
                  <a:schemeClr val="bg1"/>
                </a:solidFill>
                <a:latin typeface="+mn-lt"/>
                <a:hlinkClick r:id="rId5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5241523" y="564066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7"/>
              </a:rPr>
              <a:t>Heart saphenous coronary grafts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8"/>
              </a:rPr>
              <a:t>Sevela.p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9"/>
              </a:rPr>
              <a:t>CC BY 2.5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2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Ανατομία της καρδιάς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1/3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102402" name="Picture 2" descr="File:Heart 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04" y="1925271"/>
            <a:ext cx="3528391" cy="3528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4" name="Picture 4" descr="File:Surface anatomy of the he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556792"/>
            <a:ext cx="2736304" cy="39024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291085" y="5515615"/>
            <a:ext cx="2524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Heart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4"/>
              </a:rPr>
              <a:t>rotating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BY-SA 2.1 JP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765" y="5515615"/>
            <a:ext cx="3161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7"/>
              </a:rPr>
              <a:t>Surface anatomy of the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7"/>
              </a:rPr>
              <a:t>heart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8" tooltip="User:Mikael Häggström"/>
              </a:rPr>
              <a:t>Mikael 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7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Αορτοστεφανιαία παράκαμψη (</a:t>
            </a:r>
            <a:r>
              <a:rPr lang="en-US" sz="3600" dirty="0" smtClean="0"/>
              <a:t>Bypass)</a:t>
            </a:r>
            <a:r>
              <a:rPr lang="el-GR" sz="3600" dirty="0" smtClean="0"/>
              <a:t> </a:t>
            </a:r>
            <a:r>
              <a:rPr lang="el-GR" sz="3000" b="0" dirty="0" smtClean="0"/>
              <a:t>4/5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pic>
        <p:nvPicPr>
          <p:cNvPr id="8194" name="Picture 2" descr="File:Preparation arteria mammaria inter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7" y="1124744"/>
            <a:ext cx="6057900" cy="42291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08466" y="5424210"/>
            <a:ext cx="52275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Λήψη μοσχεύματος </a:t>
            </a:r>
            <a:r>
              <a:rPr lang="el-GR" sz="2200" dirty="0">
                <a:solidFill>
                  <a:schemeClr val="bg1"/>
                </a:solidFill>
                <a:latin typeface="+mn-lt"/>
              </a:rPr>
              <a:t>έ</a:t>
            </a:r>
            <a:r>
              <a:rPr lang="el-GR" sz="2200" dirty="0" smtClean="0">
                <a:solidFill>
                  <a:schemeClr val="bg1"/>
                </a:solidFill>
                <a:latin typeface="+mn-lt"/>
              </a:rPr>
              <a:t>σω μαστικής </a:t>
            </a:r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αρτηρίας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038050" y="5855097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Preparation arteria mammaria interna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4"/>
              </a:rPr>
              <a:t>MrArifnajafov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49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Αορτοστεφανιαία παράκαμψη (</a:t>
            </a:r>
            <a:r>
              <a:rPr lang="en-US" sz="3600" dirty="0" smtClean="0"/>
              <a:t>Bypass)</a:t>
            </a:r>
            <a:r>
              <a:rPr lang="el-GR" sz="3600" dirty="0" smtClean="0"/>
              <a:t> </a:t>
            </a:r>
            <a:r>
              <a:rPr lang="el-GR" sz="3000" b="0" dirty="0" smtClean="0"/>
              <a:t>5/5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5286807"/>
            <a:ext cx="31974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Τοποθέτηση μοσχεύματος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218" name="Picture 2" descr="File:Coronary artery bypass surgery Image 657B-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760640" cy="38740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218379" y="5717168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Coronary artery bypass surgery Image 657B-PH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PhilippN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9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Καρδιακές βαλβίδες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330747" y="1124744"/>
            <a:ext cx="8366397" cy="5149493"/>
            <a:chOff x="-307244" y="871755"/>
            <a:chExt cx="9508442" cy="5620918"/>
          </a:xfrm>
          <a:solidFill>
            <a:schemeClr val="bg1"/>
          </a:solidFill>
        </p:grpSpPr>
        <p:pic>
          <p:nvPicPr>
            <p:cNvPr id="7" name="Picture 2" descr="File:Heart diagram blood flow en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352" y="871755"/>
              <a:ext cx="5013250" cy="5620918"/>
            </a:xfrm>
            <a:prstGeom prst="rect">
              <a:avLst/>
            </a:prstGeom>
            <a:grpFill/>
            <a:extLst/>
          </p:spPr>
        </p:pic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7540780" y="1448979"/>
              <a:ext cx="1660418" cy="11086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Πνευμονική μηνοειδής βαλβίδα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7351601" y="2810729"/>
              <a:ext cx="1659155" cy="11086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Αορτική</a:t>
              </a:r>
            </a:p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μηνοειδής βαλβίδα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957356" y="4639944"/>
              <a:ext cx="1916493" cy="11086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Αριστερή </a:t>
              </a: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κΚ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(μητροειδής) βαλβίδα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-307244" y="1936813"/>
              <a:ext cx="2649721" cy="77269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Δεξιά 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κΚ</a:t>
              </a: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(τριγλώχιν</a:t>
              </a: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)</a:t>
              </a:r>
            </a:p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βαλβίδα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560402" y="2642611"/>
              <a:ext cx="2399928" cy="16764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72498" y="3896091"/>
              <a:ext cx="2214736" cy="74385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V="1">
              <a:off x="5112458" y="3289007"/>
              <a:ext cx="2249083" cy="607084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 flipV="1">
              <a:off x="4633248" y="1970061"/>
              <a:ext cx="2870754" cy="171215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-214372" y="3826392"/>
              <a:ext cx="1489981" cy="77269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Τενόντιες 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χορδές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Line 3"/>
            <p:cNvSpPr>
              <a:spLocks noChangeShapeType="1"/>
            </p:cNvSpPr>
            <p:nvPr/>
          </p:nvSpPr>
          <p:spPr bwMode="auto">
            <a:xfrm>
              <a:off x="1255602" y="4319011"/>
              <a:ext cx="3136776" cy="441176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8" name="Line 2"/>
            <p:cNvSpPr>
              <a:spLocks noChangeShapeType="1"/>
            </p:cNvSpPr>
            <p:nvPr/>
          </p:nvSpPr>
          <p:spPr bwMode="auto">
            <a:xfrm flipV="1">
              <a:off x="646002" y="5147775"/>
              <a:ext cx="3987246" cy="314236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9" name="Ορθογώνιο 18"/>
            <p:cNvSpPr/>
            <p:nvPr/>
          </p:nvSpPr>
          <p:spPr>
            <a:xfrm>
              <a:off x="-143568" y="5255497"/>
              <a:ext cx="1957114" cy="43673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θηλοειδής μυς</a:t>
              </a: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4824426" y="1970060"/>
              <a:ext cx="2716355" cy="1856331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Rectangle 8"/>
          <p:cNvSpPr/>
          <p:nvPr/>
        </p:nvSpPr>
        <p:spPr>
          <a:xfrm>
            <a:off x="3386019" y="6274237"/>
            <a:ext cx="265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Heart diagram blood flow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3"/>
              </a:rPr>
              <a:t>en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 tooltip="User:Eug (page does not exist)"/>
              </a:rPr>
              <a:t>Eug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BY-SA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5"/>
              </a:rPr>
              <a:t>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7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Καρδιακές βαλβίδες </a:t>
            </a:r>
            <a:r>
              <a:rPr lang="el-GR" sz="3200" b="0" dirty="0">
                <a:solidFill>
                  <a:prstClr val="white"/>
                </a:solidFill>
              </a:rPr>
              <a:t>2</a:t>
            </a:r>
            <a:r>
              <a:rPr lang="el-GR" sz="3200" b="0" dirty="0" smtClean="0">
                <a:solidFill>
                  <a:prstClr val="white"/>
                </a:solidFill>
              </a:rPr>
              <a:t>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3203848" y="1268760"/>
            <a:ext cx="2828871" cy="4215994"/>
            <a:chOff x="179512" y="980728"/>
            <a:chExt cx="3686175" cy="5705476"/>
          </a:xfrm>
        </p:grpSpPr>
        <p:pic>
          <p:nvPicPr>
            <p:cNvPr id="6" name="Picture 2" descr="File:Heart anterior view coronal secti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980728"/>
              <a:ext cx="3686175" cy="57054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Ευθύγραμμο βέλος σύνδεσης 6"/>
            <p:cNvCxnSpPr/>
            <p:nvPr/>
          </p:nvCxnSpPr>
          <p:spPr>
            <a:xfrm flipH="1">
              <a:off x="2195736" y="3833466"/>
              <a:ext cx="1368152" cy="589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ύγραμμο βέλος σύνδεσης 7"/>
            <p:cNvCxnSpPr/>
            <p:nvPr/>
          </p:nvCxnSpPr>
          <p:spPr>
            <a:xfrm flipV="1">
              <a:off x="611560" y="5085184"/>
              <a:ext cx="648072" cy="10081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041055" y="5888807"/>
            <a:ext cx="3082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Heart anterior view coronal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3"/>
              </a:rPr>
              <a:t>section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 tooltip="User:Sevela.p"/>
              </a:rPr>
              <a:t>Sevela.p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5"/>
              </a:rPr>
              <a:t>CC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BY 2.5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6704" y="5483108"/>
            <a:ext cx="31031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Κολποκοιλιακές βαλβίδες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Παθήσεις της </a:t>
            </a:r>
            <a:r>
              <a:rPr lang="el-GR" altLang="el-GR" dirty="0" smtClean="0">
                <a:solidFill>
                  <a:prstClr val="white"/>
                </a:solidFill>
              </a:rPr>
              <a:t>αορτικής </a:t>
            </a:r>
            <a:r>
              <a:rPr lang="el-GR" altLang="el-GR" dirty="0">
                <a:solidFill>
                  <a:prstClr val="white"/>
                </a:solidFill>
              </a:rPr>
              <a:t>β</a:t>
            </a:r>
            <a:r>
              <a:rPr lang="el-GR" altLang="el-GR" dirty="0" smtClean="0">
                <a:solidFill>
                  <a:prstClr val="white"/>
                </a:solidFill>
              </a:rPr>
              <a:t>αλβίδας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1/6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341984" y="1112444"/>
            <a:ext cx="6372708" cy="4779531"/>
            <a:chOff x="1247292" y="1036334"/>
            <a:chExt cx="6372708" cy="4779531"/>
          </a:xfrm>
        </p:grpSpPr>
        <p:pic>
          <p:nvPicPr>
            <p:cNvPr id="10244" name="Picture 4" descr="File:Blausen 0041 AorticValve RegurgitationvsStenosi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292" y="1036334"/>
              <a:ext cx="6372708" cy="4779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41984" y="5319737"/>
              <a:ext cx="33123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latin typeface="+mn-lt"/>
                </a:rPr>
                <a:t>Αορτική ανεπάρκεια 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1960" y="5319737"/>
              <a:ext cx="33123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latin typeface="+mn-lt"/>
                </a:rPr>
                <a:t>Αορτική στένωση</a:t>
              </a:r>
              <a:endParaRPr lang="el-GR" sz="2000" b="1" dirty="0">
                <a:latin typeface="+mn-lt"/>
              </a:endParaRPr>
            </a:p>
          </p:txBody>
        </p:sp>
      </p:grpSp>
      <p:sp>
        <p:nvSpPr>
          <p:cNvPr id="15" name="Rectangle 8"/>
          <p:cNvSpPr/>
          <p:nvPr/>
        </p:nvSpPr>
        <p:spPr>
          <a:xfrm>
            <a:off x="2610737" y="6021288"/>
            <a:ext cx="3835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Blausen 0041 AorticValve RegurgitationvsStenosis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4"/>
              </a:rPr>
              <a:t>BruceBlaus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6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Παθήσεις της </a:t>
            </a:r>
            <a:r>
              <a:rPr lang="el-GR" altLang="el-GR" dirty="0" smtClean="0">
                <a:solidFill>
                  <a:prstClr val="white"/>
                </a:solidFill>
              </a:rPr>
              <a:t>αορτικής </a:t>
            </a:r>
            <a:r>
              <a:rPr lang="el-GR" altLang="el-GR" dirty="0">
                <a:solidFill>
                  <a:prstClr val="white"/>
                </a:solidFill>
              </a:rPr>
              <a:t>β</a:t>
            </a:r>
            <a:r>
              <a:rPr lang="el-GR" altLang="el-GR" dirty="0" smtClean="0">
                <a:solidFill>
                  <a:prstClr val="white"/>
                </a:solidFill>
              </a:rPr>
              <a:t>αλβίδας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2/6</a:t>
            </a:r>
            <a:endParaRPr lang="en-US" altLang="el-GR" dirty="0" smtClean="0"/>
          </a:p>
        </p:txBody>
      </p:sp>
      <p:graphicFrame>
        <p:nvGraphicFramePr>
          <p:cNvPr id="53306" name="Group 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254503"/>
              </p:ext>
            </p:extLst>
          </p:nvPr>
        </p:nvGraphicFramePr>
        <p:xfrm>
          <a:off x="457200" y="1698479"/>
          <a:ext cx="8229600" cy="3890761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3770528"/>
                <a:gridCol w="4459072"/>
              </a:tblGrid>
              <a:tr h="567224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Στένωση Αορτικής Βαλβίδας 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4881" marR="94881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881" marR="948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20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Αίτια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4881" marR="9488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Συμπτώματα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4881" marR="94881" anchor="ctr" horzOverflow="overflow"/>
                </a:tc>
              </a:tr>
              <a:tr h="286633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Εκφύλιση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Ρευματικός πυρετός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Συγγενής βλάβη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4881" marR="9488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Στηθάγχη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Ζάλη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Συγκοπτικά επεισόδια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Δύσπνοια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Πνευμονικό οίδημα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Αιφνίδιος θάνατος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4881" marR="94881" horzOverflow="overflow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21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Παθήσεις της </a:t>
            </a:r>
            <a:r>
              <a:rPr lang="el-GR" altLang="el-GR" dirty="0" smtClean="0">
                <a:solidFill>
                  <a:prstClr val="white"/>
                </a:solidFill>
              </a:rPr>
              <a:t>αορτικής </a:t>
            </a:r>
            <a:r>
              <a:rPr lang="el-GR" altLang="el-GR" dirty="0">
                <a:solidFill>
                  <a:prstClr val="white"/>
                </a:solidFill>
              </a:rPr>
              <a:t>β</a:t>
            </a:r>
            <a:r>
              <a:rPr lang="el-GR" altLang="el-GR" dirty="0" smtClean="0">
                <a:solidFill>
                  <a:prstClr val="white"/>
                </a:solidFill>
              </a:rPr>
              <a:t>αλβίδας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3/6</a:t>
            </a:r>
            <a:endParaRPr lang="en-US" altLang="el-GR" dirty="0" smtClean="0"/>
          </a:p>
        </p:txBody>
      </p:sp>
      <p:graphicFrame>
        <p:nvGraphicFramePr>
          <p:cNvPr id="55341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37060"/>
              </p:ext>
            </p:extLst>
          </p:nvPr>
        </p:nvGraphicFramePr>
        <p:xfrm>
          <a:off x="457200" y="1341438"/>
          <a:ext cx="8229600" cy="5117047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3808611"/>
                <a:gridCol w="4420989"/>
              </a:tblGrid>
              <a:tr h="78909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altLang="el-GR" sz="2400" b="1" dirty="0" smtClean="0"/>
                        <a:t>Ανεπάρκεια Αορτικής Βαλβίδας</a:t>
                      </a:r>
                      <a:r>
                        <a:rPr lang="en-US" altLang="el-GR" sz="2400" b="1" dirty="0" smtClean="0"/>
                        <a:t> 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2" marR="89982" marT="45726" marB="45726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82" marR="89982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3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Αίτια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2" marR="89982"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Συμπτώματα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2" marR="89982" marT="45726" marB="45726" anchor="ctr" horzOverflow="overflow"/>
                </a:tc>
              </a:tr>
              <a:tr h="374956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Εκφύλιση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Αορτικά ανευρύσματα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Ενδοκαρδίτιδα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2" marR="89982" marT="45726" marB="4572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Ασυμπτωματικοί αρχικά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Δυσφορία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Έκτοπες συστολές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Συμπτώματα Αρ. καρδιακής ανεπάρκειας (Δύσπνοια-ορθόπνοια, παροξυσμική δέσπνοια)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Πνευμονικό οίδημα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2" marR="89982" marT="45726" marB="45726" horzOverflow="overflow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56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Παθήσεις της </a:t>
            </a:r>
            <a:r>
              <a:rPr lang="el-GR" altLang="el-GR" dirty="0" smtClean="0"/>
              <a:t>αορτικής </a:t>
            </a:r>
            <a:r>
              <a:rPr lang="el-GR" altLang="el-GR" dirty="0"/>
              <a:t>β</a:t>
            </a:r>
            <a:r>
              <a:rPr lang="el-GR" altLang="el-GR" dirty="0" smtClean="0"/>
              <a:t>αλβίδας </a:t>
            </a:r>
            <a:r>
              <a:rPr lang="el-GR" altLang="el-GR" sz="3200" b="0" dirty="0" smtClean="0"/>
              <a:t>4/6</a:t>
            </a: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altLang="el-GR" b="1" dirty="0"/>
              <a:t>Θεραπεία:</a:t>
            </a:r>
          </a:p>
          <a:p>
            <a:pPr>
              <a:buFont typeface="Arial" charset="0"/>
              <a:buNone/>
            </a:pPr>
            <a:r>
              <a:rPr lang="el-GR" altLang="el-GR" dirty="0"/>
              <a:t>1)	Χειρουργική αντικατάσταση της βαλβίδας με βιολογική, μηχανική ή όμοιο </a:t>
            </a:r>
            <a:r>
              <a:rPr lang="el-GR" altLang="el-GR" dirty="0" smtClean="0"/>
              <a:t>μόσχευμα.</a:t>
            </a:r>
            <a:endParaRPr lang="el-GR" altLang="el-GR" dirty="0"/>
          </a:p>
          <a:p>
            <a:pPr>
              <a:buFont typeface="Arial" charset="0"/>
              <a:buNone/>
            </a:pPr>
            <a:r>
              <a:rPr lang="el-GR" altLang="el-GR" dirty="0"/>
              <a:t>2)	Διαδερμική εμφύτευση βαλβίδας με τη βοήθεια </a:t>
            </a:r>
            <a:r>
              <a:rPr lang="el-GR" altLang="el-GR" dirty="0" smtClean="0"/>
              <a:t>καθετήρα.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54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Παθήσεις της </a:t>
            </a:r>
            <a:r>
              <a:rPr lang="el-GR" dirty="0" smtClean="0"/>
              <a:t>αορτικής </a:t>
            </a:r>
            <a:r>
              <a:rPr lang="el-GR" dirty="0"/>
              <a:t>β</a:t>
            </a:r>
            <a:r>
              <a:rPr lang="el-GR" dirty="0" smtClean="0"/>
              <a:t>αλβίδας </a:t>
            </a:r>
            <a:r>
              <a:rPr lang="en-US" sz="3000" b="0" dirty="0" smtClean="0"/>
              <a:t>5</a:t>
            </a:r>
            <a:r>
              <a:rPr lang="el-GR" sz="3000" b="0" dirty="0" smtClean="0"/>
              <a:t>/6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853410" y="5458118"/>
            <a:ext cx="37123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Παθολογία αορτικής βαλβίδας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899592" y="1268760"/>
            <a:ext cx="7620000" cy="4152901"/>
            <a:chOff x="890358" y="2420887"/>
            <a:chExt cx="7620000" cy="4152901"/>
          </a:xfrm>
        </p:grpSpPr>
        <p:pic>
          <p:nvPicPr>
            <p:cNvPr id="18434" name="Picture 2" descr="File:Aortic valve pathology (CardioNetworks ECHOpedia)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358" y="2420887"/>
              <a:ext cx="7620000" cy="4152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242776" y="2420887"/>
              <a:ext cx="150297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Φυσιολογική </a:t>
              </a:r>
              <a:endParaRPr lang="el-GR" b="1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88063" y="2420888"/>
              <a:ext cx="119821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Ρευματική</a:t>
              </a:r>
              <a:endParaRPr lang="el-GR" b="1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0977" y="2420888"/>
              <a:ext cx="157921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Ασβεστωμένη </a:t>
              </a:r>
              <a:endParaRPr lang="el-GR" b="1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24619" y="2420888"/>
              <a:ext cx="103175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Διγλώχιν</a:t>
              </a:r>
              <a:endParaRPr lang="el-GR" b="1" dirty="0">
                <a:latin typeface="+mn-lt"/>
              </a:endParaRPr>
            </a:p>
          </p:txBody>
        </p:sp>
      </p:grpSp>
      <p:sp>
        <p:nvSpPr>
          <p:cNvPr id="12" name="Rectangle 8"/>
          <p:cNvSpPr/>
          <p:nvPr/>
        </p:nvSpPr>
        <p:spPr>
          <a:xfrm>
            <a:off x="2812610" y="5889005"/>
            <a:ext cx="3835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Aortic valve pathology (CardioNetworks ECHOpedia)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Smallbot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86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Παθήσεις της </a:t>
            </a:r>
            <a:r>
              <a:rPr lang="el-GR" altLang="el-GR" dirty="0" smtClean="0"/>
              <a:t>αορτικής </a:t>
            </a:r>
            <a:r>
              <a:rPr lang="el-GR" altLang="el-GR" dirty="0"/>
              <a:t>β</a:t>
            </a:r>
            <a:r>
              <a:rPr lang="el-GR" altLang="el-GR" dirty="0" smtClean="0"/>
              <a:t>αλβίδας </a:t>
            </a:r>
            <a:r>
              <a:rPr lang="en-US" altLang="el-GR" sz="3200" b="0" dirty="0"/>
              <a:t>6</a:t>
            </a:r>
            <a:r>
              <a:rPr lang="el-GR" altLang="el-GR" sz="3200" b="0" dirty="0" smtClean="0"/>
              <a:t>/6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pic>
        <p:nvPicPr>
          <p:cNvPr id="17410" name="Picture 2" descr="File:Valve Ao An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1" y="1686958"/>
            <a:ext cx="4332916" cy="29144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ile:Aortic stenosis rheumatic, gross pathology 20G0014 lo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36" y="1686957"/>
            <a:ext cx="4377856" cy="29144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4170" y="4624360"/>
            <a:ext cx="27262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Φυσιολογική βαλβίδα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9128" y="4601169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schemeClr val="bg1"/>
                </a:solidFill>
                <a:latin typeface="+mn-lt"/>
              </a:rPr>
              <a:t>Στένωση αορτικής βαλβίδας ρευματικής </a:t>
            </a:r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αιτιολογίας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1043608" y="5055247"/>
            <a:ext cx="2547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Valve Ao Anat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Pezard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5031080" y="5370610"/>
            <a:ext cx="3484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8"/>
              </a:rPr>
              <a:t>Aortic stenosis rheumatic, gross pathology 20G0014 lores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9"/>
              </a:rPr>
              <a:t>Patho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1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Ανατομία της καρδιάς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103426" name="Picture 2" descr="File:2005 Surface Anatomy of the 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224178"/>
            <a:ext cx="5054699" cy="47536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886880" y="6088610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2005 Surface Anatomy of the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3"/>
              </a:rPr>
              <a:t>Heart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86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Τεχνητές βαλβίδες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pic>
        <p:nvPicPr>
          <p:cNvPr id="19458" name="Picture 2" descr="File:Chitra Val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04" y="3933720"/>
            <a:ext cx="2233564" cy="22335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File:BiologicalVal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25" y="1560951"/>
            <a:ext cx="2043354" cy="21579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12459" y="3480834"/>
            <a:ext cx="23722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Μηχανική βαλβίδα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2021" y="1552872"/>
            <a:ext cx="2533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Βιολογικές βαλβίδες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462" name="Picture 6" descr="File:Artificial biological heart val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8" y="1560950"/>
            <a:ext cx="2678926" cy="21431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/>
          <p:nvPr/>
        </p:nvSpPr>
        <p:spPr>
          <a:xfrm>
            <a:off x="6026601" y="3721053"/>
            <a:ext cx="2933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BiologicalValves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6"/>
              </a:rPr>
              <a:t>Robertolyra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537040" y="3723211"/>
            <a:ext cx="2933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8"/>
              </a:rPr>
              <a:t>Artificial biological heart valve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9"/>
              </a:rPr>
              <a:t>Stif Komar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3522110" y="6200497"/>
            <a:ext cx="2752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10"/>
              </a:rPr>
              <a:t>Chitra Valve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11"/>
              </a:rPr>
              <a:t>Phulwari28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Τοποθέτηση τεχνητής βαλβίδας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pic>
        <p:nvPicPr>
          <p:cNvPr id="20482" name="Picture 2" descr="https://farm1.staticflickr.com/192/450128462_5021edeb3a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68" y="1484783"/>
            <a:ext cx="4749465" cy="44644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3105399" y="6072508"/>
            <a:ext cx="2933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Artificial heart valves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Patrick J. Lynch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CC BY 2.0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2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Αντικατάσταση αορτικής βαλβίδας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680441" y="5661248"/>
            <a:ext cx="1783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5"/>
              </a:rPr>
              <a:t>Aortic Valve Replacement</a:t>
            </a:r>
            <a:endParaRPr lang="en-US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504950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62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Διαδερμική τοποθέτηση αορτικής βαλβίδας λόγω στένωσης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312970" y="5805264"/>
            <a:ext cx="6572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+mn-lt"/>
                <a:hlinkClick r:id="rId5"/>
              </a:rPr>
              <a:t>TAVR heart procedure for inoperable aortic stenosis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4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9988" y="1741488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346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prstClr val="white"/>
                </a:solidFill>
              </a:rPr>
              <a:t>Παθήσεις της </a:t>
            </a:r>
            <a:r>
              <a:rPr lang="el-GR" sz="3600" dirty="0" smtClean="0">
                <a:solidFill>
                  <a:prstClr val="white"/>
                </a:solidFill>
              </a:rPr>
              <a:t>μιτροειδούς </a:t>
            </a:r>
            <a:r>
              <a:rPr lang="el-GR" sz="3600" dirty="0">
                <a:solidFill>
                  <a:prstClr val="white"/>
                </a:solidFill>
              </a:rPr>
              <a:t>β</a:t>
            </a:r>
            <a:r>
              <a:rPr lang="el-GR" sz="3600" dirty="0" smtClean="0">
                <a:solidFill>
                  <a:prstClr val="white"/>
                </a:solidFill>
              </a:rPr>
              <a:t>αλβίδας </a:t>
            </a:r>
            <a:r>
              <a:rPr lang="el-GR" sz="3000" b="0" dirty="0" smtClean="0">
                <a:solidFill>
                  <a:prstClr val="white"/>
                </a:solidFill>
              </a:rPr>
              <a:t>1/7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pic>
        <p:nvPicPr>
          <p:cNvPr id="11266" name="Picture 2" descr="File:Blausen 0648 MitralValveSteno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78841"/>
            <a:ext cx="3646747" cy="48623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2984556" y="6093296"/>
            <a:ext cx="2933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Blausen 0648 MitralValveStenosis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4"/>
              </a:rPr>
              <a:t>BruceBlaus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72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prstClr val="white"/>
                </a:solidFill>
              </a:rPr>
              <a:t>Παθήσεις της μιτροειδούς βαλβίδας </a:t>
            </a:r>
            <a:r>
              <a:rPr lang="el-GR" sz="3000" b="0" dirty="0" smtClean="0">
                <a:solidFill>
                  <a:prstClr val="white"/>
                </a:solidFill>
              </a:rPr>
              <a:t>2/7</a:t>
            </a:r>
            <a:endParaRPr lang="en-US" altLang="el-GR" dirty="0" smtClean="0"/>
          </a:p>
        </p:txBody>
      </p:sp>
      <p:graphicFrame>
        <p:nvGraphicFramePr>
          <p:cNvPr id="57390" name="Group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631023"/>
              </p:ext>
            </p:extLst>
          </p:nvPr>
        </p:nvGraphicFramePr>
        <p:xfrm>
          <a:off x="483493" y="1244452"/>
          <a:ext cx="8229600" cy="5111898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3975421"/>
                <a:gridCol w="4254179"/>
              </a:tblGrid>
              <a:tr h="503386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Στένωση μιτροειδούς βαλβίδας 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203" marR="89203" marT="45725" marB="45725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203" marR="89203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4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Αίτια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203" marR="89203" marT="45725" marB="4572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Συμπτώματα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203" marR="89203" marT="45725" marB="45725" anchor="ctr" horzOverflow="overflow"/>
                </a:tc>
              </a:tr>
              <a:tr h="415130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Στρεπτοκοκκικές λοιμώξεις 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Βακτηριακή ενδοκαρδίτιδα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Μύξωμα Αρ. κόλπου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203" marR="89203" marT="45725" marB="4572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Δύσπνοια στην κόπωση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Βήχας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Ορθόπνοια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Πνευμονικό οίδημα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Οιδήματα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Ηπατομεγαλία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Καρδιακές αρρυθμίες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Εμβολικά επεισόδια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Στηθαγχικές κρίσεις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Ενδοκαρδίτιδα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203" marR="89203" marT="45725" marB="45725" horzOverflow="overflow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0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prstClr val="white"/>
                </a:solidFill>
              </a:rPr>
              <a:t>Παθήσεις της μιτροειδούς βαλβίδας </a:t>
            </a:r>
            <a:r>
              <a:rPr lang="el-GR" sz="3000" b="0" dirty="0" smtClean="0">
                <a:solidFill>
                  <a:prstClr val="white"/>
                </a:solidFill>
              </a:rPr>
              <a:t>3/7</a:t>
            </a:r>
            <a:endParaRPr lang="en-US" altLang="el-GR" sz="4000" dirty="0" smtClean="0"/>
          </a:p>
        </p:txBody>
      </p:sp>
      <p:graphicFrame>
        <p:nvGraphicFramePr>
          <p:cNvPr id="59437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971798"/>
              </p:ext>
            </p:extLst>
          </p:nvPr>
        </p:nvGraphicFramePr>
        <p:xfrm>
          <a:off x="457200" y="1556722"/>
          <a:ext cx="8229600" cy="4608582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3974203"/>
                <a:gridCol w="4255397"/>
              </a:tblGrid>
              <a:tr h="43137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Ανεπάρκεια μιτροειδούς βαλβίδας 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2" marR="89982" marT="45725" marB="45725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82" marR="8998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6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Αίτια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2" marR="89982" marT="45725" marB="45725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Συμπτώματα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2" marR="89982" marT="45725" marB="45725" anchor="ctr" horzOverflow="overflow"/>
                </a:tc>
              </a:tr>
              <a:tr h="367990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Στρεπτοκοκκικές λοιμώξεις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Ρευματικός πυρετός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Ρήξη θηλοειδούς μυός (επιπλοκή ΟΕΜ)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Μυξωματώδης εκφύλιση γλωχίνων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Συγγενείς δυσπλασίες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Πρόπτωση μιτροειδούς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2" marR="89982" marT="45725" marB="45725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Αρχικά ασυμπτωματική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Δύσπνοια στην κόπωση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Βήχας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Ορθόπνοια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Πνευμονικό οίδημα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Οιδήματα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Ηπατομεγαλία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Αιμοπτύσεις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2" marR="89982" marT="45725" marB="45725" horzOverflow="overflow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55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white"/>
                </a:solidFill>
              </a:rPr>
              <a:t>Παθήσεις της μιτροειδούς βαλβίδας </a:t>
            </a:r>
            <a:r>
              <a:rPr lang="el-GR" sz="3300" b="0" dirty="0" smtClean="0"/>
              <a:t>4/7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Χειρουργική </a:t>
            </a:r>
            <a:r>
              <a:rPr lang="el-GR" b="1" dirty="0" smtClean="0"/>
              <a:t>Θεραπεία: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 smtClean="0"/>
              <a:t>Αρχικά </a:t>
            </a:r>
            <a:r>
              <a:rPr lang="el-GR" dirty="0"/>
              <a:t>βαλβιδοπλαστική και επί αποτυχίας ή υποτροπής, αντικατάσταση με εμφυτεύσιμη βαλβίδα.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4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white"/>
                </a:solidFill>
              </a:rPr>
              <a:t>Παθήσεις της μιτροειδούς βαλβίδας </a:t>
            </a:r>
            <a:r>
              <a:rPr lang="el-GR" sz="3300" b="0" dirty="0" smtClean="0"/>
              <a:t>5/7</a:t>
            </a:r>
            <a:endParaRPr lang="el-GR" sz="33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pic>
        <p:nvPicPr>
          <p:cNvPr id="14338" name="Picture 2" descr="File:Mitral stenosis, gross pathology 20G0015 l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481205" cy="3672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1880" y="5229200"/>
            <a:ext cx="26391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Στένωση μιτροειδούς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954605" y="5660087"/>
            <a:ext cx="3531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Mitral stenosis, gross pathology 20G0015 lores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Patho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24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white"/>
                </a:solidFill>
              </a:rPr>
              <a:t>Παθήσεις της μιτροειδούς βαλβίδας </a:t>
            </a:r>
            <a:r>
              <a:rPr lang="el-GR" sz="3300" b="0" dirty="0" smtClean="0"/>
              <a:t>6/7</a:t>
            </a:r>
            <a:endParaRPr lang="el-GR" sz="33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pic>
        <p:nvPicPr>
          <p:cNvPr id="13314" name="Picture 2" descr="File:Preop view Mitral valve Dr Sáez de Iba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59" y="1326478"/>
            <a:ext cx="479061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4334" y="4926878"/>
            <a:ext cx="6206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Ανεπάρκεια μιτροειδούς από ρήξη θηλοειδούς μυός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816635" y="5332597"/>
            <a:ext cx="3531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Preop view Mitral valve Dr Sáez de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4"/>
              </a:rPr>
              <a:t>Ibarra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Natxo1968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8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Ανατομία της καρδιάς </a:t>
            </a:r>
            <a:r>
              <a:rPr lang="el-GR" altLang="el-GR" sz="3200" b="0" dirty="0" smtClean="0"/>
              <a:t>3/3</a:t>
            </a:r>
          </a:p>
        </p:txBody>
      </p:sp>
      <p:pic>
        <p:nvPicPr>
          <p:cNvPr id="86018" name="Picture 2" descr="File:Diagram of the human heart (cropped) 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33695"/>
            <a:ext cx="4346848" cy="43468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sp>
        <p:nvSpPr>
          <p:cNvPr id="8" name="Rectangle 7"/>
          <p:cNvSpPr/>
          <p:nvPr/>
        </p:nvSpPr>
        <p:spPr>
          <a:xfrm>
            <a:off x="3096816" y="580526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Diagram of the human heart (cropped)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3"/>
              </a:rPr>
              <a:t>el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 tooltip="User:Dada"/>
              </a:rPr>
              <a:t>Dada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12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white"/>
                </a:solidFill>
              </a:rPr>
              <a:t>Παθήσεις της μιτροειδούς βαλβίδας </a:t>
            </a:r>
            <a:r>
              <a:rPr lang="el-GR" sz="3300" b="0" dirty="0" smtClean="0"/>
              <a:t>7/7</a:t>
            </a:r>
            <a:endParaRPr lang="el-GR" sz="33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  <p:pic>
        <p:nvPicPr>
          <p:cNvPr id="12290" name="Picture 2" descr="File:Mitral val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00" y="1366487"/>
            <a:ext cx="4392488" cy="32943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5896" y="4719845"/>
            <a:ext cx="22084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βαλβιδοπλαστική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816635" y="5150732"/>
            <a:ext cx="3531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Mitral valve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Anatomist90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49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51057" y="260648"/>
            <a:ext cx="4741652" cy="172819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Αποκατάσταση μιτροειδούς βαλβίδας με τεχνητή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p:pic>
        <p:nvPicPr>
          <p:cNvPr id="15362" name="Picture 2" descr="File:Blausen 0056 ArtificialHeartVal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053165" cy="67816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3923928" y="6364650"/>
            <a:ext cx="3169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Blausen 0056 ArtificialHeartValve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hlinkClick r:id="rId4"/>
              </a:rPr>
              <a:t>BruceBlaus</a:t>
            </a:r>
            <a:r>
              <a:rPr lang="el-GR" sz="1200" dirty="0" smtClean="0">
                <a:solidFill>
                  <a:schemeClr val="bg1"/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8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Μηχανικές βαλβίδες καρδιάς τύπου </a:t>
            </a:r>
            <a:r>
              <a:rPr lang="el-GR" dirty="0" smtClean="0"/>
              <a:t>Starr-Edwards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pic>
        <p:nvPicPr>
          <p:cNvPr id="16386" name="Picture 2" descr="File:Prosthetic Cardiac Ball Val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29" y="1340768"/>
            <a:ext cx="2602025" cy="4680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2853605" y="6125517"/>
            <a:ext cx="3531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Prosthetic Cardiac Ball Valves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DrJunge</a:t>
            </a:r>
            <a:r>
              <a:rPr lang="el-GR" sz="1200" dirty="0" smtClean="0">
                <a:solidFill>
                  <a:schemeClr val="bg1"/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9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prstClr val="white"/>
                </a:solidFill>
              </a:rPr>
              <a:t>Παθήσεις της </a:t>
            </a:r>
            <a:r>
              <a:rPr lang="el-GR" sz="3600" dirty="0" smtClean="0">
                <a:solidFill>
                  <a:prstClr val="white"/>
                </a:solidFill>
              </a:rPr>
              <a:t>τριγλώχινας </a:t>
            </a:r>
            <a:r>
              <a:rPr lang="el-GR" sz="3600" dirty="0">
                <a:solidFill>
                  <a:prstClr val="white"/>
                </a:solidFill>
              </a:rPr>
              <a:t>β</a:t>
            </a:r>
            <a:r>
              <a:rPr lang="el-GR" sz="3600" dirty="0" smtClean="0">
                <a:solidFill>
                  <a:prstClr val="white"/>
                </a:solidFill>
              </a:rPr>
              <a:t>αλβίδας </a:t>
            </a:r>
            <a:r>
              <a:rPr lang="el-GR" sz="3000" b="0" dirty="0">
                <a:solidFill>
                  <a:prstClr val="white"/>
                </a:solidFill>
              </a:rPr>
              <a:t>1/3</a:t>
            </a:r>
            <a:endParaRPr lang="en-US" altLang="el-GR" dirty="0" smtClean="0"/>
          </a:p>
        </p:txBody>
      </p:sp>
      <p:graphicFrame>
        <p:nvGraphicFramePr>
          <p:cNvPr id="62510" name="Group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14724"/>
              </p:ext>
            </p:extLst>
          </p:nvPr>
        </p:nvGraphicFramePr>
        <p:xfrm>
          <a:off x="457200" y="1686446"/>
          <a:ext cx="8229600" cy="3758778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4160105"/>
                <a:gridCol w="4069495"/>
              </a:tblGrid>
              <a:tr h="503386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altLang="el-GR" sz="2400" b="1" dirty="0" smtClean="0"/>
                        <a:t>Ανεπάρκεια τριγλωχίνας 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564" marR="915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Αίτια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Συμπτώματα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anchor="ctr" horzOverflow="overflow"/>
                </a:tc>
              </a:tr>
              <a:tr h="275133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Δευτεροπαθής συνοδός ανεπάρκειας μιτροειδούς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Μυξωματώδης εκφύλιση γλωχίνων σε τοξικομανείς 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Περιφερικά οιδήματα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Οιδήματα βλεφάρων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Ασκίτης 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horzOverflow="overflow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80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prstClr val="white"/>
                </a:solidFill>
              </a:rPr>
              <a:t>Παθήσεις της </a:t>
            </a:r>
            <a:r>
              <a:rPr lang="el-GR" sz="3600" dirty="0" smtClean="0">
                <a:solidFill>
                  <a:prstClr val="white"/>
                </a:solidFill>
              </a:rPr>
              <a:t>τριγλώχινας </a:t>
            </a:r>
            <a:r>
              <a:rPr lang="el-GR" sz="3600" dirty="0">
                <a:solidFill>
                  <a:prstClr val="white"/>
                </a:solidFill>
              </a:rPr>
              <a:t>β</a:t>
            </a:r>
            <a:r>
              <a:rPr lang="el-GR" sz="3600" dirty="0" smtClean="0">
                <a:solidFill>
                  <a:prstClr val="white"/>
                </a:solidFill>
              </a:rPr>
              <a:t>αλβίδας </a:t>
            </a:r>
            <a:r>
              <a:rPr lang="el-GR" sz="3000" b="0" dirty="0" smtClean="0">
                <a:solidFill>
                  <a:prstClr val="white"/>
                </a:solidFill>
              </a:rPr>
              <a:t>2/3</a:t>
            </a:r>
            <a:endParaRPr lang="en-US" altLang="el-GR" dirty="0" smtClean="0"/>
          </a:p>
        </p:txBody>
      </p:sp>
      <p:graphicFrame>
        <p:nvGraphicFramePr>
          <p:cNvPr id="64555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699344"/>
              </p:ext>
            </p:extLst>
          </p:nvPr>
        </p:nvGraphicFramePr>
        <p:xfrm>
          <a:off x="457200" y="1507951"/>
          <a:ext cx="8229600" cy="4441329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4402832"/>
                <a:gridCol w="3826768"/>
              </a:tblGrid>
              <a:tr h="647402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altLang="el-GR" sz="2400" b="1" dirty="0" smtClean="0"/>
                        <a:t>Στένωση τριγλωχίνας 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2" marR="89982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82" marR="899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Αίτια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2" marR="89982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Συμπτώματα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2" marR="89982" anchor="ctr" horzOverflow="overflow"/>
                </a:tc>
              </a:tr>
              <a:tr h="32178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Ρευμ. Πυρετός όγκοι Δ. κόλπου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Καρκινοειδές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Ενδοκαρδίτιδα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ιατρογενής 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2" marR="89982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Οιδήματα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Περιφερικά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Βλεφάρων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6213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Ασκίτης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982" marR="89982" horzOverflow="overflow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07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Παθήσεις της </a:t>
            </a:r>
            <a:r>
              <a:rPr lang="el-GR" dirty="0" smtClean="0"/>
              <a:t>τριγλώχινας </a:t>
            </a:r>
            <a:r>
              <a:rPr lang="el-GR" dirty="0"/>
              <a:t>β</a:t>
            </a:r>
            <a:r>
              <a:rPr lang="el-GR" dirty="0" smtClean="0"/>
              <a:t>αλβίδας </a:t>
            </a:r>
            <a:r>
              <a:rPr lang="el-GR" sz="3300" b="0" dirty="0"/>
              <a:t>3</a:t>
            </a:r>
            <a:r>
              <a:rPr lang="el-GR" sz="3300" b="0" dirty="0" smtClean="0"/>
              <a:t>/3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b="1" dirty="0"/>
              <a:t>Χειρουργική </a:t>
            </a:r>
            <a:r>
              <a:rPr lang="el-GR" b="1" dirty="0" smtClean="0"/>
              <a:t>Θεραπεία:</a:t>
            </a:r>
          </a:p>
          <a:p>
            <a:pPr marL="444500" indent="0">
              <a:spcBef>
                <a:spcPts val="300"/>
              </a:spcBef>
              <a:buNone/>
            </a:pPr>
            <a:r>
              <a:rPr lang="el-GR" dirty="0" smtClean="0"/>
              <a:t>Βαλβιδοπλαστική</a:t>
            </a:r>
            <a:r>
              <a:rPr lang="el-GR" dirty="0"/>
              <a:t>. Αντικατάσταση με βιολογικό μόσχευμα μόνο σε ανεπανόρθωτη καταστροφή της.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91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Εμφυτεύσιμες βαλβίδες στις επίκτητες </a:t>
            </a:r>
            <a:r>
              <a:rPr lang="el-GR" dirty="0" smtClean="0"/>
              <a:t>βαλβιδοπάθειες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967520"/>
              </p:ext>
            </p:extLst>
          </p:nvPr>
        </p:nvGraphicFramePr>
        <p:xfrm>
          <a:off x="395536" y="1412776"/>
          <a:ext cx="8424936" cy="51845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8424936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300" dirty="0" smtClean="0">
                          <a:effectLst/>
                        </a:rPr>
                        <a:t>Είδη εμφυτεύσιμων βαλβίδων στις επίκτητες βαλβιδοπάθειες </a:t>
                      </a:r>
                      <a:endParaRPr lang="el-GR" sz="23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effectLst/>
                        </a:rPr>
                        <a:t>Α) Μηχανικές </a:t>
                      </a:r>
                      <a:endParaRPr lang="el-GR" sz="23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en-US" sz="2300" dirty="0" smtClean="0">
                          <a:effectLst/>
                        </a:rPr>
                        <a:t>Τύπου Starr- Edwards </a:t>
                      </a:r>
                      <a:endParaRPr lang="el-GR" sz="23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en-US" sz="2300" dirty="0" smtClean="0">
                          <a:effectLst/>
                        </a:rPr>
                        <a:t>Τύπου Bjork- Shiley </a:t>
                      </a:r>
                      <a:endParaRPr lang="el-GR" sz="23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en-US" sz="2300" dirty="0" smtClean="0">
                          <a:effectLst/>
                        </a:rPr>
                        <a:t>Τύπου St jude </a:t>
                      </a:r>
                      <a:endParaRPr lang="el-GR" sz="23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en-US" sz="2300" dirty="0" smtClean="0">
                          <a:effectLst/>
                        </a:rPr>
                        <a:t>Τύπου Medtronic </a:t>
                      </a:r>
                      <a:endParaRPr lang="el-GR" sz="23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  <p:pic>
        <p:nvPicPr>
          <p:cNvPr id="90116" name="Picture 4" descr="File:Prosthetic Cardiac Ball Val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83084"/>
            <a:ext cx="1584176" cy="28496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File:Blausen 0057 ArtificialHeartValve StFranc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95" y="2491843"/>
            <a:ext cx="1816776" cy="30398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94222" y="5620832"/>
            <a:ext cx="2402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latin typeface="Calibri"/>
                <a:hlinkClick r:id="rId5"/>
              </a:rPr>
              <a:t>Blausen 0056 ArtificialHeartValve</a:t>
            </a:r>
            <a:r>
              <a:rPr lang="en-US" sz="1200" dirty="0">
                <a:latin typeface="Calibri"/>
              </a:rPr>
              <a:t>”,</a:t>
            </a:r>
            <a:r>
              <a:rPr lang="el-GR" sz="1200" dirty="0" smtClean="0">
                <a:latin typeface="Calibri"/>
              </a:rPr>
              <a:t> από</a:t>
            </a:r>
            <a:r>
              <a:rPr lang="en-US" sz="1200" dirty="0" smtClean="0">
                <a:latin typeface="Calibri"/>
              </a:rPr>
              <a:t> </a:t>
            </a:r>
            <a:r>
              <a:rPr lang="en-US" sz="1200" dirty="0" smtClean="0">
                <a:latin typeface="Calibri"/>
                <a:hlinkClick r:id="rId6"/>
              </a:rPr>
              <a:t>BruceBlaus</a:t>
            </a:r>
            <a:r>
              <a:rPr lang="el-GR" sz="1200" dirty="0" smtClean="0">
                <a:latin typeface="Calibri"/>
                <a:hlinkClick r:id="rId6"/>
              </a:rPr>
              <a:t> </a:t>
            </a:r>
            <a:r>
              <a:rPr lang="el-GR" sz="1200" dirty="0" smtClean="0">
                <a:latin typeface="Calibri"/>
              </a:rPr>
              <a:t>διαθέσιμο με άδεια </a:t>
            </a:r>
            <a:r>
              <a:rPr lang="en-US" sz="1200" dirty="0">
                <a:latin typeface="Calibri"/>
                <a:hlinkClick r:id="rId7"/>
              </a:rPr>
              <a:t>CC BY 3.0</a:t>
            </a:r>
            <a:endParaRPr lang="en-US" sz="1200" dirty="0">
              <a:latin typeface="Calibri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3707904" y="562083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/>
              </a:rPr>
              <a:t>“</a:t>
            </a:r>
            <a:r>
              <a:rPr lang="en-US" sz="1200" dirty="0">
                <a:latin typeface="Calibri"/>
                <a:hlinkClick r:id="rId8"/>
              </a:rPr>
              <a:t>Prosthetic Cardiac Ball Valves</a:t>
            </a:r>
            <a:r>
              <a:rPr lang="en-US" sz="1200" dirty="0">
                <a:latin typeface="Calibri"/>
              </a:rPr>
              <a:t>”,</a:t>
            </a:r>
            <a:r>
              <a:rPr lang="el-GR" sz="1200" dirty="0" smtClean="0">
                <a:latin typeface="Calibri"/>
              </a:rPr>
              <a:t> από</a:t>
            </a:r>
            <a:r>
              <a:rPr lang="en-US" sz="1200" dirty="0" smtClean="0">
                <a:latin typeface="Calibri"/>
              </a:rPr>
              <a:t> </a:t>
            </a:r>
            <a:r>
              <a:rPr lang="en-US" sz="1200" dirty="0">
                <a:latin typeface="Calibri"/>
                <a:hlinkClick r:id="rId9"/>
              </a:rPr>
              <a:t>DrJunge</a:t>
            </a:r>
            <a:r>
              <a:rPr lang="el-GR" sz="1200" dirty="0" smtClean="0">
                <a:latin typeface="Calibri"/>
                <a:hlinkClick r:id="rId6"/>
              </a:rPr>
              <a:t> </a:t>
            </a:r>
            <a:r>
              <a:rPr lang="el-GR" sz="1200" dirty="0" smtClean="0">
                <a:latin typeface="Calibri"/>
              </a:rPr>
              <a:t>διαθέσιμο με άδεια </a:t>
            </a:r>
            <a:r>
              <a:rPr lang="en-US" sz="1200" dirty="0">
                <a:latin typeface="Calibri"/>
                <a:hlinkClick r:id="rId7"/>
              </a:rPr>
              <a:t>CC BY 3.0</a:t>
            </a:r>
            <a:endParaRPr lang="en-US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5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Εμφυτεύσιμες βαλβίδες στις επίκτητες </a:t>
            </a:r>
            <a:r>
              <a:rPr lang="el-GR" dirty="0" smtClean="0"/>
              <a:t>βαλβιδοπάθειες </a:t>
            </a:r>
            <a:r>
              <a:rPr lang="el-GR" sz="3300" b="0" dirty="0"/>
              <a:t>2</a:t>
            </a:r>
            <a:r>
              <a:rPr lang="el-GR" sz="3300" b="0" dirty="0" smtClean="0"/>
              <a:t>/2</a:t>
            </a:r>
            <a:endParaRPr lang="el-GR" sz="33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301039"/>
              </p:ext>
            </p:extLst>
          </p:nvPr>
        </p:nvGraphicFramePr>
        <p:xfrm>
          <a:off x="395536" y="1412776"/>
          <a:ext cx="8424936" cy="5256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842493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300" dirty="0">
                          <a:effectLst/>
                        </a:rPr>
                        <a:t>ΕΙΔΗ ΕΜΦΥΤΕΥΣΙΜΩΝ ΒΑΛΒΙΔΩΝ ΣΤΙΣ ΕΠΙΚΤΗΤΕΣ ΒΑΛΒΙΔΟΠΑΘΕΙΕΣ </a:t>
                      </a:r>
                      <a:endParaRPr lang="el-GR" sz="23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45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Β) Βιολογικές </a:t>
                      </a:r>
                      <a:endParaRPr lang="el-GR" sz="23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en-US" sz="2300" dirty="0">
                          <a:effectLst/>
                        </a:rPr>
                        <a:t>από χοίρειο περικάρδιο </a:t>
                      </a:r>
                      <a:endParaRPr lang="el-GR" sz="23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en-US" sz="2300" dirty="0">
                          <a:effectLst/>
                        </a:rPr>
                        <a:t>από βόρειο περικάρδιο </a:t>
                      </a:r>
                      <a:endParaRPr lang="el-GR" sz="23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62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Γ) Ομοιομοσχεύματα </a:t>
                      </a:r>
                      <a:endParaRPr lang="el-GR" sz="23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  <p:pic>
        <p:nvPicPr>
          <p:cNvPr id="90114" name="Picture 2" descr="File:BiologicalVal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37110"/>
            <a:ext cx="2571768" cy="271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 rot="16200000">
            <a:off x="6963073" y="3064291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3"/>
              </a:rPr>
              <a:t>BiologicalValves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hlinkClick r:id="rId4" tooltip="User:Robertolyra"/>
              </a:rPr>
              <a:t>Robertolyra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διαθέσιμο με άδεια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2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Καρδιακή </a:t>
            </a:r>
            <a:r>
              <a:rPr lang="el-GR" dirty="0"/>
              <a:t>β</a:t>
            </a:r>
            <a:r>
              <a:rPr lang="el-GR" dirty="0" smtClean="0"/>
              <a:t>ηματοδότηση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/>
              <a:t>Ενδείξεις Βηματοδότησης </a:t>
            </a:r>
            <a:endParaRPr lang="el-GR" b="1" dirty="0" smtClean="0"/>
          </a:p>
          <a:p>
            <a:r>
              <a:rPr lang="el-GR" b="1" dirty="0" smtClean="0"/>
              <a:t>Προσωρινή</a:t>
            </a:r>
            <a:endParaRPr lang="el-GR" b="1" dirty="0"/>
          </a:p>
          <a:p>
            <a:pPr lvl="1" indent="-342900"/>
            <a:r>
              <a:rPr lang="el-GR" dirty="0" smtClean="0"/>
              <a:t>Βραδυκαρδία </a:t>
            </a:r>
            <a:r>
              <a:rPr lang="el-GR" dirty="0"/>
              <a:t>από: Φάρμακα </a:t>
            </a:r>
            <a:r>
              <a:rPr lang="el-GR" dirty="0" smtClean="0"/>
              <a:t>,</a:t>
            </a:r>
            <a:r>
              <a:rPr lang="el-GR" dirty="0"/>
              <a:t> </a:t>
            </a:r>
            <a:endParaRPr lang="el-GR" dirty="0" smtClean="0"/>
          </a:p>
          <a:p>
            <a:pPr lvl="1" indent="-342900"/>
            <a:r>
              <a:rPr lang="el-GR" dirty="0" smtClean="0"/>
              <a:t>Οξύ </a:t>
            </a:r>
            <a:r>
              <a:rPr lang="el-GR" dirty="0"/>
              <a:t>έμφραγμα </a:t>
            </a:r>
            <a:r>
              <a:rPr lang="el-GR" dirty="0" smtClean="0"/>
              <a:t>μυοκαρδίου,</a:t>
            </a:r>
            <a:endParaRPr lang="el-GR" dirty="0"/>
          </a:p>
          <a:p>
            <a:pPr lvl="1" indent="-342900"/>
            <a:r>
              <a:rPr lang="el-GR" dirty="0" smtClean="0"/>
              <a:t>Καρδιακός καθετηριασμός,</a:t>
            </a:r>
            <a:endParaRPr lang="el-GR" dirty="0"/>
          </a:p>
          <a:p>
            <a:pPr lvl="1" indent="-342900"/>
            <a:r>
              <a:rPr lang="el-GR" dirty="0" smtClean="0"/>
              <a:t>Χειρουργικές επεμβάσεις.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b="1" dirty="0" smtClean="0"/>
              <a:t>Μόνιμη</a:t>
            </a:r>
            <a:r>
              <a:rPr lang="el-GR" b="1" dirty="0"/>
              <a:t>: 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l-GR" dirty="0" smtClean="0"/>
              <a:t>Σύνδρομο </a:t>
            </a:r>
            <a:r>
              <a:rPr lang="el-GR" dirty="0"/>
              <a:t>νοσούντος </a:t>
            </a:r>
            <a:r>
              <a:rPr lang="el-GR" dirty="0" smtClean="0"/>
              <a:t>φλεβοκόμβου</a:t>
            </a:r>
            <a:r>
              <a:rPr lang="el-GR" dirty="0"/>
              <a:t>,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l-GR" dirty="0" smtClean="0"/>
              <a:t>Κολποκοιλιακός αποκλεισμός,</a:t>
            </a:r>
            <a:endParaRPr lang="el-GR" dirty="0"/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l-GR" dirty="0" smtClean="0"/>
              <a:t>Έλεγχος ταχυκαρδιών.</a:t>
            </a:r>
            <a:endParaRPr lang="el-G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9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Καρδιακή </a:t>
            </a:r>
            <a:r>
              <a:rPr lang="el-GR" dirty="0"/>
              <a:t>β</a:t>
            </a:r>
            <a:r>
              <a:rPr lang="el-GR" dirty="0" smtClean="0"/>
              <a:t>ηματοδότηση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  <p:sp>
        <p:nvSpPr>
          <p:cNvPr id="7" name="Rectangle 7"/>
          <p:cNvSpPr/>
          <p:nvPr/>
        </p:nvSpPr>
        <p:spPr>
          <a:xfrm>
            <a:off x="2537774" y="6237312"/>
            <a:ext cx="4068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2"/>
              </a:rPr>
              <a:t>Blausen 0696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2"/>
              </a:rPr>
              <a:t>PacemakerPlacement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 tooltip="User:BruceBlaus"/>
              </a:rPr>
              <a:t>BruceBlaus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CC BY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5476" name="Picture 4" descr="File:Blausen 0696 PacemakerPlacem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42" y="1153574"/>
            <a:ext cx="6654316" cy="49907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dirty="0" smtClean="0"/>
              <a:t>Αποτελείται από: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altLang="el-GR" dirty="0" smtClean="0"/>
              <a:t>Μια αντλία παροχής αρτηριακού αίματος,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altLang="el-GR" dirty="0" smtClean="0"/>
              <a:t>Τον οξυγονωτή,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altLang="el-GR" dirty="0" smtClean="0"/>
              <a:t>Δύο αντλίες για την αναρρόφηση του αίματος από το χειρουργικό πεδίο (στεφανιαίες αναρροφήσεις),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altLang="el-GR" dirty="0" smtClean="0"/>
              <a:t>Την αντλία αποσυμπίεσης της αριστερής κοιλίας,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altLang="el-GR" dirty="0" smtClean="0"/>
              <a:t>Την αντλία χορήγησης της καρδιοπληγίας</a:t>
            </a:r>
            <a:r>
              <a:rPr lang="el-GR" altLang="el-GR" dirty="0"/>
              <a:t>,</a:t>
            </a:r>
            <a:endParaRPr lang="el-GR" altLang="el-GR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altLang="el-GR" dirty="0" smtClean="0"/>
              <a:t>Την συσκευή ψύξης – επαναθέρμανσης του ασθενή.</a:t>
            </a:r>
            <a:r>
              <a:rPr lang="en-US" altLang="el-GR" dirty="0" smtClean="0"/>
              <a:t>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Μηχανή </a:t>
            </a:r>
            <a:r>
              <a:rPr lang="el-GR" dirty="0"/>
              <a:t>ε</a:t>
            </a:r>
            <a:r>
              <a:rPr lang="el-GR" dirty="0" smtClean="0"/>
              <a:t>ξωσωματικής </a:t>
            </a:r>
            <a:r>
              <a:rPr lang="el-GR" dirty="0"/>
              <a:t>κ</a:t>
            </a:r>
            <a:r>
              <a:rPr lang="el-GR" dirty="0" smtClean="0"/>
              <a:t>υκλοφορίας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73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Καρδιακή </a:t>
            </a:r>
            <a:r>
              <a:rPr lang="el-GR" dirty="0"/>
              <a:t>β</a:t>
            </a:r>
            <a:r>
              <a:rPr lang="el-GR" dirty="0" smtClean="0"/>
              <a:t>ηματοδότηση </a:t>
            </a:r>
            <a:r>
              <a:rPr lang="el-GR" sz="3200" b="0" dirty="0"/>
              <a:t>3</a:t>
            </a:r>
            <a:r>
              <a:rPr lang="el-GR" sz="3200" b="0" dirty="0" smtClean="0"/>
              <a:t>/3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  <p:sp>
        <p:nvSpPr>
          <p:cNvPr id="7" name="Rectangle 7"/>
          <p:cNvSpPr/>
          <p:nvPr/>
        </p:nvSpPr>
        <p:spPr>
          <a:xfrm>
            <a:off x="1331640" y="5440764"/>
            <a:ext cx="6208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2"/>
              </a:rPr>
              <a:t>Herzschrittmacher auf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2"/>
              </a:rPr>
              <a:t>Roentgenbild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 tooltip="User:Sunzi99 (page does not exist)"/>
              </a:rPr>
              <a:t>Sunzi99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CC BY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8546" name="Picture 2" descr="File:Herzschrittmacher auf Roentgenbi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616251" cy="37993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</a:t>
            </a:r>
            <a:r>
              <a:rPr lang="el-GR" dirty="0" smtClean="0"/>
              <a:t>βηματοδοτών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47345"/>
            <a:ext cx="4546848" cy="4320480"/>
          </a:xfrm>
        </p:spPr>
        <p:txBody>
          <a:bodyPr/>
          <a:lstStyle/>
          <a:p>
            <a:r>
              <a:rPr lang="el-GR" dirty="0" smtClean="0"/>
              <a:t>Κολπικοί.</a:t>
            </a:r>
            <a:endParaRPr lang="el-GR" dirty="0"/>
          </a:p>
          <a:p>
            <a:r>
              <a:rPr lang="el-GR" dirty="0" smtClean="0"/>
              <a:t>Κοιλιακοί.</a:t>
            </a:r>
            <a:endParaRPr lang="el-GR" dirty="0"/>
          </a:p>
          <a:p>
            <a:r>
              <a:rPr lang="el-GR" dirty="0" smtClean="0"/>
              <a:t>Κολποκοιλιακοί.</a:t>
            </a:r>
            <a:endParaRPr lang="el-GR" dirty="0"/>
          </a:p>
          <a:p>
            <a:r>
              <a:rPr lang="el-GR" dirty="0" smtClean="0"/>
              <a:t>Αντιταχυκαρδιακοί</a:t>
            </a:r>
            <a:r>
              <a:rPr lang="el-GR" dirty="0"/>
              <a:t>.</a:t>
            </a:r>
          </a:p>
          <a:p>
            <a:r>
              <a:rPr lang="el-GR" dirty="0" smtClean="0"/>
              <a:t>Με </a:t>
            </a:r>
            <a:r>
              <a:rPr lang="el-GR" dirty="0"/>
              <a:t>δυνατότητα </a:t>
            </a:r>
            <a:r>
              <a:rPr lang="el-GR" dirty="0" smtClean="0"/>
              <a:t>απινίδωσης.</a:t>
            </a:r>
            <a:endParaRPr lang="el-GR" dirty="0"/>
          </a:p>
          <a:p>
            <a:r>
              <a:rPr lang="el-GR" dirty="0" smtClean="0"/>
              <a:t>Προσαρμοζόμενοι </a:t>
            </a:r>
            <a:r>
              <a:rPr lang="el-GR" dirty="0"/>
              <a:t>στις μεταβολικές ανάγκες του </a:t>
            </a:r>
            <a:r>
              <a:rPr lang="el-GR" dirty="0" smtClean="0"/>
              <a:t>ασθενή.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  <p:pic>
        <p:nvPicPr>
          <p:cNvPr id="107522" name="Picture 2" descr="File:St Jude Medical pacemaker with ru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156295"/>
            <a:ext cx="1872208" cy="19846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4" name="Picture 4" descr="File:First pacemaker (Siemens-Elema 195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42" y="3837374"/>
            <a:ext cx="2116409" cy="19954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139062" y="5991671"/>
            <a:ext cx="3330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First pacemaker (Siemens-Elema 1958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4"/>
              </a:rPr>
              <a:t>)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 tooltip="User:DrJunge"/>
              </a:rPr>
              <a:t>DrJunge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9062" y="3140968"/>
            <a:ext cx="3330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7"/>
              </a:rPr>
              <a:t>St Jude Medical pacemaker with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7"/>
              </a:rPr>
              <a:t>ruler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8" tooltip="User:Stevenfruitsmaak"/>
              </a:rPr>
              <a:t>Stevenfruitsmaak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5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Όγκοι του </a:t>
            </a:r>
            <a:r>
              <a:rPr lang="el-GR" altLang="el-GR" dirty="0" smtClean="0"/>
              <a:t>περικαρδίου</a:t>
            </a:r>
            <a:endParaRPr lang="en-US" altLang="el-GR" dirty="0" smtClean="0"/>
          </a:p>
        </p:txBody>
      </p:sp>
      <p:graphicFrame>
        <p:nvGraphicFramePr>
          <p:cNvPr id="66590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010310"/>
              </p:ext>
            </p:extLst>
          </p:nvPr>
        </p:nvGraphicFramePr>
        <p:xfrm>
          <a:off x="457200" y="1341438"/>
          <a:ext cx="8229600" cy="4618037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8229600"/>
              </a:tblGrid>
              <a:tr h="61749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Καλοήθεις όγκοι 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/>
                </a:tc>
              </a:tr>
              <a:tr h="192010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Τεράτωμα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Αιμαγγείωμα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Λίπωμα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Λειομύωμα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/>
                </a:tc>
              </a:tr>
              <a:tr h="61749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Κακοήθες όγκοι 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/>
                </a:tc>
              </a:tr>
              <a:tr h="146293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Μεσοθηλίωμα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Σάρκωμα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Μεταστατικοί όγκοι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34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Όγκοι </a:t>
            </a:r>
            <a:r>
              <a:rPr lang="el-GR" altLang="el-GR" dirty="0" smtClean="0"/>
              <a:t>της </a:t>
            </a:r>
            <a:r>
              <a:rPr lang="el-GR" altLang="el-GR" dirty="0"/>
              <a:t>καρδιάς </a:t>
            </a:r>
            <a:endParaRPr lang="en-US" altLang="el-GR" dirty="0" smtClean="0"/>
          </a:p>
        </p:txBody>
      </p:sp>
      <p:graphicFrame>
        <p:nvGraphicFramePr>
          <p:cNvPr id="67612" name="Group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598141"/>
              </p:ext>
            </p:extLst>
          </p:nvPr>
        </p:nvGraphicFramePr>
        <p:xfrm>
          <a:off x="457200" y="1341438"/>
          <a:ext cx="8229600" cy="3516138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8229600"/>
              </a:tblGrid>
              <a:tr h="57539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Καλοήθεις όγκοι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94863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Μύξωμα 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(κυρίως στον Αρ. κόλπο)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57606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Κακοήθεις όγκοι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14160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4572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Σαρκώματα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4572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Μεταστατικοί όγκοι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58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Οξείες - χρόνιες περικαρδίτιδες</a:t>
            </a:r>
            <a:r>
              <a:rPr lang="en-US" altLang="el-GR" dirty="0" smtClean="0"/>
              <a:t> </a:t>
            </a:r>
          </a:p>
        </p:txBody>
      </p:sp>
      <p:graphicFrame>
        <p:nvGraphicFramePr>
          <p:cNvPr id="48178" name="Group 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903070"/>
              </p:ext>
            </p:extLst>
          </p:nvPr>
        </p:nvGraphicFramePr>
        <p:xfrm>
          <a:off x="593725" y="1470670"/>
          <a:ext cx="7956550" cy="4550618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3978275"/>
                <a:gridCol w="3978275"/>
              </a:tblGrid>
              <a:tr h="79141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Συμπτώματα - Σημεία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Διαγνωστικές Εξετάσεις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3759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20688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Προκάρδιο άλγος που ανακουφίζεται με κάμψη του κορμού προς τα εμπρός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20688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Παράδοξος σφυγμός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20688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Ήχος τριβής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20688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Καρδιακός επιπωματισμός (παρεμπόδιση πλήρωσης κοιλιών)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3556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Α/α Θώρακα Αύξηση μεγέθους καρδιάς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3556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ΗΚΓ: Χαμηλά δυναμικά – χαρακτηριστική ανάσπαση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QRS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3556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Υπερηχογράφημα: προσδιορισμός ποσότητας υγρού και στοιχείων επιπωματισμού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34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Χρόνια συμπιεστική περικαρδίτιδα</a:t>
            </a:r>
            <a:r>
              <a:rPr lang="en-US" altLang="el-GR" sz="4000" dirty="0" smtClean="0"/>
              <a:t> </a:t>
            </a:r>
          </a:p>
        </p:txBody>
      </p:sp>
      <p:graphicFrame>
        <p:nvGraphicFramePr>
          <p:cNvPr id="50201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353041"/>
              </p:ext>
            </p:extLst>
          </p:nvPr>
        </p:nvGraphicFramePr>
        <p:xfrm>
          <a:off x="730250" y="1340768"/>
          <a:ext cx="7956550" cy="4271218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3978275"/>
                <a:gridCol w="3978275"/>
              </a:tblGrid>
              <a:tr h="79141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Συμπτώματα - Σημεία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Διαγνωστικές Εξετάσεις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34798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20688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Καταβολή – Κόπωση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20688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Μυϊκή αδυναμία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20688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Οιδήματα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20688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Τροφονευρωτικές αλλοιώσεις των άκρων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556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Α/α Θώρακα: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556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Αποτιτάνωση περικαρδίου (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Profil)</a:t>
                      </a:r>
                      <a:endParaRPr kumimoji="0" lang="el-GR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556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ΗΚΓ: χαμηλά δυναμικά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5560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Υπερηχογράφημα: πάχυνση περικαρδίου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26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Διαχωριστικά ανευρύσματα </a:t>
            </a:r>
            <a:r>
              <a:rPr lang="el-GR" b="0" dirty="0"/>
              <a:t>(συμπτωματολογία) </a:t>
            </a:r>
          </a:p>
        </p:txBody>
      </p:sp>
      <p:graphicFrame>
        <p:nvGraphicFramePr>
          <p:cNvPr id="81937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286289"/>
              </p:ext>
            </p:extLst>
          </p:nvPr>
        </p:nvGraphicFramePr>
        <p:xfrm>
          <a:off x="493175" y="1340768"/>
          <a:ext cx="8229600" cy="4751858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8229600"/>
              </a:tblGrid>
              <a:tr h="87851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Διαχωριστικά ανευρύσματα (συμπτωματολογία) 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387334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73025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Οξύς θωρακικός πόνος με αντανάκλαση στη ράχη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73025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Υπέρταση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73025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Ταχυκαρδία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73025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Ανησυχία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73025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Έκπτωση πολλών οργάνων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73025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Απουσία περιφερικών σφύξεων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73025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Ανουρία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>
                          <a:tab pos="730250" algn="l"/>
                        </a:tabLst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Νευρολογικά συμπτώματα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18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008112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el-GR" altLang="el-GR" b="1" dirty="0" smtClean="0"/>
              <a:t>Συγγενείς Καρδιοπάθειες</a:t>
            </a:r>
            <a:r>
              <a:rPr lang="en-US" altLang="el-GR" dirty="0" smtClean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9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Μη κυανωτικές καρδιοπάθειες</a:t>
            </a:r>
            <a:r>
              <a:rPr lang="en-US" altLang="el-GR" dirty="0" smtClean="0"/>
              <a:t> </a:t>
            </a:r>
          </a:p>
        </p:txBody>
      </p:sp>
      <p:sp>
        <p:nvSpPr>
          <p:cNvPr id="788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Μεσοκολπική επικοινωνία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r>
              <a:rPr lang="el-GR" altLang="el-GR" dirty="0" smtClean="0"/>
              <a:t>Μεσοκοιλιακή επικοινωνία.</a:t>
            </a:r>
          </a:p>
          <a:p>
            <a:r>
              <a:rPr lang="el-GR" altLang="el-GR" dirty="0" smtClean="0"/>
              <a:t>Ανοικτός αρτηριακός πόρος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r>
              <a:rPr lang="el-GR" altLang="el-GR" dirty="0" smtClean="0"/>
              <a:t>Ελλείμματα κολποκοιλιακών ή ενδοκαρδιακών προσκεφαλαίων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r>
              <a:rPr lang="el-GR" altLang="el-GR" dirty="0" smtClean="0"/>
              <a:t>Συγγενής στένωση αορτής (περιοχής αορτικής βαλβίδας)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r>
              <a:rPr lang="el-GR" altLang="el-GR" dirty="0" smtClean="0"/>
              <a:t>Στένωση πνευμονικής βαλβίδας (συγγενής).</a:t>
            </a:r>
          </a:p>
          <a:p>
            <a:r>
              <a:rPr lang="el-GR" altLang="el-GR" dirty="0" smtClean="0"/>
              <a:t>Ισθμική στένωση της αορτής</a:t>
            </a:r>
            <a:r>
              <a:rPr lang="el-GR" altLang="el-GR" dirty="0"/>
              <a:t>.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68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Κυανωτικές καρδιοπάθειες</a:t>
            </a:r>
            <a:r>
              <a:rPr lang="en-US" altLang="el-GR" dirty="0" smtClean="0"/>
              <a:t> </a:t>
            </a:r>
          </a:p>
        </p:txBody>
      </p:sp>
      <p:sp>
        <p:nvSpPr>
          <p:cNvPr id="798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Ολική μετάθεση μεγάλων αγγείων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r>
              <a:rPr lang="el-GR" altLang="el-GR" dirty="0" smtClean="0"/>
              <a:t>Διορθώμενη ολική μετάθεση μεγάλων αγγείων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r>
              <a:rPr lang="el-GR" altLang="el-GR" dirty="0" smtClean="0"/>
              <a:t>Μονήρης αρτηριακός κορμός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r>
              <a:rPr lang="el-GR" altLang="el-GR" dirty="0" smtClean="0"/>
              <a:t>Ολική ανώμαλη εκβολή πνευμονικών φλεβών.</a:t>
            </a:r>
          </a:p>
          <a:p>
            <a:r>
              <a:rPr lang="el-GR" altLang="el-GR" dirty="0" smtClean="0"/>
              <a:t>Τετραλογία </a:t>
            </a:r>
            <a:r>
              <a:rPr lang="en-US" altLang="el-GR" dirty="0" smtClean="0"/>
              <a:t>Fallot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Ατρησία τριγλώχινος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r>
              <a:rPr lang="el-GR" altLang="el-GR" dirty="0" smtClean="0"/>
              <a:t>Δυσπλασία </a:t>
            </a:r>
            <a:r>
              <a:rPr lang="en-US" altLang="el-GR" dirty="0" smtClean="0"/>
              <a:t>Ebstein</a:t>
            </a:r>
            <a:r>
              <a:rPr lang="el-GR" altLang="el-GR" dirty="0" smtClean="0"/>
              <a:t>.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36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/>
          </a:bodyPr>
          <a:lstStyle/>
          <a:p>
            <a:r>
              <a:rPr lang="el-GR" dirty="0" smtClean="0"/>
              <a:t>Μηχανές εξωσωματικής κυκλοφορίας </a:t>
            </a:r>
            <a:r>
              <a:rPr lang="el-GR" sz="3200" b="0" dirty="0" smtClean="0"/>
              <a:t>1/4</a:t>
            </a:r>
            <a:endParaRPr lang="el-GR" sz="3200" b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1026" name="Picture 2" descr="File:1955 heart lung ma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74115"/>
            <a:ext cx="3672408" cy="399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3384" y="5365863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Μηχανή εξωσωματικής κυκλοφορίας του 1958 του 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Londons middlesex hospital (science museum London)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825552" y="613530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1955 heart lung machine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Geni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BY-SA 4.0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75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b="1" dirty="0" smtClean="0"/>
              <a:t>Καρδιοπάθειες με έκδηλη πνευμονική στάση</a:t>
            </a:r>
            <a:r>
              <a:rPr lang="en-US" altLang="el-GR" sz="4000" dirty="0" smtClean="0"/>
              <a:t> </a:t>
            </a:r>
          </a:p>
        </p:txBody>
      </p:sp>
      <p:sp>
        <p:nvSpPr>
          <p:cNvPr id="808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Συγγενής στένωση μιτροειδούς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r>
              <a:rPr lang="el-GR" altLang="el-GR" dirty="0" smtClean="0"/>
              <a:t>Συγγενής ιδιοπαθής ινοελάστωση ενδοκαρδίου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r>
              <a:rPr lang="el-GR" altLang="el-GR" dirty="0" smtClean="0"/>
              <a:t>Ανώμαλη έκφυση αριστερής στεφανιαίας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r>
              <a:rPr lang="el-GR" altLang="el-GR" dirty="0" smtClean="0"/>
              <a:t>Γλυκογόνωση (νόσος </a:t>
            </a:r>
            <a:r>
              <a:rPr lang="en-US" altLang="el-GR" dirty="0" smtClean="0"/>
              <a:t>Pompe</a:t>
            </a:r>
            <a:r>
              <a:rPr lang="el-GR" altLang="el-GR" dirty="0" smtClean="0"/>
              <a:t>)</a:t>
            </a:r>
            <a:r>
              <a:rPr lang="el-GR" altLang="el-GR" dirty="0"/>
              <a:t>.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85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Συγγενείς καρδιοπάθειες </a:t>
            </a:r>
            <a:r>
              <a:rPr lang="el-GR" sz="3200" b="0" dirty="0" smtClean="0"/>
              <a:t>1/4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  <p:pic>
        <p:nvPicPr>
          <p:cNvPr id="23554" name="Picture 2" descr="File:VSD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83" y="2397661"/>
            <a:ext cx="4030517" cy="35723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314" y="1268760"/>
            <a:ext cx="80598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Φυσιολογική καρδιά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Ελλείμματα του μεσοκοιλιακού διαφράγματος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4203" y="6108471"/>
            <a:ext cx="37874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VSD image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Doc James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76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Συγγενείς καρδιοπάθειες </a:t>
            </a:r>
            <a:r>
              <a:rPr lang="el-GR" sz="3200" b="0" dirty="0" smtClean="0">
                <a:solidFill>
                  <a:prstClr val="white"/>
                </a:solidFill>
              </a:rPr>
              <a:t>2/4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 dirty="0"/>
          </a:p>
        </p:txBody>
      </p:sp>
      <p:pic>
        <p:nvPicPr>
          <p:cNvPr id="24578" name="Picture 2" descr="File:2009 Congenital Heart Defec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26391" y="2679169"/>
            <a:ext cx="8076772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740" y="1496397"/>
            <a:ext cx="41957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lphaLcParenR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Ανοιχτό ωοειδές τρήμα,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LcParenR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Ισθμική στένωση της αορτής.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00740" y="5229200"/>
            <a:ext cx="80767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2009 Congenital Heart Defects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4"/>
              </a:rPr>
              <a:t>CFCF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Συγγενείς καρδιοπάθειες </a:t>
            </a:r>
            <a:r>
              <a:rPr lang="el-GR" sz="3200" b="0" dirty="0" smtClean="0">
                <a:solidFill>
                  <a:prstClr val="white"/>
                </a:solidFill>
              </a:rPr>
              <a:t>3/4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 dirty="0"/>
          </a:p>
        </p:txBody>
      </p:sp>
      <p:pic>
        <p:nvPicPr>
          <p:cNvPr id="24578" name="Picture 2" descr="File:2009 Congenital Heart Defec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1"/>
          <a:stretch/>
        </p:blipFill>
        <p:spPr bwMode="auto">
          <a:xfrm>
            <a:off x="516139" y="2708920"/>
            <a:ext cx="8076772" cy="25167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215" y="1383838"/>
            <a:ext cx="574214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lphaLcParenR" startAt="3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Ανοιχτός αρτηριακός (βοτάλλειος) πόρος,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LcParenR" startAt="3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Τετραλογία του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Fallot</a:t>
            </a: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Rectangle 7"/>
          <p:cNvSpPr/>
          <p:nvPr/>
        </p:nvSpPr>
        <p:spPr>
          <a:xfrm>
            <a:off x="516139" y="5335041"/>
            <a:ext cx="80767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2009 Congenital Heart Defects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4"/>
              </a:rPr>
              <a:t>CFCF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61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Συγγενείς καρδιοπάθειες </a:t>
            </a:r>
            <a:r>
              <a:rPr lang="el-GR" sz="32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 dirty="0"/>
          </a:p>
        </p:txBody>
      </p:sp>
      <p:pic>
        <p:nvPicPr>
          <p:cNvPr id="25602" name="Picture 2" descr="File:CongenitalHeartCase-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400600" cy="38546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5195447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schemeClr val="bg1"/>
                </a:solidFill>
                <a:latin typeface="+mn-lt"/>
              </a:rPr>
              <a:t>Πληκτροδακτυλία επί συγγενών κυανωτικών καρδιοπαθειών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285612" y="5883619"/>
            <a:ext cx="52677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CongenitalHeartCase-133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Aavindraa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4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Νικόλαος Θαλασσινός 2014. Νικόλαος Θαλασσινός. </a:t>
            </a:r>
            <a:r>
              <a:rPr lang="el-GR" sz="2000" dirty="0"/>
              <a:t>«Ειδικές Ιατρικές Εφαρμογές.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0:</a:t>
            </a:r>
            <a:r>
              <a:rPr lang="el-GR" sz="2000" dirty="0"/>
              <a:t> Καρδιοχειρουργικές </a:t>
            </a:r>
            <a:r>
              <a:rPr lang="el-GR" sz="2000" dirty="0" smtClean="0"/>
              <a:t>παθήσεις».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9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9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/>
          </a:bodyPr>
          <a:lstStyle/>
          <a:p>
            <a:r>
              <a:rPr lang="el-GR" dirty="0" smtClean="0"/>
              <a:t>Μηχανές εξωσωματικής κυκλοφορίας </a:t>
            </a:r>
            <a:r>
              <a:rPr lang="el-GR" sz="3200" b="0" dirty="0" smtClean="0"/>
              <a:t>2/4</a:t>
            </a:r>
            <a:endParaRPr lang="el-GR" sz="3200" b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3074" name="Picture 2" descr="File:Szív-tüdő készülé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77612"/>
            <a:ext cx="3552395" cy="2664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Perfusionist opearting heart lung mach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77612"/>
            <a:ext cx="2448272" cy="31590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18" y="4310055"/>
            <a:ext cx="3696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schemeClr val="bg1"/>
                </a:solidFill>
                <a:latin typeface="+mn-lt"/>
              </a:rPr>
              <a:t>Σύγχρονη μηχανή εξωσωματικής κυκλοφορίας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3547" y="4726305"/>
            <a:ext cx="25414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Ο τεχνικός σε δράση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387702" y="5301208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Szív-tüdő készülék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Wegyor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 2.5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5076055" y="5301208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7"/>
              </a:rPr>
              <a:t>Perfusionist opearting heart lung machine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8"/>
              </a:rPr>
              <a:t>Pfree2014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9"/>
              </a:rPr>
              <a:t>CC BY-SA 4.0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2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 dirty="0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/>
          </a:bodyPr>
          <a:lstStyle/>
          <a:p>
            <a:r>
              <a:rPr lang="el-GR" dirty="0" smtClean="0"/>
              <a:t>Μηχανές εξωσωματικής κυκλοφορίας </a:t>
            </a:r>
            <a:r>
              <a:rPr lang="el-GR" sz="3200" b="0" dirty="0" smtClean="0"/>
              <a:t>3/4</a:t>
            </a:r>
            <a:endParaRPr lang="el-GR" sz="3200" b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2052" name="Picture 4" descr="File:Prodotti Biomedic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71" y="1133213"/>
            <a:ext cx="5747792" cy="38366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7171" y="5016776"/>
            <a:ext cx="60746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Οξυγονωτές μηχανής </a:t>
            </a:r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εξωσωματικής </a:t>
            </a:r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κυκλοφορίας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012875" y="551509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Prodotti Biomedicali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Mr Vacchi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4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/>
          </a:bodyPr>
          <a:lstStyle/>
          <a:p>
            <a:r>
              <a:rPr lang="el-GR" dirty="0" smtClean="0"/>
              <a:t>Μηχανές εξωσωματικής κυκλοφορίας </a:t>
            </a:r>
            <a:r>
              <a:rPr lang="el-GR" sz="3200" b="0" dirty="0" smtClean="0"/>
              <a:t>4/4</a:t>
            </a:r>
            <a:endParaRPr lang="el-GR" sz="3200" b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2050" name="Picture 2" descr="File:Coronary artery bypass surgery Image 657C-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62" y="1172065"/>
            <a:ext cx="5181912" cy="39556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175044"/>
            <a:ext cx="58194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Ολόκληρη η καρδιοχειρουργική ομάδα σε δράση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161227" y="565325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Coronary artery bypass surgery Image 657C-PH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4"/>
              </a:rPr>
              <a:t>Morning2k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19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a991a4e0db6aecef432e645a48c1fbe6c2d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5jLfPlQBY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csxJYTLXNJY"/>
</p:tagLst>
</file>

<file path=ppt/theme/theme1.xml><?xml version="1.0" encoding="utf-8"?>
<a:theme xmlns:a="http://schemas.openxmlformats.org/drawingml/2006/main" name="template new">
  <a:themeElements>
    <a:clrScheme name="Προσαρμοσμένο 1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A5A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new</Template>
  <TotalTime>590</TotalTime>
  <Words>2485</Words>
  <Application>Microsoft Office PowerPoint</Application>
  <PresentationFormat>Προβολή στην οθόνη (4:3)</PresentationFormat>
  <Paragraphs>512</Paragraphs>
  <Slides>71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71</vt:i4>
      </vt:variant>
    </vt:vector>
  </HeadingPairs>
  <TitlesOfParts>
    <vt:vector size="74" baseType="lpstr">
      <vt:lpstr>template new</vt:lpstr>
      <vt:lpstr>OC_template_updated</vt:lpstr>
      <vt:lpstr>1_OC_template_updated</vt:lpstr>
      <vt:lpstr>Ειδικές Ιατρικές Εφαρμογές</vt:lpstr>
      <vt:lpstr>Ανατομία της καρδιάς 1/3</vt:lpstr>
      <vt:lpstr>Ανατομία της καρδιάς 2/3</vt:lpstr>
      <vt:lpstr>Ανατομία της καρδιάς 3/3</vt:lpstr>
      <vt:lpstr>Μηχανή εξωσωματικής κυκλοφορίας</vt:lpstr>
      <vt:lpstr>Μηχανές εξωσωματικής κυκλοφορίας 1/4</vt:lpstr>
      <vt:lpstr>Μηχανές εξωσωματικής κυκλοφορίας 2/4</vt:lpstr>
      <vt:lpstr>Μηχανές εξωσωματικής κυκλοφορίας 3/4</vt:lpstr>
      <vt:lpstr>Μηχανές εξωσωματικής κυκλοφορίας 4/4</vt:lpstr>
      <vt:lpstr>Παράμετροι που παρακολουθούνται κατά τη διάρκεια της εξωσωματικής κυκλοφορίας</vt:lpstr>
      <vt:lpstr>Παράμετροι και συστήματα που παρακολουθούνται στον κ/χ ασθενή στη ΜΕΘ</vt:lpstr>
      <vt:lpstr>Άμεσες επιπλοκές μετά από εγχειρήσεις ανοικτής καρδιάς 1/2</vt:lpstr>
      <vt:lpstr>Άμεσες επιπλοκές μετά από εγχειρήσεις ανοικτής καρδιάς 2/2</vt:lpstr>
      <vt:lpstr>Στεφανιαία Νόσος Ενδείξεις για χειρουργική αντιμετώπιση</vt:lpstr>
      <vt:lpstr>Στεφανιαία Νόσος Μετεγχειρητικές επιπλοκές</vt:lpstr>
      <vt:lpstr>Στεφανιαία Νόσος Νεότερες τεχνικές επαναιμάτωσης</vt:lpstr>
      <vt:lpstr>Αορτοστεφανιαία παράκαμψη (Bypass) 1/5</vt:lpstr>
      <vt:lpstr>Αορτοστεφανιαία παράκαμψη (Bypass) 2/5</vt:lpstr>
      <vt:lpstr>Αορτοστεφανιαία παράκαμψη (Bypass) 3/5</vt:lpstr>
      <vt:lpstr>Αορτοστεφανιαία παράκαμψη (Bypass) 4/5</vt:lpstr>
      <vt:lpstr>Αορτοστεφανιαία παράκαμψη (Bypass) 5/5</vt:lpstr>
      <vt:lpstr>Καρδιακές βαλβίδες 1/2</vt:lpstr>
      <vt:lpstr>Καρδιακές βαλβίδες 2/2</vt:lpstr>
      <vt:lpstr>Παθήσεις της αορτικής βαλβίδας 1/6</vt:lpstr>
      <vt:lpstr>Παθήσεις της αορτικής βαλβίδας 2/6</vt:lpstr>
      <vt:lpstr>Παθήσεις της αορτικής βαλβίδας 3/6</vt:lpstr>
      <vt:lpstr>Παθήσεις της αορτικής βαλβίδας 4/6</vt:lpstr>
      <vt:lpstr>Παθήσεις της αορτικής βαλβίδας 5/6</vt:lpstr>
      <vt:lpstr>Παθήσεις της αορτικής βαλβίδας 6/6</vt:lpstr>
      <vt:lpstr>Τεχνητές βαλβίδες</vt:lpstr>
      <vt:lpstr>Τοποθέτηση τεχνητής βαλβίδας</vt:lpstr>
      <vt:lpstr>Αντικατάσταση αορτικής βαλβίδας</vt:lpstr>
      <vt:lpstr>Διαδερμική τοποθέτηση αορτικής βαλβίδας λόγω στένωσης</vt:lpstr>
      <vt:lpstr>Παθήσεις της μιτροειδούς βαλβίδας 1/7</vt:lpstr>
      <vt:lpstr>Παθήσεις της μιτροειδούς βαλβίδας 2/7</vt:lpstr>
      <vt:lpstr>Παθήσεις της μιτροειδούς βαλβίδας 3/7</vt:lpstr>
      <vt:lpstr>Παθήσεις της μιτροειδούς βαλβίδας 4/7</vt:lpstr>
      <vt:lpstr>Παθήσεις της μιτροειδούς βαλβίδας 5/7</vt:lpstr>
      <vt:lpstr>Παθήσεις της μιτροειδούς βαλβίδας 6/7</vt:lpstr>
      <vt:lpstr>Παθήσεις της μιτροειδούς βαλβίδας 7/7</vt:lpstr>
      <vt:lpstr>Αποκατάσταση μιτροειδούς βαλβίδας με τεχνητή </vt:lpstr>
      <vt:lpstr>Μηχανικές βαλβίδες καρδιάς τύπου Starr-Edwards</vt:lpstr>
      <vt:lpstr>Παθήσεις της τριγλώχινας βαλβίδας 1/3</vt:lpstr>
      <vt:lpstr>Παθήσεις της τριγλώχινας βαλβίδας 2/3</vt:lpstr>
      <vt:lpstr>Παθήσεις της τριγλώχινας βαλβίδας 3/3</vt:lpstr>
      <vt:lpstr>Εμφυτεύσιμες βαλβίδες στις επίκτητες βαλβιδοπάθειες 1/2</vt:lpstr>
      <vt:lpstr>Εμφυτεύσιμες βαλβίδες στις επίκτητες βαλβιδοπάθειες 2/2</vt:lpstr>
      <vt:lpstr>Καρδιακή βηματοδότηση 1/3</vt:lpstr>
      <vt:lpstr>Καρδιακή βηματοδότηση 2/3</vt:lpstr>
      <vt:lpstr>Καρδιακή βηματοδότηση 3/3</vt:lpstr>
      <vt:lpstr>Είδη βηματοδοτών</vt:lpstr>
      <vt:lpstr>Όγκοι του περικαρδίου</vt:lpstr>
      <vt:lpstr>Όγκοι της καρδιάς </vt:lpstr>
      <vt:lpstr>Οξείες - χρόνιες περικαρδίτιδες </vt:lpstr>
      <vt:lpstr>Χρόνια συμπιεστική περικαρδίτιδα </vt:lpstr>
      <vt:lpstr>Διαχωριστικά ανευρύσματα (συμπτωματολογία) </vt:lpstr>
      <vt:lpstr>Συγγενείς Καρδιοπάθειες </vt:lpstr>
      <vt:lpstr>Μη κυανωτικές καρδιοπάθειες </vt:lpstr>
      <vt:lpstr>Κυανωτικές καρδιοπάθειες </vt:lpstr>
      <vt:lpstr>Καρδιοπάθειες με έκδηλη πνευμονική στάση </vt:lpstr>
      <vt:lpstr>Συγγενείς καρδιοπάθειες 1/4</vt:lpstr>
      <vt:lpstr>Συγγενείς καρδιοπάθειες 2/4</vt:lpstr>
      <vt:lpstr>Συγγενείς καρδιοπάθειες 3/4</vt:lpstr>
      <vt:lpstr>Συγγενείς καρδιοπάθειες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ΕΙΔΙΚΕΣ ΙΑΤΡΙΚΕΣ ΕΦΑΡΜΟΓΕΣ</dc:title>
  <dc:creator>opencourses@teiath.gr</dc:creator>
  <cp:lastModifiedBy>natasakar new</cp:lastModifiedBy>
  <cp:revision>69</cp:revision>
  <dcterms:created xsi:type="dcterms:W3CDTF">2014-09-04T07:03:58Z</dcterms:created>
  <dcterms:modified xsi:type="dcterms:W3CDTF">2015-02-25T12:51:22Z</dcterms:modified>
</cp:coreProperties>
</file>