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2"/>
  </p:notesMasterIdLst>
  <p:handoutMasterIdLst>
    <p:handoutMasterId r:id="rId23"/>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57" r:id="rId16"/>
    <p:sldId id="262" r:id="rId17"/>
    <p:sldId id="264" r:id="rId18"/>
    <p:sldId id="265"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202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smtClean="0"/>
              <a:t>ΜΟΝΤΕΛΑ</a:t>
            </a:r>
          </a:p>
          <a:p>
            <a:pPr>
              <a:spcBef>
                <a:spcPts val="0"/>
              </a:spcBef>
              <a:spcAft>
                <a:spcPts val="1200"/>
              </a:spcAft>
            </a:pPr>
            <a:r>
              <a:rPr lang="el-GR" sz="2800" dirty="0" smtClean="0"/>
              <a:t>Κοινοτική Εκπαίδευση – Κοινοτική Δράση</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smtClean="0"/>
              <a:t>Κοινοτική δράση </a:t>
            </a:r>
            <a:r>
              <a:rPr lang="el-GR" sz="3200" b="0" dirty="0" smtClean="0"/>
              <a:t>(1/5)</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Το μοντέλο της κοινοτικής δράσης (ΚΔ) αναπτύχθηκε κυρίως από τους επαγγελματίες της κοινοτικής εργασίας που έδρασαν στα τέλη της δεκαετίας του 1960 και αρχές της δεκαετίας του 1970 στο πλαίσιο προγραμμάτων όπως τα 12 ΚΑΠ (διαφάνεια 27)</a:t>
            </a:r>
          </a:p>
          <a:p>
            <a:r>
              <a:rPr lang="el-GR" dirty="0" err="1"/>
              <a:t>Popple</a:t>
            </a:r>
            <a:r>
              <a:rPr lang="el-GR" dirty="0"/>
              <a:t> (2000: 65) Η Κ.Δ αποτέλεσε αντίδραση στις πατερναλιστικές μορφές κοινοτικής εργασίας που υπήρχαν έως τότε και στους στόχους των κρατικών προγραμμάτων της εποχής που εστίαζαν στην κοινοτική οργάνωση και ανάπτυξη.  Αποτελεί μια διακριτή μορφή εργασίας με την κοινότητα που αρχικά επικεντρώθηκε σε μια μαρξιστική-ταξική ανάλυση της κοινωνίας. Αντιλαμβάνεται τη φτώχεια, την ανάγκη, τη δυστυχία, την περιθωριοποίηση, την καταπίεση και την εγκληματικότητα ως καταστάσεις που δημιουργούνται και αναπαράγονται από την ταξική διάρθρωση της καπιταλιστικής κοινωνίας.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62139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(2/5)</a:t>
            </a:r>
            <a:endParaRPr lang="el-GR" dirty="0"/>
          </a:p>
        </p:txBody>
      </p:sp>
      <p:sp>
        <p:nvSpPr>
          <p:cNvPr id="3" name="Θέση περιεχομένου 2"/>
          <p:cNvSpPr>
            <a:spLocks noGrp="1"/>
          </p:cNvSpPr>
          <p:nvPr>
            <p:ph idx="1"/>
          </p:nvPr>
        </p:nvSpPr>
        <p:spPr/>
        <p:txBody>
          <a:bodyPr>
            <a:normAutofit fontScale="92500"/>
          </a:bodyPr>
          <a:lstStyle/>
          <a:p>
            <a:r>
              <a:rPr lang="el-GR" dirty="0"/>
              <a:t>Μέσα από αυτή τη μαρξιστική οπτική επιχειρήθηκε η καλλιέργεια ενός σοσιαλιστικού οράματος στις φτωχές εργατικές συνοικίες και η σύνδεση της συλλογικής, μαχητικής δράσης (ευθεία αντιπαράθεση και σύγκρουση με τις τοπικές Αρχές,  οργάνωση διαδηλώσεων </a:t>
            </a:r>
            <a:r>
              <a:rPr lang="el-GR" dirty="0" err="1"/>
              <a:t>κ.λ.π</a:t>
            </a:r>
            <a:r>
              <a:rPr lang="el-GR" dirty="0"/>
              <a:t>) σε τοπικό επίπεδο.</a:t>
            </a:r>
          </a:p>
          <a:p>
            <a:r>
              <a:rPr lang="el-GR" dirty="0"/>
              <a:t>Στη συνέχεια και υπό την επιρροή των φεμινιστικών και αντιρατσιστικών απόψεων στην κοινοτική εργασία,  η προοπτική σύναψης συμμαχιών με κοινωνικά κινήματα και ομάδες που είναι θύματα όχι μόνο της ταξικής διάρθρωσης της καπιταλιστικής κοινωνίας,  αλλά και του </a:t>
            </a:r>
            <a:r>
              <a:rPr lang="el-GR" dirty="0" err="1"/>
              <a:t>σεξισμούή</a:t>
            </a:r>
            <a:r>
              <a:rPr lang="el-GR" dirty="0"/>
              <a:t>/και του ρατσισμού διεύρυνε τους στόχους του </a:t>
            </a:r>
            <a:r>
              <a:rPr lang="el-GR" dirty="0" err="1"/>
              <a:t>συγκεκρι-μένου</a:t>
            </a:r>
            <a:r>
              <a:rPr lang="el-GR" dirty="0"/>
              <a:t> μοντέλου,  το οποίο συμπεριέλαβε εκτός από τα ζητήματα της δημόσιας ζωής (κράτος, χώρος παραγωγής, κοινότητα) και αυτά της ιδιωτικής ζωής (όπως οικογένεια, προσωπική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55055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(3/5)</a:t>
            </a:r>
            <a:endParaRPr lang="el-GR" dirty="0"/>
          </a:p>
        </p:txBody>
      </p:sp>
      <p:sp>
        <p:nvSpPr>
          <p:cNvPr id="3" name="Θέση περιεχομένου 2"/>
          <p:cNvSpPr>
            <a:spLocks noGrp="1"/>
          </p:cNvSpPr>
          <p:nvPr>
            <p:ph idx="1"/>
          </p:nvPr>
        </p:nvSpPr>
        <p:spPr/>
        <p:txBody>
          <a:bodyPr/>
          <a:lstStyle/>
          <a:p>
            <a:r>
              <a:rPr lang="el-GR" dirty="0"/>
              <a:t>Ο </a:t>
            </a:r>
            <a:r>
              <a:rPr lang="el-GR" dirty="0" err="1"/>
              <a:t>Thomas</a:t>
            </a:r>
            <a:r>
              <a:rPr lang="el-GR" dirty="0"/>
              <a:t> αναφέρεται στην κοινοτική δράση ως μια προσέγγιση που εστιάζεται στην οργάνωση αυτών που θίγονται από τις πολιτικές –ή την απουσία πολιτικών- κρατικών και ιδιωτικών φορέων αλλά και από τα ευρύτερα δομικά χαρακτηριστικά της κοινωνίας και στοχεύει στην ανάπτυξη συλλογικής δράσης, η οποία αφενός, αμφισβητεί τις ισχύουσες κοινωνικοπολιτικές και οικονομικές δομές και διαδικασίες και αφετέρου, επιχειρεί να εξερευνήσει και να ερμηνεύσει τις σχέσεις εξουσίας που επηρεάζουν τη ζωή των ανθρώπων.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87025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(4/5)</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Για τον </a:t>
            </a:r>
            <a:r>
              <a:rPr lang="el-GR" dirty="0" err="1"/>
              <a:t>Thomas</a:t>
            </a:r>
            <a:r>
              <a:rPr lang="el-GR" dirty="0"/>
              <a:t> οι κοινοτικές δράσεις χαρακτηρίζονται από 4 στοιχεία:</a:t>
            </a:r>
          </a:p>
          <a:p>
            <a:pPr marL="457200" indent="-457200">
              <a:buFont typeface="+mj-lt"/>
              <a:buAutoNum type="arabicPeriod"/>
            </a:pPr>
            <a:r>
              <a:rPr lang="el-GR" dirty="0"/>
              <a:t>Αποτελούν δράσεις μαχητικού περιεχομένου που επιδιώκουν να επηρεάσουν άτομα και ομάδες</a:t>
            </a:r>
          </a:p>
          <a:p>
            <a:pPr marL="457200" indent="-457200">
              <a:buFont typeface="+mj-lt"/>
              <a:buAutoNum type="arabicPeriod"/>
            </a:pPr>
            <a:r>
              <a:rPr lang="el-GR" dirty="0"/>
              <a:t>Δίνουν έμφαση στη σύνδεση ζητημάτων που αφορούν στην κοινότητα και στο χώρο παραγωγής</a:t>
            </a:r>
          </a:p>
          <a:p>
            <a:pPr marL="457200" indent="-457200">
              <a:buFont typeface="+mj-lt"/>
              <a:buAutoNum type="arabicPeriod"/>
            </a:pPr>
            <a:r>
              <a:rPr lang="el-GR" dirty="0"/>
              <a:t>Στοχεύουν στην ανάλυση όσων συμβαίνουν σε ένα ευρύτερο κοινωνικοοικονομικό επίπεδο και στην ανάπτυξη της συλλογικής αντίληψης σχετικά με τους τρόπους που οι εξελίξεις αυτές επηρεάζουν ποικίλα ζητήματα της καθημερινής ζωής των μελών της κοινότητας</a:t>
            </a:r>
          </a:p>
          <a:p>
            <a:pPr marL="457200" indent="-457200">
              <a:buFont typeface="+mj-lt"/>
              <a:buAutoNum type="arabicPeriod"/>
            </a:pPr>
            <a:r>
              <a:rPr lang="el-GR" dirty="0"/>
              <a:t>Επικεντρώνονται στην ανάληψη συγκεκριμένου τύπου δράσεων, όπως διαμαρτυρίες και καταλήψεις.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33183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6"/>
            </a:pPr>
            <a:r>
              <a:rPr lang="el-GR" dirty="0"/>
              <a:t>Κοινοτική δράση </a:t>
            </a:r>
            <a:r>
              <a:rPr lang="el-GR" sz="3200" b="0" dirty="0" smtClean="0"/>
              <a:t>(5/5)</a:t>
            </a:r>
            <a:endParaRPr lang="el-GR" dirty="0"/>
          </a:p>
        </p:txBody>
      </p:sp>
      <p:sp>
        <p:nvSpPr>
          <p:cNvPr id="3" name="Θέση περιεχομένου 2"/>
          <p:cNvSpPr>
            <a:spLocks noGrp="1"/>
          </p:cNvSpPr>
          <p:nvPr>
            <p:ph idx="1"/>
          </p:nvPr>
        </p:nvSpPr>
        <p:spPr/>
        <p:txBody>
          <a:bodyPr/>
          <a:lstStyle/>
          <a:p>
            <a:r>
              <a:rPr lang="el-GR" dirty="0"/>
              <a:t>Ο </a:t>
            </a:r>
            <a:r>
              <a:rPr lang="el-GR" dirty="0" err="1"/>
              <a:t>Thomas</a:t>
            </a:r>
            <a:r>
              <a:rPr lang="el-GR" dirty="0"/>
              <a:t> αντιλαμβάνεται την κοινοτική δράση ως προσέγγιση και όχι ως μοντέλο κοινοτικής εργασίας .Ο ρόλος του οργανωτή κοινοτικής δράσης για τον </a:t>
            </a:r>
            <a:r>
              <a:rPr lang="el-GR" dirty="0" err="1"/>
              <a:t>Thomas</a:t>
            </a:r>
            <a:r>
              <a:rPr lang="el-GR" dirty="0"/>
              <a:t> παραπέμπει περισσότερο σε ένα κοινοτικό ακτιβιστή παρά σε επαγγελματία της κοινοτικής εργασίας.</a:t>
            </a:r>
          </a:p>
          <a:p>
            <a:r>
              <a:rPr lang="el-GR" dirty="0"/>
              <a:t>Ο ακτιβισμός σε ότι αφορά την κοινοτική εργασία δεν ταυτίζεται απαραίτητα με τη μαρξιστική ανάλυση ή τη σύναψη συμμαχιών με άλλα κινήματα (αντιρατσιστικό,  φεμινιστικό, </a:t>
            </a:r>
            <a:r>
              <a:rPr lang="el-GR" dirty="0" err="1"/>
              <a:t>κλπ</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082276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9: </a:t>
            </a:r>
            <a:r>
              <a:rPr lang="el-GR" sz="2000" dirty="0" smtClean="0"/>
              <a:t>ΜΟΝΤΕΛΑ</a:t>
            </a:r>
            <a:r>
              <a:rPr lang="en-US" sz="2000" smtClean="0"/>
              <a:t>, </a:t>
            </a:r>
            <a:r>
              <a:rPr lang="el-GR" sz="2000" smtClean="0"/>
              <a:t>Κοινοτική </a:t>
            </a:r>
            <a:r>
              <a:rPr lang="el-GR" sz="2000" dirty="0"/>
              <a:t>Εκπαίδευση – Κοινοτική </a:t>
            </a:r>
            <a:r>
              <a:rPr lang="el-GR" sz="2000" dirty="0" smtClean="0"/>
              <a:t>Δράση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(1/8)</a:t>
            </a:r>
            <a:endParaRPr lang="el-GR" dirty="0"/>
          </a:p>
        </p:txBody>
      </p:sp>
      <p:sp>
        <p:nvSpPr>
          <p:cNvPr id="3" name="Θέση περιεχομένου 2"/>
          <p:cNvSpPr>
            <a:spLocks noGrp="1"/>
          </p:cNvSpPr>
          <p:nvPr>
            <p:ph idx="1"/>
          </p:nvPr>
        </p:nvSpPr>
        <p:spPr>
          <a:xfrm>
            <a:off x="467544" y="1025352"/>
            <a:ext cx="8229600" cy="5524723"/>
          </a:xfrm>
        </p:spPr>
        <p:txBody>
          <a:bodyPr>
            <a:normAutofit lnSpcReduction="10000"/>
          </a:bodyPr>
          <a:lstStyle/>
          <a:p>
            <a:r>
              <a:rPr lang="el-GR" dirty="0"/>
              <a:t>Οι </a:t>
            </a:r>
            <a:r>
              <a:rPr lang="el-GR" b="1" dirty="0"/>
              <a:t>ουμανιστικές απόψεις </a:t>
            </a:r>
            <a:r>
              <a:rPr lang="el-GR" dirty="0"/>
              <a:t>στο χώρο της κοινοτικής εκπαίδευσης της αποδίδουν περισσότερο δημοκρατικό και ολιστικό χαρακτήρα. Παίρνει το χαρακτήρα της λαϊκής επιμόρφωσης με τα εξής χαρακτηριστικά:</a:t>
            </a:r>
          </a:p>
          <a:p>
            <a:pPr lvl="1"/>
            <a:r>
              <a:rPr lang="el-GR" dirty="0"/>
              <a:t>Επικεντρώνεται στις καθημερινές εμπειρίες των ατόμων</a:t>
            </a:r>
          </a:p>
          <a:p>
            <a:pPr lvl="1"/>
            <a:r>
              <a:rPr lang="el-GR" dirty="0"/>
              <a:t>Έχει πολιτικό περιεχόμενο και ασκεί κριτική στο status quo</a:t>
            </a:r>
          </a:p>
          <a:p>
            <a:pPr lvl="1"/>
            <a:r>
              <a:rPr lang="el-GR" dirty="0"/>
              <a:t>Επιδιώκει την κοινωνική αλλαγή (πιο δίκαιη κοινωνία)</a:t>
            </a:r>
          </a:p>
          <a:p>
            <a:pPr lvl="1"/>
            <a:r>
              <a:rPr lang="el-GR" dirty="0"/>
              <a:t>Έχει μορφή συλλογικής παιδαγωγικής και εστιάζει στην ομάδα</a:t>
            </a:r>
          </a:p>
          <a:p>
            <a:pPr lvl="1"/>
            <a:r>
              <a:rPr lang="el-GR" dirty="0"/>
              <a:t>Στοχεύει στη σύνδεση της εκπαίδευσης με την κοινωνική δράση (</a:t>
            </a:r>
            <a:r>
              <a:rPr lang="el-GR" dirty="0" err="1"/>
              <a:t>Mayo</a:t>
            </a:r>
            <a:r>
              <a:rPr lang="el-GR" dirty="0"/>
              <a:t>, 2005: 108)</a:t>
            </a:r>
          </a:p>
          <a:p>
            <a:r>
              <a:rPr lang="el-GR" dirty="0"/>
              <a:t>Η λαϊκή επιμόρφωση όπως και η κοινοτική εκπαίδευση τάσσονται υπέρ των κοινωνικών συμφερόντων και κινημάτων που αντιμάχονται την ανισότητα και τη διάκριση,  έτσι αποτελούν μέρος ενός ευρύτερου αγώνα για δημοκρατία και κοινωνική </a:t>
            </a:r>
            <a:r>
              <a:rPr lang="el-GR" dirty="0" smtClean="0"/>
              <a:t>δικαιοσύνη.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071371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(2/8)</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4A82"/>
                </a:solidFill>
              </a:rPr>
              <a:t>Αντίθετα: </a:t>
            </a:r>
          </a:p>
          <a:p>
            <a:r>
              <a:rPr lang="el-GR" dirty="0"/>
              <a:t>στην παραδοσιακή λαϊκή επιμόρφωση οι ανάγκες και τα προβλήματα των ανθρώπων εκλαμβάνονται ως προσωπική αδυναμία  και ευθύνη του ατόμου,  οι ανάγκες τους θεωρούνται σύμπτωμα ατομικής παθολογίας.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12290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(3/8)</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Στην ουμανιστική προσέγγιση, η λαϊκή επιμόρφωση, όπως και η κοινοτική εκπαίδευση τάσσονται υπέρ των κοινωνικών συμφερόντων και κινημάτων που αντιμάχονται την ανισότητα και τη διάκριση και ως τέτοιες αποτελούν μέρος ενός ευρύτερου αγώνα για δημοκρατία και κοινωνική δικαιοσύνη (</a:t>
            </a:r>
            <a:r>
              <a:rPr lang="el-GR" dirty="0" err="1"/>
              <a:t>Crowther</a:t>
            </a:r>
            <a:r>
              <a:rPr lang="el-GR" dirty="0"/>
              <a:t> και άλλοι,2005). Αναγνωρίζοντας τις ελλείψεις γνώσεων και δεξιοτήτων των μελών της κοινότητας,  αφετηρία της δράσης είναι το σημείο στο οποίο βρίσκονται τα άτομα,  πως οι ίδιοι αντιλαμβάνονται τις κοινωνικές, οικονομικές και πολιτισμικές τους ανάγκες. Όλα αυτά οριοθετούν το πλαίσιο μιας εκπαιδευτικής διαδικασίας που στηρίζεται στο διάλογο και τον αμοιβαίο σεβασμό και στοχεύει στη σύνδεση των προσωπικών βιωμάτων με τις ευρύτερες δομές οργάνωσης της κοινωνίας, του τοπικού με το παγκόσμιο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37896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(4/8)</a:t>
            </a:r>
            <a:endParaRPr lang="el-GR" dirty="0"/>
          </a:p>
        </p:txBody>
      </p:sp>
      <p:sp>
        <p:nvSpPr>
          <p:cNvPr id="3" name="Θέση περιεχομένου 2"/>
          <p:cNvSpPr>
            <a:spLocks noGrp="1"/>
          </p:cNvSpPr>
          <p:nvPr>
            <p:ph idx="1"/>
          </p:nvPr>
        </p:nvSpPr>
        <p:spPr/>
        <p:txBody>
          <a:bodyPr>
            <a:normAutofit/>
          </a:bodyPr>
          <a:lstStyle/>
          <a:p>
            <a:r>
              <a:rPr lang="el-GR" dirty="0"/>
              <a:t>Οι επαγγελματίες της κοινοτικής εργασίας έχουν αξιοποιήσει την κοινοτική εκπαίδευση ως εργαλείο για την ανάπτυξη της κριτικής συνειδητοποίησης και δράσης ομάδων και κοινοτήτων.</a:t>
            </a:r>
          </a:p>
          <a:p>
            <a:r>
              <a:rPr lang="el-GR" dirty="0"/>
              <a:t>Στην Ελλάδα οι αντίστοιχες προσπάθειες είναι περιορισμένες.</a:t>
            </a:r>
          </a:p>
          <a:p>
            <a:r>
              <a:rPr lang="el-GR" dirty="0"/>
              <a:t>Προγράμματα λαϊκής επιμόρφωσης αναπτύχθηκαν στη διάρκεια της δεκαετίας του 1980. (ΣΛΕ,  ΝΕΛΕ</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11432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(5/8)</a:t>
            </a:r>
            <a:endParaRPr lang="el-GR" dirty="0"/>
          </a:p>
        </p:txBody>
      </p:sp>
      <p:sp>
        <p:nvSpPr>
          <p:cNvPr id="3" name="Θέση περιεχομένου 2"/>
          <p:cNvSpPr>
            <a:spLocks noGrp="1"/>
          </p:cNvSpPr>
          <p:nvPr>
            <p:ph idx="1"/>
          </p:nvPr>
        </p:nvSpPr>
        <p:spPr/>
        <p:txBody>
          <a:bodyPr/>
          <a:lstStyle/>
          <a:p>
            <a:r>
              <a:rPr lang="el-GR" dirty="0"/>
              <a:t>Έμφαση σε: λαϊκή συμμετοχή,  συλλογικές προσπάθειες,  αποκέντρωση (τοπικά συμβούλια),  δράσεις για την αντιμετώπιση του κοινωνικού αποκλεισμού,  σχολές γονέων,  καταπολέμηση του αναλφαβητισμού </a:t>
            </a:r>
            <a:r>
              <a:rPr lang="el-GR" dirty="0" err="1"/>
              <a:t>κ.λ.π</a:t>
            </a:r>
            <a:r>
              <a:rPr lang="el-GR" dirty="0"/>
              <a:t>.</a:t>
            </a:r>
          </a:p>
          <a:p>
            <a:r>
              <a:rPr lang="el-GR" dirty="0"/>
              <a:t>Παρά τους φιλόδοξους στόχους που τέθηκαν,  η εφαρμογή των προγραμμάτων αυτών χαρακτηρίστηκε από:</a:t>
            </a:r>
          </a:p>
          <a:p>
            <a:pPr lvl="1"/>
            <a:r>
              <a:rPr lang="el-GR" dirty="0"/>
              <a:t>την ανεπάρκεια υποδομών και εξειδικευμένου προσωπικού,</a:t>
            </a:r>
          </a:p>
          <a:p>
            <a:pPr lvl="1"/>
            <a:r>
              <a:rPr lang="el-GR" dirty="0"/>
              <a:t>την αδυναμία διαμόρφωσης αντίστοιχου κινήματος και </a:t>
            </a:r>
          </a:p>
          <a:p>
            <a:pPr lvl="1"/>
            <a:r>
              <a:rPr lang="el-GR" dirty="0"/>
              <a:t>Τον έντονο </a:t>
            </a:r>
            <a:r>
              <a:rPr lang="el-GR" dirty="0" smtClean="0"/>
              <a:t>κρατισμό.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31035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(6/8)</a:t>
            </a:r>
            <a:endParaRPr lang="el-GR" dirty="0"/>
          </a:p>
        </p:txBody>
      </p:sp>
      <p:sp>
        <p:nvSpPr>
          <p:cNvPr id="3" name="Θέση περιεχομένου 2"/>
          <p:cNvSpPr>
            <a:spLocks noGrp="1"/>
          </p:cNvSpPr>
          <p:nvPr>
            <p:ph idx="1"/>
          </p:nvPr>
        </p:nvSpPr>
        <p:spPr/>
        <p:txBody>
          <a:bodyPr>
            <a:normAutofit/>
          </a:bodyPr>
          <a:lstStyle/>
          <a:p>
            <a:r>
              <a:rPr lang="el-GR" dirty="0"/>
              <a:t>Σήμερα προσφέρονται προγράμματα απόκτησης δεξιοτήτων και γνώσεων από τη Γενική Γραμματεία Επιμόρφωσης Ενηλίκων (ΓΓΕΕ) του ΥΠΕΠΘ.</a:t>
            </a:r>
          </a:p>
          <a:p>
            <a:r>
              <a:rPr lang="el-GR" dirty="0"/>
              <a:t>Θεωρούνται απαραίτητη προϋπόθεση προκειμένου οι πολίτες να ανταποκριθούν στις ραγδαίες και βαθιές κοινωνικοοικονομικές αλλαγές,  και τις συνεχώς αυξανόμενες απαιτήσεις της προσωπικής και εργασιακής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42302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(7/8)</a:t>
            </a:r>
            <a:endParaRPr lang="el-GR" dirty="0"/>
          </a:p>
        </p:txBody>
      </p:sp>
      <p:sp>
        <p:nvSpPr>
          <p:cNvPr id="3" name="Θέση περιεχομένου 2"/>
          <p:cNvSpPr>
            <a:spLocks noGrp="1"/>
          </p:cNvSpPr>
          <p:nvPr>
            <p:ph idx="1"/>
          </p:nvPr>
        </p:nvSpPr>
        <p:spPr/>
        <p:txBody>
          <a:bodyPr/>
          <a:lstStyle/>
          <a:p>
            <a:r>
              <a:rPr lang="el-GR" dirty="0"/>
              <a:t>Οι δράσεις αυτές διαμορφώνονται κυρίως από τις δράσεις της Ευρωπαϊκής Ένωσης για:</a:t>
            </a:r>
          </a:p>
          <a:p>
            <a:pPr lvl="1"/>
            <a:r>
              <a:rPr lang="el-GR" dirty="0"/>
              <a:t>τη δια βίου μάθηση,</a:t>
            </a:r>
          </a:p>
          <a:p>
            <a:pPr lvl="1"/>
            <a:r>
              <a:rPr lang="el-GR" dirty="0"/>
              <a:t>τη συνεχιζόμενη εκπαίδευση και επαγγελματική </a:t>
            </a:r>
            <a:r>
              <a:rPr lang="el-GR" dirty="0" smtClean="0"/>
              <a:t>κατάρτιση.</a:t>
            </a:r>
            <a:endParaRPr lang="el-GR" dirty="0"/>
          </a:p>
          <a:p>
            <a:r>
              <a:rPr lang="el-GR" dirty="0"/>
              <a:t>Στόχοι της δια βίου μάθησης (εκπαίδευση ενηλίκων):</a:t>
            </a:r>
          </a:p>
          <a:p>
            <a:pPr lvl="1"/>
            <a:r>
              <a:rPr lang="el-GR" dirty="0"/>
              <a:t>Η ενεργοποίηση ατόμων και ομάδων για ατομική και κοινωνική </a:t>
            </a:r>
            <a:r>
              <a:rPr lang="el-GR" dirty="0" smtClean="0"/>
              <a:t>ανάπτυξη,</a:t>
            </a:r>
            <a:endParaRPr lang="el-GR" dirty="0"/>
          </a:p>
          <a:p>
            <a:pPr lvl="1"/>
            <a:r>
              <a:rPr lang="el-GR" dirty="0"/>
              <a:t>Η προώθηση της ενεργού συμμετοχής των πολιτών και </a:t>
            </a:r>
          </a:p>
          <a:p>
            <a:pPr lvl="1"/>
            <a:r>
              <a:rPr lang="el-GR" dirty="0"/>
              <a:t>η αύξηση των δυνατοτήτων κοινωνικής ένταξης και </a:t>
            </a:r>
            <a:r>
              <a:rPr lang="el-GR" dirty="0" smtClean="0"/>
              <a:t>απασχόλησης.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348256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5"/>
            </a:pPr>
            <a:r>
              <a:rPr lang="el-GR" dirty="0"/>
              <a:t>Κοινοτική εκπαίδευση </a:t>
            </a:r>
            <a:r>
              <a:rPr lang="el-GR" sz="3200" b="0" dirty="0" smtClean="0"/>
              <a:t>(8/8)</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Πολλά απ’ αυτά τα προγράμματα προσφέρονται σε επίπεδο κοινότητας και αφορούν κοινότητες (με την έννοια της τοπικής κοινωνίας όσο και αυτές των οικονομικών μεταναστών ή άλλων ευπαθών ομάδων πληθυσμού).</a:t>
            </a:r>
          </a:p>
          <a:p>
            <a:r>
              <a:rPr lang="el-GR" dirty="0"/>
              <a:t>Η επικέντρωση αυτών των προγραμμάτων στις απαιτήσεις της αγοράς εργασίας δεν συνάδουν με τους στόχους περί ατομικής και κοινωνικής ανάπτυξης.</a:t>
            </a:r>
          </a:p>
          <a:p>
            <a:r>
              <a:rPr lang="el-GR" dirty="0"/>
              <a:t>Δράσεις που εστιάζουν στην αναβάθμιση των συνθηκών εκπαίδευσης,   εργασίας και κοινωνικής κατάστασης ευάλωτων ομάδων του πληθυσμού, έχουν μονομερή επικέντρωση στις ομάδες αυτές  και προσπαθούν κάτω από την ομπρέλα </a:t>
            </a:r>
            <a:r>
              <a:rPr lang="el-GR" dirty="0" err="1"/>
              <a:t>Π.χ</a:t>
            </a:r>
            <a:r>
              <a:rPr lang="el-GR" dirty="0"/>
              <a:t> ανάπηροι,  να </a:t>
            </a:r>
            <a:r>
              <a:rPr lang="el-GR" dirty="0" err="1"/>
              <a:t>ομογενοποιήσουν</a:t>
            </a:r>
            <a:r>
              <a:rPr lang="el-GR" dirty="0"/>
              <a:t> άτομα και ομάδες με διαφορετικά χαρακτηριστικά και ανάγκες. </a:t>
            </a:r>
            <a:r>
              <a:rPr lang="el-GR" dirty="0" err="1"/>
              <a:t>Παραβλέπεται</a:t>
            </a:r>
            <a:r>
              <a:rPr lang="el-GR" dirty="0"/>
              <a:t> παρ’ όλα αυτά το γεγονός ότι πρόκειται για διαδικασία αλληλεπίδρασης με την υπόλοιπη </a:t>
            </a:r>
            <a:r>
              <a:rPr lang="el-GR" dirty="0" smtClean="0"/>
              <a:t>κοινωνία.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07860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d421ee06503093953e457e2b8f8c053f6f5db"/>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1475</Words>
  <Application>Microsoft Office PowerPoint</Application>
  <PresentationFormat>On-screen Show (4:3)</PresentationFormat>
  <Paragraphs>108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OC_template_updated</vt:lpstr>
      <vt:lpstr>Μεθοδολογία Κοινωνικής Εργασίας με Κοινότητα</vt:lpstr>
      <vt:lpstr>Κοινοτική εκπαίδευση (1/8)</vt:lpstr>
      <vt:lpstr>Κοινοτική εκπαίδευση (2/8)</vt:lpstr>
      <vt:lpstr>Κοινοτική εκπαίδευση (3/8)</vt:lpstr>
      <vt:lpstr>Κοινοτική εκπαίδευση (4/8)</vt:lpstr>
      <vt:lpstr>Κοινοτική εκπαίδευση (5/8)</vt:lpstr>
      <vt:lpstr>Κοινοτική εκπαίδευση (6/8)</vt:lpstr>
      <vt:lpstr>Κοινοτική εκπαίδευση (7/8)</vt:lpstr>
      <vt:lpstr>Κοινοτική εκπαίδευση (8/8)</vt:lpstr>
      <vt:lpstr>Κοινοτική δράση (1/5)</vt:lpstr>
      <vt:lpstr>Κοινοτική δράση (2/5)</vt:lpstr>
      <vt:lpstr>Κοινοτική δράση (3/5)</vt:lpstr>
      <vt:lpstr>Κοινοτική δράση (4/5)</vt:lpstr>
      <vt:lpstr>Κοινοτική δράση (5/5)</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142</cp:revision>
  <dcterms:created xsi:type="dcterms:W3CDTF">2013-03-04T13:35:19Z</dcterms:created>
  <dcterms:modified xsi:type="dcterms:W3CDTF">2015-07-07T08:32:38Z</dcterms:modified>
</cp:coreProperties>
</file>