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106"/>
  </p:notesMasterIdLst>
  <p:handoutMasterIdLst>
    <p:handoutMasterId r:id="rId107"/>
  </p:handoutMasterIdLst>
  <p:sldIdLst>
    <p:sldId id="256" r:id="rId2"/>
    <p:sldId id="267"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62" r:id="rId98"/>
    <p:sldId id="257" r:id="rId99"/>
    <p:sldId id="262" r:id="rId100"/>
    <p:sldId id="264" r:id="rId101"/>
    <p:sldId id="363" r:id="rId102"/>
    <p:sldId id="364" r:id="rId103"/>
    <p:sldId id="266" r:id="rId104"/>
    <p:sldId id="261" r:id="rId105"/>
  </p:sldIdLst>
  <p:sldSz cx="9144000" cy="6858000" type="screen4x3"/>
  <p:notesSz cx="7104063" cy="10234613"/>
  <p:custDataLst>
    <p:tags r:id="rId108"/>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86559" autoAdjust="0"/>
  </p:normalViewPr>
  <p:slideViewPr>
    <p:cSldViewPr>
      <p:cViewPr varScale="1">
        <p:scale>
          <a:sx n="101" d="100"/>
          <a:sy n="101" d="100"/>
        </p:scale>
        <p:origin x="-208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gs" Target="tags/tag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26/3/2015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26/3/2015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nobelprize.org/chemistry/laureates/1920/nernst-bio.html"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300" dirty="0"/>
              <a:t>Το μηχανολογικό σχέδιο ενός πολυκάναλου (εξακάναλου) αναλυτή.  Αριστερά κάτω φαίνονται τα έξι κανάλια και τα αντίστοιχα φίλτρα για τις σχετικές μετρήσεις</a:t>
            </a:r>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18</a:t>
            </a:fld>
            <a:endParaRPr lang="el-G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300" dirty="0"/>
              <a:t>Η φωτομετρική μονάδα ενός οκτακάναλου αναλυτή (Skeggs και Horchstrasser 1964)</a:t>
            </a:r>
            <a:r>
              <a:rPr lang="el-GR" sz="1300" baseline="30000" dirty="0"/>
              <a:t>3</a:t>
            </a:r>
            <a:r>
              <a:rPr lang="el-GR" sz="1300" dirty="0"/>
              <a:t>. Ξεκινώντας από δεξιά διακρίνονται οι σωλήνες που μεταφέρουν αντιδραστήρια και δείγματα (Η, </a:t>
            </a:r>
            <a:r>
              <a:rPr lang="en-US" sz="1300" dirty="0"/>
              <a:t>G</a:t>
            </a:r>
            <a:r>
              <a:rPr lang="el-GR" sz="1300" dirty="0"/>
              <a:t>, </a:t>
            </a:r>
            <a:r>
              <a:rPr lang="en-US" sz="1300" dirty="0"/>
              <a:t>F</a:t>
            </a:r>
            <a:r>
              <a:rPr lang="el-GR" sz="1300" dirty="0"/>
              <a:t>). </a:t>
            </a:r>
            <a:r>
              <a:rPr lang="en-US" sz="1300" dirty="0"/>
              <a:t>T</a:t>
            </a:r>
            <a:r>
              <a:rPr lang="el-GR" sz="1300" dirty="0"/>
              <a:t>α μίγματα οδηγούνται (Ε) στους χώρους αντίδρασης (</a:t>
            </a:r>
            <a:r>
              <a:rPr lang="en-US" sz="1300" dirty="0"/>
              <a:t>C</a:t>
            </a:r>
            <a:r>
              <a:rPr lang="el-GR" sz="1300" dirty="0"/>
              <a:t>) που υποστηρίζονται μέσα σε μία μεταλλική θήκη (Α) με μηχανισμούς στήριξης (</a:t>
            </a:r>
            <a:r>
              <a:rPr lang="en-US" sz="1300" dirty="0"/>
              <a:t>D</a:t>
            </a:r>
            <a:r>
              <a:rPr lang="el-GR" sz="1300" dirty="0"/>
              <a:t>). Ολόκληρος αυτός ο μηχανισμός κινείται πάνω σε μία ειδική βάση (Β). </a:t>
            </a:r>
          </a:p>
          <a:p>
            <a:r>
              <a:rPr lang="el-GR" sz="1300" dirty="0"/>
              <a:t>Καθώς κινείται κάθε μία οπή από τις οκτώ αποσφραγίζεται και δέχεται φως από την οπτική μονάδα (</a:t>
            </a:r>
            <a:r>
              <a:rPr lang="en-US" sz="1300" dirty="0"/>
              <a:t>L</a:t>
            </a:r>
            <a:r>
              <a:rPr lang="el-GR" sz="1300" dirty="0"/>
              <a:t>, </a:t>
            </a:r>
            <a:r>
              <a:rPr lang="en-US" sz="1300" dirty="0"/>
              <a:t>N</a:t>
            </a:r>
            <a:r>
              <a:rPr lang="el-GR" sz="1300" dirty="0"/>
              <a:t>, </a:t>
            </a:r>
            <a:r>
              <a:rPr lang="en-US" sz="1300" dirty="0"/>
              <a:t>M</a:t>
            </a:r>
            <a:r>
              <a:rPr lang="el-GR" sz="1300" dirty="0"/>
              <a:t>). Διαφορετικά φίλτρα (</a:t>
            </a:r>
            <a:r>
              <a:rPr lang="en-US" sz="1300" dirty="0"/>
              <a:t>L</a:t>
            </a:r>
            <a:r>
              <a:rPr lang="el-GR" sz="1300" dirty="0"/>
              <a:t>) εφαρμόζονται σε κάθε οπή έτσι ώστε να εξασφαλίζεται το διαφορετικό μήκος κύματος κάθε αντίδρασης. </a:t>
            </a:r>
            <a:r>
              <a:rPr lang="en-US" sz="1300" dirty="0"/>
              <a:t>H </a:t>
            </a:r>
            <a:r>
              <a:rPr lang="el-GR" sz="1300" dirty="0"/>
              <a:t>ένταση του φωτός ελέγχεται από ένα ποτενσιόμετρο (Ο). </a:t>
            </a:r>
          </a:p>
          <a:p>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19</a:t>
            </a:fld>
            <a:endParaRPr lang="el-G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300" dirty="0"/>
              <a:t>Μία τυπική πλευρά ενός οκτακάναλου αναλυτή. Δεξιά πάνω φαίνονται τα οκτώ κανάλια όπου γίνονται οι σχετικές μετρήσεις (</a:t>
            </a:r>
            <a:r>
              <a:rPr lang="en-US" sz="1300" dirty="0"/>
              <a:t>Na</a:t>
            </a:r>
            <a:r>
              <a:rPr lang="el-GR" sz="1300" dirty="0"/>
              <a:t>, </a:t>
            </a:r>
            <a:r>
              <a:rPr lang="en-US" sz="1300" dirty="0"/>
              <a:t>K</a:t>
            </a:r>
            <a:r>
              <a:rPr lang="el-GR" sz="1300" dirty="0"/>
              <a:t>, </a:t>
            </a:r>
            <a:r>
              <a:rPr lang="en-US" sz="1300" dirty="0"/>
              <a:t>TP</a:t>
            </a:r>
            <a:r>
              <a:rPr lang="el-GR" sz="1300" dirty="0"/>
              <a:t>, </a:t>
            </a:r>
            <a:r>
              <a:rPr lang="en-US" sz="1300" dirty="0"/>
              <a:t>ALB</a:t>
            </a:r>
            <a:r>
              <a:rPr lang="el-GR" sz="1300" dirty="0"/>
              <a:t>, </a:t>
            </a:r>
            <a:r>
              <a:rPr lang="en-US" sz="1300" dirty="0"/>
              <a:t>Cl</a:t>
            </a:r>
            <a:r>
              <a:rPr lang="el-GR" sz="1300" dirty="0"/>
              <a:t>, </a:t>
            </a:r>
            <a:r>
              <a:rPr lang="en-US" sz="1300" dirty="0"/>
              <a:t>C</a:t>
            </a:r>
            <a:r>
              <a:rPr lang="el-GR" sz="1300" dirty="0"/>
              <a:t>Ο</a:t>
            </a:r>
            <a:r>
              <a:rPr lang="el-GR" sz="1300" baseline="-25000" dirty="0"/>
              <a:t>2</a:t>
            </a:r>
            <a:r>
              <a:rPr lang="el-GR" sz="1300" dirty="0"/>
              <a:t>, </a:t>
            </a:r>
            <a:r>
              <a:rPr lang="en-US" sz="1300" dirty="0"/>
              <a:t>GLUC</a:t>
            </a:r>
            <a:r>
              <a:rPr lang="el-GR" sz="1300" dirty="0"/>
              <a:t>, </a:t>
            </a:r>
            <a:r>
              <a:rPr lang="en-US" sz="1300" dirty="0"/>
              <a:t>BUN</a:t>
            </a:r>
            <a:r>
              <a:rPr lang="el-GR" sz="1300" dirty="0"/>
              <a:t>). Κάτω φαίνονται τα καταγραφικά των απαντήσεων και αριστερά πάνω οι διακόπτες ρύθμισης του χρόνου επώασης, βαθμονόμησης και του ελέγχου ποιότητας. Όπως και σήμερα οι χειριστές αυτών των «αρχαίων» αναλυτών μπορούσαν να μεταβάλλουν την «χημεία» των μηχανημάτων τους όχι φυσικά πληκτρολογώντας αλλά γυρίζοντας σχετικούς διακόπτες</a:t>
            </a:r>
            <a:r>
              <a:rPr lang="el-GR" sz="1300" baseline="30000" dirty="0"/>
              <a:t>6</a:t>
            </a:r>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20</a:t>
            </a:fld>
            <a:endParaRPr lang="el-G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22</a:t>
            </a:fld>
            <a:endParaRPr lang="el-G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23</a:t>
            </a:fld>
            <a:endParaRPr lang="el-G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24</a:t>
            </a:fld>
            <a:endParaRPr lang="el-G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300" dirty="0"/>
              <a:t>Hans Baruch</a:t>
            </a:r>
            <a:r>
              <a:rPr lang="el-GR" sz="1300" dirty="0"/>
              <a:t> ο εφευρέτης των αναλυτών διακριτού δείγματος. Γεννήθηκε στο Αμβούργο της Γερμανίας το 1925 και μετανάστευσε στις Ηνωμένες Πολιτείες το 1938. Κατά την διάρκεια του Δευτέρου Παγκοσμίου πολέμου πολέμησε στο Ευρωπαϊκό μέτωπο όπου και διακρίθηκε. Επέστρεψε στις ΗΠΑ όπου αρχικά ασχολήθηκε με την φυσιολογία και αργότερα με την βιολογία και χημεία. </a:t>
            </a:r>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25</a:t>
            </a:fld>
            <a:endParaRPr lang="el-G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300" dirty="0"/>
              <a:t>O</a:t>
            </a:r>
            <a:r>
              <a:rPr lang="el-GR" sz="1300" dirty="0"/>
              <a:t> πρώτος αναλυτής διακριτού δείγματος, ο </a:t>
            </a:r>
            <a:r>
              <a:rPr lang="en-US" sz="1300" dirty="0"/>
              <a:t>Robot Chemist</a:t>
            </a:r>
            <a:r>
              <a:rPr lang="el-GR" sz="1300" dirty="0"/>
              <a:t>, από τον </a:t>
            </a:r>
            <a:r>
              <a:rPr lang="en-US" sz="1300" dirty="0"/>
              <a:t>Hans Baruch</a:t>
            </a:r>
            <a:r>
              <a:rPr lang="el-GR" sz="1300" dirty="0"/>
              <a:t>. Ο πρώτος αναλυτής κυκλοφόρησε στο εμπόριο το 1959 ύστερα από εργασία τριών ετών. Ο πρώτος αναλυτής ήταν ιδιαίτερα ογκώδης και γι’ αυτό το 1963 αντικαταστάθηκε από ένα μικρότερο (φωτογραφία). </a:t>
            </a:r>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26</a:t>
            </a:fld>
            <a:endParaRPr lang="el-G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27</a:t>
            </a:fld>
            <a:endParaRPr lang="el-G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defTabSz="990752" eaLnBrk="1" fontAlgn="auto" hangingPunct="1">
              <a:spcBef>
                <a:spcPts val="0"/>
              </a:spcBef>
              <a:spcAft>
                <a:spcPts val="0"/>
              </a:spcAft>
              <a:defRPr/>
            </a:pPr>
            <a:r>
              <a:rPr lang="el-GR" sz="1300" dirty="0"/>
              <a:t>Ο αναλυτής διακριτού δείγματος </a:t>
            </a:r>
            <a:r>
              <a:rPr lang="en-US" sz="1300" dirty="0"/>
              <a:t>AutoChemist</a:t>
            </a:r>
            <a:r>
              <a:rPr lang="el-GR" sz="1300" dirty="0"/>
              <a:t>. Κυκλοφόρησε το 1964 και αν και διέθετε πολλά πρωτοποριακά χαρακτηριστικά δεν γνώρισε εμπορική επιτυχία όπως άλλωστε και ο </a:t>
            </a:r>
            <a:r>
              <a:rPr lang="en-US" sz="1300" dirty="0"/>
              <a:t>Robort Chemist </a:t>
            </a:r>
            <a:r>
              <a:rPr lang="el-GR" sz="1300" dirty="0"/>
              <a:t>της </a:t>
            </a:r>
            <a:r>
              <a:rPr lang="en-US" sz="1300" dirty="0"/>
              <a:t>Research Specialties Co</a:t>
            </a:r>
            <a:r>
              <a:rPr lang="el-GR" sz="1300" dirty="0"/>
              <a:t>. Εφευρέτες τους ήταν τα αδέλφια  </a:t>
            </a:r>
            <a:r>
              <a:rPr lang="en-US" sz="1300" dirty="0"/>
              <a:t>Gunnar </a:t>
            </a:r>
            <a:r>
              <a:rPr lang="el-GR" sz="1300" dirty="0"/>
              <a:t>και </a:t>
            </a:r>
            <a:r>
              <a:rPr lang="en-US" sz="1300" dirty="0"/>
              <a:t>Jungner </a:t>
            </a:r>
            <a:r>
              <a:rPr lang="el-GR" sz="1300" dirty="0"/>
              <a:t>που εργάζονταν στην Σουηδική δημόσια επιχείρηση </a:t>
            </a:r>
            <a:r>
              <a:rPr lang="en-US" sz="1300" dirty="0"/>
              <a:t>AGA AB</a:t>
            </a:r>
            <a:r>
              <a:rPr lang="el-GR" sz="1300" dirty="0"/>
              <a:t>. Το τελευταίο κομμάτι του αναλυτή πουλήθηκε το 1979 οπότε και τα δικαιώματα του αναλυτή αγόρασε η Αμερικανική εταιρεία </a:t>
            </a:r>
            <a:r>
              <a:rPr lang="en-US" sz="1300" dirty="0"/>
              <a:t>Boehringer Mannheim</a:t>
            </a:r>
            <a:r>
              <a:rPr lang="el-GR" sz="1300" dirty="0"/>
              <a:t>. Αυτή με την σειρά του πούλησε τα δικαιώματα του αναλυτή στη </a:t>
            </a:r>
            <a:r>
              <a:rPr lang="en-US" sz="1300" dirty="0"/>
              <a:t>Synergy Int</a:t>
            </a:r>
            <a:r>
              <a:rPr lang="el-GR" sz="1300" dirty="0"/>
              <a:t> (1984).</a:t>
            </a:r>
          </a:p>
          <a:p>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28</a:t>
            </a:fld>
            <a:endParaRPr lang="el-G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300" dirty="0"/>
              <a:t>O Ελβετός </a:t>
            </a:r>
            <a:r>
              <a:rPr lang="en-US" sz="1300" dirty="0"/>
              <a:t>Johan Heinrich Lambert</a:t>
            </a:r>
            <a:r>
              <a:rPr lang="el-GR" sz="1300" dirty="0"/>
              <a:t> (1728 – 1777) ήταν μαθηματικός, φυσικός και αστρονόμος. Η ανακάλυψή του ότι η απορρόφηση του φωτός είναι ανάλογη με την απόσταση που διανύει συνδυάστηκε αργότερα με την ανακάλυψη ότι η απορρόφηση του φωτός από ένα διάλυμα είναι ανάλογη με την συγκέντρωση του. Η τελευταία ανακάλυψη έγινε από τον Γερμανό φυσικό, χημικό και μαθηματικό </a:t>
            </a:r>
            <a:r>
              <a:rPr lang="en-US" sz="1300" dirty="0"/>
              <a:t>August Beer</a:t>
            </a:r>
            <a:r>
              <a:rPr lang="el-GR" sz="1300" dirty="0"/>
              <a:t> (1825 – 1863). Οι δύο αυτές προτάσεις αποτέλεσαν αργότερα τον γνωστό νόμο των </a:t>
            </a:r>
            <a:r>
              <a:rPr lang="en-US" sz="1300" dirty="0"/>
              <a:t>Lambert</a:t>
            </a:r>
            <a:r>
              <a:rPr lang="el-GR" sz="1300" dirty="0"/>
              <a:t>-</a:t>
            </a:r>
            <a:r>
              <a:rPr lang="en-US" sz="1300" dirty="0"/>
              <a:t>Beer</a:t>
            </a:r>
            <a:r>
              <a:rPr lang="el-GR" sz="1300" dirty="0"/>
              <a:t>.</a:t>
            </a:r>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5</a:t>
            </a:fld>
            <a:endParaRPr lang="el-G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29</a:t>
            </a:fld>
            <a:endParaRPr lang="el-G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defTabSz="990752" eaLnBrk="1" fontAlgn="auto" hangingPunct="1">
              <a:spcBef>
                <a:spcPts val="0"/>
              </a:spcBef>
              <a:spcAft>
                <a:spcPts val="0"/>
              </a:spcAft>
              <a:defRPr/>
            </a:pPr>
            <a:r>
              <a:rPr lang="el-GR" sz="1300" dirty="0"/>
              <a:t>Σχεδιάγραμμα του «δοχείου ανάλυσης» (</a:t>
            </a:r>
            <a:r>
              <a:rPr lang="en-US" sz="1300" dirty="0"/>
              <a:t>test pack</a:t>
            </a:r>
            <a:r>
              <a:rPr lang="el-GR" sz="1300" dirty="0"/>
              <a:t>) ενός φυγοκεντρικού αναλυτή (</a:t>
            </a:r>
            <a:r>
              <a:rPr lang="en-US" sz="1300" dirty="0"/>
              <a:t>Vision</a:t>
            </a:r>
            <a:r>
              <a:rPr lang="en-US" sz="1300" baseline="30000" dirty="0"/>
              <a:t>TM </a:t>
            </a:r>
            <a:r>
              <a:rPr lang="en-US" sz="1300" dirty="0"/>
              <a:t>System</a:t>
            </a:r>
            <a:r>
              <a:rPr lang="el-GR" sz="1300" dirty="0"/>
              <a:t>). Μέσα στο δοχείο ανάλυσης εισάγονται ολικό αίμα και αντιδραστήρια. Κατά την διάρκεια της φυγοκέντρησης του δίσκου τους απομονώνεται ο ορός, τα αντιδραστήρια αναμιγνύονται με τον ορό, γίνεται αντίδραση, επώαση, μεταφορά του χρωμογόνου διαλύματος σε ειδικό θάλαμο και φωτομέτρηση σε ειδικό μήκος κύματος. Για να γίνουν όλα αυτά τα υγρά μίγματα μετακινούνται από τον ένα θάλαμο στον άλλο με την επίδραση της φυγοκέντρου δύναμης.</a:t>
            </a:r>
          </a:p>
          <a:p>
            <a:pPr defTabSz="990752" eaLnBrk="1" fontAlgn="auto" hangingPunct="1">
              <a:spcBef>
                <a:spcPts val="0"/>
              </a:spcBef>
              <a:spcAft>
                <a:spcPts val="0"/>
              </a:spcAft>
              <a:defRPr/>
            </a:pPr>
            <a:endParaRPr lang="el-GR" sz="1300" dirty="0"/>
          </a:p>
          <a:p>
            <a:r>
              <a:rPr lang="el-GR" sz="1300" dirty="0"/>
              <a:t>Σχεδιάγραμμα του δίσκου φυγοκέντρησης ενός φυγοκεντρικού αναλυτή. Πάνω στο δίσκο βρίσκονται ένα ή περισσότερα «δοχεία αντίδρασης» (</a:t>
            </a:r>
            <a:r>
              <a:rPr lang="en-US" sz="1300" dirty="0"/>
              <a:t>test packs</a:t>
            </a:r>
            <a:r>
              <a:rPr lang="el-GR" sz="1300" dirty="0"/>
              <a:t>). Κατά την φυγοκέντρηση ο δίσκος κινείται αλλά και τα δοχεία αντίδρασης κινούνται χωριστά και διαγράφουν γωνία 90</a:t>
            </a:r>
            <a:r>
              <a:rPr lang="el-GR" sz="1300" baseline="30000" dirty="0"/>
              <a:t>ο</a:t>
            </a:r>
            <a:r>
              <a:rPr lang="el-GR" sz="1300" dirty="0"/>
              <a:t>.</a:t>
            </a:r>
          </a:p>
          <a:p>
            <a:r>
              <a:rPr lang="el-GR" sz="1300" dirty="0"/>
              <a:t> </a:t>
            </a:r>
          </a:p>
          <a:p>
            <a:pPr defTabSz="990752" eaLnBrk="1" fontAlgn="auto" hangingPunct="1">
              <a:spcBef>
                <a:spcPts val="0"/>
              </a:spcBef>
              <a:spcAft>
                <a:spcPts val="0"/>
              </a:spcAft>
              <a:defRPr/>
            </a:pPr>
            <a:endParaRPr lang="el-GR" sz="1300" dirty="0"/>
          </a:p>
          <a:p>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30</a:t>
            </a:fld>
            <a:endParaRPr lang="el-G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32</a:t>
            </a:fld>
            <a:endParaRPr lang="el-G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300" dirty="0"/>
              <a:t>Το </a:t>
            </a:r>
            <a:r>
              <a:rPr lang="en-US" sz="1300" dirty="0"/>
              <a:t>slide </a:t>
            </a:r>
            <a:r>
              <a:rPr lang="el-GR" sz="1300" dirty="0"/>
              <a:t>προσδιορισμού των ηλεκτρολυτών του αναλυτή </a:t>
            </a:r>
            <a:r>
              <a:rPr lang="en-US" sz="1300" dirty="0"/>
              <a:t>Kodak Ektachem</a:t>
            </a:r>
            <a:r>
              <a:rPr lang="el-GR" sz="1300" dirty="0"/>
              <a:t> 400 της εταιρείας οπτικών </a:t>
            </a:r>
            <a:r>
              <a:rPr lang="en-US" sz="1300" dirty="0"/>
              <a:t>Kodak</a:t>
            </a:r>
            <a:r>
              <a:rPr lang="el-GR" sz="1300" dirty="0"/>
              <a:t>. Η τεχνολογία τους</a:t>
            </a:r>
            <a:r>
              <a:rPr lang="en-US" sz="1300" dirty="0"/>
              <a:t> </a:t>
            </a:r>
            <a:r>
              <a:rPr lang="el-GR" sz="1300" dirty="0"/>
              <a:t> χρησιμοποιείται σήμερα από τους αναλυτές της σειράς </a:t>
            </a:r>
            <a:r>
              <a:rPr lang="en-US" sz="1300" dirty="0"/>
              <a:t>Vitros </a:t>
            </a:r>
            <a:r>
              <a:rPr lang="el-GR" sz="1300" dirty="0"/>
              <a:t>της </a:t>
            </a:r>
            <a:r>
              <a:rPr lang="en-US" sz="1300" dirty="0"/>
              <a:t>Ortho Clinical Diagnostics</a:t>
            </a:r>
            <a:r>
              <a:rPr lang="el-GR" sz="1300" dirty="0"/>
              <a:t>.</a:t>
            </a:r>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33</a:t>
            </a:fld>
            <a:endParaRPr lang="el-G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34</a:t>
            </a:fld>
            <a:endParaRPr lang="el-G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35</a:t>
            </a:fld>
            <a:endParaRPr lang="el-G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38</a:t>
            </a:fld>
            <a:endParaRPr lang="el-G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39</a:t>
            </a:fld>
            <a:endParaRPr lang="el-G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40</a:t>
            </a:fld>
            <a:endParaRPr lang="el-G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41</a:t>
            </a:fld>
            <a:endParaRPr lang="el-G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300" dirty="0"/>
              <a:t>Ο Γάλλος επιστήμονας </a:t>
            </a:r>
            <a:r>
              <a:rPr lang="en-US" sz="1300" dirty="0"/>
              <a:t>Jules Duboscq</a:t>
            </a:r>
            <a:r>
              <a:rPr lang="el-GR" sz="1300" dirty="0"/>
              <a:t> (1817 – 1886). Εφευρέτης του φωτόμετρου, του στερεοσκόπιου, του ηλιοστάτη και άλλων οπτικών </a:t>
            </a:r>
            <a:r>
              <a:rPr lang="el-GR" sz="1300" dirty="0" smtClean="0"/>
              <a:t>συσκευών</a:t>
            </a:r>
            <a:r>
              <a:rPr lang="el-GR" sz="1300" dirty="0"/>
              <a:t>. Το πρώτο χρωματόμετρο που κατασκευάστηκε από τον Jules Duboscq το 1854. Χρησιμοποιούνταν για τον υπολογισμό της ποσότητας της καραμέλας στο σιρόπι.</a:t>
            </a:r>
          </a:p>
          <a:p>
            <a:endParaRPr lang="el-GR" sz="1300" dirty="0"/>
          </a:p>
          <a:p>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9</a:t>
            </a:fld>
            <a:endParaRPr lang="el-G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42</a:t>
            </a:fld>
            <a:endParaRPr lang="el-G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45</a:t>
            </a:fld>
            <a:endParaRPr lang="el-G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46</a:t>
            </a:fld>
            <a:endParaRPr lang="el-G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47</a:t>
            </a:fld>
            <a:endParaRPr lang="el-G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49</a:t>
            </a:fld>
            <a:endParaRPr lang="el-G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51</a:t>
            </a:fld>
            <a:endParaRPr lang="el-G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300" dirty="0"/>
              <a:t>Η κατανομή των εξόδων σε Αμερικάνικα κλινικά εργαστήρια μέσα σε μία οκταετία. Η μείωση του κόστους για εξοπλισμό και αντιδραστήρια μεταφέρθηκε στο εργατικό κόστος.</a:t>
            </a:r>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52</a:t>
            </a:fld>
            <a:endParaRPr lang="el-G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54</a:t>
            </a:fld>
            <a:endParaRPr lang="el-G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56</a:t>
            </a:fld>
            <a:endParaRPr lang="el-G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57</a:t>
            </a:fld>
            <a:endParaRPr lang="el-G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10</a:t>
            </a:fld>
            <a:endParaRPr lang="el-G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58</a:t>
            </a:fld>
            <a:endParaRPr lang="el-G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64</a:t>
            </a:fld>
            <a:endParaRPr lang="el-G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71</a:t>
            </a:fld>
            <a:endParaRPr lang="el-G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72</a:t>
            </a:fld>
            <a:endParaRPr lang="el-G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73</a:t>
            </a:fld>
            <a:endParaRPr lang="el-G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75</a:t>
            </a:fld>
            <a:endParaRPr lang="el-G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77</a:t>
            </a:fld>
            <a:endParaRPr lang="el-G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Ο Γερμανός φυσικός </a:t>
            </a:r>
            <a:r>
              <a:rPr lang="en-US" b="0" u="none" dirty="0" smtClean="0">
                <a:solidFill>
                  <a:schemeClr val="tx1"/>
                </a:solidFill>
                <a:hlinkClick r:id="rId3"/>
              </a:rPr>
              <a:t>Walther Hermann Nernst</a:t>
            </a:r>
            <a:r>
              <a:rPr lang="el-GR" b="0" u="none" dirty="0" smtClean="0">
                <a:solidFill>
                  <a:schemeClr val="tx1"/>
                </a:solidFill>
              </a:rPr>
              <a:t> </a:t>
            </a:r>
            <a:r>
              <a:rPr lang="el-GR" dirty="0" smtClean="0"/>
              <a:t>(1864 - 1941). Ο </a:t>
            </a:r>
            <a:r>
              <a:rPr lang="en-US" dirty="0" smtClean="0"/>
              <a:t>Nernst </a:t>
            </a:r>
            <a:r>
              <a:rPr lang="el-GR" dirty="0" smtClean="0"/>
              <a:t>εισηγήθηκε τον τρίτο νόμο της θερμοδυναμικής για τον οποίο και τιμήθηκε με το Νόμπελ χημείας το 1920. Επιπλέον καθιέρωσε την γνωστή εξίσωση </a:t>
            </a:r>
            <a:r>
              <a:rPr lang="en-US" dirty="0" smtClean="0"/>
              <a:t>Nernst </a:t>
            </a:r>
            <a:r>
              <a:rPr lang="el-GR" dirty="0" smtClean="0"/>
              <a:t>για τις ποντενσιομετρικές μετρήσεις</a:t>
            </a:r>
            <a:r>
              <a:rPr lang="en-US" dirty="0" smtClean="0"/>
              <a:t>.</a:t>
            </a:r>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79</a:t>
            </a:fld>
            <a:endParaRPr lang="el-G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86</a:t>
            </a:fld>
            <a:endParaRPr lang="el-G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89</a:t>
            </a:fld>
            <a:endParaRPr lang="el-G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defTabSz="990752" eaLnBrk="1" fontAlgn="auto" hangingPunct="1">
              <a:spcBef>
                <a:spcPts val="0"/>
              </a:spcBef>
              <a:spcAft>
                <a:spcPts val="0"/>
              </a:spcAft>
              <a:defRPr/>
            </a:pPr>
            <a:r>
              <a:rPr lang="el-GR" sz="1300" dirty="0"/>
              <a:t>Με βάση την προσπελασιμότητα οι αναλυτές χωρίζονται σε δύο μεγάλες κατηγορίες τους αναλυτές φουρνιάς (</a:t>
            </a:r>
            <a:r>
              <a:rPr lang="en-US" sz="1300" dirty="0"/>
              <a:t>batch analyzers</a:t>
            </a:r>
            <a:r>
              <a:rPr lang="el-GR" sz="1300" dirty="0"/>
              <a:t>) και τους αναλυτές τυχαίας προσπέλασης (</a:t>
            </a:r>
            <a:r>
              <a:rPr lang="en-US" sz="1300" dirty="0"/>
              <a:t>random access analyzers</a:t>
            </a:r>
            <a:r>
              <a:rPr lang="el-GR" sz="1300" dirty="0"/>
              <a:t>). Οι αναλυτές φουρνιάς εκτελούν την ίδια εξέταση σε ένα μεγάλο αριθμό δειγμάτων. Οι αναλυτές τυχαίας προσπέλασης έχουν την δυνατότητα εκτέλεσης όλων των αναλύσεων ταυτόχρονα και σε τυχαία σειρά. Αναλυτές φουρνιάς ήταν οι πολυκάναλοι αναλυτές συνεχούς ροής και οι πρώτοι φυγοκεντρικοί αναλυτές. Αντίθετα οι αναλυτές διακριτού δείγματος από την αρχή είχαν χαρακτηριστικά τυχαίας προσπέλασης κάτι που αργότερα εξελίχτηκε.</a:t>
            </a:r>
          </a:p>
          <a:p>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12</a:t>
            </a:fld>
            <a:endParaRPr lang="el-G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91</a:t>
            </a:fld>
            <a:endParaRPr lang="el-G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92</a:t>
            </a:fld>
            <a:endParaRPr lang="el-G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95</a:t>
            </a:fld>
            <a:endParaRPr lang="el-G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97</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98</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99</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100</a:t>
            </a:fld>
            <a:endParaRPr lang="el-GR" dirty="0"/>
          </a:p>
        </p:txBody>
      </p:sp>
    </p:spTree>
    <p:extLst>
      <p:ext uri="{BB962C8B-B14F-4D97-AF65-F5344CB8AC3E}">
        <p14:creationId xmlns:p14="http://schemas.microsoft.com/office/powerpoint/2010/main" val="3310165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102</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103</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13</a:t>
            </a:fld>
            <a:endParaRPr lang="el-G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14</a:t>
            </a:fld>
            <a:endParaRPr lang="el-G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defTabSz="990752" eaLnBrk="1" fontAlgn="auto" hangingPunct="1">
              <a:spcBef>
                <a:spcPts val="0"/>
              </a:spcBef>
              <a:spcAft>
                <a:spcPts val="0"/>
              </a:spcAft>
              <a:defRPr/>
            </a:pPr>
            <a:r>
              <a:rPr lang="en-US" dirty="0" smtClean="0"/>
              <a:t>O </a:t>
            </a:r>
            <a:r>
              <a:rPr lang="el-GR" dirty="0" smtClean="0"/>
              <a:t>πρώτος πολυκάναλος αναλυτής στο εργαστήριο του </a:t>
            </a:r>
            <a:r>
              <a:rPr lang="en-US" dirty="0" smtClean="0"/>
              <a:t>Leonard Skeggs</a:t>
            </a:r>
            <a:r>
              <a:rPr lang="el-GR" dirty="0" smtClean="0"/>
              <a:t>. Ο πρόγονος όλων των βιοχημικών αναλυτών (</a:t>
            </a:r>
            <a:r>
              <a:rPr lang="en-US" dirty="0" smtClean="0"/>
              <a:t>AutoAnalyzer I</a:t>
            </a:r>
            <a:r>
              <a:rPr lang="el-GR" dirty="0" smtClean="0"/>
              <a:t>) λίγο πριν κυκλοφορήσει στο εμπόριο από τη </a:t>
            </a:r>
            <a:r>
              <a:rPr lang="en-US" dirty="0" smtClean="0"/>
              <a:t>Technicon Corporation</a:t>
            </a:r>
            <a:endParaRPr lang="el-GR" dirty="0" smtClean="0"/>
          </a:p>
          <a:p>
            <a:endParaRPr lang="el-GR" dirty="0"/>
          </a:p>
        </p:txBody>
      </p:sp>
      <p:sp>
        <p:nvSpPr>
          <p:cNvPr id="4" name="3 - Θέση αριθμού διαφάνειας"/>
          <p:cNvSpPr>
            <a:spLocks noGrp="1"/>
          </p:cNvSpPr>
          <p:nvPr>
            <p:ph type="sldNum" sz="quarter" idx="10"/>
          </p:nvPr>
        </p:nvSpPr>
        <p:spPr/>
        <p:txBody>
          <a:bodyPr/>
          <a:lstStyle/>
          <a:p>
            <a:fld id="{108CD3BC-3BA9-4F42-919B-98CB219D5A61}" type="slidenum">
              <a:rPr lang="el-GR" smtClean="0"/>
              <a:pPr/>
              <a:t>15</a:t>
            </a:fld>
            <a:endParaRPr lang="el-G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D0047EA-40C9-41B5-A194-CBC1C534BFAF}" type="slidenum">
              <a:rPr lang="el-GR" smtClean="0"/>
              <a:pPr/>
              <a:t>17</a:t>
            </a:fld>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0C6B99BC-06D3-4BAC-BC5D-C7C80B6A8EA5}" type="datetime1">
              <a:rPr lang="el-GR" smtClean="0"/>
              <a:pPr/>
              <a:t>26/3/2015</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C31CB390-529B-4C7A-BD2B-AD535A64377A}" type="slidenum">
              <a:rPr lang="el-GR" smtClean="0"/>
              <a:pPr/>
              <a:t>‹#›</a:t>
            </a:fld>
            <a:endParaRPr lang="el-GR" dirty="0"/>
          </a:p>
        </p:txBody>
      </p:sp>
    </p:spTree>
    <p:extLst>
      <p:ext uri="{BB962C8B-B14F-4D97-AF65-F5344CB8AC3E}">
        <p14:creationId xmlns:p14="http://schemas.microsoft.com/office/powerpoint/2010/main" val="3648635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rgbClr val="82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File:Duboscq_Jules.jpg" TargetMode="External"/><Relationship Id="rId7" Type="http://schemas.openxmlformats.org/officeDocument/2006/relationships/hyperlink" Target="http://en.wikipedia.org/wiki/Colorimetry_(chemical_method)#mediaviewer/File:Duboscq_colorimeter_1870.p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commons.wikimedia.org/wiki/File:Duboscq_Jules.jpg" TargetMode="Externa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aacc.org/Pages/default.aspx" TargetMode="Externa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aacc.org/about/awards/hall_of_fame/Pages/LeonardSkeggs2000UA.aspx"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aacc.org/Pages/default.asp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www.aacc.org/Pages/default.asp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eather.nmsu.edu/teaching_Material/soil698/Student_Material/AutoAnalyzer/image14.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aacc.org/Pages/default.aspx"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aacc.org/Pages/default.aspx"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aacc.org/Pages/default.aspx"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aacc.org/about/awards/hall_of_fame/Pages/LeonardSkeggs2000UA.aspx"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File:Hans_August_2008.jpg" TargetMode="External"/><Relationship Id="rId7" Type="http://schemas.openxmlformats.org/officeDocument/2006/relationships/hyperlink" Target="http://creativecommons.org/licenses/by-sa/3.0/deed.e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commons.wikimedia.org/wiki/User:Hbaruch" TargetMode="External"/><Relationship Id="rId5" Type="http://schemas.openxmlformats.org/officeDocument/2006/relationships/hyperlink" Target="http://en.wikipedia.org/wiki/Hans_Baruch#mediaviewer/File:Hans_August_2008.jpg" TargetMode="Externa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File:Robot_Chemist.jp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aacc.org/Pages/default.aspx" TargetMode="Externa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aacc.org/Pages/default.aspx"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aacc.org/Pages/default.aspx"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sciencephoto.com/"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aacc.org/Pages/default.aspx"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hyperlink" Target="http://www.trycom.com/tech/"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scientific-equipment.com/equipment-for-sale/analyzers/ektachem-dt-60-analyzer?ln=183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clinchem.org/content/43/9/1647.full#cited-by" TargetMode="External"/><Relationship Id="rId5" Type="http://schemas.openxmlformats.org/officeDocument/2006/relationships/hyperlink" Target="http://www.clinchem.org/search?author1=Royden+N.+Rand&amp;sortspec=date&amp;submit=Submit" TargetMode="External"/><Relationship Id="rId4" Type="http://schemas.openxmlformats.org/officeDocument/2006/relationships/hyperlink" Target="http://www.clinchem.org/search?author1=Henry+Curme&amp;sortspec=date&amp;submit=Submi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youtube.com/watch?v=5eH2zzYROQ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1.png"/><Relationship Id="rId7" Type="http://schemas.openxmlformats.org/officeDocument/2006/relationships/hyperlink" Target="http://www.vitaldiagnosticsinc.com/products/chemistry/envoy500/index.cf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www.youtube.com/channel/UCz799bdPtwWK-Mc8c7QE-cw" TargetMode="External"/><Relationship Id="rId4" Type="http://schemas.openxmlformats.org/officeDocument/2006/relationships/hyperlink" Target="https://www.youtube.com/watch?v=7j-3AXVp09A" TargetMode="External"/><Relationship Id="rId9" Type="http://schemas.openxmlformats.org/officeDocument/2006/relationships/hyperlink" Target="http://www.marketingiv.com/myco/medical_equipment_details.php?id=97"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it.wikipedia.org/wiki/La_teoria_dei_colori_(Goethe)#mediaviewer/File:Prisma-lightSpectrum-goethe.gif" TargetMode="External"/><Relationship Id="rId2" Type="http://schemas.openxmlformats.org/officeDocument/2006/relationships/image" Target="../media/image6.gif"/><Relationship Id="rId1" Type="http://schemas.openxmlformats.org/officeDocument/2006/relationships/slideLayout" Target="../slideLayouts/slideLayout2.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Johnrpenner"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myco-instrumentation.com/?post_type=equipments&amp;p=254" TargetMode="Externa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www.medicaldevicedepot.com/Excel-Chemistry-Analyzer-p/g7700e-001.htm?dfw_tracker=3832-15518" TargetMode="Externa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hyperlink" Target="http://www.cruinn.ie/" TargetMode="External"/><Relationship Id="rId3" Type="http://schemas.openxmlformats.org/officeDocument/2006/relationships/image" Target="../media/image48.png"/><Relationship Id="rId7" Type="http://schemas.openxmlformats.org/officeDocument/2006/relationships/hyperlink" Target="http://www.abbottpointofcare.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www.acondiabetescare.com/"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hl7.org.gr/"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hyperlink" Target="http://vimeo.com/37803527" TargetMode="External"/><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vimeo.com/user8111270" TargetMode="External"/><Relationship Id="rId5" Type="http://schemas.openxmlformats.org/officeDocument/2006/relationships/hyperlink" Target="http://www.orthoclinical.com/" TargetMode="Externa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www.mediconsa.com/en/analyzers/medilyzer/"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www.youtube.com/channel/UCzF5ANMr420S8wRTSDtmljA" TargetMode="External"/><Relationship Id="rId4" Type="http://schemas.openxmlformats.org/officeDocument/2006/relationships/hyperlink" Target="https://www.youtube.com/watch?v=KyS7HGMZh_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commons.wikimedia.org/wiki/File:Christiaan-huygens4.jpg"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commons.wikimedia.org/w/index.php?title=User:Bcrowell&amp;action=edit&amp;redlink=1"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0.png"/><Relationship Id="rId7" Type="http://schemas.openxmlformats.org/officeDocument/2006/relationships/hyperlink" Target="https://www.youtube.com/watch?v=KyS7HGMZh_4"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youtube.com/channel/UCpDO4JpD9H7ufrfToKIK7oQ" TargetMode="External"/><Relationship Id="rId5" Type="http://schemas.openxmlformats.org/officeDocument/2006/relationships/hyperlink" Target="https://www.youtube.com/watch?v=HeYDq_3jXAQ" TargetMode="Externa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uBLWAO-nJ94" TargetMode="Externa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www.youtube.com/watch?v=KyS7HGMZh_4" TargetMode="External"/><Relationship Id="rId4" Type="http://schemas.openxmlformats.org/officeDocument/2006/relationships/hyperlink" Target="https://www.youtube.com/channel/UCpDO4JpD9H7ufrfToKIK7oQ"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3.png"/><Relationship Id="rId7" Type="http://schemas.openxmlformats.org/officeDocument/2006/relationships/hyperlink" Target="https://www.youtube.com/watch?v=KyS7HGMZh_4"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youtube.com/channel/UCpDO4JpD9H7ufrfToKIK7oQ" TargetMode="External"/><Relationship Id="rId5" Type="http://schemas.openxmlformats.org/officeDocument/2006/relationships/hyperlink" Target="https://www.youtube.com/watch?v=uBLWAO-nJ94" TargetMode="External"/><Relationship Id="rId4" Type="http://schemas.openxmlformats.org/officeDocument/2006/relationships/image" Target="../media/image64.png"/><Relationship Id="rId9" Type="http://schemas.openxmlformats.org/officeDocument/2006/relationships/hyperlink" Target="http://www.roche.com/products/product-details.htm?type=product&amp;id=137"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xml.rels><?xml version="1.0" encoding="UTF-8" standalone="yes"?>
<Relationships xmlns="http://schemas.openxmlformats.org/package/2006/relationships"><Relationship Id="rId8" Type="http://schemas.openxmlformats.org/officeDocument/2006/relationships/hyperlink" Target="http://en.wikipedia.org/wiki/August_Beer#mediaviewer/File:Photometer_devised_by_Beer.jpg" TargetMode="External"/><Relationship Id="rId3" Type="http://schemas.openxmlformats.org/officeDocument/2006/relationships/hyperlink" Target="http://en.wikipedia.org/wiki/File:JHLambert.jpg" TargetMode="External"/><Relationship Id="rId7" Type="http://schemas.openxmlformats.org/officeDocument/2006/relationships/hyperlink" Target="http://commons.wikimedia.org/wiki/User:Mahlu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el.wikipedia.org/wiki/%CE%93%CE%B9%CF%8C%CF%87%CE%B1%CE%BD_%CE%A7%CE%AC%CE%B9%CE%BD%CF%81%CE%B9%CF%87_%CE%9B%CE%AC%CE%BC%CF%80%CE%B5%CF%81%CF%84#mediaviewer/File:JHLambert.jpg" TargetMode="External"/><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hyperlink" Target="http://commons.wikimedia.org/wiki/User:Nbenway"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hyperlink" Target="http://www.diamonddiagnostics.com/"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ec.europa.eu/enterprise/policies/european-standards/harmonised-standards/iv-diagnostic-medical-devices/" TargetMode="External"/><Relationship Id="rId2" Type="http://schemas.openxmlformats.org/officeDocument/2006/relationships/hyperlink" Target="http://www.fda.gov/MedicalDevices/default.htm" TargetMode="Externa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hyperlink" Target="http://www.medtecheurope.org/" TargetMode="Externa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hyperlink" Target="http://www.edma-ivd.eu/index.php"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File:Beer_lambert1.pn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www.abbottdiagnostics.com/en-us/products/ARCHITECT-c8000.html" TargetMode="External"/><Relationship Id="rId4" Type="http://schemas.openxmlformats.org/officeDocument/2006/relationships/image" Target="../media/image100.jpeg"/></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youtube.com/channel/UC05p7R2KZ-mTgvSCUaIP2qQ" TargetMode="External"/><Relationship Id="rId5" Type="http://schemas.openxmlformats.org/officeDocument/2006/relationships/hyperlink" Target="https://www.youtube.com/watch?v=EtBIDQrW2VI" TargetMode="External"/><Relationship Id="rId4" Type="http://schemas.openxmlformats.org/officeDocument/2006/relationships/image" Target="../media/image102.jpeg"/></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www.healthcare.siemens.com/integrated-chemistry/systems/dimension-xpand-plus-integ-chem-sys/features-benefits" TargetMode="External"/><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6.png"/><Relationship Id="rId7" Type="http://schemas.openxmlformats.org/officeDocument/2006/relationships/hyperlink" Target="https://www.youtube.com/t/creative_commons" TargetMode="External"/><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hyperlink" Target="https://www.youtube.com/channel/UCloAu92cshhtuoec6s-6XKg" TargetMode="External"/><Relationship Id="rId5" Type="http://schemas.openxmlformats.org/officeDocument/2006/relationships/hyperlink" Target="https://www.youtube.com/watch?v=dJGxrb0IZi4" TargetMode="External"/><Relationship Id="rId4" Type="http://schemas.openxmlformats.org/officeDocument/2006/relationships/hyperlink" Target="http://www.healthcare.siemens.com/clinical-chemistry/systems/advia-2400-chemistry-system"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www.medwrench.com/" TargetMode="External"/><Relationship Id="rId4" Type="http://schemas.openxmlformats.org/officeDocument/2006/relationships/image" Target="../media/image108.png"/></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hyperlink" Target="https://www.beckmancoulter.com/"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www.alfawassermannus.com/acealera.asp" TargetMode="External"/><Relationship Id="rId4" Type="http://schemas.openxmlformats.org/officeDocument/2006/relationships/image" Target="../media/image11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Thomas_Young_(scientist)#mediaviewer/File:Thomas_Young_(scientist).jpg"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commons.wikimedia.org/wiki/User:Materialscientist"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commons.wikimedia.org/wiki/User:Stern"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commons.wikimedia.org/wiki/File:EM_spectrumrevised.png"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Keoka"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9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Κλινική Χημεία Ι (Θ)</a:t>
            </a:r>
            <a:endParaRPr lang="el-GR" sz="3600" b="1" dirty="0">
              <a:solidFill>
                <a:schemeClr val="tx1"/>
              </a:solidFill>
              <a:latin typeface="+mn-lt"/>
            </a:endParaRPr>
          </a:p>
        </p:txBody>
      </p:sp>
      <p:sp>
        <p:nvSpPr>
          <p:cNvPr id="3" name="Υπότιτλος 2"/>
          <p:cNvSpPr>
            <a:spLocks noGrp="1"/>
          </p:cNvSpPr>
          <p:nvPr>
            <p:ph type="subTitle" idx="1"/>
          </p:nvPr>
        </p:nvSpPr>
        <p:spPr>
          <a:xfrm>
            <a:off x="0" y="2708920"/>
            <a:ext cx="9144000" cy="2560762"/>
          </a:xfrm>
        </p:spPr>
        <p:txBody>
          <a:bodyPr>
            <a:normAutofit/>
          </a:bodyPr>
          <a:lstStyle/>
          <a:p>
            <a:r>
              <a:rPr lang="el-GR" sz="2800" b="1" dirty="0" smtClean="0"/>
              <a:t>Ενότητα 3</a:t>
            </a:r>
            <a:r>
              <a:rPr lang="el-GR" sz="2800" dirty="0" smtClean="0"/>
              <a:t>:</a:t>
            </a:r>
            <a:r>
              <a:rPr lang="en-US" sz="2800" dirty="0" smtClean="0"/>
              <a:t> </a:t>
            </a:r>
            <a:r>
              <a:rPr lang="el-GR" sz="2800" dirty="0"/>
              <a:t>Αυτόματες </a:t>
            </a:r>
            <a:r>
              <a:rPr lang="el-GR" sz="2800" dirty="0" smtClean="0"/>
              <a:t>αναλύσεις</a:t>
            </a:r>
            <a:endParaRPr lang="en-US" sz="2800" dirty="0" smtClean="0"/>
          </a:p>
          <a:p>
            <a:r>
              <a:rPr lang="el-GR" sz="2800" dirty="0"/>
              <a:t>Από το φωτόμετρο στους βιοχημικούς αναλυτές</a:t>
            </a:r>
          </a:p>
          <a:p>
            <a:pPr>
              <a:spcBef>
                <a:spcPts val="0"/>
              </a:spcBef>
              <a:spcAft>
                <a:spcPts val="1200"/>
              </a:spcAft>
            </a:pPr>
            <a:endParaRPr lang="en-US" sz="2800" dirty="0">
              <a:solidFill>
                <a:srgbClr val="C00000"/>
              </a:solidFill>
            </a:endParaRPr>
          </a:p>
          <a:p>
            <a:pPr>
              <a:spcBef>
                <a:spcPts val="0"/>
              </a:spcBef>
              <a:spcAft>
                <a:spcPts val="1200"/>
              </a:spcAft>
            </a:pPr>
            <a:r>
              <a:rPr lang="el-GR" sz="2600" dirty="0" smtClean="0"/>
              <a:t>Δρ. Πέτρος Καρκαλούσος</a:t>
            </a:r>
          </a:p>
          <a:p>
            <a:pPr>
              <a:spcBef>
                <a:spcPts val="0"/>
              </a:spcBef>
            </a:pPr>
            <a:r>
              <a:rPr lang="el-GR" sz="2600" dirty="0" smtClean="0"/>
              <a:t>Τμήμα Ιατρικών Εργαστηρίων</a:t>
            </a:r>
            <a:endParaRPr lang="el-GR" sz="26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53792" y="5367126"/>
            <a:ext cx="1971675" cy="702000"/>
          </a:xfrm>
          <a:prstGeom prst="rect">
            <a:avLst/>
          </a:prstGeom>
          <a:noFill/>
        </p:spPr>
      </p:pic>
      <p:pic>
        <p:nvPicPr>
          <p:cNvPr id="1025" name="Picture 3" descr="Λογότυπο Επιχειρησιακού Προγράμματος Εκπαίδευση και Δια βίου Μάθηση"/>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19227" y="5269682"/>
            <a:ext cx="35433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a:hlinkClick r:id="rId3"/>
          </p:cNvPr>
          <p:cNvPicPr/>
          <p:nvPr/>
        </p:nvPicPr>
        <p:blipFill>
          <a:blip r:embed="rId4" cstate="print"/>
          <a:srcRect/>
          <a:stretch>
            <a:fillRect/>
          </a:stretch>
        </p:blipFill>
        <p:spPr bwMode="auto">
          <a:xfrm>
            <a:off x="1115616" y="1725334"/>
            <a:ext cx="3191208" cy="2982290"/>
          </a:xfrm>
          <a:prstGeom prst="rect">
            <a:avLst/>
          </a:prstGeom>
          <a:noFill/>
          <a:ln w="9525">
            <a:noFill/>
            <a:miter lim="800000"/>
            <a:headEnd/>
            <a:tailEnd/>
          </a:ln>
        </p:spPr>
      </p:pic>
      <p:sp>
        <p:nvSpPr>
          <p:cNvPr id="4" name="3 - Ορθογώνιο"/>
          <p:cNvSpPr/>
          <p:nvPr/>
        </p:nvSpPr>
        <p:spPr>
          <a:xfrm>
            <a:off x="1098895" y="5393666"/>
            <a:ext cx="3207929" cy="400110"/>
          </a:xfrm>
          <a:prstGeom prst="rect">
            <a:avLst/>
          </a:prstGeom>
        </p:spPr>
        <p:txBody>
          <a:bodyPr wrap="none">
            <a:spAutoFit/>
          </a:bodyPr>
          <a:lstStyle/>
          <a:p>
            <a:r>
              <a:rPr lang="en-US" sz="2000" dirty="0">
                <a:latin typeface="+mn-lt"/>
              </a:rPr>
              <a:t>Jules Duboscq</a:t>
            </a:r>
            <a:r>
              <a:rPr lang="el-GR" sz="2000" dirty="0">
                <a:latin typeface="+mn-lt"/>
              </a:rPr>
              <a:t> (1817 – 1886</a:t>
            </a:r>
            <a:r>
              <a:rPr lang="el-GR" sz="2000" dirty="0" smtClean="0">
                <a:latin typeface="+mn-lt"/>
              </a:rPr>
              <a:t>) </a:t>
            </a:r>
            <a:endParaRPr lang="el-GR" sz="2000" dirty="0">
              <a:latin typeface="+mn-lt"/>
            </a:endParaRPr>
          </a:p>
        </p:txBody>
      </p:sp>
      <p:sp>
        <p:nvSpPr>
          <p:cNvPr id="5" name="4 - TextBox"/>
          <p:cNvSpPr txBox="1"/>
          <p:nvPr/>
        </p:nvSpPr>
        <p:spPr>
          <a:xfrm>
            <a:off x="4823902" y="5393666"/>
            <a:ext cx="3816424" cy="400110"/>
          </a:xfrm>
          <a:prstGeom prst="rect">
            <a:avLst/>
          </a:prstGeom>
          <a:noFill/>
        </p:spPr>
        <p:txBody>
          <a:bodyPr wrap="square" rtlCol="0">
            <a:spAutoFit/>
          </a:bodyPr>
          <a:lstStyle/>
          <a:p>
            <a:pPr algn="ctr"/>
            <a:r>
              <a:rPr lang="el-GR" sz="2000" dirty="0" smtClean="0">
                <a:latin typeface="+mn-lt"/>
              </a:rPr>
              <a:t>Το πρώτο χρωματόμετρο, </a:t>
            </a:r>
            <a:r>
              <a:rPr lang="en-US" sz="2000" dirty="0" smtClean="0">
                <a:latin typeface="+mn-lt"/>
              </a:rPr>
              <a:t>18</a:t>
            </a:r>
            <a:r>
              <a:rPr lang="el-GR" sz="2000" dirty="0" smtClean="0">
                <a:latin typeface="+mn-lt"/>
              </a:rPr>
              <a:t>54</a:t>
            </a:r>
            <a:endParaRPr lang="el-GR" sz="2000" dirty="0">
              <a:latin typeface="+mn-lt"/>
            </a:endParaRPr>
          </a:p>
        </p:txBody>
      </p:sp>
      <p:sp>
        <p:nvSpPr>
          <p:cNvPr id="8" name="Title 7"/>
          <p:cNvSpPr>
            <a:spLocks noGrp="1"/>
          </p:cNvSpPr>
          <p:nvPr>
            <p:ph type="title"/>
          </p:nvPr>
        </p:nvSpPr>
        <p:spPr/>
        <p:txBody>
          <a:bodyPr>
            <a:normAutofit/>
          </a:bodyPr>
          <a:lstStyle/>
          <a:p>
            <a:r>
              <a:rPr lang="el-GR" dirty="0">
                <a:solidFill>
                  <a:srgbClr val="820000"/>
                </a:solidFill>
              </a:rPr>
              <a:t>Η πρώτη </a:t>
            </a:r>
            <a:r>
              <a:rPr lang="el-GR" dirty="0" smtClean="0">
                <a:solidFill>
                  <a:srgbClr val="820000"/>
                </a:solidFill>
              </a:rPr>
              <a:t>χρωματομετρία</a:t>
            </a:r>
            <a:endParaRPr lang="el-GR" dirty="0">
              <a:solidFill>
                <a:srgbClr val="820000"/>
              </a:solidFill>
            </a:endParaRPr>
          </a:p>
        </p:txBody>
      </p:sp>
      <p:sp>
        <p:nvSpPr>
          <p:cNvPr id="6" name="5 - Θέση αριθμού διαφάνειας"/>
          <p:cNvSpPr>
            <a:spLocks noGrp="1"/>
          </p:cNvSpPr>
          <p:nvPr>
            <p:ph type="sldNum" sz="quarter" idx="12"/>
          </p:nvPr>
        </p:nvSpPr>
        <p:spPr/>
        <p:txBody>
          <a:bodyPr/>
          <a:lstStyle/>
          <a:p>
            <a:fld id="{4F892117-1901-45FE-8DD7-2D21F5396251}" type="slidenum">
              <a:rPr lang="el-GR" smtClean="0"/>
              <a:pPr/>
              <a:t>9</a:t>
            </a:fld>
            <a:endParaRPr lang="el-GR" dirty="0"/>
          </a:p>
        </p:txBody>
      </p:sp>
      <p:sp>
        <p:nvSpPr>
          <p:cNvPr id="10" name="Rectangle 9"/>
          <p:cNvSpPr/>
          <p:nvPr/>
        </p:nvSpPr>
        <p:spPr>
          <a:xfrm>
            <a:off x="1199051" y="4707624"/>
            <a:ext cx="3024335" cy="461665"/>
          </a:xfrm>
          <a:prstGeom prst="rect">
            <a:avLst/>
          </a:prstGeom>
        </p:spPr>
        <p:txBody>
          <a:bodyPr wrap="square">
            <a:spAutoFit/>
          </a:bodyPr>
          <a:lstStyle/>
          <a:p>
            <a:pPr algn="ctr"/>
            <a:r>
              <a:rPr lang="en-US" sz="1200" dirty="0" smtClean="0">
                <a:solidFill>
                  <a:schemeClr val="tx1">
                    <a:lumMod val="65000"/>
                    <a:lumOff val="35000"/>
                  </a:schemeClr>
                </a:solidFill>
                <a:latin typeface="+mn-lt"/>
              </a:rPr>
              <a:t>“</a:t>
            </a:r>
            <a:r>
              <a:rPr lang="en-US" sz="1200" dirty="0">
                <a:solidFill>
                  <a:schemeClr val="tx1">
                    <a:lumMod val="65000"/>
                    <a:lumOff val="35000"/>
                  </a:schemeClr>
                </a:solidFill>
                <a:latin typeface="+mn-lt"/>
                <a:hlinkClick r:id="rId5"/>
              </a:rPr>
              <a:t>Duboscq </a:t>
            </a:r>
            <a:r>
              <a:rPr lang="en-US" sz="1200" dirty="0" smtClean="0">
                <a:solidFill>
                  <a:schemeClr val="tx1">
                    <a:lumMod val="65000"/>
                    <a:lumOff val="35000"/>
                  </a:schemeClr>
                </a:solidFill>
                <a:latin typeface="+mn-lt"/>
                <a:hlinkClick r:id="rId5"/>
              </a:rPr>
              <a:t>Jules</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a:solidFill>
                  <a:schemeClr val="tx1">
                    <a:lumMod val="65000"/>
                    <a:lumOff val="35000"/>
                  </a:schemeClr>
                </a:solidFill>
                <a:latin typeface="+mn-lt"/>
              </a:rPr>
              <a:t>Louis </a:t>
            </a:r>
            <a:r>
              <a:rPr lang="en-US" sz="1200" dirty="0" smtClean="0">
                <a:solidFill>
                  <a:schemeClr val="tx1">
                    <a:lumMod val="65000"/>
                    <a:lumOff val="35000"/>
                  </a:schemeClr>
                </a:solidFill>
                <a:latin typeface="+mn-lt"/>
              </a:rPr>
              <a:t>Rosenfeld </a:t>
            </a:r>
            <a:r>
              <a:rPr lang="el-GR" sz="1200" dirty="0" smtClean="0">
                <a:solidFill>
                  <a:schemeClr val="tx1">
                    <a:lumMod val="65000"/>
                    <a:lumOff val="35000"/>
                  </a:schemeClr>
                </a:solidFill>
                <a:latin typeface="+mn-lt"/>
              </a:rPr>
              <a:t> διαθέσιμο ως κοινό κτήμα</a:t>
            </a:r>
            <a:endParaRPr lang="en-US" sz="1200" dirty="0">
              <a:solidFill>
                <a:schemeClr val="tx1">
                  <a:lumMod val="65000"/>
                  <a:lumOff val="35000"/>
                </a:schemeClr>
              </a:solidFill>
              <a:latin typeface="+mn-lt"/>
            </a:endParaRPr>
          </a:p>
        </p:txBody>
      </p:sp>
      <p:pic>
        <p:nvPicPr>
          <p:cNvPr id="8194"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61332" y="1388062"/>
            <a:ext cx="3300371" cy="33157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199352" y="4707623"/>
            <a:ext cx="3024335" cy="461665"/>
          </a:xfrm>
          <a:prstGeom prst="rect">
            <a:avLst/>
          </a:prstGeom>
        </p:spPr>
        <p:txBody>
          <a:bodyPr wrap="square">
            <a:spAutoFit/>
          </a:bodyPr>
          <a:lstStyle/>
          <a:p>
            <a:pPr algn="ctr"/>
            <a:r>
              <a:rPr lang="en-US" sz="1200" dirty="0" smtClean="0">
                <a:solidFill>
                  <a:schemeClr val="tx1">
                    <a:lumMod val="65000"/>
                    <a:lumOff val="35000"/>
                  </a:schemeClr>
                </a:solidFill>
                <a:latin typeface="+mn-lt"/>
              </a:rPr>
              <a:t>“</a:t>
            </a:r>
            <a:r>
              <a:rPr lang="en-US" sz="1200" dirty="0">
                <a:latin typeface="+mn-lt"/>
                <a:hlinkClick r:id="rId7"/>
              </a:rPr>
              <a:t>Duboscq colorimeter 1870</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a:solidFill>
                  <a:schemeClr val="tx1">
                    <a:lumMod val="65000"/>
                    <a:lumOff val="35000"/>
                  </a:schemeClr>
                </a:solidFill>
                <a:latin typeface="+mn-lt"/>
              </a:rPr>
              <a:t>Louis </a:t>
            </a:r>
            <a:r>
              <a:rPr lang="en-US" sz="1200" dirty="0" smtClean="0">
                <a:solidFill>
                  <a:schemeClr val="tx1">
                    <a:lumMod val="65000"/>
                    <a:lumOff val="35000"/>
                  </a:schemeClr>
                </a:solidFill>
                <a:latin typeface="+mn-lt"/>
              </a:rPr>
              <a:t>Rosenfeld </a:t>
            </a:r>
            <a:r>
              <a:rPr lang="el-GR" sz="1200" dirty="0" smtClean="0">
                <a:solidFill>
                  <a:schemeClr val="tx1">
                    <a:lumMod val="65000"/>
                    <a:lumOff val="35000"/>
                  </a:schemeClr>
                </a:solidFill>
                <a:latin typeface="+mn-lt"/>
              </a:rPr>
              <a:t> διαθέσιμο ως κοινό κτήμα</a:t>
            </a:r>
            <a:endParaRPr lang="en-US" sz="1200" dirty="0">
              <a:solidFill>
                <a:schemeClr val="tx1">
                  <a:lumMod val="65000"/>
                  <a:lumOff val="35000"/>
                </a:schemeClr>
              </a:solidFill>
              <a:latin typeface="+mn-lt"/>
            </a:endParaRPr>
          </a:p>
        </p:txBody>
      </p:sp>
    </p:spTree>
    <p:extLst>
      <p:ext uri="{BB962C8B-B14F-4D97-AF65-F5344CB8AC3E}">
        <p14:creationId xmlns:p14="http://schemas.microsoft.com/office/powerpoint/2010/main" val="10244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Πέτρος Καρκαλούσος 2014. Πέτρος Καρκαλούσος. </a:t>
            </a:r>
            <a:r>
              <a:rPr lang="el-GR" sz="2000" dirty="0" smtClean="0"/>
              <a:t>«Κλινική Χημεία Ι (Θ). </a:t>
            </a:r>
            <a:r>
              <a:rPr lang="el-GR" sz="2000" dirty="0"/>
              <a:t>Ενότητα 3: Αυτόματες </a:t>
            </a:r>
            <a:r>
              <a:rPr lang="el-GR" sz="2000" dirty="0" smtClean="0"/>
              <a:t>αναλύσεις, Από </a:t>
            </a:r>
            <a:r>
              <a:rPr lang="el-GR" sz="2000" dirty="0"/>
              <a:t>το φωτόμετρο στους βιοχημικούς </a:t>
            </a:r>
            <a:r>
              <a:rPr lang="el-GR" sz="2000" dirty="0" smtClean="0"/>
              <a:t>αναλυτές».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latin typeface="+mn-lt"/>
              </a:rPr>
              <a:t>[1] http://creativecommons.org/licenses/by-nc-sa/4.0/ </a:t>
            </a:r>
            <a:endParaRPr lang="en-US" dirty="0" smtClean="0">
              <a:latin typeface="+mn-lt"/>
            </a:endParaRPr>
          </a:p>
          <a:p>
            <a:pPr>
              <a:spcBef>
                <a:spcPts val="600"/>
              </a:spcBef>
            </a:pPr>
            <a:r>
              <a:rPr lang="el-GR" dirty="0" smtClean="0">
                <a:latin typeface="+mn-lt"/>
              </a:rPr>
              <a:t>Ως </a:t>
            </a:r>
            <a:r>
              <a:rPr lang="el-GR" b="1" dirty="0">
                <a:latin typeface="+mn-lt"/>
              </a:rPr>
              <a:t>Μη Εμπορική</a:t>
            </a:r>
            <a:r>
              <a:rPr lang="el-GR" dirty="0">
                <a:latin typeface="+mn-lt"/>
              </a:rPr>
              <a:t> ορίζεται η χρήση:</a:t>
            </a:r>
          </a:p>
          <a:p>
            <a:pPr marL="342900" lvl="0" indent="-342900">
              <a:spcBef>
                <a:spcPts val="600"/>
              </a:spcBef>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αδειοδόχο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a:spcBef>
                <a:spcPts val="600"/>
              </a:spcBef>
            </a:pPr>
            <a:r>
              <a:rPr lang="el-GR" dirty="0" smtClean="0">
                <a:latin typeface="+mn-lt"/>
              </a:rPr>
              <a:t>Ο </a:t>
            </a:r>
            <a:r>
              <a:rPr lang="el-GR" dirty="0">
                <a:latin typeface="+mn-lt"/>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40034143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101</a:t>
            </a:fld>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Δεν επιτρέπεται η επαναχρησιμοποίηση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παρά μόνο εάν ζητηθεί εκ νέου άδεια από το δημιουργό.</a:t>
            </a:r>
            <a:endParaRPr lang="el-GR" sz="3200" dirty="0">
              <a:latin typeface="+mn-lt"/>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και η δημιουργία παραγώγων αυτού με απλή αναφορά του δημιουργού.</a:t>
            </a:r>
            <a:endParaRPr lang="el-GR" sz="3200" dirty="0">
              <a:latin typeface="+mn-lt"/>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latin typeface="+mn-lt"/>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endParaRPr lang="en-US" sz="1400" dirty="0" smtClean="0">
              <a:solidFill>
                <a:schemeClr val="tx1">
                  <a:lumMod val="75000"/>
                  <a:lumOff val="25000"/>
                </a:schemeClr>
              </a:solidFill>
              <a:latin typeface="+mn-lt"/>
            </a:endParaRPr>
          </a:p>
          <a:p>
            <a:r>
              <a:rPr lang="el-GR" sz="1400" dirty="0">
                <a:solidFill>
                  <a:schemeClr val="tx1">
                    <a:lumMod val="75000"/>
                    <a:lumOff val="25000"/>
                  </a:schemeClr>
                </a:solidFill>
                <a:latin typeface="+mn-lt"/>
              </a:rPr>
              <a:t>και διάθεση του έργου ή του παράγωγου αυτού με την ίδια </a:t>
            </a:r>
            <a:r>
              <a:rPr lang="el-GR" sz="1400" dirty="0" smtClean="0">
                <a:solidFill>
                  <a:schemeClr val="tx1">
                    <a:lumMod val="75000"/>
                    <a:lumOff val="25000"/>
                  </a:schemeClr>
                </a:solidFill>
                <a:latin typeface="+mn-lt"/>
              </a:rPr>
              <a:t>άδεια</a:t>
            </a:r>
            <a:r>
              <a:rPr lang="en-US" sz="1400" dirty="0" smtClean="0">
                <a:solidFill>
                  <a:schemeClr val="tx1">
                    <a:lumMod val="75000"/>
                    <a:lumOff val="25000"/>
                  </a:schemeClr>
                </a:solidFill>
                <a:latin typeface="+mn-lt"/>
              </a:rPr>
              <a:t>.</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schemeClr val="tx1">
                    <a:lumMod val="75000"/>
                    <a:lumOff val="25000"/>
                  </a:schemeClr>
                </a:solidFill>
                <a:latin typeface="+mn-lt"/>
              </a:rPr>
              <a:t>Επιτρέπεται η επαναχρησιμοποίηση του έργου με αναφορά του </a:t>
            </a:r>
            <a:r>
              <a:rPr lang="el-GR" sz="1400" dirty="0" smtClean="0">
                <a:solidFill>
                  <a:schemeClr val="tx1">
                    <a:lumMod val="75000"/>
                    <a:lumOff val="25000"/>
                  </a:schemeClr>
                </a:solidFill>
                <a:latin typeface="+mn-lt"/>
              </a:rPr>
              <a:t>δημιουργού. </a:t>
            </a:r>
          </a:p>
          <a:p>
            <a:r>
              <a:rPr lang="el-GR" sz="1400" dirty="0" smtClean="0">
                <a:solidFill>
                  <a:schemeClr val="tx1">
                    <a:lumMod val="75000"/>
                    <a:lumOff val="25000"/>
                  </a:schemeClr>
                </a:solidFill>
                <a:latin typeface="+mn-lt"/>
              </a:rPr>
              <a:t>Δεν </a:t>
            </a:r>
            <a:r>
              <a:rPr lang="el-GR" sz="1400" dirty="0">
                <a:solidFill>
                  <a:schemeClr val="tx1">
                    <a:lumMod val="75000"/>
                    <a:lumOff val="25000"/>
                  </a:schemeClr>
                </a:solidFill>
                <a:latin typeface="+mn-lt"/>
              </a:rPr>
              <a:t>επιτρέπεται η </a:t>
            </a:r>
            <a:r>
              <a:rPr lang="el-GR" sz="1400" dirty="0" smtClean="0">
                <a:solidFill>
                  <a:schemeClr val="tx1">
                    <a:lumMod val="75000"/>
                    <a:lumOff val="25000"/>
                  </a:schemeClr>
                </a:solidFill>
                <a:latin typeface="+mn-lt"/>
              </a:rPr>
              <a:t>δημιουργία παραγώγων του έργου.</a:t>
            </a:r>
            <a:endParaRPr lang="el-GR" sz="1400" dirty="0">
              <a:solidFill>
                <a:schemeClr val="tx1">
                  <a:lumMod val="75000"/>
                  <a:lumOff val="25000"/>
                </a:schemeClr>
              </a:solidFill>
              <a:latin typeface="+mn-lt"/>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smtClean="0">
                <a:solidFill>
                  <a:schemeClr val="tx1">
                    <a:lumMod val="75000"/>
                    <a:lumOff val="25000"/>
                  </a:schemeClr>
                </a:solidFill>
                <a:latin typeface="+mn-lt"/>
              </a:rPr>
              <a:t>Δεν επιτρέπεται η εμπορική χρήση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και η δημιουργία παραγώγων του.</a:t>
            </a:r>
            <a:endParaRPr lang="el-GR" sz="3200" dirty="0">
              <a:latin typeface="+mn-lt"/>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schemeClr val="tx1">
                    <a:lumMod val="75000"/>
                    <a:lumOff val="25000"/>
                  </a:schemeClr>
                </a:solidFill>
                <a:latin typeface="+mn-lt"/>
              </a:rPr>
              <a:t>Συνήθως δεν επιτρέπεται η επαναχρησιμοποίηση του έργου.</a:t>
            </a:r>
            <a:endParaRPr lang="en-US" sz="1400" dirty="0" smtClean="0">
              <a:solidFill>
                <a:schemeClr val="tx1">
                  <a:lumMod val="75000"/>
                  <a:lumOff val="25000"/>
                </a:schemeClr>
              </a:solidFill>
              <a:latin typeface="+mn-lt"/>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51538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908720"/>
            <a:ext cx="3721720" cy="5725723"/>
          </a:xfrm>
          <a:prstGeom prst="rect">
            <a:avLst/>
          </a:prstGeom>
          <a:noFill/>
          <a:ln w="9525">
            <a:noFill/>
            <a:miter lim="800000"/>
            <a:headEnd/>
            <a:tailEnd/>
          </a:ln>
        </p:spPr>
      </p:pic>
      <p:pic>
        <p:nvPicPr>
          <p:cNvPr id="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0072" y="1124744"/>
            <a:ext cx="2664296" cy="4248472"/>
          </a:xfrm>
          <a:prstGeom prst="rect">
            <a:avLst/>
          </a:prstGeom>
          <a:noFill/>
          <a:ln w="9525">
            <a:noFill/>
            <a:round/>
            <a:headEnd/>
            <a:tailEnd/>
          </a:ln>
          <a:effectLst/>
        </p:spPr>
      </p:pic>
      <p:sp>
        <p:nvSpPr>
          <p:cNvPr id="4" name="3 - TextBox"/>
          <p:cNvSpPr txBox="1"/>
          <p:nvPr/>
        </p:nvSpPr>
        <p:spPr>
          <a:xfrm>
            <a:off x="4499992" y="5661248"/>
            <a:ext cx="4320480" cy="646331"/>
          </a:xfrm>
          <a:prstGeom prst="rect">
            <a:avLst/>
          </a:prstGeom>
          <a:noFill/>
        </p:spPr>
        <p:txBody>
          <a:bodyPr wrap="square" rtlCol="0">
            <a:spAutoFit/>
          </a:bodyPr>
          <a:lstStyle/>
          <a:p>
            <a:pPr algn="ctr"/>
            <a:r>
              <a:rPr lang="en-US" dirty="0" smtClean="0">
                <a:latin typeface="+mn-lt"/>
              </a:rPr>
              <a:t>Arnord Berckmann</a:t>
            </a:r>
            <a:endParaRPr lang="el-GR" dirty="0" smtClean="0">
              <a:latin typeface="+mn-lt"/>
            </a:endParaRPr>
          </a:p>
          <a:p>
            <a:pPr algn="ctr"/>
            <a:r>
              <a:rPr lang="el-GR" dirty="0" smtClean="0">
                <a:latin typeface="+mn-lt"/>
              </a:rPr>
              <a:t>Ο εφευρέτης του φωτομέτρου (1940)</a:t>
            </a:r>
            <a:endParaRPr lang="el-GR" dirty="0">
              <a:latin typeface="+mn-lt"/>
            </a:endParaRPr>
          </a:p>
        </p:txBody>
      </p:sp>
      <p:sp>
        <p:nvSpPr>
          <p:cNvPr id="2" name="Title 1"/>
          <p:cNvSpPr>
            <a:spLocks noGrp="1"/>
          </p:cNvSpPr>
          <p:nvPr>
            <p:ph type="title"/>
          </p:nvPr>
        </p:nvSpPr>
        <p:spPr/>
        <p:txBody>
          <a:bodyPr>
            <a:normAutofit/>
          </a:bodyPr>
          <a:lstStyle/>
          <a:p>
            <a:r>
              <a:rPr lang="el-GR" dirty="0">
                <a:solidFill>
                  <a:srgbClr val="820000"/>
                </a:solidFill>
              </a:rPr>
              <a:t>Το πρώτο </a:t>
            </a:r>
            <a:r>
              <a:rPr lang="el-GR" dirty="0" smtClean="0">
                <a:solidFill>
                  <a:srgbClr val="820000"/>
                </a:solidFill>
              </a:rPr>
              <a:t>φωτόμετρο</a:t>
            </a:r>
            <a:endParaRPr lang="el-GR" dirty="0">
              <a:solidFill>
                <a:srgbClr val="820000"/>
              </a:solidFill>
            </a:endParaRPr>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10</a:t>
            </a:fld>
            <a:endParaRPr lang="el-GR" dirty="0"/>
          </a:p>
        </p:txBody>
      </p:sp>
      <p:sp>
        <p:nvSpPr>
          <p:cNvPr id="7" name="Rectangle 6"/>
          <p:cNvSpPr/>
          <p:nvPr/>
        </p:nvSpPr>
        <p:spPr>
          <a:xfrm>
            <a:off x="6198854" y="5349472"/>
            <a:ext cx="706732" cy="276999"/>
          </a:xfrm>
          <a:prstGeom prst="rect">
            <a:avLst/>
          </a:prstGeom>
        </p:spPr>
        <p:txBody>
          <a:bodyPr wrap="none">
            <a:spAutoFit/>
          </a:bodyPr>
          <a:lstStyle/>
          <a:p>
            <a:r>
              <a:rPr lang="en-US" sz="1200" dirty="0">
                <a:solidFill>
                  <a:prstClr val="black"/>
                </a:solidFill>
                <a:latin typeface="Calibri"/>
                <a:hlinkClick r:id="rId5"/>
              </a:rPr>
              <a:t>aacc.org</a:t>
            </a:r>
            <a:endParaRPr lang="el-GR" sz="1200" dirty="0">
              <a:latin typeface="+mn-lt"/>
            </a:endParaRPr>
          </a:p>
        </p:txBody>
      </p:sp>
    </p:spTree>
    <p:extLst>
      <p:ext uri="{BB962C8B-B14F-4D97-AF65-F5344CB8AC3E}">
        <p14:creationId xmlns:p14="http://schemas.microsoft.com/office/powerpoint/2010/main" val="2607166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dirty="0">
                <a:solidFill>
                  <a:srgbClr val="820000"/>
                </a:solidFill>
              </a:rPr>
              <a:t>Η εξέλιξη των βιοχημικών </a:t>
            </a:r>
            <a:r>
              <a:rPr lang="el-GR" sz="4400" dirty="0" smtClean="0">
                <a:solidFill>
                  <a:srgbClr val="820000"/>
                </a:solidFill>
              </a:rPr>
              <a:t>αναλυτών</a:t>
            </a:r>
            <a:endParaRPr lang="el-GR" sz="4400" dirty="0">
              <a:solidFill>
                <a:srgbClr val="820000"/>
              </a:solidFill>
            </a:endParaRPr>
          </a:p>
        </p:txBody>
      </p:sp>
      <p:sp>
        <p:nvSpPr>
          <p:cNvPr id="5" name="Subtitle 4"/>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2662799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0" y="2593318"/>
            <a:ext cx="9144000" cy="523220"/>
          </a:xfrm>
          <a:prstGeom prst="rect">
            <a:avLst/>
          </a:prstGeom>
          <a:noFill/>
        </p:spPr>
        <p:txBody>
          <a:bodyPr wrap="square" rtlCol="0">
            <a:spAutoFit/>
          </a:bodyPr>
          <a:lstStyle/>
          <a:p>
            <a:pPr algn="ctr"/>
            <a:r>
              <a:rPr lang="el-GR" sz="2800" b="1" dirty="0" smtClean="0">
                <a:solidFill>
                  <a:srgbClr val="820000"/>
                </a:solidFill>
                <a:latin typeface="+mn-lt"/>
              </a:rPr>
              <a:t>Με βάση την προσπελασιμότητα</a:t>
            </a:r>
            <a:endParaRPr lang="el-GR" sz="2800" b="1" dirty="0">
              <a:solidFill>
                <a:srgbClr val="820000"/>
              </a:solidFill>
              <a:latin typeface="+mn-lt"/>
            </a:endParaRPr>
          </a:p>
        </p:txBody>
      </p:sp>
      <p:sp>
        <p:nvSpPr>
          <p:cNvPr id="5" name="4 - TextBox"/>
          <p:cNvSpPr txBox="1"/>
          <p:nvPr/>
        </p:nvSpPr>
        <p:spPr>
          <a:xfrm>
            <a:off x="539552" y="3645024"/>
            <a:ext cx="8208912" cy="1200329"/>
          </a:xfrm>
          <a:prstGeom prst="rect">
            <a:avLst/>
          </a:prstGeom>
          <a:noFill/>
        </p:spPr>
        <p:txBody>
          <a:bodyPr wrap="square" rtlCol="0">
            <a:spAutoFit/>
          </a:bodyPr>
          <a:lstStyle/>
          <a:p>
            <a:r>
              <a:rPr lang="el-GR" sz="2400" dirty="0" smtClean="0">
                <a:latin typeface="+mn-lt"/>
              </a:rPr>
              <a:t>Αναλυτές φουρνιάς (</a:t>
            </a:r>
            <a:r>
              <a:rPr lang="en-US" sz="2400" dirty="0" smtClean="0">
                <a:latin typeface="+mn-lt"/>
              </a:rPr>
              <a:t>batch analyzers)</a:t>
            </a:r>
          </a:p>
          <a:p>
            <a:endParaRPr lang="en-US" sz="2400" dirty="0">
              <a:latin typeface="+mn-lt"/>
            </a:endParaRPr>
          </a:p>
          <a:p>
            <a:r>
              <a:rPr lang="el-GR" sz="2400" dirty="0" smtClean="0">
                <a:latin typeface="+mn-lt"/>
              </a:rPr>
              <a:t>Αναλυτές τυχαίας προσπέλασης (</a:t>
            </a:r>
            <a:r>
              <a:rPr lang="en-US" sz="2400" dirty="0" smtClean="0">
                <a:latin typeface="+mn-lt"/>
              </a:rPr>
              <a:t>random access</a:t>
            </a:r>
            <a:r>
              <a:rPr lang="el-GR" sz="2400" dirty="0" smtClean="0">
                <a:latin typeface="+mn-lt"/>
              </a:rPr>
              <a:t> </a:t>
            </a:r>
            <a:r>
              <a:rPr lang="en-US" sz="2400" dirty="0" smtClean="0">
                <a:latin typeface="+mn-lt"/>
              </a:rPr>
              <a:t>analyzers)</a:t>
            </a:r>
            <a:endParaRPr lang="el-GR" sz="2400" dirty="0">
              <a:latin typeface="+mn-lt"/>
            </a:endParaRPr>
          </a:p>
        </p:txBody>
      </p:sp>
      <p:sp>
        <p:nvSpPr>
          <p:cNvPr id="6" name="1 - Τίτλος"/>
          <p:cNvSpPr>
            <a:spLocks noGrp="1"/>
          </p:cNvSpPr>
          <p:nvPr>
            <p:ph type="title"/>
          </p:nvPr>
        </p:nvSpPr>
        <p:spPr/>
        <p:txBody>
          <a:bodyPr>
            <a:normAutofit fontScale="90000"/>
          </a:bodyPr>
          <a:lstStyle/>
          <a:p>
            <a:pPr algn="ctr"/>
            <a:r>
              <a:rPr lang="el-GR" sz="4000" dirty="0" smtClean="0">
                <a:solidFill>
                  <a:srgbClr val="820000"/>
                </a:solidFill>
              </a:rPr>
              <a:t>Τα είδη των βιοχημικών αναλυτών </a:t>
            </a:r>
            <a:br>
              <a:rPr lang="el-GR" sz="4000" dirty="0" smtClean="0">
                <a:solidFill>
                  <a:srgbClr val="820000"/>
                </a:solidFill>
              </a:rPr>
            </a:br>
            <a:r>
              <a:rPr lang="el-GR" sz="3100" b="0" dirty="0" smtClean="0">
                <a:solidFill>
                  <a:srgbClr val="820000"/>
                </a:solidFill>
              </a:rPr>
              <a:t>(1 από 2)</a:t>
            </a:r>
            <a:endParaRPr lang="el-GR" sz="3100" b="0" dirty="0">
              <a:solidFill>
                <a:srgbClr val="820000"/>
              </a:solidFill>
            </a:endParaRPr>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12</a:t>
            </a:fld>
            <a:endParaRPr lang="el-GR" dirty="0"/>
          </a:p>
        </p:txBody>
      </p:sp>
    </p:spTree>
    <p:extLst>
      <p:ext uri="{BB962C8B-B14F-4D97-AF65-F5344CB8AC3E}">
        <p14:creationId xmlns:p14="http://schemas.microsoft.com/office/powerpoint/2010/main" val="4254022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smtClean="0">
                <a:solidFill>
                  <a:srgbClr val="820000"/>
                </a:solidFill>
              </a:rPr>
              <a:t>Τα είδη των βιοχημικών αναλυτών </a:t>
            </a:r>
            <a:br>
              <a:rPr lang="el-GR" dirty="0" smtClean="0">
                <a:solidFill>
                  <a:srgbClr val="820000"/>
                </a:solidFill>
              </a:rPr>
            </a:br>
            <a:r>
              <a:rPr lang="el-GR" sz="3100" b="0" dirty="0" smtClean="0">
                <a:solidFill>
                  <a:srgbClr val="820000"/>
                </a:solidFill>
              </a:rPr>
              <a:t>(2 από 2)</a:t>
            </a:r>
            <a:endParaRPr lang="el-GR" sz="3100" b="0" dirty="0">
              <a:solidFill>
                <a:srgbClr val="820000"/>
              </a:solidFill>
            </a:endParaRPr>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13</a:t>
            </a:fld>
            <a:endParaRPr lang="el-GR" dirty="0"/>
          </a:p>
        </p:txBody>
      </p:sp>
      <p:sp>
        <p:nvSpPr>
          <p:cNvPr id="4" name="3 - TextBox"/>
          <p:cNvSpPr txBox="1"/>
          <p:nvPr/>
        </p:nvSpPr>
        <p:spPr>
          <a:xfrm>
            <a:off x="2053041" y="3429000"/>
            <a:ext cx="5037918" cy="1938992"/>
          </a:xfrm>
          <a:prstGeom prst="rect">
            <a:avLst/>
          </a:prstGeom>
          <a:noFill/>
        </p:spPr>
        <p:txBody>
          <a:bodyPr wrap="none" rtlCol="0">
            <a:spAutoFit/>
          </a:bodyPr>
          <a:lstStyle/>
          <a:p>
            <a:pPr algn="ctr"/>
            <a:r>
              <a:rPr lang="el-GR" sz="2400" dirty="0" smtClean="0">
                <a:latin typeface="+mn-lt"/>
              </a:rPr>
              <a:t>Συνεχούς ροής (</a:t>
            </a:r>
            <a:r>
              <a:rPr lang="en-US" sz="2400" dirty="0" smtClean="0">
                <a:latin typeface="+mn-lt"/>
              </a:rPr>
              <a:t>Continuous Flow</a:t>
            </a:r>
            <a:r>
              <a:rPr lang="el-GR" sz="2400" dirty="0" smtClean="0">
                <a:latin typeface="+mn-lt"/>
              </a:rPr>
              <a:t>)</a:t>
            </a:r>
          </a:p>
          <a:p>
            <a:pPr algn="ctr"/>
            <a:endParaRPr lang="el-GR" sz="2400" dirty="0">
              <a:latin typeface="+mn-lt"/>
            </a:endParaRPr>
          </a:p>
          <a:p>
            <a:pPr algn="ctr"/>
            <a:r>
              <a:rPr lang="el-GR" sz="2400" dirty="0" smtClean="0">
                <a:latin typeface="+mn-lt"/>
              </a:rPr>
              <a:t>Φυγοκεντρικοί αναλυτές (</a:t>
            </a:r>
            <a:r>
              <a:rPr lang="en-US" sz="2400" dirty="0" smtClean="0">
                <a:latin typeface="+mn-lt"/>
              </a:rPr>
              <a:t>Centrifugal)</a:t>
            </a:r>
            <a:endParaRPr lang="el-GR" sz="2400" dirty="0" smtClean="0">
              <a:latin typeface="+mn-lt"/>
            </a:endParaRPr>
          </a:p>
          <a:p>
            <a:pPr algn="ctr"/>
            <a:endParaRPr lang="el-GR" sz="2400" dirty="0">
              <a:latin typeface="+mn-lt"/>
            </a:endParaRPr>
          </a:p>
          <a:p>
            <a:pPr algn="ctr"/>
            <a:r>
              <a:rPr lang="el-GR" sz="2400" dirty="0" smtClean="0">
                <a:latin typeface="+mn-lt"/>
              </a:rPr>
              <a:t>Διακριτής ανάλυσης</a:t>
            </a:r>
            <a:r>
              <a:rPr lang="en-US" sz="2400" dirty="0" smtClean="0">
                <a:latin typeface="+mn-lt"/>
              </a:rPr>
              <a:t> (Discrete analysis)</a:t>
            </a:r>
            <a:endParaRPr lang="el-GR" sz="2400" dirty="0">
              <a:latin typeface="+mn-lt"/>
            </a:endParaRPr>
          </a:p>
        </p:txBody>
      </p:sp>
      <p:sp>
        <p:nvSpPr>
          <p:cNvPr id="6" name="5 - TextBox"/>
          <p:cNvSpPr txBox="1"/>
          <p:nvPr/>
        </p:nvSpPr>
        <p:spPr>
          <a:xfrm>
            <a:off x="1285852" y="2439958"/>
            <a:ext cx="6572296" cy="523220"/>
          </a:xfrm>
          <a:prstGeom prst="rect">
            <a:avLst/>
          </a:prstGeom>
          <a:noFill/>
        </p:spPr>
        <p:txBody>
          <a:bodyPr wrap="square" rtlCol="0">
            <a:spAutoFit/>
          </a:bodyPr>
          <a:lstStyle/>
          <a:p>
            <a:pPr algn="ctr"/>
            <a:r>
              <a:rPr lang="el-GR" sz="2800" b="1" dirty="0" smtClean="0">
                <a:solidFill>
                  <a:srgbClr val="820000"/>
                </a:solidFill>
                <a:latin typeface="+mn-lt"/>
              </a:rPr>
              <a:t>Με βάση την αρχή μεθόδου</a:t>
            </a:r>
            <a:endParaRPr lang="el-GR" sz="2800" b="1" dirty="0">
              <a:solidFill>
                <a:srgbClr val="820000"/>
              </a:solidFill>
              <a:latin typeface="+mn-lt"/>
            </a:endParaRPr>
          </a:p>
        </p:txBody>
      </p:sp>
    </p:spTree>
    <p:extLst>
      <p:ext uri="{BB962C8B-B14F-4D97-AF65-F5344CB8AC3E}">
        <p14:creationId xmlns:p14="http://schemas.microsoft.com/office/powerpoint/2010/main" val="1921475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619672" y="5773906"/>
            <a:ext cx="5786478" cy="369332"/>
          </a:xfrm>
          <a:prstGeom prst="rect">
            <a:avLst/>
          </a:prstGeom>
          <a:noFill/>
        </p:spPr>
        <p:txBody>
          <a:bodyPr wrap="square" rtlCol="0">
            <a:spAutoFit/>
          </a:bodyPr>
          <a:lstStyle/>
          <a:p>
            <a:pPr algn="ctr"/>
            <a:r>
              <a:rPr lang="en-US" dirty="0" smtClean="0">
                <a:latin typeface="+mn-lt"/>
              </a:rPr>
              <a:t>Leonard Skeggs </a:t>
            </a:r>
            <a:r>
              <a:rPr lang="el-GR" dirty="0" smtClean="0">
                <a:latin typeface="+mn-lt"/>
              </a:rPr>
              <a:t>1918 </a:t>
            </a:r>
            <a:r>
              <a:rPr lang="el-GR" dirty="0">
                <a:latin typeface="+mn-lt"/>
              </a:rPr>
              <a:t>– 2002</a:t>
            </a:r>
          </a:p>
        </p:txBody>
      </p:sp>
      <p:sp>
        <p:nvSpPr>
          <p:cNvPr id="2" name="Title 1"/>
          <p:cNvSpPr>
            <a:spLocks noGrp="1"/>
          </p:cNvSpPr>
          <p:nvPr>
            <p:ph type="title"/>
          </p:nvPr>
        </p:nvSpPr>
        <p:spPr>
          <a:xfrm>
            <a:off x="0" y="116632"/>
            <a:ext cx="9144000" cy="908720"/>
          </a:xfrm>
        </p:spPr>
        <p:txBody>
          <a:bodyPr>
            <a:normAutofit fontScale="90000"/>
          </a:bodyPr>
          <a:lstStyle/>
          <a:p>
            <a:pPr algn="l"/>
            <a:r>
              <a:rPr lang="el-GR" dirty="0">
                <a:solidFill>
                  <a:srgbClr val="820000"/>
                </a:solidFill>
              </a:rPr>
              <a:t>H εξέλιξη των αναλυτών συνεχούς ροής </a:t>
            </a:r>
            <a:r>
              <a:rPr lang="el-GR" sz="2700" b="0" dirty="0">
                <a:solidFill>
                  <a:srgbClr val="820000"/>
                </a:solidFill>
              </a:rPr>
              <a:t>(1 από </a:t>
            </a:r>
            <a:r>
              <a:rPr lang="el-GR" sz="2700" b="0" dirty="0" smtClean="0">
                <a:solidFill>
                  <a:srgbClr val="820000"/>
                </a:solidFill>
              </a:rPr>
              <a:t>17)</a:t>
            </a:r>
            <a:endParaRPr lang="el-GR" sz="2700" b="0" dirty="0">
              <a:solidFill>
                <a:srgbClr val="820000"/>
              </a:solidFill>
            </a:endParaRPr>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14</a:t>
            </a:fld>
            <a:endParaRPr lang="el-GR" dirty="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95464" y="1340768"/>
            <a:ext cx="2553072" cy="37274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037238" y="5056014"/>
            <a:ext cx="706732" cy="276999"/>
          </a:xfrm>
          <a:prstGeom prst="rect">
            <a:avLst/>
          </a:prstGeom>
        </p:spPr>
        <p:txBody>
          <a:bodyPr wrap="none">
            <a:spAutoFit/>
          </a:bodyPr>
          <a:lstStyle/>
          <a:p>
            <a:r>
              <a:rPr lang="en-US" sz="1200" dirty="0" smtClean="0">
                <a:latin typeface="+mn-lt"/>
                <a:hlinkClick r:id="rId4"/>
              </a:rPr>
              <a:t>aacc.org</a:t>
            </a:r>
            <a:endParaRPr lang="el-GR" sz="1200" dirty="0">
              <a:latin typeface="+mn-lt"/>
            </a:endParaRPr>
          </a:p>
        </p:txBody>
      </p:sp>
    </p:spTree>
    <p:extLst>
      <p:ext uri="{BB962C8B-B14F-4D97-AF65-F5344CB8AC3E}">
        <p14:creationId xmlns:p14="http://schemas.microsoft.com/office/powerpoint/2010/main" val="3165709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4480" y="1142984"/>
            <a:ext cx="5214973" cy="3694140"/>
          </a:xfrm>
          <a:prstGeom prst="rect">
            <a:avLst/>
          </a:prstGeom>
          <a:noFill/>
          <a:ln w="9525">
            <a:noFill/>
            <a:miter lim="800000"/>
            <a:headEnd/>
            <a:tailEnd/>
          </a:ln>
        </p:spPr>
      </p:pic>
      <p:sp>
        <p:nvSpPr>
          <p:cNvPr id="5" name="4 - Ορθογώνιο"/>
          <p:cNvSpPr/>
          <p:nvPr/>
        </p:nvSpPr>
        <p:spPr>
          <a:xfrm>
            <a:off x="1714479" y="5085184"/>
            <a:ext cx="5214973" cy="646331"/>
          </a:xfrm>
          <a:prstGeom prst="rect">
            <a:avLst/>
          </a:prstGeom>
        </p:spPr>
        <p:txBody>
          <a:bodyPr wrap="square">
            <a:spAutoFit/>
          </a:bodyPr>
          <a:lstStyle/>
          <a:p>
            <a:pPr algn="ctr"/>
            <a:r>
              <a:rPr lang="en-US" dirty="0">
                <a:latin typeface="+mn-lt"/>
              </a:rPr>
              <a:t>O </a:t>
            </a:r>
            <a:r>
              <a:rPr lang="el-GR" dirty="0">
                <a:latin typeface="+mn-lt"/>
              </a:rPr>
              <a:t>πρώτος </a:t>
            </a:r>
            <a:r>
              <a:rPr lang="el-GR" dirty="0" smtClean="0">
                <a:latin typeface="+mn-lt"/>
              </a:rPr>
              <a:t>μονοκάναλος αναλυτής στο </a:t>
            </a:r>
            <a:r>
              <a:rPr lang="el-GR" dirty="0">
                <a:latin typeface="+mn-lt"/>
              </a:rPr>
              <a:t>εργαστήριο του </a:t>
            </a:r>
            <a:r>
              <a:rPr lang="en-US" dirty="0">
                <a:latin typeface="+mn-lt"/>
              </a:rPr>
              <a:t>Leonard </a:t>
            </a:r>
            <a:r>
              <a:rPr lang="en-US" dirty="0" smtClean="0">
                <a:latin typeface="+mn-lt"/>
              </a:rPr>
              <a:t>Skeggs (19</a:t>
            </a:r>
            <a:r>
              <a:rPr lang="el-GR" dirty="0" smtClean="0">
                <a:latin typeface="+mn-lt"/>
              </a:rPr>
              <a:t>50</a:t>
            </a:r>
            <a:r>
              <a:rPr lang="en-US" dirty="0" smtClean="0">
                <a:latin typeface="+mn-lt"/>
              </a:rPr>
              <a:t>)</a:t>
            </a:r>
            <a:r>
              <a:rPr lang="el-GR" dirty="0" smtClean="0">
                <a:latin typeface="+mn-lt"/>
              </a:rPr>
              <a:t>. </a:t>
            </a:r>
          </a:p>
        </p:txBody>
      </p:sp>
      <p:sp>
        <p:nvSpPr>
          <p:cNvPr id="2" name="Title 1"/>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700" b="0" dirty="0" smtClean="0">
                <a:solidFill>
                  <a:srgbClr val="820000"/>
                </a:solidFill>
              </a:rPr>
              <a:t>(</a:t>
            </a:r>
            <a:r>
              <a:rPr lang="en-US" sz="2700" b="0" dirty="0" smtClean="0">
                <a:solidFill>
                  <a:srgbClr val="820000"/>
                </a:solidFill>
              </a:rPr>
              <a:t>2</a:t>
            </a:r>
            <a:r>
              <a:rPr lang="el-GR" sz="2700" b="0" dirty="0" smtClean="0">
                <a:solidFill>
                  <a:srgbClr val="820000"/>
                </a:solidFill>
              </a:rPr>
              <a:t> </a:t>
            </a:r>
            <a:r>
              <a:rPr lang="el-GR" sz="2700" b="0" dirty="0">
                <a:solidFill>
                  <a:srgbClr val="820000"/>
                </a:solidFill>
              </a:rPr>
              <a:t>από </a:t>
            </a:r>
            <a:r>
              <a:rPr lang="el-GR" sz="2700" b="0" dirty="0" smtClean="0">
                <a:solidFill>
                  <a:srgbClr val="820000"/>
                </a:solidFill>
              </a:rPr>
              <a:t>17)</a:t>
            </a:r>
            <a:endParaRPr lang="el-GR" dirty="0"/>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15</a:t>
            </a:fld>
            <a:endParaRPr lang="el-GR" dirty="0"/>
          </a:p>
        </p:txBody>
      </p:sp>
      <p:sp>
        <p:nvSpPr>
          <p:cNvPr id="6" name="Rectangle 5"/>
          <p:cNvSpPr/>
          <p:nvPr/>
        </p:nvSpPr>
        <p:spPr>
          <a:xfrm>
            <a:off x="4037238" y="4844281"/>
            <a:ext cx="706732" cy="276999"/>
          </a:xfrm>
          <a:prstGeom prst="rect">
            <a:avLst/>
          </a:prstGeom>
        </p:spPr>
        <p:txBody>
          <a:bodyPr wrap="none">
            <a:spAutoFit/>
          </a:bodyPr>
          <a:lstStyle/>
          <a:p>
            <a:r>
              <a:rPr lang="en-US" sz="1200" dirty="0">
                <a:solidFill>
                  <a:prstClr val="black"/>
                </a:solidFill>
                <a:latin typeface="Calibri"/>
                <a:hlinkClick r:id="rId4"/>
              </a:rPr>
              <a:t>aacc.org</a:t>
            </a:r>
            <a:endParaRPr lang="el-GR" sz="1200" dirty="0">
              <a:latin typeface="+mn-lt"/>
            </a:endParaRPr>
          </a:p>
        </p:txBody>
      </p:sp>
    </p:spTree>
    <p:extLst>
      <p:ext uri="{BB962C8B-B14F-4D97-AF65-F5344CB8AC3E}">
        <p14:creationId xmlns:p14="http://schemas.microsoft.com/office/powerpoint/2010/main" val="535150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453782" y="4005064"/>
            <a:ext cx="4491356" cy="2088232"/>
          </a:xfrm>
          <a:prstGeom prst="rect">
            <a:avLst/>
          </a:prstGeom>
          <a:noFill/>
          <a:ln w="9525">
            <a:noFill/>
            <a:miter lim="800000"/>
            <a:headEnd/>
            <a:tailEnd/>
          </a:ln>
        </p:spPr>
      </p:pic>
      <p:sp>
        <p:nvSpPr>
          <p:cNvPr id="5" name="4 - Ορθογώνιο"/>
          <p:cNvSpPr/>
          <p:nvPr/>
        </p:nvSpPr>
        <p:spPr>
          <a:xfrm>
            <a:off x="811028" y="6381328"/>
            <a:ext cx="7776864" cy="369332"/>
          </a:xfrm>
          <a:prstGeom prst="rect">
            <a:avLst/>
          </a:prstGeom>
        </p:spPr>
        <p:txBody>
          <a:bodyPr wrap="square">
            <a:spAutoFit/>
          </a:bodyPr>
          <a:lstStyle/>
          <a:p>
            <a:pPr algn="ctr"/>
            <a:r>
              <a:rPr lang="en-US" dirty="0" smtClean="0">
                <a:latin typeface="+mn-lt"/>
              </a:rPr>
              <a:t>O </a:t>
            </a:r>
            <a:r>
              <a:rPr lang="el-GR" dirty="0" smtClean="0">
                <a:latin typeface="+mn-lt"/>
              </a:rPr>
              <a:t>πρώτος δικάναλος αναλυτής του </a:t>
            </a:r>
            <a:r>
              <a:rPr lang="en-US" dirty="0" smtClean="0">
                <a:latin typeface="+mn-lt"/>
              </a:rPr>
              <a:t>Leonard Skeggs</a:t>
            </a:r>
            <a:r>
              <a:rPr lang="el-GR" dirty="0" smtClean="0">
                <a:latin typeface="+mn-lt"/>
              </a:rPr>
              <a:t> σε εμπορική διαφήμιση. </a:t>
            </a:r>
          </a:p>
        </p:txBody>
      </p:sp>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299160" y="1011936"/>
            <a:ext cx="4800600" cy="2218944"/>
          </a:xfrm>
          <a:prstGeom prst="rect">
            <a:avLst/>
          </a:prstGeom>
          <a:noFill/>
          <a:ln w="9525">
            <a:noFill/>
            <a:miter lim="800000"/>
            <a:headEnd/>
            <a:tailEnd/>
          </a:ln>
        </p:spPr>
      </p:pic>
      <p:sp>
        <p:nvSpPr>
          <p:cNvPr id="7" name="6 - Ορθογώνιο"/>
          <p:cNvSpPr/>
          <p:nvPr/>
        </p:nvSpPr>
        <p:spPr>
          <a:xfrm>
            <a:off x="811028" y="3541658"/>
            <a:ext cx="7776864" cy="369332"/>
          </a:xfrm>
          <a:prstGeom prst="rect">
            <a:avLst/>
          </a:prstGeom>
        </p:spPr>
        <p:txBody>
          <a:bodyPr wrap="square">
            <a:spAutoFit/>
          </a:bodyPr>
          <a:lstStyle/>
          <a:p>
            <a:pPr algn="ctr"/>
            <a:r>
              <a:rPr lang="en-US" dirty="0" smtClean="0">
                <a:latin typeface="+mn-lt"/>
              </a:rPr>
              <a:t>H </a:t>
            </a:r>
            <a:r>
              <a:rPr lang="el-GR" dirty="0" smtClean="0">
                <a:latin typeface="+mn-lt"/>
              </a:rPr>
              <a:t>εμπορική εφαρμογή του πρώτου μονοκάναλου αναλυτή</a:t>
            </a:r>
          </a:p>
        </p:txBody>
      </p:sp>
      <p:sp>
        <p:nvSpPr>
          <p:cNvPr id="2" name="Title 1"/>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700" b="0" dirty="0" smtClean="0">
                <a:solidFill>
                  <a:srgbClr val="820000"/>
                </a:solidFill>
              </a:rPr>
              <a:t>(</a:t>
            </a:r>
            <a:r>
              <a:rPr lang="en-US" sz="2700" b="0" dirty="0" smtClean="0">
                <a:solidFill>
                  <a:srgbClr val="820000"/>
                </a:solidFill>
              </a:rPr>
              <a:t>3</a:t>
            </a:r>
            <a:r>
              <a:rPr lang="el-GR" sz="2700" b="0" dirty="0" smtClean="0">
                <a:solidFill>
                  <a:srgbClr val="820000"/>
                </a:solidFill>
              </a:rPr>
              <a:t> </a:t>
            </a:r>
            <a:r>
              <a:rPr lang="el-GR" sz="2700" b="0" dirty="0">
                <a:solidFill>
                  <a:srgbClr val="820000"/>
                </a:solidFill>
              </a:rPr>
              <a:t>από </a:t>
            </a:r>
            <a:r>
              <a:rPr lang="el-GR" sz="2700" b="0" dirty="0" smtClean="0">
                <a:solidFill>
                  <a:srgbClr val="820000"/>
                </a:solidFill>
              </a:rPr>
              <a:t>17)</a:t>
            </a:r>
            <a:endParaRPr lang="el-GR" dirty="0"/>
          </a:p>
        </p:txBody>
      </p:sp>
      <p:sp>
        <p:nvSpPr>
          <p:cNvPr id="8" name="7 - Θέση αριθμού διαφάνειας"/>
          <p:cNvSpPr>
            <a:spLocks noGrp="1"/>
          </p:cNvSpPr>
          <p:nvPr>
            <p:ph type="sldNum" sz="quarter" idx="12"/>
          </p:nvPr>
        </p:nvSpPr>
        <p:spPr/>
        <p:txBody>
          <a:bodyPr/>
          <a:lstStyle/>
          <a:p>
            <a:fld id="{4F892117-1901-45FE-8DD7-2D21F5396251}" type="slidenum">
              <a:rPr lang="el-GR" smtClean="0"/>
              <a:pPr/>
              <a:t>16</a:t>
            </a:fld>
            <a:endParaRPr lang="el-GR" dirty="0"/>
          </a:p>
        </p:txBody>
      </p:sp>
      <p:sp>
        <p:nvSpPr>
          <p:cNvPr id="9" name="Rectangle 8"/>
          <p:cNvSpPr/>
          <p:nvPr/>
        </p:nvSpPr>
        <p:spPr>
          <a:xfrm>
            <a:off x="4346094" y="3230880"/>
            <a:ext cx="706732" cy="276999"/>
          </a:xfrm>
          <a:prstGeom prst="rect">
            <a:avLst/>
          </a:prstGeom>
        </p:spPr>
        <p:txBody>
          <a:bodyPr wrap="none">
            <a:spAutoFit/>
          </a:bodyPr>
          <a:lstStyle/>
          <a:p>
            <a:r>
              <a:rPr lang="en-US" sz="1200" dirty="0">
                <a:solidFill>
                  <a:prstClr val="black"/>
                </a:solidFill>
                <a:latin typeface="Calibri"/>
                <a:hlinkClick r:id="rId4"/>
              </a:rPr>
              <a:t>aacc.org</a:t>
            </a:r>
            <a:endParaRPr lang="el-GR" sz="1200" dirty="0">
              <a:latin typeface="+mn-lt"/>
            </a:endParaRPr>
          </a:p>
        </p:txBody>
      </p:sp>
      <p:sp>
        <p:nvSpPr>
          <p:cNvPr id="10" name="Rectangle 9"/>
          <p:cNvSpPr/>
          <p:nvPr/>
        </p:nvSpPr>
        <p:spPr>
          <a:xfrm>
            <a:off x="4346094" y="6093296"/>
            <a:ext cx="706732" cy="276999"/>
          </a:xfrm>
          <a:prstGeom prst="rect">
            <a:avLst/>
          </a:prstGeom>
        </p:spPr>
        <p:txBody>
          <a:bodyPr wrap="none">
            <a:spAutoFit/>
          </a:bodyPr>
          <a:lstStyle/>
          <a:p>
            <a:r>
              <a:rPr lang="en-US" sz="1200" dirty="0">
                <a:solidFill>
                  <a:prstClr val="black"/>
                </a:solidFill>
                <a:latin typeface="Calibri"/>
                <a:hlinkClick r:id="rId4"/>
              </a:rPr>
              <a:t>aacc.org</a:t>
            </a:r>
            <a:endParaRPr lang="el-GR" sz="1200" dirty="0">
              <a:latin typeface="+mn-lt"/>
            </a:endParaRPr>
          </a:p>
        </p:txBody>
      </p:sp>
    </p:spTree>
    <p:extLst>
      <p:ext uri="{BB962C8B-B14F-4D97-AF65-F5344CB8AC3E}">
        <p14:creationId xmlns:p14="http://schemas.microsoft.com/office/powerpoint/2010/main" val="3222259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http://weather.nmsu.edu/teaching_Material/soil698/Student_Material/AutoAnalyzer/image14.jpg"/>
          <p:cNvPicPr/>
          <p:nvPr/>
        </p:nvPicPr>
        <p:blipFill>
          <a:blip r:embed="rId3" cstate="print"/>
          <a:srcRect/>
          <a:stretch>
            <a:fillRect/>
          </a:stretch>
        </p:blipFill>
        <p:spPr bwMode="auto">
          <a:xfrm>
            <a:off x="1571604" y="1857364"/>
            <a:ext cx="6143668" cy="2617484"/>
          </a:xfrm>
          <a:prstGeom prst="rect">
            <a:avLst/>
          </a:prstGeom>
          <a:noFill/>
          <a:ln w="9525">
            <a:noFill/>
            <a:miter lim="800000"/>
            <a:headEnd/>
            <a:tailEnd/>
          </a:ln>
        </p:spPr>
      </p:pic>
      <p:sp>
        <p:nvSpPr>
          <p:cNvPr id="5" name="4 - TextBox"/>
          <p:cNvSpPr txBox="1"/>
          <p:nvPr/>
        </p:nvSpPr>
        <p:spPr>
          <a:xfrm>
            <a:off x="1893075" y="4815970"/>
            <a:ext cx="5500726" cy="369332"/>
          </a:xfrm>
          <a:prstGeom prst="rect">
            <a:avLst/>
          </a:prstGeom>
          <a:noFill/>
        </p:spPr>
        <p:txBody>
          <a:bodyPr wrap="square" rtlCol="0">
            <a:spAutoFit/>
          </a:bodyPr>
          <a:lstStyle/>
          <a:p>
            <a:pPr algn="ctr"/>
            <a:r>
              <a:rPr lang="el-GR" dirty="0" smtClean="0">
                <a:latin typeface="+mn-lt"/>
              </a:rPr>
              <a:t>Πολυκάναλος αναλυτής του εμπορίου</a:t>
            </a:r>
            <a:endParaRPr lang="el-GR" dirty="0">
              <a:latin typeface="+mn-lt"/>
            </a:endParaRPr>
          </a:p>
        </p:txBody>
      </p:sp>
      <p:sp>
        <p:nvSpPr>
          <p:cNvPr id="2" name="Title 1"/>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700" b="0" dirty="0" smtClean="0">
                <a:solidFill>
                  <a:srgbClr val="820000"/>
                </a:solidFill>
              </a:rPr>
              <a:t>(</a:t>
            </a:r>
            <a:r>
              <a:rPr lang="en-US" sz="2700" b="0" dirty="0" smtClean="0">
                <a:solidFill>
                  <a:srgbClr val="820000"/>
                </a:solidFill>
              </a:rPr>
              <a:t>4</a:t>
            </a:r>
            <a:r>
              <a:rPr lang="el-GR" sz="2700" b="0" dirty="0" smtClean="0">
                <a:solidFill>
                  <a:srgbClr val="820000"/>
                </a:solidFill>
              </a:rPr>
              <a:t> </a:t>
            </a:r>
            <a:r>
              <a:rPr lang="el-GR" sz="2700" b="0" dirty="0">
                <a:solidFill>
                  <a:srgbClr val="820000"/>
                </a:solidFill>
              </a:rPr>
              <a:t>από </a:t>
            </a:r>
            <a:r>
              <a:rPr lang="el-GR" sz="2700" b="0" dirty="0" smtClean="0">
                <a:solidFill>
                  <a:srgbClr val="820000"/>
                </a:solidFill>
              </a:rPr>
              <a:t>17)</a:t>
            </a:r>
            <a:endParaRPr lang="el-GR" dirty="0"/>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17</a:t>
            </a:fld>
            <a:endParaRPr lang="el-GR" dirty="0"/>
          </a:p>
        </p:txBody>
      </p:sp>
      <p:sp>
        <p:nvSpPr>
          <p:cNvPr id="3" name="Rectangle 2"/>
          <p:cNvSpPr/>
          <p:nvPr/>
        </p:nvSpPr>
        <p:spPr>
          <a:xfrm>
            <a:off x="3617293" y="4474848"/>
            <a:ext cx="2052290" cy="276999"/>
          </a:xfrm>
          <a:prstGeom prst="rect">
            <a:avLst/>
          </a:prstGeom>
        </p:spPr>
        <p:txBody>
          <a:bodyPr wrap="square">
            <a:spAutoFit/>
          </a:bodyPr>
          <a:lstStyle/>
          <a:p>
            <a:pPr algn="ctr"/>
            <a:r>
              <a:rPr lang="en-US" sz="1200" dirty="0">
                <a:latin typeface="+mn-lt"/>
                <a:hlinkClick r:id="rId4"/>
              </a:rPr>
              <a:t>weather.nmsu.edu</a:t>
            </a:r>
            <a:endParaRPr lang="el-GR" dirty="0">
              <a:latin typeface="+mn-lt"/>
            </a:endParaRPr>
          </a:p>
        </p:txBody>
      </p:sp>
    </p:spTree>
    <p:extLst>
      <p:ext uri="{BB962C8B-B14F-4D97-AF65-F5344CB8AC3E}">
        <p14:creationId xmlns:p14="http://schemas.microsoft.com/office/powerpoint/2010/main" val="19388486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3" cstate="email">
            <a:extLst>
              <a:ext uri="{28A0092B-C50C-407E-A947-70E740481C1C}">
                <a14:useLocalDpi xmlns:a14="http://schemas.microsoft.com/office/drawing/2010/main"/>
              </a:ext>
            </a:extLst>
          </a:blip>
          <a:srcRect/>
          <a:stretch>
            <a:fillRect/>
          </a:stretch>
        </p:blipFill>
        <p:spPr bwMode="auto">
          <a:xfrm>
            <a:off x="899592" y="1124744"/>
            <a:ext cx="7210677" cy="5112568"/>
          </a:xfrm>
          <a:prstGeom prst="rect">
            <a:avLst/>
          </a:prstGeom>
          <a:noFill/>
          <a:ln w="9525">
            <a:noFill/>
            <a:miter lim="800000"/>
            <a:headEnd/>
            <a:tailEnd/>
          </a:ln>
        </p:spPr>
      </p:pic>
      <p:sp>
        <p:nvSpPr>
          <p:cNvPr id="5" name="Title 4"/>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700" b="0" dirty="0" smtClean="0">
                <a:solidFill>
                  <a:srgbClr val="820000"/>
                </a:solidFill>
              </a:rPr>
              <a:t>(</a:t>
            </a:r>
            <a:r>
              <a:rPr lang="en-US" sz="2700" b="0" dirty="0" smtClean="0">
                <a:solidFill>
                  <a:srgbClr val="820000"/>
                </a:solidFill>
              </a:rPr>
              <a:t>5</a:t>
            </a:r>
            <a:r>
              <a:rPr lang="el-GR" sz="2700" b="0" dirty="0" smtClean="0">
                <a:solidFill>
                  <a:srgbClr val="820000"/>
                </a:solidFill>
              </a:rPr>
              <a:t> </a:t>
            </a:r>
            <a:r>
              <a:rPr lang="el-GR" sz="2700" b="0" dirty="0">
                <a:solidFill>
                  <a:srgbClr val="820000"/>
                </a:solidFill>
              </a:rPr>
              <a:t>από </a:t>
            </a:r>
            <a:r>
              <a:rPr lang="el-GR" sz="2700" b="0" dirty="0" smtClean="0">
                <a:solidFill>
                  <a:srgbClr val="820000"/>
                </a:solidFill>
              </a:rPr>
              <a:t>17)</a:t>
            </a:r>
            <a:endParaRPr lang="el-GR" dirty="0"/>
          </a:p>
        </p:txBody>
      </p:sp>
      <p:sp>
        <p:nvSpPr>
          <p:cNvPr id="4" name="3 - Θέση αριθμού διαφάνειας"/>
          <p:cNvSpPr>
            <a:spLocks noGrp="1"/>
          </p:cNvSpPr>
          <p:nvPr>
            <p:ph type="sldNum" sz="quarter" idx="12"/>
          </p:nvPr>
        </p:nvSpPr>
        <p:spPr/>
        <p:txBody>
          <a:bodyPr/>
          <a:lstStyle/>
          <a:p>
            <a:fld id="{4F892117-1901-45FE-8DD7-2D21F5396251}" type="slidenum">
              <a:rPr lang="el-GR" smtClean="0"/>
              <a:pPr/>
              <a:t>18</a:t>
            </a:fld>
            <a:endParaRPr lang="el-GR" dirty="0"/>
          </a:p>
        </p:txBody>
      </p:sp>
      <p:sp>
        <p:nvSpPr>
          <p:cNvPr id="3" name="Rectangle 2"/>
          <p:cNvSpPr/>
          <p:nvPr/>
        </p:nvSpPr>
        <p:spPr>
          <a:xfrm>
            <a:off x="2015716" y="6259017"/>
            <a:ext cx="5112568" cy="369332"/>
          </a:xfrm>
          <a:prstGeom prst="rect">
            <a:avLst/>
          </a:prstGeom>
        </p:spPr>
        <p:txBody>
          <a:bodyPr wrap="square">
            <a:spAutoFit/>
          </a:bodyPr>
          <a:lstStyle/>
          <a:p>
            <a:pPr algn="ctr"/>
            <a:r>
              <a:rPr lang="el-GR" dirty="0" smtClean="0">
                <a:latin typeface="+mn-lt"/>
              </a:rPr>
              <a:t>Μηχανολογικό </a:t>
            </a:r>
            <a:r>
              <a:rPr lang="el-GR" dirty="0">
                <a:latin typeface="+mn-lt"/>
              </a:rPr>
              <a:t>σχέδιο ενός πολυκάναλου </a:t>
            </a:r>
            <a:r>
              <a:rPr lang="el-GR" dirty="0" smtClean="0">
                <a:latin typeface="+mn-lt"/>
              </a:rPr>
              <a:t>αναλυτή</a:t>
            </a:r>
            <a:endParaRPr lang="el-GR" dirty="0">
              <a:latin typeface="+mn-lt"/>
            </a:endParaRPr>
          </a:p>
        </p:txBody>
      </p:sp>
    </p:spTree>
    <p:extLst>
      <p:ext uri="{BB962C8B-B14F-4D97-AF65-F5344CB8AC3E}">
        <p14:creationId xmlns:p14="http://schemas.microsoft.com/office/powerpoint/2010/main" val="1262120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l-GR" sz="4400" dirty="0">
                <a:solidFill>
                  <a:srgbClr val="820000"/>
                </a:solidFill>
              </a:rPr>
              <a:t>Οι πρώτες </a:t>
            </a:r>
            <a:r>
              <a:rPr lang="el-GR" sz="4400" dirty="0" smtClean="0">
                <a:solidFill>
                  <a:srgbClr val="820000"/>
                </a:solidFill>
              </a:rPr>
              <a:t>επινοήσεις</a:t>
            </a:r>
            <a:endParaRPr lang="el-GR" sz="4400" dirty="0">
              <a:solidFill>
                <a:srgbClr val="820000"/>
              </a:solidFill>
            </a:endParaRPr>
          </a:p>
        </p:txBody>
      </p:sp>
      <p:sp>
        <p:nvSpPr>
          <p:cNvPr id="7" name="Subtitle 6"/>
          <p:cNvSpPr>
            <a:spLocks noGrp="1"/>
          </p:cNvSpPr>
          <p:nvPr>
            <p:ph type="subTitle" idx="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4F892117-1901-45FE-8DD7-2D21F5396251}" type="slidenum">
              <a:rPr lang="el-GR" smtClean="0"/>
              <a:pPr/>
              <a:t>1</a:t>
            </a:fld>
            <a:endParaRPr lang="el-GR" dirty="0"/>
          </a:p>
        </p:txBody>
      </p:sp>
    </p:spTree>
    <p:extLst>
      <p:ext uri="{BB962C8B-B14F-4D97-AF65-F5344CB8AC3E}">
        <p14:creationId xmlns:p14="http://schemas.microsoft.com/office/powerpoint/2010/main" val="38116641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3" cstate="email">
            <a:extLst>
              <a:ext uri="{28A0092B-C50C-407E-A947-70E740481C1C}">
                <a14:useLocalDpi xmlns:a14="http://schemas.microsoft.com/office/drawing/2010/main"/>
              </a:ext>
            </a:extLst>
          </a:blip>
          <a:srcRect/>
          <a:stretch>
            <a:fillRect/>
          </a:stretch>
        </p:blipFill>
        <p:spPr bwMode="auto">
          <a:xfrm>
            <a:off x="1703650" y="1340768"/>
            <a:ext cx="5736700" cy="4087356"/>
          </a:xfrm>
          <a:prstGeom prst="rect">
            <a:avLst/>
          </a:prstGeom>
          <a:noFill/>
          <a:ln w="9525">
            <a:noFill/>
            <a:miter lim="800000"/>
            <a:headEnd/>
            <a:tailEnd/>
          </a:ln>
        </p:spPr>
      </p:pic>
      <p:sp>
        <p:nvSpPr>
          <p:cNvPr id="3" name="2 - TextBox"/>
          <p:cNvSpPr txBox="1"/>
          <p:nvPr/>
        </p:nvSpPr>
        <p:spPr>
          <a:xfrm>
            <a:off x="678629" y="5786454"/>
            <a:ext cx="7786742" cy="369332"/>
          </a:xfrm>
          <a:prstGeom prst="rect">
            <a:avLst/>
          </a:prstGeom>
          <a:noFill/>
        </p:spPr>
        <p:txBody>
          <a:bodyPr wrap="square" rtlCol="0">
            <a:spAutoFit/>
          </a:bodyPr>
          <a:lstStyle/>
          <a:p>
            <a:pPr algn="ctr"/>
            <a:r>
              <a:rPr lang="el-GR" dirty="0" smtClean="0">
                <a:latin typeface="+mn-lt"/>
              </a:rPr>
              <a:t>Η φωτομετρική μονάδα ενός οκτακάναλου αναλυτή</a:t>
            </a:r>
            <a:endParaRPr lang="el-GR" dirty="0">
              <a:latin typeface="+mn-lt"/>
            </a:endParaRPr>
          </a:p>
        </p:txBody>
      </p:sp>
      <p:sp>
        <p:nvSpPr>
          <p:cNvPr id="6" name="Title 5"/>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700" b="0" dirty="0" smtClean="0">
                <a:solidFill>
                  <a:srgbClr val="820000"/>
                </a:solidFill>
              </a:rPr>
              <a:t>(</a:t>
            </a:r>
            <a:r>
              <a:rPr lang="en-US" sz="2700" b="0" dirty="0" smtClean="0">
                <a:solidFill>
                  <a:srgbClr val="820000"/>
                </a:solidFill>
              </a:rPr>
              <a:t>6</a:t>
            </a:r>
            <a:r>
              <a:rPr lang="el-GR" sz="2700" b="0" dirty="0" smtClean="0">
                <a:solidFill>
                  <a:srgbClr val="820000"/>
                </a:solidFill>
              </a:rPr>
              <a:t> </a:t>
            </a:r>
            <a:r>
              <a:rPr lang="el-GR" sz="2700" b="0" dirty="0">
                <a:solidFill>
                  <a:srgbClr val="820000"/>
                </a:solidFill>
              </a:rPr>
              <a:t>από </a:t>
            </a:r>
            <a:r>
              <a:rPr lang="el-GR" sz="2700" b="0" dirty="0" smtClean="0">
                <a:solidFill>
                  <a:srgbClr val="820000"/>
                </a:solidFill>
              </a:rPr>
              <a:t>17)</a:t>
            </a:r>
            <a:endParaRPr lang="el-GR"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19</a:t>
            </a:fld>
            <a:endParaRPr lang="el-GR" dirty="0"/>
          </a:p>
        </p:txBody>
      </p:sp>
    </p:spTree>
    <p:extLst>
      <p:ext uri="{BB962C8B-B14F-4D97-AF65-F5344CB8AC3E}">
        <p14:creationId xmlns:p14="http://schemas.microsoft.com/office/powerpoint/2010/main" val="7990758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5480" y="1285860"/>
            <a:ext cx="5273040" cy="3688080"/>
          </a:xfrm>
          <a:prstGeom prst="rect">
            <a:avLst/>
          </a:prstGeom>
          <a:noFill/>
          <a:ln w="9525">
            <a:noFill/>
            <a:miter lim="800000"/>
            <a:headEnd/>
            <a:tailEnd/>
          </a:ln>
        </p:spPr>
      </p:pic>
      <p:sp>
        <p:nvSpPr>
          <p:cNvPr id="3" name="2 - TextBox"/>
          <p:cNvSpPr txBox="1"/>
          <p:nvPr/>
        </p:nvSpPr>
        <p:spPr>
          <a:xfrm>
            <a:off x="1428728" y="5229200"/>
            <a:ext cx="6286544" cy="369332"/>
          </a:xfrm>
          <a:prstGeom prst="rect">
            <a:avLst/>
          </a:prstGeom>
          <a:noFill/>
        </p:spPr>
        <p:txBody>
          <a:bodyPr wrap="square" rtlCol="0">
            <a:spAutoFit/>
          </a:bodyPr>
          <a:lstStyle/>
          <a:p>
            <a:pPr algn="ctr"/>
            <a:r>
              <a:rPr lang="el-GR" dirty="0" smtClean="0">
                <a:latin typeface="+mn-lt"/>
              </a:rPr>
              <a:t>Οι ρυθμίσεις της «χημείας» σε ένα οκτακάναλο αναλυτή</a:t>
            </a:r>
            <a:endParaRPr lang="el-GR" dirty="0">
              <a:latin typeface="+mn-lt"/>
            </a:endParaRPr>
          </a:p>
        </p:txBody>
      </p:sp>
      <p:sp>
        <p:nvSpPr>
          <p:cNvPr id="6" name="Title 5"/>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700" b="0" dirty="0" smtClean="0">
                <a:solidFill>
                  <a:srgbClr val="820000"/>
                </a:solidFill>
              </a:rPr>
              <a:t>(</a:t>
            </a:r>
            <a:r>
              <a:rPr lang="en-US" sz="2700" b="0" dirty="0" smtClean="0">
                <a:solidFill>
                  <a:srgbClr val="820000"/>
                </a:solidFill>
              </a:rPr>
              <a:t>7</a:t>
            </a:r>
            <a:r>
              <a:rPr lang="el-GR" sz="2700" b="0" dirty="0" smtClean="0">
                <a:solidFill>
                  <a:srgbClr val="820000"/>
                </a:solidFill>
              </a:rPr>
              <a:t> </a:t>
            </a:r>
            <a:r>
              <a:rPr lang="el-GR" sz="2700" b="0" dirty="0">
                <a:solidFill>
                  <a:srgbClr val="820000"/>
                </a:solidFill>
              </a:rPr>
              <a:t>από </a:t>
            </a:r>
            <a:r>
              <a:rPr lang="el-GR" sz="2700" b="0" dirty="0" smtClean="0">
                <a:solidFill>
                  <a:srgbClr val="820000"/>
                </a:solidFill>
              </a:rPr>
              <a:t>17)</a:t>
            </a:r>
            <a:endParaRPr lang="el-GR"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20</a:t>
            </a:fld>
            <a:endParaRPr lang="el-GR" dirty="0"/>
          </a:p>
        </p:txBody>
      </p:sp>
      <p:sp>
        <p:nvSpPr>
          <p:cNvPr id="7" name="Rectangle 6"/>
          <p:cNvSpPr/>
          <p:nvPr/>
        </p:nvSpPr>
        <p:spPr>
          <a:xfrm>
            <a:off x="4218634" y="4942188"/>
            <a:ext cx="706732" cy="276999"/>
          </a:xfrm>
          <a:prstGeom prst="rect">
            <a:avLst/>
          </a:prstGeom>
        </p:spPr>
        <p:txBody>
          <a:bodyPr wrap="none">
            <a:spAutoFit/>
          </a:bodyPr>
          <a:lstStyle/>
          <a:p>
            <a:r>
              <a:rPr lang="en-US" sz="1200" dirty="0">
                <a:solidFill>
                  <a:prstClr val="black"/>
                </a:solidFill>
                <a:latin typeface="Calibri"/>
                <a:hlinkClick r:id="rId4"/>
              </a:rPr>
              <a:t>aacc.org</a:t>
            </a:r>
            <a:endParaRPr lang="el-GR" sz="1200" dirty="0">
              <a:latin typeface="+mn-lt"/>
            </a:endParaRPr>
          </a:p>
        </p:txBody>
      </p:sp>
    </p:spTree>
    <p:extLst>
      <p:ext uri="{BB962C8B-B14F-4D97-AF65-F5344CB8AC3E}">
        <p14:creationId xmlns:p14="http://schemas.microsoft.com/office/powerpoint/2010/main" val="7611384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584" y="836712"/>
            <a:ext cx="3329940" cy="5669280"/>
          </a:xfrm>
          <a:prstGeom prst="rect">
            <a:avLst/>
          </a:prstGeom>
          <a:noFill/>
          <a:ln w="9525">
            <a:noFill/>
            <a:miter lim="800000"/>
            <a:headEnd/>
            <a:tailEnd/>
          </a:ln>
        </p:spPr>
      </p:pic>
      <p:sp>
        <p:nvSpPr>
          <p:cNvPr id="3" name="2 - TextBox"/>
          <p:cNvSpPr txBox="1"/>
          <p:nvPr/>
        </p:nvSpPr>
        <p:spPr>
          <a:xfrm>
            <a:off x="4143372" y="1428736"/>
            <a:ext cx="4857752" cy="369332"/>
          </a:xfrm>
          <a:prstGeom prst="rect">
            <a:avLst/>
          </a:prstGeom>
          <a:noFill/>
        </p:spPr>
        <p:txBody>
          <a:bodyPr wrap="square" rtlCol="0">
            <a:spAutoFit/>
          </a:bodyPr>
          <a:lstStyle/>
          <a:p>
            <a:r>
              <a:rPr lang="el-GR" dirty="0" smtClean="0">
                <a:latin typeface="+mn-lt"/>
              </a:rPr>
              <a:t>Δελτίο απαντήσεων οκτακάναλου αναλυτή </a:t>
            </a:r>
            <a:endParaRPr lang="el-GR" dirty="0">
              <a:latin typeface="+mn-lt"/>
            </a:endParaRPr>
          </a:p>
        </p:txBody>
      </p:sp>
      <p:sp>
        <p:nvSpPr>
          <p:cNvPr id="4" name="3 - TextBox"/>
          <p:cNvSpPr txBox="1"/>
          <p:nvPr/>
        </p:nvSpPr>
        <p:spPr>
          <a:xfrm>
            <a:off x="4643438" y="3500438"/>
            <a:ext cx="3643338" cy="369332"/>
          </a:xfrm>
          <a:prstGeom prst="rect">
            <a:avLst/>
          </a:prstGeom>
          <a:noFill/>
        </p:spPr>
        <p:txBody>
          <a:bodyPr wrap="square" rtlCol="0">
            <a:spAutoFit/>
          </a:bodyPr>
          <a:lstStyle/>
          <a:p>
            <a:r>
              <a:rPr lang="el-GR" dirty="0" smtClean="0">
                <a:latin typeface="+mn-lt"/>
              </a:rPr>
              <a:t>Τα εύρη αναφοράς των μετρήσεων</a:t>
            </a:r>
            <a:endParaRPr lang="el-GR" dirty="0">
              <a:latin typeface="+mn-lt"/>
            </a:endParaRPr>
          </a:p>
        </p:txBody>
      </p:sp>
      <p:cxnSp>
        <p:nvCxnSpPr>
          <p:cNvPr id="6" name="5 - Ευθύγραμμο βέλος σύνδεσης"/>
          <p:cNvCxnSpPr/>
          <p:nvPr/>
        </p:nvCxnSpPr>
        <p:spPr>
          <a:xfrm rot="10800000">
            <a:off x="2928926" y="2857496"/>
            <a:ext cx="1571636" cy="857256"/>
          </a:xfrm>
          <a:prstGeom prst="straightConnector1">
            <a:avLst/>
          </a:prstGeom>
          <a:ln w="28575">
            <a:solidFill>
              <a:srgbClr val="82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rot="10800000">
            <a:off x="2357422" y="3714752"/>
            <a:ext cx="2214578" cy="142876"/>
          </a:xfrm>
          <a:prstGeom prst="straightConnector1">
            <a:avLst/>
          </a:prstGeom>
          <a:ln w="28575">
            <a:solidFill>
              <a:srgbClr val="820000"/>
            </a:solidFill>
            <a:tailEnd type="arrow"/>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700" b="0" dirty="0" smtClean="0">
                <a:solidFill>
                  <a:srgbClr val="820000"/>
                </a:solidFill>
              </a:rPr>
              <a:t>(</a:t>
            </a:r>
            <a:r>
              <a:rPr lang="en-US" sz="2700" b="0" dirty="0" smtClean="0">
                <a:solidFill>
                  <a:srgbClr val="820000"/>
                </a:solidFill>
              </a:rPr>
              <a:t>8</a:t>
            </a:r>
            <a:r>
              <a:rPr lang="el-GR" sz="2700" b="0" dirty="0" smtClean="0">
                <a:solidFill>
                  <a:srgbClr val="820000"/>
                </a:solidFill>
              </a:rPr>
              <a:t> </a:t>
            </a:r>
            <a:r>
              <a:rPr lang="el-GR" sz="2700" b="0" dirty="0">
                <a:solidFill>
                  <a:srgbClr val="820000"/>
                </a:solidFill>
              </a:rPr>
              <a:t>από </a:t>
            </a:r>
            <a:r>
              <a:rPr lang="el-GR" sz="2700" b="0" dirty="0" smtClean="0">
                <a:solidFill>
                  <a:srgbClr val="820000"/>
                </a:solidFill>
              </a:rPr>
              <a:t>17)</a:t>
            </a:r>
            <a:endParaRPr lang="el-GR" dirty="0"/>
          </a:p>
        </p:txBody>
      </p:sp>
      <p:sp>
        <p:nvSpPr>
          <p:cNvPr id="9" name="8 - Θέση αριθμού διαφάνειας"/>
          <p:cNvSpPr>
            <a:spLocks noGrp="1"/>
          </p:cNvSpPr>
          <p:nvPr>
            <p:ph type="sldNum" sz="quarter" idx="12"/>
          </p:nvPr>
        </p:nvSpPr>
        <p:spPr/>
        <p:txBody>
          <a:bodyPr/>
          <a:lstStyle/>
          <a:p>
            <a:fld id="{4F892117-1901-45FE-8DD7-2D21F5396251}" type="slidenum">
              <a:rPr lang="el-GR" smtClean="0"/>
              <a:pPr/>
              <a:t>21</a:t>
            </a:fld>
            <a:endParaRPr lang="el-GR" dirty="0"/>
          </a:p>
        </p:txBody>
      </p:sp>
    </p:spTree>
    <p:extLst>
      <p:ext uri="{BB962C8B-B14F-4D97-AF65-F5344CB8AC3E}">
        <p14:creationId xmlns:p14="http://schemas.microsoft.com/office/powerpoint/2010/main" val="42244027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700" b="0" dirty="0" smtClean="0">
                <a:solidFill>
                  <a:srgbClr val="820000"/>
                </a:solidFill>
              </a:rPr>
              <a:t>(</a:t>
            </a:r>
            <a:r>
              <a:rPr lang="en-US" sz="2700" b="0" dirty="0" smtClean="0">
                <a:solidFill>
                  <a:srgbClr val="820000"/>
                </a:solidFill>
              </a:rPr>
              <a:t>9</a:t>
            </a:r>
            <a:r>
              <a:rPr lang="el-GR" sz="2700" b="0" dirty="0" smtClean="0">
                <a:solidFill>
                  <a:srgbClr val="820000"/>
                </a:solidFill>
              </a:rPr>
              <a:t> </a:t>
            </a:r>
            <a:r>
              <a:rPr lang="el-GR" sz="2700" b="0" dirty="0">
                <a:solidFill>
                  <a:srgbClr val="820000"/>
                </a:solidFill>
              </a:rPr>
              <a:t>από </a:t>
            </a:r>
            <a:r>
              <a:rPr lang="el-GR" sz="2700" b="0" dirty="0" smtClean="0">
                <a:solidFill>
                  <a:srgbClr val="820000"/>
                </a:solidFill>
              </a:rPr>
              <a:t>17)</a:t>
            </a:r>
            <a:endParaRPr lang="el-GR" dirty="0"/>
          </a:p>
        </p:txBody>
      </p:sp>
      <p:pic>
        <p:nvPicPr>
          <p:cNvPr id="4" name="3 - Θέση περιεχομένου"/>
          <p:cNvPicPr>
            <a:picLocks noGrp="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1462664" y="988992"/>
            <a:ext cx="6218672" cy="4905416"/>
          </a:xfrm>
          <a:prstGeom prst="rect">
            <a:avLst/>
          </a:prstGeom>
          <a:noFill/>
          <a:ln w="9525">
            <a:noFill/>
            <a:miter lim="800000"/>
            <a:headEnd/>
            <a:tailEnd/>
          </a:ln>
          <a:effectLst/>
        </p:spPr>
      </p:pic>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22</a:t>
            </a:fld>
            <a:endParaRPr lang="el-GR" dirty="0"/>
          </a:p>
        </p:txBody>
      </p:sp>
      <p:sp>
        <p:nvSpPr>
          <p:cNvPr id="5" name="4 - TextBox"/>
          <p:cNvSpPr txBox="1"/>
          <p:nvPr/>
        </p:nvSpPr>
        <p:spPr>
          <a:xfrm>
            <a:off x="935596" y="6102814"/>
            <a:ext cx="7272808" cy="369332"/>
          </a:xfrm>
          <a:prstGeom prst="rect">
            <a:avLst/>
          </a:prstGeom>
          <a:noFill/>
        </p:spPr>
        <p:txBody>
          <a:bodyPr wrap="square" rtlCol="0">
            <a:spAutoFit/>
          </a:bodyPr>
          <a:lstStyle/>
          <a:p>
            <a:pPr algn="ctr"/>
            <a:r>
              <a:rPr lang="el-GR" dirty="0" smtClean="0">
                <a:latin typeface="+mn-lt"/>
              </a:rPr>
              <a:t>Στο εργαστήριο του </a:t>
            </a:r>
            <a:r>
              <a:rPr lang="en-US" dirty="0" smtClean="0">
                <a:latin typeface="+mn-lt"/>
              </a:rPr>
              <a:t>Skeggs </a:t>
            </a:r>
            <a:r>
              <a:rPr lang="el-GR" dirty="0" smtClean="0">
                <a:latin typeface="+mn-lt"/>
              </a:rPr>
              <a:t>μερικά χρόνια αργότερα (</a:t>
            </a:r>
            <a:r>
              <a:rPr lang="en-US" dirty="0" smtClean="0">
                <a:latin typeface="+mn-lt"/>
              </a:rPr>
              <a:t>SMAC 6)</a:t>
            </a:r>
            <a:endParaRPr lang="el-GR" dirty="0">
              <a:latin typeface="+mn-lt"/>
            </a:endParaRPr>
          </a:p>
        </p:txBody>
      </p:sp>
      <p:sp>
        <p:nvSpPr>
          <p:cNvPr id="6" name="Rectangle 5"/>
          <p:cNvSpPr/>
          <p:nvPr/>
        </p:nvSpPr>
        <p:spPr>
          <a:xfrm>
            <a:off x="4218634" y="5825815"/>
            <a:ext cx="706732" cy="276999"/>
          </a:xfrm>
          <a:prstGeom prst="rect">
            <a:avLst/>
          </a:prstGeom>
        </p:spPr>
        <p:txBody>
          <a:bodyPr wrap="none">
            <a:spAutoFit/>
          </a:bodyPr>
          <a:lstStyle/>
          <a:p>
            <a:r>
              <a:rPr lang="en-US" sz="1200" dirty="0">
                <a:solidFill>
                  <a:prstClr val="black"/>
                </a:solidFill>
                <a:latin typeface="Calibri"/>
                <a:hlinkClick r:id="rId4"/>
              </a:rPr>
              <a:t>aacc.org</a:t>
            </a:r>
            <a:endParaRPr lang="el-GR" sz="1200" dirty="0">
              <a:latin typeface="+mn-lt"/>
            </a:endParaRPr>
          </a:p>
        </p:txBody>
      </p:sp>
    </p:spTree>
    <p:extLst>
      <p:ext uri="{BB962C8B-B14F-4D97-AF65-F5344CB8AC3E}">
        <p14:creationId xmlns:p14="http://schemas.microsoft.com/office/powerpoint/2010/main" val="1299708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3" cstate="email">
            <a:extLst>
              <a:ext uri="{28A0092B-C50C-407E-A947-70E740481C1C}">
                <a14:useLocalDpi xmlns:a14="http://schemas.microsoft.com/office/drawing/2010/main"/>
              </a:ext>
            </a:extLst>
          </a:blip>
          <a:srcRect/>
          <a:stretch>
            <a:fillRect/>
          </a:stretch>
        </p:blipFill>
        <p:spPr bwMode="auto">
          <a:xfrm>
            <a:off x="1926805" y="1124744"/>
            <a:ext cx="5290391" cy="4128832"/>
          </a:xfrm>
          <a:prstGeom prst="rect">
            <a:avLst/>
          </a:prstGeom>
          <a:noFill/>
          <a:ln w="9525">
            <a:noFill/>
            <a:miter lim="800000"/>
            <a:headEnd/>
            <a:tailEnd/>
          </a:ln>
        </p:spPr>
      </p:pic>
      <p:sp>
        <p:nvSpPr>
          <p:cNvPr id="3" name="2 - TextBox"/>
          <p:cNvSpPr txBox="1"/>
          <p:nvPr/>
        </p:nvSpPr>
        <p:spPr>
          <a:xfrm>
            <a:off x="605214" y="5517232"/>
            <a:ext cx="7929618" cy="369332"/>
          </a:xfrm>
          <a:prstGeom prst="rect">
            <a:avLst/>
          </a:prstGeom>
          <a:noFill/>
        </p:spPr>
        <p:txBody>
          <a:bodyPr wrap="square" rtlCol="0">
            <a:spAutoFit/>
          </a:bodyPr>
          <a:lstStyle/>
          <a:p>
            <a:r>
              <a:rPr lang="el-GR" dirty="0" smtClean="0">
                <a:latin typeface="+mn-lt"/>
              </a:rPr>
              <a:t>Ο αναλυτής </a:t>
            </a:r>
            <a:r>
              <a:rPr lang="en-US" dirty="0" smtClean="0">
                <a:latin typeface="+mn-lt"/>
              </a:rPr>
              <a:t>SMAC </a:t>
            </a:r>
            <a:r>
              <a:rPr lang="el-GR" dirty="0" smtClean="0">
                <a:latin typeface="+mn-lt"/>
              </a:rPr>
              <a:t>ο πιο προηγμένος πολυκάναλος αναλυτής (20 κανάλια, 1972)</a:t>
            </a:r>
            <a:endParaRPr lang="el-GR" dirty="0">
              <a:latin typeface="+mn-lt"/>
            </a:endParaRPr>
          </a:p>
        </p:txBody>
      </p:sp>
      <p:sp>
        <p:nvSpPr>
          <p:cNvPr id="6" name="Title 5"/>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200" b="0" dirty="0">
                <a:solidFill>
                  <a:srgbClr val="820000"/>
                </a:solidFill>
              </a:rPr>
              <a:t>(</a:t>
            </a:r>
            <a:r>
              <a:rPr lang="el-GR" sz="2200" b="0" dirty="0" smtClean="0">
                <a:solidFill>
                  <a:srgbClr val="820000"/>
                </a:solidFill>
              </a:rPr>
              <a:t>1</a:t>
            </a:r>
            <a:r>
              <a:rPr lang="en-US" sz="2200" b="0" dirty="0" smtClean="0">
                <a:solidFill>
                  <a:srgbClr val="820000"/>
                </a:solidFill>
              </a:rPr>
              <a:t>0</a:t>
            </a:r>
            <a:r>
              <a:rPr lang="el-GR" sz="2200" b="0" dirty="0" smtClean="0">
                <a:solidFill>
                  <a:srgbClr val="820000"/>
                </a:solidFill>
              </a:rPr>
              <a:t> </a:t>
            </a:r>
            <a:r>
              <a:rPr lang="el-GR" sz="2200" b="0" dirty="0">
                <a:solidFill>
                  <a:srgbClr val="820000"/>
                </a:solidFill>
              </a:rPr>
              <a:t>από </a:t>
            </a:r>
            <a:r>
              <a:rPr lang="el-GR" sz="2200" b="0" dirty="0" smtClean="0">
                <a:solidFill>
                  <a:srgbClr val="820000"/>
                </a:solidFill>
              </a:rPr>
              <a:t>17)</a:t>
            </a:r>
            <a:endParaRPr lang="el-GR" sz="2200"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23</a:t>
            </a:fld>
            <a:endParaRPr lang="el-GR" dirty="0"/>
          </a:p>
        </p:txBody>
      </p:sp>
      <p:sp>
        <p:nvSpPr>
          <p:cNvPr id="7" name="Rectangle 6"/>
          <p:cNvSpPr/>
          <p:nvPr/>
        </p:nvSpPr>
        <p:spPr>
          <a:xfrm>
            <a:off x="4218634" y="5239097"/>
            <a:ext cx="706732" cy="276999"/>
          </a:xfrm>
          <a:prstGeom prst="rect">
            <a:avLst/>
          </a:prstGeom>
        </p:spPr>
        <p:txBody>
          <a:bodyPr wrap="none">
            <a:spAutoFit/>
          </a:bodyPr>
          <a:lstStyle/>
          <a:p>
            <a:r>
              <a:rPr lang="en-US" sz="1200" dirty="0">
                <a:solidFill>
                  <a:prstClr val="black"/>
                </a:solidFill>
                <a:latin typeface="Calibri"/>
                <a:hlinkClick r:id="rId4"/>
              </a:rPr>
              <a:t>aacc.org</a:t>
            </a:r>
            <a:endParaRPr lang="el-GR" sz="1200" dirty="0">
              <a:latin typeface="+mn-lt"/>
            </a:endParaRPr>
          </a:p>
        </p:txBody>
      </p:sp>
    </p:spTree>
    <p:extLst>
      <p:ext uri="{BB962C8B-B14F-4D97-AF65-F5344CB8AC3E}">
        <p14:creationId xmlns:p14="http://schemas.microsoft.com/office/powerpoint/2010/main" val="5430739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3768" y="1340768"/>
            <a:ext cx="3755697" cy="3482869"/>
          </a:xfrm>
          <a:prstGeom prst="rect">
            <a:avLst/>
          </a:prstGeom>
          <a:noFill/>
        </p:spPr>
      </p:pic>
      <p:sp>
        <p:nvSpPr>
          <p:cNvPr id="95235" name="Rectangle 3"/>
          <p:cNvSpPr>
            <a:spLocks noChangeArrowheads="1"/>
          </p:cNvSpPr>
          <p:nvPr/>
        </p:nvSpPr>
        <p:spPr bwMode="auto">
          <a:xfrm>
            <a:off x="827584" y="4781638"/>
            <a:ext cx="7488832" cy="17095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b="1" i="0" u="none" strike="noStrike" cap="none" normalizeH="0" baseline="0" dirty="0" smtClean="0">
                <a:ln>
                  <a:noFill/>
                </a:ln>
                <a:solidFill>
                  <a:srgbClr val="820000"/>
                </a:solidFill>
                <a:effectLst/>
                <a:latin typeface="Calibri" pitchFamily="34" charset="0"/>
                <a:ea typeface="SimSun" pitchFamily="2" charset="-122"/>
                <a:cs typeface="Times New Roman" pitchFamily="18" charset="0"/>
              </a:rPr>
              <a:t>O</a:t>
            </a:r>
            <a:r>
              <a:rPr kumimoji="0" lang="el-GR" altLang="zh-CN" b="1" i="0" u="none" strike="noStrike" cap="none" normalizeH="0" baseline="0" dirty="0" smtClean="0">
                <a:ln>
                  <a:noFill/>
                </a:ln>
                <a:solidFill>
                  <a:srgbClr val="820000"/>
                </a:solidFill>
                <a:effectLst/>
                <a:latin typeface="Calibri" pitchFamily="34" charset="0"/>
                <a:ea typeface="SimSun" pitchFamily="2" charset="-122"/>
                <a:cs typeface="Times New Roman" pitchFamily="18" charset="0"/>
              </a:rPr>
              <a:t> αναλυτής </a:t>
            </a:r>
            <a:r>
              <a:rPr kumimoji="0" lang="en-US" altLang="zh-CN" b="1" i="0" u="none" strike="noStrike" cap="none" normalizeH="0" baseline="0" dirty="0" smtClean="0">
                <a:ln>
                  <a:noFill/>
                </a:ln>
                <a:solidFill>
                  <a:srgbClr val="820000"/>
                </a:solidFill>
                <a:effectLst/>
                <a:latin typeface="Calibri" pitchFamily="34" charset="0"/>
                <a:ea typeface="SimSun" pitchFamily="2" charset="-122"/>
                <a:cs typeface="Times New Roman" pitchFamily="18" charset="0"/>
              </a:rPr>
              <a:t>Chem</a:t>
            </a:r>
            <a:r>
              <a:rPr kumimoji="0" lang="el-GR" altLang="zh-CN" b="1" i="0" u="none" strike="noStrike" cap="none" normalizeH="0" baseline="0" dirty="0" smtClean="0">
                <a:ln>
                  <a:noFill/>
                </a:ln>
                <a:solidFill>
                  <a:srgbClr val="820000"/>
                </a:solidFill>
                <a:effectLst/>
                <a:latin typeface="Calibri" pitchFamily="34" charset="0"/>
                <a:ea typeface="SimSun" pitchFamily="2" charset="-122"/>
                <a:cs typeface="Times New Roman" pitchFamily="18" charset="0"/>
              </a:rPr>
              <a:t> 1</a:t>
            </a: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O</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πιο εξελιγμένος αναλυτής συνεχούς ροής της </a:t>
            </a: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Technicon</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H</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τεχνολογία της Τ</a:t>
            </a: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echnicon</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πουλήθηκε στη </a:t>
            </a: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Revlon</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το 1980 και κατόπιν στη </a:t>
            </a: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Bayer</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σημερινή </a:t>
            </a: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Siemens Diagnostics</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Title 1"/>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200" b="0" dirty="0">
                <a:solidFill>
                  <a:srgbClr val="820000"/>
                </a:solidFill>
              </a:rPr>
              <a:t>(</a:t>
            </a:r>
            <a:r>
              <a:rPr lang="el-GR" sz="2200" b="0" dirty="0" smtClean="0">
                <a:solidFill>
                  <a:srgbClr val="820000"/>
                </a:solidFill>
              </a:rPr>
              <a:t>1</a:t>
            </a:r>
            <a:r>
              <a:rPr lang="en-US" sz="2200" b="0" dirty="0" smtClean="0">
                <a:solidFill>
                  <a:srgbClr val="820000"/>
                </a:solidFill>
              </a:rPr>
              <a:t>1</a:t>
            </a:r>
            <a:r>
              <a:rPr lang="el-GR" sz="2200" b="0" dirty="0" smtClean="0">
                <a:solidFill>
                  <a:srgbClr val="820000"/>
                </a:solidFill>
              </a:rPr>
              <a:t> </a:t>
            </a:r>
            <a:r>
              <a:rPr lang="el-GR" sz="2200" b="0" dirty="0">
                <a:solidFill>
                  <a:srgbClr val="820000"/>
                </a:solidFill>
              </a:rPr>
              <a:t>από </a:t>
            </a:r>
            <a:r>
              <a:rPr lang="el-GR" sz="2200" b="0" dirty="0" smtClean="0">
                <a:solidFill>
                  <a:srgbClr val="820000"/>
                </a:solidFill>
              </a:rPr>
              <a:t>17)</a:t>
            </a:r>
            <a:endParaRPr lang="el-GR" sz="3600"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24</a:t>
            </a:fld>
            <a:endParaRPr lang="el-GR" dirty="0"/>
          </a:p>
        </p:txBody>
      </p:sp>
      <p:sp>
        <p:nvSpPr>
          <p:cNvPr id="6" name="Rectangle 5"/>
          <p:cNvSpPr/>
          <p:nvPr/>
        </p:nvSpPr>
        <p:spPr>
          <a:xfrm>
            <a:off x="4218634" y="4567282"/>
            <a:ext cx="706732" cy="276999"/>
          </a:xfrm>
          <a:prstGeom prst="rect">
            <a:avLst/>
          </a:prstGeom>
        </p:spPr>
        <p:txBody>
          <a:bodyPr wrap="none">
            <a:spAutoFit/>
          </a:bodyPr>
          <a:lstStyle/>
          <a:p>
            <a:r>
              <a:rPr lang="en-US" sz="1200" dirty="0" smtClean="0">
                <a:latin typeface="+mn-lt"/>
                <a:hlinkClick r:id="rId4"/>
              </a:rPr>
              <a:t>aacc.org</a:t>
            </a:r>
            <a:endParaRPr lang="el-GR" sz="1200" dirty="0">
              <a:latin typeface="+mn-lt"/>
            </a:endParaRPr>
          </a:p>
        </p:txBody>
      </p:sp>
    </p:spTree>
    <p:extLst>
      <p:ext uri="{BB962C8B-B14F-4D97-AF65-F5344CB8AC3E}">
        <p14:creationId xmlns:p14="http://schemas.microsoft.com/office/powerpoint/2010/main" val="933585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a:hlinkClick r:id="rId3"/>
          </p:cNvPr>
          <p:cNvPicPr/>
          <p:nvPr/>
        </p:nvPicPr>
        <p:blipFill>
          <a:blip r:embed="rId4" cstate="print"/>
          <a:srcRect/>
          <a:stretch>
            <a:fillRect/>
          </a:stretch>
        </p:blipFill>
        <p:spPr bwMode="auto">
          <a:xfrm>
            <a:off x="3031198" y="1340768"/>
            <a:ext cx="3081604" cy="3185776"/>
          </a:xfrm>
          <a:prstGeom prst="rect">
            <a:avLst/>
          </a:prstGeom>
          <a:noFill/>
          <a:ln w="9525">
            <a:noFill/>
            <a:miter lim="800000"/>
            <a:headEnd/>
            <a:tailEnd/>
          </a:ln>
        </p:spPr>
      </p:pic>
      <p:sp>
        <p:nvSpPr>
          <p:cNvPr id="3" name="2 - TextBox"/>
          <p:cNvSpPr txBox="1"/>
          <p:nvPr/>
        </p:nvSpPr>
        <p:spPr>
          <a:xfrm>
            <a:off x="607191" y="5301208"/>
            <a:ext cx="7929618" cy="646331"/>
          </a:xfrm>
          <a:prstGeom prst="rect">
            <a:avLst/>
          </a:prstGeom>
          <a:noFill/>
        </p:spPr>
        <p:txBody>
          <a:bodyPr wrap="square" rtlCol="0">
            <a:spAutoFit/>
          </a:bodyPr>
          <a:lstStyle/>
          <a:p>
            <a:pPr algn="ctr"/>
            <a:r>
              <a:rPr lang="en-US" dirty="0" smtClean="0">
                <a:latin typeface="+mn-lt"/>
              </a:rPr>
              <a:t>Hans Baruch </a:t>
            </a:r>
            <a:r>
              <a:rPr lang="el-GR" dirty="0" smtClean="0">
                <a:latin typeface="+mn-lt"/>
              </a:rPr>
              <a:t>(1925 -)</a:t>
            </a:r>
            <a:endParaRPr lang="en-US" dirty="0" smtClean="0">
              <a:latin typeface="+mn-lt"/>
            </a:endParaRPr>
          </a:p>
          <a:p>
            <a:pPr algn="ctr"/>
            <a:r>
              <a:rPr lang="en-US" dirty="0" smtClean="0">
                <a:latin typeface="+mn-lt"/>
              </a:rPr>
              <a:t>O </a:t>
            </a:r>
            <a:r>
              <a:rPr lang="el-GR" dirty="0" smtClean="0">
                <a:latin typeface="+mn-lt"/>
              </a:rPr>
              <a:t>εφευρέτης των αναλυτών διακριτής ανάλυσης</a:t>
            </a:r>
            <a:endParaRPr lang="el-GR" dirty="0">
              <a:latin typeface="+mn-lt"/>
            </a:endParaRPr>
          </a:p>
        </p:txBody>
      </p:sp>
      <p:sp>
        <p:nvSpPr>
          <p:cNvPr id="6" name="Title 5"/>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200" b="0" dirty="0">
                <a:solidFill>
                  <a:srgbClr val="820000"/>
                </a:solidFill>
              </a:rPr>
              <a:t>(</a:t>
            </a:r>
            <a:r>
              <a:rPr lang="el-GR" sz="2200" b="0" dirty="0" smtClean="0">
                <a:solidFill>
                  <a:srgbClr val="820000"/>
                </a:solidFill>
              </a:rPr>
              <a:t>1</a:t>
            </a:r>
            <a:r>
              <a:rPr lang="en-US" sz="2200" b="0" dirty="0" smtClean="0">
                <a:solidFill>
                  <a:srgbClr val="820000"/>
                </a:solidFill>
              </a:rPr>
              <a:t>2</a:t>
            </a:r>
            <a:r>
              <a:rPr lang="el-GR" sz="2200" b="0" dirty="0" smtClean="0">
                <a:solidFill>
                  <a:srgbClr val="820000"/>
                </a:solidFill>
              </a:rPr>
              <a:t> </a:t>
            </a:r>
            <a:r>
              <a:rPr lang="el-GR" sz="2200" b="0" dirty="0">
                <a:solidFill>
                  <a:srgbClr val="820000"/>
                </a:solidFill>
              </a:rPr>
              <a:t>από </a:t>
            </a:r>
            <a:r>
              <a:rPr lang="el-GR" sz="2200" b="0" dirty="0" smtClean="0">
                <a:solidFill>
                  <a:srgbClr val="820000"/>
                </a:solidFill>
              </a:rPr>
              <a:t>1</a:t>
            </a:r>
            <a:r>
              <a:rPr lang="en-US" sz="2200" b="0" dirty="0" smtClean="0">
                <a:solidFill>
                  <a:srgbClr val="820000"/>
                </a:solidFill>
              </a:rPr>
              <a:t>7</a:t>
            </a:r>
            <a:r>
              <a:rPr lang="el-GR" sz="2200" b="0" dirty="0" smtClean="0">
                <a:solidFill>
                  <a:srgbClr val="820000"/>
                </a:solidFill>
              </a:rPr>
              <a:t>)</a:t>
            </a:r>
            <a:endParaRPr lang="el-GR" sz="3600"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25</a:t>
            </a:fld>
            <a:endParaRPr lang="el-GR" dirty="0"/>
          </a:p>
        </p:txBody>
      </p:sp>
      <p:sp>
        <p:nvSpPr>
          <p:cNvPr id="7" name="Rectangle 6"/>
          <p:cNvSpPr/>
          <p:nvPr/>
        </p:nvSpPr>
        <p:spPr>
          <a:xfrm>
            <a:off x="3048358" y="4526544"/>
            <a:ext cx="3024335" cy="461665"/>
          </a:xfrm>
          <a:prstGeom prst="rect">
            <a:avLst/>
          </a:prstGeom>
        </p:spPr>
        <p:txBody>
          <a:bodyPr wrap="square">
            <a:spAutoFit/>
          </a:bodyPr>
          <a:lstStyle/>
          <a:p>
            <a:pPr algn="ctr"/>
            <a:r>
              <a:rPr lang="en-US" sz="1200" dirty="0" smtClean="0">
                <a:solidFill>
                  <a:schemeClr val="tx1">
                    <a:lumMod val="65000"/>
                    <a:lumOff val="35000"/>
                  </a:schemeClr>
                </a:solidFill>
                <a:latin typeface="+mn-lt"/>
              </a:rPr>
              <a:t>“</a:t>
            </a:r>
            <a:r>
              <a:rPr lang="en-US" sz="1200" dirty="0">
                <a:latin typeface="+mn-lt"/>
                <a:hlinkClick r:id="rId5"/>
              </a:rPr>
              <a:t>Hans August 2008</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smtClean="0">
                <a:latin typeface="+mn-lt"/>
                <a:hlinkClick r:id="rId6"/>
              </a:rPr>
              <a:t>Hbaruch</a:t>
            </a:r>
            <a:r>
              <a:rPr lang="el-GR" sz="1200" dirty="0" smtClean="0">
                <a:latin typeface="+mn-lt"/>
              </a:rPr>
              <a:t> </a:t>
            </a:r>
            <a:r>
              <a:rPr lang="el-GR" sz="1200" dirty="0" smtClean="0">
                <a:solidFill>
                  <a:schemeClr val="tx1">
                    <a:lumMod val="65000"/>
                    <a:lumOff val="35000"/>
                  </a:schemeClr>
                </a:solidFill>
                <a:latin typeface="+mn-lt"/>
              </a:rPr>
              <a:t>διαθέσιμο με άδεια </a:t>
            </a:r>
            <a:r>
              <a:rPr lang="en-US" sz="1200" dirty="0">
                <a:solidFill>
                  <a:schemeClr val="tx1">
                    <a:lumMod val="65000"/>
                    <a:lumOff val="35000"/>
                  </a:schemeClr>
                </a:solidFill>
                <a:latin typeface="+mn-lt"/>
                <a:hlinkClick r:id="rId7"/>
              </a:rPr>
              <a:t>CC BY-SA </a:t>
            </a:r>
            <a:r>
              <a:rPr lang="en-US" sz="1200" dirty="0" smtClean="0">
                <a:solidFill>
                  <a:schemeClr val="tx1">
                    <a:lumMod val="65000"/>
                    <a:lumOff val="35000"/>
                  </a:schemeClr>
                </a:solidFill>
                <a:latin typeface="+mn-lt"/>
                <a:hlinkClick r:id="rId7"/>
              </a:rPr>
              <a:t>3.0</a:t>
            </a:r>
            <a:endParaRPr lang="en-US" sz="1200" dirty="0">
              <a:solidFill>
                <a:schemeClr val="tx1">
                  <a:lumMod val="65000"/>
                  <a:lumOff val="35000"/>
                </a:schemeClr>
              </a:solidFill>
              <a:latin typeface="+mn-lt"/>
            </a:endParaRPr>
          </a:p>
        </p:txBody>
      </p:sp>
    </p:spTree>
    <p:extLst>
      <p:ext uri="{BB962C8B-B14F-4D97-AF65-F5344CB8AC3E}">
        <p14:creationId xmlns:p14="http://schemas.microsoft.com/office/powerpoint/2010/main" val="12252827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a:hlinkClick r:id="rId3"/>
          </p:cNvPr>
          <p:cNvPicPr/>
          <p:nvPr/>
        </p:nvPicPr>
        <p:blipFill>
          <a:blip r:embed="rId4" cstate="print"/>
          <a:srcRect/>
          <a:stretch>
            <a:fillRect/>
          </a:stretch>
        </p:blipFill>
        <p:spPr bwMode="auto">
          <a:xfrm>
            <a:off x="1714480" y="1571612"/>
            <a:ext cx="5715040" cy="3029281"/>
          </a:xfrm>
          <a:prstGeom prst="rect">
            <a:avLst/>
          </a:prstGeom>
          <a:noFill/>
          <a:ln w="9525">
            <a:noFill/>
            <a:miter lim="800000"/>
            <a:headEnd/>
            <a:tailEnd/>
          </a:ln>
        </p:spPr>
      </p:pic>
      <p:sp>
        <p:nvSpPr>
          <p:cNvPr id="3" name="2 - TextBox"/>
          <p:cNvSpPr txBox="1"/>
          <p:nvPr/>
        </p:nvSpPr>
        <p:spPr>
          <a:xfrm>
            <a:off x="785786" y="4869160"/>
            <a:ext cx="7572428" cy="369332"/>
          </a:xfrm>
          <a:prstGeom prst="rect">
            <a:avLst/>
          </a:prstGeom>
          <a:noFill/>
        </p:spPr>
        <p:txBody>
          <a:bodyPr wrap="square" rtlCol="0">
            <a:spAutoFit/>
          </a:bodyPr>
          <a:lstStyle/>
          <a:p>
            <a:pPr algn="ctr"/>
            <a:r>
              <a:rPr lang="el-GR" dirty="0" smtClean="0">
                <a:latin typeface="+mn-lt"/>
              </a:rPr>
              <a:t>Ο αναλυτής </a:t>
            </a:r>
            <a:r>
              <a:rPr lang="en-US" dirty="0" smtClean="0">
                <a:latin typeface="+mn-lt"/>
              </a:rPr>
              <a:t>Robot Chemist, 1959 - 1963</a:t>
            </a:r>
            <a:endParaRPr lang="el-GR" dirty="0">
              <a:latin typeface="+mn-lt"/>
            </a:endParaRPr>
          </a:p>
        </p:txBody>
      </p:sp>
      <p:sp>
        <p:nvSpPr>
          <p:cNvPr id="6" name="Title 5"/>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200" b="0" dirty="0">
                <a:solidFill>
                  <a:srgbClr val="820000"/>
                </a:solidFill>
              </a:rPr>
              <a:t>(</a:t>
            </a:r>
            <a:r>
              <a:rPr lang="el-GR" sz="2200" b="0" dirty="0" smtClean="0">
                <a:solidFill>
                  <a:srgbClr val="820000"/>
                </a:solidFill>
              </a:rPr>
              <a:t>1</a:t>
            </a:r>
            <a:r>
              <a:rPr lang="en-US" sz="2200" b="0" dirty="0" smtClean="0">
                <a:solidFill>
                  <a:srgbClr val="820000"/>
                </a:solidFill>
              </a:rPr>
              <a:t>3</a:t>
            </a:r>
            <a:r>
              <a:rPr lang="el-GR" sz="2200" b="0" dirty="0" smtClean="0">
                <a:solidFill>
                  <a:srgbClr val="820000"/>
                </a:solidFill>
              </a:rPr>
              <a:t> </a:t>
            </a:r>
            <a:r>
              <a:rPr lang="el-GR" sz="2200" b="0" dirty="0">
                <a:solidFill>
                  <a:srgbClr val="820000"/>
                </a:solidFill>
              </a:rPr>
              <a:t>από </a:t>
            </a:r>
            <a:r>
              <a:rPr lang="el-GR" sz="2200" b="0" dirty="0" smtClean="0">
                <a:solidFill>
                  <a:srgbClr val="820000"/>
                </a:solidFill>
              </a:rPr>
              <a:t>1</a:t>
            </a:r>
            <a:r>
              <a:rPr lang="en-US" sz="2200" b="0" dirty="0" smtClean="0">
                <a:solidFill>
                  <a:srgbClr val="820000"/>
                </a:solidFill>
              </a:rPr>
              <a:t>7</a:t>
            </a:r>
            <a:r>
              <a:rPr lang="el-GR" sz="2200" b="0" dirty="0" smtClean="0">
                <a:solidFill>
                  <a:srgbClr val="820000"/>
                </a:solidFill>
              </a:rPr>
              <a:t>)</a:t>
            </a:r>
            <a:endParaRPr lang="el-GR" sz="3600"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26</a:t>
            </a:fld>
            <a:endParaRPr lang="el-GR" dirty="0"/>
          </a:p>
        </p:txBody>
      </p:sp>
      <p:sp>
        <p:nvSpPr>
          <p:cNvPr id="7" name="Rectangle 6"/>
          <p:cNvSpPr/>
          <p:nvPr/>
        </p:nvSpPr>
        <p:spPr>
          <a:xfrm>
            <a:off x="4218634" y="4567282"/>
            <a:ext cx="706732" cy="276999"/>
          </a:xfrm>
          <a:prstGeom prst="rect">
            <a:avLst/>
          </a:prstGeom>
        </p:spPr>
        <p:txBody>
          <a:bodyPr wrap="none">
            <a:spAutoFit/>
          </a:bodyPr>
          <a:lstStyle/>
          <a:p>
            <a:r>
              <a:rPr lang="en-US" sz="1200" dirty="0">
                <a:solidFill>
                  <a:prstClr val="black"/>
                </a:solidFill>
                <a:latin typeface="Calibri"/>
                <a:hlinkClick r:id="rId5"/>
              </a:rPr>
              <a:t>aacc.org</a:t>
            </a:r>
            <a:endParaRPr lang="el-GR" sz="1200" dirty="0">
              <a:latin typeface="+mn-lt"/>
            </a:endParaRPr>
          </a:p>
        </p:txBody>
      </p:sp>
    </p:spTree>
    <p:extLst>
      <p:ext uri="{BB962C8B-B14F-4D97-AF65-F5344CB8AC3E}">
        <p14:creationId xmlns:p14="http://schemas.microsoft.com/office/powerpoint/2010/main" val="511419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3106595" y="1628800"/>
            <a:ext cx="2930811" cy="3078832"/>
          </a:xfrm>
          <a:prstGeom prst="rect">
            <a:avLst/>
          </a:prstGeom>
          <a:noFill/>
          <a:ln w="9525">
            <a:noFill/>
            <a:miter lim="800000"/>
            <a:headEnd/>
            <a:tailEnd/>
          </a:ln>
        </p:spPr>
      </p:pic>
      <p:sp>
        <p:nvSpPr>
          <p:cNvPr id="3" name="2 - TextBox"/>
          <p:cNvSpPr txBox="1"/>
          <p:nvPr/>
        </p:nvSpPr>
        <p:spPr>
          <a:xfrm>
            <a:off x="598314" y="5044983"/>
            <a:ext cx="7929618" cy="646331"/>
          </a:xfrm>
          <a:prstGeom prst="rect">
            <a:avLst/>
          </a:prstGeom>
          <a:noFill/>
        </p:spPr>
        <p:txBody>
          <a:bodyPr wrap="square" rtlCol="0">
            <a:spAutoFit/>
          </a:bodyPr>
          <a:lstStyle/>
          <a:p>
            <a:pPr algn="ctr"/>
            <a:r>
              <a:rPr lang="en-US" dirty="0" smtClean="0">
                <a:latin typeface="+mn-lt"/>
              </a:rPr>
              <a:t>Igmar Junker</a:t>
            </a:r>
          </a:p>
          <a:p>
            <a:pPr algn="ctr"/>
            <a:r>
              <a:rPr lang="en-US" dirty="0" smtClean="0">
                <a:latin typeface="+mn-lt"/>
              </a:rPr>
              <a:t>O </a:t>
            </a:r>
            <a:r>
              <a:rPr lang="el-GR" dirty="0" smtClean="0">
                <a:latin typeface="+mn-lt"/>
              </a:rPr>
              <a:t>εφευρέτης του αναλυτή </a:t>
            </a:r>
            <a:r>
              <a:rPr lang="en-US" dirty="0" smtClean="0">
                <a:latin typeface="+mn-lt"/>
              </a:rPr>
              <a:t>AutoChemist</a:t>
            </a:r>
            <a:endParaRPr lang="el-GR" dirty="0">
              <a:latin typeface="+mn-lt"/>
            </a:endParaRPr>
          </a:p>
        </p:txBody>
      </p:sp>
      <p:sp>
        <p:nvSpPr>
          <p:cNvPr id="2" name="Title 1"/>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200" b="0" dirty="0">
                <a:solidFill>
                  <a:srgbClr val="820000"/>
                </a:solidFill>
              </a:rPr>
              <a:t>(</a:t>
            </a:r>
            <a:r>
              <a:rPr lang="el-GR" sz="2200" b="0" dirty="0" smtClean="0">
                <a:solidFill>
                  <a:srgbClr val="820000"/>
                </a:solidFill>
              </a:rPr>
              <a:t>1</a:t>
            </a:r>
            <a:r>
              <a:rPr lang="en-US" sz="2200" b="0" dirty="0" smtClean="0">
                <a:solidFill>
                  <a:srgbClr val="820000"/>
                </a:solidFill>
              </a:rPr>
              <a:t>4</a:t>
            </a:r>
            <a:r>
              <a:rPr lang="el-GR" sz="2200" b="0" dirty="0" smtClean="0">
                <a:solidFill>
                  <a:srgbClr val="820000"/>
                </a:solidFill>
              </a:rPr>
              <a:t> </a:t>
            </a:r>
            <a:r>
              <a:rPr lang="el-GR" sz="2200" b="0" dirty="0">
                <a:solidFill>
                  <a:srgbClr val="820000"/>
                </a:solidFill>
              </a:rPr>
              <a:t>από </a:t>
            </a:r>
            <a:r>
              <a:rPr lang="el-GR" sz="2200" b="0" dirty="0" smtClean="0">
                <a:solidFill>
                  <a:srgbClr val="820000"/>
                </a:solidFill>
              </a:rPr>
              <a:t>1</a:t>
            </a:r>
            <a:r>
              <a:rPr lang="en-US" sz="2200" b="0" dirty="0" smtClean="0">
                <a:solidFill>
                  <a:srgbClr val="820000"/>
                </a:solidFill>
              </a:rPr>
              <a:t>7</a:t>
            </a:r>
            <a:r>
              <a:rPr lang="el-GR" sz="2200" b="0" dirty="0" smtClean="0">
                <a:solidFill>
                  <a:srgbClr val="820000"/>
                </a:solidFill>
              </a:rPr>
              <a:t>)</a:t>
            </a:r>
            <a:endParaRPr lang="el-GR" sz="3600"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27</a:t>
            </a:fld>
            <a:endParaRPr lang="el-GR" dirty="0"/>
          </a:p>
        </p:txBody>
      </p:sp>
      <p:sp>
        <p:nvSpPr>
          <p:cNvPr id="6" name="Rectangle 5"/>
          <p:cNvSpPr/>
          <p:nvPr/>
        </p:nvSpPr>
        <p:spPr>
          <a:xfrm>
            <a:off x="4209757" y="4729547"/>
            <a:ext cx="706732" cy="276999"/>
          </a:xfrm>
          <a:prstGeom prst="rect">
            <a:avLst/>
          </a:prstGeom>
        </p:spPr>
        <p:txBody>
          <a:bodyPr wrap="none">
            <a:spAutoFit/>
          </a:bodyPr>
          <a:lstStyle/>
          <a:p>
            <a:r>
              <a:rPr lang="en-US" sz="1200" dirty="0">
                <a:solidFill>
                  <a:prstClr val="black"/>
                </a:solidFill>
                <a:latin typeface="Calibri"/>
                <a:hlinkClick r:id="rId4"/>
              </a:rPr>
              <a:t>aacc.org</a:t>
            </a:r>
            <a:endParaRPr lang="el-GR" sz="1200" dirty="0">
              <a:latin typeface="+mn-lt"/>
            </a:endParaRPr>
          </a:p>
        </p:txBody>
      </p:sp>
    </p:spTree>
    <p:extLst>
      <p:ext uri="{BB962C8B-B14F-4D97-AF65-F5344CB8AC3E}">
        <p14:creationId xmlns:p14="http://schemas.microsoft.com/office/powerpoint/2010/main" val="2876403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3" cstate="print"/>
          <a:srcRect/>
          <a:stretch>
            <a:fillRect/>
          </a:stretch>
        </p:blipFill>
        <p:spPr bwMode="auto">
          <a:xfrm>
            <a:off x="2647213" y="1407707"/>
            <a:ext cx="3857652" cy="3730326"/>
          </a:xfrm>
          <a:prstGeom prst="rect">
            <a:avLst/>
          </a:prstGeom>
          <a:noFill/>
          <a:ln w="9525">
            <a:noFill/>
            <a:miter lim="800000"/>
            <a:headEnd/>
            <a:tailEnd/>
          </a:ln>
        </p:spPr>
      </p:pic>
      <p:sp>
        <p:nvSpPr>
          <p:cNvPr id="4" name="3 - TextBox"/>
          <p:cNvSpPr txBox="1"/>
          <p:nvPr/>
        </p:nvSpPr>
        <p:spPr>
          <a:xfrm>
            <a:off x="662669" y="5500702"/>
            <a:ext cx="7643866" cy="369332"/>
          </a:xfrm>
          <a:prstGeom prst="rect">
            <a:avLst/>
          </a:prstGeom>
          <a:noFill/>
        </p:spPr>
        <p:txBody>
          <a:bodyPr wrap="square" rtlCol="0">
            <a:spAutoFit/>
          </a:bodyPr>
          <a:lstStyle/>
          <a:p>
            <a:pPr algn="ctr"/>
            <a:r>
              <a:rPr lang="el-GR" dirty="0" smtClean="0">
                <a:latin typeface="+mn-lt"/>
              </a:rPr>
              <a:t>Ο αναλυτής </a:t>
            </a:r>
            <a:r>
              <a:rPr lang="en-US" dirty="0" smtClean="0">
                <a:latin typeface="+mn-lt"/>
              </a:rPr>
              <a:t>AutoChemist, 1964</a:t>
            </a:r>
            <a:r>
              <a:rPr lang="el-GR" dirty="0" smtClean="0">
                <a:latin typeface="+mn-lt"/>
              </a:rPr>
              <a:t> </a:t>
            </a:r>
            <a:endParaRPr lang="el-GR" dirty="0">
              <a:latin typeface="+mn-lt"/>
            </a:endParaRPr>
          </a:p>
        </p:txBody>
      </p:sp>
      <p:sp>
        <p:nvSpPr>
          <p:cNvPr id="3" name="Title 2"/>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200" b="0" dirty="0">
                <a:solidFill>
                  <a:srgbClr val="820000"/>
                </a:solidFill>
              </a:rPr>
              <a:t>(</a:t>
            </a:r>
            <a:r>
              <a:rPr lang="el-GR" sz="2200" b="0" dirty="0" smtClean="0">
                <a:solidFill>
                  <a:srgbClr val="820000"/>
                </a:solidFill>
              </a:rPr>
              <a:t>1</a:t>
            </a:r>
            <a:r>
              <a:rPr lang="en-US" sz="2200" b="0" dirty="0" smtClean="0">
                <a:solidFill>
                  <a:srgbClr val="820000"/>
                </a:solidFill>
              </a:rPr>
              <a:t>5</a:t>
            </a:r>
            <a:r>
              <a:rPr lang="el-GR" sz="2200" b="0" dirty="0" smtClean="0">
                <a:solidFill>
                  <a:srgbClr val="820000"/>
                </a:solidFill>
              </a:rPr>
              <a:t> </a:t>
            </a:r>
            <a:r>
              <a:rPr lang="el-GR" sz="2200" b="0" dirty="0">
                <a:solidFill>
                  <a:srgbClr val="820000"/>
                </a:solidFill>
              </a:rPr>
              <a:t>από </a:t>
            </a:r>
            <a:r>
              <a:rPr lang="el-GR" sz="2200" b="0" dirty="0" smtClean="0">
                <a:solidFill>
                  <a:srgbClr val="820000"/>
                </a:solidFill>
              </a:rPr>
              <a:t>1</a:t>
            </a:r>
            <a:r>
              <a:rPr lang="en-US" sz="2200" b="0" dirty="0" smtClean="0">
                <a:solidFill>
                  <a:srgbClr val="820000"/>
                </a:solidFill>
              </a:rPr>
              <a:t>7</a:t>
            </a:r>
            <a:r>
              <a:rPr lang="el-GR" sz="2200" b="0" dirty="0" smtClean="0">
                <a:solidFill>
                  <a:srgbClr val="820000"/>
                </a:solidFill>
              </a:rPr>
              <a:t>)</a:t>
            </a:r>
            <a:endParaRPr lang="el-GR" sz="3600" dirty="0"/>
          </a:p>
        </p:txBody>
      </p:sp>
      <p:sp>
        <p:nvSpPr>
          <p:cNvPr id="6" name="5 - Θέση αριθμού διαφάνειας"/>
          <p:cNvSpPr>
            <a:spLocks noGrp="1"/>
          </p:cNvSpPr>
          <p:nvPr>
            <p:ph type="sldNum" sz="quarter" idx="12"/>
          </p:nvPr>
        </p:nvSpPr>
        <p:spPr/>
        <p:txBody>
          <a:bodyPr/>
          <a:lstStyle/>
          <a:p>
            <a:fld id="{4F892117-1901-45FE-8DD7-2D21F5396251}" type="slidenum">
              <a:rPr lang="el-GR" smtClean="0"/>
              <a:pPr/>
              <a:t>28</a:t>
            </a:fld>
            <a:endParaRPr lang="el-GR" dirty="0"/>
          </a:p>
        </p:txBody>
      </p:sp>
      <p:sp>
        <p:nvSpPr>
          <p:cNvPr id="7" name="Rectangle 6"/>
          <p:cNvSpPr/>
          <p:nvPr/>
        </p:nvSpPr>
        <p:spPr>
          <a:xfrm>
            <a:off x="4131236" y="5121280"/>
            <a:ext cx="706732" cy="276999"/>
          </a:xfrm>
          <a:prstGeom prst="rect">
            <a:avLst/>
          </a:prstGeom>
        </p:spPr>
        <p:txBody>
          <a:bodyPr wrap="none">
            <a:spAutoFit/>
          </a:bodyPr>
          <a:lstStyle/>
          <a:p>
            <a:r>
              <a:rPr lang="en-US" sz="1200" dirty="0">
                <a:latin typeface="+mn-lt"/>
                <a:hlinkClick r:id="rId4"/>
              </a:rPr>
              <a:t>aacc.org</a:t>
            </a:r>
            <a:endParaRPr lang="el-GR" sz="1200" dirty="0">
              <a:latin typeface="+mn-lt"/>
            </a:endParaRPr>
          </a:p>
        </p:txBody>
      </p:sp>
    </p:spTree>
    <p:extLst>
      <p:ext uri="{BB962C8B-B14F-4D97-AF65-F5344CB8AC3E}">
        <p14:creationId xmlns:p14="http://schemas.microsoft.com/office/powerpoint/2010/main" val="8666415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rgbClr val="820000"/>
                </a:solidFill>
              </a:rPr>
              <a:t>O Iσαάκ Νεύτωνας (1642 – 1917)</a:t>
            </a:r>
            <a:br>
              <a:rPr lang="el-GR" dirty="0">
                <a:solidFill>
                  <a:srgbClr val="820000"/>
                </a:solidFill>
              </a:rPr>
            </a:br>
            <a:r>
              <a:rPr lang="el-GR" dirty="0">
                <a:solidFill>
                  <a:srgbClr val="820000"/>
                </a:solidFill>
              </a:rPr>
              <a:t>ο μελετητής των ιδιοτήτων του </a:t>
            </a:r>
            <a:r>
              <a:rPr lang="el-GR" dirty="0" smtClean="0">
                <a:solidFill>
                  <a:srgbClr val="820000"/>
                </a:solidFill>
              </a:rPr>
              <a:t>φωτός</a:t>
            </a:r>
            <a:endParaRPr lang="el-GR" dirty="0">
              <a:solidFill>
                <a:srgbClr val="820000"/>
              </a:solidFill>
            </a:endParaRPr>
          </a:p>
        </p:txBody>
      </p:sp>
      <p:sp>
        <p:nvSpPr>
          <p:cNvPr id="4" name="3 - Θέση αριθμού διαφάνειας"/>
          <p:cNvSpPr>
            <a:spLocks noGrp="1"/>
          </p:cNvSpPr>
          <p:nvPr>
            <p:ph type="sldNum" sz="quarter" idx="12"/>
          </p:nvPr>
        </p:nvSpPr>
        <p:spPr/>
        <p:txBody>
          <a:bodyPr/>
          <a:lstStyle/>
          <a:p>
            <a:fld id="{4F892117-1901-45FE-8DD7-2D21F5396251}" type="slidenum">
              <a:rPr lang="el-GR" smtClean="0"/>
              <a:pPr/>
              <a:t>2</a:t>
            </a:fld>
            <a:endParaRPr lang="el-GR" dirty="0"/>
          </a:p>
        </p:txBody>
      </p:sp>
      <p:pic>
        <p:nvPicPr>
          <p:cNvPr id="6" name="Picture 2" descr="mazarinette:&#10;&#10;Newton’s optics&#10;Coloured artwork of the English physicist Isaac Newton (1642-1727) conducting his famous experiment on light. He is using a prism to refract a ray of light from a hole in the shutters over a window. A white surface (far left) allowed Newton to observe that light splits into the different colours (spectrum) observed in rainbows. Newton failed to further split the colours, but later he remixed the colours using a lens and prism. Newton carried out this experiment while at Cambridge University, but the results were not known until he published the book Opticks in 1704. Newton is also famous for his general theory of gravitation, and for his mathematical discoveries.&#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47875" y="1700808"/>
            <a:ext cx="5048250" cy="3429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907972" y="5168272"/>
            <a:ext cx="1328056" cy="276999"/>
          </a:xfrm>
          <a:prstGeom prst="rect">
            <a:avLst/>
          </a:prstGeom>
        </p:spPr>
        <p:txBody>
          <a:bodyPr wrap="none">
            <a:spAutoFit/>
          </a:bodyPr>
          <a:lstStyle/>
          <a:p>
            <a:r>
              <a:rPr lang="en-US" sz="1200" dirty="0" smtClean="0">
                <a:latin typeface="+mn-lt"/>
                <a:hlinkClick r:id="rId3"/>
              </a:rPr>
              <a:t>sciencephoto.com</a:t>
            </a:r>
            <a:endParaRPr lang="el-GR" sz="1200" dirty="0">
              <a:latin typeface="+mn-lt"/>
            </a:endParaRPr>
          </a:p>
        </p:txBody>
      </p:sp>
    </p:spTree>
    <p:extLst>
      <p:ext uri="{BB962C8B-B14F-4D97-AF65-F5344CB8AC3E}">
        <p14:creationId xmlns:p14="http://schemas.microsoft.com/office/powerpoint/2010/main" val="31372366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3" cstate="email">
            <a:extLst>
              <a:ext uri="{28A0092B-C50C-407E-A947-70E740481C1C}">
                <a14:useLocalDpi xmlns:a14="http://schemas.microsoft.com/office/drawing/2010/main"/>
              </a:ext>
            </a:extLst>
          </a:blip>
          <a:srcRect/>
          <a:stretch>
            <a:fillRect/>
          </a:stretch>
        </p:blipFill>
        <p:spPr bwMode="auto">
          <a:xfrm>
            <a:off x="2424835" y="1357298"/>
            <a:ext cx="4294331" cy="3069358"/>
          </a:xfrm>
          <a:prstGeom prst="rect">
            <a:avLst/>
          </a:prstGeom>
          <a:noFill/>
          <a:ln w="9525">
            <a:noFill/>
            <a:miter lim="800000"/>
            <a:headEnd/>
            <a:tailEnd/>
          </a:ln>
        </p:spPr>
      </p:pic>
      <p:sp>
        <p:nvSpPr>
          <p:cNvPr id="4" name="3 - TextBox"/>
          <p:cNvSpPr txBox="1"/>
          <p:nvPr/>
        </p:nvSpPr>
        <p:spPr>
          <a:xfrm>
            <a:off x="1321555" y="4749821"/>
            <a:ext cx="6500890" cy="646331"/>
          </a:xfrm>
          <a:prstGeom prst="rect">
            <a:avLst/>
          </a:prstGeom>
          <a:noFill/>
        </p:spPr>
        <p:txBody>
          <a:bodyPr wrap="square" rtlCol="0">
            <a:spAutoFit/>
          </a:bodyPr>
          <a:lstStyle/>
          <a:p>
            <a:pPr algn="ctr"/>
            <a:r>
              <a:rPr lang="en-US" dirty="0" smtClean="0">
                <a:latin typeface="+mn-lt"/>
              </a:rPr>
              <a:t>Normal Anderson (1969)</a:t>
            </a:r>
          </a:p>
          <a:p>
            <a:pPr algn="ctr"/>
            <a:r>
              <a:rPr lang="en-US" dirty="0" smtClean="0">
                <a:latin typeface="+mn-lt"/>
              </a:rPr>
              <a:t>O </a:t>
            </a:r>
            <a:r>
              <a:rPr lang="el-GR" dirty="0" smtClean="0">
                <a:latin typeface="+mn-lt"/>
              </a:rPr>
              <a:t>εφευρέτης των φυγοκεντρικών αναλυτών</a:t>
            </a:r>
            <a:endParaRPr lang="el-GR" dirty="0">
              <a:latin typeface="+mn-lt"/>
            </a:endParaRPr>
          </a:p>
        </p:txBody>
      </p:sp>
      <p:sp>
        <p:nvSpPr>
          <p:cNvPr id="3" name="Title 2"/>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200" b="0" dirty="0">
                <a:solidFill>
                  <a:srgbClr val="820000"/>
                </a:solidFill>
              </a:rPr>
              <a:t>(</a:t>
            </a:r>
            <a:r>
              <a:rPr lang="el-GR" sz="2200" b="0" dirty="0" smtClean="0">
                <a:solidFill>
                  <a:srgbClr val="820000"/>
                </a:solidFill>
              </a:rPr>
              <a:t>1</a:t>
            </a:r>
            <a:r>
              <a:rPr lang="en-US" sz="2200" b="0" dirty="0" smtClean="0">
                <a:solidFill>
                  <a:srgbClr val="820000"/>
                </a:solidFill>
              </a:rPr>
              <a:t>6</a:t>
            </a:r>
            <a:r>
              <a:rPr lang="el-GR" sz="2200" b="0" dirty="0" smtClean="0">
                <a:solidFill>
                  <a:srgbClr val="820000"/>
                </a:solidFill>
              </a:rPr>
              <a:t> </a:t>
            </a:r>
            <a:r>
              <a:rPr lang="el-GR" sz="2200" b="0" dirty="0">
                <a:solidFill>
                  <a:srgbClr val="820000"/>
                </a:solidFill>
              </a:rPr>
              <a:t>από </a:t>
            </a:r>
            <a:r>
              <a:rPr lang="el-GR" sz="2200" b="0" dirty="0" smtClean="0">
                <a:solidFill>
                  <a:srgbClr val="820000"/>
                </a:solidFill>
              </a:rPr>
              <a:t>1</a:t>
            </a:r>
            <a:r>
              <a:rPr lang="en-US" sz="2200" b="0" dirty="0" smtClean="0">
                <a:solidFill>
                  <a:srgbClr val="820000"/>
                </a:solidFill>
              </a:rPr>
              <a:t>7</a:t>
            </a:r>
            <a:r>
              <a:rPr lang="el-GR" sz="2200" b="0" dirty="0" smtClean="0">
                <a:solidFill>
                  <a:srgbClr val="820000"/>
                </a:solidFill>
              </a:rPr>
              <a:t>)</a:t>
            </a:r>
            <a:endParaRPr lang="el-GR" sz="3600" dirty="0"/>
          </a:p>
        </p:txBody>
      </p:sp>
      <p:sp>
        <p:nvSpPr>
          <p:cNvPr id="6" name="5 - Θέση αριθμού διαφάνειας"/>
          <p:cNvSpPr>
            <a:spLocks noGrp="1"/>
          </p:cNvSpPr>
          <p:nvPr>
            <p:ph type="sldNum" sz="quarter" idx="12"/>
          </p:nvPr>
        </p:nvSpPr>
        <p:spPr/>
        <p:txBody>
          <a:bodyPr/>
          <a:lstStyle/>
          <a:p>
            <a:fld id="{4F892117-1901-45FE-8DD7-2D21F5396251}" type="slidenum">
              <a:rPr lang="el-GR" smtClean="0"/>
              <a:pPr/>
              <a:t>29</a:t>
            </a:fld>
            <a:endParaRPr lang="el-GR" dirty="0"/>
          </a:p>
        </p:txBody>
      </p:sp>
      <p:sp>
        <p:nvSpPr>
          <p:cNvPr id="7" name="Rectangle 6"/>
          <p:cNvSpPr/>
          <p:nvPr/>
        </p:nvSpPr>
        <p:spPr>
          <a:xfrm>
            <a:off x="4218634" y="4426656"/>
            <a:ext cx="706732" cy="276999"/>
          </a:xfrm>
          <a:prstGeom prst="rect">
            <a:avLst/>
          </a:prstGeom>
        </p:spPr>
        <p:txBody>
          <a:bodyPr wrap="none">
            <a:spAutoFit/>
          </a:bodyPr>
          <a:lstStyle/>
          <a:p>
            <a:r>
              <a:rPr lang="en-US" sz="1200" dirty="0" smtClean="0">
                <a:latin typeface="+mn-lt"/>
                <a:hlinkClick r:id="rId4"/>
              </a:rPr>
              <a:t>aacc.org</a:t>
            </a:r>
            <a:endParaRPr lang="el-GR" sz="1200" dirty="0">
              <a:latin typeface="+mn-lt"/>
            </a:endParaRPr>
          </a:p>
        </p:txBody>
      </p:sp>
    </p:spTree>
    <p:extLst>
      <p:ext uri="{BB962C8B-B14F-4D97-AF65-F5344CB8AC3E}">
        <p14:creationId xmlns:p14="http://schemas.microsoft.com/office/powerpoint/2010/main" val="566081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034" y="1428736"/>
            <a:ext cx="4500594" cy="3929091"/>
          </a:xfrm>
          <a:prstGeom prst="rect">
            <a:avLst/>
          </a:prstGeom>
          <a:noFill/>
          <a:ln w="9525">
            <a:noFill/>
            <a:miter lim="800000"/>
            <a:headEnd/>
            <a:tailEnd/>
          </a:ln>
        </p:spPr>
      </p:pic>
      <p:pic>
        <p:nvPicPr>
          <p:cNvPr id="3" name="2 - Εικόνα"/>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6380" y="1428736"/>
            <a:ext cx="3398920" cy="3851809"/>
          </a:xfrm>
          <a:prstGeom prst="rect">
            <a:avLst/>
          </a:prstGeom>
          <a:noFill/>
          <a:ln w="9525">
            <a:noFill/>
            <a:miter lim="800000"/>
            <a:headEnd/>
            <a:tailEnd/>
          </a:ln>
        </p:spPr>
      </p:pic>
      <p:sp>
        <p:nvSpPr>
          <p:cNvPr id="6" name="Title 5"/>
          <p:cNvSpPr>
            <a:spLocks noGrp="1"/>
          </p:cNvSpPr>
          <p:nvPr>
            <p:ph type="title"/>
          </p:nvPr>
        </p:nvSpPr>
        <p:spPr>
          <a:xfrm>
            <a:off x="0" y="116632"/>
            <a:ext cx="9144000" cy="908720"/>
          </a:xfrm>
        </p:spPr>
        <p:txBody>
          <a:bodyPr>
            <a:normAutofit fontScale="90000"/>
          </a:bodyPr>
          <a:lstStyle/>
          <a:p>
            <a:r>
              <a:rPr lang="el-GR" dirty="0">
                <a:solidFill>
                  <a:srgbClr val="820000"/>
                </a:solidFill>
              </a:rPr>
              <a:t>H εξέλιξη των αναλυτών συνεχούς ροής </a:t>
            </a:r>
            <a:r>
              <a:rPr lang="el-GR" sz="2200" b="0" dirty="0">
                <a:solidFill>
                  <a:srgbClr val="820000"/>
                </a:solidFill>
              </a:rPr>
              <a:t>(</a:t>
            </a:r>
            <a:r>
              <a:rPr lang="el-GR" sz="2200" b="0" dirty="0" smtClean="0">
                <a:solidFill>
                  <a:srgbClr val="820000"/>
                </a:solidFill>
              </a:rPr>
              <a:t>1</a:t>
            </a:r>
            <a:r>
              <a:rPr lang="en-US" sz="2200" b="0" dirty="0" smtClean="0">
                <a:solidFill>
                  <a:srgbClr val="820000"/>
                </a:solidFill>
              </a:rPr>
              <a:t>7</a:t>
            </a:r>
            <a:r>
              <a:rPr lang="el-GR" sz="2200" b="0" dirty="0" smtClean="0">
                <a:solidFill>
                  <a:srgbClr val="820000"/>
                </a:solidFill>
              </a:rPr>
              <a:t> </a:t>
            </a:r>
            <a:r>
              <a:rPr lang="el-GR" sz="2200" b="0" dirty="0">
                <a:solidFill>
                  <a:srgbClr val="820000"/>
                </a:solidFill>
              </a:rPr>
              <a:t>από </a:t>
            </a:r>
            <a:r>
              <a:rPr lang="el-GR" sz="2200" b="0" dirty="0" smtClean="0">
                <a:solidFill>
                  <a:srgbClr val="820000"/>
                </a:solidFill>
              </a:rPr>
              <a:t>1</a:t>
            </a:r>
            <a:r>
              <a:rPr lang="en-US" sz="2200" b="0" dirty="0" smtClean="0">
                <a:solidFill>
                  <a:srgbClr val="820000"/>
                </a:solidFill>
              </a:rPr>
              <a:t>7</a:t>
            </a:r>
            <a:r>
              <a:rPr lang="el-GR" sz="2200" b="0" dirty="0" smtClean="0">
                <a:solidFill>
                  <a:srgbClr val="820000"/>
                </a:solidFill>
              </a:rPr>
              <a:t>)</a:t>
            </a:r>
            <a:endParaRPr lang="el-GR" sz="3600"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30</a:t>
            </a:fld>
            <a:endParaRPr lang="el-GR" dirty="0"/>
          </a:p>
        </p:txBody>
      </p:sp>
    </p:spTree>
    <p:extLst>
      <p:ext uri="{BB962C8B-B14F-4D97-AF65-F5344CB8AC3E}">
        <p14:creationId xmlns:p14="http://schemas.microsoft.com/office/powerpoint/2010/main" val="38184531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a-1000"/>
          <p:cNvPicPr>
            <a:picLocks noChangeAspect="1" noChangeArrowheads="1"/>
          </p:cNvPicPr>
          <p:nvPr/>
        </p:nvPicPr>
        <p:blipFill>
          <a:blip r:embed="rId2" cstate="print"/>
          <a:srcRect/>
          <a:stretch>
            <a:fillRect/>
          </a:stretch>
        </p:blipFill>
        <p:spPr bwMode="auto">
          <a:xfrm>
            <a:off x="2843808" y="2060848"/>
            <a:ext cx="3456384" cy="2128699"/>
          </a:xfrm>
          <a:prstGeom prst="rect">
            <a:avLst/>
          </a:prstGeom>
          <a:noFill/>
        </p:spPr>
      </p:pic>
      <p:sp>
        <p:nvSpPr>
          <p:cNvPr id="4099" name="Rectangle 3"/>
          <p:cNvSpPr>
            <a:spLocks noChangeArrowheads="1"/>
          </p:cNvSpPr>
          <p:nvPr/>
        </p:nvSpPr>
        <p:spPr bwMode="auto">
          <a:xfrm>
            <a:off x="983197" y="4581128"/>
            <a:ext cx="7177607" cy="120032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2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Ο αναλυτής </a:t>
            </a:r>
            <a:r>
              <a:rPr kumimoji="0" lang="en-US" altLang="zh-CN" sz="2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RA</a:t>
            </a:r>
            <a:r>
              <a:rPr kumimoji="0" lang="el-GR" altLang="zh-CN" sz="2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1000</a:t>
            </a:r>
            <a:endParaRPr kumimoji="0" lang="en-US" altLang="zh-CN" sz="2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2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n-US" altLang="zh-CN" sz="2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O </a:t>
            </a:r>
            <a:r>
              <a:rPr kumimoji="0" lang="el-GR" altLang="zh-CN" sz="2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πρώτος αναλυτής με χαρακτηριστικά </a:t>
            </a:r>
            <a:r>
              <a:rPr kumimoji="0" lang="en-US" altLang="zh-CN" sz="2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Random Access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2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(εξού και </a:t>
            </a:r>
            <a:r>
              <a:rPr kumimoji="0" lang="en-US" altLang="zh-CN" sz="2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RA</a:t>
            </a:r>
            <a:r>
              <a:rPr kumimoji="0" lang="el-GR" altLang="zh-CN" sz="2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της </a:t>
            </a:r>
            <a:r>
              <a:rPr kumimoji="0" lang="en-US" altLang="zh-CN" sz="2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Technicon</a:t>
            </a:r>
            <a:endParaRPr kumimoji="0" lang="el-GR" altLang="zh-CN" sz="4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Title 1"/>
          <p:cNvSpPr>
            <a:spLocks noGrp="1"/>
          </p:cNvSpPr>
          <p:nvPr>
            <p:ph type="title"/>
          </p:nvPr>
        </p:nvSpPr>
        <p:spPr/>
        <p:txBody>
          <a:bodyPr>
            <a:normAutofit fontScale="90000"/>
          </a:bodyPr>
          <a:lstStyle/>
          <a:p>
            <a:r>
              <a:rPr lang="el-GR" dirty="0">
                <a:solidFill>
                  <a:srgbClr val="820000"/>
                </a:solidFill>
              </a:rPr>
              <a:t>Σήμερα όλοι οι μεγάλοι βιοχημικοί αναλυτές είναι Random </a:t>
            </a:r>
            <a:r>
              <a:rPr lang="el-GR" dirty="0" smtClean="0">
                <a:solidFill>
                  <a:srgbClr val="820000"/>
                </a:solidFill>
              </a:rPr>
              <a:t>access</a:t>
            </a:r>
            <a:endParaRPr lang="el-GR" dirty="0">
              <a:solidFill>
                <a:srgbClr val="820000"/>
              </a:solidFill>
            </a:endParaRPr>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31</a:t>
            </a:fld>
            <a:endParaRPr lang="el-GR" dirty="0"/>
          </a:p>
        </p:txBody>
      </p:sp>
      <p:sp>
        <p:nvSpPr>
          <p:cNvPr id="3" name="Rectangle 2"/>
          <p:cNvSpPr/>
          <p:nvPr/>
        </p:nvSpPr>
        <p:spPr>
          <a:xfrm>
            <a:off x="3995936" y="4189547"/>
            <a:ext cx="1091453" cy="276999"/>
          </a:xfrm>
          <a:prstGeom prst="rect">
            <a:avLst/>
          </a:prstGeom>
        </p:spPr>
        <p:txBody>
          <a:bodyPr wrap="none">
            <a:spAutoFit/>
          </a:bodyPr>
          <a:lstStyle/>
          <a:p>
            <a:r>
              <a:rPr lang="el-GR" sz="1200" dirty="0" smtClean="0">
                <a:solidFill>
                  <a:schemeClr val="tx1">
                    <a:lumMod val="75000"/>
                    <a:lumOff val="25000"/>
                  </a:schemeClr>
                </a:solidFill>
              </a:rPr>
              <a:t>© </a:t>
            </a:r>
            <a:r>
              <a:rPr lang="en-US" sz="1200" dirty="0" smtClean="0">
                <a:solidFill>
                  <a:schemeClr val="tx1">
                    <a:lumMod val="75000"/>
                    <a:lumOff val="25000"/>
                  </a:schemeClr>
                </a:solidFill>
                <a:latin typeface="+mn-lt"/>
                <a:hlinkClick r:id="rId3"/>
              </a:rPr>
              <a:t>trycom.com</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8771490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2221049" y="764704"/>
            <a:ext cx="4701902" cy="5085184"/>
          </a:xfrm>
          <a:prstGeom prst="rect">
            <a:avLst/>
          </a:prstGeom>
          <a:noFill/>
          <a:ln w="9525">
            <a:noFill/>
            <a:miter lim="800000"/>
            <a:headEnd/>
            <a:tailEnd/>
          </a:ln>
        </p:spPr>
      </p:pic>
      <p:sp>
        <p:nvSpPr>
          <p:cNvPr id="4" name="3 - TextBox"/>
          <p:cNvSpPr txBox="1"/>
          <p:nvPr/>
        </p:nvSpPr>
        <p:spPr>
          <a:xfrm>
            <a:off x="-126268" y="4695527"/>
            <a:ext cx="9396536" cy="461665"/>
          </a:xfrm>
          <a:prstGeom prst="rect">
            <a:avLst/>
          </a:prstGeom>
          <a:noFill/>
        </p:spPr>
        <p:txBody>
          <a:bodyPr wrap="square" rtlCol="0">
            <a:spAutoFit/>
          </a:bodyPr>
          <a:lstStyle/>
          <a:p>
            <a:pPr algn="ctr"/>
            <a:r>
              <a:rPr lang="en-US" sz="2400" dirty="0" smtClean="0">
                <a:latin typeface="+mn-lt"/>
              </a:rPr>
              <a:t>Kodak &amp; Vitros: </a:t>
            </a:r>
            <a:r>
              <a:rPr lang="el-GR" sz="2400" dirty="0" smtClean="0">
                <a:latin typeface="+mn-lt"/>
              </a:rPr>
              <a:t>Ο πρώτος βιοχημικός αναλυτής ξηράς χημείας</a:t>
            </a:r>
            <a:endParaRPr lang="el-GR" sz="2400" dirty="0">
              <a:latin typeface="+mn-lt"/>
            </a:endParaRPr>
          </a:p>
        </p:txBody>
      </p:sp>
      <p:sp>
        <p:nvSpPr>
          <p:cNvPr id="2" name="Title 1"/>
          <p:cNvSpPr>
            <a:spLocks noGrp="1"/>
          </p:cNvSpPr>
          <p:nvPr>
            <p:ph type="title"/>
          </p:nvPr>
        </p:nvSpPr>
        <p:spPr>
          <a:xfrm>
            <a:off x="0" y="116632"/>
            <a:ext cx="9144000" cy="908720"/>
          </a:xfrm>
        </p:spPr>
        <p:txBody>
          <a:bodyPr>
            <a:normAutofit fontScale="90000"/>
          </a:bodyPr>
          <a:lstStyle/>
          <a:p>
            <a:r>
              <a:rPr lang="el-GR" dirty="0">
                <a:solidFill>
                  <a:srgbClr val="820000"/>
                </a:solidFill>
              </a:rPr>
              <a:t>Η εξέλιξη των αναλυτών ξηράς χημείας </a:t>
            </a:r>
            <a:r>
              <a:rPr lang="el-GR" sz="3100" b="0" dirty="0">
                <a:solidFill>
                  <a:srgbClr val="820000"/>
                </a:solidFill>
              </a:rPr>
              <a:t>(1 από 2</a:t>
            </a:r>
            <a:r>
              <a:rPr lang="el-GR" sz="3100" b="0" dirty="0" smtClean="0">
                <a:solidFill>
                  <a:srgbClr val="820000"/>
                </a:solidFill>
              </a:rPr>
              <a:t>)</a:t>
            </a:r>
            <a:endParaRPr lang="el-GR" sz="3100" b="0" dirty="0">
              <a:solidFill>
                <a:srgbClr val="820000"/>
              </a:solidFill>
            </a:endParaRPr>
          </a:p>
        </p:txBody>
      </p:sp>
      <p:sp>
        <p:nvSpPr>
          <p:cNvPr id="6" name="5 - Θέση αριθμού διαφάνειας"/>
          <p:cNvSpPr>
            <a:spLocks noGrp="1"/>
          </p:cNvSpPr>
          <p:nvPr>
            <p:ph type="sldNum" sz="quarter" idx="12"/>
          </p:nvPr>
        </p:nvSpPr>
        <p:spPr/>
        <p:txBody>
          <a:bodyPr/>
          <a:lstStyle/>
          <a:p>
            <a:fld id="{4F892117-1901-45FE-8DD7-2D21F5396251}" type="slidenum">
              <a:rPr lang="el-GR" smtClean="0"/>
              <a:pPr/>
              <a:t>32</a:t>
            </a:fld>
            <a:endParaRPr lang="el-GR" dirty="0"/>
          </a:p>
        </p:txBody>
      </p:sp>
      <p:sp>
        <p:nvSpPr>
          <p:cNvPr id="3" name="Rectangle 2"/>
          <p:cNvSpPr/>
          <p:nvPr/>
        </p:nvSpPr>
        <p:spPr>
          <a:xfrm>
            <a:off x="2286000" y="4369876"/>
            <a:ext cx="4572000" cy="276999"/>
          </a:xfrm>
          <a:prstGeom prst="rect">
            <a:avLst/>
          </a:prstGeom>
        </p:spPr>
        <p:txBody>
          <a:bodyPr>
            <a:spAutoFit/>
          </a:bodyPr>
          <a:lstStyle/>
          <a:p>
            <a:pPr algn="ctr"/>
            <a:r>
              <a:rPr lang="el-GR" sz="1200" dirty="0" smtClean="0">
                <a:solidFill>
                  <a:schemeClr val="tx1">
                    <a:lumMod val="75000"/>
                    <a:lumOff val="25000"/>
                  </a:schemeClr>
                </a:solidFill>
              </a:rPr>
              <a:t>© </a:t>
            </a:r>
            <a:r>
              <a:rPr lang="en-US" sz="1200" dirty="0" smtClean="0">
                <a:solidFill>
                  <a:schemeClr val="tx1">
                    <a:lumMod val="75000"/>
                    <a:lumOff val="25000"/>
                  </a:schemeClr>
                </a:solidFill>
                <a:latin typeface="+mn-lt"/>
                <a:hlinkClick r:id="rId4"/>
              </a:rPr>
              <a:t>scientific-equipment.com</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6953128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3" cstate="email">
            <a:extLst>
              <a:ext uri="{28A0092B-C50C-407E-A947-70E740481C1C}">
                <a14:useLocalDpi xmlns:a14="http://schemas.microsoft.com/office/drawing/2010/main"/>
              </a:ext>
            </a:extLst>
          </a:blip>
          <a:srcRect/>
          <a:stretch>
            <a:fillRect/>
          </a:stretch>
        </p:blipFill>
        <p:spPr bwMode="auto">
          <a:xfrm>
            <a:off x="1684327" y="1484784"/>
            <a:ext cx="5775347" cy="3630944"/>
          </a:xfrm>
          <a:prstGeom prst="rect">
            <a:avLst/>
          </a:prstGeom>
          <a:noFill/>
          <a:ln w="9525">
            <a:noFill/>
            <a:miter lim="800000"/>
            <a:headEnd/>
            <a:tailEnd/>
          </a:ln>
        </p:spPr>
      </p:pic>
      <p:sp>
        <p:nvSpPr>
          <p:cNvPr id="3" name="2 - Ορθογώνιο"/>
          <p:cNvSpPr/>
          <p:nvPr/>
        </p:nvSpPr>
        <p:spPr>
          <a:xfrm>
            <a:off x="535753" y="5301208"/>
            <a:ext cx="8072494" cy="830997"/>
          </a:xfrm>
          <a:prstGeom prst="rect">
            <a:avLst/>
          </a:prstGeom>
        </p:spPr>
        <p:txBody>
          <a:bodyPr wrap="square">
            <a:spAutoFit/>
          </a:bodyPr>
          <a:lstStyle/>
          <a:p>
            <a:pPr algn="ctr"/>
            <a:r>
              <a:rPr lang="el-GR" sz="2400" dirty="0">
                <a:latin typeface="+mn-lt"/>
              </a:rPr>
              <a:t>Το </a:t>
            </a:r>
            <a:r>
              <a:rPr lang="en-US" sz="2400" dirty="0">
                <a:latin typeface="+mn-lt"/>
              </a:rPr>
              <a:t>slide </a:t>
            </a:r>
            <a:r>
              <a:rPr lang="el-GR" sz="2400" dirty="0">
                <a:latin typeface="+mn-lt"/>
              </a:rPr>
              <a:t>προσδιορισμού των ηλεκτρολυτών του αναλυτή </a:t>
            </a:r>
            <a:r>
              <a:rPr lang="en-US" sz="2400" dirty="0">
                <a:latin typeface="+mn-lt"/>
              </a:rPr>
              <a:t>Kodak Ektachem</a:t>
            </a:r>
            <a:r>
              <a:rPr lang="el-GR" sz="2400" dirty="0">
                <a:latin typeface="+mn-lt"/>
              </a:rPr>
              <a:t> 400 </a:t>
            </a:r>
          </a:p>
        </p:txBody>
      </p:sp>
      <p:sp>
        <p:nvSpPr>
          <p:cNvPr id="6" name="Title 5"/>
          <p:cNvSpPr>
            <a:spLocks noGrp="1"/>
          </p:cNvSpPr>
          <p:nvPr>
            <p:ph type="title"/>
          </p:nvPr>
        </p:nvSpPr>
        <p:spPr>
          <a:xfrm>
            <a:off x="0" y="116632"/>
            <a:ext cx="9144000" cy="908720"/>
          </a:xfrm>
        </p:spPr>
        <p:txBody>
          <a:bodyPr>
            <a:normAutofit fontScale="90000"/>
          </a:bodyPr>
          <a:lstStyle/>
          <a:p>
            <a:r>
              <a:rPr lang="el-GR" dirty="0">
                <a:solidFill>
                  <a:srgbClr val="820000"/>
                </a:solidFill>
              </a:rPr>
              <a:t>Η εξέλιξη των αναλυτών ξηράς χημείας </a:t>
            </a:r>
            <a:r>
              <a:rPr lang="el-GR" sz="3100" b="0" dirty="0" smtClean="0">
                <a:solidFill>
                  <a:srgbClr val="820000"/>
                </a:solidFill>
              </a:rPr>
              <a:t>(</a:t>
            </a:r>
            <a:r>
              <a:rPr lang="en-US" sz="3100" b="0" dirty="0" smtClean="0">
                <a:solidFill>
                  <a:srgbClr val="820000"/>
                </a:solidFill>
              </a:rPr>
              <a:t>2</a:t>
            </a:r>
            <a:r>
              <a:rPr lang="el-GR" sz="3100" b="0" dirty="0" smtClean="0">
                <a:solidFill>
                  <a:srgbClr val="820000"/>
                </a:solidFill>
              </a:rPr>
              <a:t> </a:t>
            </a:r>
            <a:r>
              <a:rPr lang="el-GR" sz="3100" b="0" dirty="0">
                <a:solidFill>
                  <a:srgbClr val="820000"/>
                </a:solidFill>
              </a:rPr>
              <a:t>από 2)</a:t>
            </a:r>
            <a:endParaRPr lang="el-GR"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33</a:t>
            </a:fld>
            <a:endParaRPr lang="el-GR" dirty="0"/>
          </a:p>
        </p:txBody>
      </p:sp>
      <p:sp>
        <p:nvSpPr>
          <p:cNvPr id="4" name="Rectangle 3"/>
          <p:cNvSpPr/>
          <p:nvPr/>
        </p:nvSpPr>
        <p:spPr>
          <a:xfrm>
            <a:off x="4427984" y="4149080"/>
            <a:ext cx="4032447" cy="830997"/>
          </a:xfrm>
          <a:prstGeom prst="rect">
            <a:avLst/>
          </a:prstGeom>
        </p:spPr>
        <p:txBody>
          <a:bodyPr wrap="square">
            <a:spAutoFit/>
          </a:bodyPr>
          <a:lstStyle/>
          <a:p>
            <a:r>
              <a:rPr lang="en-US" sz="1200" dirty="0">
                <a:solidFill>
                  <a:schemeClr val="tx1">
                    <a:lumMod val="75000"/>
                    <a:lumOff val="25000"/>
                  </a:schemeClr>
                </a:solidFill>
                <a:latin typeface="+mn-lt"/>
                <a:hlinkClick r:id="rId4"/>
              </a:rPr>
              <a:t>Henry Curme</a:t>
            </a:r>
            <a:r>
              <a:rPr lang="en-US" sz="1200" dirty="0">
                <a:solidFill>
                  <a:schemeClr val="tx1">
                    <a:lumMod val="75000"/>
                    <a:lumOff val="25000"/>
                  </a:schemeClr>
                </a:solidFill>
                <a:latin typeface="+mn-lt"/>
              </a:rPr>
              <a:t> and </a:t>
            </a:r>
            <a:r>
              <a:rPr lang="en-US" sz="1200" dirty="0" smtClean="0">
                <a:solidFill>
                  <a:schemeClr val="tx1">
                    <a:lumMod val="75000"/>
                    <a:lumOff val="25000"/>
                  </a:schemeClr>
                </a:solidFill>
                <a:latin typeface="+mn-lt"/>
                <a:hlinkClick r:id="rId5"/>
              </a:rPr>
              <a:t>Royden </a:t>
            </a:r>
            <a:r>
              <a:rPr lang="en-US" sz="1200" dirty="0">
                <a:solidFill>
                  <a:schemeClr val="tx1">
                    <a:lumMod val="75000"/>
                    <a:lumOff val="25000"/>
                  </a:schemeClr>
                </a:solidFill>
                <a:latin typeface="+mn-lt"/>
                <a:hlinkClick r:id="rId5"/>
              </a:rPr>
              <a:t>N. </a:t>
            </a:r>
            <a:r>
              <a:rPr lang="en-US" sz="1200" dirty="0" smtClean="0">
                <a:solidFill>
                  <a:schemeClr val="tx1">
                    <a:lumMod val="75000"/>
                    <a:lumOff val="25000"/>
                  </a:schemeClr>
                </a:solidFill>
                <a:latin typeface="+mn-lt"/>
                <a:hlinkClick r:id="rId5"/>
              </a:rPr>
              <a:t>Rand</a:t>
            </a:r>
            <a:r>
              <a:rPr lang="el-GR" sz="1200" dirty="0" smtClean="0">
                <a:solidFill>
                  <a:schemeClr val="tx1">
                    <a:lumMod val="75000"/>
                    <a:lumOff val="25000"/>
                  </a:schemeClr>
                </a:solidFill>
                <a:latin typeface="+mn-lt"/>
              </a:rPr>
              <a:t> , </a:t>
            </a:r>
            <a:r>
              <a:rPr lang="en-US" sz="1200" dirty="0" smtClean="0">
                <a:solidFill>
                  <a:schemeClr val="tx1">
                    <a:lumMod val="75000"/>
                    <a:lumOff val="25000"/>
                  </a:schemeClr>
                </a:solidFill>
                <a:latin typeface="+mn-lt"/>
                <a:hlinkClick r:id="rId6"/>
              </a:rPr>
              <a:t>Early </a:t>
            </a:r>
            <a:r>
              <a:rPr lang="en-US" sz="1200" dirty="0">
                <a:solidFill>
                  <a:schemeClr val="tx1">
                    <a:lumMod val="75000"/>
                    <a:lumOff val="25000"/>
                  </a:schemeClr>
                </a:solidFill>
                <a:latin typeface="+mn-lt"/>
                <a:hlinkClick r:id="rId6"/>
              </a:rPr>
              <a:t>history of Eastman Kodak Ektachem slides and </a:t>
            </a:r>
            <a:r>
              <a:rPr lang="en-US" sz="1200" dirty="0" smtClean="0">
                <a:solidFill>
                  <a:schemeClr val="tx1">
                    <a:lumMod val="75000"/>
                    <a:lumOff val="25000"/>
                  </a:schemeClr>
                </a:solidFill>
                <a:latin typeface="+mn-lt"/>
                <a:hlinkClick r:id="rId6"/>
              </a:rPr>
              <a:t>instrumentation</a:t>
            </a:r>
            <a:r>
              <a:rPr lang="el-GR"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rPr>
              <a:t> Clinical </a:t>
            </a:r>
            <a:r>
              <a:rPr lang="en-US" sz="1200" dirty="0" smtClean="0">
                <a:solidFill>
                  <a:schemeClr val="tx1">
                    <a:lumMod val="75000"/>
                    <a:lumOff val="25000"/>
                  </a:schemeClr>
                </a:solidFill>
                <a:latin typeface="+mn-lt"/>
              </a:rPr>
              <a:t>Chemistry</a:t>
            </a:r>
            <a:r>
              <a:rPr lang="el-GR" sz="1200" dirty="0" smtClean="0">
                <a:solidFill>
                  <a:schemeClr val="tx1">
                    <a:lumMod val="75000"/>
                    <a:lumOff val="25000"/>
                  </a:schemeClr>
                </a:solidFill>
                <a:latin typeface="+mn-lt"/>
              </a:rPr>
              <a:t>, </a:t>
            </a:r>
            <a:r>
              <a:rPr lang="en-US" sz="1200" dirty="0" smtClean="0">
                <a:solidFill>
                  <a:schemeClr val="tx1">
                    <a:lumMod val="75000"/>
                    <a:lumOff val="25000"/>
                  </a:schemeClr>
                </a:solidFill>
                <a:latin typeface="+mn-lt"/>
              </a:rPr>
              <a:t>September 1997</a:t>
            </a:r>
            <a:r>
              <a:rPr lang="el-GR"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rPr>
              <a:t> vol. 43 no. </a:t>
            </a:r>
            <a:r>
              <a:rPr lang="en-US" sz="1200" dirty="0" smtClean="0">
                <a:solidFill>
                  <a:schemeClr val="tx1">
                    <a:lumMod val="75000"/>
                    <a:lumOff val="25000"/>
                  </a:schemeClr>
                </a:solidFill>
                <a:latin typeface="+mn-lt"/>
              </a:rPr>
              <a:t>9</a:t>
            </a:r>
            <a:r>
              <a:rPr lang="el-GR"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rPr>
              <a:t> 1647-1652</a:t>
            </a:r>
          </a:p>
          <a:p>
            <a:endParaRPr lang="en-US" sz="1200" dirty="0">
              <a:solidFill>
                <a:schemeClr val="tx1">
                  <a:lumMod val="75000"/>
                  <a:lumOff val="25000"/>
                </a:schemeClr>
              </a:solidFill>
              <a:latin typeface="+mn-lt"/>
            </a:endParaRPr>
          </a:p>
        </p:txBody>
      </p:sp>
    </p:spTree>
    <p:extLst>
      <p:ext uri="{BB962C8B-B14F-4D97-AF65-F5344CB8AC3E}">
        <p14:creationId xmlns:p14="http://schemas.microsoft.com/office/powerpoint/2010/main" val="41220520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051720" y="1700808"/>
            <a:ext cx="4562475" cy="338137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l-GR" dirty="0">
                <a:solidFill>
                  <a:srgbClr val="820000"/>
                </a:solidFill>
              </a:rPr>
              <a:t>Αυτοματοποιημένο βιοχημικό εργαστήριο </a:t>
            </a:r>
          </a:p>
        </p:txBody>
      </p:sp>
      <p:sp>
        <p:nvSpPr>
          <p:cNvPr id="4" name="3 - Θέση αριθμού διαφάνειας"/>
          <p:cNvSpPr>
            <a:spLocks noGrp="1"/>
          </p:cNvSpPr>
          <p:nvPr>
            <p:ph type="sldNum" sz="quarter" idx="12"/>
          </p:nvPr>
        </p:nvSpPr>
        <p:spPr/>
        <p:txBody>
          <a:bodyPr/>
          <a:lstStyle/>
          <a:p>
            <a:fld id="{4F892117-1901-45FE-8DD7-2D21F5396251}" type="slidenum">
              <a:rPr lang="el-GR" smtClean="0"/>
              <a:pPr/>
              <a:t>34</a:t>
            </a:fld>
            <a:endParaRPr lang="el-GR" dirty="0"/>
          </a:p>
        </p:txBody>
      </p:sp>
      <p:sp>
        <p:nvSpPr>
          <p:cNvPr id="6" name="Rectangle 5"/>
          <p:cNvSpPr/>
          <p:nvPr/>
        </p:nvSpPr>
        <p:spPr>
          <a:xfrm>
            <a:off x="1869388" y="5373216"/>
            <a:ext cx="5405224" cy="369332"/>
          </a:xfrm>
          <a:prstGeom prst="rect">
            <a:avLst/>
          </a:prstGeom>
        </p:spPr>
        <p:txBody>
          <a:bodyPr wrap="square">
            <a:spAutoFit/>
          </a:bodyPr>
          <a:lstStyle/>
          <a:p>
            <a:r>
              <a:rPr lang="el-GR" dirty="0">
                <a:solidFill>
                  <a:srgbClr val="C00000"/>
                </a:solidFill>
                <a:latin typeface="+mn-lt"/>
                <a:hlinkClick r:id="rId4"/>
              </a:rPr>
              <a:t>Αυτοματοποιημένο βιοχημικό εργαστήριο του 1966</a:t>
            </a:r>
            <a:endParaRPr lang="el-GR" dirty="0">
              <a:solidFill>
                <a:srgbClr val="C00000"/>
              </a:solidFill>
              <a:latin typeface="+mn-lt"/>
            </a:endParaRPr>
          </a:p>
        </p:txBody>
      </p:sp>
    </p:spTree>
    <p:extLst>
      <p:ext uri="{BB962C8B-B14F-4D97-AF65-F5344CB8AC3E}">
        <p14:creationId xmlns:p14="http://schemas.microsoft.com/office/powerpoint/2010/main" val="33933042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3" cstate="print"/>
          <a:srcRect/>
          <a:stretch>
            <a:fillRect/>
          </a:stretch>
        </p:blipFill>
        <p:spPr bwMode="auto">
          <a:xfrm>
            <a:off x="2339752" y="1628800"/>
            <a:ext cx="4257675" cy="3171825"/>
          </a:xfrm>
          <a:prstGeom prst="rect">
            <a:avLst/>
          </a:prstGeom>
          <a:noFill/>
          <a:ln w="9525">
            <a:noFill/>
            <a:miter lim="800000"/>
            <a:headEnd/>
            <a:tailEnd/>
          </a:ln>
        </p:spPr>
      </p:pic>
      <p:sp>
        <p:nvSpPr>
          <p:cNvPr id="5" name="4 - TextBox"/>
          <p:cNvSpPr txBox="1"/>
          <p:nvPr/>
        </p:nvSpPr>
        <p:spPr>
          <a:xfrm>
            <a:off x="683568" y="5085184"/>
            <a:ext cx="7776864" cy="1569660"/>
          </a:xfrm>
          <a:prstGeom prst="rect">
            <a:avLst/>
          </a:prstGeom>
          <a:noFill/>
        </p:spPr>
        <p:txBody>
          <a:bodyPr wrap="square" rtlCol="0">
            <a:spAutoFit/>
          </a:bodyPr>
          <a:lstStyle/>
          <a:p>
            <a:r>
              <a:rPr lang="el-GR" sz="2400" dirty="0" smtClean="0">
                <a:latin typeface="+mn-lt"/>
              </a:rPr>
              <a:t>Αποτελούν σήμερα το βασικό αντικείμενο απασχόλησης των τεχνολόγων ιατρικών εργαστηρίων. Στους αναλυτές δουλεύουν ακόμα χημικοί και βιολόγοι (κλάδος κλινικών χημικών).</a:t>
            </a:r>
            <a:endParaRPr lang="el-GR" sz="2400" dirty="0">
              <a:latin typeface="+mn-lt"/>
            </a:endParaRPr>
          </a:p>
        </p:txBody>
      </p:sp>
      <p:sp>
        <p:nvSpPr>
          <p:cNvPr id="3" name="Title 2"/>
          <p:cNvSpPr>
            <a:spLocks noGrp="1"/>
          </p:cNvSpPr>
          <p:nvPr>
            <p:ph type="title"/>
          </p:nvPr>
        </p:nvSpPr>
        <p:spPr>
          <a:xfrm>
            <a:off x="0" y="116632"/>
            <a:ext cx="9144000" cy="908720"/>
          </a:xfrm>
        </p:spPr>
        <p:txBody>
          <a:bodyPr>
            <a:noAutofit/>
          </a:bodyPr>
          <a:lstStyle/>
          <a:p>
            <a:r>
              <a:rPr lang="el-GR" sz="3200" dirty="0">
                <a:solidFill>
                  <a:srgbClr val="820000"/>
                </a:solidFill>
              </a:rPr>
              <a:t>Oι πρώτοι αυτόματοι βιοχημικοί αναλυτές ήρθαν στην Ελλάδα στα μέσα της δεκαετίας του </a:t>
            </a:r>
            <a:r>
              <a:rPr lang="el-GR" sz="3200" dirty="0" smtClean="0">
                <a:solidFill>
                  <a:srgbClr val="820000"/>
                </a:solidFill>
              </a:rPr>
              <a:t>1970</a:t>
            </a:r>
            <a:endParaRPr lang="el-GR" sz="3200" dirty="0">
              <a:solidFill>
                <a:srgbClr val="820000"/>
              </a:solidFill>
            </a:endParaRPr>
          </a:p>
        </p:txBody>
      </p:sp>
      <p:sp>
        <p:nvSpPr>
          <p:cNvPr id="6" name="5 - Θέση αριθμού διαφάνειας"/>
          <p:cNvSpPr>
            <a:spLocks noGrp="1"/>
          </p:cNvSpPr>
          <p:nvPr>
            <p:ph type="sldNum" sz="quarter" idx="12"/>
          </p:nvPr>
        </p:nvSpPr>
        <p:spPr/>
        <p:txBody>
          <a:bodyPr/>
          <a:lstStyle/>
          <a:p>
            <a:fld id="{4F892117-1901-45FE-8DD7-2D21F5396251}" type="slidenum">
              <a:rPr lang="el-GR" smtClean="0"/>
              <a:pPr/>
              <a:t>35</a:t>
            </a:fld>
            <a:endParaRPr lang="el-GR" dirty="0"/>
          </a:p>
        </p:txBody>
      </p:sp>
    </p:spTree>
    <p:extLst>
      <p:ext uri="{BB962C8B-B14F-4D97-AF65-F5344CB8AC3E}">
        <p14:creationId xmlns:p14="http://schemas.microsoft.com/office/powerpoint/2010/main" val="2099821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dirty="0">
                <a:solidFill>
                  <a:srgbClr val="820000"/>
                </a:solidFill>
              </a:rPr>
              <a:t>Το παρόν και το μέλλον των βιοχημικών </a:t>
            </a:r>
            <a:r>
              <a:rPr lang="el-GR" sz="4400" dirty="0" smtClean="0">
                <a:solidFill>
                  <a:srgbClr val="820000"/>
                </a:solidFill>
              </a:rPr>
              <a:t>αναλυτών</a:t>
            </a:r>
            <a:endParaRPr lang="el-GR" sz="4400" dirty="0">
              <a:solidFill>
                <a:srgbClr val="820000"/>
              </a:solidFill>
            </a:endParaRPr>
          </a:p>
        </p:txBody>
      </p:sp>
      <p:sp>
        <p:nvSpPr>
          <p:cNvPr id="5" name="Subtitle 4"/>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28390077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l-GR" dirty="0">
                <a:solidFill>
                  <a:srgbClr val="820000"/>
                </a:solidFill>
              </a:rPr>
              <a:t>Οι δυνατότητες τους ποικίλουν ανάλογα</a:t>
            </a:r>
            <a:r>
              <a:rPr lang="el-GR" dirty="0" smtClean="0">
                <a:solidFill>
                  <a:srgbClr val="820000"/>
                </a:solidFill>
              </a:rPr>
              <a:t>:</a:t>
            </a:r>
            <a:endParaRPr lang="el-GR" dirty="0">
              <a:solidFill>
                <a:srgbClr val="820000"/>
              </a:solidFill>
            </a:endParaRPr>
          </a:p>
        </p:txBody>
      </p:sp>
      <p:sp>
        <p:nvSpPr>
          <p:cNvPr id="7" name="Content Placeholder 6"/>
          <p:cNvSpPr>
            <a:spLocks noGrp="1"/>
          </p:cNvSpPr>
          <p:nvPr>
            <p:ph idx="1"/>
          </p:nvPr>
        </p:nvSpPr>
        <p:spPr>
          <a:xfrm>
            <a:off x="457200" y="1196752"/>
            <a:ext cx="8003232" cy="3848368"/>
          </a:xfrm>
        </p:spPr>
        <p:txBody>
          <a:bodyPr>
            <a:noAutofit/>
          </a:bodyPr>
          <a:lstStyle/>
          <a:p>
            <a:pPr>
              <a:spcBef>
                <a:spcPts val="600"/>
              </a:spcBef>
              <a:spcAft>
                <a:spcPts val="600"/>
              </a:spcAft>
            </a:pPr>
            <a:r>
              <a:rPr lang="en-US" sz="2400" dirty="0"/>
              <a:t>T</a:t>
            </a:r>
            <a:r>
              <a:rPr lang="el-GR" sz="2400" dirty="0"/>
              <a:t>ην ταχύτητα των αναλύσεων (δείγματα ανά ώρα – </a:t>
            </a:r>
            <a:r>
              <a:rPr lang="en-US" sz="2400" dirty="0"/>
              <a:t>samples/hour)</a:t>
            </a:r>
            <a:endParaRPr lang="el-GR" sz="2400" dirty="0"/>
          </a:p>
          <a:p>
            <a:pPr>
              <a:spcBef>
                <a:spcPts val="600"/>
              </a:spcBef>
              <a:spcAft>
                <a:spcPts val="600"/>
              </a:spcAft>
            </a:pPr>
            <a:r>
              <a:rPr lang="el-GR" sz="2400" dirty="0" smtClean="0"/>
              <a:t>Τις </a:t>
            </a:r>
            <a:r>
              <a:rPr lang="el-GR" sz="2400" dirty="0"/>
              <a:t>διαφορετικές τεχνολογίες αναλύσεων που ενσωματώνουν</a:t>
            </a:r>
            <a:r>
              <a:rPr lang="en-US" sz="2400" dirty="0"/>
              <a:t>:</a:t>
            </a:r>
          </a:p>
          <a:p>
            <a:pPr marL="719138" indent="-365125">
              <a:spcBef>
                <a:spcPts val="600"/>
              </a:spcBef>
              <a:spcAft>
                <a:spcPts val="600"/>
              </a:spcAft>
              <a:buAutoNum type="arabicPeriod"/>
            </a:pPr>
            <a:r>
              <a:rPr lang="el-GR" sz="2400" dirty="0" smtClean="0"/>
              <a:t>Χρωματομετρικές </a:t>
            </a:r>
            <a:r>
              <a:rPr lang="el-GR" sz="2400" dirty="0"/>
              <a:t>αναλύσεις</a:t>
            </a:r>
          </a:p>
          <a:p>
            <a:pPr marL="719138" indent="-365125">
              <a:spcBef>
                <a:spcPts val="600"/>
              </a:spcBef>
              <a:spcAft>
                <a:spcPts val="600"/>
              </a:spcAft>
              <a:buAutoNum type="arabicPeriod"/>
            </a:pPr>
            <a:r>
              <a:rPr lang="el-GR" sz="2400" dirty="0"/>
              <a:t>Ποτενσιομετρία</a:t>
            </a:r>
          </a:p>
          <a:p>
            <a:pPr marL="719138" indent="-365125">
              <a:spcBef>
                <a:spcPts val="600"/>
              </a:spcBef>
              <a:spcAft>
                <a:spcPts val="600"/>
              </a:spcAft>
              <a:buAutoNum type="arabicPeriod"/>
            </a:pPr>
            <a:r>
              <a:rPr lang="el-GR" sz="2400" dirty="0"/>
              <a:t>Θολωσιμετρία</a:t>
            </a:r>
          </a:p>
          <a:p>
            <a:pPr marL="719138" indent="-365125">
              <a:spcBef>
                <a:spcPts val="600"/>
              </a:spcBef>
              <a:spcAft>
                <a:spcPts val="600"/>
              </a:spcAft>
              <a:buAutoNum type="arabicPeriod"/>
            </a:pPr>
            <a:r>
              <a:rPr lang="el-GR" sz="2400" dirty="0"/>
              <a:t>Ανοσοενζυματικές αναλύσεις</a:t>
            </a:r>
          </a:p>
          <a:p>
            <a:pPr>
              <a:spcBef>
                <a:spcPts val="600"/>
              </a:spcBef>
              <a:spcAft>
                <a:spcPts val="600"/>
              </a:spcAft>
            </a:pPr>
            <a:endParaRPr lang="el-GR" sz="2400" dirty="0"/>
          </a:p>
          <a:p>
            <a:pPr>
              <a:spcBef>
                <a:spcPts val="600"/>
              </a:spcBef>
              <a:spcAft>
                <a:spcPts val="600"/>
              </a:spcAft>
            </a:pPr>
            <a:endParaRPr lang="el-GR" sz="2400"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37</a:t>
            </a:fld>
            <a:endParaRPr lang="el-GR" dirty="0"/>
          </a:p>
        </p:txBody>
      </p:sp>
    </p:spTree>
    <p:extLst>
      <p:ext uri="{BB962C8B-B14F-4D97-AF65-F5344CB8AC3E}">
        <p14:creationId xmlns:p14="http://schemas.microsoft.com/office/powerpoint/2010/main" val="34241393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4211960" y="2780928"/>
            <a:ext cx="3527220" cy="1513706"/>
          </a:xfrm>
          <a:prstGeom prst="rect">
            <a:avLst/>
          </a:prstGeom>
          <a:noFill/>
          <a:ln w="9525">
            <a:noFill/>
            <a:miter lim="800000"/>
            <a:headEnd/>
            <a:tailEnd/>
          </a:ln>
        </p:spPr>
      </p:pic>
      <p:sp>
        <p:nvSpPr>
          <p:cNvPr id="9" name="8 - TextBox"/>
          <p:cNvSpPr txBox="1"/>
          <p:nvPr/>
        </p:nvSpPr>
        <p:spPr>
          <a:xfrm>
            <a:off x="4572000" y="4653136"/>
            <a:ext cx="3141566" cy="646331"/>
          </a:xfrm>
          <a:prstGeom prst="rect">
            <a:avLst/>
          </a:prstGeom>
          <a:noFill/>
        </p:spPr>
        <p:txBody>
          <a:bodyPr wrap="none" rtlCol="0">
            <a:spAutoFit/>
          </a:bodyPr>
          <a:lstStyle/>
          <a:p>
            <a:r>
              <a:rPr lang="en-US" dirty="0" smtClean="0">
                <a:latin typeface="+mn-lt"/>
              </a:rPr>
              <a:t>Olympus </a:t>
            </a:r>
          </a:p>
          <a:p>
            <a:r>
              <a:rPr lang="en-US" dirty="0" smtClean="0">
                <a:latin typeface="+mn-lt"/>
              </a:rPr>
              <a:t>AU 5431: 5000 tests/h, Dual ISE</a:t>
            </a:r>
            <a:endParaRPr lang="el-GR" dirty="0">
              <a:latin typeface="+mn-lt"/>
            </a:endParaRPr>
          </a:p>
        </p:txBody>
      </p:sp>
      <p:sp>
        <p:nvSpPr>
          <p:cNvPr id="10" name="9 - TextBox"/>
          <p:cNvSpPr txBox="1"/>
          <p:nvPr/>
        </p:nvSpPr>
        <p:spPr>
          <a:xfrm>
            <a:off x="1115616" y="4653136"/>
            <a:ext cx="2706767" cy="646331"/>
          </a:xfrm>
          <a:prstGeom prst="rect">
            <a:avLst/>
          </a:prstGeom>
          <a:noFill/>
        </p:spPr>
        <p:txBody>
          <a:bodyPr wrap="none" rtlCol="0">
            <a:spAutoFit/>
          </a:bodyPr>
          <a:lstStyle/>
          <a:p>
            <a:r>
              <a:rPr lang="en-US" dirty="0" smtClean="0">
                <a:latin typeface="+mn-lt"/>
              </a:rPr>
              <a:t>Vital Diagnostics</a:t>
            </a:r>
          </a:p>
          <a:p>
            <a:r>
              <a:rPr lang="en-US" dirty="0" smtClean="0">
                <a:latin typeface="+mn-lt"/>
              </a:rPr>
              <a:t>Envoy 500: 570 tests/h, ISE</a:t>
            </a:r>
            <a:endParaRPr lang="el-GR" dirty="0">
              <a:latin typeface="+mn-lt"/>
            </a:endParaRPr>
          </a:p>
        </p:txBody>
      </p:sp>
      <p:sp>
        <p:nvSpPr>
          <p:cNvPr id="2" name="Title 1"/>
          <p:cNvSpPr>
            <a:spLocks noGrp="1"/>
          </p:cNvSpPr>
          <p:nvPr>
            <p:ph type="title"/>
          </p:nvPr>
        </p:nvSpPr>
        <p:spPr/>
        <p:txBody>
          <a:bodyPr>
            <a:normAutofit fontScale="90000"/>
          </a:bodyPr>
          <a:lstStyle/>
          <a:p>
            <a:r>
              <a:rPr lang="el-GR" dirty="0">
                <a:solidFill>
                  <a:srgbClr val="820000"/>
                </a:solidFill>
              </a:rPr>
              <a:t>Επαγγελματικοί βιοχημικοί αναλυτές με διαφορετικές </a:t>
            </a:r>
            <a:r>
              <a:rPr lang="el-GR" dirty="0" smtClean="0">
                <a:solidFill>
                  <a:srgbClr val="820000"/>
                </a:solidFill>
              </a:rPr>
              <a:t>δυνατότητες</a:t>
            </a:r>
            <a:endParaRPr lang="el-GR" dirty="0">
              <a:solidFill>
                <a:srgbClr val="820000"/>
              </a:solidFill>
            </a:endParaRPr>
          </a:p>
        </p:txBody>
      </p:sp>
      <p:sp>
        <p:nvSpPr>
          <p:cNvPr id="11" name="10 - Θέση αριθμού διαφάνειας"/>
          <p:cNvSpPr>
            <a:spLocks noGrp="1"/>
          </p:cNvSpPr>
          <p:nvPr>
            <p:ph type="sldNum" sz="quarter" idx="12"/>
          </p:nvPr>
        </p:nvSpPr>
        <p:spPr/>
        <p:txBody>
          <a:bodyPr/>
          <a:lstStyle/>
          <a:p>
            <a:fld id="{4F892117-1901-45FE-8DD7-2D21F5396251}" type="slidenum">
              <a:rPr lang="el-GR" smtClean="0"/>
              <a:pPr/>
              <a:t>38</a:t>
            </a:fld>
            <a:endParaRPr lang="el-GR" dirty="0"/>
          </a:p>
        </p:txBody>
      </p:sp>
      <p:sp>
        <p:nvSpPr>
          <p:cNvPr id="4" name="Rectangle 3"/>
          <p:cNvSpPr/>
          <p:nvPr/>
        </p:nvSpPr>
        <p:spPr>
          <a:xfrm>
            <a:off x="3465208" y="5588097"/>
            <a:ext cx="3096344" cy="830997"/>
          </a:xfrm>
          <a:prstGeom prst="rect">
            <a:avLst/>
          </a:prstGeom>
        </p:spPr>
        <p:txBody>
          <a:bodyPr wrap="square">
            <a:spAutoFit/>
          </a:bodyPr>
          <a:lstStyle/>
          <a:p>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Envoy </a:t>
            </a:r>
            <a:r>
              <a:rPr lang="en-US" sz="1200" dirty="0">
                <a:solidFill>
                  <a:schemeClr val="tx1">
                    <a:lumMod val="75000"/>
                    <a:lumOff val="25000"/>
                  </a:schemeClr>
                </a:solidFill>
                <a:latin typeface="+mn-lt"/>
                <a:hlinkClick r:id="rId4"/>
              </a:rPr>
              <a:t>500 Demonstration </a:t>
            </a:r>
            <a:r>
              <a:rPr lang="en-US" sz="1200" dirty="0" smtClean="0">
                <a:solidFill>
                  <a:schemeClr val="tx1">
                    <a:lumMod val="75000"/>
                    <a:lumOff val="25000"/>
                  </a:schemeClr>
                </a:solidFill>
                <a:latin typeface="+mn-lt"/>
                <a:hlinkClick r:id="rId4"/>
              </a:rPr>
              <a:t>Video</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5"/>
              </a:rPr>
              <a:t>VitalDiagnosticsUS</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rPr>
              <a:t>Standard YouTube License</a:t>
            </a:r>
          </a:p>
          <a:p>
            <a:endParaRPr lang="en-US" sz="1200" dirty="0">
              <a:solidFill>
                <a:schemeClr val="tx1">
                  <a:lumMod val="75000"/>
                  <a:lumOff val="25000"/>
                </a:schemeClr>
              </a:solidFill>
              <a:latin typeface="+mn-lt"/>
            </a:endParaRPr>
          </a:p>
        </p:txBody>
      </p:sp>
      <p:pic>
        <p:nvPicPr>
          <p:cNvPr id="1026" name="Picture 2" descr="https://encrypted-tbn1.gstatic.com/images?q=tbn:ANd9GcTXcXNDzXnZatOre3J4NgpfRhjXCFW1ufJSIu4mx29t6Hfk3nQ2zg">
            <a:hlinkClick r:id="rId4"/>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28779" y="5421281"/>
            <a:ext cx="997813" cy="997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22504" y="4384104"/>
            <a:ext cx="2213992" cy="276999"/>
          </a:xfrm>
          <a:prstGeom prst="rect">
            <a:avLst/>
          </a:prstGeom>
        </p:spPr>
        <p:txBody>
          <a:bodyPr wrap="square">
            <a:spAutoFit/>
          </a:bodyPr>
          <a:lstStyle/>
          <a:p>
            <a:pPr algn="ctr"/>
            <a:r>
              <a:rPr lang="el-GR" sz="1200" dirty="0" smtClean="0">
                <a:solidFill>
                  <a:schemeClr val="tx1">
                    <a:lumMod val="75000"/>
                    <a:lumOff val="25000"/>
                  </a:schemeClr>
                </a:solidFill>
              </a:rPr>
              <a:t>© </a:t>
            </a:r>
            <a:r>
              <a:rPr lang="en-US" sz="1200" dirty="0" smtClean="0">
                <a:solidFill>
                  <a:schemeClr val="tx1">
                    <a:lumMod val="75000"/>
                    <a:lumOff val="25000"/>
                  </a:schemeClr>
                </a:solidFill>
                <a:latin typeface="+mn-lt"/>
                <a:hlinkClick r:id="rId7"/>
              </a:rPr>
              <a:t>vitaldiagnosticsinc.com</a:t>
            </a:r>
            <a:endParaRPr lang="el-GR" sz="1200" dirty="0">
              <a:solidFill>
                <a:schemeClr val="tx1">
                  <a:lumMod val="75000"/>
                  <a:lumOff val="25000"/>
                </a:schemeClr>
              </a:solidFill>
              <a:latin typeface="+mn-lt"/>
            </a:endParaRPr>
          </a:p>
        </p:txBody>
      </p:sp>
      <p:pic>
        <p:nvPicPr>
          <p:cNvPr id="1028"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90512" y="2505331"/>
            <a:ext cx="2571750" cy="1714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148169" y="4376137"/>
            <a:ext cx="1989227" cy="276999"/>
          </a:xfrm>
          <a:prstGeom prst="rect">
            <a:avLst/>
          </a:prstGeom>
        </p:spPr>
        <p:txBody>
          <a:bodyPr wrap="square">
            <a:spAutoFit/>
          </a:bodyPr>
          <a:lstStyle/>
          <a:p>
            <a:pPr algn="ctr"/>
            <a:r>
              <a:rPr lang="el-GR" sz="1200" dirty="0" smtClean="0">
                <a:solidFill>
                  <a:schemeClr val="tx1">
                    <a:lumMod val="75000"/>
                    <a:lumOff val="25000"/>
                  </a:schemeClr>
                </a:solidFill>
                <a:latin typeface="+mn-lt"/>
              </a:rPr>
              <a:t>© </a:t>
            </a:r>
            <a:r>
              <a:rPr lang="en-US" sz="1200" dirty="0" smtClean="0">
                <a:solidFill>
                  <a:schemeClr val="tx1">
                    <a:lumMod val="75000"/>
                    <a:lumOff val="25000"/>
                  </a:schemeClr>
                </a:solidFill>
                <a:latin typeface="+mn-lt"/>
                <a:hlinkClick r:id="rId9"/>
              </a:rPr>
              <a:t>marketingiv.com</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403802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rgbClr val="820000"/>
                </a:solidFill>
              </a:rPr>
              <a:t>Ο Νεύτωνας ανακάλυψε το πρίσμα και την διάθλαση του </a:t>
            </a:r>
            <a:r>
              <a:rPr lang="el-GR" dirty="0" smtClean="0">
                <a:solidFill>
                  <a:srgbClr val="820000"/>
                </a:solidFill>
              </a:rPr>
              <a:t>φωτός</a:t>
            </a:r>
            <a:endParaRPr lang="el-GR" dirty="0">
              <a:solidFill>
                <a:srgbClr val="820000"/>
              </a:solidFill>
            </a:endParaRPr>
          </a:p>
        </p:txBody>
      </p:sp>
      <p:sp>
        <p:nvSpPr>
          <p:cNvPr id="4" name="3 - Θέση αριθμού διαφάνειας"/>
          <p:cNvSpPr>
            <a:spLocks noGrp="1"/>
          </p:cNvSpPr>
          <p:nvPr>
            <p:ph type="sldNum" sz="quarter" idx="12"/>
          </p:nvPr>
        </p:nvSpPr>
        <p:spPr/>
        <p:txBody>
          <a:bodyPr/>
          <a:lstStyle/>
          <a:p>
            <a:fld id="{4F892117-1901-45FE-8DD7-2D21F5396251}" type="slidenum">
              <a:rPr lang="el-GR" smtClean="0"/>
              <a:pPr/>
              <a:t>3</a:t>
            </a:fld>
            <a:endParaRPr lang="el-GR" dirty="0"/>
          </a:p>
        </p:txBody>
      </p:sp>
      <p:pic>
        <p:nvPicPr>
          <p:cNvPr id="6" name="Picture 2"/>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809750" y="1772816"/>
            <a:ext cx="5524500" cy="3429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461737" y="5233306"/>
            <a:ext cx="4220525" cy="461665"/>
          </a:xfrm>
          <a:prstGeom prst="rect">
            <a:avLst/>
          </a:prstGeom>
        </p:spPr>
        <p:txBody>
          <a:bodyPr wrap="square">
            <a:spAutoFit/>
          </a:bodyPr>
          <a:lstStyle/>
          <a:p>
            <a:pPr algn="ctr"/>
            <a:r>
              <a:rPr lang="en-US" sz="1200" dirty="0" smtClean="0">
                <a:solidFill>
                  <a:schemeClr val="tx1">
                    <a:lumMod val="65000"/>
                    <a:lumOff val="35000"/>
                  </a:schemeClr>
                </a:solidFill>
                <a:latin typeface="+mn-lt"/>
              </a:rPr>
              <a:t>“</a:t>
            </a:r>
            <a:r>
              <a:rPr lang="en-US" sz="1200" dirty="0" smtClean="0">
                <a:solidFill>
                  <a:schemeClr val="tx1">
                    <a:lumMod val="65000"/>
                    <a:lumOff val="35000"/>
                  </a:schemeClr>
                </a:solidFill>
                <a:latin typeface="+mn-lt"/>
                <a:hlinkClick r:id="rId3"/>
              </a:rPr>
              <a:t>Prisma-lightSpectrum-goethe</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smtClean="0">
                <a:solidFill>
                  <a:schemeClr val="tx1">
                    <a:lumMod val="65000"/>
                    <a:lumOff val="35000"/>
                  </a:schemeClr>
                </a:solidFill>
                <a:latin typeface="+mn-lt"/>
                <a:hlinkClick r:id="rId4"/>
              </a:rPr>
              <a:t>Johnrpenner</a:t>
            </a:r>
            <a:r>
              <a:rPr lang="el-GR" sz="1200" dirty="0" smtClean="0">
                <a:solidFill>
                  <a:schemeClr val="tx1">
                    <a:lumMod val="65000"/>
                    <a:lumOff val="35000"/>
                  </a:schemeClr>
                </a:solidFill>
                <a:latin typeface="+mn-lt"/>
              </a:rPr>
              <a:t> διαθέσιμο με άδεια </a:t>
            </a:r>
            <a:r>
              <a:rPr lang="en-US" sz="1200" dirty="0">
                <a:solidFill>
                  <a:schemeClr val="tx1">
                    <a:lumMod val="65000"/>
                    <a:lumOff val="35000"/>
                  </a:schemeClr>
                </a:solidFill>
                <a:latin typeface="+mn-lt"/>
                <a:hlinkClick r:id="rId5"/>
              </a:rPr>
              <a:t>CC BY-SA 3.0</a:t>
            </a:r>
            <a:endParaRPr lang="el-GR" sz="1200" dirty="0">
              <a:solidFill>
                <a:schemeClr val="tx1">
                  <a:lumMod val="65000"/>
                  <a:lumOff val="35000"/>
                </a:schemeClr>
              </a:solidFill>
              <a:latin typeface="+mn-lt"/>
            </a:endParaRPr>
          </a:p>
        </p:txBody>
      </p:sp>
    </p:spTree>
    <p:extLst>
      <p:ext uri="{BB962C8B-B14F-4D97-AF65-F5344CB8AC3E}">
        <p14:creationId xmlns:p14="http://schemas.microsoft.com/office/powerpoint/2010/main" val="17627201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255660" y="2162873"/>
            <a:ext cx="2520280" cy="2440813"/>
          </a:xfrm>
          <a:prstGeom prst="rect">
            <a:avLst/>
          </a:prstGeom>
          <a:noFill/>
        </p:spPr>
      </p:pic>
      <p:sp>
        <p:nvSpPr>
          <p:cNvPr id="4" name="3 - TextBox"/>
          <p:cNvSpPr txBox="1"/>
          <p:nvPr/>
        </p:nvSpPr>
        <p:spPr>
          <a:xfrm>
            <a:off x="1187624" y="4926093"/>
            <a:ext cx="2808312" cy="369332"/>
          </a:xfrm>
          <a:prstGeom prst="rect">
            <a:avLst/>
          </a:prstGeom>
          <a:noFill/>
        </p:spPr>
        <p:txBody>
          <a:bodyPr wrap="square" rtlCol="0">
            <a:spAutoFit/>
          </a:bodyPr>
          <a:lstStyle/>
          <a:p>
            <a:r>
              <a:rPr lang="en-US" dirty="0" smtClean="0">
                <a:latin typeface="+mn-lt"/>
              </a:rPr>
              <a:t>Cobas Mira Plus</a:t>
            </a:r>
            <a:r>
              <a:rPr lang="el-GR" dirty="0" smtClean="0">
                <a:latin typeface="+mn-lt"/>
              </a:rPr>
              <a:t>  </a:t>
            </a:r>
            <a:r>
              <a:rPr lang="en-US" dirty="0" smtClean="0">
                <a:latin typeface="+mn-lt"/>
              </a:rPr>
              <a:t>Benchtop</a:t>
            </a:r>
            <a:endParaRPr lang="el-GR" dirty="0">
              <a:latin typeface="+mn-lt"/>
            </a:endParaRPr>
          </a:p>
        </p:txBody>
      </p:sp>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2375168"/>
            <a:ext cx="3292769" cy="2016224"/>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l-GR" dirty="0">
                <a:solidFill>
                  <a:srgbClr val="820000"/>
                </a:solidFill>
              </a:rPr>
              <a:t>Διαφορετικά μεγέθη ανάλογα με τις διαστάσεις και το χώρο του </a:t>
            </a:r>
            <a:r>
              <a:rPr lang="el-GR" dirty="0" smtClean="0">
                <a:solidFill>
                  <a:srgbClr val="820000"/>
                </a:solidFill>
              </a:rPr>
              <a:t>εργαστηρίου</a:t>
            </a:r>
            <a:endParaRPr lang="el-GR" dirty="0">
              <a:solidFill>
                <a:srgbClr val="820000"/>
              </a:solidFill>
            </a:endParaRPr>
          </a:p>
        </p:txBody>
      </p:sp>
      <p:sp>
        <p:nvSpPr>
          <p:cNvPr id="6" name="5 - Θέση αριθμού διαφάνειας"/>
          <p:cNvSpPr>
            <a:spLocks noGrp="1"/>
          </p:cNvSpPr>
          <p:nvPr>
            <p:ph type="sldNum" sz="quarter" idx="12"/>
          </p:nvPr>
        </p:nvSpPr>
        <p:spPr/>
        <p:txBody>
          <a:bodyPr/>
          <a:lstStyle/>
          <a:p>
            <a:fld id="{4F892117-1901-45FE-8DD7-2D21F5396251}" type="slidenum">
              <a:rPr lang="el-GR" smtClean="0"/>
              <a:pPr/>
              <a:t>39</a:t>
            </a:fld>
            <a:endParaRPr lang="el-GR" dirty="0"/>
          </a:p>
        </p:txBody>
      </p:sp>
      <p:sp>
        <p:nvSpPr>
          <p:cNvPr id="7" name="Rectangle 6"/>
          <p:cNvSpPr/>
          <p:nvPr/>
        </p:nvSpPr>
        <p:spPr>
          <a:xfrm>
            <a:off x="5189897" y="4926093"/>
            <a:ext cx="1925271" cy="369332"/>
          </a:xfrm>
          <a:prstGeom prst="rect">
            <a:avLst/>
          </a:prstGeom>
        </p:spPr>
        <p:txBody>
          <a:bodyPr wrap="none">
            <a:spAutoFit/>
          </a:bodyPr>
          <a:lstStyle/>
          <a:p>
            <a:r>
              <a:rPr lang="en-US" dirty="0">
                <a:latin typeface="+mn-lt"/>
              </a:rPr>
              <a:t>Human: 75 tests/h</a:t>
            </a:r>
          </a:p>
        </p:txBody>
      </p:sp>
      <p:sp>
        <p:nvSpPr>
          <p:cNvPr id="8" name="Rectangle 7"/>
          <p:cNvSpPr/>
          <p:nvPr/>
        </p:nvSpPr>
        <p:spPr>
          <a:xfrm>
            <a:off x="1550834" y="4563991"/>
            <a:ext cx="1929932" cy="276999"/>
          </a:xfrm>
          <a:prstGeom prst="rect">
            <a:avLst/>
          </a:prstGeom>
        </p:spPr>
        <p:txBody>
          <a:bodyPr wrap="square">
            <a:spAutoFit/>
          </a:bodyPr>
          <a:lstStyle/>
          <a:p>
            <a:r>
              <a:rPr lang="en-US" sz="1200" dirty="0" smtClean="0">
                <a:latin typeface="+mn-lt"/>
                <a:hlinkClick r:id="rId5"/>
              </a:rPr>
              <a:t>myco-instrumentation.com</a:t>
            </a:r>
            <a:endParaRPr lang="el-GR" sz="1200" dirty="0">
              <a:latin typeface="+mn-lt"/>
            </a:endParaRPr>
          </a:p>
        </p:txBody>
      </p:sp>
    </p:spTree>
    <p:extLst>
      <p:ext uri="{BB962C8B-B14F-4D97-AF65-F5344CB8AC3E}">
        <p14:creationId xmlns:p14="http://schemas.microsoft.com/office/powerpoint/2010/main" val="41272326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7624" y="2258056"/>
            <a:ext cx="3168352" cy="2754396"/>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4932040" y="2060848"/>
            <a:ext cx="3024336" cy="301089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l-GR" dirty="0">
                <a:solidFill>
                  <a:srgbClr val="820000"/>
                </a:solidFill>
              </a:rPr>
              <a:t>Μικροί βιοχημικοί αναλυτές για μικρά εργαστήρια ή γραφεία  </a:t>
            </a:r>
            <a:r>
              <a:rPr lang="el-GR" dirty="0" smtClean="0">
                <a:solidFill>
                  <a:srgbClr val="820000"/>
                </a:solidFill>
              </a:rPr>
              <a:t>γιατρών</a:t>
            </a:r>
            <a:endParaRPr lang="el-GR" dirty="0">
              <a:solidFill>
                <a:srgbClr val="820000"/>
              </a:solidFill>
            </a:endParaRPr>
          </a:p>
        </p:txBody>
      </p:sp>
      <p:sp>
        <p:nvSpPr>
          <p:cNvPr id="6" name="5 - Θέση αριθμού διαφάνειας"/>
          <p:cNvSpPr>
            <a:spLocks noGrp="1"/>
          </p:cNvSpPr>
          <p:nvPr>
            <p:ph type="sldNum" sz="quarter" idx="12"/>
          </p:nvPr>
        </p:nvSpPr>
        <p:spPr/>
        <p:txBody>
          <a:bodyPr/>
          <a:lstStyle/>
          <a:p>
            <a:fld id="{4F892117-1901-45FE-8DD7-2D21F5396251}" type="slidenum">
              <a:rPr lang="el-GR" smtClean="0"/>
              <a:pPr/>
              <a:t>40</a:t>
            </a:fld>
            <a:endParaRPr lang="el-GR" dirty="0"/>
          </a:p>
        </p:txBody>
      </p:sp>
      <p:sp>
        <p:nvSpPr>
          <p:cNvPr id="7" name="Rectangle 6"/>
          <p:cNvSpPr/>
          <p:nvPr/>
        </p:nvSpPr>
        <p:spPr>
          <a:xfrm>
            <a:off x="6156176" y="5292590"/>
            <a:ext cx="1071512" cy="369332"/>
          </a:xfrm>
          <a:prstGeom prst="rect">
            <a:avLst/>
          </a:prstGeom>
        </p:spPr>
        <p:txBody>
          <a:bodyPr wrap="none">
            <a:spAutoFit/>
          </a:bodyPr>
          <a:lstStyle/>
          <a:p>
            <a:r>
              <a:rPr lang="en-US" dirty="0">
                <a:latin typeface="+mn-lt"/>
              </a:rPr>
              <a:t>StandBio</a:t>
            </a:r>
            <a:r>
              <a:rPr lang="el-GR" dirty="0">
                <a:latin typeface="+mn-lt"/>
              </a:rPr>
              <a:t> </a:t>
            </a:r>
          </a:p>
        </p:txBody>
      </p:sp>
      <p:sp>
        <p:nvSpPr>
          <p:cNvPr id="8" name="Rectangle 7"/>
          <p:cNvSpPr/>
          <p:nvPr/>
        </p:nvSpPr>
        <p:spPr>
          <a:xfrm>
            <a:off x="1974145" y="5292590"/>
            <a:ext cx="1460656" cy="369332"/>
          </a:xfrm>
          <a:prstGeom prst="rect">
            <a:avLst/>
          </a:prstGeom>
        </p:spPr>
        <p:txBody>
          <a:bodyPr wrap="none">
            <a:spAutoFit/>
          </a:bodyPr>
          <a:lstStyle/>
          <a:p>
            <a:r>
              <a:rPr lang="en-US" dirty="0">
                <a:latin typeface="+mn-lt"/>
              </a:rPr>
              <a:t> Biochem 100</a:t>
            </a:r>
            <a:endParaRPr lang="el-GR" dirty="0">
              <a:latin typeface="+mn-lt"/>
            </a:endParaRPr>
          </a:p>
        </p:txBody>
      </p:sp>
      <p:sp>
        <p:nvSpPr>
          <p:cNvPr id="9" name="Rectangle 8"/>
          <p:cNvSpPr/>
          <p:nvPr/>
        </p:nvSpPr>
        <p:spPr>
          <a:xfrm>
            <a:off x="5287776" y="5012452"/>
            <a:ext cx="2808312" cy="276999"/>
          </a:xfrm>
          <a:prstGeom prst="rect">
            <a:avLst/>
          </a:prstGeom>
        </p:spPr>
        <p:txBody>
          <a:bodyPr wrap="square">
            <a:spAutoFit/>
          </a:bodyPr>
          <a:lstStyle/>
          <a:p>
            <a:pPr algn="ctr"/>
            <a:r>
              <a:rPr lang="en-US" sz="1200" dirty="0" smtClean="0">
                <a:latin typeface="+mn-lt"/>
                <a:hlinkClick r:id="rId5"/>
              </a:rPr>
              <a:t>medicaldevicedepot.com</a:t>
            </a:r>
            <a:endParaRPr lang="el-GR" sz="1200" dirty="0">
              <a:latin typeface="+mn-lt"/>
            </a:endParaRPr>
          </a:p>
        </p:txBody>
      </p:sp>
    </p:spTree>
    <p:extLst>
      <p:ext uri="{BB962C8B-B14F-4D97-AF65-F5344CB8AC3E}">
        <p14:creationId xmlns:p14="http://schemas.microsoft.com/office/powerpoint/2010/main" val="13737179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35896" y="1929563"/>
            <a:ext cx="2137792" cy="2616952"/>
          </a:xfrm>
          <a:prstGeom prst="rect">
            <a:avLst/>
          </a:prstGeom>
          <a:noFill/>
          <a:ln w="9525">
            <a:noFill/>
            <a:miter lim="800000"/>
            <a:headEnd/>
            <a:tailEnd/>
          </a:ln>
        </p:spPr>
      </p:pic>
      <p:sp>
        <p:nvSpPr>
          <p:cNvPr id="3" name="2 - TextBox"/>
          <p:cNvSpPr txBox="1"/>
          <p:nvPr/>
        </p:nvSpPr>
        <p:spPr>
          <a:xfrm>
            <a:off x="3167272" y="4797150"/>
            <a:ext cx="3024336" cy="646331"/>
          </a:xfrm>
          <a:prstGeom prst="rect">
            <a:avLst/>
          </a:prstGeom>
          <a:noFill/>
        </p:spPr>
        <p:txBody>
          <a:bodyPr wrap="square" rtlCol="0">
            <a:spAutoFit/>
          </a:bodyPr>
          <a:lstStyle/>
          <a:p>
            <a:pPr algn="ctr"/>
            <a:r>
              <a:rPr lang="en-US" dirty="0" smtClean="0">
                <a:latin typeface="+mn-lt"/>
              </a:rPr>
              <a:t>Abbott  Stat-I</a:t>
            </a:r>
          </a:p>
          <a:p>
            <a:pPr algn="ctr"/>
            <a:r>
              <a:rPr lang="en-US" dirty="0" smtClean="0">
                <a:latin typeface="+mn-lt"/>
              </a:rPr>
              <a:t>M</a:t>
            </a:r>
            <a:r>
              <a:rPr lang="el-GR" dirty="0" smtClean="0">
                <a:latin typeface="+mn-lt"/>
              </a:rPr>
              <a:t>ετρά πλήθος παραμέτρων</a:t>
            </a:r>
            <a:endParaRPr lang="el-GR" dirty="0">
              <a:latin typeface="+mn-lt"/>
            </a:endParaRPr>
          </a:p>
        </p:txBody>
      </p:sp>
      <p:pic>
        <p:nvPicPr>
          <p:cNvPr id="3075" name="Picture 3"/>
          <p:cNvPicPr>
            <a:picLocks noChangeAspect="1" noChangeArrowheads="1"/>
          </p:cNvPicPr>
          <p:nvPr/>
        </p:nvPicPr>
        <p:blipFill>
          <a:blip r:embed="rId4" cstate="print"/>
          <a:srcRect/>
          <a:stretch>
            <a:fillRect/>
          </a:stretch>
        </p:blipFill>
        <p:spPr bwMode="auto">
          <a:xfrm>
            <a:off x="412627" y="2132856"/>
            <a:ext cx="2133600" cy="2295525"/>
          </a:xfrm>
          <a:prstGeom prst="rect">
            <a:avLst/>
          </a:prstGeom>
          <a:noFill/>
          <a:ln w="9525">
            <a:noFill/>
            <a:miter lim="800000"/>
            <a:headEnd/>
            <a:tailEnd/>
          </a:ln>
        </p:spPr>
      </p:pic>
      <p:sp>
        <p:nvSpPr>
          <p:cNvPr id="6" name="5 - TextBox"/>
          <p:cNvSpPr txBox="1"/>
          <p:nvPr/>
        </p:nvSpPr>
        <p:spPr>
          <a:xfrm>
            <a:off x="107504" y="4797152"/>
            <a:ext cx="3024336" cy="646331"/>
          </a:xfrm>
          <a:prstGeom prst="rect">
            <a:avLst/>
          </a:prstGeom>
          <a:noFill/>
        </p:spPr>
        <p:txBody>
          <a:bodyPr wrap="square" rtlCol="0">
            <a:spAutoFit/>
          </a:bodyPr>
          <a:lstStyle/>
          <a:p>
            <a:pPr algn="ctr"/>
            <a:r>
              <a:rPr lang="en-US" dirty="0" smtClean="0">
                <a:latin typeface="+mn-lt"/>
              </a:rPr>
              <a:t>Axon On-Call Vibid</a:t>
            </a:r>
          </a:p>
          <a:p>
            <a:pPr algn="ctr"/>
            <a:r>
              <a:rPr lang="el-GR" dirty="0" smtClean="0">
                <a:latin typeface="+mn-lt"/>
              </a:rPr>
              <a:t>Συσκευή μέτρησης γλυκόζης</a:t>
            </a:r>
            <a:endParaRPr lang="el-GR" dirty="0">
              <a:latin typeface="+mn-lt"/>
            </a:endParaRPr>
          </a:p>
        </p:txBody>
      </p:sp>
      <p:pic>
        <p:nvPicPr>
          <p:cNvPr id="307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75008" y="2103463"/>
            <a:ext cx="2016224" cy="2354310"/>
          </a:xfrm>
          <a:prstGeom prst="rect">
            <a:avLst/>
          </a:prstGeom>
          <a:noFill/>
          <a:ln w="9525">
            <a:noFill/>
            <a:miter lim="800000"/>
            <a:headEnd/>
            <a:tailEnd/>
          </a:ln>
        </p:spPr>
      </p:pic>
      <p:sp>
        <p:nvSpPr>
          <p:cNvPr id="8" name="7 - TextBox"/>
          <p:cNvSpPr txBox="1"/>
          <p:nvPr/>
        </p:nvSpPr>
        <p:spPr>
          <a:xfrm>
            <a:off x="6644576" y="4797152"/>
            <a:ext cx="2376264" cy="646331"/>
          </a:xfrm>
          <a:prstGeom prst="rect">
            <a:avLst/>
          </a:prstGeom>
          <a:noFill/>
        </p:spPr>
        <p:txBody>
          <a:bodyPr wrap="square" rtlCol="0">
            <a:spAutoFit/>
          </a:bodyPr>
          <a:lstStyle/>
          <a:p>
            <a:pPr algn="ctr"/>
            <a:r>
              <a:rPr lang="en-US" dirty="0" smtClean="0">
                <a:latin typeface="+mn-lt"/>
              </a:rPr>
              <a:t>Cardio Check</a:t>
            </a:r>
            <a:endParaRPr lang="el-GR" dirty="0" smtClean="0">
              <a:latin typeface="+mn-lt"/>
            </a:endParaRPr>
          </a:p>
          <a:p>
            <a:pPr algn="ctr"/>
            <a:r>
              <a:rPr lang="en-US" dirty="0" smtClean="0">
                <a:latin typeface="+mn-lt"/>
              </a:rPr>
              <a:t>Glu, Chol, HDL, Trig</a:t>
            </a:r>
          </a:p>
        </p:txBody>
      </p:sp>
      <p:sp>
        <p:nvSpPr>
          <p:cNvPr id="2" name="Title 1"/>
          <p:cNvSpPr>
            <a:spLocks noGrp="1"/>
          </p:cNvSpPr>
          <p:nvPr>
            <p:ph type="title"/>
          </p:nvPr>
        </p:nvSpPr>
        <p:spPr>
          <a:xfrm>
            <a:off x="0" y="116632"/>
            <a:ext cx="9144000" cy="908720"/>
          </a:xfrm>
        </p:spPr>
        <p:txBody>
          <a:bodyPr>
            <a:noAutofit/>
          </a:bodyPr>
          <a:lstStyle/>
          <a:p>
            <a:r>
              <a:rPr lang="el-GR" sz="3200" dirty="0">
                <a:solidFill>
                  <a:srgbClr val="820000"/>
                </a:solidFill>
              </a:rPr>
              <a:t>Μικρές συσκευές χειρός για τμήματα επειγόντων ή παρά τη κλίνη του ασθενούς (POC</a:t>
            </a:r>
            <a:r>
              <a:rPr lang="el-GR" sz="3200" dirty="0" smtClean="0">
                <a:solidFill>
                  <a:srgbClr val="820000"/>
                </a:solidFill>
              </a:rPr>
              <a:t>)</a:t>
            </a:r>
            <a:endParaRPr lang="el-GR" sz="3200" dirty="0">
              <a:solidFill>
                <a:srgbClr val="820000"/>
              </a:solidFill>
            </a:endParaRPr>
          </a:p>
        </p:txBody>
      </p:sp>
      <p:sp>
        <p:nvSpPr>
          <p:cNvPr id="9" name="8 - Θέση αριθμού διαφάνειας"/>
          <p:cNvSpPr>
            <a:spLocks noGrp="1"/>
          </p:cNvSpPr>
          <p:nvPr>
            <p:ph type="sldNum" sz="quarter" idx="12"/>
          </p:nvPr>
        </p:nvSpPr>
        <p:spPr/>
        <p:txBody>
          <a:bodyPr/>
          <a:lstStyle/>
          <a:p>
            <a:fld id="{4F892117-1901-45FE-8DD7-2D21F5396251}" type="slidenum">
              <a:rPr lang="el-GR" smtClean="0"/>
              <a:pPr/>
              <a:t>41</a:t>
            </a:fld>
            <a:endParaRPr lang="el-GR" dirty="0"/>
          </a:p>
        </p:txBody>
      </p:sp>
      <p:sp>
        <p:nvSpPr>
          <p:cNvPr id="7" name="Rectangle 6"/>
          <p:cNvSpPr/>
          <p:nvPr/>
        </p:nvSpPr>
        <p:spPr>
          <a:xfrm>
            <a:off x="683568" y="4408016"/>
            <a:ext cx="1591718" cy="276999"/>
          </a:xfrm>
          <a:prstGeom prst="rect">
            <a:avLst/>
          </a:prstGeom>
        </p:spPr>
        <p:txBody>
          <a:bodyPr wrap="none">
            <a:spAutoFit/>
          </a:bodyPr>
          <a:lstStyle/>
          <a:p>
            <a:r>
              <a:rPr lang="en-US" sz="1200" dirty="0" smtClean="0">
                <a:latin typeface="+mn-lt"/>
                <a:hlinkClick r:id="rId6"/>
              </a:rPr>
              <a:t>acondiabetescare.com</a:t>
            </a:r>
            <a:endParaRPr lang="el-GR" sz="1200" dirty="0">
              <a:latin typeface="+mn-lt"/>
            </a:endParaRPr>
          </a:p>
        </p:txBody>
      </p:sp>
      <p:sp>
        <p:nvSpPr>
          <p:cNvPr id="10" name="Rectangle 9"/>
          <p:cNvSpPr/>
          <p:nvPr/>
        </p:nvSpPr>
        <p:spPr>
          <a:xfrm>
            <a:off x="3892037" y="4408016"/>
            <a:ext cx="1625510" cy="276999"/>
          </a:xfrm>
          <a:prstGeom prst="rect">
            <a:avLst/>
          </a:prstGeom>
        </p:spPr>
        <p:txBody>
          <a:bodyPr wrap="none">
            <a:spAutoFit/>
          </a:bodyPr>
          <a:lstStyle/>
          <a:p>
            <a:r>
              <a:rPr lang="en-US" sz="1200" dirty="0" smtClean="0">
                <a:latin typeface="+mn-lt"/>
                <a:hlinkClick r:id="rId7"/>
              </a:rPr>
              <a:t>abbottpointofcare.com</a:t>
            </a:r>
            <a:endParaRPr lang="el-GR" sz="1200" dirty="0">
              <a:latin typeface="+mn-lt"/>
            </a:endParaRPr>
          </a:p>
        </p:txBody>
      </p:sp>
      <p:sp>
        <p:nvSpPr>
          <p:cNvPr id="11" name="Rectangle 10"/>
          <p:cNvSpPr/>
          <p:nvPr/>
        </p:nvSpPr>
        <p:spPr>
          <a:xfrm>
            <a:off x="7467864" y="4452796"/>
            <a:ext cx="729687" cy="276999"/>
          </a:xfrm>
          <a:prstGeom prst="rect">
            <a:avLst/>
          </a:prstGeom>
        </p:spPr>
        <p:txBody>
          <a:bodyPr wrap="none">
            <a:spAutoFit/>
          </a:bodyPr>
          <a:lstStyle/>
          <a:p>
            <a:r>
              <a:rPr lang="en-US" sz="1200" dirty="0" smtClean="0">
                <a:latin typeface="+mn-lt"/>
                <a:hlinkClick r:id="rId8"/>
              </a:rPr>
              <a:t>cruinn.ie</a:t>
            </a:r>
            <a:endParaRPr lang="el-GR" sz="1200" dirty="0">
              <a:latin typeface="+mn-lt"/>
            </a:endParaRPr>
          </a:p>
        </p:txBody>
      </p:sp>
    </p:spTree>
    <p:extLst>
      <p:ext uri="{BB962C8B-B14F-4D97-AF65-F5344CB8AC3E}">
        <p14:creationId xmlns:p14="http://schemas.microsoft.com/office/powerpoint/2010/main" val="40470599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print"/>
          <a:srcRect/>
          <a:stretch>
            <a:fillRect/>
          </a:stretch>
        </p:blipFill>
        <p:spPr bwMode="auto">
          <a:xfrm>
            <a:off x="1478728" y="2420888"/>
            <a:ext cx="2447925" cy="1790700"/>
          </a:xfrm>
          <a:prstGeom prst="rect">
            <a:avLst/>
          </a:prstGeom>
          <a:noFill/>
          <a:ln w="9525">
            <a:noFill/>
            <a:miter lim="800000"/>
            <a:headEnd/>
            <a:tailEnd/>
          </a:ln>
        </p:spPr>
      </p:pic>
      <p:sp>
        <p:nvSpPr>
          <p:cNvPr id="4" name="3 - TextBox"/>
          <p:cNvSpPr txBox="1"/>
          <p:nvPr/>
        </p:nvSpPr>
        <p:spPr>
          <a:xfrm>
            <a:off x="1835696" y="4351036"/>
            <a:ext cx="7056784" cy="400110"/>
          </a:xfrm>
          <a:prstGeom prst="rect">
            <a:avLst/>
          </a:prstGeom>
          <a:noFill/>
        </p:spPr>
        <p:txBody>
          <a:bodyPr wrap="square" rtlCol="0">
            <a:spAutoFit/>
          </a:bodyPr>
          <a:lstStyle/>
          <a:p>
            <a:r>
              <a:rPr lang="el-GR" sz="2000" dirty="0" smtClean="0">
                <a:latin typeface="+mn-lt"/>
              </a:rPr>
              <a:t>Οθόνη αφής</a:t>
            </a:r>
            <a:r>
              <a:rPr lang="en-US" sz="2000" dirty="0" smtClean="0">
                <a:latin typeface="+mn-lt"/>
              </a:rPr>
              <a:t>                 </a:t>
            </a:r>
            <a:r>
              <a:rPr lang="el-GR" sz="2000" dirty="0" smtClean="0">
                <a:latin typeface="+mn-lt"/>
              </a:rPr>
              <a:t> </a:t>
            </a:r>
            <a:r>
              <a:rPr lang="en-US" sz="2000" dirty="0" smtClean="0">
                <a:latin typeface="+mn-lt"/>
              </a:rPr>
              <a:t>        LIS </a:t>
            </a:r>
            <a:r>
              <a:rPr lang="el-GR" sz="2000" dirty="0" smtClean="0">
                <a:latin typeface="+mn-lt"/>
              </a:rPr>
              <a:t>με χρήση </a:t>
            </a:r>
            <a:r>
              <a:rPr lang="en-US" sz="2000" dirty="0" smtClean="0">
                <a:latin typeface="+mn-lt"/>
              </a:rPr>
              <a:t>BarCode</a:t>
            </a:r>
            <a:endParaRPr lang="el-GR" sz="2000" dirty="0">
              <a:latin typeface="+mn-lt"/>
            </a:endParaRPr>
          </a:p>
        </p:txBody>
      </p:sp>
      <p:sp>
        <p:nvSpPr>
          <p:cNvPr id="2" name="Title 1"/>
          <p:cNvSpPr>
            <a:spLocks noGrp="1"/>
          </p:cNvSpPr>
          <p:nvPr>
            <p:ph type="title"/>
          </p:nvPr>
        </p:nvSpPr>
        <p:spPr/>
        <p:txBody>
          <a:bodyPr>
            <a:normAutofit fontScale="90000"/>
          </a:bodyPr>
          <a:lstStyle/>
          <a:p>
            <a:r>
              <a:rPr lang="el-GR" dirty="0">
                <a:solidFill>
                  <a:srgbClr val="820000"/>
                </a:solidFill>
              </a:rPr>
              <a:t>Πολλές δυνατότητες επικοινωνίας </a:t>
            </a:r>
            <a:br>
              <a:rPr lang="el-GR" dirty="0">
                <a:solidFill>
                  <a:srgbClr val="820000"/>
                </a:solidFill>
              </a:rPr>
            </a:br>
            <a:r>
              <a:rPr lang="el-GR" dirty="0" smtClean="0">
                <a:solidFill>
                  <a:srgbClr val="820000"/>
                </a:solidFill>
              </a:rPr>
              <a:t>χρήστη-αναλυτή</a:t>
            </a:r>
            <a:endParaRPr lang="el-GR" dirty="0">
              <a:solidFill>
                <a:srgbClr val="820000"/>
              </a:solidFill>
            </a:endParaRPr>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42</a:t>
            </a:fld>
            <a:endParaRPr lang="el-GR" dirty="0"/>
          </a:p>
        </p:txBody>
      </p:sp>
      <p:pic>
        <p:nvPicPr>
          <p:cNvPr id="103428" name="Picture 4"/>
          <p:cNvPicPr>
            <a:picLocks noChangeAspect="1" noChangeArrowheads="1"/>
          </p:cNvPicPr>
          <p:nvPr/>
        </p:nvPicPr>
        <p:blipFill>
          <a:blip r:embed="rId4" cstate="print"/>
          <a:srcRect/>
          <a:stretch>
            <a:fillRect/>
          </a:stretch>
        </p:blipFill>
        <p:spPr bwMode="auto">
          <a:xfrm>
            <a:off x="4552912" y="2336928"/>
            <a:ext cx="2448272" cy="1958619"/>
          </a:xfrm>
          <a:prstGeom prst="rect">
            <a:avLst/>
          </a:prstGeom>
          <a:noFill/>
        </p:spPr>
      </p:pic>
    </p:spTree>
    <p:extLst>
      <p:ext uri="{BB962C8B-B14F-4D97-AF65-F5344CB8AC3E}">
        <p14:creationId xmlns:p14="http://schemas.microsoft.com/office/powerpoint/2010/main" val="6666897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dirty="0">
                <a:solidFill>
                  <a:srgbClr val="820000"/>
                </a:solidFill>
              </a:rPr>
              <a:t>Η επικοινωνία αναλυτών – </a:t>
            </a:r>
            <a:r>
              <a:rPr lang="el-GR" dirty="0" smtClean="0">
                <a:solidFill>
                  <a:srgbClr val="820000"/>
                </a:solidFill>
              </a:rPr>
              <a:t>Η/Υ</a:t>
            </a:r>
            <a:endParaRPr lang="el-GR" dirty="0">
              <a:solidFill>
                <a:srgbClr val="820000"/>
              </a:solidFill>
            </a:endParaRPr>
          </a:p>
        </p:txBody>
      </p:sp>
      <p:sp>
        <p:nvSpPr>
          <p:cNvPr id="7" name="Content Placeholder 6"/>
          <p:cNvSpPr>
            <a:spLocks noGrp="1"/>
          </p:cNvSpPr>
          <p:nvPr>
            <p:ph idx="1"/>
          </p:nvPr>
        </p:nvSpPr>
        <p:spPr/>
        <p:txBody>
          <a:bodyPr>
            <a:normAutofit/>
          </a:bodyPr>
          <a:lstStyle/>
          <a:p>
            <a:r>
              <a:rPr lang="en-US" sz="2400" dirty="0"/>
              <a:t>H </a:t>
            </a:r>
            <a:r>
              <a:rPr lang="el-GR" sz="2400" dirty="0"/>
              <a:t>επικοινωνία μεταξύ αναλυτών και υπολογιστών </a:t>
            </a:r>
            <a:r>
              <a:rPr lang="en-US" sz="2400" dirty="0"/>
              <a:t>(interface) </a:t>
            </a:r>
            <a:r>
              <a:rPr lang="el-GR" sz="2400" dirty="0"/>
              <a:t>μεταξύ των υπολογιστών του εργαστηρίου </a:t>
            </a:r>
            <a:r>
              <a:rPr lang="en-US" sz="2400" dirty="0"/>
              <a:t>(LIS) </a:t>
            </a:r>
            <a:r>
              <a:rPr lang="el-GR" sz="2400" dirty="0"/>
              <a:t>και μεταξύ εργαστηρίου και άλλων τμημάτων του νοσοκομείου (</a:t>
            </a:r>
            <a:r>
              <a:rPr lang="en-US" sz="2400" dirty="0"/>
              <a:t>HIS) </a:t>
            </a:r>
            <a:r>
              <a:rPr lang="el-GR" sz="2400" dirty="0"/>
              <a:t>γίνεται με συγκεκριμένα πρότυπα</a:t>
            </a:r>
            <a:r>
              <a:rPr lang="en-US" sz="2400" dirty="0"/>
              <a:t> (</a:t>
            </a:r>
            <a:r>
              <a:rPr lang="en-US" sz="2400" dirty="0">
                <a:hlinkClick r:id="rId2"/>
              </a:rPr>
              <a:t>HL7</a:t>
            </a:r>
            <a:r>
              <a:rPr lang="en-US" sz="2400" dirty="0"/>
              <a:t>)</a:t>
            </a:r>
            <a:r>
              <a:rPr lang="el-GR" sz="2400" dirty="0"/>
              <a:t>.</a:t>
            </a:r>
          </a:p>
          <a:p>
            <a:endParaRPr lang="el-GR" sz="2400" dirty="0"/>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43</a:t>
            </a:fld>
            <a:endParaRPr lang="el-GR" dirty="0"/>
          </a:p>
        </p:txBody>
      </p:sp>
      <p:pic>
        <p:nvPicPr>
          <p:cNvPr id="116738" name="Picture 2"/>
          <p:cNvPicPr>
            <a:picLocks noChangeAspect="1" noChangeArrowheads="1"/>
          </p:cNvPicPr>
          <p:nvPr/>
        </p:nvPicPr>
        <p:blipFill>
          <a:blip r:embed="rId3" cstate="print"/>
          <a:srcRect/>
          <a:stretch>
            <a:fillRect/>
          </a:stretch>
        </p:blipFill>
        <p:spPr bwMode="auto">
          <a:xfrm>
            <a:off x="3798473" y="2996952"/>
            <a:ext cx="1547055" cy="1510656"/>
          </a:xfrm>
          <a:prstGeom prst="rect">
            <a:avLst/>
          </a:prstGeom>
          <a:noFill/>
        </p:spPr>
      </p:pic>
      <p:sp>
        <p:nvSpPr>
          <p:cNvPr id="6" name="5 - TextBox"/>
          <p:cNvSpPr txBox="1"/>
          <p:nvPr/>
        </p:nvSpPr>
        <p:spPr>
          <a:xfrm>
            <a:off x="1331640" y="4797152"/>
            <a:ext cx="6480720" cy="1200329"/>
          </a:xfrm>
          <a:prstGeom prst="rect">
            <a:avLst/>
          </a:prstGeom>
          <a:noFill/>
        </p:spPr>
        <p:txBody>
          <a:bodyPr wrap="square" rtlCol="0">
            <a:spAutoFit/>
          </a:bodyPr>
          <a:lstStyle/>
          <a:p>
            <a:pPr algn="ctr">
              <a:lnSpc>
                <a:spcPct val="150000"/>
              </a:lnSpc>
            </a:pPr>
            <a:r>
              <a:rPr lang="el-GR" sz="2400" dirty="0" smtClean="0">
                <a:latin typeface="+mn-lt"/>
              </a:rPr>
              <a:t>Τα δεδομένα μεταφέρονται μέσω θύρας </a:t>
            </a:r>
            <a:r>
              <a:rPr lang="en-US" sz="2400" dirty="0" smtClean="0">
                <a:latin typeface="+mn-lt"/>
              </a:rPr>
              <a:t>RS 232 </a:t>
            </a:r>
            <a:r>
              <a:rPr lang="el-GR" sz="2400" dirty="0" smtClean="0">
                <a:latin typeface="+mn-lt"/>
              </a:rPr>
              <a:t>ή ακόμα και </a:t>
            </a:r>
            <a:r>
              <a:rPr lang="en-US" sz="2400" dirty="0" smtClean="0">
                <a:latin typeface="+mn-lt"/>
              </a:rPr>
              <a:t>USB</a:t>
            </a:r>
            <a:r>
              <a:rPr lang="el-GR" sz="2400" dirty="0" smtClean="0">
                <a:latin typeface="+mn-lt"/>
              </a:rPr>
              <a:t>.</a:t>
            </a:r>
            <a:endParaRPr lang="el-GR" sz="2400" dirty="0">
              <a:latin typeface="+mn-lt"/>
            </a:endParaRPr>
          </a:p>
        </p:txBody>
      </p:sp>
    </p:spTree>
    <p:extLst>
      <p:ext uri="{BB962C8B-B14F-4D97-AF65-F5344CB8AC3E}">
        <p14:creationId xmlns:p14="http://schemas.microsoft.com/office/powerpoint/2010/main" val="732118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solidFill>
                  <a:srgbClr val="820000"/>
                </a:solidFill>
              </a:rPr>
              <a:t>T</a:t>
            </a:r>
            <a:r>
              <a:rPr lang="el-GR" dirty="0">
                <a:solidFill>
                  <a:srgbClr val="820000"/>
                </a:solidFill>
              </a:rPr>
              <a:t>α </a:t>
            </a:r>
            <a:r>
              <a:rPr lang="en-US" dirty="0">
                <a:solidFill>
                  <a:srgbClr val="820000"/>
                </a:solidFill>
              </a:rPr>
              <a:t>LIS </a:t>
            </a:r>
            <a:r>
              <a:rPr lang="el-GR" dirty="0">
                <a:solidFill>
                  <a:srgbClr val="820000"/>
                </a:solidFill>
              </a:rPr>
              <a:t>διαχειρίζονται τεράστιο όγκο πληροφοριών</a:t>
            </a:r>
            <a:r>
              <a:rPr lang="en-US" dirty="0">
                <a:solidFill>
                  <a:srgbClr val="820000"/>
                </a:solidFill>
              </a:rPr>
              <a:t> </a:t>
            </a:r>
            <a:endParaRPr lang="el-GR" dirty="0">
              <a:solidFill>
                <a:srgbClr val="820000"/>
              </a:solidFill>
            </a:endParaRPr>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44</a:t>
            </a:fld>
            <a:endParaRPr lang="el-GR" dirty="0"/>
          </a:p>
        </p:txBody>
      </p:sp>
      <p:pic>
        <p:nvPicPr>
          <p:cNvPr id="1028"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131744"/>
            <a:ext cx="8028384" cy="5726256"/>
          </a:xfrm>
          <a:prstGeom prst="rect">
            <a:avLst/>
          </a:prstGeom>
          <a:noFill/>
          <a:ln w="9525">
            <a:noFill/>
            <a:miter lim="800000"/>
            <a:headEnd/>
            <a:tailEnd/>
          </a:ln>
        </p:spPr>
      </p:pic>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3284984"/>
            <a:ext cx="4050451" cy="3240360"/>
          </a:xfrm>
          <a:prstGeom prst="rect">
            <a:avLst/>
          </a:prstGeom>
          <a:noFill/>
          <a:ln w="9525">
            <a:noFill/>
            <a:miter lim="800000"/>
            <a:headEnd/>
            <a:tailEnd/>
          </a:ln>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79912" y="1561384"/>
            <a:ext cx="4055096" cy="3244077"/>
          </a:xfrm>
          <a:prstGeom prst="rect">
            <a:avLst/>
          </a:prstGeom>
          <a:noFill/>
          <a:ln w="9525">
            <a:noFill/>
            <a:miter lim="800000"/>
            <a:headEnd/>
            <a:tailEnd/>
          </a:ln>
        </p:spPr>
      </p:pic>
    </p:spTree>
    <p:extLst>
      <p:ext uri="{BB962C8B-B14F-4D97-AF65-F5344CB8AC3E}">
        <p14:creationId xmlns:p14="http://schemas.microsoft.com/office/powerpoint/2010/main" val="4495384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AutoShape 2" descr="http://www.orthoclinical.com/PublishingImages/VITROS_5600_small_rg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pic>
        <p:nvPicPr>
          <p:cNvPr id="71683" name="Picture 3">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03648" y="1484784"/>
            <a:ext cx="6306965" cy="4216698"/>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l-GR" dirty="0" smtClean="0">
                <a:solidFill>
                  <a:srgbClr val="820000"/>
                </a:solidFill>
              </a:rPr>
              <a:t>Διαγνωστική συσκευή </a:t>
            </a:r>
            <a:r>
              <a:rPr lang="en-US" dirty="0" smtClean="0">
                <a:solidFill>
                  <a:srgbClr val="820000"/>
                </a:solidFill>
              </a:rPr>
              <a:t>Jonson </a:t>
            </a:r>
            <a:r>
              <a:rPr lang="en-US" dirty="0">
                <a:solidFill>
                  <a:srgbClr val="820000"/>
                </a:solidFill>
              </a:rPr>
              <a:t>and </a:t>
            </a:r>
            <a:r>
              <a:rPr lang="en-US" dirty="0" smtClean="0">
                <a:solidFill>
                  <a:srgbClr val="820000"/>
                </a:solidFill>
              </a:rPr>
              <a:t>Jonson</a:t>
            </a:r>
            <a:endParaRPr lang="el-GR" dirty="0">
              <a:solidFill>
                <a:srgbClr val="820000"/>
              </a:solidFill>
            </a:endParaRPr>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45</a:t>
            </a:fld>
            <a:endParaRPr lang="el-GR" dirty="0"/>
          </a:p>
        </p:txBody>
      </p:sp>
      <p:sp>
        <p:nvSpPr>
          <p:cNvPr id="6" name="Rectangle 5"/>
          <p:cNvSpPr/>
          <p:nvPr/>
        </p:nvSpPr>
        <p:spPr>
          <a:xfrm>
            <a:off x="3924264" y="5325965"/>
            <a:ext cx="1265731" cy="276999"/>
          </a:xfrm>
          <a:prstGeom prst="rect">
            <a:avLst/>
          </a:prstGeom>
        </p:spPr>
        <p:txBody>
          <a:bodyPr wrap="none">
            <a:spAutoFit/>
          </a:bodyPr>
          <a:lstStyle/>
          <a:p>
            <a:r>
              <a:rPr lang="en-US" sz="1200" dirty="0" smtClean="0">
                <a:latin typeface="+mn-lt"/>
                <a:hlinkClick r:id="rId5"/>
              </a:rPr>
              <a:t>orthoclinical.com</a:t>
            </a:r>
            <a:endParaRPr lang="el-GR" sz="1200" dirty="0">
              <a:latin typeface="+mn-lt"/>
            </a:endParaRPr>
          </a:p>
        </p:txBody>
      </p:sp>
      <p:sp>
        <p:nvSpPr>
          <p:cNvPr id="10" name="Rectangle 9"/>
          <p:cNvSpPr/>
          <p:nvPr/>
        </p:nvSpPr>
        <p:spPr>
          <a:xfrm>
            <a:off x="3641823" y="5969555"/>
            <a:ext cx="3096344" cy="461665"/>
          </a:xfrm>
          <a:prstGeom prst="rect">
            <a:avLst/>
          </a:prstGeom>
        </p:spPr>
        <p:txBody>
          <a:bodyPr wrap="square">
            <a:spAutoFit/>
          </a:bodyPr>
          <a:lstStyle/>
          <a:p>
            <a:r>
              <a:rPr lang="en-US" sz="1200" dirty="0" smtClean="0">
                <a:solidFill>
                  <a:schemeClr val="tx1">
                    <a:lumMod val="65000"/>
                    <a:lumOff val="35000"/>
                  </a:schemeClr>
                </a:solidFill>
                <a:latin typeface="+mn-lt"/>
              </a:rPr>
              <a:t>“</a:t>
            </a:r>
            <a:r>
              <a:rPr lang="en-US" sz="1200" dirty="0">
                <a:solidFill>
                  <a:schemeClr val="tx1">
                    <a:lumMod val="65000"/>
                    <a:lumOff val="35000"/>
                  </a:schemeClr>
                </a:solidFill>
                <a:latin typeface="+mn-lt"/>
                <a:hlinkClick r:id="rId3"/>
              </a:rPr>
              <a:t>VITROS® 5600 Fly </a:t>
            </a:r>
            <a:r>
              <a:rPr lang="en-US" sz="1200" dirty="0" smtClean="0">
                <a:solidFill>
                  <a:schemeClr val="tx1">
                    <a:lumMod val="65000"/>
                    <a:lumOff val="35000"/>
                  </a:schemeClr>
                </a:solidFill>
                <a:latin typeface="+mn-lt"/>
                <a:hlinkClick r:id="rId3"/>
              </a:rPr>
              <a:t>through</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a:solidFill>
                  <a:schemeClr val="tx1">
                    <a:lumMod val="65000"/>
                    <a:lumOff val="35000"/>
                  </a:schemeClr>
                </a:solidFill>
                <a:latin typeface="+mn-lt"/>
                <a:hlinkClick r:id="rId6"/>
              </a:rPr>
              <a:t>Axiom Animation Studio</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 </a:t>
            </a:r>
            <a:r>
              <a:rPr lang="en-US" sz="1200" dirty="0" smtClean="0">
                <a:solidFill>
                  <a:schemeClr val="tx1">
                    <a:lumMod val="65000"/>
                    <a:lumOff val="35000"/>
                  </a:schemeClr>
                </a:solidFill>
                <a:latin typeface="+mn-lt"/>
              </a:rPr>
              <a:t>All </a:t>
            </a:r>
            <a:r>
              <a:rPr lang="en-US" sz="1200" dirty="0">
                <a:solidFill>
                  <a:schemeClr val="tx1">
                    <a:lumMod val="65000"/>
                    <a:lumOff val="35000"/>
                  </a:schemeClr>
                </a:solidFill>
                <a:latin typeface="+mn-lt"/>
              </a:rPr>
              <a:t>rights reserved</a:t>
            </a:r>
          </a:p>
        </p:txBody>
      </p:sp>
      <p:pic>
        <p:nvPicPr>
          <p:cNvPr id="11" name="Picture 2" descr="https://encrypted-tbn1.gstatic.com/images?q=tbn:ANd9GcTXcXNDzXnZatOre3J4NgpfRhjXCFW1ufJSIu4mx29t6Hfk3nQ2zg">
            <a:hlinkClick r:id="rId3"/>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99792" y="5701482"/>
            <a:ext cx="997813" cy="99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6310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http://www.mediconsa.com/images/stories/med/erganal/photos/sm_medi_f.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sp>
        <p:nvSpPr>
          <p:cNvPr id="2052" name="AutoShape 4" descr="http://www.mediconsa.com/images/stories/med/erganal/photos/sm_medi_f.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pic>
        <p:nvPicPr>
          <p:cNvPr id="2054" name="Picture 6"/>
          <p:cNvPicPr>
            <a:picLocks noChangeAspect="1" noChangeArrowheads="1"/>
          </p:cNvPicPr>
          <p:nvPr/>
        </p:nvPicPr>
        <p:blipFill>
          <a:blip r:embed="rId3" cstate="print"/>
          <a:srcRect/>
          <a:stretch>
            <a:fillRect/>
          </a:stretch>
        </p:blipFill>
        <p:spPr bwMode="auto">
          <a:xfrm>
            <a:off x="3056044" y="1124744"/>
            <a:ext cx="2626972" cy="2800325"/>
          </a:xfrm>
          <a:prstGeom prst="rect">
            <a:avLst/>
          </a:prstGeom>
          <a:noFill/>
          <a:ln w="9525">
            <a:noFill/>
            <a:miter lim="800000"/>
            <a:headEnd/>
            <a:tailEnd/>
          </a:ln>
        </p:spPr>
      </p:pic>
      <p:sp>
        <p:nvSpPr>
          <p:cNvPr id="7" name="6 - TextBox"/>
          <p:cNvSpPr txBox="1"/>
          <p:nvPr/>
        </p:nvSpPr>
        <p:spPr>
          <a:xfrm>
            <a:off x="3798791" y="4941168"/>
            <a:ext cx="2557604" cy="1015663"/>
          </a:xfrm>
          <a:prstGeom prst="rect">
            <a:avLst/>
          </a:prstGeom>
          <a:noFill/>
        </p:spPr>
        <p:txBody>
          <a:bodyPr wrap="square" rtlCol="0">
            <a:spAutoFit/>
          </a:bodyPr>
          <a:lstStyle/>
          <a:p>
            <a:r>
              <a:rPr lang="en-US" sz="1200" dirty="0" smtClean="0">
                <a:solidFill>
                  <a:schemeClr val="tx1">
                    <a:lumMod val="65000"/>
                    <a:lumOff val="35000"/>
                  </a:schemeClr>
                </a:solidFill>
                <a:latin typeface="+mn-lt"/>
              </a:rPr>
              <a:t>“</a:t>
            </a:r>
            <a:r>
              <a:rPr lang="en-US" sz="1200" dirty="0" smtClean="0">
                <a:solidFill>
                  <a:schemeClr val="tx1">
                    <a:lumMod val="65000"/>
                    <a:lumOff val="35000"/>
                  </a:schemeClr>
                </a:solidFill>
                <a:latin typeface="+mn-lt"/>
                <a:hlinkClick r:id="rId4"/>
              </a:rPr>
              <a:t>Medicon</a:t>
            </a:r>
            <a:r>
              <a:rPr lang="en-US" sz="1200" dirty="0">
                <a:solidFill>
                  <a:schemeClr val="tx1">
                    <a:lumMod val="65000"/>
                    <a:lumOff val="35000"/>
                  </a:schemeClr>
                </a:solidFill>
                <a:latin typeface="+mn-lt"/>
                <a:hlinkClick r:id="rId4"/>
              </a:rPr>
              <a:t>, Medilyzer F </a:t>
            </a:r>
            <a:r>
              <a:rPr lang="en-US" sz="1200" dirty="0" smtClean="0">
                <a:solidFill>
                  <a:schemeClr val="tx1">
                    <a:lumMod val="65000"/>
                    <a:lumOff val="35000"/>
                  </a:schemeClr>
                </a:solidFill>
                <a:latin typeface="+mn-lt"/>
                <a:hlinkClick r:id="rId4"/>
              </a:rPr>
              <a:t>Review</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a:solidFill>
                  <a:schemeClr val="tx1">
                    <a:lumMod val="65000"/>
                    <a:lumOff val="35000"/>
                  </a:schemeClr>
                </a:solidFill>
                <a:latin typeface="+mn-lt"/>
                <a:hlinkClick r:id="rId5"/>
              </a:rPr>
              <a:t>Sakis </a:t>
            </a:r>
            <a:r>
              <a:rPr lang="en-US" sz="1200" dirty="0" smtClean="0">
                <a:solidFill>
                  <a:schemeClr val="tx1">
                    <a:lumMod val="65000"/>
                    <a:lumOff val="35000"/>
                  </a:schemeClr>
                </a:solidFill>
                <a:latin typeface="+mn-lt"/>
                <a:hlinkClick r:id="rId5"/>
              </a:rPr>
              <a:t>Mitropoulos</a:t>
            </a:r>
            <a:r>
              <a:rPr lang="el-GR" sz="1200" dirty="0" smtClean="0">
                <a:solidFill>
                  <a:schemeClr val="tx1">
                    <a:lumMod val="65000"/>
                    <a:lumOff val="35000"/>
                  </a:schemeClr>
                </a:solidFill>
                <a:latin typeface="+mn-lt"/>
              </a:rPr>
              <a:t> διαθέσιμο με άδεια </a:t>
            </a:r>
            <a:r>
              <a:rPr lang="en-US" sz="1200" dirty="0">
                <a:solidFill>
                  <a:schemeClr val="tx1">
                    <a:lumMod val="65000"/>
                    <a:lumOff val="35000"/>
                  </a:schemeClr>
                </a:solidFill>
                <a:latin typeface="+mn-lt"/>
              </a:rPr>
              <a:t>Standard YouTube License</a:t>
            </a:r>
          </a:p>
          <a:p>
            <a:endParaRPr lang="en-US" sz="1200" dirty="0">
              <a:solidFill>
                <a:schemeClr val="tx1">
                  <a:lumMod val="65000"/>
                  <a:lumOff val="35000"/>
                </a:schemeClr>
              </a:solidFill>
              <a:latin typeface="+mn-lt"/>
            </a:endParaRPr>
          </a:p>
          <a:p>
            <a:endParaRPr lang="el-GR" sz="1200" dirty="0">
              <a:solidFill>
                <a:schemeClr val="tx1">
                  <a:lumMod val="65000"/>
                  <a:lumOff val="35000"/>
                </a:schemeClr>
              </a:solidFill>
              <a:latin typeface="+mn-lt"/>
            </a:endParaRPr>
          </a:p>
        </p:txBody>
      </p:sp>
      <p:sp>
        <p:nvSpPr>
          <p:cNvPr id="2" name="Title 1"/>
          <p:cNvSpPr>
            <a:spLocks noGrp="1"/>
          </p:cNvSpPr>
          <p:nvPr>
            <p:ph type="title"/>
          </p:nvPr>
        </p:nvSpPr>
        <p:spPr/>
        <p:txBody>
          <a:bodyPr/>
          <a:lstStyle/>
          <a:p>
            <a:r>
              <a:rPr lang="en-US" dirty="0">
                <a:solidFill>
                  <a:srgbClr val="820000"/>
                </a:solidFill>
              </a:rPr>
              <a:t>Medilyser – </a:t>
            </a:r>
            <a:r>
              <a:rPr lang="el-GR" dirty="0">
                <a:solidFill>
                  <a:srgbClr val="820000"/>
                </a:solidFill>
              </a:rPr>
              <a:t>ο Ελληνικός αναλυτής</a:t>
            </a:r>
          </a:p>
        </p:txBody>
      </p:sp>
      <p:sp>
        <p:nvSpPr>
          <p:cNvPr id="8" name="7 - Θέση αριθμού διαφάνειας"/>
          <p:cNvSpPr>
            <a:spLocks noGrp="1"/>
          </p:cNvSpPr>
          <p:nvPr>
            <p:ph type="sldNum" sz="quarter" idx="12"/>
          </p:nvPr>
        </p:nvSpPr>
        <p:spPr/>
        <p:txBody>
          <a:bodyPr/>
          <a:lstStyle/>
          <a:p>
            <a:fld id="{4F892117-1901-45FE-8DD7-2D21F5396251}" type="slidenum">
              <a:rPr lang="el-GR" smtClean="0"/>
              <a:pPr/>
              <a:t>46</a:t>
            </a:fld>
            <a:endParaRPr lang="el-GR" dirty="0"/>
          </a:p>
        </p:txBody>
      </p:sp>
      <p:pic>
        <p:nvPicPr>
          <p:cNvPr id="10" name="Picture 2" descr="https://encrypted-tbn1.gstatic.com/images?q=tbn:ANd9GcTXcXNDzXnZatOre3J4NgpfRhjXCFW1ufJSIu4mx29t6Hfk3nQ2zg">
            <a:hlinkClick r:id="rId4"/>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71800" y="4717157"/>
            <a:ext cx="997813" cy="9978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34914" y="3992454"/>
            <a:ext cx="1869232" cy="276999"/>
          </a:xfrm>
          <a:prstGeom prst="rect">
            <a:avLst/>
          </a:prstGeom>
        </p:spPr>
        <p:txBody>
          <a:bodyPr wrap="square">
            <a:spAutoFit/>
          </a:bodyPr>
          <a:lstStyle/>
          <a:p>
            <a:pPr algn="ctr"/>
            <a:r>
              <a:rPr lang="en-US" sz="1200" dirty="0" smtClean="0">
                <a:latin typeface="+mn-lt"/>
                <a:hlinkClick r:id="rId7"/>
              </a:rPr>
              <a:t>mediconsa.com</a:t>
            </a:r>
            <a:endParaRPr lang="el-GR" sz="1200" dirty="0">
              <a:latin typeface="+mn-lt"/>
            </a:endParaRPr>
          </a:p>
        </p:txBody>
      </p:sp>
    </p:spTree>
    <p:extLst>
      <p:ext uri="{BB962C8B-B14F-4D97-AF65-F5344CB8AC3E}">
        <p14:creationId xmlns:p14="http://schemas.microsoft.com/office/powerpoint/2010/main" val="40098748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367644" y="1556792"/>
            <a:ext cx="6408712" cy="4428492"/>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l-GR" dirty="0">
                <a:solidFill>
                  <a:srgbClr val="820000"/>
                </a:solidFill>
              </a:rPr>
              <a:t>Οι δυνατότητες τους σήμερα έχουν φτάσει </a:t>
            </a:r>
            <a:r>
              <a:rPr lang="el-GR" dirty="0" smtClean="0">
                <a:solidFill>
                  <a:srgbClr val="820000"/>
                </a:solidFill>
              </a:rPr>
              <a:t>στη </a:t>
            </a:r>
            <a:r>
              <a:rPr lang="el-GR" dirty="0">
                <a:solidFill>
                  <a:srgbClr val="820000"/>
                </a:solidFill>
              </a:rPr>
              <a:t>πλήρη </a:t>
            </a:r>
            <a:r>
              <a:rPr lang="el-GR" dirty="0" smtClean="0">
                <a:solidFill>
                  <a:srgbClr val="820000"/>
                </a:solidFill>
              </a:rPr>
              <a:t>αυτοματοποίηση</a:t>
            </a:r>
            <a:endParaRPr lang="el-GR" dirty="0">
              <a:solidFill>
                <a:srgbClr val="820000"/>
              </a:solidFill>
            </a:endParaRPr>
          </a:p>
        </p:txBody>
      </p:sp>
      <p:sp>
        <p:nvSpPr>
          <p:cNvPr id="4" name="3 - Θέση αριθμού διαφάνειας"/>
          <p:cNvSpPr>
            <a:spLocks noGrp="1"/>
          </p:cNvSpPr>
          <p:nvPr>
            <p:ph type="sldNum" sz="quarter" idx="12"/>
          </p:nvPr>
        </p:nvSpPr>
        <p:spPr/>
        <p:txBody>
          <a:bodyPr/>
          <a:lstStyle/>
          <a:p>
            <a:fld id="{4F892117-1901-45FE-8DD7-2D21F5396251}" type="slidenum">
              <a:rPr lang="el-GR" smtClean="0"/>
              <a:pPr/>
              <a:t>47</a:t>
            </a:fld>
            <a:endParaRPr lang="el-GR" dirty="0"/>
          </a:p>
        </p:txBody>
      </p:sp>
    </p:spTree>
    <p:extLst>
      <p:ext uri="{BB962C8B-B14F-4D97-AF65-F5344CB8AC3E}">
        <p14:creationId xmlns:p14="http://schemas.microsoft.com/office/powerpoint/2010/main" val="25332799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a:solidFill>
                  <a:srgbClr val="820000"/>
                </a:solidFill>
              </a:rPr>
              <a:t>Αυτόματα προ-αναλυτικά συστήματα</a:t>
            </a:r>
            <a:br>
              <a:rPr lang="el-GR" dirty="0">
                <a:solidFill>
                  <a:srgbClr val="820000"/>
                </a:solidFill>
              </a:rPr>
            </a:br>
            <a:r>
              <a:rPr lang="el-GR" dirty="0">
                <a:solidFill>
                  <a:srgbClr val="820000"/>
                </a:solidFill>
              </a:rPr>
              <a:t>Pre-analytical </a:t>
            </a:r>
            <a:r>
              <a:rPr lang="el-GR" dirty="0" smtClean="0">
                <a:solidFill>
                  <a:srgbClr val="820000"/>
                </a:solidFill>
              </a:rPr>
              <a:t>systems</a:t>
            </a:r>
            <a:endParaRPr lang="el-GR" dirty="0">
              <a:solidFill>
                <a:srgbClr val="820000"/>
              </a:solidFill>
            </a:endParaRPr>
          </a:p>
        </p:txBody>
      </p:sp>
      <p:sp>
        <p:nvSpPr>
          <p:cNvPr id="6" name="Content Placeholder 5"/>
          <p:cNvSpPr>
            <a:spLocks noGrp="1"/>
          </p:cNvSpPr>
          <p:nvPr>
            <p:ph idx="1"/>
          </p:nvPr>
        </p:nvSpPr>
        <p:spPr>
          <a:xfrm>
            <a:off x="457200" y="1196752"/>
            <a:ext cx="8229600" cy="3024336"/>
          </a:xfrm>
        </p:spPr>
        <p:txBody>
          <a:bodyPr>
            <a:normAutofit fontScale="85000" lnSpcReduction="10000"/>
          </a:bodyPr>
          <a:lstStyle/>
          <a:p>
            <a:pPr marL="0" indent="0">
              <a:buNone/>
            </a:pPr>
            <a:r>
              <a:rPr lang="el-GR" dirty="0"/>
              <a:t>Τα συστήματα αυτά</a:t>
            </a:r>
            <a:r>
              <a:rPr lang="en-US" dirty="0"/>
              <a:t>:</a:t>
            </a:r>
          </a:p>
          <a:p>
            <a:pPr>
              <a:lnSpc>
                <a:spcPct val="150000"/>
              </a:lnSpc>
              <a:buAutoNum type="arabicPeriod"/>
            </a:pPr>
            <a:r>
              <a:rPr lang="en-US" dirty="0" smtClean="0"/>
              <a:t>K</a:t>
            </a:r>
            <a:r>
              <a:rPr lang="el-GR" dirty="0"/>
              <a:t>άνουν διαχωρισμό των δειγμάτων σε επιμέρους τμήματα </a:t>
            </a:r>
            <a:r>
              <a:rPr lang="en-US" dirty="0"/>
              <a:t>(aliquots)</a:t>
            </a:r>
          </a:p>
          <a:p>
            <a:pPr>
              <a:lnSpc>
                <a:spcPct val="150000"/>
              </a:lnSpc>
              <a:buAutoNum type="arabicPeriod"/>
            </a:pPr>
            <a:r>
              <a:rPr lang="en-US" dirty="0"/>
              <a:t>To</a:t>
            </a:r>
            <a:r>
              <a:rPr lang="el-GR" dirty="0"/>
              <a:t>ποθετούν</a:t>
            </a:r>
            <a:r>
              <a:rPr lang="el-GR" dirty="0"/>
              <a:t> τα ομοειδή δείγματα σε επιμέρους στατώ.</a:t>
            </a:r>
          </a:p>
          <a:p>
            <a:pPr>
              <a:lnSpc>
                <a:spcPct val="150000"/>
              </a:lnSpc>
              <a:buAutoNum type="arabicPeriod"/>
            </a:pPr>
            <a:r>
              <a:rPr lang="el-GR" dirty="0"/>
              <a:t>Φυγοκεντρούν τα δείγματα που χρειάζονται.</a:t>
            </a:r>
          </a:p>
          <a:p>
            <a:endParaRPr lang="el-GR" dirty="0"/>
          </a:p>
        </p:txBody>
      </p:sp>
      <p:sp>
        <p:nvSpPr>
          <p:cNvPr id="4" name="3 - Θέση αριθμού διαφάνειας"/>
          <p:cNvSpPr>
            <a:spLocks noGrp="1"/>
          </p:cNvSpPr>
          <p:nvPr>
            <p:ph type="sldNum" sz="quarter" idx="12"/>
          </p:nvPr>
        </p:nvSpPr>
        <p:spPr/>
        <p:txBody>
          <a:bodyPr/>
          <a:lstStyle/>
          <a:p>
            <a:fld id="{4F892117-1901-45FE-8DD7-2D21F5396251}" type="slidenum">
              <a:rPr lang="el-GR" smtClean="0"/>
              <a:pPr/>
              <a:t>48</a:t>
            </a:fld>
            <a:endParaRPr lang="el-GR" dirty="0"/>
          </a:p>
        </p:txBody>
      </p:sp>
    </p:spTree>
    <p:extLst>
      <p:ext uri="{BB962C8B-B14F-4D97-AF65-F5344CB8AC3E}">
        <p14:creationId xmlns:p14="http://schemas.microsoft.com/office/powerpoint/2010/main" val="7152555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6632"/>
            <a:ext cx="9144000" cy="908720"/>
          </a:xfrm>
        </p:spPr>
        <p:txBody>
          <a:bodyPr>
            <a:normAutofit fontScale="90000"/>
          </a:bodyPr>
          <a:lstStyle/>
          <a:p>
            <a:r>
              <a:rPr lang="el-GR" dirty="0">
                <a:solidFill>
                  <a:srgbClr val="820000"/>
                </a:solidFill>
              </a:rPr>
              <a:t>Ο Christian Huygens είπε ότι το φως δεν αποτελείται από σωματίδια αλλά από </a:t>
            </a:r>
            <a:r>
              <a:rPr lang="el-GR" dirty="0" smtClean="0">
                <a:solidFill>
                  <a:srgbClr val="820000"/>
                </a:solidFill>
              </a:rPr>
              <a:t>κύματα</a:t>
            </a:r>
            <a:endParaRPr lang="el-GR" dirty="0">
              <a:solidFill>
                <a:srgbClr val="820000"/>
              </a:solidFill>
            </a:endParaRPr>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4</a:t>
            </a:fld>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96580" y="1340768"/>
            <a:ext cx="2950840" cy="47734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84781" y="6073397"/>
            <a:ext cx="2774438" cy="461665"/>
          </a:xfrm>
          <a:prstGeom prst="rect">
            <a:avLst/>
          </a:prstGeom>
        </p:spPr>
        <p:txBody>
          <a:bodyPr wrap="square">
            <a:spAutoFit/>
          </a:bodyPr>
          <a:lstStyle/>
          <a:p>
            <a:pPr algn="ctr"/>
            <a:r>
              <a:rPr lang="en-US" sz="1200" dirty="0" smtClean="0">
                <a:solidFill>
                  <a:schemeClr val="tx1">
                    <a:lumMod val="65000"/>
                    <a:lumOff val="35000"/>
                  </a:schemeClr>
                </a:solidFill>
                <a:latin typeface="+mn-lt"/>
              </a:rPr>
              <a:t>“</a:t>
            </a:r>
            <a:r>
              <a:rPr lang="en-US" sz="1200" dirty="0" smtClean="0">
                <a:solidFill>
                  <a:schemeClr val="tx1">
                    <a:lumMod val="65000"/>
                    <a:lumOff val="35000"/>
                  </a:schemeClr>
                </a:solidFill>
                <a:latin typeface="+mn-lt"/>
                <a:hlinkClick r:id="rId3"/>
              </a:rPr>
              <a:t>Christiaan-huygens4</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smtClean="0">
                <a:solidFill>
                  <a:schemeClr val="tx1">
                    <a:lumMod val="65000"/>
                    <a:lumOff val="35000"/>
                  </a:schemeClr>
                </a:solidFill>
                <a:latin typeface="+mn-lt"/>
                <a:hlinkClick r:id="rId4" tooltip="User:Bcrowell (page does not exist)"/>
              </a:rPr>
              <a:t>Bcrowell</a:t>
            </a:r>
            <a:r>
              <a:rPr lang="el-GR" sz="1200" dirty="0" smtClean="0">
                <a:solidFill>
                  <a:schemeClr val="tx1">
                    <a:lumMod val="65000"/>
                    <a:lumOff val="35000"/>
                  </a:schemeClr>
                </a:solidFill>
                <a:latin typeface="+mn-lt"/>
              </a:rPr>
              <a:t> διαθέσιμο ως κοινό κτήμα</a:t>
            </a:r>
            <a:endParaRPr lang="en-US" sz="1200" dirty="0">
              <a:solidFill>
                <a:schemeClr val="tx1">
                  <a:lumMod val="65000"/>
                  <a:lumOff val="35000"/>
                </a:schemeClr>
              </a:solidFill>
              <a:latin typeface="+mn-lt"/>
            </a:endParaRPr>
          </a:p>
        </p:txBody>
      </p:sp>
    </p:spTree>
    <p:extLst>
      <p:ext uri="{BB962C8B-B14F-4D97-AF65-F5344CB8AC3E}">
        <p14:creationId xmlns:p14="http://schemas.microsoft.com/office/powerpoint/2010/main" val="26287651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1580" y="1124744"/>
            <a:ext cx="7560840" cy="2942789"/>
          </a:xfrm>
          <a:prstGeom prst="rect">
            <a:avLst/>
          </a:prstGeom>
          <a:noFill/>
          <a:ln w="9525">
            <a:noFill/>
            <a:miter lim="800000"/>
            <a:headEnd/>
            <a:tailEnd/>
          </a:ln>
        </p:spPr>
      </p:pic>
      <p:pic>
        <p:nvPicPr>
          <p:cNvPr id="7270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52591" y="4067533"/>
            <a:ext cx="3671981" cy="252028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a:solidFill>
                  <a:srgbClr val="820000"/>
                </a:solidFill>
              </a:rPr>
              <a:t>To </a:t>
            </a:r>
            <a:r>
              <a:rPr lang="el-GR" dirty="0">
                <a:solidFill>
                  <a:srgbClr val="820000"/>
                </a:solidFill>
              </a:rPr>
              <a:t>προ-αναλυτικό σύστημα της </a:t>
            </a:r>
            <a:r>
              <a:rPr lang="en-US" dirty="0" smtClean="0">
                <a:solidFill>
                  <a:srgbClr val="820000"/>
                </a:solidFill>
              </a:rPr>
              <a:t>Roche</a:t>
            </a:r>
            <a:endParaRPr lang="el-GR" dirty="0">
              <a:solidFill>
                <a:srgbClr val="820000"/>
              </a:solidFill>
            </a:endParaRPr>
          </a:p>
        </p:txBody>
      </p:sp>
      <p:sp>
        <p:nvSpPr>
          <p:cNvPr id="6" name="5 - Θέση αριθμού διαφάνειας"/>
          <p:cNvSpPr>
            <a:spLocks noGrp="1"/>
          </p:cNvSpPr>
          <p:nvPr>
            <p:ph type="sldNum" sz="quarter" idx="12"/>
          </p:nvPr>
        </p:nvSpPr>
        <p:spPr/>
        <p:txBody>
          <a:bodyPr/>
          <a:lstStyle/>
          <a:p>
            <a:fld id="{4F892117-1901-45FE-8DD7-2D21F5396251}" type="slidenum">
              <a:rPr lang="el-GR" smtClean="0"/>
              <a:pPr/>
              <a:t>49</a:t>
            </a:fld>
            <a:endParaRPr lang="el-GR" dirty="0"/>
          </a:p>
        </p:txBody>
      </p:sp>
      <p:sp>
        <p:nvSpPr>
          <p:cNvPr id="9" name="6 - TextBox"/>
          <p:cNvSpPr txBox="1"/>
          <p:nvPr/>
        </p:nvSpPr>
        <p:spPr>
          <a:xfrm>
            <a:off x="1940338" y="4745883"/>
            <a:ext cx="2557604" cy="830997"/>
          </a:xfrm>
          <a:prstGeom prst="rect">
            <a:avLst/>
          </a:prstGeom>
          <a:noFill/>
        </p:spPr>
        <p:txBody>
          <a:bodyPr wrap="square" rtlCol="0">
            <a:spAutoFit/>
          </a:bodyPr>
          <a:lstStyle/>
          <a:p>
            <a:r>
              <a:rPr lang="en-US" sz="1200" dirty="0">
                <a:solidFill>
                  <a:schemeClr val="tx1">
                    <a:lumMod val="65000"/>
                    <a:lumOff val="35000"/>
                  </a:schemeClr>
                </a:solidFill>
                <a:latin typeface="+mn-lt"/>
              </a:rPr>
              <a:t>“</a:t>
            </a:r>
            <a:r>
              <a:rPr lang="en-US" sz="1200" dirty="0">
                <a:solidFill>
                  <a:schemeClr val="tx1">
                    <a:lumMod val="65000"/>
                    <a:lumOff val="35000"/>
                  </a:schemeClr>
                </a:solidFill>
                <a:latin typeface="+mn-lt"/>
                <a:hlinkClick r:id="rId5"/>
              </a:rPr>
              <a:t>cobas p 612 pre-analytical system - A complete solution for your pre-analytics</a:t>
            </a:r>
            <a:r>
              <a:rPr lang="en-US" sz="1200" dirty="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smtClean="0">
                <a:latin typeface="+mn-lt"/>
                <a:hlinkClick r:id="rId6"/>
              </a:rPr>
              <a:t>cobasmedia</a:t>
            </a:r>
            <a:r>
              <a:rPr lang="el-GR" sz="1200" dirty="0" smtClean="0">
                <a:latin typeface="+mn-lt"/>
              </a:rPr>
              <a:t> </a:t>
            </a:r>
            <a:r>
              <a:rPr lang="el-GR" sz="1200" dirty="0" smtClean="0">
                <a:solidFill>
                  <a:schemeClr val="tx1">
                    <a:lumMod val="65000"/>
                    <a:lumOff val="35000"/>
                  </a:schemeClr>
                </a:solidFill>
                <a:latin typeface="+mn-lt"/>
              </a:rPr>
              <a:t>διαθέσιμο με άδεια </a:t>
            </a:r>
            <a:r>
              <a:rPr lang="en-US" sz="1200" dirty="0" smtClean="0">
                <a:solidFill>
                  <a:schemeClr val="tx1">
                    <a:lumMod val="65000"/>
                    <a:lumOff val="35000"/>
                  </a:schemeClr>
                </a:solidFill>
                <a:latin typeface="+mn-lt"/>
              </a:rPr>
              <a:t>Standard YouTube License</a:t>
            </a:r>
            <a:endParaRPr lang="el-GR" sz="1200" dirty="0">
              <a:solidFill>
                <a:schemeClr val="tx1">
                  <a:lumMod val="65000"/>
                  <a:lumOff val="35000"/>
                </a:schemeClr>
              </a:solidFill>
              <a:latin typeface="+mn-lt"/>
            </a:endParaRPr>
          </a:p>
        </p:txBody>
      </p:sp>
      <p:pic>
        <p:nvPicPr>
          <p:cNvPr id="10" name="Picture 2" descr="https://encrypted-tbn1.gstatic.com/images?q=tbn:ANd9GcTXcXNDzXnZatOre3J4NgpfRhjXCFW1ufJSIu4mx29t6Hfk3nQ2zg">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71453" y="4662476"/>
            <a:ext cx="997813" cy="99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3680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AutoShape 2" descr="http://www.roche.com/cobas_p_intro_150px.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pic>
        <p:nvPicPr>
          <p:cNvPr id="7373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7975" y="1340768"/>
            <a:ext cx="8460432" cy="3543300"/>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n-US" dirty="0">
                <a:solidFill>
                  <a:srgbClr val="820000"/>
                </a:solidFill>
              </a:rPr>
              <a:t>To </a:t>
            </a:r>
            <a:r>
              <a:rPr lang="el-GR" dirty="0">
                <a:solidFill>
                  <a:srgbClr val="820000"/>
                </a:solidFill>
              </a:rPr>
              <a:t>μετα-αναλυτικό σύστημα της </a:t>
            </a:r>
            <a:r>
              <a:rPr lang="en-US" dirty="0" smtClean="0">
                <a:solidFill>
                  <a:srgbClr val="820000"/>
                </a:solidFill>
              </a:rPr>
              <a:t>Roche</a:t>
            </a:r>
            <a:endParaRPr lang="el-GR" dirty="0">
              <a:solidFill>
                <a:srgbClr val="820000"/>
              </a:solidFill>
            </a:endParaRPr>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50</a:t>
            </a:fld>
            <a:endParaRPr lang="el-GR" dirty="0"/>
          </a:p>
        </p:txBody>
      </p:sp>
      <p:sp>
        <p:nvSpPr>
          <p:cNvPr id="11" name="6 - TextBox"/>
          <p:cNvSpPr txBox="1"/>
          <p:nvPr/>
        </p:nvSpPr>
        <p:spPr>
          <a:xfrm>
            <a:off x="3689118" y="5183032"/>
            <a:ext cx="2557604" cy="830997"/>
          </a:xfrm>
          <a:prstGeom prst="rect">
            <a:avLst/>
          </a:prstGeom>
          <a:noFill/>
        </p:spPr>
        <p:txBody>
          <a:bodyPr wrap="square" rtlCol="0">
            <a:spAutoFit/>
          </a:bodyPr>
          <a:lstStyle/>
          <a:p>
            <a:r>
              <a:rPr lang="en-US" sz="1200" dirty="0" smtClean="0">
                <a:solidFill>
                  <a:schemeClr val="tx1">
                    <a:lumMod val="65000"/>
                    <a:lumOff val="35000"/>
                  </a:schemeClr>
                </a:solidFill>
                <a:latin typeface="+mn-lt"/>
              </a:rPr>
              <a:t>“</a:t>
            </a:r>
            <a:r>
              <a:rPr lang="en-US" sz="1200" dirty="0">
                <a:latin typeface="+mn-lt"/>
                <a:hlinkClick r:id="rId3"/>
              </a:rPr>
              <a:t>cobas p 501 and cobas p 701 post-analytical units - The automated </a:t>
            </a:r>
            <a:r>
              <a:rPr lang="en-US" sz="1200" dirty="0" smtClean="0">
                <a:latin typeface="+mn-lt"/>
                <a:hlinkClick r:id="rId3"/>
              </a:rPr>
              <a:t>archive</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smtClean="0">
                <a:latin typeface="+mn-lt"/>
                <a:hlinkClick r:id="rId4"/>
              </a:rPr>
              <a:t>cobasmedia</a:t>
            </a:r>
            <a:r>
              <a:rPr lang="el-GR" sz="1200" dirty="0" smtClean="0">
                <a:latin typeface="+mn-lt"/>
              </a:rPr>
              <a:t> </a:t>
            </a:r>
            <a:r>
              <a:rPr lang="el-GR" sz="1200" dirty="0" smtClean="0">
                <a:solidFill>
                  <a:schemeClr val="tx1">
                    <a:lumMod val="65000"/>
                    <a:lumOff val="35000"/>
                  </a:schemeClr>
                </a:solidFill>
                <a:latin typeface="+mn-lt"/>
              </a:rPr>
              <a:t>διαθέσιμο με άδεια </a:t>
            </a:r>
            <a:r>
              <a:rPr lang="en-US" sz="1200" dirty="0" smtClean="0">
                <a:solidFill>
                  <a:schemeClr val="tx1">
                    <a:lumMod val="65000"/>
                    <a:lumOff val="35000"/>
                  </a:schemeClr>
                </a:solidFill>
                <a:latin typeface="+mn-lt"/>
              </a:rPr>
              <a:t>Standard YouTube License</a:t>
            </a:r>
            <a:endParaRPr lang="el-GR" sz="1200" dirty="0">
              <a:solidFill>
                <a:schemeClr val="tx1">
                  <a:lumMod val="65000"/>
                  <a:lumOff val="35000"/>
                </a:schemeClr>
              </a:solidFill>
              <a:latin typeface="+mn-lt"/>
            </a:endParaRPr>
          </a:p>
        </p:txBody>
      </p:sp>
      <p:pic>
        <p:nvPicPr>
          <p:cNvPr id="12" name="Picture 2" descr="https://encrypted-tbn1.gstatic.com/images?q=tbn:ANd9GcTXcXNDzXnZatOre3J4NgpfRhjXCFW1ufJSIu4mx29t6Hfk3nQ2zg">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20233" y="5099625"/>
            <a:ext cx="997813" cy="99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9289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print"/>
          <a:srcRect/>
          <a:stretch>
            <a:fillRect/>
          </a:stretch>
        </p:blipFill>
        <p:spPr bwMode="auto">
          <a:xfrm>
            <a:off x="3126690" y="2697311"/>
            <a:ext cx="5381625" cy="2286000"/>
          </a:xfrm>
          <a:prstGeom prst="rect">
            <a:avLst/>
          </a:prstGeom>
          <a:noFill/>
          <a:ln w="9525">
            <a:noFill/>
            <a:miter lim="800000"/>
            <a:headEnd/>
            <a:tailEnd/>
          </a:ln>
        </p:spPr>
      </p:pic>
      <p:pic>
        <p:nvPicPr>
          <p:cNvPr id="76803" name="Picture 3"/>
          <p:cNvPicPr>
            <a:picLocks noChangeAspect="1" noChangeArrowheads="1"/>
          </p:cNvPicPr>
          <p:nvPr/>
        </p:nvPicPr>
        <p:blipFill>
          <a:blip r:embed="rId4" cstate="print"/>
          <a:srcRect/>
          <a:stretch>
            <a:fillRect/>
          </a:stretch>
        </p:blipFill>
        <p:spPr bwMode="auto">
          <a:xfrm>
            <a:off x="877423" y="1844824"/>
            <a:ext cx="5276850" cy="1704975"/>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l-GR" dirty="0">
                <a:solidFill>
                  <a:srgbClr val="820000"/>
                </a:solidFill>
              </a:rPr>
              <a:t>Τα σύγχρονα συστήματα μεγαλώνουν όσο </a:t>
            </a:r>
            <a:r>
              <a:rPr lang="el-GR" dirty="0" smtClean="0">
                <a:solidFill>
                  <a:srgbClr val="820000"/>
                </a:solidFill>
              </a:rPr>
              <a:t>θέλουμε</a:t>
            </a:r>
            <a:endParaRPr lang="el-GR" dirty="0">
              <a:solidFill>
                <a:srgbClr val="820000"/>
              </a:solidFill>
            </a:endParaRPr>
          </a:p>
        </p:txBody>
      </p:sp>
      <p:sp>
        <p:nvSpPr>
          <p:cNvPr id="6" name="5 - Θέση αριθμού διαφάνειας"/>
          <p:cNvSpPr>
            <a:spLocks noGrp="1"/>
          </p:cNvSpPr>
          <p:nvPr>
            <p:ph type="sldNum" sz="quarter" idx="12"/>
          </p:nvPr>
        </p:nvSpPr>
        <p:spPr/>
        <p:txBody>
          <a:bodyPr/>
          <a:lstStyle/>
          <a:p>
            <a:fld id="{4F892117-1901-45FE-8DD7-2D21F5396251}" type="slidenum">
              <a:rPr lang="el-GR" smtClean="0"/>
              <a:pPr/>
              <a:t>51</a:t>
            </a:fld>
            <a:endParaRPr lang="el-GR" dirty="0"/>
          </a:p>
        </p:txBody>
      </p:sp>
      <p:sp>
        <p:nvSpPr>
          <p:cNvPr id="9" name="6 - TextBox"/>
          <p:cNvSpPr txBox="1"/>
          <p:nvPr/>
        </p:nvSpPr>
        <p:spPr>
          <a:xfrm>
            <a:off x="3596669" y="5739849"/>
            <a:ext cx="2557604" cy="830997"/>
          </a:xfrm>
          <a:prstGeom prst="rect">
            <a:avLst/>
          </a:prstGeom>
          <a:noFill/>
        </p:spPr>
        <p:txBody>
          <a:bodyPr wrap="square" rtlCol="0">
            <a:spAutoFit/>
          </a:bodyPr>
          <a:lstStyle/>
          <a:p>
            <a:r>
              <a:rPr lang="en-US" sz="1200" dirty="0" smtClean="0">
                <a:solidFill>
                  <a:schemeClr val="tx1">
                    <a:lumMod val="65000"/>
                    <a:lumOff val="35000"/>
                  </a:schemeClr>
                </a:solidFill>
                <a:latin typeface="+mn-lt"/>
              </a:rPr>
              <a:t>“</a:t>
            </a:r>
            <a:r>
              <a:rPr lang="en-US" sz="1200" dirty="0">
                <a:latin typeface="+mn-lt"/>
                <a:hlinkClick r:id="rId5"/>
              </a:rPr>
              <a:t>cobas p 501 and cobas p 701 post-analytical units - The automated </a:t>
            </a:r>
            <a:r>
              <a:rPr lang="en-US" sz="1200" dirty="0" smtClean="0">
                <a:latin typeface="+mn-lt"/>
                <a:hlinkClick r:id="rId5"/>
              </a:rPr>
              <a:t>archive</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smtClean="0">
                <a:latin typeface="+mn-lt"/>
                <a:hlinkClick r:id="rId6"/>
              </a:rPr>
              <a:t>cobasmedia</a:t>
            </a:r>
            <a:r>
              <a:rPr lang="el-GR" sz="1200" dirty="0" smtClean="0">
                <a:latin typeface="+mn-lt"/>
              </a:rPr>
              <a:t> </a:t>
            </a:r>
            <a:r>
              <a:rPr lang="el-GR" sz="1200" dirty="0" smtClean="0">
                <a:solidFill>
                  <a:schemeClr val="tx1">
                    <a:lumMod val="65000"/>
                    <a:lumOff val="35000"/>
                  </a:schemeClr>
                </a:solidFill>
                <a:latin typeface="+mn-lt"/>
              </a:rPr>
              <a:t>διαθέσιμο με άδεια </a:t>
            </a:r>
            <a:r>
              <a:rPr lang="en-US" sz="1200" dirty="0" smtClean="0">
                <a:solidFill>
                  <a:schemeClr val="tx1">
                    <a:lumMod val="65000"/>
                    <a:lumOff val="35000"/>
                  </a:schemeClr>
                </a:solidFill>
                <a:latin typeface="+mn-lt"/>
              </a:rPr>
              <a:t>Standard YouTube License</a:t>
            </a:r>
            <a:endParaRPr lang="el-GR" sz="1200" dirty="0">
              <a:solidFill>
                <a:schemeClr val="tx1">
                  <a:lumMod val="65000"/>
                  <a:lumOff val="35000"/>
                </a:schemeClr>
              </a:solidFill>
              <a:latin typeface="+mn-lt"/>
            </a:endParaRPr>
          </a:p>
        </p:txBody>
      </p:sp>
      <p:pic>
        <p:nvPicPr>
          <p:cNvPr id="10" name="Picture 2" descr="https://encrypted-tbn1.gstatic.com/images?q=tbn:ANd9GcTXcXNDzXnZatOre3J4NgpfRhjXCFW1ufJSIu4mx29t6Hfk3nQ2zg">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27784" y="5656442"/>
            <a:ext cx="997813" cy="9978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679903" y="4797152"/>
            <a:ext cx="1355008" cy="276999"/>
          </a:xfrm>
          <a:prstGeom prst="rect">
            <a:avLst/>
          </a:prstGeom>
        </p:spPr>
        <p:txBody>
          <a:bodyPr wrap="square">
            <a:spAutoFit/>
          </a:bodyPr>
          <a:lstStyle/>
          <a:p>
            <a:pPr algn="ctr"/>
            <a:r>
              <a:rPr lang="en-US" sz="1200" dirty="0" smtClean="0">
                <a:latin typeface="+mn-lt"/>
                <a:hlinkClick r:id="rId9"/>
              </a:rPr>
              <a:t>roche.com</a:t>
            </a:r>
            <a:endParaRPr lang="el-GR" sz="1200" dirty="0">
              <a:latin typeface="+mn-lt"/>
            </a:endParaRPr>
          </a:p>
        </p:txBody>
      </p:sp>
    </p:spTree>
    <p:extLst>
      <p:ext uri="{BB962C8B-B14F-4D97-AF65-F5344CB8AC3E}">
        <p14:creationId xmlns:p14="http://schemas.microsoft.com/office/powerpoint/2010/main" val="23587513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908720"/>
          </a:xfrm>
        </p:spPr>
        <p:txBody>
          <a:bodyPr>
            <a:normAutofit fontScale="90000"/>
          </a:bodyPr>
          <a:lstStyle/>
          <a:p>
            <a:r>
              <a:rPr lang="el-GR" dirty="0">
                <a:solidFill>
                  <a:srgbClr val="820000"/>
                </a:solidFill>
              </a:rPr>
              <a:t>Τα σύγχρονα συστήματα μειώνουν σημαντικά τις ανάγκες σε </a:t>
            </a:r>
            <a:r>
              <a:rPr lang="el-GR" dirty="0" smtClean="0">
                <a:solidFill>
                  <a:srgbClr val="820000"/>
                </a:solidFill>
              </a:rPr>
              <a:t>προσωπικό</a:t>
            </a:r>
            <a:endParaRPr lang="el-GR" dirty="0">
              <a:solidFill>
                <a:srgbClr val="820000"/>
              </a:solidFill>
            </a:endParaRPr>
          </a:p>
        </p:txBody>
      </p:sp>
      <p:sp>
        <p:nvSpPr>
          <p:cNvPr id="3" name="2 - Θέση αριθμού διαφάνειας"/>
          <p:cNvSpPr>
            <a:spLocks noGrp="1"/>
          </p:cNvSpPr>
          <p:nvPr>
            <p:ph type="sldNum" sz="quarter" idx="12"/>
          </p:nvPr>
        </p:nvSpPr>
        <p:spPr/>
        <p:txBody>
          <a:bodyPr/>
          <a:lstStyle/>
          <a:p>
            <a:fld id="{4F892117-1901-45FE-8DD7-2D21F5396251}" type="slidenum">
              <a:rPr lang="el-GR" smtClean="0"/>
              <a:pPr/>
              <a:t>52</a:t>
            </a:fld>
            <a:endParaRPr lang="el-GR" dirty="0"/>
          </a:p>
        </p:txBody>
      </p:sp>
      <p:pic>
        <p:nvPicPr>
          <p:cNvPr id="1026" name="Picture 2"/>
          <p:cNvPicPr>
            <a:picLocks noChangeAspect="1" noChangeArrowheads="1"/>
          </p:cNvPicPr>
          <p:nvPr/>
        </p:nvPicPr>
        <p:blipFill>
          <a:blip r:embed="rId3" cstate="print"/>
          <a:srcRect/>
          <a:stretch>
            <a:fillRect/>
          </a:stretch>
        </p:blipFill>
        <p:spPr bwMode="auto">
          <a:xfrm>
            <a:off x="539552" y="2132856"/>
            <a:ext cx="8264262" cy="3488432"/>
          </a:xfrm>
          <a:prstGeom prst="rect">
            <a:avLst/>
          </a:prstGeom>
          <a:noFill/>
          <a:ln w="9525">
            <a:noFill/>
            <a:miter lim="800000"/>
            <a:headEnd/>
            <a:tailEnd/>
          </a:ln>
        </p:spPr>
      </p:pic>
    </p:spTree>
    <p:extLst>
      <p:ext uri="{BB962C8B-B14F-4D97-AF65-F5344CB8AC3E}">
        <p14:creationId xmlns:p14="http://schemas.microsoft.com/office/powerpoint/2010/main" val="17762238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l-GR" sz="4400" dirty="0">
                <a:solidFill>
                  <a:srgbClr val="820000"/>
                </a:solidFill>
              </a:rPr>
              <a:t>Η λειτουργία των βιοχημικών </a:t>
            </a:r>
            <a:r>
              <a:rPr lang="el-GR" sz="4400" dirty="0" smtClean="0">
                <a:solidFill>
                  <a:srgbClr val="820000"/>
                </a:solidFill>
              </a:rPr>
              <a:t>αναλυτών</a:t>
            </a:r>
            <a:endParaRPr lang="el-GR" sz="4400" dirty="0">
              <a:solidFill>
                <a:srgbClr val="820000"/>
              </a:solidFill>
            </a:endParaRPr>
          </a:p>
        </p:txBody>
      </p:sp>
      <p:sp>
        <p:nvSpPr>
          <p:cNvPr id="7" name="Subtitle 6"/>
          <p:cNvSpPr>
            <a:spLocks noGrp="1"/>
          </p:cNvSpPr>
          <p:nvPr>
            <p:ph type="subTitle" idx="1"/>
          </p:nvPr>
        </p:nvSpPr>
        <p:spPr/>
        <p:txBody>
          <a:bodyPr/>
          <a:lstStyle/>
          <a:p>
            <a:endParaRPr lang="el-GR" dirty="0"/>
          </a:p>
        </p:txBody>
      </p:sp>
      <p:sp>
        <p:nvSpPr>
          <p:cNvPr id="3" name="2 - Θέση αριθμού διαφάνειας"/>
          <p:cNvSpPr>
            <a:spLocks noGrp="1"/>
          </p:cNvSpPr>
          <p:nvPr>
            <p:ph type="sldNum" sz="quarter" idx="12"/>
          </p:nvPr>
        </p:nvSpPr>
        <p:spPr/>
        <p:txBody>
          <a:bodyPr/>
          <a:lstStyle/>
          <a:p>
            <a:fld id="{4F892117-1901-45FE-8DD7-2D21F5396251}" type="slidenum">
              <a:rPr lang="el-GR" smtClean="0"/>
              <a:pPr/>
              <a:t>53</a:t>
            </a:fld>
            <a:endParaRPr lang="el-GR" dirty="0"/>
          </a:p>
        </p:txBody>
      </p:sp>
    </p:spTree>
    <p:extLst>
      <p:ext uri="{BB962C8B-B14F-4D97-AF65-F5344CB8AC3E}">
        <p14:creationId xmlns:p14="http://schemas.microsoft.com/office/powerpoint/2010/main" val="11841442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6076" y="1747578"/>
            <a:ext cx="3748083" cy="3312368"/>
          </a:xfrm>
          <a:prstGeom prst="rect">
            <a:avLst/>
          </a:prstGeom>
          <a:noFill/>
        </p:spPr>
      </p:pic>
      <p:pic>
        <p:nvPicPr>
          <p:cNvPr id="3" name="Picture 2" descr="Hitachi 902, automatic analyzer"/>
          <p:cNvPicPr>
            <a:picLocks noChangeAspect="1" noChangeArrowheads="1"/>
          </p:cNvPicPr>
          <p:nvPr/>
        </p:nvPicPr>
        <p:blipFill>
          <a:blip r:embed="rId4" cstate="print"/>
          <a:srcRect/>
          <a:stretch>
            <a:fillRect/>
          </a:stretch>
        </p:blipFill>
        <p:spPr bwMode="auto">
          <a:xfrm>
            <a:off x="4788024" y="1747578"/>
            <a:ext cx="3865085" cy="3287208"/>
          </a:xfrm>
          <a:prstGeom prst="rect">
            <a:avLst/>
          </a:prstGeom>
          <a:noFill/>
        </p:spPr>
      </p:pic>
      <p:sp>
        <p:nvSpPr>
          <p:cNvPr id="4" name="3 - TextBox"/>
          <p:cNvSpPr txBox="1"/>
          <p:nvPr/>
        </p:nvSpPr>
        <p:spPr>
          <a:xfrm>
            <a:off x="944448" y="5155020"/>
            <a:ext cx="2691447" cy="369332"/>
          </a:xfrm>
          <a:prstGeom prst="rect">
            <a:avLst/>
          </a:prstGeom>
          <a:noFill/>
        </p:spPr>
        <p:txBody>
          <a:bodyPr wrap="square" rtlCol="0">
            <a:spAutoFit/>
          </a:bodyPr>
          <a:lstStyle/>
          <a:p>
            <a:pPr algn="ctr"/>
            <a:r>
              <a:rPr lang="en-US" dirty="0" smtClean="0">
                <a:latin typeface="+mn-lt"/>
              </a:rPr>
              <a:t>              Roche Cobas Mira</a:t>
            </a:r>
            <a:endParaRPr lang="el-GR" dirty="0">
              <a:latin typeface="+mn-lt"/>
            </a:endParaRPr>
          </a:p>
        </p:txBody>
      </p:sp>
      <p:sp>
        <p:nvSpPr>
          <p:cNvPr id="6" name="5 - TextBox"/>
          <p:cNvSpPr txBox="1"/>
          <p:nvPr/>
        </p:nvSpPr>
        <p:spPr>
          <a:xfrm>
            <a:off x="611560" y="5443052"/>
            <a:ext cx="4104456" cy="369332"/>
          </a:xfrm>
          <a:prstGeom prst="rect">
            <a:avLst/>
          </a:prstGeom>
          <a:noFill/>
        </p:spPr>
        <p:txBody>
          <a:bodyPr wrap="square" rtlCol="0">
            <a:spAutoFit/>
          </a:bodyPr>
          <a:lstStyle/>
          <a:p>
            <a:pPr algn="ctr"/>
            <a:r>
              <a:rPr lang="el-GR" dirty="0" smtClean="0">
                <a:latin typeface="+mn-lt"/>
              </a:rPr>
              <a:t>Έχει αποσυρθεί</a:t>
            </a:r>
            <a:endParaRPr lang="el-GR" dirty="0">
              <a:latin typeface="+mn-lt"/>
            </a:endParaRPr>
          </a:p>
        </p:txBody>
      </p:sp>
      <p:sp>
        <p:nvSpPr>
          <p:cNvPr id="2" name="Title 1"/>
          <p:cNvSpPr>
            <a:spLocks noGrp="1"/>
          </p:cNvSpPr>
          <p:nvPr>
            <p:ph type="title"/>
          </p:nvPr>
        </p:nvSpPr>
        <p:spPr>
          <a:xfrm>
            <a:off x="0" y="116632"/>
            <a:ext cx="9144000" cy="908720"/>
          </a:xfrm>
        </p:spPr>
        <p:txBody>
          <a:bodyPr>
            <a:normAutofit fontScale="90000"/>
          </a:bodyPr>
          <a:lstStyle/>
          <a:p>
            <a:r>
              <a:rPr lang="en-US" dirty="0">
                <a:solidFill>
                  <a:srgbClr val="820000"/>
                </a:solidFill>
              </a:rPr>
              <a:t>O</a:t>
            </a:r>
            <a:r>
              <a:rPr lang="el-GR" dirty="0">
                <a:solidFill>
                  <a:srgbClr val="820000"/>
                </a:solidFill>
              </a:rPr>
              <a:t>ι βιοχημικοί αναλυτές του εργαστηρίου </a:t>
            </a:r>
            <a:r>
              <a:rPr lang="el-GR" dirty="0" smtClean="0">
                <a:solidFill>
                  <a:srgbClr val="820000"/>
                </a:solidFill>
              </a:rPr>
              <a:t>μας</a:t>
            </a:r>
            <a:endParaRPr lang="el-GR" dirty="0">
              <a:solidFill>
                <a:srgbClr val="820000"/>
              </a:solidFill>
            </a:endParaRPr>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54</a:t>
            </a:fld>
            <a:endParaRPr lang="el-GR" dirty="0"/>
          </a:p>
        </p:txBody>
      </p:sp>
      <p:sp>
        <p:nvSpPr>
          <p:cNvPr id="9" name="Rectangle 8"/>
          <p:cNvSpPr/>
          <p:nvPr/>
        </p:nvSpPr>
        <p:spPr>
          <a:xfrm>
            <a:off x="5774906" y="5155020"/>
            <a:ext cx="1873077" cy="369332"/>
          </a:xfrm>
          <a:prstGeom prst="rect">
            <a:avLst/>
          </a:prstGeom>
        </p:spPr>
        <p:txBody>
          <a:bodyPr wrap="none">
            <a:spAutoFit/>
          </a:bodyPr>
          <a:lstStyle/>
          <a:p>
            <a:r>
              <a:rPr lang="en-US" dirty="0">
                <a:latin typeface="+mn-lt"/>
              </a:rPr>
              <a:t>Roche Hitachi 902</a:t>
            </a:r>
            <a:endParaRPr lang="el-GR" dirty="0">
              <a:latin typeface="+mn-lt"/>
            </a:endParaRPr>
          </a:p>
        </p:txBody>
      </p:sp>
    </p:spTree>
    <p:extLst>
      <p:ext uri="{BB962C8B-B14F-4D97-AF65-F5344CB8AC3E}">
        <p14:creationId xmlns:p14="http://schemas.microsoft.com/office/powerpoint/2010/main" val="3705810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1043608" y="1484784"/>
            <a:ext cx="7134225" cy="4276725"/>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l-GR" dirty="0">
                <a:solidFill>
                  <a:srgbClr val="820000"/>
                </a:solidFill>
              </a:rPr>
              <a:t>Τυπική διάταξη βιοχημικού </a:t>
            </a:r>
            <a:r>
              <a:rPr lang="el-GR" dirty="0" smtClean="0">
                <a:solidFill>
                  <a:srgbClr val="820000"/>
                </a:solidFill>
              </a:rPr>
              <a:t>αναλυτή</a:t>
            </a:r>
            <a:endParaRPr lang="el-GR" dirty="0">
              <a:solidFill>
                <a:srgbClr val="820000"/>
              </a:solidFill>
            </a:endParaRPr>
          </a:p>
        </p:txBody>
      </p:sp>
      <p:sp>
        <p:nvSpPr>
          <p:cNvPr id="4" name="3 - Θέση αριθμού διαφάνειας"/>
          <p:cNvSpPr>
            <a:spLocks noGrp="1"/>
          </p:cNvSpPr>
          <p:nvPr>
            <p:ph type="sldNum" sz="quarter" idx="12"/>
          </p:nvPr>
        </p:nvSpPr>
        <p:spPr/>
        <p:txBody>
          <a:bodyPr/>
          <a:lstStyle/>
          <a:p>
            <a:fld id="{4F892117-1901-45FE-8DD7-2D21F5396251}" type="slidenum">
              <a:rPr lang="el-GR" smtClean="0"/>
              <a:pPr/>
              <a:t>55</a:t>
            </a:fld>
            <a:endParaRPr lang="el-GR" dirty="0"/>
          </a:p>
        </p:txBody>
      </p:sp>
      <p:sp>
        <p:nvSpPr>
          <p:cNvPr id="5" name="Ορθογώνιο 8"/>
          <p:cNvSpPr/>
          <p:nvPr/>
        </p:nvSpPr>
        <p:spPr>
          <a:xfrm>
            <a:off x="2051720" y="5877272"/>
            <a:ext cx="4824536" cy="276999"/>
          </a:xfrm>
          <a:prstGeom prst="rect">
            <a:avLst/>
          </a:prstGeom>
        </p:spPr>
        <p:txBody>
          <a:bodyPr wrap="square">
            <a:spAutoFit/>
          </a:bodyPr>
          <a:lstStyle/>
          <a:p>
            <a:r>
              <a:rPr lang="el-GR" sz="1200" dirty="0">
                <a:solidFill>
                  <a:schemeClr val="tx1">
                    <a:lumMod val="75000"/>
                    <a:lumOff val="25000"/>
                  </a:schemeClr>
                </a:solidFill>
                <a:latin typeface="+mn-lt"/>
              </a:rPr>
              <a:t>Εργαστήριο Βιολογικών Υγρών, Τμήμα Ιατρικών Εργαστηρίων, ΤΕΙ Αθηνών</a:t>
            </a:r>
          </a:p>
        </p:txBody>
      </p:sp>
    </p:spTree>
    <p:extLst>
      <p:ext uri="{BB962C8B-B14F-4D97-AF65-F5344CB8AC3E}">
        <p14:creationId xmlns:p14="http://schemas.microsoft.com/office/powerpoint/2010/main" val="16283492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2088" y="1664248"/>
            <a:ext cx="5571009" cy="3961136"/>
          </a:xfrm>
          <a:prstGeom prst="rect">
            <a:avLst/>
          </a:prstGeom>
          <a:noFill/>
          <a:ln w="9525">
            <a:noFill/>
            <a:miter lim="800000"/>
            <a:headEnd/>
            <a:tailEnd/>
          </a:ln>
        </p:spPr>
      </p:pic>
      <p:sp>
        <p:nvSpPr>
          <p:cNvPr id="3" name="2 - TextBox"/>
          <p:cNvSpPr txBox="1"/>
          <p:nvPr/>
        </p:nvSpPr>
        <p:spPr>
          <a:xfrm>
            <a:off x="936168" y="5703152"/>
            <a:ext cx="3240360" cy="369332"/>
          </a:xfrm>
          <a:prstGeom prst="rect">
            <a:avLst/>
          </a:prstGeom>
          <a:noFill/>
        </p:spPr>
        <p:txBody>
          <a:bodyPr wrap="square" rtlCol="0">
            <a:spAutoFit/>
          </a:bodyPr>
          <a:lstStyle/>
          <a:p>
            <a:r>
              <a:rPr lang="el-GR" dirty="0" smtClean="0">
                <a:latin typeface="+mn-lt"/>
              </a:rPr>
              <a:t>Θέση δειγμάτων (δύο σειρές)</a:t>
            </a:r>
            <a:endParaRPr lang="el-GR" dirty="0">
              <a:latin typeface="+mn-lt"/>
            </a:endParaRPr>
          </a:p>
        </p:txBody>
      </p:sp>
      <p:sp>
        <p:nvSpPr>
          <p:cNvPr id="4" name="3 - TextBox"/>
          <p:cNvSpPr txBox="1"/>
          <p:nvPr/>
        </p:nvSpPr>
        <p:spPr>
          <a:xfrm>
            <a:off x="2339752" y="1215496"/>
            <a:ext cx="1521459" cy="369332"/>
          </a:xfrm>
          <a:prstGeom prst="rect">
            <a:avLst/>
          </a:prstGeom>
          <a:noFill/>
        </p:spPr>
        <p:txBody>
          <a:bodyPr wrap="square" rtlCol="0">
            <a:spAutoFit/>
          </a:bodyPr>
          <a:lstStyle/>
          <a:p>
            <a:r>
              <a:rPr lang="el-GR" b="1" dirty="0" smtClean="0">
                <a:latin typeface="+mn-lt"/>
              </a:rPr>
              <a:t>Φωτόμετρο</a:t>
            </a:r>
            <a:endParaRPr lang="el-GR" b="1" dirty="0">
              <a:latin typeface="+mn-lt"/>
            </a:endParaRPr>
          </a:p>
        </p:txBody>
      </p:sp>
      <p:cxnSp>
        <p:nvCxnSpPr>
          <p:cNvPr id="6" name="5 - Ευθύγραμμο βέλος σύνδεσης"/>
          <p:cNvCxnSpPr/>
          <p:nvPr/>
        </p:nvCxnSpPr>
        <p:spPr>
          <a:xfrm>
            <a:off x="3203848" y="1584828"/>
            <a:ext cx="504056" cy="360040"/>
          </a:xfrm>
          <a:prstGeom prst="straightConnector1">
            <a:avLst/>
          </a:prstGeom>
          <a:ln w="38100">
            <a:solidFill>
              <a:srgbClr val="82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flipH="1">
            <a:off x="4541747" y="1548772"/>
            <a:ext cx="318285" cy="792088"/>
          </a:xfrm>
          <a:prstGeom prst="straightConnector1">
            <a:avLst/>
          </a:prstGeom>
          <a:ln w="38100">
            <a:solidFill>
              <a:srgbClr val="82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p:nvPr/>
        </p:nvCxnSpPr>
        <p:spPr>
          <a:xfrm flipV="1">
            <a:off x="2406464" y="5132392"/>
            <a:ext cx="288032" cy="576064"/>
          </a:xfrm>
          <a:prstGeom prst="straightConnector1">
            <a:avLst/>
          </a:prstGeom>
          <a:ln w="38100">
            <a:solidFill>
              <a:srgbClr val="820000"/>
            </a:solidFill>
            <a:tailEnd type="arrow"/>
          </a:ln>
        </p:spPr>
        <p:style>
          <a:lnRef idx="1">
            <a:schemeClr val="accent1"/>
          </a:lnRef>
          <a:fillRef idx="0">
            <a:schemeClr val="accent1"/>
          </a:fillRef>
          <a:effectRef idx="0">
            <a:schemeClr val="accent1"/>
          </a:effectRef>
          <a:fontRef idx="minor">
            <a:schemeClr val="tx1"/>
          </a:fontRef>
        </p:style>
      </p:cxnSp>
      <p:sp>
        <p:nvSpPr>
          <p:cNvPr id="11" name="10 - TextBox"/>
          <p:cNvSpPr txBox="1"/>
          <p:nvPr/>
        </p:nvSpPr>
        <p:spPr>
          <a:xfrm>
            <a:off x="4535996" y="5708456"/>
            <a:ext cx="3960440" cy="369332"/>
          </a:xfrm>
          <a:prstGeom prst="rect">
            <a:avLst/>
          </a:prstGeom>
          <a:noFill/>
        </p:spPr>
        <p:txBody>
          <a:bodyPr wrap="square" rtlCol="0">
            <a:spAutoFit/>
          </a:bodyPr>
          <a:lstStyle/>
          <a:p>
            <a:r>
              <a:rPr lang="el-GR" dirty="0" smtClean="0">
                <a:latin typeface="+mn-lt"/>
              </a:rPr>
              <a:t>Θέση αντιδραστηρίων (ψυγείο)</a:t>
            </a:r>
            <a:endParaRPr lang="el-GR" dirty="0">
              <a:latin typeface="+mn-lt"/>
            </a:endParaRPr>
          </a:p>
        </p:txBody>
      </p:sp>
      <p:cxnSp>
        <p:nvCxnSpPr>
          <p:cNvPr id="13" name="12 - Ευθύγραμμο βέλος σύνδεσης"/>
          <p:cNvCxnSpPr/>
          <p:nvPr/>
        </p:nvCxnSpPr>
        <p:spPr>
          <a:xfrm>
            <a:off x="8604448" y="5157192"/>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14 - Ευθύγραμμο βέλος σύνδεσης"/>
          <p:cNvCxnSpPr/>
          <p:nvPr/>
        </p:nvCxnSpPr>
        <p:spPr>
          <a:xfrm flipV="1">
            <a:off x="6372200" y="5157192"/>
            <a:ext cx="144016" cy="551264"/>
          </a:xfrm>
          <a:prstGeom prst="straightConnector1">
            <a:avLst/>
          </a:prstGeom>
          <a:ln w="38100">
            <a:solidFill>
              <a:srgbClr val="820000"/>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l-GR" dirty="0" smtClean="0">
                <a:solidFill>
                  <a:srgbClr val="820000"/>
                </a:solidFill>
              </a:rPr>
              <a:t>Μέρη βιοχημικού αναλυτή</a:t>
            </a:r>
            <a:endParaRPr lang="el-GR" dirty="0">
              <a:solidFill>
                <a:srgbClr val="820000"/>
              </a:solidFill>
            </a:endParaRPr>
          </a:p>
        </p:txBody>
      </p:sp>
      <p:sp>
        <p:nvSpPr>
          <p:cNvPr id="12" name="11 - Θέση αριθμού διαφάνειας"/>
          <p:cNvSpPr>
            <a:spLocks noGrp="1"/>
          </p:cNvSpPr>
          <p:nvPr>
            <p:ph type="sldNum" sz="quarter" idx="12"/>
          </p:nvPr>
        </p:nvSpPr>
        <p:spPr/>
        <p:txBody>
          <a:bodyPr/>
          <a:lstStyle/>
          <a:p>
            <a:fld id="{4F892117-1901-45FE-8DD7-2D21F5396251}" type="slidenum">
              <a:rPr lang="el-GR" smtClean="0"/>
              <a:pPr/>
              <a:t>56</a:t>
            </a:fld>
            <a:endParaRPr lang="el-GR" dirty="0"/>
          </a:p>
        </p:txBody>
      </p:sp>
      <p:sp>
        <p:nvSpPr>
          <p:cNvPr id="7" name="Rectangle 6"/>
          <p:cNvSpPr/>
          <p:nvPr/>
        </p:nvSpPr>
        <p:spPr>
          <a:xfrm>
            <a:off x="3707904" y="1211792"/>
            <a:ext cx="2873287" cy="369332"/>
          </a:xfrm>
          <a:prstGeom prst="rect">
            <a:avLst/>
          </a:prstGeom>
        </p:spPr>
        <p:txBody>
          <a:bodyPr wrap="none">
            <a:spAutoFit/>
          </a:bodyPr>
          <a:lstStyle/>
          <a:p>
            <a:r>
              <a:rPr lang="el-GR" b="1" dirty="0">
                <a:latin typeface="+mn-lt"/>
              </a:rPr>
              <a:t>Θέση μέτρησης (κυβέττες)   </a:t>
            </a:r>
          </a:p>
        </p:txBody>
      </p:sp>
    </p:spTree>
    <p:extLst>
      <p:ext uri="{BB962C8B-B14F-4D97-AF65-F5344CB8AC3E}">
        <p14:creationId xmlns:p14="http://schemas.microsoft.com/office/powerpoint/2010/main" val="10639173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5439496" y="1336788"/>
            <a:ext cx="3057525" cy="401002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l-GR" dirty="0">
                <a:solidFill>
                  <a:srgbClr val="820000"/>
                </a:solidFill>
              </a:rPr>
              <a:t>Ένα ή δύο σιφώνια χωριστά </a:t>
            </a:r>
            <a:br>
              <a:rPr lang="el-GR" dirty="0">
                <a:solidFill>
                  <a:srgbClr val="820000"/>
                </a:solidFill>
              </a:rPr>
            </a:br>
            <a:r>
              <a:rPr lang="el-GR" dirty="0">
                <a:solidFill>
                  <a:srgbClr val="820000"/>
                </a:solidFill>
              </a:rPr>
              <a:t>για αντιδραστήρια (R) και δείγματα (S</a:t>
            </a:r>
            <a:r>
              <a:rPr lang="el-GR" dirty="0" smtClean="0">
                <a:solidFill>
                  <a:srgbClr val="820000"/>
                </a:solidFill>
              </a:rPr>
              <a:t>)</a:t>
            </a:r>
            <a:endParaRPr lang="el-GR" dirty="0">
              <a:solidFill>
                <a:srgbClr val="820000"/>
              </a:solidFill>
            </a:endParaRPr>
          </a:p>
        </p:txBody>
      </p:sp>
      <p:sp>
        <p:nvSpPr>
          <p:cNvPr id="3" name="Content Placeholder 2"/>
          <p:cNvSpPr>
            <a:spLocks noGrp="1"/>
          </p:cNvSpPr>
          <p:nvPr>
            <p:ph idx="1"/>
          </p:nvPr>
        </p:nvSpPr>
        <p:spPr>
          <a:xfrm>
            <a:off x="457200" y="1196752"/>
            <a:ext cx="4834880" cy="5040560"/>
          </a:xfrm>
        </p:spPr>
        <p:txBody>
          <a:bodyPr>
            <a:normAutofit fontScale="92500"/>
          </a:bodyPr>
          <a:lstStyle/>
          <a:p>
            <a:pPr>
              <a:lnSpc>
                <a:spcPct val="150000"/>
              </a:lnSpc>
              <a:spcBef>
                <a:spcPts val="1800"/>
              </a:spcBef>
            </a:pPr>
            <a:r>
              <a:rPr lang="en-US" sz="2400" dirty="0"/>
              <a:t>O</a:t>
            </a:r>
            <a:r>
              <a:rPr lang="el-GR" sz="2400" dirty="0"/>
              <a:t>ι μικροί βιοχημικοί αναλυτές έχουν ένα σιφώνιο.</a:t>
            </a:r>
          </a:p>
          <a:p>
            <a:pPr>
              <a:lnSpc>
                <a:spcPct val="150000"/>
              </a:lnSpc>
              <a:spcBef>
                <a:spcPts val="1800"/>
              </a:spcBef>
            </a:pPr>
            <a:r>
              <a:rPr lang="el-GR" sz="2400" dirty="0"/>
              <a:t>Και τα δύο σιφώνια απολυμαίνονται μετά από κάθε αναρρόφηση.</a:t>
            </a:r>
          </a:p>
          <a:p>
            <a:pPr>
              <a:lnSpc>
                <a:spcPct val="150000"/>
              </a:lnSpc>
              <a:spcBef>
                <a:spcPts val="1800"/>
              </a:spcBef>
            </a:pPr>
            <a:r>
              <a:rPr lang="el-GR" sz="2400" dirty="0"/>
              <a:t>Τα απολυμαντικά είτε βρίσκονται μέσα στο δίσκο αντιδραστηρίων και δειγμάτων είτε σε ξεχωριστές κοινές θέσεις εκτός των δύο δίσκων.</a:t>
            </a:r>
          </a:p>
          <a:p>
            <a:endParaRPr lang="el-GR" sz="2400" dirty="0"/>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57</a:t>
            </a:fld>
            <a:endParaRPr lang="el-GR" dirty="0"/>
          </a:p>
        </p:txBody>
      </p:sp>
    </p:spTree>
    <p:extLst>
      <p:ext uri="{BB962C8B-B14F-4D97-AF65-F5344CB8AC3E}">
        <p14:creationId xmlns:p14="http://schemas.microsoft.com/office/powerpoint/2010/main" val="17079548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l="21252" t="42484" r="32285" b="17305"/>
          <a:stretch>
            <a:fillRect/>
          </a:stretch>
        </p:blipFill>
        <p:spPr bwMode="auto">
          <a:xfrm>
            <a:off x="683568" y="1484784"/>
            <a:ext cx="3479440" cy="2376264"/>
          </a:xfrm>
          <a:prstGeom prst="rect">
            <a:avLst/>
          </a:prstGeom>
          <a:noFill/>
        </p:spPr>
      </p:pic>
      <p:pic>
        <p:nvPicPr>
          <p:cNvPr id="97283" name="Picture 3" descr="BECKMAN COULTER REAGENT PROB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4009" y="1484784"/>
            <a:ext cx="3847172" cy="2376264"/>
          </a:xfrm>
          <a:prstGeom prst="rect">
            <a:avLst/>
          </a:prstGeom>
          <a:noFill/>
        </p:spPr>
      </p:pic>
      <p:sp>
        <p:nvSpPr>
          <p:cNvPr id="5" name="4 - TextBox"/>
          <p:cNvSpPr txBox="1"/>
          <p:nvPr/>
        </p:nvSpPr>
        <p:spPr>
          <a:xfrm>
            <a:off x="539552" y="4149080"/>
            <a:ext cx="3528392" cy="1477328"/>
          </a:xfrm>
          <a:prstGeom prst="rect">
            <a:avLst/>
          </a:prstGeom>
          <a:noFill/>
        </p:spPr>
        <p:txBody>
          <a:bodyPr wrap="square" rtlCol="0">
            <a:spAutoFit/>
          </a:bodyPr>
          <a:lstStyle/>
          <a:p>
            <a:r>
              <a:rPr lang="el-GR" dirty="0" smtClean="0">
                <a:latin typeface="+mn-lt"/>
              </a:rPr>
              <a:t>Αντί για σιφώνιο </a:t>
            </a:r>
            <a:r>
              <a:rPr lang="en-US" dirty="0" smtClean="0">
                <a:latin typeface="+mn-lt"/>
              </a:rPr>
              <a:t>tips </a:t>
            </a:r>
            <a:r>
              <a:rPr lang="el-GR" dirty="0" smtClean="0">
                <a:latin typeface="+mn-lt"/>
              </a:rPr>
              <a:t>μιας χρήσεως</a:t>
            </a:r>
          </a:p>
          <a:p>
            <a:endParaRPr lang="el-GR" dirty="0" smtClean="0">
              <a:latin typeface="+mn-lt"/>
            </a:endParaRPr>
          </a:p>
          <a:p>
            <a:r>
              <a:rPr lang="el-GR" dirty="0" smtClean="0">
                <a:latin typeface="+mn-lt"/>
              </a:rPr>
              <a:t>Συνιστάται για αναλυτές που δεν πρέπει να γίνει επιμόλυνση (ανίχνευση ιών στην αιμοδοσία)</a:t>
            </a:r>
            <a:endParaRPr lang="el-GR" dirty="0">
              <a:latin typeface="+mn-lt"/>
            </a:endParaRPr>
          </a:p>
        </p:txBody>
      </p:sp>
      <p:sp>
        <p:nvSpPr>
          <p:cNvPr id="6" name="5 - TextBox"/>
          <p:cNvSpPr txBox="1"/>
          <p:nvPr/>
        </p:nvSpPr>
        <p:spPr>
          <a:xfrm>
            <a:off x="4612761" y="4149080"/>
            <a:ext cx="3528392" cy="1477328"/>
          </a:xfrm>
          <a:prstGeom prst="rect">
            <a:avLst/>
          </a:prstGeom>
          <a:noFill/>
        </p:spPr>
        <p:txBody>
          <a:bodyPr wrap="square" rtlCol="0">
            <a:spAutoFit/>
          </a:bodyPr>
          <a:lstStyle/>
          <a:p>
            <a:r>
              <a:rPr lang="el-GR" dirty="0" smtClean="0">
                <a:latin typeface="+mn-lt"/>
              </a:rPr>
              <a:t>Πολλά σιφώνια για την ίδια δουλειά</a:t>
            </a:r>
          </a:p>
          <a:p>
            <a:endParaRPr lang="el-GR" dirty="0" smtClean="0">
              <a:latin typeface="+mn-lt"/>
            </a:endParaRPr>
          </a:p>
          <a:p>
            <a:r>
              <a:rPr lang="el-GR" dirty="0" smtClean="0">
                <a:latin typeface="+mn-lt"/>
              </a:rPr>
              <a:t>Συνιστάται για την αύξηση της ταχύτητας της ανάλυσης</a:t>
            </a:r>
            <a:endParaRPr lang="el-GR" dirty="0">
              <a:latin typeface="+mn-lt"/>
            </a:endParaRPr>
          </a:p>
        </p:txBody>
      </p:sp>
      <p:sp>
        <p:nvSpPr>
          <p:cNvPr id="2" name="Title 1"/>
          <p:cNvSpPr>
            <a:spLocks noGrp="1"/>
          </p:cNvSpPr>
          <p:nvPr>
            <p:ph type="title"/>
          </p:nvPr>
        </p:nvSpPr>
        <p:spPr/>
        <p:txBody>
          <a:bodyPr>
            <a:normAutofit/>
          </a:bodyPr>
          <a:lstStyle/>
          <a:p>
            <a:r>
              <a:rPr lang="el-GR" dirty="0">
                <a:solidFill>
                  <a:srgbClr val="820000"/>
                </a:solidFill>
              </a:rPr>
              <a:t>Διαφορετικές τεχνολογίες </a:t>
            </a:r>
            <a:r>
              <a:rPr lang="el-GR" dirty="0" smtClean="0">
                <a:solidFill>
                  <a:srgbClr val="820000"/>
                </a:solidFill>
              </a:rPr>
              <a:t>σιφωνίων</a:t>
            </a:r>
            <a:endParaRPr lang="el-GR" dirty="0">
              <a:solidFill>
                <a:srgbClr val="820000"/>
              </a:solidFill>
            </a:endParaRPr>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58</a:t>
            </a:fld>
            <a:endParaRPr lang="el-GR" dirty="0"/>
          </a:p>
        </p:txBody>
      </p:sp>
    </p:spTree>
    <p:extLst>
      <p:ext uri="{BB962C8B-B14F-4D97-AF65-F5344CB8AC3E}">
        <p14:creationId xmlns:p14="http://schemas.microsoft.com/office/powerpoint/2010/main" val="7378339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a:hlinkClick r:id="rId3" tooltip="&quot;Johann Heinrich Lambert (1728–1777)&quot;"/>
          </p:cNvPr>
          <p:cNvPicPr/>
          <p:nvPr/>
        </p:nvPicPr>
        <p:blipFill>
          <a:blip r:embed="rId4" cstate="print"/>
          <a:srcRect/>
          <a:stretch>
            <a:fillRect/>
          </a:stretch>
        </p:blipFill>
        <p:spPr bwMode="auto">
          <a:xfrm>
            <a:off x="1312890" y="2140219"/>
            <a:ext cx="2663435" cy="3008947"/>
          </a:xfrm>
          <a:prstGeom prst="rect">
            <a:avLst/>
          </a:prstGeom>
          <a:noFill/>
          <a:ln w="9525">
            <a:noFill/>
            <a:miter lim="800000"/>
            <a:headEnd/>
            <a:tailEnd/>
          </a:ln>
        </p:spPr>
      </p:pic>
      <p:sp>
        <p:nvSpPr>
          <p:cNvPr id="4" name="3 - Ορθογώνιο"/>
          <p:cNvSpPr/>
          <p:nvPr/>
        </p:nvSpPr>
        <p:spPr>
          <a:xfrm>
            <a:off x="107504" y="1322294"/>
            <a:ext cx="5143504" cy="646331"/>
          </a:xfrm>
          <a:prstGeom prst="rect">
            <a:avLst/>
          </a:prstGeom>
        </p:spPr>
        <p:txBody>
          <a:bodyPr wrap="square">
            <a:spAutoFit/>
          </a:bodyPr>
          <a:lstStyle/>
          <a:p>
            <a:pPr algn="ctr"/>
            <a:r>
              <a:rPr lang="el-GR" dirty="0">
                <a:latin typeface="+mn-lt"/>
              </a:rPr>
              <a:t>O </a:t>
            </a:r>
            <a:r>
              <a:rPr lang="el-GR" dirty="0" smtClean="0">
                <a:latin typeface="+mn-lt"/>
              </a:rPr>
              <a:t>Ολλανδός </a:t>
            </a:r>
            <a:r>
              <a:rPr lang="en-US" dirty="0">
                <a:latin typeface="+mn-lt"/>
              </a:rPr>
              <a:t>Johan Heinrich Lambert</a:t>
            </a:r>
            <a:r>
              <a:rPr lang="el-GR" dirty="0">
                <a:latin typeface="+mn-lt"/>
              </a:rPr>
              <a:t> </a:t>
            </a:r>
            <a:endParaRPr lang="el-GR" dirty="0" smtClean="0">
              <a:latin typeface="+mn-lt"/>
            </a:endParaRPr>
          </a:p>
          <a:p>
            <a:pPr algn="ctr"/>
            <a:r>
              <a:rPr lang="el-GR" dirty="0" smtClean="0">
                <a:latin typeface="+mn-lt"/>
              </a:rPr>
              <a:t>(</a:t>
            </a:r>
            <a:r>
              <a:rPr lang="el-GR" dirty="0">
                <a:latin typeface="+mn-lt"/>
              </a:rPr>
              <a:t>1728 – 1777) </a:t>
            </a:r>
          </a:p>
        </p:txBody>
      </p:sp>
      <p:sp>
        <p:nvSpPr>
          <p:cNvPr id="7" name="6 - Ορθογώνιο"/>
          <p:cNvSpPr/>
          <p:nvPr/>
        </p:nvSpPr>
        <p:spPr>
          <a:xfrm>
            <a:off x="4860032" y="1322294"/>
            <a:ext cx="4071934" cy="646331"/>
          </a:xfrm>
          <a:prstGeom prst="rect">
            <a:avLst/>
          </a:prstGeom>
        </p:spPr>
        <p:txBody>
          <a:bodyPr wrap="square">
            <a:spAutoFit/>
          </a:bodyPr>
          <a:lstStyle/>
          <a:p>
            <a:pPr algn="ctr"/>
            <a:r>
              <a:rPr lang="el-GR" dirty="0">
                <a:latin typeface="+mn-lt"/>
              </a:rPr>
              <a:t>O </a:t>
            </a:r>
            <a:r>
              <a:rPr lang="el-GR" dirty="0" smtClean="0">
                <a:latin typeface="+mn-lt"/>
              </a:rPr>
              <a:t>Γερμανός </a:t>
            </a:r>
            <a:r>
              <a:rPr lang="en-US" dirty="0" smtClean="0">
                <a:latin typeface="+mn-lt"/>
              </a:rPr>
              <a:t>August Beer</a:t>
            </a:r>
            <a:endParaRPr lang="el-GR" dirty="0" smtClean="0">
              <a:latin typeface="+mn-lt"/>
            </a:endParaRPr>
          </a:p>
          <a:p>
            <a:pPr algn="ctr"/>
            <a:r>
              <a:rPr lang="en-US" dirty="0" smtClean="0">
                <a:latin typeface="+mn-lt"/>
              </a:rPr>
              <a:t> (1825 – 1863)</a:t>
            </a:r>
            <a:endParaRPr lang="el-GR" dirty="0">
              <a:latin typeface="+mn-lt"/>
            </a:endParaRPr>
          </a:p>
        </p:txBody>
      </p:sp>
      <p:sp>
        <p:nvSpPr>
          <p:cNvPr id="8" name="7 - TextBox"/>
          <p:cNvSpPr txBox="1"/>
          <p:nvPr/>
        </p:nvSpPr>
        <p:spPr>
          <a:xfrm>
            <a:off x="431539" y="5714904"/>
            <a:ext cx="4248472" cy="923330"/>
          </a:xfrm>
          <a:prstGeom prst="rect">
            <a:avLst/>
          </a:prstGeom>
          <a:noFill/>
        </p:spPr>
        <p:txBody>
          <a:bodyPr wrap="square" rtlCol="0">
            <a:spAutoFit/>
          </a:bodyPr>
          <a:lstStyle/>
          <a:p>
            <a:pPr algn="ctr"/>
            <a:r>
              <a:rPr lang="en-US" dirty="0" smtClean="0">
                <a:latin typeface="+mn-lt"/>
              </a:rPr>
              <a:t>H </a:t>
            </a:r>
            <a:r>
              <a:rPr lang="el-GR" dirty="0" smtClean="0">
                <a:latin typeface="+mn-lt"/>
              </a:rPr>
              <a:t>απορρόφηση του φωτός είναι ανάλογη με την απόσταση που διανύει μέσα σε διάλυμα</a:t>
            </a:r>
            <a:endParaRPr lang="el-GR" dirty="0">
              <a:latin typeface="+mn-lt"/>
            </a:endParaRPr>
          </a:p>
        </p:txBody>
      </p:sp>
      <p:sp>
        <p:nvSpPr>
          <p:cNvPr id="9" name="8 - TextBox"/>
          <p:cNvSpPr txBox="1"/>
          <p:nvPr/>
        </p:nvSpPr>
        <p:spPr>
          <a:xfrm>
            <a:off x="4860032" y="5714904"/>
            <a:ext cx="4070509" cy="923330"/>
          </a:xfrm>
          <a:prstGeom prst="rect">
            <a:avLst/>
          </a:prstGeom>
          <a:noFill/>
        </p:spPr>
        <p:txBody>
          <a:bodyPr wrap="square" rtlCol="0">
            <a:spAutoFit/>
          </a:bodyPr>
          <a:lstStyle/>
          <a:p>
            <a:pPr algn="ctr"/>
            <a:r>
              <a:rPr lang="en-US" dirty="0" smtClean="0">
                <a:latin typeface="+mn-lt"/>
              </a:rPr>
              <a:t>H </a:t>
            </a:r>
            <a:r>
              <a:rPr lang="el-GR" dirty="0" smtClean="0">
                <a:latin typeface="+mn-lt"/>
              </a:rPr>
              <a:t>απορρόφηση του φωτός είναι ανάλογη με την συγκέντρωση της διαλυμένης ουσίας</a:t>
            </a:r>
            <a:endParaRPr lang="el-GR" dirty="0">
              <a:latin typeface="+mn-lt"/>
            </a:endParaRPr>
          </a:p>
        </p:txBody>
      </p:sp>
      <p:sp>
        <p:nvSpPr>
          <p:cNvPr id="3" name="Title 2"/>
          <p:cNvSpPr>
            <a:spLocks noGrp="1"/>
          </p:cNvSpPr>
          <p:nvPr>
            <p:ph type="title"/>
          </p:nvPr>
        </p:nvSpPr>
        <p:spPr/>
        <p:txBody>
          <a:bodyPr>
            <a:normAutofit/>
          </a:bodyPr>
          <a:lstStyle/>
          <a:p>
            <a:r>
              <a:rPr lang="en-US" dirty="0">
                <a:solidFill>
                  <a:srgbClr val="820000"/>
                </a:solidFill>
              </a:rPr>
              <a:t>O </a:t>
            </a:r>
            <a:r>
              <a:rPr lang="el-GR" dirty="0">
                <a:solidFill>
                  <a:srgbClr val="820000"/>
                </a:solidFill>
              </a:rPr>
              <a:t>νόμος </a:t>
            </a:r>
            <a:r>
              <a:rPr lang="en-US" dirty="0">
                <a:solidFill>
                  <a:srgbClr val="820000"/>
                </a:solidFill>
              </a:rPr>
              <a:t>Lambert-Beer </a:t>
            </a:r>
            <a:r>
              <a:rPr lang="en-US" sz="3200" b="0" dirty="0">
                <a:solidFill>
                  <a:srgbClr val="820000"/>
                </a:solidFill>
              </a:rPr>
              <a:t>(1 </a:t>
            </a:r>
            <a:r>
              <a:rPr lang="el-GR" sz="3200" b="0" dirty="0">
                <a:solidFill>
                  <a:srgbClr val="820000"/>
                </a:solidFill>
              </a:rPr>
              <a:t>από 2</a:t>
            </a:r>
            <a:r>
              <a:rPr lang="el-GR" sz="3200" b="0" dirty="0" smtClean="0">
                <a:solidFill>
                  <a:srgbClr val="820000"/>
                </a:solidFill>
              </a:rPr>
              <a:t>)</a:t>
            </a:r>
            <a:endParaRPr lang="el-GR" sz="3200" b="0" dirty="0">
              <a:solidFill>
                <a:srgbClr val="820000"/>
              </a:solidFill>
            </a:endParaRPr>
          </a:p>
        </p:txBody>
      </p:sp>
      <p:sp>
        <p:nvSpPr>
          <p:cNvPr id="10" name="9 - Θέση αριθμού διαφάνειας"/>
          <p:cNvSpPr>
            <a:spLocks noGrp="1"/>
          </p:cNvSpPr>
          <p:nvPr>
            <p:ph type="sldNum" sz="quarter" idx="12"/>
          </p:nvPr>
        </p:nvSpPr>
        <p:spPr/>
        <p:txBody>
          <a:bodyPr/>
          <a:lstStyle/>
          <a:p>
            <a:fld id="{4F892117-1901-45FE-8DD7-2D21F5396251}" type="slidenum">
              <a:rPr lang="el-GR" smtClean="0"/>
              <a:pPr/>
              <a:t>5</a:t>
            </a:fld>
            <a:endParaRPr lang="el-GR" dirty="0"/>
          </a:p>
        </p:txBody>
      </p:sp>
      <p:pic>
        <p:nvPicPr>
          <p:cNvPr id="614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921" t="4427" r="47847" b="4310"/>
          <a:stretch/>
        </p:blipFill>
        <p:spPr bwMode="auto">
          <a:xfrm>
            <a:off x="5476391" y="2182653"/>
            <a:ext cx="2839216" cy="303525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430700" y="5177647"/>
            <a:ext cx="2427813" cy="461665"/>
          </a:xfrm>
          <a:prstGeom prst="rect">
            <a:avLst/>
          </a:prstGeom>
        </p:spPr>
        <p:txBody>
          <a:bodyPr wrap="square">
            <a:spAutoFit/>
          </a:bodyPr>
          <a:lstStyle/>
          <a:p>
            <a:pPr algn="ctr"/>
            <a:r>
              <a:rPr lang="en-US" sz="1200" dirty="0">
                <a:solidFill>
                  <a:schemeClr val="tx1">
                    <a:lumMod val="65000"/>
                    <a:lumOff val="35000"/>
                  </a:schemeClr>
                </a:solidFill>
                <a:latin typeface="+mn-lt"/>
              </a:rPr>
              <a:t>“</a:t>
            </a:r>
            <a:r>
              <a:rPr lang="en-US" sz="1200" dirty="0">
                <a:solidFill>
                  <a:schemeClr val="tx1">
                    <a:lumMod val="65000"/>
                    <a:lumOff val="35000"/>
                  </a:schemeClr>
                </a:solidFill>
                <a:latin typeface="+mn-lt"/>
                <a:hlinkClick r:id="rId6"/>
              </a:rPr>
              <a:t>JHLambert</a:t>
            </a:r>
            <a:r>
              <a:rPr lang="en-US" sz="1200" dirty="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smtClean="0">
                <a:latin typeface="+mn-lt"/>
                <a:hlinkClick r:id="rId7"/>
              </a:rPr>
              <a:t>Mahlum</a:t>
            </a:r>
            <a:r>
              <a:rPr lang="el-GR" sz="1200" dirty="0" smtClean="0">
                <a:latin typeface="+mn-lt"/>
              </a:rPr>
              <a:t> </a:t>
            </a:r>
            <a:r>
              <a:rPr lang="el-GR" sz="1200" dirty="0" smtClean="0">
                <a:solidFill>
                  <a:schemeClr val="tx1">
                    <a:lumMod val="65000"/>
                    <a:lumOff val="35000"/>
                  </a:schemeClr>
                </a:solidFill>
                <a:latin typeface="+mn-lt"/>
              </a:rPr>
              <a:t>διαθέσιμο ως κοινό κτήμα</a:t>
            </a:r>
            <a:endParaRPr lang="en-US" sz="1200" dirty="0">
              <a:solidFill>
                <a:schemeClr val="tx1">
                  <a:lumMod val="65000"/>
                  <a:lumOff val="35000"/>
                </a:schemeClr>
              </a:solidFill>
              <a:latin typeface="+mn-lt"/>
            </a:endParaRPr>
          </a:p>
        </p:txBody>
      </p:sp>
      <p:sp>
        <p:nvSpPr>
          <p:cNvPr id="14" name="Rectangle 13"/>
          <p:cNvSpPr/>
          <p:nvPr/>
        </p:nvSpPr>
        <p:spPr>
          <a:xfrm>
            <a:off x="5704979" y="5177647"/>
            <a:ext cx="2539429" cy="461665"/>
          </a:xfrm>
          <a:prstGeom prst="rect">
            <a:avLst/>
          </a:prstGeom>
        </p:spPr>
        <p:txBody>
          <a:bodyPr wrap="square">
            <a:spAutoFit/>
          </a:bodyPr>
          <a:lstStyle/>
          <a:p>
            <a:pPr algn="ctr"/>
            <a:r>
              <a:rPr lang="en-US" sz="1200" dirty="0" smtClean="0">
                <a:solidFill>
                  <a:schemeClr val="tx1">
                    <a:lumMod val="65000"/>
                    <a:lumOff val="35000"/>
                  </a:schemeClr>
                </a:solidFill>
                <a:latin typeface="+mn-lt"/>
              </a:rPr>
              <a:t>“</a:t>
            </a:r>
            <a:r>
              <a:rPr lang="en-US" sz="1200" dirty="0" smtClean="0">
                <a:solidFill>
                  <a:schemeClr val="tx1">
                    <a:lumMod val="65000"/>
                    <a:lumOff val="35000"/>
                  </a:schemeClr>
                </a:solidFill>
                <a:latin typeface="+mn-lt"/>
                <a:hlinkClick r:id="rId8"/>
              </a:rPr>
              <a:t>Photometer </a:t>
            </a:r>
            <a:r>
              <a:rPr lang="en-US" sz="1200" dirty="0">
                <a:solidFill>
                  <a:schemeClr val="tx1">
                    <a:lumMod val="65000"/>
                    <a:lumOff val="35000"/>
                  </a:schemeClr>
                </a:solidFill>
                <a:latin typeface="+mn-lt"/>
                <a:hlinkClick r:id="rId8"/>
              </a:rPr>
              <a:t>devised by Beer</a:t>
            </a:r>
            <a:r>
              <a:rPr lang="en-US" sz="1200" dirty="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a:latin typeface="+mn-lt"/>
                <a:hlinkClick r:id="rId9"/>
              </a:rPr>
              <a:t>Nbenway</a:t>
            </a:r>
            <a:r>
              <a:rPr lang="el-GR" sz="1200" dirty="0" smtClean="0">
                <a:latin typeface="+mn-lt"/>
              </a:rPr>
              <a:t> </a:t>
            </a:r>
            <a:r>
              <a:rPr lang="el-GR" sz="1200" dirty="0" smtClean="0">
                <a:solidFill>
                  <a:schemeClr val="tx1">
                    <a:lumMod val="65000"/>
                    <a:lumOff val="35000"/>
                  </a:schemeClr>
                </a:solidFill>
                <a:latin typeface="+mn-lt"/>
              </a:rPr>
              <a:t>διαθέσιμο ως κοινό κτήμα</a:t>
            </a:r>
            <a:endParaRPr lang="en-US" sz="1200" dirty="0">
              <a:solidFill>
                <a:schemeClr val="tx1">
                  <a:lumMod val="65000"/>
                  <a:lumOff val="35000"/>
                </a:schemeClr>
              </a:solidFill>
              <a:latin typeface="+mn-lt"/>
            </a:endParaRPr>
          </a:p>
        </p:txBody>
      </p:sp>
    </p:spTree>
    <p:extLst>
      <p:ext uri="{BB962C8B-B14F-4D97-AF65-F5344CB8AC3E}">
        <p14:creationId xmlns:p14="http://schemas.microsoft.com/office/powerpoint/2010/main" val="345823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IPB - rack Modula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7112" y="1879158"/>
            <a:ext cx="2142951" cy="2639418"/>
          </a:xfrm>
          <a:prstGeom prst="rect">
            <a:avLst/>
          </a:prstGeom>
          <a:noFill/>
        </p:spPr>
      </p:pic>
      <p:pic>
        <p:nvPicPr>
          <p:cNvPr id="96259" name="Picture 3" descr="BECKMAN COULTER SAMPLE RACK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6104" y="2271321"/>
            <a:ext cx="2786876" cy="2247255"/>
          </a:xfrm>
          <a:prstGeom prst="rect">
            <a:avLst/>
          </a:prstGeom>
          <a:noFill/>
        </p:spPr>
      </p:pic>
      <p:pic>
        <p:nvPicPr>
          <p:cNvPr id="96260" name="Picture 4" descr="MEDILYZER F SAMPLE RAC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20202" y="2958064"/>
            <a:ext cx="2633662" cy="1560512"/>
          </a:xfrm>
          <a:prstGeom prst="rect">
            <a:avLst/>
          </a:prstGeom>
          <a:noFill/>
        </p:spPr>
      </p:pic>
      <p:sp>
        <p:nvSpPr>
          <p:cNvPr id="6" name="5 - TextBox"/>
          <p:cNvSpPr txBox="1"/>
          <p:nvPr/>
        </p:nvSpPr>
        <p:spPr>
          <a:xfrm>
            <a:off x="611560" y="4725144"/>
            <a:ext cx="7920880" cy="369332"/>
          </a:xfrm>
          <a:prstGeom prst="rect">
            <a:avLst/>
          </a:prstGeom>
          <a:noFill/>
        </p:spPr>
        <p:txBody>
          <a:bodyPr wrap="square" rtlCol="0">
            <a:spAutoFit/>
          </a:bodyPr>
          <a:lstStyle/>
          <a:p>
            <a:pPr algn="ctr"/>
            <a:r>
              <a:rPr lang="el-GR" b="1" dirty="0" smtClean="0">
                <a:latin typeface="+mn-lt"/>
              </a:rPr>
              <a:t>Περιέκτες αντιδραστηρίων με τη μορφή στατώ    </a:t>
            </a:r>
            <a:endParaRPr lang="el-GR" b="1" dirty="0">
              <a:latin typeface="+mn-lt"/>
            </a:endParaRPr>
          </a:p>
        </p:txBody>
      </p:sp>
      <p:sp>
        <p:nvSpPr>
          <p:cNvPr id="2" name="Title 1"/>
          <p:cNvSpPr>
            <a:spLocks noGrp="1"/>
          </p:cNvSpPr>
          <p:nvPr>
            <p:ph type="title"/>
          </p:nvPr>
        </p:nvSpPr>
        <p:spPr>
          <a:xfrm>
            <a:off x="0" y="116632"/>
            <a:ext cx="9144000" cy="1224136"/>
          </a:xfrm>
        </p:spPr>
        <p:txBody>
          <a:bodyPr>
            <a:noAutofit/>
          </a:bodyPr>
          <a:lstStyle/>
          <a:p>
            <a:r>
              <a:rPr lang="el-GR" sz="3200" dirty="0">
                <a:solidFill>
                  <a:srgbClr val="820000"/>
                </a:solidFill>
              </a:rPr>
              <a:t>Εκτός από τους κυκλικούς δείκτες αντιδραστηρίων υπάρχουν και άλλοι περιέκτες με λιγότερες ή περισσότερες </a:t>
            </a:r>
            <a:r>
              <a:rPr lang="el-GR" sz="3200" dirty="0" smtClean="0">
                <a:solidFill>
                  <a:srgbClr val="820000"/>
                </a:solidFill>
              </a:rPr>
              <a:t>θέσεις</a:t>
            </a:r>
            <a:endParaRPr lang="el-GR" sz="3200" dirty="0">
              <a:solidFill>
                <a:srgbClr val="820000"/>
              </a:solidFill>
            </a:endParaRPr>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59</a:t>
            </a:fld>
            <a:endParaRPr lang="el-GR" dirty="0"/>
          </a:p>
        </p:txBody>
      </p:sp>
      <p:sp>
        <p:nvSpPr>
          <p:cNvPr id="8" name="Ορθογώνιο 8"/>
          <p:cNvSpPr/>
          <p:nvPr/>
        </p:nvSpPr>
        <p:spPr>
          <a:xfrm>
            <a:off x="3347864" y="6237312"/>
            <a:ext cx="2592288" cy="276999"/>
          </a:xfrm>
          <a:prstGeom prst="rect">
            <a:avLst/>
          </a:prstGeom>
        </p:spPr>
        <p:txBody>
          <a:bodyPr wrap="square">
            <a:spAutoFit/>
          </a:bodyPr>
          <a:lstStyle/>
          <a:p>
            <a:r>
              <a:rPr lang="el-GR" sz="1200" dirty="0" smtClean="0">
                <a:solidFill>
                  <a:schemeClr val="tx1">
                    <a:lumMod val="75000"/>
                    <a:lumOff val="25000"/>
                  </a:schemeClr>
                </a:solidFill>
                <a:latin typeface="+mn-lt"/>
              </a:rPr>
              <a:t>Αρχείο Άγγελου Ευαγγελόπουλου</a:t>
            </a:r>
            <a:endParaRPr lang="el-GR" sz="1200" dirty="0">
              <a:solidFill>
                <a:schemeClr val="tx1">
                  <a:lumMod val="75000"/>
                  <a:lumOff val="25000"/>
                </a:schemeClr>
              </a:solidFill>
              <a:latin typeface="+mn-lt"/>
            </a:endParaRPr>
          </a:p>
        </p:txBody>
      </p:sp>
      <p:sp>
        <p:nvSpPr>
          <p:cNvPr id="5" name="Rectangle 4"/>
          <p:cNvSpPr/>
          <p:nvPr/>
        </p:nvSpPr>
        <p:spPr>
          <a:xfrm>
            <a:off x="467544" y="5134178"/>
            <a:ext cx="2422715" cy="646331"/>
          </a:xfrm>
          <a:prstGeom prst="rect">
            <a:avLst/>
          </a:prstGeom>
        </p:spPr>
        <p:txBody>
          <a:bodyPr wrap="none">
            <a:spAutoFit/>
          </a:bodyPr>
          <a:lstStyle/>
          <a:p>
            <a:r>
              <a:rPr lang="el-GR" dirty="0">
                <a:latin typeface="+mn-lt"/>
              </a:rPr>
              <a:t>5 </a:t>
            </a:r>
            <a:r>
              <a:rPr lang="el-GR" dirty="0" smtClean="0">
                <a:latin typeface="+mn-lt"/>
              </a:rPr>
              <a:t>θέσεων</a:t>
            </a:r>
          </a:p>
          <a:p>
            <a:r>
              <a:rPr lang="en-US" dirty="0">
                <a:latin typeface="+mn-lt"/>
              </a:rPr>
              <a:t>Modular Analytics SWA</a:t>
            </a:r>
            <a:r>
              <a:rPr lang="el-GR" dirty="0" smtClean="0">
                <a:latin typeface="+mn-lt"/>
              </a:rPr>
              <a:t> </a:t>
            </a:r>
            <a:endParaRPr lang="el-GR" dirty="0">
              <a:latin typeface="+mn-lt"/>
            </a:endParaRPr>
          </a:p>
        </p:txBody>
      </p:sp>
      <p:sp>
        <p:nvSpPr>
          <p:cNvPr id="9" name="Rectangle 8"/>
          <p:cNvSpPr/>
          <p:nvPr/>
        </p:nvSpPr>
        <p:spPr>
          <a:xfrm>
            <a:off x="3641386" y="5134178"/>
            <a:ext cx="1190519" cy="646331"/>
          </a:xfrm>
          <a:prstGeom prst="rect">
            <a:avLst/>
          </a:prstGeom>
        </p:spPr>
        <p:txBody>
          <a:bodyPr wrap="none">
            <a:spAutoFit/>
          </a:bodyPr>
          <a:lstStyle/>
          <a:p>
            <a:r>
              <a:rPr lang="el-GR" dirty="0">
                <a:latin typeface="+mn-lt"/>
              </a:rPr>
              <a:t>10 </a:t>
            </a:r>
            <a:r>
              <a:rPr lang="el-GR" dirty="0" smtClean="0">
                <a:latin typeface="+mn-lt"/>
              </a:rPr>
              <a:t>θέσεων</a:t>
            </a:r>
          </a:p>
          <a:p>
            <a:r>
              <a:rPr lang="en-US" dirty="0">
                <a:latin typeface="+mn-lt"/>
              </a:rPr>
              <a:t>AU</a:t>
            </a:r>
            <a:r>
              <a:rPr lang="el-GR" dirty="0">
                <a:latin typeface="+mn-lt"/>
              </a:rPr>
              <a:t> 2700</a:t>
            </a:r>
            <a:r>
              <a:rPr lang="el-GR" dirty="0" smtClean="0">
                <a:latin typeface="+mn-lt"/>
              </a:rPr>
              <a:t> </a:t>
            </a:r>
            <a:endParaRPr lang="el-GR" dirty="0">
              <a:latin typeface="+mn-lt"/>
            </a:endParaRPr>
          </a:p>
        </p:txBody>
      </p:sp>
      <p:sp>
        <p:nvSpPr>
          <p:cNvPr id="10" name="Rectangle 9"/>
          <p:cNvSpPr/>
          <p:nvPr/>
        </p:nvSpPr>
        <p:spPr>
          <a:xfrm>
            <a:off x="6737536" y="5134178"/>
            <a:ext cx="1267591" cy="646331"/>
          </a:xfrm>
          <a:prstGeom prst="rect">
            <a:avLst/>
          </a:prstGeom>
        </p:spPr>
        <p:txBody>
          <a:bodyPr wrap="none">
            <a:spAutoFit/>
          </a:bodyPr>
          <a:lstStyle/>
          <a:p>
            <a:r>
              <a:rPr lang="el-GR" dirty="0">
                <a:latin typeface="+mn-lt"/>
              </a:rPr>
              <a:t>20 </a:t>
            </a:r>
            <a:r>
              <a:rPr lang="el-GR" dirty="0" smtClean="0">
                <a:latin typeface="+mn-lt"/>
              </a:rPr>
              <a:t>θέσεων</a:t>
            </a:r>
          </a:p>
          <a:p>
            <a:r>
              <a:rPr lang="en-US" dirty="0">
                <a:latin typeface="+mn-lt"/>
              </a:rPr>
              <a:t>Medilyzer </a:t>
            </a:r>
            <a:r>
              <a:rPr lang="en-US" dirty="0" smtClean="0">
                <a:latin typeface="+mn-lt"/>
              </a:rPr>
              <a:t>F</a:t>
            </a:r>
            <a:endParaRPr lang="el-GR" dirty="0">
              <a:latin typeface="+mn-lt"/>
            </a:endParaRPr>
          </a:p>
        </p:txBody>
      </p:sp>
    </p:spTree>
    <p:extLst>
      <p:ext uri="{BB962C8B-B14F-4D97-AF65-F5344CB8AC3E}">
        <p14:creationId xmlns:p14="http://schemas.microsoft.com/office/powerpoint/2010/main" val="21478074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95319" y="1916832"/>
            <a:ext cx="996027" cy="1153083"/>
          </a:xfrm>
          <a:prstGeom prst="rect">
            <a:avLst/>
          </a:prstGeom>
          <a:noFill/>
          <a:ln w="9525">
            <a:noFill/>
            <a:miter lim="800000"/>
            <a:headEnd/>
            <a:tailEnd/>
          </a:ln>
        </p:spPr>
      </p:pic>
      <p:sp>
        <p:nvSpPr>
          <p:cNvPr id="4" name="3 - TextBox"/>
          <p:cNvSpPr txBox="1"/>
          <p:nvPr/>
        </p:nvSpPr>
        <p:spPr>
          <a:xfrm>
            <a:off x="3210712" y="1700808"/>
            <a:ext cx="4824536" cy="967957"/>
          </a:xfrm>
          <a:prstGeom prst="rect">
            <a:avLst/>
          </a:prstGeom>
          <a:noFill/>
        </p:spPr>
        <p:txBody>
          <a:bodyPr wrap="square" rtlCol="0">
            <a:spAutoFit/>
          </a:bodyPr>
          <a:lstStyle/>
          <a:p>
            <a:pPr>
              <a:lnSpc>
                <a:spcPct val="150000"/>
              </a:lnSpc>
            </a:pPr>
            <a:r>
              <a:rPr lang="el-GR" sz="2000" dirty="0" smtClean="0">
                <a:latin typeface="+mn-lt"/>
              </a:rPr>
              <a:t>Κυβέττα δειγμάτων, υπάρχουν στην αγορά 2 – 3 διαφορετικά σχετικά πρότυπα</a:t>
            </a:r>
            <a:endParaRPr lang="el-GR" sz="2000" dirty="0">
              <a:latin typeface="+mn-lt"/>
            </a:endParaRPr>
          </a:p>
        </p:txBody>
      </p:sp>
      <p:sp>
        <p:nvSpPr>
          <p:cNvPr id="5" name="4 - TextBox"/>
          <p:cNvSpPr txBox="1"/>
          <p:nvPr/>
        </p:nvSpPr>
        <p:spPr>
          <a:xfrm>
            <a:off x="3210712" y="3252921"/>
            <a:ext cx="4824536" cy="507831"/>
          </a:xfrm>
          <a:prstGeom prst="rect">
            <a:avLst/>
          </a:prstGeom>
          <a:noFill/>
        </p:spPr>
        <p:txBody>
          <a:bodyPr wrap="square" rtlCol="0">
            <a:spAutoFit/>
          </a:bodyPr>
          <a:lstStyle/>
          <a:p>
            <a:pPr>
              <a:lnSpc>
                <a:spcPct val="150000"/>
              </a:lnSpc>
            </a:pPr>
            <a:r>
              <a:rPr lang="el-GR" sz="2000" dirty="0" smtClean="0">
                <a:latin typeface="+mn-lt"/>
              </a:rPr>
              <a:t>Σωληνάριο </a:t>
            </a:r>
            <a:r>
              <a:rPr lang="en-US" sz="2000" dirty="0" smtClean="0">
                <a:latin typeface="+mn-lt"/>
              </a:rPr>
              <a:t>Wassermann </a:t>
            </a:r>
            <a:r>
              <a:rPr lang="el-GR" sz="2000" dirty="0" smtClean="0">
                <a:latin typeface="+mn-lt"/>
              </a:rPr>
              <a:t>ή </a:t>
            </a:r>
            <a:r>
              <a:rPr lang="en-US" sz="2000" dirty="0" smtClean="0">
                <a:latin typeface="+mn-lt"/>
              </a:rPr>
              <a:t>RIA</a:t>
            </a:r>
            <a:endParaRPr lang="el-GR" sz="2000" dirty="0">
              <a:latin typeface="+mn-lt"/>
            </a:endParaRPr>
          </a:p>
        </p:txBody>
      </p:sp>
      <p:sp>
        <p:nvSpPr>
          <p:cNvPr id="6" name="5 - TextBox"/>
          <p:cNvSpPr txBox="1"/>
          <p:nvPr/>
        </p:nvSpPr>
        <p:spPr>
          <a:xfrm>
            <a:off x="3210712" y="4215552"/>
            <a:ext cx="5400600" cy="967957"/>
          </a:xfrm>
          <a:prstGeom prst="rect">
            <a:avLst/>
          </a:prstGeom>
          <a:noFill/>
        </p:spPr>
        <p:txBody>
          <a:bodyPr wrap="square" rtlCol="0">
            <a:spAutoFit/>
          </a:bodyPr>
          <a:lstStyle/>
          <a:p>
            <a:pPr>
              <a:lnSpc>
                <a:spcPct val="150000"/>
              </a:lnSpc>
            </a:pPr>
            <a:r>
              <a:rPr lang="el-GR" sz="2000" dirty="0" smtClean="0">
                <a:latin typeface="+mn-lt"/>
              </a:rPr>
              <a:t>Σωληνάριο συλλογής αίματος μετά τη φυγοκέντρηση</a:t>
            </a:r>
            <a:endParaRPr lang="el-GR" sz="2000" dirty="0">
              <a:latin typeface="+mn-lt"/>
            </a:endParaRPr>
          </a:p>
        </p:txBody>
      </p:sp>
      <p:sp>
        <p:nvSpPr>
          <p:cNvPr id="7" name="6 - TextBox"/>
          <p:cNvSpPr txBox="1"/>
          <p:nvPr/>
        </p:nvSpPr>
        <p:spPr>
          <a:xfrm>
            <a:off x="683568" y="5445224"/>
            <a:ext cx="7776864" cy="967957"/>
          </a:xfrm>
          <a:prstGeom prst="rect">
            <a:avLst/>
          </a:prstGeom>
          <a:noFill/>
        </p:spPr>
        <p:txBody>
          <a:bodyPr wrap="square" rtlCol="0">
            <a:spAutoFit/>
          </a:bodyPr>
          <a:lstStyle/>
          <a:p>
            <a:pPr>
              <a:lnSpc>
                <a:spcPct val="150000"/>
              </a:lnSpc>
            </a:pPr>
            <a:r>
              <a:rPr lang="el-GR" sz="2000" dirty="0" smtClean="0">
                <a:latin typeface="+mn-lt"/>
              </a:rPr>
              <a:t>Το διπλό σιφώνιο αναρρόφησης του δείγματος έχει τη δυνατότητα να αναγνωρίζει τη στάθμη του δείγματος. Προσοχή στο </a:t>
            </a:r>
            <a:r>
              <a:rPr lang="el-GR" sz="2000" b="1" dirty="0" smtClean="0">
                <a:solidFill>
                  <a:srgbClr val="820000"/>
                </a:solidFill>
                <a:latin typeface="+mn-lt"/>
              </a:rPr>
              <a:t>νεκρό όγκο</a:t>
            </a:r>
            <a:r>
              <a:rPr lang="el-GR" sz="2000" dirty="0" smtClean="0">
                <a:latin typeface="+mn-lt"/>
              </a:rPr>
              <a:t>.</a:t>
            </a:r>
            <a:endParaRPr lang="el-GR" sz="2000" dirty="0">
              <a:latin typeface="+mn-lt"/>
            </a:endParaRPr>
          </a:p>
        </p:txBody>
      </p:sp>
      <p:sp>
        <p:nvSpPr>
          <p:cNvPr id="9" name="Title 8"/>
          <p:cNvSpPr>
            <a:spLocks noGrp="1"/>
          </p:cNvSpPr>
          <p:nvPr>
            <p:ph type="title"/>
          </p:nvPr>
        </p:nvSpPr>
        <p:spPr>
          <a:xfrm>
            <a:off x="0" y="116632"/>
            <a:ext cx="9144000" cy="908720"/>
          </a:xfrm>
        </p:spPr>
        <p:txBody>
          <a:bodyPr>
            <a:normAutofit fontScale="90000"/>
          </a:bodyPr>
          <a:lstStyle/>
          <a:p>
            <a:r>
              <a:rPr lang="el-GR" dirty="0">
                <a:solidFill>
                  <a:srgbClr val="820000"/>
                </a:solidFill>
              </a:rPr>
              <a:t>Οι σύγχρονοι αναλυτές δέχονται τα δείγματα με τρεις διαφορετικούς </a:t>
            </a:r>
            <a:r>
              <a:rPr lang="el-GR" dirty="0" smtClean="0">
                <a:solidFill>
                  <a:srgbClr val="820000"/>
                </a:solidFill>
              </a:rPr>
              <a:t>τρόπους</a:t>
            </a:r>
            <a:endParaRPr lang="el-GR" dirty="0">
              <a:solidFill>
                <a:srgbClr val="820000"/>
              </a:solidFill>
            </a:endParaRPr>
          </a:p>
        </p:txBody>
      </p:sp>
      <p:sp>
        <p:nvSpPr>
          <p:cNvPr id="8" name="7 - Θέση αριθμού διαφάνειας"/>
          <p:cNvSpPr>
            <a:spLocks noGrp="1"/>
          </p:cNvSpPr>
          <p:nvPr>
            <p:ph type="sldNum" sz="quarter" idx="12"/>
          </p:nvPr>
        </p:nvSpPr>
        <p:spPr/>
        <p:txBody>
          <a:bodyPr/>
          <a:lstStyle/>
          <a:p>
            <a:fld id="{4F892117-1901-45FE-8DD7-2D21F5396251}" type="slidenum">
              <a:rPr lang="el-GR" smtClean="0"/>
              <a:pPr/>
              <a:t>60</a:t>
            </a:fld>
            <a:endParaRPr lang="el-GR" dirty="0"/>
          </a:p>
        </p:txBody>
      </p:sp>
      <p:pic>
        <p:nvPicPr>
          <p:cNvPr id="33794" name="Picture 2" descr="RIA Test Tube"/>
          <p:cNvPicPr>
            <a:picLocks noChangeAspect="1" noChangeArrowheads="1"/>
          </p:cNvPicPr>
          <p:nvPr/>
        </p:nvPicPr>
        <p:blipFill>
          <a:blip r:embed="rId3" cstate="print"/>
          <a:srcRect/>
          <a:stretch>
            <a:fillRect/>
          </a:stretch>
        </p:blipFill>
        <p:spPr bwMode="auto">
          <a:xfrm>
            <a:off x="1331333" y="4159944"/>
            <a:ext cx="1524000" cy="885825"/>
          </a:xfrm>
          <a:prstGeom prst="rect">
            <a:avLst/>
          </a:prstGeom>
          <a:noFill/>
        </p:spPr>
      </p:pic>
    </p:spTree>
    <p:extLst>
      <p:ext uri="{BB962C8B-B14F-4D97-AF65-F5344CB8AC3E}">
        <p14:creationId xmlns:p14="http://schemas.microsoft.com/office/powerpoint/2010/main" val="3489216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SIEMENS ADVIA REACTION DIS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0640" y="2862228"/>
            <a:ext cx="2439987" cy="1624012"/>
          </a:xfrm>
          <a:prstGeom prst="rect">
            <a:avLst/>
          </a:prstGeom>
          <a:noFill/>
        </p:spPr>
      </p:pic>
      <p:pic>
        <p:nvPicPr>
          <p:cNvPr id="5" name="Picture 7" descr="Cuvette for BM/Hitachi 902 Analyzer, 6/Set, 4 Sets/Unit"/>
          <p:cNvPicPr>
            <a:picLocks noChangeAspect="1" noChangeArrowheads="1"/>
          </p:cNvPicPr>
          <p:nvPr/>
        </p:nvPicPr>
        <p:blipFill>
          <a:blip r:embed="rId3" cstate="print"/>
          <a:srcRect/>
          <a:stretch>
            <a:fillRect/>
          </a:stretch>
        </p:blipFill>
        <p:spPr bwMode="auto">
          <a:xfrm>
            <a:off x="6202610" y="2870587"/>
            <a:ext cx="2190750" cy="1647825"/>
          </a:xfrm>
          <a:prstGeom prst="rect">
            <a:avLst/>
          </a:prstGeom>
          <a:noFill/>
        </p:spPr>
      </p:pic>
      <p:sp>
        <p:nvSpPr>
          <p:cNvPr id="6" name="5 - Ορθογώνιο"/>
          <p:cNvSpPr/>
          <p:nvPr/>
        </p:nvSpPr>
        <p:spPr>
          <a:xfrm>
            <a:off x="894656" y="4590420"/>
            <a:ext cx="2207656" cy="369332"/>
          </a:xfrm>
          <a:prstGeom prst="rect">
            <a:avLst/>
          </a:prstGeom>
        </p:spPr>
        <p:txBody>
          <a:bodyPr wrap="none">
            <a:spAutoFit/>
          </a:bodyPr>
          <a:lstStyle/>
          <a:p>
            <a:r>
              <a:rPr lang="en-US" dirty="0" smtClean="0">
                <a:latin typeface="+mn-lt"/>
              </a:rPr>
              <a:t>Advia 1800 (Siemens)</a:t>
            </a:r>
            <a:endParaRPr lang="el-GR" dirty="0">
              <a:latin typeface="+mn-lt"/>
            </a:endParaRPr>
          </a:p>
        </p:txBody>
      </p:sp>
      <p:pic>
        <p:nvPicPr>
          <p:cNvPr id="110595" name="Picture 3" descr="Modular Reagent &amp; Reaction Disc"/>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4936" y="2862228"/>
            <a:ext cx="2520280" cy="1656184"/>
          </a:xfrm>
          <a:prstGeom prst="rect">
            <a:avLst/>
          </a:prstGeom>
          <a:noFill/>
        </p:spPr>
      </p:pic>
      <p:sp>
        <p:nvSpPr>
          <p:cNvPr id="8" name="7 - Ορθογώνιο"/>
          <p:cNvSpPr/>
          <p:nvPr/>
        </p:nvSpPr>
        <p:spPr>
          <a:xfrm>
            <a:off x="3414936" y="4590420"/>
            <a:ext cx="4968552" cy="369332"/>
          </a:xfrm>
          <a:prstGeom prst="rect">
            <a:avLst/>
          </a:prstGeom>
        </p:spPr>
        <p:txBody>
          <a:bodyPr wrap="square">
            <a:spAutoFit/>
          </a:bodyPr>
          <a:lstStyle/>
          <a:p>
            <a:pPr algn="ctr"/>
            <a:r>
              <a:rPr lang="en-US" dirty="0" smtClean="0">
                <a:latin typeface="+mn-lt"/>
              </a:rPr>
              <a:t>O</a:t>
            </a:r>
            <a:r>
              <a:rPr lang="el-GR" dirty="0" smtClean="0">
                <a:latin typeface="+mn-lt"/>
              </a:rPr>
              <a:t>ι κυβέττες των αναλυτών της </a:t>
            </a:r>
            <a:r>
              <a:rPr lang="en-US" dirty="0" smtClean="0">
                <a:latin typeface="+mn-lt"/>
              </a:rPr>
              <a:t>Roche</a:t>
            </a:r>
            <a:endParaRPr lang="el-GR" dirty="0">
              <a:latin typeface="+mn-lt"/>
            </a:endParaRPr>
          </a:p>
        </p:txBody>
      </p:sp>
      <p:sp>
        <p:nvSpPr>
          <p:cNvPr id="9" name="8 - TextBox"/>
          <p:cNvSpPr txBox="1"/>
          <p:nvPr/>
        </p:nvSpPr>
        <p:spPr>
          <a:xfrm>
            <a:off x="462608" y="5157192"/>
            <a:ext cx="8280920" cy="1446550"/>
          </a:xfrm>
          <a:prstGeom prst="rect">
            <a:avLst/>
          </a:prstGeom>
          <a:noFill/>
        </p:spPr>
        <p:txBody>
          <a:bodyPr wrap="square" rtlCol="0">
            <a:spAutoFit/>
          </a:bodyPr>
          <a:lstStyle/>
          <a:p>
            <a:r>
              <a:rPr lang="en-US" sz="2200" dirty="0" smtClean="0">
                <a:latin typeface="+mn-lt"/>
              </a:rPr>
              <a:t>O</a:t>
            </a:r>
            <a:r>
              <a:rPr lang="el-GR" sz="2200" dirty="0" smtClean="0">
                <a:latin typeface="+mn-lt"/>
              </a:rPr>
              <a:t>ι κυβέττες αλλάζουν είτε μετά από κάθε χρήση </a:t>
            </a:r>
            <a:r>
              <a:rPr lang="en-US" sz="2200" dirty="0" smtClean="0">
                <a:latin typeface="+mn-lt"/>
              </a:rPr>
              <a:t>(</a:t>
            </a:r>
            <a:r>
              <a:rPr lang="el-GR" sz="2200" dirty="0" smtClean="0">
                <a:latin typeface="+mn-lt"/>
              </a:rPr>
              <a:t>π.χ. αναλυτές </a:t>
            </a:r>
            <a:r>
              <a:rPr lang="en-US" sz="2200" dirty="0" smtClean="0">
                <a:latin typeface="+mn-lt"/>
              </a:rPr>
              <a:t>Pentra, ACE) </a:t>
            </a:r>
            <a:r>
              <a:rPr lang="el-GR" sz="2200" dirty="0" smtClean="0">
                <a:latin typeface="+mn-lt"/>
              </a:rPr>
              <a:t>είτε μετά από πάρα πολλά πλυσίματα που γίνονται με αποσταγμένο νερό.</a:t>
            </a:r>
            <a:r>
              <a:rPr lang="en-US" sz="2200" dirty="0" smtClean="0">
                <a:latin typeface="+mn-lt"/>
              </a:rPr>
              <a:t> </a:t>
            </a:r>
            <a:r>
              <a:rPr lang="el-GR" sz="2200" dirty="0" smtClean="0">
                <a:latin typeface="+mn-lt"/>
              </a:rPr>
              <a:t>Σε μερικούς αναλυτές οι κυβέττες κατασκευάζονται επί τόπου (</a:t>
            </a:r>
            <a:r>
              <a:rPr lang="en-US" sz="2200" dirty="0" smtClean="0">
                <a:latin typeface="+mn-lt"/>
              </a:rPr>
              <a:t>Dimension)</a:t>
            </a:r>
            <a:endParaRPr lang="el-GR" sz="2200" dirty="0">
              <a:latin typeface="+mn-lt"/>
            </a:endParaRPr>
          </a:p>
        </p:txBody>
      </p:sp>
      <p:sp>
        <p:nvSpPr>
          <p:cNvPr id="2" name="Title 1"/>
          <p:cNvSpPr>
            <a:spLocks noGrp="1"/>
          </p:cNvSpPr>
          <p:nvPr>
            <p:ph type="title"/>
          </p:nvPr>
        </p:nvSpPr>
        <p:spPr/>
        <p:txBody>
          <a:bodyPr>
            <a:normAutofit fontScale="90000"/>
          </a:bodyPr>
          <a:lstStyle/>
          <a:p>
            <a:r>
              <a:rPr lang="el-GR" dirty="0">
                <a:solidFill>
                  <a:srgbClr val="820000"/>
                </a:solidFill>
              </a:rPr>
              <a:t>Οι δίσκοι αντίδρασης όπου γίνεται η επώαση και η </a:t>
            </a:r>
            <a:r>
              <a:rPr lang="el-GR" dirty="0" smtClean="0">
                <a:solidFill>
                  <a:srgbClr val="820000"/>
                </a:solidFill>
              </a:rPr>
              <a:t>μέτρηση</a:t>
            </a:r>
            <a:endParaRPr lang="el-GR" dirty="0">
              <a:solidFill>
                <a:srgbClr val="820000"/>
              </a:solidFill>
            </a:endParaRPr>
          </a:p>
        </p:txBody>
      </p:sp>
      <p:sp>
        <p:nvSpPr>
          <p:cNvPr id="7" name="Content Placeholder 6"/>
          <p:cNvSpPr>
            <a:spLocks noGrp="1"/>
          </p:cNvSpPr>
          <p:nvPr>
            <p:ph idx="1"/>
          </p:nvPr>
        </p:nvSpPr>
        <p:spPr>
          <a:xfrm>
            <a:off x="457200" y="1196752"/>
            <a:ext cx="8291264" cy="1944216"/>
          </a:xfrm>
        </p:spPr>
        <p:txBody>
          <a:bodyPr>
            <a:normAutofit/>
          </a:bodyPr>
          <a:lstStyle/>
          <a:p>
            <a:pPr>
              <a:spcBef>
                <a:spcPts val="600"/>
              </a:spcBef>
              <a:spcAft>
                <a:spcPts val="600"/>
              </a:spcAft>
            </a:pPr>
            <a:r>
              <a:rPr lang="en-US" sz="2200" dirty="0"/>
              <a:t>To </a:t>
            </a:r>
            <a:r>
              <a:rPr lang="el-GR" sz="2200" dirty="0"/>
              <a:t>τελικό διάλυμα (αντιδραστήριο + δείγμα) τοποθετείται στο δίσκο αντίδρασης.</a:t>
            </a:r>
          </a:p>
          <a:p>
            <a:pPr>
              <a:spcBef>
                <a:spcPts val="600"/>
              </a:spcBef>
              <a:spcAft>
                <a:spcPts val="600"/>
              </a:spcAft>
            </a:pPr>
            <a:r>
              <a:rPr lang="el-GR" sz="2200" dirty="0"/>
              <a:t>Αναδεύεται και παραμένει στους 37</a:t>
            </a:r>
            <a:r>
              <a:rPr lang="el-GR" sz="2200" baseline="30000" dirty="0"/>
              <a:t>ο</a:t>
            </a:r>
            <a:r>
              <a:rPr lang="el-GR" sz="2200" dirty="0"/>
              <a:t> </a:t>
            </a:r>
            <a:r>
              <a:rPr lang="en-US" sz="2200" dirty="0"/>
              <a:t>C </a:t>
            </a:r>
            <a:r>
              <a:rPr lang="el-GR" sz="2200" dirty="0"/>
              <a:t>μέχρι να ολοκληρωθεί η επώαση.</a:t>
            </a:r>
          </a:p>
          <a:p>
            <a:pPr>
              <a:spcAft>
                <a:spcPts val="600"/>
              </a:spcAft>
            </a:pPr>
            <a:endParaRPr lang="el-GR" sz="2200" dirty="0"/>
          </a:p>
          <a:p>
            <a:endParaRPr lang="el-GR" sz="2200" dirty="0"/>
          </a:p>
        </p:txBody>
      </p:sp>
      <p:sp>
        <p:nvSpPr>
          <p:cNvPr id="10" name="9 - Θέση αριθμού διαφάνειας"/>
          <p:cNvSpPr>
            <a:spLocks noGrp="1"/>
          </p:cNvSpPr>
          <p:nvPr>
            <p:ph type="sldNum" sz="quarter" idx="12"/>
          </p:nvPr>
        </p:nvSpPr>
        <p:spPr/>
        <p:txBody>
          <a:bodyPr/>
          <a:lstStyle/>
          <a:p>
            <a:fld id="{4F892117-1901-45FE-8DD7-2D21F5396251}" type="slidenum">
              <a:rPr lang="el-GR" smtClean="0"/>
              <a:pPr/>
              <a:t>61</a:t>
            </a:fld>
            <a:endParaRPr lang="el-GR" dirty="0"/>
          </a:p>
        </p:txBody>
      </p:sp>
    </p:spTree>
    <p:extLst>
      <p:ext uri="{BB962C8B-B14F-4D97-AF65-F5344CB8AC3E}">
        <p14:creationId xmlns:p14="http://schemas.microsoft.com/office/powerpoint/2010/main" val="27155290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592" y="3399832"/>
            <a:ext cx="2304256" cy="2299707"/>
          </a:xfrm>
          <a:prstGeom prst="rect">
            <a:avLst/>
          </a:prstGeom>
          <a:noFill/>
        </p:spPr>
      </p:pic>
      <p:sp>
        <p:nvSpPr>
          <p:cNvPr id="5" name="4 - TextBox"/>
          <p:cNvSpPr txBox="1"/>
          <p:nvPr/>
        </p:nvSpPr>
        <p:spPr>
          <a:xfrm>
            <a:off x="3171848" y="4065705"/>
            <a:ext cx="4176464" cy="967957"/>
          </a:xfrm>
          <a:prstGeom prst="rect">
            <a:avLst/>
          </a:prstGeom>
          <a:noFill/>
        </p:spPr>
        <p:txBody>
          <a:bodyPr wrap="square" rtlCol="0">
            <a:spAutoFit/>
          </a:bodyPr>
          <a:lstStyle/>
          <a:p>
            <a:pPr>
              <a:lnSpc>
                <a:spcPct val="150000"/>
              </a:lnSpc>
            </a:pPr>
            <a:r>
              <a:rPr lang="el-GR" sz="2000" dirty="0" smtClean="0">
                <a:latin typeface="+mn-lt"/>
              </a:rPr>
              <a:t>Η ψύξη γίνεται είτε με </a:t>
            </a:r>
            <a:r>
              <a:rPr lang="en-US" sz="2000" dirty="0" smtClean="0">
                <a:latin typeface="+mn-lt"/>
              </a:rPr>
              <a:t>Freon </a:t>
            </a:r>
            <a:r>
              <a:rPr lang="el-GR" sz="2000" dirty="0" smtClean="0">
                <a:latin typeface="+mn-lt"/>
              </a:rPr>
              <a:t>είτε με το </a:t>
            </a:r>
            <a:r>
              <a:rPr lang="el-GR" sz="2000" b="1" dirty="0" smtClean="0">
                <a:solidFill>
                  <a:srgbClr val="820000"/>
                </a:solidFill>
                <a:latin typeface="+mn-lt"/>
              </a:rPr>
              <a:t>φαινόμενο </a:t>
            </a:r>
            <a:r>
              <a:rPr lang="en-US" sz="2000" b="1" dirty="0" smtClean="0">
                <a:solidFill>
                  <a:srgbClr val="820000"/>
                </a:solidFill>
                <a:latin typeface="+mn-lt"/>
              </a:rPr>
              <a:t>Peltier</a:t>
            </a:r>
            <a:endParaRPr lang="el-GR" sz="2000" b="1" dirty="0">
              <a:solidFill>
                <a:srgbClr val="820000"/>
              </a:solidFill>
              <a:latin typeface="+mn-lt"/>
            </a:endParaRPr>
          </a:p>
        </p:txBody>
      </p:sp>
      <p:sp>
        <p:nvSpPr>
          <p:cNvPr id="2" name="Title 1"/>
          <p:cNvSpPr>
            <a:spLocks noGrp="1"/>
          </p:cNvSpPr>
          <p:nvPr>
            <p:ph type="title"/>
          </p:nvPr>
        </p:nvSpPr>
        <p:spPr/>
        <p:txBody>
          <a:bodyPr>
            <a:normAutofit fontScale="90000"/>
          </a:bodyPr>
          <a:lstStyle/>
          <a:p>
            <a:r>
              <a:rPr lang="el-GR" dirty="0">
                <a:solidFill>
                  <a:srgbClr val="820000"/>
                </a:solidFill>
              </a:rPr>
              <a:t>Ο δίσκος τοποθέτησης των </a:t>
            </a:r>
            <a:r>
              <a:rPr lang="el-GR" dirty="0" smtClean="0">
                <a:solidFill>
                  <a:srgbClr val="820000"/>
                </a:solidFill>
              </a:rPr>
              <a:t>αντιδραστηρίων</a:t>
            </a:r>
            <a:endParaRPr lang="el-GR" dirty="0">
              <a:solidFill>
                <a:srgbClr val="820000"/>
              </a:solidFill>
            </a:endParaRPr>
          </a:p>
        </p:txBody>
      </p:sp>
      <p:sp>
        <p:nvSpPr>
          <p:cNvPr id="8" name="Content Placeholder 7"/>
          <p:cNvSpPr>
            <a:spLocks noGrp="1"/>
          </p:cNvSpPr>
          <p:nvPr>
            <p:ph idx="1"/>
          </p:nvPr>
        </p:nvSpPr>
        <p:spPr>
          <a:xfrm>
            <a:off x="457200" y="1196752"/>
            <a:ext cx="8075240" cy="1944216"/>
          </a:xfrm>
        </p:spPr>
        <p:txBody>
          <a:bodyPr>
            <a:normAutofit/>
          </a:bodyPr>
          <a:lstStyle/>
          <a:p>
            <a:pPr>
              <a:lnSpc>
                <a:spcPct val="150000"/>
              </a:lnSpc>
            </a:pPr>
            <a:r>
              <a:rPr lang="el-GR" sz="2400" dirty="0"/>
              <a:t>Στους μεγάλους αναλυτές η θέση είναι ψυχόμενη. </a:t>
            </a:r>
          </a:p>
          <a:p>
            <a:pPr>
              <a:lnSpc>
                <a:spcPct val="150000"/>
              </a:lnSpc>
            </a:pPr>
            <a:r>
              <a:rPr lang="el-GR" sz="2400" dirty="0"/>
              <a:t>Τα αντιδραστήρια μένουν στη θέση τους και ο δίσκος πάντα είναι καλυμμένος με καπάκι.</a:t>
            </a:r>
          </a:p>
          <a:p>
            <a:endParaRPr lang="el-GR" sz="2400" dirty="0"/>
          </a:p>
        </p:txBody>
      </p:sp>
      <p:sp>
        <p:nvSpPr>
          <p:cNvPr id="6" name="5 - Θέση αριθμού διαφάνειας"/>
          <p:cNvSpPr>
            <a:spLocks noGrp="1"/>
          </p:cNvSpPr>
          <p:nvPr>
            <p:ph type="sldNum" sz="quarter" idx="12"/>
          </p:nvPr>
        </p:nvSpPr>
        <p:spPr/>
        <p:txBody>
          <a:bodyPr/>
          <a:lstStyle/>
          <a:p>
            <a:fld id="{4F892117-1901-45FE-8DD7-2D21F5396251}" type="slidenum">
              <a:rPr lang="el-GR" smtClean="0"/>
              <a:pPr/>
              <a:t>62</a:t>
            </a:fld>
            <a:endParaRPr lang="el-GR" dirty="0"/>
          </a:p>
        </p:txBody>
      </p:sp>
      <p:sp>
        <p:nvSpPr>
          <p:cNvPr id="7" name="Ορθογώνιο 8"/>
          <p:cNvSpPr/>
          <p:nvPr/>
        </p:nvSpPr>
        <p:spPr>
          <a:xfrm>
            <a:off x="755576" y="5754010"/>
            <a:ext cx="2592288" cy="276999"/>
          </a:xfrm>
          <a:prstGeom prst="rect">
            <a:avLst/>
          </a:prstGeom>
        </p:spPr>
        <p:txBody>
          <a:bodyPr wrap="square">
            <a:spAutoFit/>
          </a:bodyPr>
          <a:lstStyle/>
          <a:p>
            <a:pPr algn="ctr"/>
            <a:r>
              <a:rPr lang="el-GR" sz="1200" dirty="0" smtClean="0">
                <a:solidFill>
                  <a:schemeClr val="tx1">
                    <a:lumMod val="75000"/>
                    <a:lumOff val="25000"/>
                  </a:schemeClr>
                </a:solidFill>
                <a:latin typeface="+mn-lt"/>
              </a:rPr>
              <a:t>Αρχείο Άγγελου Ευαγγελόπουλου</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1895610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Peltier element"/>
          <p:cNvPicPr/>
          <p:nvPr/>
        </p:nvPicPr>
        <p:blipFill>
          <a:blip r:embed="rId2" cstate="print"/>
          <a:srcRect/>
          <a:stretch>
            <a:fillRect/>
          </a:stretch>
        </p:blipFill>
        <p:spPr bwMode="auto">
          <a:xfrm>
            <a:off x="4860032" y="3348600"/>
            <a:ext cx="3802380" cy="2049780"/>
          </a:xfrm>
          <a:prstGeom prst="rect">
            <a:avLst/>
          </a:prstGeom>
          <a:noFill/>
          <a:ln w="9525">
            <a:noFill/>
            <a:miter lim="800000"/>
            <a:headEnd/>
            <a:tailEnd/>
          </a:ln>
        </p:spPr>
      </p:pic>
      <p:sp>
        <p:nvSpPr>
          <p:cNvPr id="2" name="Title 1"/>
          <p:cNvSpPr>
            <a:spLocks noGrp="1"/>
          </p:cNvSpPr>
          <p:nvPr>
            <p:ph type="title"/>
          </p:nvPr>
        </p:nvSpPr>
        <p:spPr/>
        <p:txBody>
          <a:bodyPr/>
          <a:lstStyle/>
          <a:p>
            <a:r>
              <a:rPr lang="el-GR" dirty="0">
                <a:solidFill>
                  <a:srgbClr val="820000"/>
                </a:solidFill>
              </a:rPr>
              <a:t>Το φαινόμενο </a:t>
            </a:r>
            <a:r>
              <a:rPr lang="en-US" dirty="0">
                <a:solidFill>
                  <a:srgbClr val="820000"/>
                </a:solidFill>
              </a:rPr>
              <a:t>Peltier</a:t>
            </a:r>
            <a:endParaRPr lang="el-GR" dirty="0">
              <a:solidFill>
                <a:srgbClr val="820000"/>
              </a:solidFill>
            </a:endParaRPr>
          </a:p>
        </p:txBody>
      </p:sp>
      <p:sp>
        <p:nvSpPr>
          <p:cNvPr id="6" name="Content Placeholder 5"/>
          <p:cNvSpPr>
            <a:spLocks noGrp="1"/>
          </p:cNvSpPr>
          <p:nvPr>
            <p:ph idx="1"/>
          </p:nvPr>
        </p:nvSpPr>
        <p:spPr/>
        <p:txBody>
          <a:bodyPr>
            <a:noAutofit/>
          </a:bodyPr>
          <a:lstStyle/>
          <a:p>
            <a:pPr marL="0" lvl="0" indent="0" fontAlgn="base">
              <a:spcBef>
                <a:spcPct val="0"/>
              </a:spcBef>
              <a:spcAft>
                <a:spcPct val="0"/>
              </a:spcAft>
              <a:buNone/>
            </a:pPr>
            <a:r>
              <a:rPr lang="el-GR" altLang="zh-CN" sz="2200" b="1" dirty="0">
                <a:solidFill>
                  <a:srgbClr val="820000"/>
                </a:solidFill>
                <a:latin typeface="Calibri" pitchFamily="34" charset="0"/>
                <a:ea typeface="SimSun" pitchFamily="2" charset="-122"/>
                <a:cs typeface="Times New Roman" pitchFamily="18" charset="0"/>
              </a:rPr>
              <a:t>Είναι η μεταβολή της θερμοκρασίας λόγω της μεταβολής της πολικότητας μια τάσης. </a:t>
            </a:r>
          </a:p>
          <a:p>
            <a:pPr marL="0" lvl="0" indent="0" fontAlgn="base">
              <a:spcBef>
                <a:spcPct val="0"/>
              </a:spcBef>
              <a:spcAft>
                <a:spcPct val="0"/>
              </a:spcAft>
              <a:buNone/>
            </a:pPr>
            <a:r>
              <a:rPr lang="el-GR" altLang="zh-CN" sz="2200" dirty="0">
                <a:latin typeface="Calibri" pitchFamily="34" charset="0"/>
                <a:ea typeface="SimSun" pitchFamily="2" charset="-122"/>
                <a:cs typeface="Times New Roman" pitchFamily="18" charset="0"/>
              </a:rPr>
              <a:t>Στηρίζεται στη χρήση ενός κυκλώματος που αποτελείται από υλικά διαφορετικών ιδιοτήτων. Η διάταξη </a:t>
            </a:r>
            <a:r>
              <a:rPr lang="en-US" altLang="zh-CN" sz="2200" dirty="0">
                <a:latin typeface="Calibri" pitchFamily="34" charset="0"/>
                <a:ea typeface="SimSun" pitchFamily="2" charset="-122"/>
                <a:cs typeface="Times New Roman" pitchFamily="18" charset="0"/>
              </a:rPr>
              <a:t>Peltier</a:t>
            </a:r>
            <a:r>
              <a:rPr lang="el-GR" altLang="zh-CN" sz="2200" dirty="0">
                <a:latin typeface="Calibri" pitchFamily="34" charset="0"/>
                <a:ea typeface="SimSun" pitchFamily="2" charset="-122"/>
                <a:cs typeface="Times New Roman" pitchFamily="18" charset="0"/>
              </a:rPr>
              <a:t> στη κλασική μορφή της αποτελείται από μία τετράγωνη ηλεκτρική κατασκευή τα κυκλώματα της οποίας βρίσκονται ανάμεσα από δύο λεπτά κεραμικά πλακίδια. </a:t>
            </a:r>
          </a:p>
          <a:p>
            <a:endParaRPr lang="el-GR" sz="2200"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63</a:t>
            </a:fld>
            <a:endParaRPr lang="el-GR" dirty="0"/>
          </a:p>
        </p:txBody>
      </p:sp>
      <p:sp>
        <p:nvSpPr>
          <p:cNvPr id="7" name="Rectangle 6"/>
          <p:cNvSpPr/>
          <p:nvPr/>
        </p:nvSpPr>
        <p:spPr>
          <a:xfrm>
            <a:off x="458584" y="3356992"/>
            <a:ext cx="4401448" cy="2462213"/>
          </a:xfrm>
          <a:prstGeom prst="rect">
            <a:avLst/>
          </a:prstGeom>
        </p:spPr>
        <p:txBody>
          <a:bodyPr wrap="square">
            <a:spAutoFit/>
          </a:bodyPr>
          <a:lstStyle/>
          <a:p>
            <a:pPr lvl="0"/>
            <a:r>
              <a:rPr lang="el-GR" altLang="zh-CN" sz="2200" dirty="0">
                <a:latin typeface="Calibri" pitchFamily="34" charset="0"/>
                <a:ea typeface="SimSun" pitchFamily="2" charset="-122"/>
                <a:cs typeface="Times New Roman" pitchFamily="18" charset="0"/>
              </a:rPr>
              <a:t>Ανάλογα με την πολικότητα των καλωδίων που εισέρχονται στη διάταξη καθορίζεται και η </a:t>
            </a:r>
            <a:r>
              <a:rPr lang="el-GR" altLang="zh-CN" sz="2200" dirty="0" smtClean="0">
                <a:latin typeface="Calibri" pitchFamily="34" charset="0"/>
                <a:ea typeface="SimSun" pitchFamily="2" charset="-122"/>
                <a:cs typeface="Times New Roman" pitchFamily="18" charset="0"/>
              </a:rPr>
              <a:t>θερμ/σία </a:t>
            </a:r>
            <a:r>
              <a:rPr lang="el-GR" altLang="zh-CN" sz="2200" dirty="0">
                <a:latin typeface="Calibri" pitchFamily="34" charset="0"/>
                <a:ea typeface="SimSun" pitchFamily="2" charset="-122"/>
                <a:cs typeface="Times New Roman" pitchFamily="18" charset="0"/>
              </a:rPr>
              <a:t>που αναπτύσσεται στις δύο πλευρές της. Εάν αυτή αντιστραφεί π.χ. από + - γίνει - + τότε αντιστρέφεται και η θερμοκρασία. </a:t>
            </a:r>
            <a:endParaRPr lang="el-GR" altLang="zh-CN" sz="2200" dirty="0">
              <a:latin typeface="Arial" pitchFamily="34" charset="0"/>
              <a:cs typeface="Arial" pitchFamily="34" charset="0"/>
            </a:endParaRPr>
          </a:p>
        </p:txBody>
      </p:sp>
      <p:sp>
        <p:nvSpPr>
          <p:cNvPr id="8" name="Rectangle 7"/>
          <p:cNvSpPr/>
          <p:nvPr/>
        </p:nvSpPr>
        <p:spPr>
          <a:xfrm>
            <a:off x="2085184" y="5361981"/>
            <a:ext cx="6289196" cy="430887"/>
          </a:xfrm>
          <a:prstGeom prst="rect">
            <a:avLst/>
          </a:prstGeom>
        </p:spPr>
        <p:txBody>
          <a:bodyPr wrap="square">
            <a:spAutoFit/>
          </a:bodyPr>
          <a:lstStyle/>
          <a:p>
            <a:pPr lvl="0"/>
            <a:r>
              <a:rPr lang="el-GR" altLang="zh-CN" sz="2200" dirty="0">
                <a:latin typeface="Calibri" pitchFamily="34" charset="0"/>
                <a:ea typeface="SimSun" pitchFamily="2" charset="-122"/>
                <a:cs typeface="Times New Roman" pitchFamily="18" charset="0"/>
              </a:rPr>
              <a:t>Τότε η κατασκευή αντί να θερμαίνεται ψύχεται ή </a:t>
            </a:r>
            <a:r>
              <a:rPr lang="el-GR" altLang="zh-CN" sz="2200" dirty="0" smtClean="0">
                <a:latin typeface="Calibri" pitchFamily="34" charset="0"/>
                <a:ea typeface="SimSun" pitchFamily="2" charset="-122"/>
                <a:cs typeface="Times New Roman" pitchFamily="18" charset="0"/>
              </a:rPr>
              <a:t>το</a:t>
            </a:r>
            <a:endParaRPr lang="el-GR" altLang="zh-CN" sz="2200" dirty="0">
              <a:latin typeface="Arial" pitchFamily="34" charset="0"/>
              <a:cs typeface="Arial" pitchFamily="34" charset="0"/>
            </a:endParaRPr>
          </a:p>
        </p:txBody>
      </p:sp>
      <p:sp>
        <p:nvSpPr>
          <p:cNvPr id="9" name="Rectangle 8"/>
          <p:cNvSpPr/>
          <p:nvPr/>
        </p:nvSpPr>
        <p:spPr>
          <a:xfrm>
            <a:off x="458584" y="5743708"/>
            <a:ext cx="1618007" cy="430887"/>
          </a:xfrm>
          <a:prstGeom prst="rect">
            <a:avLst/>
          </a:prstGeom>
        </p:spPr>
        <p:txBody>
          <a:bodyPr wrap="none">
            <a:spAutoFit/>
          </a:bodyPr>
          <a:lstStyle/>
          <a:p>
            <a:pPr lvl="0"/>
            <a:r>
              <a:rPr lang="el-GR" altLang="zh-CN" sz="2200" dirty="0">
                <a:latin typeface="Calibri" pitchFamily="34" charset="0"/>
                <a:ea typeface="SimSun" pitchFamily="2" charset="-122"/>
                <a:cs typeface="Times New Roman" pitchFamily="18" charset="0"/>
              </a:rPr>
              <a:t>αντίστροφο.</a:t>
            </a:r>
            <a:endParaRPr lang="el-GR" altLang="zh-CN" sz="2200" dirty="0">
              <a:latin typeface="Arial" pitchFamily="34" charset="0"/>
              <a:cs typeface="Arial" pitchFamily="34" charset="0"/>
            </a:endParaRPr>
          </a:p>
        </p:txBody>
      </p:sp>
    </p:spTree>
    <p:extLst>
      <p:ext uri="{BB962C8B-B14F-4D97-AF65-F5344CB8AC3E}">
        <p14:creationId xmlns:p14="http://schemas.microsoft.com/office/powerpoint/2010/main" val="4680758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3" cstate="print"/>
          <a:srcRect/>
          <a:stretch>
            <a:fillRect/>
          </a:stretch>
        </p:blipFill>
        <p:spPr bwMode="auto">
          <a:xfrm>
            <a:off x="303752" y="1268760"/>
            <a:ext cx="2880320" cy="3544185"/>
          </a:xfrm>
          <a:prstGeom prst="rect">
            <a:avLst/>
          </a:prstGeom>
          <a:noFill/>
          <a:ln w="9525">
            <a:noFill/>
            <a:miter lim="800000"/>
            <a:headEnd/>
            <a:tailEnd/>
          </a:ln>
        </p:spPr>
      </p:pic>
      <p:pic>
        <p:nvPicPr>
          <p:cNvPr id="17413" name="Picture 5"/>
          <p:cNvPicPr>
            <a:picLocks noChangeAspect="1" noChangeArrowheads="1"/>
          </p:cNvPicPr>
          <p:nvPr/>
        </p:nvPicPr>
        <p:blipFill>
          <a:blip r:embed="rId4" cstate="print"/>
          <a:srcRect/>
          <a:stretch>
            <a:fillRect/>
          </a:stretch>
        </p:blipFill>
        <p:spPr bwMode="auto">
          <a:xfrm>
            <a:off x="3275856" y="1340768"/>
            <a:ext cx="5324475" cy="1771650"/>
          </a:xfrm>
          <a:prstGeom prst="rect">
            <a:avLst/>
          </a:prstGeom>
          <a:noFill/>
          <a:ln w="9525">
            <a:noFill/>
            <a:miter lim="800000"/>
            <a:headEnd/>
            <a:tailEnd/>
          </a:ln>
        </p:spPr>
      </p:pic>
      <p:pic>
        <p:nvPicPr>
          <p:cNvPr id="17416" name="Picture 8"/>
          <p:cNvPicPr>
            <a:picLocks noChangeAspect="1" noChangeArrowheads="1"/>
          </p:cNvPicPr>
          <p:nvPr/>
        </p:nvPicPr>
        <p:blipFill>
          <a:blip r:embed="rId5" cstate="print"/>
          <a:srcRect/>
          <a:stretch>
            <a:fillRect/>
          </a:stretch>
        </p:blipFill>
        <p:spPr bwMode="auto">
          <a:xfrm>
            <a:off x="5004048" y="3140968"/>
            <a:ext cx="3350336" cy="2358008"/>
          </a:xfrm>
          <a:prstGeom prst="rect">
            <a:avLst/>
          </a:prstGeom>
          <a:noFill/>
          <a:ln w="9525">
            <a:noFill/>
            <a:miter lim="800000"/>
            <a:headEnd/>
            <a:tailEnd/>
          </a:ln>
        </p:spPr>
      </p:pic>
      <p:pic>
        <p:nvPicPr>
          <p:cNvPr id="17417" name="Picture 9"/>
          <p:cNvPicPr>
            <a:picLocks noChangeAspect="1" noChangeArrowheads="1"/>
          </p:cNvPicPr>
          <p:nvPr/>
        </p:nvPicPr>
        <p:blipFill>
          <a:blip r:embed="rId6" cstate="print"/>
          <a:srcRect/>
          <a:stretch>
            <a:fillRect/>
          </a:stretch>
        </p:blipFill>
        <p:spPr bwMode="auto">
          <a:xfrm>
            <a:off x="3203848" y="3212976"/>
            <a:ext cx="1440160" cy="2257425"/>
          </a:xfrm>
          <a:prstGeom prst="rect">
            <a:avLst/>
          </a:prstGeom>
          <a:noFill/>
          <a:ln w="9525">
            <a:noFill/>
            <a:miter lim="800000"/>
            <a:headEnd/>
            <a:tailEnd/>
          </a:ln>
        </p:spPr>
      </p:pic>
      <p:pic>
        <p:nvPicPr>
          <p:cNvPr id="17418" name="Picture 10"/>
          <p:cNvPicPr>
            <a:picLocks noChangeAspect="1" noChangeArrowheads="1"/>
          </p:cNvPicPr>
          <p:nvPr/>
        </p:nvPicPr>
        <p:blipFill>
          <a:blip r:embed="rId7" cstate="print"/>
          <a:srcRect/>
          <a:stretch>
            <a:fillRect/>
          </a:stretch>
        </p:blipFill>
        <p:spPr bwMode="auto">
          <a:xfrm>
            <a:off x="3275856" y="5589240"/>
            <a:ext cx="1080120" cy="615552"/>
          </a:xfrm>
          <a:prstGeom prst="rect">
            <a:avLst/>
          </a:prstGeom>
          <a:noFill/>
          <a:ln w="9525">
            <a:noFill/>
            <a:miter lim="800000"/>
            <a:headEnd/>
            <a:tailEnd/>
          </a:ln>
        </p:spPr>
      </p:pic>
      <p:pic>
        <p:nvPicPr>
          <p:cNvPr id="17419" name="Picture 11"/>
          <p:cNvPicPr>
            <a:picLocks noChangeAspect="1" noChangeArrowheads="1"/>
          </p:cNvPicPr>
          <p:nvPr/>
        </p:nvPicPr>
        <p:blipFill>
          <a:blip r:embed="rId8" cstate="print"/>
          <a:srcRect/>
          <a:stretch>
            <a:fillRect/>
          </a:stretch>
        </p:blipFill>
        <p:spPr bwMode="auto">
          <a:xfrm>
            <a:off x="5004048" y="5661248"/>
            <a:ext cx="2464875" cy="605408"/>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l-GR" dirty="0">
                <a:solidFill>
                  <a:srgbClr val="820000"/>
                </a:solidFill>
              </a:rPr>
              <a:t>Ο </a:t>
            </a:r>
            <a:r>
              <a:rPr lang="en-US" dirty="0">
                <a:solidFill>
                  <a:srgbClr val="820000"/>
                </a:solidFill>
              </a:rPr>
              <a:t>Roche Hitachi </a:t>
            </a:r>
            <a:r>
              <a:rPr lang="en-US" dirty="0" smtClean="0">
                <a:solidFill>
                  <a:srgbClr val="820000"/>
                </a:solidFill>
              </a:rPr>
              <a:t>902</a:t>
            </a:r>
            <a:endParaRPr lang="el-GR" dirty="0">
              <a:solidFill>
                <a:srgbClr val="820000"/>
              </a:solidFill>
            </a:endParaRPr>
          </a:p>
        </p:txBody>
      </p:sp>
      <p:sp>
        <p:nvSpPr>
          <p:cNvPr id="9" name="8 - Θέση αριθμού διαφάνειας"/>
          <p:cNvSpPr>
            <a:spLocks noGrp="1"/>
          </p:cNvSpPr>
          <p:nvPr>
            <p:ph type="sldNum" sz="quarter" idx="12"/>
          </p:nvPr>
        </p:nvSpPr>
        <p:spPr/>
        <p:txBody>
          <a:bodyPr/>
          <a:lstStyle/>
          <a:p>
            <a:fld id="{4F892117-1901-45FE-8DD7-2D21F5396251}" type="slidenum">
              <a:rPr lang="el-GR" smtClean="0"/>
              <a:pPr/>
              <a:t>64</a:t>
            </a:fld>
            <a:endParaRPr lang="el-GR" dirty="0"/>
          </a:p>
        </p:txBody>
      </p:sp>
      <p:sp>
        <p:nvSpPr>
          <p:cNvPr id="4" name="Rectangle 3"/>
          <p:cNvSpPr/>
          <p:nvPr/>
        </p:nvSpPr>
        <p:spPr>
          <a:xfrm>
            <a:off x="755576" y="4812945"/>
            <a:ext cx="1742978" cy="276999"/>
          </a:xfrm>
          <a:prstGeom prst="rect">
            <a:avLst/>
          </a:prstGeom>
        </p:spPr>
        <p:txBody>
          <a:bodyPr wrap="none">
            <a:spAutoFit/>
          </a:bodyPr>
          <a:lstStyle/>
          <a:p>
            <a:r>
              <a:rPr lang="en-US" sz="1200" dirty="0" smtClean="0">
                <a:latin typeface="+mn-lt"/>
                <a:hlinkClick r:id="rId9"/>
              </a:rPr>
              <a:t>diamonddiagnostics.com</a:t>
            </a:r>
            <a:endParaRPr lang="el-GR" sz="1200" dirty="0">
              <a:latin typeface="+mn-lt"/>
            </a:endParaRPr>
          </a:p>
        </p:txBody>
      </p:sp>
    </p:spTree>
    <p:extLst>
      <p:ext uri="{BB962C8B-B14F-4D97-AF65-F5344CB8AC3E}">
        <p14:creationId xmlns:p14="http://schemas.microsoft.com/office/powerpoint/2010/main" val="38470516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l-GR" dirty="0">
                <a:solidFill>
                  <a:srgbClr val="820000"/>
                </a:solidFill>
              </a:rPr>
              <a:t>Διεθνείς οργανισμοί και πρότυπα που αφορούν τους </a:t>
            </a:r>
            <a:r>
              <a:rPr lang="el-GR" dirty="0" smtClean="0">
                <a:solidFill>
                  <a:srgbClr val="820000"/>
                </a:solidFill>
              </a:rPr>
              <a:t>αναλυτές</a:t>
            </a:r>
            <a:endParaRPr lang="el-GR" dirty="0">
              <a:solidFill>
                <a:srgbClr val="820000"/>
              </a:solidFill>
            </a:endParaRPr>
          </a:p>
        </p:txBody>
      </p:sp>
      <p:sp>
        <p:nvSpPr>
          <p:cNvPr id="7" name="Subtitle 6"/>
          <p:cNvSpPr>
            <a:spLocks noGrp="1"/>
          </p:cNvSpPr>
          <p:nvPr>
            <p:ph type="subTitle" idx="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65</a:t>
            </a:fld>
            <a:endParaRPr lang="el-GR" dirty="0"/>
          </a:p>
        </p:txBody>
      </p:sp>
    </p:spTree>
    <p:extLst>
      <p:ext uri="{BB962C8B-B14F-4D97-AF65-F5344CB8AC3E}">
        <p14:creationId xmlns:p14="http://schemas.microsoft.com/office/powerpoint/2010/main" val="23132520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827584" y="2132856"/>
            <a:ext cx="7632848" cy="3416320"/>
          </a:xfrm>
          <a:prstGeom prst="rect">
            <a:avLst/>
          </a:prstGeom>
          <a:noFill/>
        </p:spPr>
        <p:txBody>
          <a:bodyPr wrap="square" rtlCol="0">
            <a:spAutoFit/>
          </a:bodyPr>
          <a:lstStyle/>
          <a:p>
            <a:pPr>
              <a:lnSpc>
                <a:spcPct val="150000"/>
              </a:lnSpc>
            </a:pPr>
            <a:r>
              <a:rPr lang="el-GR" sz="2400" dirty="0" smtClean="0">
                <a:latin typeface="+mn-lt"/>
              </a:rPr>
              <a:t>Τα σημαντικότερα Διεθνή πρότυπα για τον προτυποποίηση ενός αναλυτή ως </a:t>
            </a:r>
            <a:r>
              <a:rPr lang="en-US" sz="2400" dirty="0" smtClean="0">
                <a:latin typeface="+mn-lt"/>
              </a:rPr>
              <a:t>IVDs </a:t>
            </a:r>
            <a:r>
              <a:rPr lang="el-GR" sz="2400" dirty="0" smtClean="0">
                <a:latin typeface="+mn-lt"/>
              </a:rPr>
              <a:t>παρέχονται από</a:t>
            </a:r>
            <a:r>
              <a:rPr lang="en-US" sz="2400" dirty="0" smtClean="0">
                <a:latin typeface="+mn-lt"/>
              </a:rPr>
              <a:t>:</a:t>
            </a:r>
          </a:p>
          <a:p>
            <a:endParaRPr lang="en-US" sz="2400" dirty="0" smtClean="0">
              <a:latin typeface="+mn-lt"/>
            </a:endParaRPr>
          </a:p>
          <a:p>
            <a:pPr marL="342900" indent="-342900">
              <a:buFont typeface="Arial" panose="020B0604020202020204" pitchFamily="34" charset="0"/>
              <a:buChar char="•"/>
            </a:pPr>
            <a:r>
              <a:rPr lang="el-GR" sz="2400" dirty="0" smtClean="0">
                <a:latin typeface="+mn-lt"/>
              </a:rPr>
              <a:t>ΗΠΑ</a:t>
            </a:r>
            <a:r>
              <a:rPr lang="en-US" sz="2400" dirty="0" smtClean="0">
                <a:latin typeface="+mn-lt"/>
              </a:rPr>
              <a:t>:  </a:t>
            </a:r>
            <a:r>
              <a:rPr lang="en-US" sz="2400" dirty="0" smtClean="0">
                <a:latin typeface="+mn-lt"/>
                <a:hlinkClick r:id="rId2"/>
              </a:rPr>
              <a:t>FDA</a:t>
            </a:r>
            <a:r>
              <a:rPr lang="en-US" sz="2400" dirty="0" smtClean="0">
                <a:latin typeface="+mn-lt"/>
              </a:rPr>
              <a:t> (Food and Drug Administration)</a:t>
            </a:r>
          </a:p>
          <a:p>
            <a:pPr marL="342900" indent="-342900">
              <a:buFont typeface="Arial" panose="020B0604020202020204" pitchFamily="34" charset="0"/>
              <a:buChar char="•"/>
            </a:pPr>
            <a:endParaRPr lang="en-US" sz="2400" dirty="0" smtClean="0">
              <a:latin typeface="+mn-lt"/>
            </a:endParaRPr>
          </a:p>
          <a:p>
            <a:pPr marL="342900" indent="-342900">
              <a:buFont typeface="Arial" panose="020B0604020202020204" pitchFamily="34" charset="0"/>
              <a:buChar char="•"/>
            </a:pPr>
            <a:r>
              <a:rPr lang="el-GR" sz="2400" dirty="0" smtClean="0">
                <a:latin typeface="+mn-lt"/>
              </a:rPr>
              <a:t>Ευρωπαϊκή Ένωση</a:t>
            </a:r>
            <a:r>
              <a:rPr lang="en-US" sz="2400" dirty="0" smtClean="0">
                <a:latin typeface="+mn-lt"/>
              </a:rPr>
              <a:t>: </a:t>
            </a:r>
            <a:r>
              <a:rPr lang="en-US" sz="2400" dirty="0" smtClean="0">
                <a:latin typeface="+mn-lt"/>
                <a:hlinkClick r:id="rId3"/>
              </a:rPr>
              <a:t>CE</a:t>
            </a:r>
            <a:r>
              <a:rPr lang="en-US" sz="2400" dirty="0" smtClean="0">
                <a:latin typeface="+mn-lt"/>
              </a:rPr>
              <a:t> </a:t>
            </a:r>
            <a:r>
              <a:rPr lang="el-GR" sz="2400" dirty="0" smtClean="0">
                <a:latin typeface="+mn-lt"/>
              </a:rPr>
              <a:t>(</a:t>
            </a:r>
            <a:r>
              <a:rPr lang="en-US" sz="2400" dirty="0" smtClean="0">
                <a:latin typeface="+mn-lt"/>
              </a:rPr>
              <a:t>Conformité Européenne</a:t>
            </a:r>
            <a:r>
              <a:rPr lang="el-GR" sz="2400" dirty="0" smtClean="0">
                <a:latin typeface="+mn-lt"/>
              </a:rPr>
              <a:t>)</a:t>
            </a:r>
            <a:endParaRPr lang="en-US" sz="2400" dirty="0" smtClean="0">
              <a:latin typeface="+mn-lt"/>
            </a:endParaRPr>
          </a:p>
          <a:p>
            <a:endParaRPr lang="en-US" sz="2400" dirty="0" smtClean="0">
              <a:latin typeface="+mn-lt"/>
            </a:endParaRPr>
          </a:p>
          <a:p>
            <a:endParaRPr lang="el-GR" sz="2400" dirty="0">
              <a:latin typeface="+mn-lt"/>
            </a:endParaRPr>
          </a:p>
        </p:txBody>
      </p:sp>
      <p:pic>
        <p:nvPicPr>
          <p:cNvPr id="48129" name="Picture 1"/>
          <p:cNvPicPr>
            <a:picLocks noChangeAspect="1" noChangeArrowheads="1"/>
          </p:cNvPicPr>
          <p:nvPr/>
        </p:nvPicPr>
        <p:blipFill>
          <a:blip r:embed="rId4" cstate="print"/>
          <a:srcRect/>
          <a:stretch>
            <a:fillRect/>
          </a:stretch>
        </p:blipFill>
        <p:spPr bwMode="auto">
          <a:xfrm>
            <a:off x="7312640" y="3551545"/>
            <a:ext cx="816456" cy="578941"/>
          </a:xfrm>
          <a:prstGeom prst="rect">
            <a:avLst/>
          </a:prstGeom>
          <a:noFill/>
          <a:ln w="9525">
            <a:noFill/>
            <a:miter lim="800000"/>
            <a:headEnd/>
            <a:tailEnd/>
          </a:ln>
        </p:spPr>
      </p:pic>
      <p:pic>
        <p:nvPicPr>
          <p:cNvPr id="48130" name="Picture 2"/>
          <p:cNvPicPr>
            <a:picLocks noChangeAspect="1" noChangeArrowheads="1"/>
          </p:cNvPicPr>
          <p:nvPr/>
        </p:nvPicPr>
        <p:blipFill>
          <a:blip r:embed="rId5" cstate="print"/>
          <a:srcRect/>
          <a:stretch>
            <a:fillRect/>
          </a:stretch>
        </p:blipFill>
        <p:spPr bwMode="auto">
          <a:xfrm>
            <a:off x="7368746" y="4311844"/>
            <a:ext cx="704244" cy="453581"/>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solidFill>
                  <a:srgbClr val="820000"/>
                </a:solidFill>
              </a:rPr>
              <a:t>O</a:t>
            </a:r>
            <a:r>
              <a:rPr lang="el-GR" dirty="0">
                <a:solidFill>
                  <a:srgbClr val="820000"/>
                </a:solidFill>
              </a:rPr>
              <a:t>ι αναλυτές συγκαταλέγονται στα </a:t>
            </a:r>
            <a:br>
              <a:rPr lang="el-GR" dirty="0">
                <a:solidFill>
                  <a:srgbClr val="820000"/>
                </a:solidFill>
              </a:rPr>
            </a:br>
            <a:r>
              <a:rPr lang="en-US" dirty="0">
                <a:solidFill>
                  <a:srgbClr val="820000"/>
                </a:solidFill>
              </a:rPr>
              <a:t>IVDs – In Vitro </a:t>
            </a:r>
            <a:r>
              <a:rPr lang="en-US" dirty="0" smtClean="0">
                <a:solidFill>
                  <a:srgbClr val="820000"/>
                </a:solidFill>
              </a:rPr>
              <a:t>Diagnostics</a:t>
            </a:r>
            <a:endParaRPr lang="el-GR" dirty="0">
              <a:solidFill>
                <a:srgbClr val="820000"/>
              </a:solidFill>
            </a:endParaRPr>
          </a:p>
        </p:txBody>
      </p:sp>
      <p:sp>
        <p:nvSpPr>
          <p:cNvPr id="6" name="5 - Θέση αριθμού διαφάνειας"/>
          <p:cNvSpPr>
            <a:spLocks noGrp="1"/>
          </p:cNvSpPr>
          <p:nvPr>
            <p:ph type="sldNum" sz="quarter" idx="12"/>
          </p:nvPr>
        </p:nvSpPr>
        <p:spPr/>
        <p:txBody>
          <a:bodyPr/>
          <a:lstStyle/>
          <a:p>
            <a:fld id="{4F892117-1901-45FE-8DD7-2D21F5396251}" type="slidenum">
              <a:rPr lang="el-GR" smtClean="0"/>
              <a:pPr/>
              <a:t>66</a:t>
            </a:fld>
            <a:endParaRPr lang="el-GR" dirty="0"/>
          </a:p>
        </p:txBody>
      </p:sp>
    </p:spTree>
    <p:extLst>
      <p:ext uri="{BB962C8B-B14F-4D97-AF65-F5344CB8AC3E}">
        <p14:creationId xmlns:p14="http://schemas.microsoft.com/office/powerpoint/2010/main" val="13420261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l-GR" dirty="0">
                <a:solidFill>
                  <a:srgbClr val="820000"/>
                </a:solidFill>
              </a:rPr>
              <a:t>Διεθνείς και Ελληνικές ενώσεις για </a:t>
            </a:r>
            <a:r>
              <a:rPr lang="en-US" dirty="0" smtClean="0">
                <a:solidFill>
                  <a:srgbClr val="820000"/>
                </a:solidFill>
              </a:rPr>
              <a:t>IVDs</a:t>
            </a:r>
            <a:endParaRPr lang="el-GR" dirty="0">
              <a:solidFill>
                <a:srgbClr val="820000"/>
              </a:solidFill>
            </a:endParaRPr>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67</a:t>
            </a:fld>
            <a:endParaRPr lang="el-GR" dirty="0"/>
          </a:p>
        </p:txBody>
      </p:sp>
      <p:pic>
        <p:nvPicPr>
          <p:cNvPr id="4" name="Picture 2">
            <a:hlinkClick r:id="rId2"/>
          </p:cNvPr>
          <p:cNvPicPr>
            <a:picLocks noChangeAspect="1" noChangeArrowheads="1"/>
          </p:cNvPicPr>
          <p:nvPr/>
        </p:nvPicPr>
        <p:blipFill>
          <a:blip r:embed="rId3" cstate="print"/>
          <a:srcRect/>
          <a:stretch>
            <a:fillRect/>
          </a:stretch>
        </p:blipFill>
        <p:spPr bwMode="auto">
          <a:xfrm>
            <a:off x="1619672" y="2060848"/>
            <a:ext cx="3067050" cy="685800"/>
          </a:xfrm>
          <a:prstGeom prst="rect">
            <a:avLst/>
          </a:prstGeom>
          <a:noFill/>
          <a:ln w="9525">
            <a:noFill/>
            <a:miter lim="800000"/>
            <a:headEnd/>
            <a:tailEnd/>
          </a:ln>
        </p:spPr>
      </p:pic>
      <p:pic>
        <p:nvPicPr>
          <p:cNvPr id="5" name="Picture 1">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24721" y="2089029"/>
            <a:ext cx="1465877" cy="648072"/>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srcRect/>
          <a:stretch>
            <a:fillRect/>
          </a:stretch>
        </p:blipFill>
        <p:spPr bwMode="auto">
          <a:xfrm>
            <a:off x="2406029" y="4423953"/>
            <a:ext cx="4505325" cy="828675"/>
          </a:xfrm>
          <a:prstGeom prst="rect">
            <a:avLst/>
          </a:prstGeom>
          <a:noFill/>
          <a:ln w="9525">
            <a:noFill/>
            <a:miter lim="800000"/>
            <a:headEnd/>
            <a:tailEnd/>
          </a:ln>
        </p:spPr>
      </p:pic>
      <p:pic>
        <p:nvPicPr>
          <p:cNvPr id="2051" name="Picture 3"/>
          <p:cNvPicPr>
            <a:picLocks noChangeAspect="1" noChangeArrowheads="1"/>
          </p:cNvPicPr>
          <p:nvPr/>
        </p:nvPicPr>
        <p:blipFill>
          <a:blip r:embed="rId7" cstate="print"/>
          <a:srcRect/>
          <a:stretch>
            <a:fillRect/>
          </a:stretch>
        </p:blipFill>
        <p:spPr bwMode="auto">
          <a:xfrm>
            <a:off x="3458736" y="3212976"/>
            <a:ext cx="2333625" cy="647700"/>
          </a:xfrm>
          <a:prstGeom prst="rect">
            <a:avLst/>
          </a:prstGeom>
          <a:noFill/>
          <a:ln w="9525">
            <a:noFill/>
            <a:miter lim="800000"/>
            <a:headEnd/>
            <a:tailEnd/>
          </a:ln>
        </p:spPr>
      </p:pic>
    </p:spTree>
    <p:extLst>
      <p:ext uri="{BB962C8B-B14F-4D97-AF65-F5344CB8AC3E}">
        <p14:creationId xmlns:p14="http://schemas.microsoft.com/office/powerpoint/2010/main" val="30522679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solidFill>
                  <a:srgbClr val="820000"/>
                </a:solidFill>
              </a:rPr>
              <a:t>IVDs – μία από τις μεγαλύτερες βιομηχανίες στην Ευρώπη </a:t>
            </a:r>
            <a:r>
              <a:rPr lang="el-GR" dirty="0" smtClean="0">
                <a:solidFill>
                  <a:srgbClr val="820000"/>
                </a:solidFill>
              </a:rPr>
              <a:t>&amp; παγκοσμίως</a:t>
            </a:r>
            <a:endParaRPr lang="el-GR" dirty="0">
              <a:solidFill>
                <a:srgbClr val="820000"/>
              </a:solidFill>
            </a:endParaRPr>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68</a:t>
            </a:fld>
            <a:endParaRPr lang="el-GR"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6985" y="1798954"/>
            <a:ext cx="3748723" cy="4365104"/>
          </a:xfrm>
          <a:prstGeom prst="rect">
            <a:avLst/>
          </a:prstGeom>
          <a:noFill/>
          <a:ln w="9525">
            <a:noFill/>
            <a:miter lim="800000"/>
            <a:headEnd/>
            <a:tailEnd/>
          </a:ln>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6736" y="1798954"/>
            <a:ext cx="3744416" cy="4062586"/>
          </a:xfrm>
          <a:prstGeom prst="rect">
            <a:avLst/>
          </a:prstGeom>
          <a:noFill/>
          <a:ln w="9525">
            <a:noFill/>
            <a:miter lim="800000"/>
            <a:headEnd/>
            <a:tailEnd/>
          </a:ln>
        </p:spPr>
      </p:pic>
      <p:sp>
        <p:nvSpPr>
          <p:cNvPr id="6" name="5 - TextBox"/>
          <p:cNvSpPr txBox="1"/>
          <p:nvPr/>
        </p:nvSpPr>
        <p:spPr>
          <a:xfrm>
            <a:off x="1142320" y="1383604"/>
            <a:ext cx="2736304" cy="400110"/>
          </a:xfrm>
          <a:prstGeom prst="rect">
            <a:avLst/>
          </a:prstGeom>
          <a:noFill/>
        </p:spPr>
        <p:txBody>
          <a:bodyPr wrap="square" rtlCol="0">
            <a:spAutoFit/>
          </a:bodyPr>
          <a:lstStyle/>
          <a:p>
            <a:pPr algn="ctr"/>
            <a:r>
              <a:rPr lang="el-GR" sz="2000" b="1" dirty="0" smtClean="0">
                <a:latin typeface="+mn-lt"/>
              </a:rPr>
              <a:t>Χώρες μέλη της </a:t>
            </a:r>
            <a:r>
              <a:rPr lang="en-US" sz="2000" b="1" dirty="0" smtClean="0">
                <a:latin typeface="+mn-lt"/>
              </a:rPr>
              <a:t>EDMA</a:t>
            </a:r>
            <a:endParaRPr lang="el-GR" sz="2000" b="1" dirty="0">
              <a:latin typeface="+mn-lt"/>
            </a:endParaRPr>
          </a:p>
        </p:txBody>
      </p:sp>
      <p:sp>
        <p:nvSpPr>
          <p:cNvPr id="7" name="6 - TextBox"/>
          <p:cNvSpPr txBox="1"/>
          <p:nvPr/>
        </p:nvSpPr>
        <p:spPr>
          <a:xfrm>
            <a:off x="5438248" y="1383604"/>
            <a:ext cx="3166199" cy="400110"/>
          </a:xfrm>
          <a:prstGeom prst="rect">
            <a:avLst/>
          </a:prstGeom>
          <a:noFill/>
        </p:spPr>
        <p:txBody>
          <a:bodyPr wrap="square" rtlCol="0">
            <a:spAutoFit/>
          </a:bodyPr>
          <a:lstStyle/>
          <a:p>
            <a:pPr algn="ctr"/>
            <a:r>
              <a:rPr lang="el-GR" sz="2000" b="1" dirty="0" smtClean="0">
                <a:latin typeface="+mn-lt"/>
              </a:rPr>
              <a:t>Εταιρείες μέλη της </a:t>
            </a:r>
            <a:r>
              <a:rPr lang="en-US" sz="2000" b="1" dirty="0" smtClean="0">
                <a:latin typeface="+mn-lt"/>
              </a:rPr>
              <a:t>EDMA</a:t>
            </a:r>
            <a:endParaRPr lang="el-GR" sz="2000" b="1" dirty="0">
              <a:latin typeface="+mn-lt"/>
            </a:endParaRPr>
          </a:p>
        </p:txBody>
      </p:sp>
    </p:spTree>
    <p:extLst>
      <p:ext uri="{BB962C8B-B14F-4D97-AF65-F5344CB8AC3E}">
        <p14:creationId xmlns:p14="http://schemas.microsoft.com/office/powerpoint/2010/main" val="21597179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2" cstate="print"/>
          <a:srcRect/>
          <a:stretch>
            <a:fillRect/>
          </a:stretch>
        </p:blipFill>
        <p:spPr bwMode="auto">
          <a:xfrm>
            <a:off x="2339752" y="1484784"/>
            <a:ext cx="4714908" cy="3598191"/>
          </a:xfrm>
          <a:prstGeom prst="rect">
            <a:avLst/>
          </a:prstGeom>
          <a:noFill/>
          <a:ln w="9525">
            <a:noFill/>
            <a:miter lim="800000"/>
            <a:headEnd/>
            <a:tailEnd/>
          </a:ln>
        </p:spPr>
      </p:pic>
      <p:sp>
        <p:nvSpPr>
          <p:cNvPr id="3" name="2 - TextBox"/>
          <p:cNvSpPr txBox="1"/>
          <p:nvPr/>
        </p:nvSpPr>
        <p:spPr>
          <a:xfrm>
            <a:off x="1524222" y="5805264"/>
            <a:ext cx="6215106" cy="646331"/>
          </a:xfrm>
          <a:prstGeom prst="rect">
            <a:avLst/>
          </a:prstGeom>
          <a:noFill/>
        </p:spPr>
        <p:txBody>
          <a:bodyPr wrap="square" rtlCol="0">
            <a:spAutoFit/>
          </a:bodyPr>
          <a:lstStyle/>
          <a:p>
            <a:pPr algn="ctr"/>
            <a:r>
              <a:rPr lang="en-US" sz="3600" b="1" dirty="0" smtClean="0">
                <a:latin typeface="+mn-lt"/>
              </a:rPr>
              <a:t>A = </a:t>
            </a:r>
            <a:r>
              <a:rPr lang="el-GR" sz="3600" b="1" dirty="0" smtClean="0">
                <a:latin typeface="+mn-lt"/>
              </a:rPr>
              <a:t>α</a:t>
            </a:r>
            <a:r>
              <a:rPr lang="en-US" sz="3600" b="1" dirty="0" smtClean="0">
                <a:latin typeface="+mn-lt"/>
              </a:rPr>
              <a:t> b</a:t>
            </a:r>
            <a:r>
              <a:rPr lang="el-GR" sz="3600" b="1" dirty="0" smtClean="0">
                <a:latin typeface="+mn-lt"/>
              </a:rPr>
              <a:t> </a:t>
            </a:r>
            <a:r>
              <a:rPr lang="en-US" sz="3600" b="1" dirty="0" smtClean="0">
                <a:latin typeface="+mn-lt"/>
              </a:rPr>
              <a:t>C</a:t>
            </a:r>
            <a:endParaRPr lang="el-GR" sz="3600" b="1" dirty="0">
              <a:latin typeface="+mn-lt"/>
            </a:endParaRPr>
          </a:p>
        </p:txBody>
      </p:sp>
      <p:sp>
        <p:nvSpPr>
          <p:cNvPr id="4" name="Title 3"/>
          <p:cNvSpPr>
            <a:spLocks noGrp="1"/>
          </p:cNvSpPr>
          <p:nvPr>
            <p:ph type="title"/>
          </p:nvPr>
        </p:nvSpPr>
        <p:spPr/>
        <p:txBody>
          <a:bodyPr>
            <a:normAutofit/>
          </a:bodyPr>
          <a:lstStyle/>
          <a:p>
            <a:r>
              <a:rPr lang="en-US" dirty="0">
                <a:solidFill>
                  <a:srgbClr val="820000"/>
                </a:solidFill>
              </a:rPr>
              <a:t>O </a:t>
            </a:r>
            <a:r>
              <a:rPr lang="el-GR" dirty="0">
                <a:solidFill>
                  <a:srgbClr val="820000"/>
                </a:solidFill>
              </a:rPr>
              <a:t>νόμος </a:t>
            </a:r>
            <a:r>
              <a:rPr lang="en-US" dirty="0">
                <a:solidFill>
                  <a:srgbClr val="820000"/>
                </a:solidFill>
              </a:rPr>
              <a:t>Lambert-Beer</a:t>
            </a:r>
            <a:r>
              <a:rPr lang="el-GR" dirty="0">
                <a:solidFill>
                  <a:srgbClr val="820000"/>
                </a:solidFill>
              </a:rPr>
              <a:t> </a:t>
            </a:r>
            <a:r>
              <a:rPr lang="el-GR" sz="3200" b="0" dirty="0">
                <a:solidFill>
                  <a:srgbClr val="820000"/>
                </a:solidFill>
              </a:rPr>
              <a:t>(</a:t>
            </a:r>
            <a:r>
              <a:rPr lang="en-US" sz="3200" b="0" dirty="0">
                <a:solidFill>
                  <a:srgbClr val="820000"/>
                </a:solidFill>
              </a:rPr>
              <a:t>2</a:t>
            </a:r>
            <a:r>
              <a:rPr lang="el-GR" sz="3200" b="0" dirty="0">
                <a:solidFill>
                  <a:srgbClr val="820000"/>
                </a:solidFill>
              </a:rPr>
              <a:t> από 2</a:t>
            </a:r>
            <a:r>
              <a:rPr lang="el-GR" sz="3200" b="0" dirty="0" smtClean="0">
                <a:solidFill>
                  <a:srgbClr val="820000"/>
                </a:solidFill>
              </a:rPr>
              <a:t>)</a:t>
            </a:r>
            <a:endParaRPr lang="el-GR" sz="3200" b="0" dirty="0">
              <a:solidFill>
                <a:srgbClr val="820000"/>
              </a:solidFill>
            </a:endParaRPr>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6</a:t>
            </a:fld>
            <a:endParaRPr lang="el-GR" dirty="0"/>
          </a:p>
        </p:txBody>
      </p:sp>
      <p:sp>
        <p:nvSpPr>
          <p:cNvPr id="8" name="Rectangle 7"/>
          <p:cNvSpPr/>
          <p:nvPr/>
        </p:nvSpPr>
        <p:spPr>
          <a:xfrm>
            <a:off x="3285124" y="4880771"/>
            <a:ext cx="2752725" cy="461665"/>
          </a:xfrm>
          <a:prstGeom prst="rect">
            <a:avLst/>
          </a:prstGeom>
        </p:spPr>
        <p:txBody>
          <a:bodyPr>
            <a:spAutoFit/>
          </a:bodyPr>
          <a:lstStyle/>
          <a:p>
            <a:pPr algn="ctr">
              <a:defRPr/>
            </a:pPr>
            <a:r>
              <a:rPr lang="en-US" sz="1200" dirty="0">
                <a:solidFill>
                  <a:schemeClr val="tx1">
                    <a:lumMod val="65000"/>
                    <a:lumOff val="35000"/>
                  </a:schemeClr>
                </a:solidFill>
                <a:latin typeface="+mn-lt"/>
                <a:cs typeface="+mn-cs"/>
              </a:rPr>
              <a:t>“</a:t>
            </a:r>
            <a:r>
              <a:rPr lang="en-US" sz="1200" dirty="0">
                <a:solidFill>
                  <a:schemeClr val="tx1">
                    <a:lumMod val="65000"/>
                    <a:lumOff val="35000"/>
                  </a:schemeClr>
                </a:solidFill>
                <a:latin typeface="+mn-lt"/>
                <a:cs typeface="+mn-cs"/>
                <a:hlinkClick r:id="rId3"/>
              </a:rPr>
              <a:t>Beer lambert1</a:t>
            </a:r>
            <a:r>
              <a:rPr lang="en-US" sz="1200" dirty="0">
                <a:solidFill>
                  <a:schemeClr val="tx1">
                    <a:lumMod val="65000"/>
                    <a:lumOff val="35000"/>
                  </a:schemeClr>
                </a:solidFill>
                <a:latin typeface="+mn-lt"/>
                <a:cs typeface="+mn-cs"/>
              </a:rPr>
              <a:t>”,  </a:t>
            </a:r>
            <a:r>
              <a:rPr lang="el-GR" sz="1200" dirty="0" smtClean="0">
                <a:solidFill>
                  <a:schemeClr val="tx1">
                    <a:lumMod val="65000"/>
                    <a:lumOff val="35000"/>
                  </a:schemeClr>
                </a:solidFill>
                <a:latin typeface="+mn-lt"/>
                <a:cs typeface="+mn-cs"/>
              </a:rPr>
              <a:t>από </a:t>
            </a:r>
            <a:r>
              <a:rPr lang="en-US" sz="1200" dirty="0" smtClean="0">
                <a:solidFill>
                  <a:schemeClr val="tx1">
                    <a:lumMod val="65000"/>
                    <a:lumOff val="35000"/>
                  </a:schemeClr>
                </a:solidFill>
                <a:latin typeface="+mn-lt"/>
                <a:cs typeface="+mn-cs"/>
              </a:rPr>
              <a:t>CarlosRC </a:t>
            </a:r>
            <a:r>
              <a:rPr lang="el-GR" sz="1200" dirty="0" smtClean="0">
                <a:solidFill>
                  <a:schemeClr val="tx1">
                    <a:lumMod val="65000"/>
                    <a:lumOff val="35000"/>
                  </a:schemeClr>
                </a:solidFill>
                <a:latin typeface="+mn-lt"/>
                <a:cs typeface="+mn-cs"/>
              </a:rPr>
              <a:t> διαθέσιμο ως κοινό κτήμα</a:t>
            </a:r>
            <a:endParaRPr lang="en-US" sz="1200" dirty="0">
              <a:solidFill>
                <a:schemeClr val="tx1">
                  <a:lumMod val="65000"/>
                  <a:lumOff val="35000"/>
                </a:schemeClr>
              </a:solidFill>
              <a:latin typeface="+mn-lt"/>
              <a:cs typeface="+mn-cs"/>
            </a:endParaRPr>
          </a:p>
        </p:txBody>
      </p:sp>
    </p:spTree>
    <p:extLst>
      <p:ext uri="{BB962C8B-B14F-4D97-AF65-F5344CB8AC3E}">
        <p14:creationId xmlns:p14="http://schemas.microsoft.com/office/powerpoint/2010/main" val="40309127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rgbClr val="820000"/>
                </a:solidFill>
              </a:rPr>
              <a:t>IVDs – </a:t>
            </a:r>
            <a:r>
              <a:rPr lang="el-GR" dirty="0">
                <a:solidFill>
                  <a:srgbClr val="820000"/>
                </a:solidFill>
              </a:rPr>
              <a:t>μία μεγάλη Ευρωπαϊκή </a:t>
            </a:r>
            <a:r>
              <a:rPr lang="el-GR" dirty="0" smtClean="0">
                <a:solidFill>
                  <a:srgbClr val="820000"/>
                </a:solidFill>
              </a:rPr>
              <a:t>αγορά</a:t>
            </a:r>
            <a:endParaRPr lang="el-GR" dirty="0">
              <a:solidFill>
                <a:srgbClr val="820000"/>
              </a:solidFill>
            </a:endParaRPr>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69</a:t>
            </a:fld>
            <a:endParaRPr lang="el-GR" dirty="0"/>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56892" y="1412776"/>
            <a:ext cx="7230216" cy="4104456"/>
          </a:xfrm>
          <a:prstGeom prst="rect">
            <a:avLst/>
          </a:prstGeom>
          <a:noFill/>
          <a:ln w="9525">
            <a:noFill/>
            <a:miter lim="800000"/>
            <a:headEnd/>
            <a:tailEnd/>
          </a:ln>
        </p:spPr>
      </p:pic>
    </p:spTree>
    <p:extLst>
      <p:ext uri="{BB962C8B-B14F-4D97-AF65-F5344CB8AC3E}">
        <p14:creationId xmlns:p14="http://schemas.microsoft.com/office/powerpoint/2010/main" val="731022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1121712"/>
            <a:ext cx="7920880" cy="5485296"/>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l-GR" dirty="0">
                <a:solidFill>
                  <a:srgbClr val="820000"/>
                </a:solidFill>
              </a:rPr>
              <a:t>Μερικά από τα πρότυπα της </a:t>
            </a:r>
            <a:r>
              <a:rPr lang="en-US" dirty="0">
                <a:solidFill>
                  <a:srgbClr val="820000"/>
                </a:solidFill>
              </a:rPr>
              <a:t>EC </a:t>
            </a:r>
            <a:r>
              <a:rPr lang="el-GR" dirty="0">
                <a:solidFill>
                  <a:srgbClr val="820000"/>
                </a:solidFill>
              </a:rPr>
              <a:t>για αναλυτές </a:t>
            </a:r>
            <a:r>
              <a:rPr lang="en-US" dirty="0" smtClean="0">
                <a:solidFill>
                  <a:srgbClr val="820000"/>
                </a:solidFill>
              </a:rPr>
              <a:t>IVDs</a:t>
            </a:r>
            <a:endParaRPr lang="el-GR" dirty="0">
              <a:solidFill>
                <a:srgbClr val="820000"/>
              </a:solidFill>
            </a:endParaRPr>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70</a:t>
            </a:fld>
            <a:endParaRPr lang="el-GR" dirty="0"/>
          </a:p>
        </p:txBody>
      </p:sp>
    </p:spTree>
    <p:extLst>
      <p:ext uri="{BB962C8B-B14F-4D97-AF65-F5344CB8AC3E}">
        <p14:creationId xmlns:p14="http://schemas.microsoft.com/office/powerpoint/2010/main" val="31994895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7944" y="1164066"/>
            <a:ext cx="4004320" cy="5360622"/>
          </a:xfrm>
          <a:prstGeom prst="rect">
            <a:avLst/>
          </a:prstGeom>
          <a:noFill/>
          <a:ln w="9525">
            <a:noFill/>
            <a:miter lim="800000"/>
            <a:headEnd/>
            <a:tailEnd/>
          </a:ln>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2244488"/>
            <a:ext cx="3036799" cy="2448272"/>
          </a:xfrm>
          <a:prstGeom prst="rect">
            <a:avLst/>
          </a:prstGeom>
          <a:noFill/>
          <a:ln w="9525">
            <a:noFill/>
            <a:miter lim="800000"/>
            <a:headEnd/>
            <a:tailEnd/>
          </a:ln>
        </p:spPr>
      </p:pic>
      <p:sp>
        <p:nvSpPr>
          <p:cNvPr id="6" name="5 - Ορθογώνιο"/>
          <p:cNvSpPr/>
          <p:nvPr/>
        </p:nvSpPr>
        <p:spPr>
          <a:xfrm>
            <a:off x="1208264" y="5085184"/>
            <a:ext cx="1843390" cy="646331"/>
          </a:xfrm>
          <a:prstGeom prst="rect">
            <a:avLst/>
          </a:prstGeom>
        </p:spPr>
        <p:txBody>
          <a:bodyPr wrap="none">
            <a:spAutoFit/>
          </a:bodyPr>
          <a:lstStyle/>
          <a:p>
            <a:pPr algn="ctr"/>
            <a:r>
              <a:rPr lang="en-US" dirty="0" smtClean="0">
                <a:latin typeface="+mn-lt"/>
              </a:rPr>
              <a:t>Abbott</a:t>
            </a:r>
          </a:p>
          <a:p>
            <a:pPr algn="ctr"/>
            <a:r>
              <a:rPr lang="en-US" dirty="0" smtClean="0">
                <a:latin typeface="+mn-lt"/>
              </a:rPr>
              <a:t>ARCHITECT c8000</a:t>
            </a:r>
            <a:endParaRPr lang="en-US" dirty="0">
              <a:latin typeface="+mn-lt"/>
            </a:endParaRPr>
          </a:p>
        </p:txBody>
      </p:sp>
      <p:sp>
        <p:nvSpPr>
          <p:cNvPr id="2" name="Title 1"/>
          <p:cNvSpPr>
            <a:spLocks noGrp="1"/>
          </p:cNvSpPr>
          <p:nvPr>
            <p:ph type="title"/>
          </p:nvPr>
        </p:nvSpPr>
        <p:spPr/>
        <p:txBody>
          <a:bodyPr>
            <a:normAutofit fontScale="90000"/>
          </a:bodyPr>
          <a:lstStyle/>
          <a:p>
            <a:r>
              <a:rPr lang="el-GR" dirty="0">
                <a:solidFill>
                  <a:srgbClr val="820000"/>
                </a:solidFill>
              </a:rPr>
              <a:t>Διεθνή σύμβολα που για τους αναλυτές </a:t>
            </a:r>
            <a:r>
              <a:rPr lang="en-US" dirty="0" smtClean="0">
                <a:solidFill>
                  <a:srgbClr val="820000"/>
                </a:solidFill>
              </a:rPr>
              <a:t>IVDs</a:t>
            </a:r>
            <a:r>
              <a:rPr lang="el-GR" dirty="0" smtClean="0">
                <a:solidFill>
                  <a:srgbClr val="820000"/>
                </a:solidFill>
              </a:rPr>
              <a:t> </a:t>
            </a:r>
            <a:r>
              <a:rPr lang="el-GR" sz="3100" b="0" dirty="0" smtClean="0">
                <a:solidFill>
                  <a:srgbClr val="820000"/>
                </a:solidFill>
              </a:rPr>
              <a:t>(</a:t>
            </a:r>
            <a:r>
              <a:rPr lang="el-GR" sz="3100" b="0" dirty="0">
                <a:solidFill>
                  <a:srgbClr val="820000"/>
                </a:solidFill>
              </a:rPr>
              <a:t>1 από </a:t>
            </a:r>
            <a:r>
              <a:rPr lang="en-US" sz="3100" b="0" dirty="0">
                <a:solidFill>
                  <a:srgbClr val="820000"/>
                </a:solidFill>
              </a:rPr>
              <a:t>7</a:t>
            </a:r>
            <a:r>
              <a:rPr lang="el-GR" sz="3100" b="0" dirty="0" smtClean="0">
                <a:solidFill>
                  <a:srgbClr val="820000"/>
                </a:solidFill>
              </a:rPr>
              <a:t>)</a:t>
            </a:r>
            <a:endParaRPr lang="el-GR" sz="3100" b="0" dirty="0">
              <a:solidFill>
                <a:srgbClr val="820000"/>
              </a:solidFill>
            </a:endParaRPr>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71</a:t>
            </a:fld>
            <a:endParaRPr lang="el-GR" dirty="0"/>
          </a:p>
        </p:txBody>
      </p:sp>
      <p:sp>
        <p:nvSpPr>
          <p:cNvPr id="5" name="Rectangle 4"/>
          <p:cNvSpPr/>
          <p:nvPr/>
        </p:nvSpPr>
        <p:spPr>
          <a:xfrm>
            <a:off x="858363" y="4683666"/>
            <a:ext cx="2543192" cy="276999"/>
          </a:xfrm>
          <a:prstGeom prst="rect">
            <a:avLst/>
          </a:prstGeom>
        </p:spPr>
        <p:txBody>
          <a:bodyPr wrap="square">
            <a:spAutoFit/>
          </a:bodyPr>
          <a:lstStyle/>
          <a:p>
            <a:pPr algn="ctr"/>
            <a:r>
              <a:rPr lang="en-US" sz="1200" dirty="0" smtClean="0">
                <a:latin typeface="+mn-lt"/>
                <a:hlinkClick r:id="rId5"/>
              </a:rPr>
              <a:t>abbottdiagnostics.com</a:t>
            </a:r>
            <a:endParaRPr lang="el-GR" sz="1200" dirty="0">
              <a:latin typeface="+mn-lt"/>
            </a:endParaRPr>
          </a:p>
        </p:txBody>
      </p:sp>
    </p:spTree>
    <p:extLst>
      <p:ext uri="{BB962C8B-B14F-4D97-AF65-F5344CB8AC3E}">
        <p14:creationId xmlns:p14="http://schemas.microsoft.com/office/powerpoint/2010/main" val="6324055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5976" y="1226472"/>
            <a:ext cx="3672454" cy="5085184"/>
          </a:xfrm>
          <a:prstGeom prst="rect">
            <a:avLst/>
          </a:prstGeom>
          <a:noFill/>
          <a:ln w="9525">
            <a:noFill/>
            <a:miter lim="800000"/>
            <a:headEnd/>
            <a:tailEnd/>
          </a:ln>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2420888"/>
            <a:ext cx="2851328" cy="2035870"/>
          </a:xfrm>
          <a:prstGeom prst="rect">
            <a:avLst/>
          </a:prstGeom>
          <a:noFill/>
          <a:ln w="9525">
            <a:noFill/>
            <a:miter lim="800000"/>
            <a:headEnd/>
            <a:tailEnd/>
          </a:ln>
        </p:spPr>
      </p:pic>
      <p:sp>
        <p:nvSpPr>
          <p:cNvPr id="6" name="5 - Ορθογώνιο"/>
          <p:cNvSpPr/>
          <p:nvPr/>
        </p:nvSpPr>
        <p:spPr>
          <a:xfrm>
            <a:off x="1369450" y="4797152"/>
            <a:ext cx="1200713" cy="646331"/>
          </a:xfrm>
          <a:prstGeom prst="rect">
            <a:avLst/>
          </a:prstGeom>
        </p:spPr>
        <p:txBody>
          <a:bodyPr wrap="none">
            <a:spAutoFit/>
          </a:bodyPr>
          <a:lstStyle/>
          <a:p>
            <a:pPr algn="ctr"/>
            <a:r>
              <a:rPr lang="en-US" dirty="0" smtClean="0">
                <a:latin typeface="+mn-lt"/>
              </a:rPr>
              <a:t>ABX</a:t>
            </a:r>
          </a:p>
          <a:p>
            <a:pPr algn="ctr"/>
            <a:r>
              <a:rPr lang="en-US" dirty="0" smtClean="0">
                <a:latin typeface="+mn-lt"/>
              </a:rPr>
              <a:t>Pentra 400</a:t>
            </a:r>
            <a:endParaRPr lang="en-US" dirty="0">
              <a:latin typeface="+mn-lt"/>
            </a:endParaRPr>
          </a:p>
        </p:txBody>
      </p:sp>
      <p:sp>
        <p:nvSpPr>
          <p:cNvPr id="2" name="Title 1"/>
          <p:cNvSpPr>
            <a:spLocks noGrp="1"/>
          </p:cNvSpPr>
          <p:nvPr>
            <p:ph type="title"/>
          </p:nvPr>
        </p:nvSpPr>
        <p:spPr/>
        <p:txBody>
          <a:bodyPr>
            <a:normAutofit fontScale="90000"/>
          </a:bodyPr>
          <a:lstStyle/>
          <a:p>
            <a:r>
              <a:rPr lang="el-GR" dirty="0">
                <a:solidFill>
                  <a:srgbClr val="820000"/>
                </a:solidFill>
              </a:rPr>
              <a:t>Διεθνή σύμβολα που για τους αναλυτές </a:t>
            </a:r>
            <a:r>
              <a:rPr lang="el-GR" dirty="0" smtClean="0">
                <a:solidFill>
                  <a:srgbClr val="820000"/>
                </a:solidFill>
              </a:rPr>
              <a:t>IVDs </a:t>
            </a:r>
            <a:r>
              <a:rPr lang="el-GR" sz="3100" b="0" dirty="0" smtClean="0">
                <a:solidFill>
                  <a:srgbClr val="820000"/>
                </a:solidFill>
              </a:rPr>
              <a:t>(</a:t>
            </a:r>
            <a:r>
              <a:rPr lang="el-GR" sz="3100" b="0" dirty="0">
                <a:solidFill>
                  <a:srgbClr val="820000"/>
                </a:solidFill>
              </a:rPr>
              <a:t>2 από 7</a:t>
            </a:r>
            <a:r>
              <a:rPr lang="el-GR" sz="3100" b="0" dirty="0" smtClean="0">
                <a:solidFill>
                  <a:srgbClr val="820000"/>
                </a:solidFill>
              </a:rPr>
              <a:t>)</a:t>
            </a:r>
            <a:endParaRPr lang="el-GR" b="0" dirty="0">
              <a:solidFill>
                <a:srgbClr val="820000"/>
              </a:solidFill>
            </a:endParaRPr>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72</a:t>
            </a:fld>
            <a:endParaRPr lang="el-GR" dirty="0"/>
          </a:p>
        </p:txBody>
      </p:sp>
      <p:sp>
        <p:nvSpPr>
          <p:cNvPr id="3" name="Rectangle 2"/>
          <p:cNvSpPr/>
          <p:nvPr/>
        </p:nvSpPr>
        <p:spPr>
          <a:xfrm>
            <a:off x="1329896" y="5756126"/>
            <a:ext cx="2810056" cy="830997"/>
          </a:xfrm>
          <a:prstGeom prst="rect">
            <a:avLst/>
          </a:prstGeom>
        </p:spPr>
        <p:txBody>
          <a:bodyPr wrap="square">
            <a:spAutoFit/>
          </a:bodyPr>
          <a:lstStyle/>
          <a:p>
            <a:r>
              <a:rPr lang="en-US" sz="1200" dirty="0" smtClean="0">
                <a:solidFill>
                  <a:schemeClr val="tx1">
                    <a:lumMod val="65000"/>
                    <a:lumOff val="35000"/>
                  </a:schemeClr>
                </a:solidFill>
                <a:latin typeface="+mn-lt"/>
              </a:rPr>
              <a:t>“</a:t>
            </a:r>
            <a:r>
              <a:rPr lang="en-US" sz="1200" dirty="0" smtClean="0">
                <a:solidFill>
                  <a:schemeClr val="tx1">
                    <a:lumMod val="65000"/>
                    <a:lumOff val="35000"/>
                  </a:schemeClr>
                </a:solidFill>
                <a:latin typeface="+mn-lt"/>
                <a:hlinkClick r:id="rId5"/>
              </a:rPr>
              <a:t>HORIBA </a:t>
            </a:r>
            <a:r>
              <a:rPr lang="en-US" sz="1200" dirty="0">
                <a:solidFill>
                  <a:schemeClr val="tx1">
                    <a:lumMod val="65000"/>
                    <a:lumOff val="35000"/>
                  </a:schemeClr>
                </a:solidFill>
                <a:latin typeface="+mn-lt"/>
                <a:hlinkClick r:id="rId5"/>
              </a:rPr>
              <a:t>Medical Pentra 400 (English</a:t>
            </a:r>
            <a:r>
              <a:rPr lang="en-US" sz="1200" dirty="0" smtClean="0">
                <a:solidFill>
                  <a:schemeClr val="tx1">
                    <a:lumMod val="65000"/>
                    <a:lumOff val="35000"/>
                  </a:schemeClr>
                </a:solidFill>
                <a:latin typeface="+mn-lt"/>
                <a:hlinkClick r:id="rId5"/>
              </a:rPr>
              <a:t>)</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u="sng" dirty="0">
                <a:solidFill>
                  <a:schemeClr val="tx1">
                    <a:lumMod val="65000"/>
                    <a:lumOff val="35000"/>
                  </a:schemeClr>
                </a:solidFill>
                <a:latin typeface="+mn-lt"/>
                <a:hlinkClick r:id="rId6"/>
              </a:rPr>
              <a:t>HORIBA </a:t>
            </a:r>
            <a:r>
              <a:rPr lang="en-US" sz="1200" u="sng" dirty="0" smtClean="0">
                <a:solidFill>
                  <a:schemeClr val="tx1">
                    <a:lumMod val="65000"/>
                    <a:lumOff val="35000"/>
                  </a:schemeClr>
                </a:solidFill>
                <a:latin typeface="+mn-lt"/>
                <a:hlinkClick r:id="rId6"/>
              </a:rPr>
              <a:t>Medical</a:t>
            </a:r>
            <a:r>
              <a:rPr lang="el-GR" sz="1200" u="sng" dirty="0" smtClean="0">
                <a:solidFill>
                  <a:schemeClr val="tx1">
                    <a:lumMod val="65000"/>
                    <a:lumOff val="35000"/>
                  </a:schemeClr>
                </a:solidFill>
                <a:latin typeface="+mn-lt"/>
              </a:rPr>
              <a:t> διαθέσιμο με άδεια </a:t>
            </a:r>
            <a:r>
              <a:rPr lang="en-US" sz="1200" dirty="0">
                <a:solidFill>
                  <a:schemeClr val="tx1">
                    <a:lumMod val="65000"/>
                    <a:lumOff val="35000"/>
                  </a:schemeClr>
                </a:solidFill>
                <a:latin typeface="+mn-lt"/>
              </a:rPr>
              <a:t>Standard YouTube License</a:t>
            </a:r>
          </a:p>
          <a:p>
            <a:r>
              <a:rPr lang="en-US" sz="1200" dirty="0" smtClean="0">
                <a:solidFill>
                  <a:schemeClr val="tx1">
                    <a:lumMod val="65000"/>
                    <a:lumOff val="35000"/>
                  </a:schemeClr>
                </a:solidFill>
                <a:latin typeface="+mn-lt"/>
              </a:rPr>
              <a:t> </a:t>
            </a:r>
            <a:endParaRPr lang="en-US" sz="1200" dirty="0">
              <a:solidFill>
                <a:schemeClr val="tx1">
                  <a:lumMod val="65000"/>
                  <a:lumOff val="35000"/>
                </a:schemeClr>
              </a:solidFill>
              <a:latin typeface="+mn-lt"/>
            </a:endParaRPr>
          </a:p>
        </p:txBody>
      </p:sp>
      <p:pic>
        <p:nvPicPr>
          <p:cNvPr id="8" name="Picture 2" descr="https://encrypted-tbn1.gstatic.com/images?q=tbn:ANd9GcTXcXNDzXnZatOre3J4NgpfRhjXCFW1ufJSIu4mx29t6Hfk3nQ2zg">
            <a:hlinkClick r:id="rId5"/>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1637" y="5575558"/>
            <a:ext cx="997813" cy="99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2336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9992" y="1141912"/>
            <a:ext cx="3690122" cy="5301208"/>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539552" y="2089254"/>
            <a:ext cx="2808312" cy="2136052"/>
          </a:xfrm>
          <a:prstGeom prst="rect">
            <a:avLst/>
          </a:prstGeom>
          <a:noFill/>
          <a:ln w="9525">
            <a:noFill/>
            <a:miter lim="800000"/>
            <a:headEnd/>
            <a:tailEnd/>
          </a:ln>
        </p:spPr>
      </p:pic>
      <p:sp>
        <p:nvSpPr>
          <p:cNvPr id="6" name="5 - Ορθογώνιο"/>
          <p:cNvSpPr/>
          <p:nvPr/>
        </p:nvSpPr>
        <p:spPr>
          <a:xfrm>
            <a:off x="807018" y="4653136"/>
            <a:ext cx="2273379" cy="646331"/>
          </a:xfrm>
          <a:prstGeom prst="rect">
            <a:avLst/>
          </a:prstGeom>
        </p:spPr>
        <p:txBody>
          <a:bodyPr wrap="none">
            <a:spAutoFit/>
          </a:bodyPr>
          <a:lstStyle/>
          <a:p>
            <a:pPr algn="ctr"/>
            <a:r>
              <a:rPr lang="en-US" dirty="0" smtClean="0">
                <a:latin typeface="+mn-lt"/>
              </a:rPr>
              <a:t>Siemens</a:t>
            </a:r>
          </a:p>
          <a:p>
            <a:pPr algn="ctr"/>
            <a:r>
              <a:rPr lang="en-US" dirty="0" smtClean="0">
                <a:latin typeface="+mn-lt"/>
              </a:rPr>
              <a:t>Dimension Xpand Plus</a:t>
            </a:r>
            <a:endParaRPr lang="en-US" dirty="0">
              <a:latin typeface="+mn-lt"/>
            </a:endParaRPr>
          </a:p>
        </p:txBody>
      </p:sp>
      <p:sp>
        <p:nvSpPr>
          <p:cNvPr id="2" name="Title 1"/>
          <p:cNvSpPr>
            <a:spLocks noGrp="1"/>
          </p:cNvSpPr>
          <p:nvPr>
            <p:ph type="title"/>
          </p:nvPr>
        </p:nvSpPr>
        <p:spPr/>
        <p:txBody>
          <a:bodyPr>
            <a:normAutofit fontScale="90000"/>
          </a:bodyPr>
          <a:lstStyle/>
          <a:p>
            <a:r>
              <a:rPr lang="el-GR" dirty="0">
                <a:solidFill>
                  <a:srgbClr val="820000"/>
                </a:solidFill>
              </a:rPr>
              <a:t>Διεθνή σύμβολα που για τους αναλυτές </a:t>
            </a:r>
            <a:r>
              <a:rPr lang="el-GR" dirty="0" smtClean="0">
                <a:solidFill>
                  <a:srgbClr val="820000"/>
                </a:solidFill>
              </a:rPr>
              <a:t>IVDs </a:t>
            </a:r>
            <a:r>
              <a:rPr lang="el-GR" sz="3100" b="0" dirty="0" smtClean="0">
                <a:solidFill>
                  <a:srgbClr val="820000"/>
                </a:solidFill>
              </a:rPr>
              <a:t>(3 </a:t>
            </a:r>
            <a:r>
              <a:rPr lang="el-GR" sz="3100" b="0" dirty="0">
                <a:solidFill>
                  <a:srgbClr val="820000"/>
                </a:solidFill>
              </a:rPr>
              <a:t>από 7</a:t>
            </a:r>
            <a:r>
              <a:rPr lang="el-GR" sz="3100" b="0" dirty="0" smtClean="0">
                <a:solidFill>
                  <a:srgbClr val="820000"/>
                </a:solidFill>
              </a:rPr>
              <a:t>)</a:t>
            </a:r>
            <a:endParaRPr lang="el-GR" sz="3100" b="0" dirty="0">
              <a:solidFill>
                <a:srgbClr val="820000"/>
              </a:solidFill>
            </a:endParaRPr>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73</a:t>
            </a:fld>
            <a:endParaRPr lang="el-GR" dirty="0"/>
          </a:p>
        </p:txBody>
      </p:sp>
      <p:sp>
        <p:nvSpPr>
          <p:cNvPr id="5" name="Rectangle 4"/>
          <p:cNvSpPr/>
          <p:nvPr/>
        </p:nvSpPr>
        <p:spPr>
          <a:xfrm>
            <a:off x="539551" y="4086806"/>
            <a:ext cx="2808312" cy="276999"/>
          </a:xfrm>
          <a:prstGeom prst="rect">
            <a:avLst/>
          </a:prstGeom>
        </p:spPr>
        <p:txBody>
          <a:bodyPr wrap="square">
            <a:spAutoFit/>
          </a:bodyPr>
          <a:lstStyle/>
          <a:p>
            <a:pPr algn="ctr"/>
            <a:r>
              <a:rPr lang="en-US" sz="1200" dirty="0" smtClean="0">
                <a:latin typeface="+mn-lt"/>
                <a:hlinkClick r:id="rId5"/>
              </a:rPr>
              <a:t>healthcare.siemens.com</a:t>
            </a:r>
            <a:endParaRPr lang="el-GR" sz="1200" dirty="0">
              <a:latin typeface="+mn-lt"/>
            </a:endParaRPr>
          </a:p>
        </p:txBody>
      </p:sp>
    </p:spTree>
    <p:extLst>
      <p:ext uri="{BB962C8B-B14F-4D97-AF65-F5344CB8AC3E}">
        <p14:creationId xmlns:p14="http://schemas.microsoft.com/office/powerpoint/2010/main" val="4968013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55976" y="1272952"/>
            <a:ext cx="3663940" cy="4975498"/>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718280" y="2132856"/>
            <a:ext cx="2557444" cy="2035299"/>
          </a:xfrm>
          <a:prstGeom prst="rect">
            <a:avLst/>
          </a:prstGeom>
          <a:noFill/>
          <a:ln w="9525">
            <a:noFill/>
            <a:miter lim="800000"/>
            <a:headEnd/>
            <a:tailEnd/>
          </a:ln>
        </p:spPr>
      </p:pic>
      <p:sp>
        <p:nvSpPr>
          <p:cNvPr id="6" name="5 - Ορθογώνιο"/>
          <p:cNvSpPr/>
          <p:nvPr/>
        </p:nvSpPr>
        <p:spPr>
          <a:xfrm>
            <a:off x="963706" y="4676144"/>
            <a:ext cx="2066591" cy="369332"/>
          </a:xfrm>
          <a:prstGeom prst="rect">
            <a:avLst/>
          </a:prstGeom>
        </p:spPr>
        <p:txBody>
          <a:bodyPr wrap="none">
            <a:spAutoFit/>
          </a:bodyPr>
          <a:lstStyle/>
          <a:p>
            <a:pPr algn="ctr"/>
            <a:r>
              <a:rPr lang="en-US" dirty="0" smtClean="0">
                <a:latin typeface="+mn-lt"/>
              </a:rPr>
              <a:t>Siemens Advia 1200</a:t>
            </a:r>
            <a:endParaRPr lang="en-US" dirty="0">
              <a:latin typeface="+mn-lt"/>
            </a:endParaRPr>
          </a:p>
        </p:txBody>
      </p:sp>
      <p:sp>
        <p:nvSpPr>
          <p:cNvPr id="2" name="Title 1"/>
          <p:cNvSpPr>
            <a:spLocks noGrp="1"/>
          </p:cNvSpPr>
          <p:nvPr>
            <p:ph type="title"/>
          </p:nvPr>
        </p:nvSpPr>
        <p:spPr/>
        <p:txBody>
          <a:bodyPr>
            <a:normAutofit fontScale="90000"/>
          </a:bodyPr>
          <a:lstStyle/>
          <a:p>
            <a:r>
              <a:rPr lang="el-GR" dirty="0">
                <a:solidFill>
                  <a:srgbClr val="820000"/>
                </a:solidFill>
              </a:rPr>
              <a:t>Διεθνή σύμβολα που για τους αναλυτές </a:t>
            </a:r>
            <a:r>
              <a:rPr lang="el-GR" dirty="0" smtClean="0">
                <a:solidFill>
                  <a:srgbClr val="820000"/>
                </a:solidFill>
              </a:rPr>
              <a:t>IVDs </a:t>
            </a:r>
            <a:r>
              <a:rPr lang="el-GR" sz="3100" b="0" dirty="0" smtClean="0">
                <a:solidFill>
                  <a:srgbClr val="820000"/>
                </a:solidFill>
              </a:rPr>
              <a:t>(4 </a:t>
            </a:r>
            <a:r>
              <a:rPr lang="el-GR" sz="3100" b="0" dirty="0">
                <a:solidFill>
                  <a:srgbClr val="820000"/>
                </a:solidFill>
              </a:rPr>
              <a:t>από 7</a:t>
            </a:r>
            <a:r>
              <a:rPr lang="el-GR" sz="3100" b="0" dirty="0" smtClean="0">
                <a:solidFill>
                  <a:srgbClr val="820000"/>
                </a:solidFill>
              </a:rPr>
              <a:t>)</a:t>
            </a:r>
            <a:endParaRPr lang="el-GR" sz="3100" b="0" dirty="0">
              <a:solidFill>
                <a:srgbClr val="820000"/>
              </a:solidFill>
            </a:endParaRPr>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74</a:t>
            </a:fld>
            <a:endParaRPr lang="el-GR" dirty="0"/>
          </a:p>
        </p:txBody>
      </p:sp>
      <p:sp>
        <p:nvSpPr>
          <p:cNvPr id="5" name="Rectangle 4"/>
          <p:cNvSpPr/>
          <p:nvPr/>
        </p:nvSpPr>
        <p:spPr>
          <a:xfrm>
            <a:off x="551202" y="4168155"/>
            <a:ext cx="2891599" cy="276999"/>
          </a:xfrm>
          <a:prstGeom prst="rect">
            <a:avLst/>
          </a:prstGeom>
        </p:spPr>
        <p:txBody>
          <a:bodyPr wrap="square">
            <a:spAutoFit/>
          </a:bodyPr>
          <a:lstStyle/>
          <a:p>
            <a:pPr algn="ctr"/>
            <a:r>
              <a:rPr lang="en-US" sz="1200" dirty="0" smtClean="0">
                <a:latin typeface="+mn-lt"/>
                <a:hlinkClick r:id="rId4"/>
              </a:rPr>
              <a:t>healthcare.siemens.com</a:t>
            </a:r>
            <a:endParaRPr lang="el-GR" sz="1200" dirty="0">
              <a:latin typeface="+mn-lt"/>
            </a:endParaRPr>
          </a:p>
        </p:txBody>
      </p:sp>
      <p:sp>
        <p:nvSpPr>
          <p:cNvPr id="10" name="Rectangle 9"/>
          <p:cNvSpPr/>
          <p:nvPr/>
        </p:nvSpPr>
        <p:spPr>
          <a:xfrm>
            <a:off x="1290342" y="5371157"/>
            <a:ext cx="2810056" cy="830997"/>
          </a:xfrm>
          <a:prstGeom prst="rect">
            <a:avLst/>
          </a:prstGeom>
        </p:spPr>
        <p:txBody>
          <a:bodyPr wrap="square">
            <a:spAutoFit/>
          </a:bodyPr>
          <a:lstStyle/>
          <a:p>
            <a:r>
              <a:rPr lang="en-US" sz="1200" dirty="0" smtClean="0">
                <a:solidFill>
                  <a:schemeClr val="tx1">
                    <a:lumMod val="65000"/>
                    <a:lumOff val="35000"/>
                  </a:schemeClr>
                </a:solidFill>
                <a:latin typeface="+mn-lt"/>
              </a:rPr>
              <a:t>“</a:t>
            </a:r>
            <a:r>
              <a:rPr lang="en-US" sz="1200" dirty="0">
                <a:latin typeface="+mn-lt"/>
                <a:hlinkClick r:id="rId5"/>
              </a:rPr>
              <a:t>Automated Blood Analyser: Part 10 Biochemistry </a:t>
            </a:r>
            <a:r>
              <a:rPr lang="en-US" sz="1200" dirty="0" smtClean="0">
                <a:latin typeface="+mn-lt"/>
                <a:hlinkClick r:id="rId5"/>
              </a:rPr>
              <a:t>Analysis</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a:latin typeface="+mn-lt"/>
                <a:hlinkClick r:id="rId6"/>
              </a:rPr>
              <a:t>Biology Courses's </a:t>
            </a:r>
            <a:r>
              <a:rPr lang="en-US" sz="1200" dirty="0" smtClean="0">
                <a:latin typeface="+mn-lt"/>
                <a:hlinkClick r:id="rId6"/>
              </a:rPr>
              <a:t>channel</a:t>
            </a:r>
            <a:r>
              <a:rPr lang="el-GR" sz="1200" dirty="0" smtClean="0">
                <a:latin typeface="+mn-lt"/>
              </a:rPr>
              <a:t> </a:t>
            </a:r>
            <a:r>
              <a:rPr lang="el-GR" sz="1200" u="sng" dirty="0" smtClean="0">
                <a:solidFill>
                  <a:schemeClr val="tx1">
                    <a:lumMod val="65000"/>
                    <a:lumOff val="35000"/>
                  </a:schemeClr>
                </a:solidFill>
                <a:latin typeface="+mn-lt"/>
              </a:rPr>
              <a:t> </a:t>
            </a:r>
            <a:r>
              <a:rPr lang="en-US" sz="1200" dirty="0">
                <a:latin typeface="+mn-lt"/>
                <a:hlinkClick r:id="rId7"/>
              </a:rPr>
              <a:t>Creative Commons Attribution license (reuse allowed)</a:t>
            </a:r>
            <a:endParaRPr lang="en-US" sz="1200" dirty="0">
              <a:latin typeface="+mn-lt"/>
            </a:endParaRPr>
          </a:p>
        </p:txBody>
      </p:sp>
      <p:pic>
        <p:nvPicPr>
          <p:cNvPr id="11" name="Picture 2" descr="https://encrypted-tbn1.gstatic.com/images?q=tbn:ANd9GcTXcXNDzXnZatOre3J4NgpfRhjXCFW1ufJSIu4mx29t6Hfk3nQ2zg">
            <a:hlinkClick r:id="rId5"/>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2083" y="5287748"/>
            <a:ext cx="997813" cy="99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5813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960" y="1240592"/>
            <a:ext cx="3932312" cy="5264224"/>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467544" y="1844824"/>
            <a:ext cx="2581275" cy="2828925"/>
          </a:xfrm>
          <a:prstGeom prst="rect">
            <a:avLst/>
          </a:prstGeom>
          <a:noFill/>
          <a:ln w="9525">
            <a:noFill/>
            <a:miter lim="800000"/>
            <a:headEnd/>
            <a:tailEnd/>
          </a:ln>
        </p:spPr>
      </p:pic>
      <p:sp>
        <p:nvSpPr>
          <p:cNvPr id="6" name="5 - Ορθογώνιο"/>
          <p:cNvSpPr/>
          <p:nvPr/>
        </p:nvSpPr>
        <p:spPr>
          <a:xfrm>
            <a:off x="672715" y="4869160"/>
            <a:ext cx="2170932" cy="369332"/>
          </a:xfrm>
          <a:prstGeom prst="rect">
            <a:avLst/>
          </a:prstGeom>
        </p:spPr>
        <p:txBody>
          <a:bodyPr wrap="square">
            <a:spAutoFit/>
          </a:bodyPr>
          <a:lstStyle/>
          <a:p>
            <a:pPr algn="ctr"/>
            <a:r>
              <a:rPr lang="en-US" dirty="0" smtClean="0">
                <a:latin typeface="+mn-lt"/>
              </a:rPr>
              <a:t>Roche</a:t>
            </a:r>
            <a:r>
              <a:rPr lang="el-GR" dirty="0" smtClean="0">
                <a:latin typeface="+mn-lt"/>
              </a:rPr>
              <a:t> </a:t>
            </a:r>
            <a:r>
              <a:rPr lang="en-US" dirty="0" smtClean="0">
                <a:latin typeface="+mn-lt"/>
              </a:rPr>
              <a:t>Modular P</a:t>
            </a:r>
            <a:endParaRPr lang="en-US" dirty="0">
              <a:latin typeface="+mn-lt"/>
            </a:endParaRPr>
          </a:p>
        </p:txBody>
      </p:sp>
      <p:sp>
        <p:nvSpPr>
          <p:cNvPr id="2" name="Title 1"/>
          <p:cNvSpPr>
            <a:spLocks noGrp="1"/>
          </p:cNvSpPr>
          <p:nvPr>
            <p:ph type="title"/>
          </p:nvPr>
        </p:nvSpPr>
        <p:spPr/>
        <p:txBody>
          <a:bodyPr>
            <a:normAutofit fontScale="90000"/>
          </a:bodyPr>
          <a:lstStyle/>
          <a:p>
            <a:r>
              <a:rPr lang="el-GR" dirty="0">
                <a:solidFill>
                  <a:srgbClr val="820000"/>
                </a:solidFill>
              </a:rPr>
              <a:t>Διεθνή σύμβολα που για τους αναλυτές </a:t>
            </a:r>
            <a:r>
              <a:rPr lang="el-GR" dirty="0" smtClean="0">
                <a:solidFill>
                  <a:srgbClr val="820000"/>
                </a:solidFill>
              </a:rPr>
              <a:t>IVDs </a:t>
            </a:r>
            <a:r>
              <a:rPr lang="el-GR" sz="3100" b="0" dirty="0" smtClean="0">
                <a:solidFill>
                  <a:srgbClr val="820000"/>
                </a:solidFill>
              </a:rPr>
              <a:t>(5 </a:t>
            </a:r>
            <a:r>
              <a:rPr lang="el-GR" sz="3100" b="0" dirty="0">
                <a:solidFill>
                  <a:srgbClr val="820000"/>
                </a:solidFill>
              </a:rPr>
              <a:t>από 7</a:t>
            </a:r>
            <a:r>
              <a:rPr lang="el-GR" sz="3100" b="0" dirty="0" smtClean="0">
                <a:solidFill>
                  <a:srgbClr val="820000"/>
                </a:solidFill>
              </a:rPr>
              <a:t>)</a:t>
            </a:r>
            <a:endParaRPr lang="el-GR" sz="3100" b="0" dirty="0">
              <a:solidFill>
                <a:srgbClr val="820000"/>
              </a:solidFill>
            </a:endParaRPr>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75</a:t>
            </a:fld>
            <a:endParaRPr lang="el-GR" dirty="0"/>
          </a:p>
        </p:txBody>
      </p:sp>
      <p:sp>
        <p:nvSpPr>
          <p:cNvPr id="5" name="Rectangle 4"/>
          <p:cNvSpPr/>
          <p:nvPr/>
        </p:nvSpPr>
        <p:spPr>
          <a:xfrm>
            <a:off x="1139325" y="4420625"/>
            <a:ext cx="1237711" cy="276999"/>
          </a:xfrm>
          <a:prstGeom prst="rect">
            <a:avLst/>
          </a:prstGeom>
        </p:spPr>
        <p:txBody>
          <a:bodyPr wrap="none">
            <a:spAutoFit/>
          </a:bodyPr>
          <a:lstStyle/>
          <a:p>
            <a:r>
              <a:rPr lang="en-US" sz="1200" dirty="0" smtClean="0">
                <a:latin typeface="+mn-lt"/>
                <a:hlinkClick r:id="rId5"/>
              </a:rPr>
              <a:t>medwrench.com</a:t>
            </a:r>
            <a:endParaRPr lang="el-GR" sz="1200" dirty="0">
              <a:latin typeface="+mn-lt"/>
            </a:endParaRPr>
          </a:p>
        </p:txBody>
      </p:sp>
    </p:spTree>
    <p:extLst>
      <p:ext uri="{BB962C8B-B14F-4D97-AF65-F5344CB8AC3E}">
        <p14:creationId xmlns:p14="http://schemas.microsoft.com/office/powerpoint/2010/main" val="24957633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67944" y="1119035"/>
            <a:ext cx="4047752" cy="5468159"/>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539552" y="2060848"/>
            <a:ext cx="2699725" cy="2245990"/>
          </a:xfrm>
          <a:prstGeom prst="rect">
            <a:avLst/>
          </a:prstGeom>
          <a:noFill/>
          <a:ln w="9525">
            <a:noFill/>
            <a:miter lim="800000"/>
            <a:headEnd/>
            <a:tailEnd/>
          </a:ln>
        </p:spPr>
      </p:pic>
      <p:sp>
        <p:nvSpPr>
          <p:cNvPr id="6" name="5 - Ορθογώνιο"/>
          <p:cNvSpPr/>
          <p:nvPr/>
        </p:nvSpPr>
        <p:spPr>
          <a:xfrm>
            <a:off x="588416" y="4657076"/>
            <a:ext cx="1944216" cy="369332"/>
          </a:xfrm>
          <a:prstGeom prst="rect">
            <a:avLst/>
          </a:prstGeom>
        </p:spPr>
        <p:txBody>
          <a:bodyPr wrap="square">
            <a:spAutoFit/>
          </a:bodyPr>
          <a:lstStyle/>
          <a:p>
            <a:pPr algn="ctr"/>
            <a:r>
              <a:rPr lang="en-US" dirty="0" smtClean="0">
                <a:latin typeface="+mn-lt"/>
              </a:rPr>
              <a:t>Olympus</a:t>
            </a:r>
            <a:r>
              <a:rPr lang="el-GR" dirty="0" smtClean="0">
                <a:latin typeface="+mn-lt"/>
              </a:rPr>
              <a:t> </a:t>
            </a:r>
            <a:r>
              <a:rPr lang="en-US" dirty="0" smtClean="0">
                <a:latin typeface="+mn-lt"/>
              </a:rPr>
              <a:t>AU 480</a:t>
            </a:r>
            <a:endParaRPr lang="en-US" dirty="0">
              <a:latin typeface="+mn-lt"/>
            </a:endParaRPr>
          </a:p>
        </p:txBody>
      </p:sp>
      <p:sp>
        <p:nvSpPr>
          <p:cNvPr id="2" name="Title 1"/>
          <p:cNvSpPr>
            <a:spLocks noGrp="1"/>
          </p:cNvSpPr>
          <p:nvPr>
            <p:ph type="title"/>
          </p:nvPr>
        </p:nvSpPr>
        <p:spPr/>
        <p:txBody>
          <a:bodyPr>
            <a:normAutofit fontScale="90000"/>
          </a:bodyPr>
          <a:lstStyle/>
          <a:p>
            <a:r>
              <a:rPr lang="el-GR" dirty="0">
                <a:solidFill>
                  <a:srgbClr val="820000"/>
                </a:solidFill>
              </a:rPr>
              <a:t>Διεθνή σύμβολα που για τους αναλυτές </a:t>
            </a:r>
            <a:r>
              <a:rPr lang="el-GR" dirty="0" smtClean="0">
                <a:solidFill>
                  <a:srgbClr val="820000"/>
                </a:solidFill>
              </a:rPr>
              <a:t>IVDs </a:t>
            </a:r>
            <a:r>
              <a:rPr lang="el-GR" sz="3100" b="0" dirty="0" smtClean="0">
                <a:solidFill>
                  <a:srgbClr val="820000"/>
                </a:solidFill>
              </a:rPr>
              <a:t>(</a:t>
            </a:r>
            <a:r>
              <a:rPr lang="el-GR" sz="3100" b="0" dirty="0">
                <a:solidFill>
                  <a:srgbClr val="820000"/>
                </a:solidFill>
              </a:rPr>
              <a:t>6 από 7</a:t>
            </a:r>
            <a:r>
              <a:rPr lang="el-GR" sz="3100" b="0" dirty="0" smtClean="0">
                <a:solidFill>
                  <a:srgbClr val="820000"/>
                </a:solidFill>
              </a:rPr>
              <a:t>)</a:t>
            </a:r>
            <a:endParaRPr lang="el-GR" sz="3100" b="0" dirty="0">
              <a:solidFill>
                <a:srgbClr val="820000"/>
              </a:solidFill>
            </a:endParaRPr>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76</a:t>
            </a:fld>
            <a:endParaRPr lang="el-GR" dirty="0"/>
          </a:p>
        </p:txBody>
      </p:sp>
      <p:sp>
        <p:nvSpPr>
          <p:cNvPr id="5" name="Rectangle 4"/>
          <p:cNvSpPr/>
          <p:nvPr/>
        </p:nvSpPr>
        <p:spPr>
          <a:xfrm>
            <a:off x="815993" y="4221682"/>
            <a:ext cx="1489062" cy="276999"/>
          </a:xfrm>
          <a:prstGeom prst="rect">
            <a:avLst/>
          </a:prstGeom>
        </p:spPr>
        <p:txBody>
          <a:bodyPr wrap="none">
            <a:spAutoFit/>
          </a:bodyPr>
          <a:lstStyle/>
          <a:p>
            <a:r>
              <a:rPr lang="en-US" sz="1200" dirty="0" smtClean="0">
                <a:latin typeface="+mn-lt"/>
                <a:hlinkClick r:id="rId4"/>
              </a:rPr>
              <a:t>beckmancoulter.com</a:t>
            </a:r>
            <a:endParaRPr lang="el-GR" sz="1200" dirty="0">
              <a:latin typeface="+mn-lt"/>
            </a:endParaRPr>
          </a:p>
        </p:txBody>
      </p:sp>
    </p:spTree>
    <p:extLst>
      <p:ext uri="{BB962C8B-B14F-4D97-AF65-F5344CB8AC3E}">
        <p14:creationId xmlns:p14="http://schemas.microsoft.com/office/powerpoint/2010/main" val="6136592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40957" y="1196752"/>
            <a:ext cx="3897354" cy="5395739"/>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755576" y="2060847"/>
            <a:ext cx="2286000" cy="2286001"/>
          </a:xfrm>
          <a:prstGeom prst="rect">
            <a:avLst/>
          </a:prstGeom>
          <a:noFill/>
        </p:spPr>
      </p:pic>
      <p:sp>
        <p:nvSpPr>
          <p:cNvPr id="6" name="5 - Ορθογώνιο"/>
          <p:cNvSpPr/>
          <p:nvPr/>
        </p:nvSpPr>
        <p:spPr>
          <a:xfrm>
            <a:off x="458416" y="4557754"/>
            <a:ext cx="2880320" cy="369332"/>
          </a:xfrm>
          <a:prstGeom prst="rect">
            <a:avLst/>
          </a:prstGeom>
        </p:spPr>
        <p:txBody>
          <a:bodyPr wrap="square">
            <a:spAutoFit/>
          </a:bodyPr>
          <a:lstStyle/>
          <a:p>
            <a:pPr algn="ctr"/>
            <a:r>
              <a:rPr lang="en-US" dirty="0" smtClean="0">
                <a:latin typeface="+mn-lt"/>
              </a:rPr>
              <a:t>Alfa Wassermann</a:t>
            </a:r>
            <a:r>
              <a:rPr lang="el-GR" dirty="0" smtClean="0">
                <a:latin typeface="+mn-lt"/>
              </a:rPr>
              <a:t> </a:t>
            </a:r>
            <a:r>
              <a:rPr lang="en-US" dirty="0" smtClean="0">
                <a:latin typeface="+mn-lt"/>
              </a:rPr>
              <a:t>ACE</a:t>
            </a:r>
            <a:endParaRPr lang="en-US" dirty="0">
              <a:latin typeface="+mn-lt"/>
            </a:endParaRPr>
          </a:p>
        </p:txBody>
      </p:sp>
      <p:sp>
        <p:nvSpPr>
          <p:cNvPr id="2" name="Title 1"/>
          <p:cNvSpPr>
            <a:spLocks noGrp="1"/>
          </p:cNvSpPr>
          <p:nvPr>
            <p:ph type="title"/>
          </p:nvPr>
        </p:nvSpPr>
        <p:spPr/>
        <p:txBody>
          <a:bodyPr>
            <a:normAutofit fontScale="90000"/>
          </a:bodyPr>
          <a:lstStyle/>
          <a:p>
            <a:r>
              <a:rPr lang="el-GR" dirty="0">
                <a:solidFill>
                  <a:srgbClr val="820000"/>
                </a:solidFill>
              </a:rPr>
              <a:t>Διεθνή σύμβολα που για τους αναλυτές </a:t>
            </a:r>
            <a:r>
              <a:rPr lang="el-GR" dirty="0" smtClean="0">
                <a:solidFill>
                  <a:srgbClr val="820000"/>
                </a:solidFill>
              </a:rPr>
              <a:t>IVDs </a:t>
            </a:r>
            <a:r>
              <a:rPr lang="el-GR" sz="3100" b="0" dirty="0" smtClean="0">
                <a:solidFill>
                  <a:srgbClr val="820000"/>
                </a:solidFill>
              </a:rPr>
              <a:t>(</a:t>
            </a:r>
            <a:r>
              <a:rPr lang="el-GR" sz="3100" b="0" dirty="0">
                <a:solidFill>
                  <a:srgbClr val="820000"/>
                </a:solidFill>
              </a:rPr>
              <a:t>7 από 7</a:t>
            </a:r>
            <a:r>
              <a:rPr lang="el-GR" sz="3100" b="0" dirty="0" smtClean="0">
                <a:solidFill>
                  <a:srgbClr val="820000"/>
                </a:solidFill>
              </a:rPr>
              <a:t>)</a:t>
            </a:r>
            <a:endParaRPr lang="el-GR" sz="3100" b="0" dirty="0">
              <a:solidFill>
                <a:srgbClr val="820000"/>
              </a:solidFill>
            </a:endParaRPr>
          </a:p>
        </p:txBody>
      </p:sp>
      <p:sp>
        <p:nvSpPr>
          <p:cNvPr id="7" name="6 - Θέση αριθμού διαφάνειας"/>
          <p:cNvSpPr>
            <a:spLocks noGrp="1"/>
          </p:cNvSpPr>
          <p:nvPr>
            <p:ph type="sldNum" sz="quarter" idx="12"/>
          </p:nvPr>
        </p:nvSpPr>
        <p:spPr/>
        <p:txBody>
          <a:bodyPr/>
          <a:lstStyle/>
          <a:p>
            <a:fld id="{4F892117-1901-45FE-8DD7-2D21F5396251}" type="slidenum">
              <a:rPr lang="el-GR" smtClean="0"/>
              <a:pPr/>
              <a:t>77</a:t>
            </a:fld>
            <a:endParaRPr lang="el-GR" dirty="0"/>
          </a:p>
        </p:txBody>
      </p:sp>
      <p:sp>
        <p:nvSpPr>
          <p:cNvPr id="5" name="Rectangle 4"/>
          <p:cNvSpPr/>
          <p:nvPr/>
        </p:nvSpPr>
        <p:spPr>
          <a:xfrm>
            <a:off x="566428" y="4162182"/>
            <a:ext cx="2664296" cy="276999"/>
          </a:xfrm>
          <a:prstGeom prst="rect">
            <a:avLst/>
          </a:prstGeom>
        </p:spPr>
        <p:txBody>
          <a:bodyPr wrap="square">
            <a:spAutoFit/>
          </a:bodyPr>
          <a:lstStyle/>
          <a:p>
            <a:pPr algn="ctr"/>
            <a:r>
              <a:rPr lang="en-US" sz="1200" dirty="0" smtClean="0">
                <a:latin typeface="+mn-lt"/>
                <a:hlinkClick r:id="rId5"/>
              </a:rPr>
              <a:t>alfawassermannus.com</a:t>
            </a:r>
            <a:endParaRPr lang="el-GR" sz="1200" dirty="0">
              <a:latin typeface="+mn-lt"/>
            </a:endParaRPr>
          </a:p>
        </p:txBody>
      </p:sp>
    </p:spTree>
    <p:extLst>
      <p:ext uri="{BB962C8B-B14F-4D97-AF65-F5344CB8AC3E}">
        <p14:creationId xmlns:p14="http://schemas.microsoft.com/office/powerpoint/2010/main" val="34216649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a:bodyPr>
          <a:lstStyle/>
          <a:p>
            <a:r>
              <a:rPr lang="el-GR" sz="4400" dirty="0">
                <a:solidFill>
                  <a:srgbClr val="820000"/>
                </a:solidFill>
              </a:rPr>
              <a:t>Δύο άλλες δυνατότητες των βιοχημικών </a:t>
            </a:r>
            <a:r>
              <a:rPr lang="el-GR" sz="4400" dirty="0" smtClean="0">
                <a:solidFill>
                  <a:srgbClr val="820000"/>
                </a:solidFill>
              </a:rPr>
              <a:t>αναλυτών</a:t>
            </a:r>
            <a:endParaRPr lang="el-GR" sz="4400" dirty="0">
              <a:solidFill>
                <a:srgbClr val="820000"/>
              </a:solidFill>
            </a:endParaRPr>
          </a:p>
        </p:txBody>
      </p:sp>
      <p:sp>
        <p:nvSpPr>
          <p:cNvPr id="10" name="Subtitle 9"/>
          <p:cNvSpPr>
            <a:spLocks noGrp="1"/>
          </p:cNvSpPr>
          <p:nvPr>
            <p:ph type="subTitle" idx="1"/>
          </p:nvPr>
        </p:nvSpPr>
        <p:spPr/>
        <p:txBody>
          <a:bodyPr/>
          <a:lstStyle/>
          <a:p>
            <a:r>
              <a:rPr lang="el-GR" dirty="0"/>
              <a:t>Η </a:t>
            </a:r>
            <a:r>
              <a:rPr lang="el-GR" dirty="0" smtClean="0"/>
              <a:t>ποτενσιομετρία</a:t>
            </a:r>
            <a:endParaRPr lang="el-GR"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78</a:t>
            </a:fld>
            <a:endParaRPr lang="el-GR" dirty="0"/>
          </a:p>
        </p:txBody>
      </p:sp>
    </p:spTree>
    <p:extLst>
      <p:ext uri="{BB962C8B-B14F-4D97-AF65-F5344CB8AC3E}">
        <p14:creationId xmlns:p14="http://schemas.microsoft.com/office/powerpoint/2010/main" val="16614970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a:solidFill>
                  <a:srgbClr val="820000"/>
                </a:solidFill>
              </a:rPr>
              <a:t>Ο Τ</a:t>
            </a:r>
            <a:r>
              <a:rPr lang="en-US" dirty="0">
                <a:solidFill>
                  <a:srgbClr val="820000"/>
                </a:solidFill>
              </a:rPr>
              <a:t>homas Young </a:t>
            </a:r>
            <a:r>
              <a:rPr lang="el-GR" dirty="0">
                <a:solidFill>
                  <a:srgbClr val="820000"/>
                </a:solidFill>
              </a:rPr>
              <a:t>προσδιόρισε για πρώτη φορά τα μήκη κύματος του φωτός</a:t>
            </a:r>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7</a:t>
            </a:fld>
            <a:endParaRPr lang="el-GR" dirty="0"/>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84140" y="1556792"/>
            <a:ext cx="3575720" cy="45311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987824" y="6057932"/>
            <a:ext cx="3024335" cy="461665"/>
          </a:xfrm>
          <a:prstGeom prst="rect">
            <a:avLst/>
          </a:prstGeom>
        </p:spPr>
        <p:txBody>
          <a:bodyPr wrap="square">
            <a:spAutoFit/>
          </a:bodyPr>
          <a:lstStyle/>
          <a:p>
            <a:pPr algn="ctr"/>
            <a:r>
              <a:rPr lang="en-US" sz="1200" dirty="0" smtClean="0">
                <a:solidFill>
                  <a:schemeClr val="tx1">
                    <a:lumMod val="65000"/>
                    <a:lumOff val="35000"/>
                  </a:schemeClr>
                </a:solidFill>
                <a:latin typeface="+mn-lt"/>
              </a:rPr>
              <a:t>“</a:t>
            </a:r>
            <a:r>
              <a:rPr lang="en-US" sz="1200" dirty="0">
                <a:latin typeface="+mn-lt"/>
                <a:hlinkClick r:id="rId3"/>
              </a:rPr>
              <a:t>Thomas Young (scientist)</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smtClean="0">
                <a:latin typeface="+mn-lt"/>
                <a:hlinkClick r:id="rId4"/>
              </a:rPr>
              <a:t>Materialscientist</a:t>
            </a:r>
            <a:r>
              <a:rPr lang="en-US" sz="1200" dirty="0" smtClean="0">
                <a:latin typeface="+mn-lt"/>
              </a:rPr>
              <a:t> </a:t>
            </a:r>
            <a:r>
              <a:rPr lang="el-GR" sz="1200" dirty="0" smtClean="0">
                <a:latin typeface="+mn-lt"/>
              </a:rPr>
              <a:t> </a:t>
            </a:r>
            <a:r>
              <a:rPr lang="el-GR" sz="1200" dirty="0" smtClean="0">
                <a:solidFill>
                  <a:schemeClr val="tx1">
                    <a:lumMod val="65000"/>
                    <a:lumOff val="35000"/>
                  </a:schemeClr>
                </a:solidFill>
                <a:latin typeface="+mn-lt"/>
              </a:rPr>
              <a:t>διαθέσιμο ως κοινό κτήμα</a:t>
            </a:r>
            <a:endParaRPr lang="en-US" sz="1200" dirty="0">
              <a:solidFill>
                <a:schemeClr val="tx1">
                  <a:lumMod val="65000"/>
                  <a:lumOff val="35000"/>
                </a:schemeClr>
              </a:solidFill>
              <a:latin typeface="+mn-lt"/>
            </a:endParaRPr>
          </a:p>
        </p:txBody>
      </p:sp>
    </p:spTree>
    <p:extLst>
      <p:ext uri="{BB962C8B-B14F-4D97-AF65-F5344CB8AC3E}">
        <p14:creationId xmlns:p14="http://schemas.microsoft.com/office/powerpoint/2010/main" val="8304161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964381" y="6013928"/>
            <a:ext cx="7215238" cy="369332"/>
          </a:xfrm>
          <a:prstGeom prst="rect">
            <a:avLst/>
          </a:prstGeom>
        </p:spPr>
        <p:txBody>
          <a:bodyPr wrap="square">
            <a:spAutoFit/>
          </a:bodyPr>
          <a:lstStyle/>
          <a:p>
            <a:pPr algn="ctr"/>
            <a:r>
              <a:rPr lang="el-GR" dirty="0">
                <a:latin typeface="+mn-lt"/>
              </a:rPr>
              <a:t>Ο Γερμανός </a:t>
            </a:r>
            <a:r>
              <a:rPr lang="el-GR" dirty="0" smtClean="0">
                <a:latin typeface="+mn-lt"/>
              </a:rPr>
              <a:t>φυσικός</a:t>
            </a:r>
            <a:r>
              <a:rPr lang="en-US" dirty="0" smtClean="0">
                <a:latin typeface="+mn-lt"/>
              </a:rPr>
              <a:t> Walther Hermann Nernst</a:t>
            </a:r>
            <a:r>
              <a:rPr lang="el-GR" dirty="0" smtClean="0">
                <a:latin typeface="+mn-lt"/>
              </a:rPr>
              <a:t> (</a:t>
            </a:r>
            <a:r>
              <a:rPr lang="el-GR" dirty="0">
                <a:latin typeface="+mn-lt"/>
              </a:rPr>
              <a:t>1864 </a:t>
            </a:r>
            <a:r>
              <a:rPr lang="el-GR" dirty="0" smtClean="0">
                <a:latin typeface="+mn-lt"/>
              </a:rPr>
              <a:t>– </a:t>
            </a:r>
            <a:r>
              <a:rPr lang="el-GR" dirty="0">
                <a:latin typeface="+mn-lt"/>
              </a:rPr>
              <a:t>1941</a:t>
            </a:r>
            <a:r>
              <a:rPr lang="el-GR" dirty="0" smtClean="0">
                <a:latin typeface="+mn-lt"/>
              </a:rPr>
              <a:t>) </a:t>
            </a:r>
            <a:endParaRPr lang="el-GR" dirty="0">
              <a:latin typeface="+mn-lt"/>
            </a:endParaRPr>
          </a:p>
        </p:txBody>
      </p:sp>
      <p:sp>
        <p:nvSpPr>
          <p:cNvPr id="6" name="Title 5"/>
          <p:cNvSpPr>
            <a:spLocks noGrp="1"/>
          </p:cNvSpPr>
          <p:nvPr>
            <p:ph type="title"/>
          </p:nvPr>
        </p:nvSpPr>
        <p:spPr/>
        <p:txBody>
          <a:bodyPr>
            <a:normAutofit/>
          </a:bodyPr>
          <a:lstStyle/>
          <a:p>
            <a:r>
              <a:rPr lang="en-US" dirty="0">
                <a:solidFill>
                  <a:srgbClr val="820000"/>
                </a:solidFill>
              </a:rPr>
              <a:t>O </a:t>
            </a:r>
            <a:r>
              <a:rPr lang="el-GR" dirty="0">
                <a:solidFill>
                  <a:srgbClr val="820000"/>
                </a:solidFill>
              </a:rPr>
              <a:t>πρωτεργάτης της </a:t>
            </a:r>
            <a:r>
              <a:rPr lang="el-GR" dirty="0" smtClean="0">
                <a:solidFill>
                  <a:srgbClr val="820000"/>
                </a:solidFill>
              </a:rPr>
              <a:t>ποτενσιομετρίας</a:t>
            </a:r>
            <a:endParaRPr lang="el-GR" dirty="0">
              <a:solidFill>
                <a:srgbClr val="820000"/>
              </a:solidFill>
            </a:endParaRPr>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79</a:t>
            </a:fld>
            <a:endParaRPr lang="el-GR"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92290" y="1140514"/>
            <a:ext cx="3159421" cy="43047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767339" y="5465803"/>
            <a:ext cx="3609321" cy="276999"/>
          </a:xfrm>
          <a:prstGeom prst="rect">
            <a:avLst/>
          </a:prstGeom>
        </p:spPr>
        <p:txBody>
          <a:bodyPr wrap="none">
            <a:spAutoFit/>
          </a:bodyPr>
          <a:lstStyle/>
          <a:p>
            <a:pPr algn="ctr"/>
            <a:r>
              <a:rPr lang="en-US" sz="1200" dirty="0" smtClean="0">
                <a:solidFill>
                  <a:schemeClr val="tx1">
                    <a:lumMod val="65000"/>
                    <a:lumOff val="35000"/>
                  </a:schemeClr>
                </a:solidFill>
                <a:latin typeface="+mn-lt"/>
              </a:rPr>
              <a:t>“Walther Nernst” </a:t>
            </a:r>
            <a:r>
              <a:rPr lang="el-GR" sz="1200" dirty="0" smtClean="0">
                <a:solidFill>
                  <a:schemeClr val="tx1">
                    <a:lumMod val="65000"/>
                    <a:lumOff val="35000"/>
                  </a:schemeClr>
                </a:solidFill>
                <a:latin typeface="+mn-lt"/>
              </a:rPr>
              <a:t>από </a:t>
            </a:r>
            <a:r>
              <a:rPr lang="en-US" sz="1200" dirty="0" smtClean="0">
                <a:solidFill>
                  <a:schemeClr val="tx1">
                    <a:lumMod val="65000"/>
                    <a:lumOff val="35000"/>
                  </a:schemeClr>
                </a:solidFill>
                <a:latin typeface="+mn-lt"/>
                <a:hlinkClick r:id="rId4"/>
              </a:rPr>
              <a:t>Stern</a:t>
            </a:r>
            <a:r>
              <a:rPr lang="el-GR" sz="1200" dirty="0" smtClean="0">
                <a:solidFill>
                  <a:schemeClr val="tx1">
                    <a:lumMod val="65000"/>
                    <a:lumOff val="35000"/>
                  </a:schemeClr>
                </a:solidFill>
                <a:latin typeface="+mn-lt"/>
              </a:rPr>
              <a:t> διαθέσιμο ως κοινό κτήμα</a:t>
            </a:r>
            <a:endParaRPr lang="el-GR" sz="1200" dirty="0">
              <a:solidFill>
                <a:schemeClr val="tx1">
                  <a:lumMod val="65000"/>
                  <a:lumOff val="35000"/>
                </a:schemeClr>
              </a:solidFill>
              <a:latin typeface="+mn-lt"/>
            </a:endParaRPr>
          </a:p>
        </p:txBody>
      </p:sp>
    </p:spTree>
    <p:extLst>
      <p:ext uri="{BB962C8B-B14F-4D97-AF65-F5344CB8AC3E}">
        <p14:creationId xmlns:p14="http://schemas.microsoft.com/office/powerpoint/2010/main" val="8036035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6246" y="1450214"/>
            <a:ext cx="3127907" cy="2088232"/>
          </a:xfrm>
          <a:prstGeom prst="rect">
            <a:avLst/>
          </a:prstGeom>
          <a:noFill/>
        </p:spPr>
      </p:pic>
      <p:sp>
        <p:nvSpPr>
          <p:cNvPr id="5" name="4 - TextBox"/>
          <p:cNvSpPr txBox="1"/>
          <p:nvPr/>
        </p:nvSpPr>
        <p:spPr>
          <a:xfrm>
            <a:off x="5400711" y="3556480"/>
            <a:ext cx="3456384" cy="646331"/>
          </a:xfrm>
          <a:prstGeom prst="rect">
            <a:avLst/>
          </a:prstGeom>
          <a:noFill/>
        </p:spPr>
        <p:txBody>
          <a:bodyPr wrap="square" rtlCol="0">
            <a:spAutoFit/>
          </a:bodyPr>
          <a:lstStyle/>
          <a:p>
            <a:r>
              <a:rPr lang="el-GR" dirty="0" smtClean="0">
                <a:latin typeface="+mj-lt"/>
              </a:rPr>
              <a:t>Το φλογοφωτόμετρο που υπήρχε παλιότερα στο εργαστήριο μας</a:t>
            </a:r>
            <a:endParaRPr lang="el-GR" dirty="0">
              <a:latin typeface="+mj-lt"/>
            </a:endParaRPr>
          </a:p>
        </p:txBody>
      </p:sp>
      <p:sp>
        <p:nvSpPr>
          <p:cNvPr id="4" name="Title 3"/>
          <p:cNvSpPr>
            <a:spLocks noGrp="1"/>
          </p:cNvSpPr>
          <p:nvPr>
            <p:ph type="title"/>
          </p:nvPr>
        </p:nvSpPr>
        <p:spPr/>
        <p:txBody>
          <a:bodyPr>
            <a:normAutofit/>
          </a:bodyPr>
          <a:lstStyle/>
          <a:p>
            <a:r>
              <a:rPr lang="el-GR" dirty="0">
                <a:solidFill>
                  <a:srgbClr val="820000"/>
                </a:solidFill>
              </a:rPr>
              <a:t>Δύο μέθοδοι μέτρησης </a:t>
            </a:r>
            <a:r>
              <a:rPr lang="el-GR" dirty="0" smtClean="0">
                <a:solidFill>
                  <a:srgbClr val="820000"/>
                </a:solidFill>
              </a:rPr>
              <a:t>ιόντων</a:t>
            </a:r>
            <a:endParaRPr lang="el-GR" dirty="0">
              <a:solidFill>
                <a:srgbClr val="820000"/>
              </a:solidFill>
            </a:endParaRPr>
          </a:p>
        </p:txBody>
      </p:sp>
      <p:sp>
        <p:nvSpPr>
          <p:cNvPr id="7" name="Content Placeholder 6"/>
          <p:cNvSpPr>
            <a:spLocks noGrp="1"/>
          </p:cNvSpPr>
          <p:nvPr>
            <p:ph idx="1"/>
          </p:nvPr>
        </p:nvSpPr>
        <p:spPr>
          <a:xfrm>
            <a:off x="457200" y="1196752"/>
            <a:ext cx="4762872" cy="5040560"/>
          </a:xfrm>
        </p:spPr>
        <p:txBody>
          <a:bodyPr>
            <a:normAutofit/>
          </a:bodyPr>
          <a:lstStyle/>
          <a:p>
            <a:r>
              <a:rPr lang="el-GR" sz="2400" b="1" dirty="0">
                <a:solidFill>
                  <a:srgbClr val="820000"/>
                </a:solidFill>
              </a:rPr>
              <a:t>Φλογοφωτομετρία</a:t>
            </a:r>
            <a:r>
              <a:rPr lang="en-US" sz="2400" dirty="0"/>
              <a:t>: </a:t>
            </a:r>
            <a:r>
              <a:rPr lang="el-GR" sz="2400" dirty="0"/>
              <a:t>καταργήθηκε</a:t>
            </a:r>
          </a:p>
          <a:p>
            <a:pPr>
              <a:lnSpc>
                <a:spcPct val="150000"/>
              </a:lnSpc>
            </a:pPr>
            <a:r>
              <a:rPr lang="el-GR" sz="2400" b="1" dirty="0" smtClean="0">
                <a:solidFill>
                  <a:srgbClr val="820000"/>
                </a:solidFill>
              </a:rPr>
              <a:t>Ιοντεπιλεκτικά </a:t>
            </a:r>
            <a:r>
              <a:rPr lang="el-GR" sz="2400" b="1" dirty="0">
                <a:solidFill>
                  <a:srgbClr val="820000"/>
                </a:solidFill>
              </a:rPr>
              <a:t>ηλεκτρόδια </a:t>
            </a:r>
            <a:r>
              <a:rPr lang="el-GR" sz="2400" dirty="0"/>
              <a:t>(</a:t>
            </a:r>
            <a:r>
              <a:rPr lang="en-US" sz="2400" b="1" dirty="0">
                <a:solidFill>
                  <a:srgbClr val="820000"/>
                </a:solidFill>
              </a:rPr>
              <a:t>ISE – Ion Selective Electrodes</a:t>
            </a:r>
            <a:r>
              <a:rPr lang="en-US" sz="2400" dirty="0"/>
              <a:t>): </a:t>
            </a:r>
            <a:r>
              <a:rPr lang="el-GR" sz="2400" dirty="0"/>
              <a:t>η μέθοδος που χρησιμοποιείται σήμερα είτε στους αυτόματους βιοχημικούς αναλυτές είτε σε ειδικούς αναλυτές μόνο με τεχνολογία </a:t>
            </a:r>
            <a:r>
              <a:rPr lang="en-US" sz="2400" dirty="0"/>
              <a:t>ISE.</a:t>
            </a:r>
            <a:endParaRPr lang="el-GR" sz="2400" dirty="0"/>
          </a:p>
          <a:p>
            <a:endParaRPr lang="el-GR" sz="2400" dirty="0"/>
          </a:p>
        </p:txBody>
      </p:sp>
      <p:sp>
        <p:nvSpPr>
          <p:cNvPr id="6" name="5 - Θέση αριθμού διαφάνειας"/>
          <p:cNvSpPr>
            <a:spLocks noGrp="1"/>
          </p:cNvSpPr>
          <p:nvPr>
            <p:ph type="sldNum" sz="quarter" idx="12"/>
          </p:nvPr>
        </p:nvSpPr>
        <p:spPr/>
        <p:txBody>
          <a:bodyPr/>
          <a:lstStyle/>
          <a:p>
            <a:fld id="{4F892117-1901-45FE-8DD7-2D21F5396251}" type="slidenum">
              <a:rPr lang="el-GR" smtClean="0"/>
              <a:pPr/>
              <a:t>80</a:t>
            </a:fld>
            <a:endParaRPr lang="el-GR" dirty="0"/>
          </a:p>
        </p:txBody>
      </p:sp>
    </p:spTree>
    <p:extLst>
      <p:ext uri="{BB962C8B-B14F-4D97-AF65-F5344CB8AC3E}">
        <p14:creationId xmlns:p14="http://schemas.microsoft.com/office/powerpoint/2010/main" val="23757507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6632"/>
            <a:ext cx="9144000" cy="908720"/>
          </a:xfrm>
        </p:spPr>
        <p:txBody>
          <a:bodyPr>
            <a:normAutofit fontScale="90000"/>
          </a:bodyPr>
          <a:lstStyle/>
          <a:p>
            <a:r>
              <a:rPr lang="el-GR" dirty="0">
                <a:solidFill>
                  <a:srgbClr val="820000"/>
                </a:solidFill>
              </a:rPr>
              <a:t>Η βασική αρχή της ποτενσιομετρίας είναι παρόμοια με τη λειτουργία του </a:t>
            </a:r>
            <a:r>
              <a:rPr lang="el-GR" dirty="0" smtClean="0">
                <a:solidFill>
                  <a:srgbClr val="820000"/>
                </a:solidFill>
              </a:rPr>
              <a:t>πεχαμέτρου</a:t>
            </a:r>
            <a:endParaRPr lang="el-GR" dirty="0">
              <a:solidFill>
                <a:srgbClr val="820000"/>
              </a:solidFill>
            </a:endParaRPr>
          </a:p>
        </p:txBody>
      </p:sp>
      <p:sp>
        <p:nvSpPr>
          <p:cNvPr id="5" name="Content Placeholder 4"/>
          <p:cNvSpPr>
            <a:spLocks noGrp="1"/>
          </p:cNvSpPr>
          <p:nvPr>
            <p:ph idx="1"/>
          </p:nvPr>
        </p:nvSpPr>
        <p:spPr>
          <a:xfrm>
            <a:off x="457200" y="1196752"/>
            <a:ext cx="8229600" cy="4608512"/>
          </a:xfrm>
        </p:spPr>
        <p:txBody>
          <a:bodyPr>
            <a:noAutofit/>
          </a:bodyPr>
          <a:lstStyle/>
          <a:p>
            <a:pPr marL="0" lvl="0" indent="0" fontAlgn="base">
              <a:lnSpc>
                <a:spcPct val="150000"/>
              </a:lnSpc>
              <a:spcBef>
                <a:spcPct val="0"/>
              </a:spcBef>
              <a:spcAft>
                <a:spcPct val="0"/>
              </a:spcAft>
              <a:buNone/>
            </a:pPr>
            <a:r>
              <a:rPr lang="el-GR" altLang="zh-CN" sz="2400" dirty="0">
                <a:ea typeface="SimSun" pitchFamily="2" charset="-122"/>
                <a:cs typeface="Arial" pitchFamily="34" charset="0"/>
              </a:rPr>
              <a:t>Πάνω στα ιοντοεπιλεκτικά ηλεκτρόδια τα ιόντα ιονίζονται εκτελώντας μία ημιαντίδραση οξειδοαναγωγής η οποία έχει την γενική μορφή:</a:t>
            </a:r>
            <a:endParaRPr lang="en-US" altLang="zh-CN" sz="2400" dirty="0">
              <a:ea typeface="SimSun" pitchFamily="2" charset="-122"/>
              <a:cs typeface="Arial" pitchFamily="34" charset="0"/>
            </a:endParaRPr>
          </a:p>
          <a:p>
            <a:pPr marL="0" lvl="0" indent="0" eaLnBrk="0" fontAlgn="base" hangingPunct="0">
              <a:spcBef>
                <a:spcPts val="1200"/>
              </a:spcBef>
              <a:spcAft>
                <a:spcPts val="1200"/>
              </a:spcAft>
              <a:buNone/>
            </a:pPr>
            <a:r>
              <a:rPr lang="el-GR" altLang="zh-CN" sz="2400" dirty="0" smtClean="0">
                <a:ea typeface="SimSun" pitchFamily="2" charset="-122"/>
                <a:cs typeface="Arial" pitchFamily="34" charset="0"/>
              </a:rPr>
              <a:t>                       </a:t>
            </a:r>
            <a:r>
              <a:rPr lang="en-US" altLang="zh-CN" sz="2400" dirty="0">
                <a:ea typeface="SimSun" pitchFamily="2" charset="-122"/>
                <a:cs typeface="Arial" pitchFamily="34" charset="0"/>
              </a:rPr>
              <a:t>A</a:t>
            </a:r>
            <a:r>
              <a:rPr lang="el-GR" altLang="zh-CN" sz="2400" baseline="-30000" dirty="0">
                <a:ea typeface="SimSun" pitchFamily="2" charset="-122"/>
                <a:cs typeface="Arial" pitchFamily="34" charset="0"/>
              </a:rPr>
              <a:t>οξ </a:t>
            </a:r>
            <a:r>
              <a:rPr lang="el-GR" altLang="zh-CN" sz="2400" dirty="0">
                <a:ea typeface="SimSun" pitchFamily="2" charset="-122"/>
                <a:cs typeface="Arial" pitchFamily="34" charset="0"/>
              </a:rPr>
              <a:t>+ </a:t>
            </a:r>
            <a:r>
              <a:rPr lang="en-US" altLang="zh-CN" sz="2400" dirty="0">
                <a:ea typeface="SimSun" pitchFamily="2" charset="-122"/>
                <a:cs typeface="Arial" pitchFamily="34" charset="0"/>
              </a:rPr>
              <a:t>ne</a:t>
            </a:r>
            <a:r>
              <a:rPr lang="el-GR" altLang="zh-CN" sz="2400" baseline="30000" dirty="0">
                <a:ea typeface="SimSun" pitchFamily="2" charset="-122"/>
                <a:cs typeface="Arial" pitchFamily="34" charset="0"/>
              </a:rPr>
              <a:t>-</a:t>
            </a:r>
            <a:r>
              <a:rPr lang="el-GR" altLang="zh-CN" sz="2400" dirty="0">
                <a:ea typeface="SimSun" pitchFamily="2" charset="-122"/>
                <a:cs typeface="Arial" pitchFamily="34" charset="0"/>
              </a:rPr>
              <a:t> </a:t>
            </a:r>
            <a:r>
              <a:rPr lang="en-US" altLang="zh-CN" sz="2400" dirty="0">
                <a:ea typeface="SimSun" pitchFamily="2" charset="-122"/>
                <a:cs typeface="Arial" pitchFamily="34" charset="0"/>
                <a:sym typeface="Symbol" pitchFamily="18" charset="2"/>
              </a:rPr>
              <a:t></a:t>
            </a:r>
            <a:r>
              <a:rPr lang="en-US" altLang="zh-CN" sz="2400" dirty="0">
                <a:ea typeface="SimSun" pitchFamily="2" charset="-122"/>
                <a:cs typeface="Arial" pitchFamily="34" charset="0"/>
              </a:rPr>
              <a:t> </a:t>
            </a:r>
            <a:r>
              <a:rPr lang="en-US" altLang="zh-CN" sz="2400" dirty="0">
                <a:ea typeface="SimSun" pitchFamily="2" charset="-122"/>
                <a:cs typeface="Arial" pitchFamily="34" charset="0"/>
                <a:sym typeface="Symbol" pitchFamily="18" charset="2"/>
              </a:rPr>
              <a:t>A</a:t>
            </a:r>
            <a:r>
              <a:rPr lang="el-GR" altLang="zh-CN" sz="2400" baseline="-30000" dirty="0">
                <a:ea typeface="SimSun" pitchFamily="2" charset="-122"/>
                <a:cs typeface="Arial" pitchFamily="34" charset="0"/>
                <a:sym typeface="Symbol" pitchFamily="18" charset="2"/>
              </a:rPr>
              <a:t>αν         </a:t>
            </a:r>
            <a:r>
              <a:rPr lang="el-GR" altLang="zh-CN" sz="2400" dirty="0">
                <a:ea typeface="SimSun" pitchFamily="2" charset="-122"/>
                <a:cs typeface="Arial" pitchFamily="34" charset="0"/>
                <a:sym typeface="Symbol" pitchFamily="18" charset="2"/>
              </a:rPr>
              <a:t>π.χ.   Ν</a:t>
            </a:r>
            <a:r>
              <a:rPr lang="en-US" altLang="zh-CN" sz="2400" dirty="0">
                <a:ea typeface="SimSun" pitchFamily="2" charset="-122"/>
                <a:cs typeface="Arial" pitchFamily="34" charset="0"/>
                <a:sym typeface="Symbol" pitchFamily="18" charset="2"/>
              </a:rPr>
              <a:t>a</a:t>
            </a:r>
            <a:r>
              <a:rPr lang="el-GR" altLang="zh-CN" sz="2400" baseline="30000" dirty="0">
                <a:ea typeface="SimSun" pitchFamily="2" charset="-122"/>
                <a:cs typeface="Arial" pitchFamily="34" charset="0"/>
                <a:sym typeface="Symbol" pitchFamily="18" charset="2"/>
              </a:rPr>
              <a:t>+</a:t>
            </a:r>
            <a:r>
              <a:rPr lang="el-GR" altLang="zh-CN" sz="2400" dirty="0">
                <a:ea typeface="SimSun" pitchFamily="2" charset="-122"/>
                <a:cs typeface="Arial" pitchFamily="34" charset="0"/>
                <a:sym typeface="Symbol" pitchFamily="18" charset="2"/>
              </a:rPr>
              <a:t> + </a:t>
            </a:r>
            <a:r>
              <a:rPr lang="en-US" altLang="zh-CN" sz="2400" dirty="0">
                <a:ea typeface="SimSun" pitchFamily="2" charset="-122"/>
                <a:cs typeface="Arial" pitchFamily="34" charset="0"/>
                <a:sym typeface="Symbol" pitchFamily="18" charset="2"/>
              </a:rPr>
              <a:t>e</a:t>
            </a:r>
            <a:r>
              <a:rPr lang="el-GR" altLang="zh-CN" sz="2400" baseline="30000" dirty="0">
                <a:ea typeface="SimSun" pitchFamily="2" charset="-122"/>
                <a:cs typeface="Arial" pitchFamily="34" charset="0"/>
                <a:sym typeface="Symbol" pitchFamily="18" charset="2"/>
              </a:rPr>
              <a:t>-</a:t>
            </a:r>
            <a:r>
              <a:rPr lang="el-GR" altLang="zh-CN" sz="2400" dirty="0">
                <a:ea typeface="SimSun" pitchFamily="2" charset="-122"/>
                <a:cs typeface="Arial" pitchFamily="34" charset="0"/>
                <a:sym typeface="Symbol" pitchFamily="18" charset="2"/>
              </a:rPr>
              <a:t> </a:t>
            </a:r>
            <a:r>
              <a:rPr lang="en-US" altLang="zh-CN" sz="2400" dirty="0">
                <a:ea typeface="SimSun" pitchFamily="2" charset="-122"/>
                <a:cs typeface="Arial" pitchFamily="34" charset="0"/>
                <a:sym typeface="Symbol" pitchFamily="18" charset="2"/>
              </a:rPr>
              <a:t></a:t>
            </a:r>
            <a:r>
              <a:rPr lang="en-US" altLang="zh-CN" sz="2400" dirty="0">
                <a:ea typeface="SimSun" pitchFamily="2" charset="-122"/>
                <a:cs typeface="Arial" pitchFamily="34" charset="0"/>
              </a:rPr>
              <a:t> </a:t>
            </a:r>
            <a:r>
              <a:rPr lang="en-US" altLang="zh-CN" sz="2400" dirty="0">
                <a:ea typeface="SimSun" pitchFamily="2" charset="-122"/>
                <a:cs typeface="Arial" pitchFamily="34" charset="0"/>
                <a:sym typeface="Symbol" pitchFamily="18" charset="2"/>
              </a:rPr>
              <a:t>Na</a:t>
            </a:r>
            <a:r>
              <a:rPr lang="el-GR" altLang="zh-CN" sz="2400" baseline="-30000" dirty="0">
                <a:ea typeface="SimSun" pitchFamily="2" charset="-122"/>
                <a:cs typeface="Arial" pitchFamily="34" charset="0"/>
                <a:sym typeface="Symbol" pitchFamily="18" charset="2"/>
              </a:rPr>
              <a:t>     </a:t>
            </a:r>
            <a:endParaRPr lang="en-US" altLang="zh-CN" sz="2400" dirty="0">
              <a:ea typeface="SimSun" pitchFamily="2" charset="-122"/>
              <a:cs typeface="Arial" pitchFamily="34" charset="0"/>
              <a:sym typeface="Symbol" pitchFamily="18" charset="2"/>
            </a:endParaRPr>
          </a:p>
          <a:p>
            <a:pPr marL="0" lvl="0" indent="0" eaLnBrk="0" fontAlgn="base" hangingPunct="0">
              <a:lnSpc>
                <a:spcPct val="150000"/>
              </a:lnSpc>
              <a:spcBef>
                <a:spcPct val="0"/>
              </a:spcBef>
              <a:spcAft>
                <a:spcPct val="0"/>
              </a:spcAft>
              <a:buNone/>
            </a:pPr>
            <a:r>
              <a:rPr lang="el-GR" altLang="zh-CN" sz="2400" dirty="0" smtClean="0">
                <a:ea typeface="SimSun" pitchFamily="2" charset="-122"/>
                <a:cs typeface="Arial" pitchFamily="34" charset="0"/>
                <a:sym typeface="Symbol" pitchFamily="18" charset="2"/>
              </a:rPr>
              <a:t>Το </a:t>
            </a:r>
            <a:r>
              <a:rPr lang="el-GR" altLang="zh-CN" sz="2400" dirty="0">
                <a:ea typeface="SimSun" pitchFamily="2" charset="-122"/>
                <a:cs typeface="Arial" pitchFamily="34" charset="0"/>
                <a:sym typeface="Symbol" pitchFamily="18" charset="2"/>
              </a:rPr>
              <a:t>ηλεκτρικό φορτίο που προκαλείται από την κίνηση των ηλεκτρονίων αυτής της οξειδοαναγωγικής ημιαντιδράσεως ονομάζεται </a:t>
            </a:r>
            <a:r>
              <a:rPr lang="el-GR" altLang="zh-CN" sz="2400" b="1" dirty="0">
                <a:solidFill>
                  <a:srgbClr val="820000"/>
                </a:solidFill>
                <a:ea typeface="SimSun" pitchFamily="2" charset="-122"/>
                <a:cs typeface="Arial" pitchFamily="34" charset="0"/>
                <a:sym typeface="Symbol" pitchFamily="18" charset="2"/>
              </a:rPr>
              <a:t>δυναμικό ηλεκτροδίου </a:t>
            </a:r>
            <a:r>
              <a:rPr lang="el-GR" altLang="zh-CN" sz="2400" dirty="0">
                <a:ea typeface="SimSun" pitchFamily="2" charset="-122"/>
                <a:cs typeface="Arial" pitchFamily="34" charset="0"/>
                <a:sym typeface="Symbol" pitchFamily="18" charset="2"/>
              </a:rPr>
              <a:t>και υπολογίζεται με το νόμο του </a:t>
            </a:r>
            <a:r>
              <a:rPr lang="en-US" altLang="zh-CN" sz="2400" dirty="0">
                <a:ea typeface="SimSun" pitchFamily="2" charset="-122"/>
                <a:cs typeface="Arial" pitchFamily="34" charset="0"/>
                <a:sym typeface="Symbol" pitchFamily="18" charset="2"/>
              </a:rPr>
              <a:t>Nernst</a:t>
            </a:r>
            <a:r>
              <a:rPr lang="el-GR" altLang="zh-CN" sz="2400" dirty="0">
                <a:ea typeface="SimSun" pitchFamily="2" charset="-122"/>
                <a:cs typeface="Arial" pitchFamily="34" charset="0"/>
                <a:sym typeface="Symbol" pitchFamily="18" charset="2"/>
              </a:rPr>
              <a:t>.</a:t>
            </a:r>
            <a:r>
              <a:rPr lang="en-US" altLang="zh-CN" sz="2400" dirty="0">
                <a:ea typeface="SimSun" pitchFamily="2" charset="-122"/>
                <a:cs typeface="Arial" pitchFamily="34" charset="0"/>
                <a:sym typeface="Symbol" pitchFamily="18" charset="2"/>
              </a:rPr>
              <a:t> </a:t>
            </a:r>
          </a:p>
          <a:p>
            <a:endParaRPr lang="el-GR" sz="2400" dirty="0"/>
          </a:p>
        </p:txBody>
      </p:sp>
      <p:sp>
        <p:nvSpPr>
          <p:cNvPr id="4" name="3 - Θέση αριθμού διαφάνειας"/>
          <p:cNvSpPr>
            <a:spLocks noGrp="1"/>
          </p:cNvSpPr>
          <p:nvPr>
            <p:ph type="sldNum" sz="quarter" idx="12"/>
          </p:nvPr>
        </p:nvSpPr>
        <p:spPr/>
        <p:txBody>
          <a:bodyPr/>
          <a:lstStyle/>
          <a:p>
            <a:fld id="{4F892117-1901-45FE-8DD7-2D21F5396251}" type="slidenum">
              <a:rPr lang="el-GR" smtClean="0"/>
              <a:pPr/>
              <a:t>81</a:t>
            </a:fld>
            <a:endParaRPr lang="el-GR" dirty="0"/>
          </a:p>
        </p:txBody>
      </p:sp>
    </p:spTree>
    <p:extLst>
      <p:ext uri="{BB962C8B-B14F-4D97-AF65-F5344CB8AC3E}">
        <p14:creationId xmlns:p14="http://schemas.microsoft.com/office/powerpoint/2010/main" val="22976471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40000" contrast="40000"/>
                    </a14:imgEffect>
                  </a14:imgLayer>
                </a14:imgProps>
              </a:ext>
            </a:extLst>
          </a:blip>
          <a:srcRect/>
          <a:stretch>
            <a:fillRect/>
          </a:stretch>
        </p:blipFill>
        <p:spPr bwMode="auto">
          <a:xfrm>
            <a:off x="2987824" y="1052736"/>
            <a:ext cx="3744416" cy="837792"/>
          </a:xfrm>
          <a:prstGeom prst="rect">
            <a:avLst/>
          </a:prstGeom>
          <a:noFill/>
        </p:spPr>
      </p:pic>
      <p:sp>
        <p:nvSpPr>
          <p:cNvPr id="2" name="Title 1"/>
          <p:cNvSpPr>
            <a:spLocks noGrp="1"/>
          </p:cNvSpPr>
          <p:nvPr>
            <p:ph type="title"/>
          </p:nvPr>
        </p:nvSpPr>
        <p:spPr/>
        <p:txBody>
          <a:bodyPr/>
          <a:lstStyle/>
          <a:p>
            <a:r>
              <a:rPr lang="el-GR" dirty="0">
                <a:solidFill>
                  <a:srgbClr val="820000"/>
                </a:solidFill>
              </a:rPr>
              <a:t>Εξίσωση </a:t>
            </a:r>
            <a:r>
              <a:rPr lang="en-US" dirty="0">
                <a:solidFill>
                  <a:srgbClr val="820000"/>
                </a:solidFill>
              </a:rPr>
              <a:t>Nernst</a:t>
            </a:r>
            <a:endParaRPr lang="el-GR" dirty="0">
              <a:solidFill>
                <a:srgbClr val="820000"/>
              </a:solidFill>
            </a:endParaRPr>
          </a:p>
        </p:txBody>
      </p:sp>
      <p:sp>
        <p:nvSpPr>
          <p:cNvPr id="3" name="Content Placeholder 2"/>
          <p:cNvSpPr>
            <a:spLocks noGrp="1"/>
          </p:cNvSpPr>
          <p:nvPr>
            <p:ph idx="1"/>
          </p:nvPr>
        </p:nvSpPr>
        <p:spPr>
          <a:xfrm>
            <a:off x="467544" y="1889448"/>
            <a:ext cx="8507288" cy="4968552"/>
          </a:xfrm>
        </p:spPr>
        <p:txBody>
          <a:bodyPr>
            <a:normAutofit/>
          </a:bodyPr>
          <a:lstStyle/>
          <a:p>
            <a:pPr fontAlgn="base">
              <a:lnSpc>
                <a:spcPct val="120000"/>
              </a:lnSpc>
              <a:spcBef>
                <a:spcPct val="0"/>
              </a:spcBef>
              <a:spcAft>
                <a:spcPct val="0"/>
              </a:spcAft>
            </a:pPr>
            <a:r>
              <a:rPr lang="en-US" altLang="zh-CN" sz="2200" b="1" dirty="0">
                <a:solidFill>
                  <a:srgbClr val="820000"/>
                </a:solidFill>
                <a:ea typeface="SimSun" pitchFamily="2" charset="-122"/>
                <a:cs typeface="Arial" pitchFamily="34" charset="0"/>
              </a:rPr>
              <a:t>E</a:t>
            </a:r>
            <a:r>
              <a:rPr lang="en-US" altLang="zh-CN" sz="2200" b="1" baseline="30000" dirty="0">
                <a:solidFill>
                  <a:srgbClr val="820000"/>
                </a:solidFill>
                <a:ea typeface="SimSun" pitchFamily="2" charset="-122"/>
                <a:cs typeface="Arial" pitchFamily="34" charset="0"/>
              </a:rPr>
              <a:t>o</a:t>
            </a:r>
            <a:r>
              <a:rPr lang="el-GR" altLang="zh-CN" sz="2200" dirty="0">
                <a:ea typeface="SimSun" pitchFamily="2" charset="-122"/>
                <a:cs typeface="Arial" pitchFamily="34" charset="0"/>
              </a:rPr>
              <a:t>: Τυπικό δυναμικό του ηλεκτροδίου σε </a:t>
            </a:r>
            <a:r>
              <a:rPr lang="en-US" altLang="zh-CN" sz="2200" dirty="0">
                <a:ea typeface="SimSun" pitchFamily="2" charset="-122"/>
                <a:cs typeface="Arial" pitchFamily="34" charset="0"/>
              </a:rPr>
              <a:t>volts</a:t>
            </a:r>
            <a:r>
              <a:rPr lang="el-GR" altLang="zh-CN" sz="2200" dirty="0">
                <a:ea typeface="SimSun" pitchFamily="2" charset="-122"/>
                <a:cs typeface="Arial" pitchFamily="34" charset="0"/>
              </a:rPr>
              <a:t>, δηλαδή η τιμή του Ε όταν οι μοριακές συγκεντρώσεις του οξειδωτικού και του αναγωγικού είναι ίσες με την μονάδα.</a:t>
            </a:r>
            <a:endParaRPr lang="el-GR" altLang="zh-CN" sz="2200" dirty="0">
              <a:cs typeface="Arial" pitchFamily="34" charset="0"/>
            </a:endParaRPr>
          </a:p>
          <a:p>
            <a:pPr eaLnBrk="0" fontAlgn="base" hangingPunct="0">
              <a:lnSpc>
                <a:spcPct val="120000"/>
              </a:lnSpc>
              <a:spcBef>
                <a:spcPct val="0"/>
              </a:spcBef>
              <a:spcAft>
                <a:spcPct val="0"/>
              </a:spcAft>
            </a:pPr>
            <a:r>
              <a:rPr lang="en-US" altLang="zh-CN" sz="2200" b="1" dirty="0">
                <a:solidFill>
                  <a:srgbClr val="820000"/>
                </a:solidFill>
                <a:ea typeface="SimSun" pitchFamily="2" charset="-122"/>
                <a:cs typeface="Arial" pitchFamily="34" charset="0"/>
              </a:rPr>
              <a:t>R</a:t>
            </a:r>
            <a:r>
              <a:rPr lang="el-GR" altLang="zh-CN" sz="2200" dirty="0">
                <a:ea typeface="SimSun" pitchFamily="2" charset="-122"/>
                <a:cs typeface="Arial" pitchFamily="34" charset="0"/>
              </a:rPr>
              <a:t>: Παγκόσμια σταθερά των αερίων (8,31441 </a:t>
            </a:r>
            <a:r>
              <a:rPr lang="en-US" altLang="zh-CN" sz="2200" dirty="0">
                <a:ea typeface="SimSun" pitchFamily="2" charset="-122"/>
                <a:cs typeface="Arial" pitchFamily="34" charset="0"/>
              </a:rPr>
              <a:t>volt coulomb </a:t>
            </a:r>
            <a:r>
              <a:rPr lang="en-US" altLang="zh-CN" sz="2200" baseline="30000" dirty="0">
                <a:ea typeface="SimSun" pitchFamily="2" charset="-122"/>
                <a:cs typeface="Arial" pitchFamily="34" charset="0"/>
              </a:rPr>
              <a:t>o</a:t>
            </a:r>
            <a:r>
              <a:rPr lang="en-US" altLang="zh-CN" sz="2200" dirty="0">
                <a:ea typeface="SimSun" pitchFamily="2" charset="-122"/>
                <a:cs typeface="Arial" pitchFamily="34" charset="0"/>
              </a:rPr>
              <a:t>K</a:t>
            </a:r>
            <a:r>
              <a:rPr lang="el-GR" altLang="zh-CN" sz="2200" baseline="30000" dirty="0">
                <a:ea typeface="SimSun" pitchFamily="2" charset="-122"/>
                <a:cs typeface="Arial" pitchFamily="34" charset="0"/>
              </a:rPr>
              <a:t>-1</a:t>
            </a:r>
            <a:r>
              <a:rPr lang="el-GR" altLang="zh-CN" sz="2200" dirty="0">
                <a:ea typeface="SimSun" pitchFamily="2" charset="-122"/>
                <a:cs typeface="Arial" pitchFamily="34" charset="0"/>
              </a:rPr>
              <a:t> </a:t>
            </a:r>
            <a:r>
              <a:rPr lang="en-US" altLang="zh-CN" sz="2200" dirty="0">
                <a:ea typeface="SimSun" pitchFamily="2" charset="-122"/>
                <a:cs typeface="Arial" pitchFamily="34" charset="0"/>
              </a:rPr>
              <a:t>mol</a:t>
            </a:r>
            <a:r>
              <a:rPr lang="el-GR" altLang="zh-CN" sz="2200" baseline="30000" dirty="0">
                <a:ea typeface="SimSun" pitchFamily="2" charset="-122"/>
                <a:cs typeface="Arial" pitchFamily="34" charset="0"/>
              </a:rPr>
              <a:t>-1</a:t>
            </a:r>
            <a:endParaRPr lang="el-GR" altLang="zh-CN" sz="2200" dirty="0">
              <a:cs typeface="Arial" pitchFamily="34" charset="0"/>
            </a:endParaRPr>
          </a:p>
          <a:p>
            <a:pPr eaLnBrk="0" fontAlgn="base" hangingPunct="0">
              <a:lnSpc>
                <a:spcPct val="120000"/>
              </a:lnSpc>
              <a:spcBef>
                <a:spcPct val="0"/>
              </a:spcBef>
              <a:spcAft>
                <a:spcPct val="0"/>
              </a:spcAft>
            </a:pPr>
            <a:r>
              <a:rPr lang="en-US" altLang="zh-CN" sz="2200" b="1" dirty="0">
                <a:solidFill>
                  <a:srgbClr val="820000"/>
                </a:solidFill>
                <a:ea typeface="SimSun" pitchFamily="2" charset="-122"/>
                <a:cs typeface="Arial" pitchFamily="34" charset="0"/>
              </a:rPr>
              <a:t>T</a:t>
            </a:r>
            <a:r>
              <a:rPr lang="el-GR" altLang="zh-CN" sz="2200" dirty="0">
                <a:ea typeface="SimSun" pitchFamily="2" charset="-122"/>
                <a:cs typeface="Arial" pitchFamily="34" charset="0"/>
              </a:rPr>
              <a:t>: Απόλυτη θερμοκρασία (σε </a:t>
            </a:r>
            <a:r>
              <a:rPr lang="el-GR" altLang="zh-CN" sz="2200" baseline="30000" dirty="0">
                <a:ea typeface="SimSun" pitchFamily="2" charset="-122"/>
                <a:cs typeface="Arial" pitchFamily="34" charset="0"/>
              </a:rPr>
              <a:t>ο</a:t>
            </a:r>
            <a:r>
              <a:rPr lang="el-GR" altLang="zh-CN" sz="2200" dirty="0">
                <a:ea typeface="SimSun" pitchFamily="2" charset="-122"/>
                <a:cs typeface="Arial" pitchFamily="34" charset="0"/>
              </a:rPr>
              <a:t>Κ</a:t>
            </a:r>
            <a:r>
              <a:rPr lang="el-GR" altLang="zh-CN" sz="2200" dirty="0">
                <a:ea typeface="SimSun" pitchFamily="2" charset="-122"/>
                <a:cs typeface="Arial" pitchFamily="34" charset="0"/>
              </a:rPr>
              <a:t>)</a:t>
            </a:r>
            <a:endParaRPr lang="el-GR" altLang="zh-CN" sz="2200" dirty="0">
              <a:cs typeface="Arial" pitchFamily="34" charset="0"/>
            </a:endParaRPr>
          </a:p>
          <a:p>
            <a:pPr eaLnBrk="0" fontAlgn="base" hangingPunct="0">
              <a:lnSpc>
                <a:spcPct val="120000"/>
              </a:lnSpc>
              <a:spcBef>
                <a:spcPct val="0"/>
              </a:spcBef>
              <a:spcAft>
                <a:spcPct val="0"/>
              </a:spcAft>
            </a:pPr>
            <a:r>
              <a:rPr lang="en-US" altLang="zh-CN" sz="2200" b="1" dirty="0">
                <a:solidFill>
                  <a:srgbClr val="820000"/>
                </a:solidFill>
                <a:ea typeface="SimSun" pitchFamily="2" charset="-122"/>
                <a:cs typeface="Arial" pitchFamily="34" charset="0"/>
              </a:rPr>
              <a:t>F</a:t>
            </a:r>
            <a:r>
              <a:rPr lang="en-US" altLang="zh-CN" sz="2200" dirty="0">
                <a:ea typeface="SimSun" pitchFamily="2" charset="-122"/>
                <a:cs typeface="Arial" pitchFamily="34" charset="0"/>
              </a:rPr>
              <a:t>: </a:t>
            </a:r>
            <a:r>
              <a:rPr lang="el-GR" altLang="zh-CN" sz="2200" dirty="0">
                <a:ea typeface="SimSun" pitchFamily="2" charset="-122"/>
                <a:cs typeface="Arial" pitchFamily="34" charset="0"/>
              </a:rPr>
              <a:t>Σταθερά</a:t>
            </a:r>
            <a:r>
              <a:rPr lang="en-US" altLang="zh-CN" sz="2200" dirty="0">
                <a:ea typeface="SimSun" pitchFamily="2" charset="-122"/>
                <a:cs typeface="Arial" pitchFamily="34" charset="0"/>
              </a:rPr>
              <a:t> </a:t>
            </a:r>
            <a:r>
              <a:rPr lang="el-GR" altLang="zh-CN" sz="2200" dirty="0">
                <a:ea typeface="SimSun" pitchFamily="2" charset="-122"/>
                <a:cs typeface="Arial" pitchFamily="34" charset="0"/>
              </a:rPr>
              <a:t>του</a:t>
            </a:r>
            <a:r>
              <a:rPr lang="en-US" altLang="zh-CN" sz="2200" dirty="0">
                <a:ea typeface="SimSun" pitchFamily="2" charset="-122"/>
                <a:cs typeface="Arial" pitchFamily="34" charset="0"/>
              </a:rPr>
              <a:t> Faraday (96485,38 coulombs/</a:t>
            </a:r>
            <a:r>
              <a:rPr lang="en-US" altLang="zh-CN" sz="2200" dirty="0">
                <a:ea typeface="SimSun" pitchFamily="2" charset="-122"/>
                <a:cs typeface="Arial" pitchFamily="34" charset="0"/>
              </a:rPr>
              <a:t>eq</a:t>
            </a:r>
            <a:r>
              <a:rPr lang="en-US" altLang="zh-CN" sz="2200" dirty="0">
                <a:ea typeface="SimSun" pitchFamily="2" charset="-122"/>
                <a:cs typeface="Arial" pitchFamily="34" charset="0"/>
              </a:rPr>
              <a:t>)</a:t>
            </a:r>
            <a:endParaRPr lang="el-GR" altLang="zh-CN" sz="2200" dirty="0">
              <a:cs typeface="Arial" pitchFamily="34" charset="0"/>
            </a:endParaRPr>
          </a:p>
          <a:p>
            <a:pPr eaLnBrk="0" fontAlgn="base" hangingPunct="0">
              <a:lnSpc>
                <a:spcPct val="120000"/>
              </a:lnSpc>
              <a:spcBef>
                <a:spcPct val="0"/>
              </a:spcBef>
              <a:spcAft>
                <a:spcPct val="0"/>
              </a:spcAft>
            </a:pPr>
            <a:r>
              <a:rPr lang="en-US" altLang="zh-CN" sz="2200" b="1" dirty="0">
                <a:solidFill>
                  <a:srgbClr val="820000"/>
                </a:solidFill>
                <a:ea typeface="SimSun" pitchFamily="2" charset="-122"/>
                <a:cs typeface="Arial" pitchFamily="34" charset="0"/>
              </a:rPr>
              <a:t>n</a:t>
            </a:r>
            <a:r>
              <a:rPr lang="el-GR" altLang="zh-CN" sz="2200" dirty="0">
                <a:ea typeface="SimSun" pitchFamily="2" charset="-122"/>
                <a:cs typeface="Arial" pitchFamily="34" charset="0"/>
              </a:rPr>
              <a:t>: </a:t>
            </a:r>
            <a:r>
              <a:rPr lang="en-US" altLang="zh-CN" sz="2200" dirty="0">
                <a:ea typeface="SimSun" pitchFamily="2" charset="-122"/>
                <a:cs typeface="Arial" pitchFamily="34" charset="0"/>
              </a:rPr>
              <a:t>A</a:t>
            </a:r>
            <a:r>
              <a:rPr lang="el-GR" altLang="zh-CN" sz="2200" dirty="0">
                <a:ea typeface="SimSun" pitchFamily="2" charset="-122"/>
                <a:cs typeface="Arial" pitchFamily="34" charset="0"/>
              </a:rPr>
              <a:t>ριθμός</a:t>
            </a:r>
            <a:r>
              <a:rPr lang="el-GR" altLang="zh-CN" sz="2200" dirty="0">
                <a:ea typeface="SimSun" pitchFamily="2" charset="-122"/>
                <a:cs typeface="Arial" pitchFamily="34" charset="0"/>
              </a:rPr>
              <a:t> των ηλεκτρονίων που συμμετέχουν στην αντίδραση (</a:t>
            </a:r>
            <a:r>
              <a:rPr lang="en-US" altLang="zh-CN" sz="2200" dirty="0">
                <a:ea typeface="SimSun" pitchFamily="2" charset="-122"/>
                <a:cs typeface="Arial" pitchFamily="34" charset="0"/>
              </a:rPr>
              <a:t>eq</a:t>
            </a:r>
            <a:r>
              <a:rPr lang="el-GR" altLang="zh-CN" sz="2200" dirty="0">
                <a:ea typeface="SimSun" pitchFamily="2" charset="-122"/>
                <a:cs typeface="Arial" pitchFamily="34" charset="0"/>
              </a:rPr>
              <a:t>/</a:t>
            </a:r>
            <a:r>
              <a:rPr lang="en-US" altLang="zh-CN" sz="2200" dirty="0">
                <a:ea typeface="SimSun" pitchFamily="2" charset="-122"/>
                <a:cs typeface="Arial" pitchFamily="34" charset="0"/>
              </a:rPr>
              <a:t>mol</a:t>
            </a:r>
            <a:r>
              <a:rPr lang="el-GR" altLang="zh-CN" sz="2200" dirty="0">
                <a:ea typeface="SimSun" pitchFamily="2" charset="-122"/>
                <a:cs typeface="Arial" pitchFamily="34" charset="0"/>
              </a:rPr>
              <a:t>)</a:t>
            </a:r>
            <a:endParaRPr lang="el-GR" altLang="zh-CN" sz="2200" dirty="0">
              <a:cs typeface="Arial" pitchFamily="34" charset="0"/>
            </a:endParaRPr>
          </a:p>
          <a:p>
            <a:pPr eaLnBrk="0" fontAlgn="base" hangingPunct="0">
              <a:lnSpc>
                <a:spcPct val="120000"/>
              </a:lnSpc>
              <a:spcBef>
                <a:spcPct val="0"/>
              </a:spcBef>
              <a:spcAft>
                <a:spcPct val="0"/>
              </a:spcAft>
            </a:pPr>
            <a:r>
              <a:rPr lang="en-US" altLang="zh-CN" sz="2200" b="1" dirty="0">
                <a:solidFill>
                  <a:srgbClr val="820000"/>
                </a:solidFill>
                <a:ea typeface="SimSun" pitchFamily="2" charset="-122"/>
                <a:cs typeface="Arial" pitchFamily="34" charset="0"/>
              </a:rPr>
              <a:t>A</a:t>
            </a:r>
            <a:r>
              <a:rPr lang="el-GR" altLang="zh-CN" sz="2200" b="1" baseline="-30000" dirty="0">
                <a:solidFill>
                  <a:srgbClr val="820000"/>
                </a:solidFill>
                <a:ea typeface="SimSun" pitchFamily="2" charset="-122"/>
                <a:cs typeface="Arial" pitchFamily="34" charset="0"/>
              </a:rPr>
              <a:t>αν</a:t>
            </a:r>
            <a:r>
              <a:rPr lang="el-GR" altLang="zh-CN" sz="2200" dirty="0">
                <a:ea typeface="SimSun" pitchFamily="2" charset="-122"/>
                <a:cs typeface="Arial" pitchFamily="34" charset="0"/>
              </a:rPr>
              <a:t>: Ενεργότητα της ανηγμένης μορφής του οξειδοαναγωγικού ζεύγους</a:t>
            </a:r>
            <a:endParaRPr lang="el-GR" altLang="zh-CN" sz="2200" dirty="0">
              <a:cs typeface="Arial" pitchFamily="34" charset="0"/>
            </a:endParaRPr>
          </a:p>
          <a:p>
            <a:pPr eaLnBrk="0" fontAlgn="base" hangingPunct="0">
              <a:lnSpc>
                <a:spcPct val="120000"/>
              </a:lnSpc>
              <a:spcBef>
                <a:spcPct val="0"/>
              </a:spcBef>
              <a:spcAft>
                <a:spcPct val="0"/>
              </a:spcAft>
            </a:pPr>
            <a:r>
              <a:rPr lang="en-US" altLang="zh-CN" sz="2200" b="1" dirty="0">
                <a:solidFill>
                  <a:srgbClr val="820000"/>
                </a:solidFill>
                <a:ea typeface="SimSun" pitchFamily="2" charset="-122"/>
                <a:cs typeface="Arial" pitchFamily="34" charset="0"/>
              </a:rPr>
              <a:t>A</a:t>
            </a:r>
            <a:r>
              <a:rPr lang="el-GR" altLang="zh-CN" sz="2200" b="1" baseline="-30000" dirty="0">
                <a:solidFill>
                  <a:srgbClr val="820000"/>
                </a:solidFill>
                <a:ea typeface="SimSun" pitchFamily="2" charset="-122"/>
                <a:cs typeface="Arial" pitchFamily="34" charset="0"/>
              </a:rPr>
              <a:t>οξ</a:t>
            </a:r>
            <a:r>
              <a:rPr lang="el-GR" altLang="zh-CN" sz="2200" dirty="0">
                <a:ea typeface="SimSun" pitchFamily="2" charset="-122"/>
                <a:cs typeface="Arial" pitchFamily="34" charset="0"/>
              </a:rPr>
              <a:t>: Ενεργότητα της οξειδωμένης μορφής του οξειδοαναγωγικού ζεύγους</a:t>
            </a:r>
            <a:endParaRPr lang="el-GR" altLang="zh-CN" sz="2200" dirty="0">
              <a:cs typeface="Arial" pitchFamily="34" charset="0"/>
            </a:endParaRPr>
          </a:p>
          <a:p>
            <a:pPr>
              <a:lnSpc>
                <a:spcPct val="120000"/>
              </a:lnSpc>
            </a:pPr>
            <a:endParaRPr lang="el-GR" sz="2200" dirty="0"/>
          </a:p>
        </p:txBody>
      </p:sp>
      <p:sp>
        <p:nvSpPr>
          <p:cNvPr id="6" name="5 - Θέση αριθμού διαφάνειας"/>
          <p:cNvSpPr>
            <a:spLocks noGrp="1"/>
          </p:cNvSpPr>
          <p:nvPr>
            <p:ph type="sldNum" sz="quarter" idx="12"/>
          </p:nvPr>
        </p:nvSpPr>
        <p:spPr/>
        <p:txBody>
          <a:bodyPr/>
          <a:lstStyle/>
          <a:p>
            <a:fld id="{4F892117-1901-45FE-8DD7-2D21F5396251}" type="slidenum">
              <a:rPr lang="el-GR" smtClean="0"/>
              <a:pPr/>
              <a:t>82</a:t>
            </a:fld>
            <a:endParaRPr lang="el-GR" dirty="0"/>
          </a:p>
        </p:txBody>
      </p:sp>
    </p:spTree>
    <p:extLst>
      <p:ext uri="{BB962C8B-B14F-4D97-AF65-F5344CB8AC3E}">
        <p14:creationId xmlns:p14="http://schemas.microsoft.com/office/powerpoint/2010/main" val="3285130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a:solidFill>
                  <a:srgbClr val="820000"/>
                </a:solidFill>
              </a:rPr>
              <a:t>Η σύγχρονη διάταξη ISE </a:t>
            </a:r>
            <a:r>
              <a:rPr lang="el-GR" sz="3200" b="0" dirty="0">
                <a:solidFill>
                  <a:srgbClr val="820000"/>
                </a:solidFill>
              </a:rPr>
              <a:t>(1 από 2)</a:t>
            </a:r>
          </a:p>
        </p:txBody>
      </p:sp>
      <p:sp>
        <p:nvSpPr>
          <p:cNvPr id="5" name="Content Placeholder 4"/>
          <p:cNvSpPr>
            <a:spLocks noGrp="1"/>
          </p:cNvSpPr>
          <p:nvPr>
            <p:ph idx="1"/>
          </p:nvPr>
        </p:nvSpPr>
        <p:spPr/>
        <p:txBody>
          <a:bodyPr>
            <a:normAutofit/>
          </a:bodyPr>
          <a:lstStyle/>
          <a:p>
            <a:pPr fontAlgn="base">
              <a:lnSpc>
                <a:spcPct val="150000"/>
              </a:lnSpc>
              <a:spcBef>
                <a:spcPct val="0"/>
              </a:spcBef>
              <a:spcAft>
                <a:spcPct val="0"/>
              </a:spcAft>
            </a:pPr>
            <a:r>
              <a:rPr lang="el-GR" altLang="zh-CN" sz="2400" dirty="0">
                <a:ea typeface="SimSun" pitchFamily="2" charset="-122"/>
                <a:cs typeface="Arial" pitchFamily="34" charset="0"/>
              </a:rPr>
              <a:t>Τα ιοντοεπιλεκτικά ηλεκτρόδια είναι μικρές διατάξεις που περιέχουν δύο ηλεκτρόδια τ</a:t>
            </a:r>
            <a:r>
              <a:rPr lang="en-US" altLang="zh-CN" sz="2400" dirty="0">
                <a:ea typeface="SimSun" pitchFamily="2" charset="-122"/>
                <a:cs typeface="Arial" pitchFamily="34" charset="0"/>
              </a:rPr>
              <a:t>o</a:t>
            </a:r>
            <a:r>
              <a:rPr lang="el-GR" altLang="zh-CN" sz="2400" dirty="0">
                <a:ea typeface="SimSun" pitchFamily="2" charset="-122"/>
                <a:cs typeface="Arial" pitchFamily="34" charset="0"/>
              </a:rPr>
              <a:t> </a:t>
            </a:r>
            <a:r>
              <a:rPr lang="el-GR" altLang="zh-CN" sz="2400" b="1" dirty="0">
                <a:solidFill>
                  <a:srgbClr val="820000"/>
                </a:solidFill>
                <a:ea typeface="SimSun" pitchFamily="2" charset="-122"/>
                <a:cs typeface="Arial" pitchFamily="34" charset="0"/>
              </a:rPr>
              <a:t>ηλεκτρόδι</a:t>
            </a:r>
            <a:r>
              <a:rPr lang="en-US" altLang="zh-CN" sz="2400" b="1" dirty="0">
                <a:solidFill>
                  <a:srgbClr val="820000"/>
                </a:solidFill>
                <a:ea typeface="SimSun" pitchFamily="2" charset="-122"/>
                <a:cs typeface="Arial" pitchFamily="34" charset="0"/>
              </a:rPr>
              <a:t>o</a:t>
            </a:r>
            <a:r>
              <a:rPr lang="el-GR" altLang="zh-CN" sz="2400" b="1" dirty="0">
                <a:solidFill>
                  <a:srgbClr val="820000"/>
                </a:solidFill>
                <a:ea typeface="SimSun" pitchFamily="2" charset="-122"/>
                <a:cs typeface="Arial" pitchFamily="34" charset="0"/>
              </a:rPr>
              <a:t> αναφοράς </a:t>
            </a:r>
            <a:r>
              <a:rPr lang="el-GR" altLang="zh-CN" sz="2400" dirty="0">
                <a:ea typeface="SimSun" pitchFamily="2" charset="-122"/>
                <a:cs typeface="Arial" pitchFamily="34" charset="0"/>
              </a:rPr>
              <a:t>και τ</a:t>
            </a:r>
            <a:r>
              <a:rPr lang="en-US" altLang="zh-CN" sz="2400" dirty="0">
                <a:ea typeface="SimSun" pitchFamily="2" charset="-122"/>
                <a:cs typeface="Arial" pitchFamily="34" charset="0"/>
              </a:rPr>
              <a:t>o</a:t>
            </a:r>
            <a:r>
              <a:rPr lang="el-GR" altLang="zh-CN" sz="2400" dirty="0">
                <a:ea typeface="SimSun" pitchFamily="2" charset="-122"/>
                <a:cs typeface="Arial" pitchFamily="34" charset="0"/>
              </a:rPr>
              <a:t> </a:t>
            </a:r>
            <a:r>
              <a:rPr lang="el-GR" altLang="zh-CN" sz="2400" b="1" dirty="0">
                <a:solidFill>
                  <a:srgbClr val="820000"/>
                </a:solidFill>
                <a:ea typeface="SimSun" pitchFamily="2" charset="-122"/>
                <a:cs typeface="Arial" pitchFamily="34" charset="0"/>
              </a:rPr>
              <a:t>ενδεικτικό ηλεκτρόδιο</a:t>
            </a:r>
            <a:r>
              <a:rPr lang="el-GR" altLang="zh-CN" sz="2400" dirty="0">
                <a:ea typeface="SimSun" pitchFamily="2" charset="-122"/>
                <a:cs typeface="Arial" pitchFamily="34" charset="0"/>
              </a:rPr>
              <a:t>. </a:t>
            </a:r>
            <a:endParaRPr lang="el-GR" altLang="zh-CN" sz="2400" dirty="0">
              <a:cs typeface="Arial" pitchFamily="34" charset="0"/>
            </a:endParaRPr>
          </a:p>
          <a:p>
            <a:pPr eaLnBrk="0" fontAlgn="base" hangingPunct="0">
              <a:lnSpc>
                <a:spcPct val="150000"/>
              </a:lnSpc>
              <a:spcBef>
                <a:spcPct val="0"/>
              </a:spcBef>
              <a:spcAft>
                <a:spcPct val="0"/>
              </a:spcAft>
            </a:pPr>
            <a:r>
              <a:rPr lang="el-GR" altLang="zh-CN" sz="2400" dirty="0" smtClean="0">
                <a:ea typeface="SimSun" pitchFamily="2" charset="-122"/>
                <a:cs typeface="Arial" pitchFamily="34" charset="0"/>
              </a:rPr>
              <a:t>Τα </a:t>
            </a:r>
            <a:r>
              <a:rPr lang="el-GR" altLang="zh-CN" sz="2400" dirty="0">
                <a:ea typeface="SimSun" pitchFamily="2" charset="-122"/>
                <a:cs typeface="Arial" pitchFamily="34" charset="0"/>
              </a:rPr>
              <a:t>ενδεικτικά ηλεκτρόδια είναι κατασκευασμένα από </a:t>
            </a:r>
            <a:r>
              <a:rPr lang="el-GR" altLang="zh-CN" sz="2400" b="1" dirty="0">
                <a:solidFill>
                  <a:srgbClr val="820000"/>
                </a:solidFill>
                <a:ea typeface="SimSun" pitchFamily="2" charset="-122"/>
                <a:cs typeface="Arial" pitchFamily="34" charset="0"/>
              </a:rPr>
              <a:t>ημιπερατή μεμβράνη </a:t>
            </a:r>
            <a:r>
              <a:rPr lang="el-GR" altLang="zh-CN" sz="2400" dirty="0">
                <a:ea typeface="SimSun" pitchFamily="2" charset="-122"/>
                <a:cs typeface="Arial" pitchFamily="34" charset="0"/>
              </a:rPr>
              <a:t>και απορροφούν τα ιόντα του δείγματος λόγω του αντίθετου φορτίου τους αλλά και το μέγεθος τους (διαπερατότητα</a:t>
            </a:r>
            <a:r>
              <a:rPr lang="el-GR" altLang="zh-CN" sz="2400" dirty="0" smtClean="0">
                <a:ea typeface="SimSun" pitchFamily="2" charset="-122"/>
                <a:cs typeface="Arial" pitchFamily="34" charset="0"/>
              </a:rPr>
              <a:t>).</a:t>
            </a:r>
            <a:endParaRPr lang="el-GR" altLang="zh-CN" sz="2400" dirty="0">
              <a:cs typeface="Arial" pitchFamily="34" charset="0"/>
            </a:endParaRPr>
          </a:p>
          <a:p>
            <a:pPr lvl="0" eaLnBrk="0" fontAlgn="base" hangingPunct="0">
              <a:lnSpc>
                <a:spcPct val="150000"/>
              </a:lnSpc>
              <a:spcBef>
                <a:spcPct val="0"/>
              </a:spcBef>
              <a:spcAft>
                <a:spcPct val="0"/>
              </a:spcAft>
              <a:buNone/>
            </a:pPr>
            <a:r>
              <a:rPr lang="el-GR" altLang="zh-CN" sz="2400" i="1" dirty="0">
                <a:ea typeface="SimSun" pitchFamily="2" charset="-122"/>
                <a:cs typeface="Arial" pitchFamily="34" charset="0"/>
              </a:rPr>
              <a:t>                             </a:t>
            </a:r>
            <a:endParaRPr lang="el-GR" altLang="zh-CN" sz="2400" dirty="0">
              <a:cs typeface="Arial" pitchFamily="34" charset="0"/>
            </a:endParaRPr>
          </a:p>
          <a:p>
            <a:endParaRPr lang="el-GR" sz="2400" dirty="0"/>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83</a:t>
            </a:fld>
            <a:endParaRPr lang="el-GR" dirty="0"/>
          </a:p>
        </p:txBody>
      </p:sp>
    </p:spTree>
    <p:extLst>
      <p:ext uri="{BB962C8B-B14F-4D97-AF65-F5344CB8AC3E}">
        <p14:creationId xmlns:p14="http://schemas.microsoft.com/office/powerpoint/2010/main" val="1580156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dirty="0">
                <a:solidFill>
                  <a:srgbClr val="820000"/>
                </a:solidFill>
              </a:rPr>
              <a:t>Η σύγχρονη διάταξη </a:t>
            </a:r>
            <a:r>
              <a:rPr lang="en-US" dirty="0">
                <a:solidFill>
                  <a:srgbClr val="820000"/>
                </a:solidFill>
              </a:rPr>
              <a:t>ISE </a:t>
            </a:r>
            <a:r>
              <a:rPr lang="en-US" sz="3200" b="0" dirty="0">
                <a:solidFill>
                  <a:srgbClr val="820000"/>
                </a:solidFill>
              </a:rPr>
              <a:t>(</a:t>
            </a:r>
            <a:r>
              <a:rPr lang="el-GR" sz="3200" b="0" dirty="0">
                <a:solidFill>
                  <a:srgbClr val="820000"/>
                </a:solidFill>
              </a:rPr>
              <a:t>2</a:t>
            </a:r>
            <a:r>
              <a:rPr lang="en-US" sz="3200" b="0" dirty="0">
                <a:solidFill>
                  <a:srgbClr val="820000"/>
                </a:solidFill>
              </a:rPr>
              <a:t> </a:t>
            </a:r>
            <a:r>
              <a:rPr lang="el-GR" sz="3200" b="0" dirty="0">
                <a:solidFill>
                  <a:srgbClr val="820000"/>
                </a:solidFill>
              </a:rPr>
              <a:t>από 2</a:t>
            </a:r>
            <a:r>
              <a:rPr lang="el-GR" sz="3200" b="0" dirty="0" smtClean="0">
                <a:solidFill>
                  <a:srgbClr val="820000"/>
                </a:solidFill>
              </a:rPr>
              <a:t>)</a:t>
            </a:r>
            <a:endParaRPr lang="el-GR" sz="3200" b="0" dirty="0">
              <a:solidFill>
                <a:srgbClr val="820000"/>
              </a:solidFill>
            </a:endParaRPr>
          </a:p>
        </p:txBody>
      </p:sp>
      <p:sp>
        <p:nvSpPr>
          <p:cNvPr id="5" name="Content Placeholder 4"/>
          <p:cNvSpPr>
            <a:spLocks noGrp="1"/>
          </p:cNvSpPr>
          <p:nvPr>
            <p:ph idx="1"/>
          </p:nvPr>
        </p:nvSpPr>
        <p:spPr/>
        <p:txBody>
          <a:bodyPr>
            <a:normAutofit fontScale="25000" lnSpcReduction="20000"/>
          </a:bodyPr>
          <a:lstStyle/>
          <a:p>
            <a:pPr eaLnBrk="0" fontAlgn="base" hangingPunct="0">
              <a:lnSpc>
                <a:spcPct val="150000"/>
              </a:lnSpc>
              <a:spcBef>
                <a:spcPct val="0"/>
              </a:spcBef>
              <a:spcAft>
                <a:spcPct val="0"/>
              </a:spcAft>
            </a:pPr>
            <a:r>
              <a:rPr lang="el-GR" altLang="zh-CN" sz="9600" dirty="0" smtClean="0">
                <a:ea typeface="SimSun" pitchFamily="2" charset="-122"/>
                <a:cs typeface="Arial" pitchFamily="34" charset="0"/>
              </a:rPr>
              <a:t>Όταν </a:t>
            </a:r>
            <a:r>
              <a:rPr lang="el-GR" altLang="zh-CN" sz="9600" dirty="0">
                <a:ea typeface="SimSun" pitchFamily="2" charset="-122"/>
                <a:cs typeface="Arial" pitchFamily="34" charset="0"/>
              </a:rPr>
              <a:t>το ενδεικτικό ηλεκτρόδιο απορροφήσει το κατάλληλο ιόν φορτίζεται αντίστοιχα και δημιουργείται μια διαφορά δυναμικού μεταξύ του ενδεικτικού ηλεκτροδίου και του ηλεκτροδίου αναφοράς. </a:t>
            </a:r>
          </a:p>
          <a:p>
            <a:pPr eaLnBrk="0" fontAlgn="base" hangingPunct="0">
              <a:lnSpc>
                <a:spcPct val="150000"/>
              </a:lnSpc>
              <a:spcBef>
                <a:spcPct val="0"/>
              </a:spcBef>
              <a:spcAft>
                <a:spcPct val="0"/>
              </a:spcAft>
            </a:pPr>
            <a:endParaRPr lang="el-GR" altLang="zh-CN" sz="9600" dirty="0">
              <a:ea typeface="SimSun" pitchFamily="2" charset="-122"/>
              <a:cs typeface="Arial" pitchFamily="34" charset="0"/>
            </a:endParaRPr>
          </a:p>
          <a:p>
            <a:pPr eaLnBrk="0" fontAlgn="base" hangingPunct="0">
              <a:lnSpc>
                <a:spcPct val="150000"/>
              </a:lnSpc>
              <a:spcBef>
                <a:spcPct val="0"/>
              </a:spcBef>
              <a:spcAft>
                <a:spcPct val="0"/>
              </a:spcAft>
            </a:pPr>
            <a:r>
              <a:rPr lang="el-GR" altLang="zh-CN" sz="9600" dirty="0">
                <a:ea typeface="SimSun" pitchFamily="2" charset="-122"/>
                <a:cs typeface="Arial" pitchFamily="34" charset="0"/>
              </a:rPr>
              <a:t>Λόγω αυτής κυκλοφορούν ηλεκτρόνια από το ένα ηλεκτρόδιο στο άλλο και εμφανίζεται έτσι ηλεκτρικό ρεύμα (</a:t>
            </a:r>
            <a:r>
              <a:rPr lang="en-US" altLang="zh-CN" sz="9600" dirty="0">
                <a:ea typeface="SimSun" pitchFamily="2" charset="-122"/>
                <a:cs typeface="Arial" pitchFamily="34" charset="0"/>
              </a:rPr>
              <a:t>mV)</a:t>
            </a:r>
            <a:r>
              <a:rPr lang="el-GR" altLang="zh-CN" sz="9600" dirty="0">
                <a:ea typeface="SimSun" pitchFamily="2" charset="-122"/>
                <a:cs typeface="Arial" pitchFamily="34" charset="0"/>
              </a:rPr>
              <a:t>. </a:t>
            </a:r>
            <a:r>
              <a:rPr lang="el-GR" altLang="zh-CN" sz="9600" b="1" dirty="0">
                <a:solidFill>
                  <a:srgbClr val="820000"/>
                </a:solidFill>
                <a:ea typeface="SimSun" pitchFamily="2" charset="-122"/>
                <a:cs typeface="Arial" pitchFamily="34" charset="0"/>
              </a:rPr>
              <a:t>Όσο μεγαλύτερη είναι η ένταση του ρεύματος τόσο μεγαλύτερη είναι η συγκέντρωση των ιόντων</a:t>
            </a:r>
            <a:r>
              <a:rPr lang="el-GR" altLang="zh-CN" sz="9600" dirty="0">
                <a:ea typeface="SimSun" pitchFamily="2" charset="-122"/>
                <a:cs typeface="Arial" pitchFamily="34" charset="0"/>
              </a:rPr>
              <a:t>. </a:t>
            </a:r>
            <a:r>
              <a:rPr lang="el-GR" altLang="zh-CN" i="1" dirty="0" smtClean="0">
                <a:ea typeface="SimSun" pitchFamily="2" charset="-122"/>
                <a:cs typeface="Arial" pitchFamily="34" charset="0"/>
              </a:rPr>
              <a:t>                             </a:t>
            </a:r>
            <a:endParaRPr lang="el-GR" altLang="zh-CN" sz="4800" dirty="0">
              <a:cs typeface="Arial" pitchFamily="34" charset="0"/>
            </a:endParaRPr>
          </a:p>
          <a:p>
            <a:endParaRPr lang="el-GR" dirty="0"/>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84</a:t>
            </a:fld>
            <a:endParaRPr lang="el-GR" dirty="0"/>
          </a:p>
        </p:txBody>
      </p:sp>
    </p:spTree>
    <p:extLst>
      <p:ext uri="{BB962C8B-B14F-4D97-AF65-F5344CB8AC3E}">
        <p14:creationId xmlns:p14="http://schemas.microsoft.com/office/powerpoint/2010/main" val="24493365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820000"/>
                </a:solidFill>
              </a:rPr>
              <a:t>H </a:t>
            </a:r>
            <a:r>
              <a:rPr lang="el-GR" dirty="0">
                <a:solidFill>
                  <a:srgbClr val="820000"/>
                </a:solidFill>
              </a:rPr>
              <a:t>σχέση διαφοράς δυναμικού και συγκέντρωσης </a:t>
            </a:r>
            <a:r>
              <a:rPr lang="el-GR" dirty="0" smtClean="0">
                <a:solidFill>
                  <a:srgbClr val="820000"/>
                </a:solidFill>
              </a:rPr>
              <a:t>ιόντος</a:t>
            </a:r>
            <a:endParaRPr lang="el-GR" dirty="0">
              <a:solidFill>
                <a:srgbClr val="820000"/>
              </a:solidFill>
            </a:endParaRPr>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85</a:t>
            </a:fld>
            <a:endParaRPr lang="el-GR" dirty="0"/>
          </a:p>
        </p:txBody>
      </p:sp>
      <p:sp>
        <p:nvSpPr>
          <p:cNvPr id="114689" name="Rectangle 1"/>
          <p:cNvSpPr>
            <a:spLocks noChangeArrowheads="1"/>
          </p:cNvSpPr>
          <p:nvPr/>
        </p:nvSpPr>
        <p:spPr bwMode="auto">
          <a:xfrm>
            <a:off x="395536" y="1952934"/>
            <a:ext cx="8208912" cy="36625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00000"/>
              </a:lnSpc>
              <a:spcBef>
                <a:spcPct val="0"/>
              </a:spcBef>
              <a:spcAft>
                <a:spcPct val="0"/>
              </a:spcAft>
              <a:buClrTx/>
              <a:buSzTx/>
              <a:buFontTx/>
              <a:buNone/>
              <a:tabLst/>
            </a:pPr>
            <a:r>
              <a:rPr kumimoji="0" lang="en-US" altLang="zh-CN" sz="2800" b="0" u="none" strike="noStrike" cap="none" normalizeH="0" baseline="0" dirty="0" smtClean="0">
                <a:ln>
                  <a:noFill/>
                </a:ln>
                <a:solidFill>
                  <a:schemeClr val="tx1"/>
                </a:solidFill>
                <a:effectLst/>
                <a:latin typeface="+mn-lt"/>
                <a:ea typeface="SimSun" pitchFamily="2" charset="-122"/>
                <a:cs typeface="Arial" pitchFamily="34" charset="0"/>
              </a:rPr>
              <a:t>E</a:t>
            </a:r>
            <a:r>
              <a:rPr kumimoji="0" lang="el-GR" altLang="zh-CN" sz="2800" b="0" u="none" strike="noStrike" cap="none" normalizeH="0" baseline="0" dirty="0" smtClean="0">
                <a:ln>
                  <a:noFill/>
                </a:ln>
                <a:solidFill>
                  <a:schemeClr val="tx1"/>
                </a:solidFill>
                <a:effectLst/>
                <a:latin typeface="+mn-lt"/>
                <a:ea typeface="SimSun" pitchFamily="2" charset="-122"/>
                <a:cs typeface="Arial" pitchFamily="34" charset="0"/>
              </a:rPr>
              <a:t> = Ε</a:t>
            </a:r>
            <a:r>
              <a:rPr kumimoji="0" lang="el-GR" altLang="zh-CN" sz="2800" b="0" u="none" strike="noStrike" cap="none" normalizeH="0" baseline="-30000" dirty="0" smtClean="0">
                <a:ln>
                  <a:noFill/>
                </a:ln>
                <a:solidFill>
                  <a:schemeClr val="tx1"/>
                </a:solidFill>
                <a:effectLst/>
                <a:latin typeface="+mn-lt"/>
                <a:ea typeface="SimSun" pitchFamily="2" charset="-122"/>
                <a:cs typeface="Arial" pitchFamily="34" charset="0"/>
              </a:rPr>
              <a:t>ενδ</a:t>
            </a:r>
            <a:r>
              <a:rPr kumimoji="0" lang="el-GR" altLang="zh-CN" sz="2800" b="0" u="none" strike="noStrike" cap="none" normalizeH="0" baseline="0" dirty="0" smtClean="0">
                <a:ln>
                  <a:noFill/>
                </a:ln>
                <a:solidFill>
                  <a:schemeClr val="tx1"/>
                </a:solidFill>
                <a:effectLst/>
                <a:latin typeface="+mn-lt"/>
                <a:ea typeface="SimSun" pitchFamily="2" charset="-122"/>
                <a:cs typeface="Arial" pitchFamily="34" charset="0"/>
              </a:rPr>
              <a:t> – Ε</a:t>
            </a:r>
            <a:r>
              <a:rPr kumimoji="0" lang="el-GR" altLang="zh-CN" sz="2800" b="0" u="none" strike="noStrike" cap="none" normalizeH="0" baseline="-30000" dirty="0" smtClean="0">
                <a:ln>
                  <a:noFill/>
                </a:ln>
                <a:solidFill>
                  <a:schemeClr val="tx1"/>
                </a:solidFill>
                <a:effectLst/>
                <a:latin typeface="+mn-lt"/>
                <a:ea typeface="SimSun" pitchFamily="2" charset="-122"/>
                <a:cs typeface="Arial" pitchFamily="34" charset="0"/>
              </a:rPr>
              <a:t>αναφ</a:t>
            </a:r>
            <a:r>
              <a:rPr kumimoji="0" lang="el-GR" altLang="zh-CN" sz="2800" b="0" u="none" strike="noStrike" cap="none" normalizeH="0" baseline="0" dirty="0" smtClean="0">
                <a:ln>
                  <a:noFill/>
                </a:ln>
                <a:solidFill>
                  <a:schemeClr val="tx1"/>
                </a:solidFill>
                <a:effectLst/>
                <a:latin typeface="+mn-lt"/>
                <a:ea typeface="SimSun" pitchFamily="2" charset="-122"/>
                <a:cs typeface="Arial" pitchFamily="34" charset="0"/>
              </a:rPr>
              <a:t> + Ε</a:t>
            </a:r>
            <a:r>
              <a:rPr kumimoji="0" lang="en-US" altLang="zh-CN" sz="2800" b="0" u="none" strike="noStrike" cap="none" normalizeH="0" baseline="-30000" dirty="0" smtClean="0">
                <a:ln>
                  <a:noFill/>
                </a:ln>
                <a:solidFill>
                  <a:schemeClr val="tx1"/>
                </a:solidFill>
                <a:effectLst/>
                <a:latin typeface="+mn-lt"/>
                <a:ea typeface="SimSun" pitchFamily="2" charset="-122"/>
                <a:cs typeface="Arial" pitchFamily="34" charset="0"/>
              </a:rPr>
              <a:t>j </a:t>
            </a:r>
            <a:r>
              <a:rPr kumimoji="0" lang="en-US" altLang="zh-CN" sz="2800" b="0" u="none" strike="noStrike" cap="none" normalizeH="0" dirty="0" smtClean="0">
                <a:ln>
                  <a:noFill/>
                </a:ln>
                <a:solidFill>
                  <a:schemeClr val="tx1"/>
                </a:solidFill>
                <a:effectLst/>
                <a:latin typeface="+mn-lt"/>
                <a:ea typeface="SimSun" pitchFamily="2" charset="-122"/>
                <a:cs typeface="Arial" pitchFamily="34" charset="0"/>
              </a:rPr>
              <a:t>(mV) = f(C)</a:t>
            </a:r>
          </a:p>
          <a:p>
            <a:pPr marR="0" lvl="0" algn="ctr" defTabSz="914400" rtl="0" eaLnBrk="1" fontAlgn="base" latinLnBrk="0" hangingPunct="1">
              <a:lnSpc>
                <a:spcPct val="100000"/>
              </a:lnSpc>
              <a:spcBef>
                <a:spcPct val="0"/>
              </a:spcBef>
              <a:spcAft>
                <a:spcPct val="0"/>
              </a:spcAft>
              <a:buClrTx/>
              <a:buSzTx/>
              <a:buFontTx/>
              <a:buNone/>
              <a:tabLst/>
            </a:pPr>
            <a:endParaRPr kumimoji="0" lang="en-US" altLang="zh-CN" sz="2400" b="0" u="none" strike="noStrike" cap="none" normalizeH="0" dirty="0" smtClean="0">
              <a:ln>
                <a:noFill/>
              </a:ln>
              <a:solidFill>
                <a:schemeClr val="tx1"/>
              </a:solidFill>
              <a:effectLst/>
              <a:latin typeface="+mn-lt"/>
              <a:ea typeface="SimSun" pitchFamily="2" charset="-122"/>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l-GR" altLang="zh-CN" sz="2400" b="1" i="0" u="none" strike="noStrike" cap="none" normalizeH="0" baseline="0" dirty="0" smtClean="0">
                <a:ln>
                  <a:noFill/>
                </a:ln>
                <a:solidFill>
                  <a:srgbClr val="820000"/>
                </a:solidFill>
                <a:effectLst/>
                <a:latin typeface="+mn-lt"/>
                <a:ea typeface="SimSun" pitchFamily="2" charset="-122"/>
                <a:cs typeface="Arial" pitchFamily="34" charset="0"/>
              </a:rPr>
              <a:t>Ε</a:t>
            </a:r>
            <a:r>
              <a:rPr kumimoji="0" lang="el-GR" altLang="zh-CN" sz="2400" b="1" i="0" u="none" strike="noStrike" cap="none" normalizeH="0" baseline="-30000" dirty="0" smtClean="0">
                <a:ln>
                  <a:noFill/>
                </a:ln>
                <a:solidFill>
                  <a:srgbClr val="820000"/>
                </a:solidFill>
                <a:effectLst/>
                <a:latin typeface="+mn-lt"/>
                <a:ea typeface="SimSun" pitchFamily="2" charset="-122"/>
                <a:cs typeface="Arial" pitchFamily="34" charset="0"/>
              </a:rPr>
              <a:t>ενδ</a:t>
            </a:r>
            <a:r>
              <a:rPr kumimoji="0" lang="el-GR" altLang="zh-CN" sz="2400" b="0" i="0" u="none" strike="noStrike" cap="none" normalizeH="0" baseline="0" dirty="0" smtClean="0">
                <a:ln>
                  <a:noFill/>
                </a:ln>
                <a:solidFill>
                  <a:schemeClr val="tx1"/>
                </a:solidFill>
                <a:effectLst/>
                <a:latin typeface="+mn-lt"/>
                <a:ea typeface="SimSun" pitchFamily="2" charset="-122"/>
                <a:cs typeface="Arial" pitchFamily="34" charset="0"/>
              </a:rPr>
              <a:t>: Ηλεκτρεγερτική δύναμη του ενδεικτικού ηλεκτροδίου</a:t>
            </a:r>
            <a:endParaRPr kumimoji="0" lang="el-GR" altLang="zh-CN" sz="2400" b="0" i="0" u="none" strike="noStrike" cap="none" normalizeH="0" baseline="0" dirty="0" smtClean="0">
              <a:ln>
                <a:noFill/>
              </a:ln>
              <a:solidFill>
                <a:schemeClr val="tx1"/>
              </a:solidFill>
              <a:effectLst/>
              <a:latin typeface="+mn-lt"/>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l-GR" altLang="zh-CN" sz="2400" b="1" i="0" u="none" strike="noStrike" cap="none" normalizeH="0" baseline="0" dirty="0" smtClean="0">
                <a:ln>
                  <a:noFill/>
                </a:ln>
                <a:solidFill>
                  <a:srgbClr val="820000"/>
                </a:solidFill>
                <a:effectLst/>
                <a:latin typeface="+mn-lt"/>
                <a:ea typeface="SimSun" pitchFamily="2" charset="-122"/>
                <a:cs typeface="Arial" pitchFamily="34" charset="0"/>
              </a:rPr>
              <a:t>Ε</a:t>
            </a:r>
            <a:r>
              <a:rPr kumimoji="0" lang="el-GR" altLang="zh-CN" sz="2400" b="1" i="0" u="none" strike="noStrike" cap="none" normalizeH="0" baseline="-30000" dirty="0" smtClean="0">
                <a:ln>
                  <a:noFill/>
                </a:ln>
                <a:solidFill>
                  <a:srgbClr val="820000"/>
                </a:solidFill>
                <a:effectLst/>
                <a:latin typeface="+mn-lt"/>
                <a:ea typeface="SimSun" pitchFamily="2" charset="-122"/>
                <a:cs typeface="Arial" pitchFamily="34" charset="0"/>
              </a:rPr>
              <a:t>αναφ</a:t>
            </a:r>
            <a:r>
              <a:rPr kumimoji="0" lang="el-GR" altLang="zh-CN" sz="2400" i="0" u="none" strike="noStrike" cap="none" normalizeH="0" baseline="0" dirty="0" smtClean="0">
                <a:ln>
                  <a:noFill/>
                </a:ln>
                <a:solidFill>
                  <a:schemeClr val="tx1"/>
                </a:solidFill>
                <a:effectLst/>
                <a:latin typeface="+mn-lt"/>
                <a:ea typeface="SimSun" pitchFamily="2" charset="-122"/>
                <a:cs typeface="Arial" pitchFamily="34" charset="0"/>
              </a:rPr>
              <a:t>: </a:t>
            </a:r>
            <a:r>
              <a:rPr kumimoji="0" lang="el-GR" altLang="zh-CN" sz="2400" b="0" i="0" u="none" strike="noStrike" cap="none" normalizeH="0" baseline="0" dirty="0" smtClean="0">
                <a:ln>
                  <a:noFill/>
                </a:ln>
                <a:solidFill>
                  <a:schemeClr val="tx1"/>
                </a:solidFill>
                <a:effectLst/>
                <a:latin typeface="+mn-lt"/>
                <a:ea typeface="SimSun" pitchFamily="2" charset="-122"/>
                <a:cs typeface="Arial" pitchFamily="34" charset="0"/>
              </a:rPr>
              <a:t>ηλεκτρεγερτική δύναμη του ηλεκτροδίου αναφοράς</a:t>
            </a:r>
            <a:endParaRPr kumimoji="0" lang="el-GR" altLang="zh-CN" sz="2400" b="0" i="0" u="none" strike="noStrike" cap="none" normalizeH="0" baseline="0" dirty="0" smtClean="0">
              <a:ln>
                <a:noFill/>
              </a:ln>
              <a:solidFill>
                <a:schemeClr val="tx1"/>
              </a:solidFill>
              <a:effectLst/>
              <a:latin typeface="+mn-lt"/>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l-GR" altLang="zh-CN" sz="2400" b="1" i="0" u="none" strike="noStrike" cap="none" normalizeH="0" baseline="0" dirty="0" smtClean="0">
                <a:ln>
                  <a:noFill/>
                </a:ln>
                <a:solidFill>
                  <a:srgbClr val="820000"/>
                </a:solidFill>
                <a:effectLst/>
                <a:latin typeface="+mn-lt"/>
                <a:ea typeface="SimSun" pitchFamily="2" charset="-122"/>
                <a:cs typeface="Arial" pitchFamily="34" charset="0"/>
              </a:rPr>
              <a:t>Ε</a:t>
            </a:r>
            <a:r>
              <a:rPr kumimoji="0" lang="en-US" altLang="zh-CN" sz="2400" b="1" i="0" u="none" strike="noStrike" cap="none" normalizeH="0" baseline="-30000" dirty="0" smtClean="0">
                <a:ln>
                  <a:noFill/>
                </a:ln>
                <a:solidFill>
                  <a:srgbClr val="820000"/>
                </a:solidFill>
                <a:effectLst/>
                <a:latin typeface="+mn-lt"/>
                <a:ea typeface="SimSun" pitchFamily="2" charset="-122"/>
                <a:cs typeface="Arial" pitchFamily="34" charset="0"/>
              </a:rPr>
              <a:t>j</a:t>
            </a:r>
            <a:r>
              <a:rPr kumimoji="0" lang="el-GR" altLang="zh-CN" sz="2400" b="0" i="0" u="none" strike="noStrike" cap="none" normalizeH="0" baseline="0" dirty="0" smtClean="0">
                <a:ln>
                  <a:noFill/>
                </a:ln>
                <a:solidFill>
                  <a:schemeClr val="tx1"/>
                </a:solidFill>
                <a:effectLst/>
                <a:latin typeface="+mn-lt"/>
                <a:ea typeface="SimSun" pitchFamily="2" charset="-122"/>
                <a:cs typeface="Arial" pitchFamily="34" charset="0"/>
              </a:rPr>
              <a:t>: Ονομάζεται δυναμικό διάχυσης και διατηρείται σταθερό κατά την διάρκεια των μετρήσεων</a:t>
            </a:r>
            <a:endParaRPr kumimoji="0" lang="en-US" altLang="zh-CN" sz="2400" b="0" i="0" u="none" strike="noStrike" cap="none" normalizeH="0" baseline="0" dirty="0" smtClean="0">
              <a:ln>
                <a:noFill/>
              </a:ln>
              <a:solidFill>
                <a:schemeClr val="tx1"/>
              </a:solidFill>
              <a:effectLst/>
              <a:latin typeface="+mn-lt"/>
              <a:ea typeface="SimSun" pitchFamily="2" charset="-122"/>
              <a:cs typeface="Arial" pitchFamily="34" charset="0"/>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zh-CN" sz="2400" b="1" dirty="0" smtClean="0">
                <a:solidFill>
                  <a:srgbClr val="820000"/>
                </a:solidFill>
                <a:latin typeface="+mn-lt"/>
                <a:ea typeface="SimSun" pitchFamily="2" charset="-122"/>
                <a:cs typeface="Arial" pitchFamily="34" charset="0"/>
              </a:rPr>
              <a:t>C</a:t>
            </a:r>
            <a:r>
              <a:rPr lang="en-US" altLang="zh-CN" sz="2400" dirty="0" smtClean="0">
                <a:latin typeface="+mn-lt"/>
                <a:ea typeface="SimSun" pitchFamily="2" charset="-122"/>
                <a:cs typeface="Arial" pitchFamily="34" charset="0"/>
              </a:rPr>
              <a:t>: </a:t>
            </a:r>
            <a:r>
              <a:rPr lang="el-GR" altLang="zh-CN" sz="2400" dirty="0" smtClean="0">
                <a:latin typeface="+mn-lt"/>
                <a:ea typeface="SimSun" pitchFamily="2" charset="-122"/>
                <a:cs typeface="Arial" pitchFamily="34" charset="0"/>
              </a:rPr>
              <a:t>Συγκέντρωση ιόντος σε </a:t>
            </a:r>
            <a:r>
              <a:rPr lang="en-US" altLang="zh-CN" sz="2400" dirty="0" smtClean="0">
                <a:latin typeface="+mn-lt"/>
                <a:ea typeface="SimSun" pitchFamily="2" charset="-122"/>
                <a:cs typeface="Arial" pitchFamily="34" charset="0"/>
              </a:rPr>
              <a:t>mmol/lt</a:t>
            </a:r>
            <a:endParaRPr kumimoji="0" lang="el-GR" altLang="zh-CN" sz="2400" b="0" i="0" u="none" strike="noStrike" cap="none" normalizeH="0" baseline="0" dirty="0" smtClean="0">
              <a:ln>
                <a:noFill/>
              </a:ln>
              <a:solidFill>
                <a:schemeClr val="tx1"/>
              </a:solidFill>
              <a:effectLst/>
              <a:latin typeface="+mn-lt"/>
              <a:cs typeface="Arial" pitchFamily="34" charset="0"/>
            </a:endParaRPr>
          </a:p>
        </p:txBody>
      </p:sp>
    </p:spTree>
    <p:extLst>
      <p:ext uri="{BB962C8B-B14F-4D97-AF65-F5344CB8AC3E}">
        <p14:creationId xmlns:p14="http://schemas.microsoft.com/office/powerpoint/2010/main" val="233414261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3" cstate="email">
            <a:extLst>
              <a:ext uri="{28A0092B-C50C-407E-A947-70E740481C1C}">
                <a14:useLocalDpi xmlns:a14="http://schemas.microsoft.com/office/drawing/2010/main"/>
              </a:ext>
            </a:extLst>
          </a:blip>
          <a:srcRect/>
          <a:stretch>
            <a:fillRect/>
          </a:stretch>
        </p:blipFill>
        <p:spPr bwMode="auto">
          <a:xfrm>
            <a:off x="964381" y="1412776"/>
            <a:ext cx="7215238" cy="4287220"/>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l-GR" dirty="0">
                <a:solidFill>
                  <a:srgbClr val="820000"/>
                </a:solidFill>
              </a:rPr>
              <a:t>Η κατασκευή ιοντοεπιλεκτικών ηλεκτροδίων (ISE) </a:t>
            </a:r>
            <a:r>
              <a:rPr lang="el-GR" sz="3100" b="0" dirty="0">
                <a:solidFill>
                  <a:srgbClr val="820000"/>
                </a:solidFill>
              </a:rPr>
              <a:t>(1 από 4</a:t>
            </a:r>
            <a:r>
              <a:rPr lang="el-GR" sz="3100" b="0" dirty="0" smtClean="0">
                <a:solidFill>
                  <a:srgbClr val="820000"/>
                </a:solidFill>
              </a:rPr>
              <a:t>)</a:t>
            </a:r>
            <a:endParaRPr lang="el-GR" sz="3100" b="0" dirty="0">
              <a:solidFill>
                <a:srgbClr val="820000"/>
              </a:solidFill>
            </a:endParaRPr>
          </a:p>
        </p:txBody>
      </p:sp>
      <p:sp>
        <p:nvSpPr>
          <p:cNvPr id="4" name="3 - Θέση αριθμού διαφάνειας"/>
          <p:cNvSpPr>
            <a:spLocks noGrp="1"/>
          </p:cNvSpPr>
          <p:nvPr>
            <p:ph type="sldNum" sz="quarter" idx="12"/>
          </p:nvPr>
        </p:nvSpPr>
        <p:spPr/>
        <p:txBody>
          <a:bodyPr/>
          <a:lstStyle/>
          <a:p>
            <a:fld id="{4F892117-1901-45FE-8DD7-2D21F5396251}" type="slidenum">
              <a:rPr lang="el-GR" smtClean="0"/>
              <a:pPr/>
              <a:t>86</a:t>
            </a:fld>
            <a:endParaRPr lang="el-GR" dirty="0"/>
          </a:p>
        </p:txBody>
      </p:sp>
      <p:sp>
        <p:nvSpPr>
          <p:cNvPr id="5" name="Ορθογώνιο 8"/>
          <p:cNvSpPr/>
          <p:nvPr/>
        </p:nvSpPr>
        <p:spPr>
          <a:xfrm>
            <a:off x="1655676" y="5805264"/>
            <a:ext cx="5832648" cy="276999"/>
          </a:xfrm>
          <a:prstGeom prst="rect">
            <a:avLst/>
          </a:prstGeom>
        </p:spPr>
        <p:txBody>
          <a:bodyPr wrap="square">
            <a:spAutoFit/>
          </a:bodyPr>
          <a:lstStyle/>
          <a:p>
            <a:pPr algn="ctr"/>
            <a:r>
              <a:rPr lang="el-GR" sz="1200" dirty="0">
                <a:solidFill>
                  <a:schemeClr val="tx1">
                    <a:lumMod val="75000"/>
                    <a:lumOff val="25000"/>
                  </a:schemeClr>
                </a:solidFill>
                <a:latin typeface="+mn-lt"/>
              </a:rPr>
              <a:t>Εργαστήριο Βιολογικών Υγρών, Τμήμα Ιατρικών Εργαστηρίων, ΤΕΙ Αθηνών</a:t>
            </a:r>
          </a:p>
        </p:txBody>
      </p:sp>
    </p:spTree>
    <p:extLst>
      <p:ext uri="{BB962C8B-B14F-4D97-AF65-F5344CB8AC3E}">
        <p14:creationId xmlns:p14="http://schemas.microsoft.com/office/powerpoint/2010/main" val="28459152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a:solidFill>
                  <a:srgbClr val="820000"/>
                </a:solidFill>
              </a:rPr>
              <a:t>Η κατασκευή ιοντοεπιλεκτικών ηλεκτροδίων (ISE) </a:t>
            </a:r>
            <a:r>
              <a:rPr lang="el-GR" sz="3100" b="0" dirty="0" smtClean="0">
                <a:solidFill>
                  <a:srgbClr val="820000"/>
                </a:solidFill>
              </a:rPr>
              <a:t>(2 </a:t>
            </a:r>
            <a:r>
              <a:rPr lang="el-GR" sz="3100" b="0" dirty="0">
                <a:solidFill>
                  <a:srgbClr val="820000"/>
                </a:solidFill>
              </a:rPr>
              <a:t>από 4)</a:t>
            </a:r>
            <a:endParaRPr lang="el-GR" dirty="0"/>
          </a:p>
        </p:txBody>
      </p:sp>
      <p:sp>
        <p:nvSpPr>
          <p:cNvPr id="6" name="Content Placeholder 5"/>
          <p:cNvSpPr>
            <a:spLocks noGrp="1"/>
          </p:cNvSpPr>
          <p:nvPr>
            <p:ph idx="1"/>
          </p:nvPr>
        </p:nvSpPr>
        <p:spPr/>
        <p:txBody>
          <a:bodyPr>
            <a:normAutofit/>
          </a:bodyPr>
          <a:lstStyle/>
          <a:p>
            <a:pPr>
              <a:lnSpc>
                <a:spcPct val="150000"/>
              </a:lnSpc>
            </a:pPr>
            <a:r>
              <a:rPr lang="el-GR" altLang="zh-CN" sz="2400" dirty="0">
                <a:ea typeface="SimSun" pitchFamily="2" charset="-122"/>
                <a:cs typeface="Arial" pitchFamily="34" charset="0"/>
              </a:rPr>
              <a:t>Τα </a:t>
            </a:r>
            <a:r>
              <a:rPr lang="el-GR" altLang="zh-CN" sz="2400" b="1" dirty="0">
                <a:solidFill>
                  <a:srgbClr val="820000"/>
                </a:solidFill>
                <a:ea typeface="SimSun" pitchFamily="2" charset="-122"/>
                <a:cs typeface="Arial" pitchFamily="34" charset="0"/>
              </a:rPr>
              <a:t>ηλεκτρόδια αναφοράς </a:t>
            </a:r>
            <a:r>
              <a:rPr lang="el-GR" altLang="zh-CN" sz="2400" dirty="0">
                <a:ea typeface="SimSun" pitchFamily="2" charset="-122"/>
                <a:cs typeface="Arial" pitchFamily="34" charset="0"/>
              </a:rPr>
              <a:t>διακρίνονται ανάλογα με την κατασκευή τους στα ηλεκτρόδια καλομέλανος, αργύρου-χλωριούχου αργύρου και υδρογόνου. </a:t>
            </a:r>
          </a:p>
          <a:p>
            <a:pPr>
              <a:lnSpc>
                <a:spcPct val="150000"/>
              </a:lnSpc>
            </a:pPr>
            <a:r>
              <a:rPr lang="el-GR" altLang="zh-CN" sz="2400" dirty="0" smtClean="0">
                <a:ea typeface="SimSun" pitchFamily="2" charset="-122"/>
                <a:cs typeface="Arial" pitchFamily="34" charset="0"/>
              </a:rPr>
              <a:t>Τα </a:t>
            </a:r>
            <a:r>
              <a:rPr lang="el-GR" altLang="zh-CN" sz="2400" b="1" dirty="0">
                <a:solidFill>
                  <a:srgbClr val="820000"/>
                </a:solidFill>
                <a:ea typeface="SimSun" pitchFamily="2" charset="-122"/>
                <a:cs typeface="Arial" pitchFamily="34" charset="0"/>
              </a:rPr>
              <a:t>ενδεικτικά ηλεκτρόδια </a:t>
            </a:r>
            <a:r>
              <a:rPr lang="el-GR" altLang="zh-CN" sz="2400" dirty="0">
                <a:ea typeface="SimSun" pitchFamily="2" charset="-122"/>
                <a:cs typeface="Arial" pitchFamily="34" charset="0"/>
              </a:rPr>
              <a:t>διακρίνονται στα μεταλλικά και στα ηλεκτρόδια μεμβράνης. </a:t>
            </a:r>
          </a:p>
          <a:p>
            <a:pPr>
              <a:lnSpc>
                <a:spcPct val="150000"/>
              </a:lnSpc>
            </a:pPr>
            <a:r>
              <a:rPr lang="el-GR" altLang="zh-CN" sz="2400" dirty="0" smtClean="0">
                <a:ea typeface="SimSun" pitchFamily="2" charset="-122"/>
                <a:cs typeface="Arial" pitchFamily="34" charset="0"/>
              </a:rPr>
              <a:t>Τα </a:t>
            </a:r>
            <a:r>
              <a:rPr lang="el-GR" altLang="zh-CN" sz="2400" dirty="0">
                <a:ea typeface="SimSun" pitchFamily="2" charset="-122"/>
                <a:cs typeface="Arial" pitchFamily="34" charset="0"/>
              </a:rPr>
              <a:t>συνηθέστερα στους βιοχημικούς αναλυτές είναι τα ηλεκτρόδια μεμβράνης επειδή είναι εκλεκτικά ως προς ένα είδος ιόντος (π.χ. Κ</a:t>
            </a:r>
            <a:r>
              <a:rPr lang="el-GR" altLang="zh-CN" sz="2400" baseline="30000" dirty="0">
                <a:ea typeface="SimSun" pitchFamily="2" charset="-122"/>
                <a:cs typeface="Arial" pitchFamily="34" charset="0"/>
              </a:rPr>
              <a:t>+</a:t>
            </a:r>
            <a:r>
              <a:rPr lang="el-GR" altLang="zh-CN" sz="2400" dirty="0">
                <a:ea typeface="SimSun" pitchFamily="2" charset="-122"/>
                <a:cs typeface="Arial" pitchFamily="34" charset="0"/>
              </a:rPr>
              <a:t>, </a:t>
            </a:r>
            <a:r>
              <a:rPr lang="en-US" altLang="zh-CN" sz="2400" dirty="0">
                <a:ea typeface="SimSun" pitchFamily="2" charset="-122"/>
                <a:cs typeface="Arial" pitchFamily="34" charset="0"/>
              </a:rPr>
              <a:t>Na</a:t>
            </a:r>
            <a:r>
              <a:rPr lang="el-GR" altLang="zh-CN" sz="2400" baseline="30000" dirty="0">
                <a:ea typeface="SimSun" pitchFamily="2" charset="-122"/>
                <a:cs typeface="Arial" pitchFamily="34" charset="0"/>
              </a:rPr>
              <a:t>+</a:t>
            </a:r>
            <a:r>
              <a:rPr lang="el-GR" altLang="zh-CN" sz="2400" dirty="0">
                <a:ea typeface="SimSun" pitchFamily="2" charset="-122"/>
                <a:cs typeface="Arial" pitchFamily="34" charset="0"/>
              </a:rPr>
              <a:t>, </a:t>
            </a:r>
            <a:r>
              <a:rPr lang="en-US" altLang="zh-CN" sz="2400" dirty="0">
                <a:ea typeface="SimSun" pitchFamily="2" charset="-122"/>
                <a:cs typeface="Arial" pitchFamily="34" charset="0"/>
              </a:rPr>
              <a:t>Cl</a:t>
            </a:r>
            <a:r>
              <a:rPr lang="el-GR" altLang="zh-CN" sz="2400" baseline="30000" dirty="0">
                <a:ea typeface="SimSun" pitchFamily="2" charset="-122"/>
                <a:cs typeface="Arial" pitchFamily="34" charset="0"/>
              </a:rPr>
              <a:t>-</a:t>
            </a:r>
            <a:r>
              <a:rPr lang="el-GR" altLang="zh-CN" sz="2400" dirty="0">
                <a:ea typeface="SimSun" pitchFamily="2" charset="-122"/>
                <a:cs typeface="Arial" pitchFamily="34" charset="0"/>
              </a:rPr>
              <a:t>). </a:t>
            </a:r>
          </a:p>
          <a:p>
            <a:endParaRPr lang="el-GR" sz="2400" dirty="0">
              <a:ea typeface="SimSun" pitchFamily="2" charset="-122"/>
              <a:cs typeface="Arial" pitchFamily="34" charset="0"/>
            </a:endParaRPr>
          </a:p>
          <a:p>
            <a:endParaRPr lang="el-GR" sz="2400" dirty="0"/>
          </a:p>
          <a:p>
            <a:endParaRPr lang="el-GR" sz="2400" dirty="0"/>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87</a:t>
            </a:fld>
            <a:endParaRPr lang="el-GR" dirty="0"/>
          </a:p>
        </p:txBody>
      </p:sp>
    </p:spTree>
    <p:extLst>
      <p:ext uri="{BB962C8B-B14F-4D97-AF65-F5344CB8AC3E}">
        <p14:creationId xmlns:p14="http://schemas.microsoft.com/office/powerpoint/2010/main" val="233451426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a:solidFill>
                  <a:srgbClr val="820000"/>
                </a:solidFill>
              </a:rPr>
              <a:t>Η κατασκευή ιοντοεπιλεκτικών ηλεκτροδίων (ISE) </a:t>
            </a:r>
            <a:r>
              <a:rPr lang="el-GR" sz="3100" b="0" dirty="0" smtClean="0">
                <a:solidFill>
                  <a:srgbClr val="820000"/>
                </a:solidFill>
              </a:rPr>
              <a:t>(3 </a:t>
            </a:r>
            <a:r>
              <a:rPr lang="el-GR" sz="3100" b="0" dirty="0">
                <a:solidFill>
                  <a:srgbClr val="820000"/>
                </a:solidFill>
              </a:rPr>
              <a:t>από 4)</a:t>
            </a:r>
            <a:endParaRPr lang="el-GR" dirty="0"/>
          </a:p>
        </p:txBody>
      </p:sp>
      <p:sp>
        <p:nvSpPr>
          <p:cNvPr id="6" name="Content Placeholder 5"/>
          <p:cNvSpPr>
            <a:spLocks noGrp="1"/>
          </p:cNvSpPr>
          <p:nvPr>
            <p:ph idx="1"/>
          </p:nvPr>
        </p:nvSpPr>
        <p:spPr/>
        <p:txBody>
          <a:bodyPr>
            <a:normAutofit/>
          </a:bodyPr>
          <a:lstStyle/>
          <a:p>
            <a:pPr>
              <a:lnSpc>
                <a:spcPct val="150000"/>
              </a:lnSpc>
            </a:pPr>
            <a:r>
              <a:rPr lang="el-GR" altLang="zh-CN" sz="2400" dirty="0">
                <a:ea typeface="SimSun" pitchFamily="2" charset="-122"/>
                <a:cs typeface="Arial" pitchFamily="34" charset="0"/>
              </a:rPr>
              <a:t>Σήμερα χρησιμοποιούνται εξαιρετικά μικροί ηλεκτροχημικοί αισθητήρες που καλούνται διεθνώς </a:t>
            </a:r>
            <a:r>
              <a:rPr lang="en-US" altLang="zh-CN" sz="2400" b="1" dirty="0">
                <a:solidFill>
                  <a:srgbClr val="820000"/>
                </a:solidFill>
                <a:ea typeface="SimSun" pitchFamily="2" charset="-122"/>
                <a:cs typeface="Arial" pitchFamily="34" charset="0"/>
              </a:rPr>
              <a:t>CHEMFETS</a:t>
            </a:r>
            <a:r>
              <a:rPr lang="el-GR" altLang="zh-CN" sz="2400" dirty="0">
                <a:ea typeface="SimSun" pitchFamily="2" charset="-122"/>
                <a:cs typeface="Arial" pitchFamily="34" charset="0"/>
              </a:rPr>
              <a:t> (</a:t>
            </a:r>
            <a:r>
              <a:rPr lang="en-US" altLang="zh-CN" sz="2400" dirty="0">
                <a:ea typeface="SimSun" pitchFamily="2" charset="-122"/>
                <a:cs typeface="Arial" pitchFamily="34" charset="0"/>
              </a:rPr>
              <a:t>Chemically sensitive Field</a:t>
            </a:r>
            <a:r>
              <a:rPr lang="el-GR" altLang="zh-CN" sz="2400" dirty="0">
                <a:ea typeface="SimSun" pitchFamily="2" charset="-122"/>
                <a:cs typeface="Arial" pitchFamily="34" charset="0"/>
              </a:rPr>
              <a:t>-</a:t>
            </a:r>
            <a:r>
              <a:rPr lang="en-US" altLang="zh-CN" sz="2400" dirty="0">
                <a:ea typeface="SimSun" pitchFamily="2" charset="-122"/>
                <a:cs typeface="Arial" pitchFamily="34" charset="0"/>
              </a:rPr>
              <a:t>Effect transistors</a:t>
            </a:r>
            <a:r>
              <a:rPr lang="el-GR" altLang="zh-CN" sz="2400" dirty="0">
                <a:ea typeface="SimSun" pitchFamily="2" charset="-122"/>
                <a:cs typeface="Arial" pitchFamily="34" charset="0"/>
              </a:rPr>
              <a:t>) και </a:t>
            </a:r>
            <a:r>
              <a:rPr lang="en-US" altLang="zh-CN" sz="2400" b="1" dirty="0">
                <a:solidFill>
                  <a:srgbClr val="820000"/>
                </a:solidFill>
                <a:ea typeface="SimSun" pitchFamily="2" charset="-122"/>
                <a:cs typeface="Arial" pitchFamily="34" charset="0"/>
              </a:rPr>
              <a:t>ISFETS</a:t>
            </a:r>
            <a:r>
              <a:rPr lang="el-GR" altLang="zh-CN" sz="2400" dirty="0">
                <a:ea typeface="SimSun" pitchFamily="2" charset="-122"/>
                <a:cs typeface="Arial" pitchFamily="34" charset="0"/>
              </a:rPr>
              <a:t> (</a:t>
            </a:r>
            <a:r>
              <a:rPr lang="en-US" altLang="zh-CN" sz="2400" dirty="0">
                <a:ea typeface="SimSun" pitchFamily="2" charset="-122"/>
                <a:cs typeface="Arial" pitchFamily="34" charset="0"/>
              </a:rPr>
              <a:t>Ion</a:t>
            </a:r>
            <a:r>
              <a:rPr lang="el-GR" altLang="zh-CN" sz="2400" dirty="0">
                <a:ea typeface="SimSun" pitchFamily="2" charset="-122"/>
                <a:cs typeface="Arial" pitchFamily="34" charset="0"/>
              </a:rPr>
              <a:t>-</a:t>
            </a:r>
            <a:r>
              <a:rPr lang="en-US" altLang="zh-CN" sz="2400" dirty="0">
                <a:ea typeface="SimSun" pitchFamily="2" charset="-122"/>
                <a:cs typeface="Arial" pitchFamily="34" charset="0"/>
              </a:rPr>
              <a:t>Sensitive Field</a:t>
            </a:r>
            <a:r>
              <a:rPr lang="el-GR" altLang="zh-CN" sz="2400" dirty="0">
                <a:ea typeface="SimSun" pitchFamily="2" charset="-122"/>
                <a:cs typeface="Arial" pitchFamily="34" charset="0"/>
              </a:rPr>
              <a:t>-</a:t>
            </a:r>
            <a:r>
              <a:rPr lang="en-US" altLang="zh-CN" sz="2400" dirty="0">
                <a:ea typeface="SimSun" pitchFamily="2" charset="-122"/>
                <a:cs typeface="Arial" pitchFamily="34" charset="0"/>
              </a:rPr>
              <a:t>Effect Transistors</a:t>
            </a:r>
            <a:r>
              <a:rPr lang="el-GR" altLang="zh-CN" sz="2400" dirty="0">
                <a:ea typeface="SimSun" pitchFamily="2" charset="-122"/>
                <a:cs typeface="Arial" pitchFamily="34" charset="0"/>
              </a:rPr>
              <a:t>). </a:t>
            </a:r>
            <a:r>
              <a:rPr lang="en-US" altLang="zh-CN" sz="2400" dirty="0">
                <a:ea typeface="SimSun" pitchFamily="2" charset="-122"/>
                <a:cs typeface="Arial" pitchFamily="34" charset="0"/>
              </a:rPr>
              <a:t>E</a:t>
            </a:r>
            <a:r>
              <a:rPr lang="el-GR" altLang="zh-CN" sz="2400" dirty="0">
                <a:ea typeface="SimSun" pitchFamily="2" charset="-122"/>
                <a:cs typeface="Arial" pitchFamily="34" charset="0"/>
              </a:rPr>
              <a:t>ίναι  εξαιρετικά ευαίσθητα στη κίνηση των ηλεκτρονίων χρησιμοποιώντας ελάχιστη ποσότητα δείγματος.</a:t>
            </a:r>
            <a:endParaRPr lang="el-GR" altLang="zh-CN" sz="2400" dirty="0">
              <a:cs typeface="Arial" pitchFamily="34" charset="0"/>
            </a:endParaRPr>
          </a:p>
          <a:p>
            <a:pPr>
              <a:lnSpc>
                <a:spcPct val="150000"/>
              </a:lnSpc>
            </a:pPr>
            <a:endParaRPr lang="el-GR" sz="2400" dirty="0"/>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88</a:t>
            </a:fld>
            <a:endParaRPr lang="el-GR" dirty="0"/>
          </a:p>
        </p:txBody>
      </p:sp>
    </p:spTree>
    <p:extLst>
      <p:ext uri="{BB962C8B-B14F-4D97-AF65-F5344CB8AC3E}">
        <p14:creationId xmlns:p14="http://schemas.microsoft.com/office/powerpoint/2010/main" val="20752858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a:solidFill>
                  <a:srgbClr val="820000"/>
                </a:solidFill>
              </a:rPr>
              <a:t>Τα μήκη κύματος του </a:t>
            </a:r>
            <a:r>
              <a:rPr lang="el-GR" dirty="0" smtClean="0">
                <a:solidFill>
                  <a:srgbClr val="820000"/>
                </a:solidFill>
              </a:rPr>
              <a:t>φωτός</a:t>
            </a:r>
            <a:endParaRPr lang="el-GR" dirty="0">
              <a:solidFill>
                <a:srgbClr val="820000"/>
              </a:solidFill>
            </a:endParaRPr>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8</a:t>
            </a:fld>
            <a:endParaRPr lang="el-GR" dirty="0"/>
          </a:p>
        </p:txBody>
      </p:sp>
      <p:grpSp>
        <p:nvGrpSpPr>
          <p:cNvPr id="7" name="Group 7"/>
          <p:cNvGrpSpPr>
            <a:grpSpLocks/>
          </p:cNvGrpSpPr>
          <p:nvPr/>
        </p:nvGrpSpPr>
        <p:grpSpPr bwMode="auto">
          <a:xfrm>
            <a:off x="285750" y="1608138"/>
            <a:ext cx="8702675" cy="4654550"/>
            <a:chOff x="286325" y="1607392"/>
            <a:chExt cx="8701353" cy="4655224"/>
          </a:xfrm>
        </p:grpSpPr>
        <p:pic>
          <p:nvPicPr>
            <p:cNvPr id="8" name="Picture 2" descr="G:\DOWNLOADS\EM_spectrumrevised.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6325" y="1607392"/>
              <a:ext cx="8701353" cy="465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764063" y="5583068"/>
              <a:ext cx="4031637" cy="369941"/>
            </a:xfrm>
            <a:prstGeom prst="rect">
              <a:avLst/>
            </a:prstGeom>
            <a:noFill/>
          </p:spPr>
          <p:txBody>
            <a:bodyPr>
              <a:spAutoFit/>
            </a:bodyPr>
            <a:lstStyle/>
            <a:p>
              <a:pPr algn="ctr">
                <a:defRPr/>
              </a:pPr>
              <a:r>
                <a:rPr lang="en-US" dirty="0">
                  <a:latin typeface="+mn-lt"/>
                  <a:cs typeface="+mn-cs"/>
                </a:rPr>
                <a:t>Increasing Wavelength (</a:t>
              </a:r>
              <a:r>
                <a:rPr lang="el-GR" dirty="0">
                  <a:latin typeface="+mn-lt"/>
                  <a:cs typeface="+mn-cs"/>
                </a:rPr>
                <a:t>λ)</a:t>
              </a:r>
              <a:r>
                <a:rPr lang="en-US" dirty="0">
                  <a:latin typeface="+mn-lt"/>
                  <a:cs typeface="+mn-cs"/>
                </a:rPr>
                <a:t> in nm </a:t>
              </a:r>
              <a:r>
                <a:rPr lang="en-US" dirty="0">
                  <a:latin typeface="+mn-lt"/>
                  <a:cs typeface="+mn-cs"/>
                  <a:sym typeface="Wingdings" pitchFamily="2" charset="2"/>
                </a:rPr>
                <a:t></a:t>
              </a:r>
              <a:endParaRPr lang="el-GR" dirty="0">
                <a:latin typeface="+mn-lt"/>
                <a:cs typeface="+mn-cs"/>
              </a:endParaRPr>
            </a:p>
          </p:txBody>
        </p:sp>
      </p:grpSp>
      <p:sp>
        <p:nvSpPr>
          <p:cNvPr id="10" name="Rectangle 9"/>
          <p:cNvSpPr/>
          <p:nvPr/>
        </p:nvSpPr>
        <p:spPr>
          <a:xfrm>
            <a:off x="2862263" y="6032500"/>
            <a:ext cx="3419475" cy="460375"/>
          </a:xfrm>
          <a:prstGeom prst="rect">
            <a:avLst/>
          </a:prstGeom>
        </p:spPr>
        <p:txBody>
          <a:bodyPr>
            <a:spAutoFit/>
          </a:bodyPr>
          <a:lstStyle/>
          <a:p>
            <a:pPr algn="ctr">
              <a:defRPr/>
            </a:pPr>
            <a:r>
              <a:rPr lang="en-US" sz="1200" dirty="0">
                <a:solidFill>
                  <a:schemeClr val="tx1">
                    <a:lumMod val="65000"/>
                    <a:lumOff val="35000"/>
                  </a:schemeClr>
                </a:solidFill>
                <a:latin typeface="+mn-lt"/>
                <a:cs typeface="+mn-cs"/>
              </a:rPr>
              <a:t>“</a:t>
            </a:r>
            <a:r>
              <a:rPr lang="en-US" sz="1200" dirty="0">
                <a:solidFill>
                  <a:schemeClr val="tx1">
                    <a:lumMod val="65000"/>
                    <a:lumOff val="35000"/>
                  </a:schemeClr>
                </a:solidFill>
                <a:latin typeface="+mn-lt"/>
                <a:cs typeface="+mn-cs"/>
                <a:hlinkClick r:id="rId3"/>
              </a:rPr>
              <a:t>EM spectrumrevised</a:t>
            </a:r>
            <a:r>
              <a:rPr lang="en-US" sz="1200" dirty="0">
                <a:solidFill>
                  <a:schemeClr val="tx1">
                    <a:lumMod val="65000"/>
                    <a:lumOff val="35000"/>
                  </a:schemeClr>
                </a:solidFill>
                <a:latin typeface="+mn-lt"/>
                <a:cs typeface="+mn-cs"/>
              </a:rPr>
              <a:t>”,  </a:t>
            </a:r>
          </a:p>
          <a:p>
            <a:pPr algn="ctr">
              <a:defRPr/>
            </a:pPr>
            <a:r>
              <a:rPr lang="el-GR" sz="1200" dirty="0" smtClean="0">
                <a:solidFill>
                  <a:schemeClr val="tx1">
                    <a:lumMod val="65000"/>
                    <a:lumOff val="35000"/>
                  </a:schemeClr>
                </a:solidFill>
                <a:latin typeface="+mn-lt"/>
                <a:cs typeface="+mn-cs"/>
              </a:rPr>
              <a:t>από </a:t>
            </a:r>
            <a:r>
              <a:rPr lang="en-US" sz="1200" dirty="0">
                <a:solidFill>
                  <a:schemeClr val="tx1">
                    <a:lumMod val="65000"/>
                    <a:lumOff val="35000"/>
                  </a:schemeClr>
                </a:solidFill>
                <a:latin typeface="+mn-lt"/>
                <a:cs typeface="+mn-cs"/>
              </a:rPr>
              <a:t> </a:t>
            </a:r>
            <a:r>
              <a:rPr lang="en-US" sz="1200" dirty="0">
                <a:solidFill>
                  <a:schemeClr val="tx1">
                    <a:lumMod val="65000"/>
                    <a:lumOff val="35000"/>
                  </a:schemeClr>
                </a:solidFill>
                <a:latin typeface="+mn-lt"/>
                <a:cs typeface="+mn-cs"/>
                <a:hlinkClick r:id="rId4"/>
              </a:rPr>
              <a:t>Keoka</a:t>
            </a:r>
            <a:r>
              <a:rPr lang="en-US" sz="1200" dirty="0">
                <a:solidFill>
                  <a:schemeClr val="tx1">
                    <a:lumMod val="65000"/>
                    <a:lumOff val="35000"/>
                  </a:schemeClr>
                </a:solidFill>
                <a:latin typeface="+mn-lt"/>
                <a:cs typeface="+mn-cs"/>
              </a:rPr>
              <a:t> </a:t>
            </a:r>
            <a:r>
              <a:rPr lang="el-GR" sz="1200" dirty="0" smtClean="0">
                <a:solidFill>
                  <a:schemeClr val="tx1">
                    <a:lumMod val="65000"/>
                    <a:lumOff val="35000"/>
                  </a:schemeClr>
                </a:solidFill>
                <a:latin typeface="+mn-lt"/>
                <a:cs typeface="+mn-cs"/>
              </a:rPr>
              <a:t>διαθέσιμο με άδεια</a:t>
            </a:r>
            <a:r>
              <a:rPr lang="en-US" sz="1200" dirty="0" smtClean="0">
                <a:solidFill>
                  <a:schemeClr val="tx1">
                    <a:lumMod val="65000"/>
                    <a:lumOff val="35000"/>
                  </a:schemeClr>
                </a:solidFill>
                <a:latin typeface="+mn-lt"/>
                <a:cs typeface="+mn-cs"/>
              </a:rPr>
              <a:t> </a:t>
            </a:r>
            <a:r>
              <a:rPr lang="en-US" sz="1200" dirty="0">
                <a:solidFill>
                  <a:schemeClr val="tx1">
                    <a:lumMod val="65000"/>
                    <a:lumOff val="35000"/>
                  </a:schemeClr>
                </a:solidFill>
                <a:latin typeface="+mn-lt"/>
                <a:cs typeface="+mn-cs"/>
                <a:hlinkClick r:id="rId5"/>
              </a:rPr>
              <a:t>CC BY-SA 3.0</a:t>
            </a:r>
            <a:endParaRPr lang="en-US" sz="1200" dirty="0">
              <a:solidFill>
                <a:schemeClr val="tx1">
                  <a:lumMod val="65000"/>
                  <a:lumOff val="35000"/>
                </a:schemeClr>
              </a:solidFill>
              <a:latin typeface="+mn-lt"/>
              <a:cs typeface="+mn-cs"/>
            </a:endParaRPr>
          </a:p>
        </p:txBody>
      </p:sp>
    </p:spTree>
    <p:extLst>
      <p:ext uri="{BB962C8B-B14F-4D97-AF65-F5344CB8AC3E}">
        <p14:creationId xmlns:p14="http://schemas.microsoft.com/office/powerpoint/2010/main" val="2417996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2857500" y="1268760"/>
            <a:ext cx="3429000" cy="2571750"/>
          </a:xfrm>
          <a:prstGeom prst="rect">
            <a:avLst/>
          </a:prstGeom>
          <a:noFill/>
          <a:ln w="9525">
            <a:noFill/>
            <a:miter lim="800000"/>
            <a:headEnd/>
            <a:tailEnd/>
          </a:ln>
        </p:spPr>
      </p:pic>
      <p:sp>
        <p:nvSpPr>
          <p:cNvPr id="3" name="Rectangle 1"/>
          <p:cNvSpPr>
            <a:spLocks noChangeArrowheads="1"/>
          </p:cNvSpPr>
          <p:nvPr/>
        </p:nvSpPr>
        <p:spPr bwMode="auto">
          <a:xfrm>
            <a:off x="1568807" y="3840510"/>
            <a:ext cx="6006388"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2000" b="1" dirty="0" smtClean="0">
                <a:solidFill>
                  <a:srgbClr val="820000"/>
                </a:solidFill>
                <a:latin typeface="Calibri" pitchFamily="34" charset="0"/>
                <a:cs typeface="Times New Roman" pitchFamily="18" charset="0"/>
              </a:rPr>
              <a:t>Για κάθε ιόν χρησιμοποιείται διαφορετικό ηλεκτρόδιο</a:t>
            </a:r>
            <a:endParaRPr kumimoji="0" lang="el-GR" sz="3600" b="1" i="0" u="none" strike="noStrike" cap="none" normalizeH="0" baseline="0" dirty="0" smtClean="0">
              <a:ln>
                <a:noFill/>
              </a:ln>
              <a:solidFill>
                <a:srgbClr val="820000"/>
              </a:solidFill>
              <a:effectLst/>
              <a:latin typeface="Arial" pitchFamily="34" charset="0"/>
              <a:cs typeface="Arial" pitchFamily="34" charset="0"/>
            </a:endParaRPr>
          </a:p>
        </p:txBody>
      </p:sp>
      <p:sp>
        <p:nvSpPr>
          <p:cNvPr id="6" name="Title 5"/>
          <p:cNvSpPr>
            <a:spLocks noGrp="1"/>
          </p:cNvSpPr>
          <p:nvPr>
            <p:ph type="title"/>
          </p:nvPr>
        </p:nvSpPr>
        <p:spPr/>
        <p:txBody>
          <a:bodyPr>
            <a:normAutofit fontScale="90000"/>
          </a:bodyPr>
          <a:lstStyle/>
          <a:p>
            <a:r>
              <a:rPr lang="el-GR" dirty="0">
                <a:solidFill>
                  <a:srgbClr val="820000"/>
                </a:solidFill>
              </a:rPr>
              <a:t>Η κατασκευή ιοντοεπιλεκτικών ηλεκτροδίων (ISE) </a:t>
            </a:r>
            <a:r>
              <a:rPr lang="el-GR" sz="3100" b="0" dirty="0" smtClean="0">
                <a:solidFill>
                  <a:srgbClr val="820000"/>
                </a:solidFill>
              </a:rPr>
              <a:t>(4 </a:t>
            </a:r>
            <a:r>
              <a:rPr lang="el-GR" sz="3100" b="0" dirty="0">
                <a:solidFill>
                  <a:srgbClr val="820000"/>
                </a:solidFill>
              </a:rPr>
              <a:t>από 4)</a:t>
            </a:r>
            <a:endParaRPr lang="el-GR" dirty="0"/>
          </a:p>
        </p:txBody>
      </p:sp>
      <p:sp>
        <p:nvSpPr>
          <p:cNvPr id="8" name="Content Placeholder 7"/>
          <p:cNvSpPr>
            <a:spLocks noGrp="1"/>
          </p:cNvSpPr>
          <p:nvPr>
            <p:ph idx="1"/>
          </p:nvPr>
        </p:nvSpPr>
        <p:spPr>
          <a:xfrm>
            <a:off x="492421" y="4477182"/>
            <a:ext cx="8229600" cy="2120170"/>
          </a:xfrm>
        </p:spPr>
        <p:txBody>
          <a:bodyPr>
            <a:noAutofit/>
          </a:bodyPr>
          <a:lstStyle/>
          <a:p>
            <a:r>
              <a:rPr lang="el-GR" sz="2400" dirty="0" smtClean="0"/>
              <a:t>Τα </a:t>
            </a:r>
            <a:r>
              <a:rPr lang="el-GR" sz="2400" dirty="0"/>
              <a:t>ηλεκτρόδια απαιτούν </a:t>
            </a:r>
            <a:r>
              <a:rPr lang="el-GR" sz="2400" b="1" dirty="0">
                <a:solidFill>
                  <a:srgbClr val="820000"/>
                </a:solidFill>
              </a:rPr>
              <a:t>συνεχώς βαθμονόμηση </a:t>
            </a:r>
            <a:r>
              <a:rPr lang="el-GR" sz="2400" dirty="0"/>
              <a:t>με ειδικά </a:t>
            </a:r>
            <a:r>
              <a:rPr lang="en-US" sz="2400" dirty="0" smtClean="0"/>
              <a:t>Buffers</a:t>
            </a:r>
            <a:endParaRPr lang="el-GR" sz="2400" dirty="0"/>
          </a:p>
          <a:p>
            <a:r>
              <a:rPr lang="el-GR" sz="2400" dirty="0"/>
              <a:t>Θεωρούνται </a:t>
            </a:r>
            <a:r>
              <a:rPr lang="el-GR" sz="2400" b="1" dirty="0">
                <a:solidFill>
                  <a:srgbClr val="820000"/>
                </a:solidFill>
              </a:rPr>
              <a:t>αναλώσιμα </a:t>
            </a:r>
            <a:r>
              <a:rPr lang="el-GR" sz="2400" dirty="0"/>
              <a:t>και αντικαθίστανται όταν έχουν πλέον ιονιστεί τόσο ώστε να μην μπορούν να δεχτούν άλλα ιόντα και δίνουν λανθασμένα αποτελέσματα.</a:t>
            </a:r>
          </a:p>
          <a:p>
            <a:endParaRPr lang="el-GR" sz="2400"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89</a:t>
            </a:fld>
            <a:endParaRPr lang="el-GR" dirty="0"/>
          </a:p>
        </p:txBody>
      </p:sp>
    </p:spTree>
    <p:extLst>
      <p:ext uri="{BB962C8B-B14F-4D97-AF65-F5344CB8AC3E}">
        <p14:creationId xmlns:p14="http://schemas.microsoft.com/office/powerpoint/2010/main" val="15574853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573371" y="2204864"/>
            <a:ext cx="5997258" cy="2261592"/>
          </a:xfrm>
          <a:prstGeom prst="rect">
            <a:avLst/>
          </a:prstGeom>
          <a:noFill/>
          <a:ln w="9525">
            <a:noFill/>
            <a:miter lim="800000"/>
            <a:headEnd/>
            <a:tailEnd/>
          </a:ln>
        </p:spPr>
      </p:pic>
      <p:sp>
        <p:nvSpPr>
          <p:cNvPr id="3" name="2 - Ορθογώνιο"/>
          <p:cNvSpPr/>
          <p:nvPr/>
        </p:nvSpPr>
        <p:spPr>
          <a:xfrm>
            <a:off x="1475656" y="4653136"/>
            <a:ext cx="6264696" cy="400110"/>
          </a:xfrm>
          <a:prstGeom prst="rect">
            <a:avLst/>
          </a:prstGeom>
        </p:spPr>
        <p:txBody>
          <a:bodyPr wrap="square">
            <a:spAutoFit/>
          </a:bodyPr>
          <a:lstStyle/>
          <a:p>
            <a:pPr algn="ctr"/>
            <a:r>
              <a:rPr lang="en-US" sz="2000" dirty="0" smtClean="0">
                <a:latin typeface="+mn-lt"/>
              </a:rPr>
              <a:t>STAT/Ion – A</a:t>
            </a:r>
            <a:r>
              <a:rPr lang="el-GR" sz="2000" dirty="0" smtClean="0">
                <a:latin typeface="+mn-lt"/>
              </a:rPr>
              <a:t>ναλυτής</a:t>
            </a:r>
            <a:r>
              <a:rPr lang="el-GR" sz="2000" dirty="0" smtClean="0">
                <a:latin typeface="+mn-lt"/>
              </a:rPr>
              <a:t> Ν</a:t>
            </a:r>
            <a:r>
              <a:rPr lang="en-US" sz="2000" dirty="0" smtClean="0">
                <a:latin typeface="+mn-lt"/>
              </a:rPr>
              <a:t>a/Cl (1974)</a:t>
            </a:r>
            <a:endParaRPr lang="el-GR" sz="2000" dirty="0">
              <a:latin typeface="+mn-lt"/>
            </a:endParaRPr>
          </a:p>
        </p:txBody>
      </p:sp>
      <p:sp>
        <p:nvSpPr>
          <p:cNvPr id="2" name="Title 1"/>
          <p:cNvSpPr>
            <a:spLocks noGrp="1"/>
          </p:cNvSpPr>
          <p:nvPr>
            <p:ph type="title"/>
          </p:nvPr>
        </p:nvSpPr>
        <p:spPr/>
        <p:txBody>
          <a:bodyPr>
            <a:normAutofit fontScale="90000"/>
          </a:bodyPr>
          <a:lstStyle/>
          <a:p>
            <a:r>
              <a:rPr lang="el-GR" dirty="0">
                <a:solidFill>
                  <a:srgbClr val="820000"/>
                </a:solidFill>
              </a:rPr>
              <a:t>Γρήγορα η ποτενσιομετρία </a:t>
            </a:r>
            <a:r>
              <a:rPr lang="el-GR" dirty="0" smtClean="0">
                <a:solidFill>
                  <a:srgbClr val="820000"/>
                </a:solidFill>
              </a:rPr>
              <a:t>αυτοματοποιήθηκε</a:t>
            </a:r>
            <a:endParaRPr lang="el-GR" dirty="0">
              <a:solidFill>
                <a:srgbClr val="820000"/>
              </a:solidFill>
            </a:endParaRPr>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90</a:t>
            </a:fld>
            <a:endParaRPr lang="el-GR" dirty="0"/>
          </a:p>
        </p:txBody>
      </p:sp>
    </p:spTree>
    <p:extLst>
      <p:ext uri="{BB962C8B-B14F-4D97-AF65-F5344CB8AC3E}">
        <p14:creationId xmlns:p14="http://schemas.microsoft.com/office/powerpoint/2010/main" val="377809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0272" y="2310264"/>
            <a:ext cx="1320428" cy="2160240"/>
          </a:xfrm>
          <a:prstGeom prst="rect">
            <a:avLst/>
          </a:prstGeom>
          <a:noFill/>
          <a:ln w="9525">
            <a:noFill/>
            <a:miter lim="800000"/>
            <a:headEnd/>
            <a:tailEnd/>
          </a:ln>
        </p:spPr>
      </p:pic>
      <p:sp>
        <p:nvSpPr>
          <p:cNvPr id="4" name="3 - TextBox"/>
          <p:cNvSpPr txBox="1"/>
          <p:nvPr/>
        </p:nvSpPr>
        <p:spPr>
          <a:xfrm>
            <a:off x="683568" y="2420888"/>
            <a:ext cx="4032448" cy="1938992"/>
          </a:xfrm>
          <a:prstGeom prst="rect">
            <a:avLst/>
          </a:prstGeom>
          <a:noFill/>
        </p:spPr>
        <p:txBody>
          <a:bodyPr wrap="square" rtlCol="0">
            <a:spAutoFit/>
          </a:bodyPr>
          <a:lstStyle/>
          <a:p>
            <a:r>
              <a:rPr lang="el-GR" sz="2400" dirty="0" smtClean="0">
                <a:latin typeface="+mn-lt"/>
              </a:rPr>
              <a:t>Μετρούν συνήθως Ν</a:t>
            </a:r>
            <a:r>
              <a:rPr lang="en-US" sz="2400" dirty="0" smtClean="0">
                <a:latin typeface="+mn-lt"/>
              </a:rPr>
              <a:t>a</a:t>
            </a:r>
            <a:r>
              <a:rPr lang="en-US" sz="2400" baseline="30000" dirty="0" smtClean="0">
                <a:latin typeface="+mn-lt"/>
              </a:rPr>
              <a:t>+</a:t>
            </a:r>
            <a:r>
              <a:rPr lang="en-US" sz="2400" dirty="0" smtClean="0">
                <a:latin typeface="+mn-lt"/>
              </a:rPr>
              <a:t>, Cl</a:t>
            </a:r>
            <a:r>
              <a:rPr lang="en-US" sz="2400" baseline="30000" dirty="0" smtClean="0">
                <a:latin typeface="+mn-lt"/>
              </a:rPr>
              <a:t>-</a:t>
            </a:r>
            <a:r>
              <a:rPr lang="en-US" sz="2400" dirty="0" smtClean="0">
                <a:latin typeface="+mn-lt"/>
              </a:rPr>
              <a:t>, K</a:t>
            </a:r>
            <a:r>
              <a:rPr lang="en-US" sz="2400" baseline="30000" dirty="0" smtClean="0">
                <a:latin typeface="+mn-lt"/>
              </a:rPr>
              <a:t>+</a:t>
            </a:r>
          </a:p>
          <a:p>
            <a:endParaRPr lang="en-US" sz="2400" dirty="0" smtClean="0">
              <a:latin typeface="+mn-lt"/>
            </a:endParaRPr>
          </a:p>
          <a:p>
            <a:r>
              <a:rPr lang="el-GR" sz="2400" dirty="0" smtClean="0">
                <a:latin typeface="+mn-lt"/>
              </a:rPr>
              <a:t>Αλλά και άλλα ιόντα όπως</a:t>
            </a:r>
            <a:r>
              <a:rPr lang="en-US" sz="2400" dirty="0" smtClean="0">
                <a:latin typeface="+mn-lt"/>
              </a:rPr>
              <a:t>:</a:t>
            </a:r>
          </a:p>
          <a:p>
            <a:endParaRPr lang="en-US" sz="2400" dirty="0" smtClean="0">
              <a:latin typeface="+mn-lt"/>
            </a:endParaRPr>
          </a:p>
          <a:p>
            <a:r>
              <a:rPr lang="en-US" sz="2400" dirty="0" smtClean="0">
                <a:latin typeface="+mn-lt"/>
              </a:rPr>
              <a:t>Li</a:t>
            </a:r>
            <a:r>
              <a:rPr lang="en-US" sz="2400" baseline="30000" dirty="0" smtClean="0">
                <a:latin typeface="+mn-lt"/>
              </a:rPr>
              <a:t>+</a:t>
            </a:r>
            <a:r>
              <a:rPr lang="en-US" sz="2400" dirty="0" smtClean="0">
                <a:latin typeface="+mn-lt"/>
              </a:rPr>
              <a:t>, Ca</a:t>
            </a:r>
            <a:r>
              <a:rPr lang="en-US" sz="2400" baseline="30000" dirty="0" smtClean="0">
                <a:latin typeface="+mn-lt"/>
              </a:rPr>
              <a:t>++</a:t>
            </a:r>
            <a:r>
              <a:rPr lang="en-US" sz="2400" dirty="0" smtClean="0">
                <a:latin typeface="+mn-lt"/>
              </a:rPr>
              <a:t>, HCO</a:t>
            </a:r>
            <a:r>
              <a:rPr lang="en-US" sz="2400" baseline="-25000" dirty="0" smtClean="0">
                <a:latin typeface="+mn-lt"/>
              </a:rPr>
              <a:t>3</a:t>
            </a:r>
            <a:r>
              <a:rPr lang="en-US" sz="2400" baseline="30000" dirty="0" smtClean="0">
                <a:latin typeface="+mn-lt"/>
              </a:rPr>
              <a:t>- </a:t>
            </a:r>
            <a:r>
              <a:rPr lang="en-US" sz="2400" dirty="0" smtClean="0">
                <a:latin typeface="+mn-lt"/>
              </a:rPr>
              <a:t>,</a:t>
            </a:r>
            <a:r>
              <a:rPr lang="el-GR" sz="2400" dirty="0" smtClean="0">
                <a:latin typeface="+mn-lt"/>
              </a:rPr>
              <a:t> </a:t>
            </a:r>
            <a:r>
              <a:rPr lang="en-US" sz="2400" dirty="0" smtClean="0">
                <a:latin typeface="+mn-lt"/>
              </a:rPr>
              <a:t>pH</a:t>
            </a:r>
            <a:r>
              <a:rPr lang="el-GR" sz="2400" dirty="0" smtClean="0">
                <a:latin typeface="+mn-lt"/>
              </a:rPr>
              <a:t>, </a:t>
            </a:r>
            <a:r>
              <a:rPr lang="en-US" sz="2400" dirty="0" smtClean="0">
                <a:latin typeface="+mn-lt"/>
              </a:rPr>
              <a:t>BUN</a:t>
            </a:r>
            <a:endParaRPr lang="el-GR" sz="2400" dirty="0">
              <a:latin typeface="+mn-lt"/>
            </a:endParaRPr>
          </a:p>
        </p:txBody>
      </p:sp>
      <p:sp>
        <p:nvSpPr>
          <p:cNvPr id="2" name="Title 1"/>
          <p:cNvSpPr>
            <a:spLocks noGrp="1"/>
          </p:cNvSpPr>
          <p:nvPr>
            <p:ph type="title"/>
          </p:nvPr>
        </p:nvSpPr>
        <p:spPr/>
        <p:txBody>
          <a:bodyPr>
            <a:normAutofit fontScale="90000"/>
          </a:bodyPr>
          <a:lstStyle/>
          <a:p>
            <a:r>
              <a:rPr lang="el-GR" dirty="0">
                <a:solidFill>
                  <a:srgbClr val="820000"/>
                </a:solidFill>
              </a:rPr>
              <a:t>Σήμερα όλοι οι βιοχημικοί αναλυτές έχουν μονάδα </a:t>
            </a:r>
            <a:r>
              <a:rPr lang="en-US" dirty="0" smtClean="0">
                <a:solidFill>
                  <a:srgbClr val="820000"/>
                </a:solidFill>
              </a:rPr>
              <a:t>ISE</a:t>
            </a:r>
            <a:endParaRPr lang="el-GR" dirty="0">
              <a:solidFill>
                <a:srgbClr val="820000"/>
              </a:solidFill>
            </a:endParaRPr>
          </a:p>
        </p:txBody>
      </p:sp>
      <p:sp>
        <p:nvSpPr>
          <p:cNvPr id="6" name="5 - Θέση αριθμού διαφάνειας"/>
          <p:cNvSpPr>
            <a:spLocks noGrp="1"/>
          </p:cNvSpPr>
          <p:nvPr>
            <p:ph type="sldNum" sz="quarter" idx="12"/>
          </p:nvPr>
        </p:nvSpPr>
        <p:spPr/>
        <p:txBody>
          <a:bodyPr/>
          <a:lstStyle/>
          <a:p>
            <a:fld id="{4F892117-1901-45FE-8DD7-2D21F5396251}" type="slidenum">
              <a:rPr lang="el-GR" smtClean="0"/>
              <a:pPr/>
              <a:t>91</a:t>
            </a:fld>
            <a:endParaRPr lang="el-GR" dirty="0"/>
          </a:p>
        </p:txBody>
      </p:sp>
      <p:pic>
        <p:nvPicPr>
          <p:cNvPr id="7" name="Picture 4"/>
          <p:cNvPicPr>
            <a:picLocks noChangeAspect="1" noChangeArrowheads="1"/>
          </p:cNvPicPr>
          <p:nvPr/>
        </p:nvPicPr>
        <p:blipFill>
          <a:blip r:embed="rId4" cstate="print"/>
          <a:srcRect/>
          <a:stretch>
            <a:fillRect/>
          </a:stretch>
        </p:blipFill>
        <p:spPr bwMode="auto">
          <a:xfrm>
            <a:off x="5076056" y="2492896"/>
            <a:ext cx="1512168" cy="1824684"/>
          </a:xfrm>
          <a:prstGeom prst="rect">
            <a:avLst/>
          </a:prstGeom>
          <a:noFill/>
          <a:ln w="9525">
            <a:noFill/>
            <a:miter lim="800000"/>
            <a:headEnd/>
            <a:tailEnd/>
          </a:ln>
        </p:spPr>
      </p:pic>
    </p:spTree>
    <p:extLst>
      <p:ext uri="{BB962C8B-B14F-4D97-AF65-F5344CB8AC3E}">
        <p14:creationId xmlns:p14="http://schemas.microsoft.com/office/powerpoint/2010/main" val="259167072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EasyLyte - electrolyte analyz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9632" y="1412776"/>
            <a:ext cx="2160240" cy="2107551"/>
          </a:xfrm>
          <a:prstGeom prst="rect">
            <a:avLst/>
          </a:prstGeom>
          <a:noFill/>
        </p:spPr>
      </p:pic>
      <p:sp>
        <p:nvSpPr>
          <p:cNvPr id="4" name="3 - TextBox"/>
          <p:cNvSpPr txBox="1"/>
          <p:nvPr/>
        </p:nvSpPr>
        <p:spPr>
          <a:xfrm>
            <a:off x="107504" y="3520327"/>
            <a:ext cx="3744416" cy="646331"/>
          </a:xfrm>
          <a:prstGeom prst="rect">
            <a:avLst/>
          </a:prstGeom>
          <a:noFill/>
        </p:spPr>
        <p:txBody>
          <a:bodyPr wrap="square" rtlCol="0">
            <a:spAutoFit/>
          </a:bodyPr>
          <a:lstStyle/>
          <a:p>
            <a:pPr algn="ctr"/>
            <a:r>
              <a:rPr lang="en-US" dirty="0" smtClean="0">
                <a:latin typeface="+mn-lt"/>
              </a:rPr>
              <a:t>Medica</a:t>
            </a:r>
            <a:endParaRPr lang="en-US" dirty="0" smtClean="0">
              <a:latin typeface="+mn-lt"/>
            </a:endParaRPr>
          </a:p>
          <a:p>
            <a:pPr algn="ctr"/>
            <a:r>
              <a:rPr lang="en-US" dirty="0" smtClean="0">
                <a:latin typeface="+mn-lt"/>
              </a:rPr>
              <a:t>EaseLyte (Na</a:t>
            </a:r>
            <a:r>
              <a:rPr lang="en-US" baseline="30000" dirty="0" smtClean="0">
                <a:latin typeface="+mn-lt"/>
              </a:rPr>
              <a:t>+</a:t>
            </a:r>
            <a:r>
              <a:rPr lang="en-US" dirty="0" smtClean="0">
                <a:latin typeface="+mn-lt"/>
              </a:rPr>
              <a:t>, K</a:t>
            </a:r>
            <a:r>
              <a:rPr lang="en-US" baseline="30000" dirty="0" smtClean="0">
                <a:latin typeface="+mn-lt"/>
              </a:rPr>
              <a:t>+</a:t>
            </a:r>
            <a:r>
              <a:rPr lang="en-US" dirty="0" smtClean="0">
                <a:latin typeface="+mn-lt"/>
              </a:rPr>
              <a:t>, Cl</a:t>
            </a:r>
            <a:r>
              <a:rPr lang="en-US" baseline="30000" dirty="0" smtClean="0">
                <a:latin typeface="+mn-lt"/>
              </a:rPr>
              <a:t>-</a:t>
            </a:r>
            <a:r>
              <a:rPr lang="en-US" dirty="0" smtClean="0">
                <a:latin typeface="+mn-lt"/>
              </a:rPr>
              <a:t>, Li</a:t>
            </a:r>
            <a:r>
              <a:rPr lang="en-US" baseline="30000" dirty="0" smtClean="0">
                <a:latin typeface="+mn-lt"/>
              </a:rPr>
              <a:t>+</a:t>
            </a:r>
            <a:r>
              <a:rPr lang="en-US" dirty="0" smtClean="0">
                <a:latin typeface="+mn-lt"/>
              </a:rPr>
              <a:t>, Ca</a:t>
            </a:r>
            <a:r>
              <a:rPr lang="en-US" baseline="30000" dirty="0" smtClean="0">
                <a:latin typeface="+mn-lt"/>
              </a:rPr>
              <a:t>++</a:t>
            </a:r>
            <a:r>
              <a:rPr lang="en-US" dirty="0" smtClean="0">
                <a:latin typeface="+mn-lt"/>
              </a:rPr>
              <a:t>)</a:t>
            </a:r>
            <a:endParaRPr lang="el-GR" dirty="0">
              <a:latin typeface="+mn-lt"/>
            </a:endParaRPr>
          </a:p>
        </p:txBody>
      </p:sp>
      <p:pic>
        <p:nvPicPr>
          <p:cNvPr id="105475" name="Picture 3"/>
          <p:cNvPicPr>
            <a:picLocks noChangeAspect="1" noChangeArrowheads="1"/>
          </p:cNvPicPr>
          <p:nvPr/>
        </p:nvPicPr>
        <p:blipFill>
          <a:blip r:embed="rId4" cstate="print"/>
          <a:srcRect/>
          <a:stretch>
            <a:fillRect/>
          </a:stretch>
        </p:blipFill>
        <p:spPr bwMode="auto">
          <a:xfrm>
            <a:off x="3851920" y="1268760"/>
            <a:ext cx="2264875" cy="2250357"/>
          </a:xfrm>
          <a:prstGeom prst="rect">
            <a:avLst/>
          </a:prstGeom>
          <a:noFill/>
          <a:ln w="9525">
            <a:noFill/>
            <a:miter lim="800000"/>
            <a:headEnd/>
            <a:tailEnd/>
          </a:ln>
        </p:spPr>
      </p:pic>
      <p:sp>
        <p:nvSpPr>
          <p:cNvPr id="6" name="5 - TextBox"/>
          <p:cNvSpPr txBox="1"/>
          <p:nvPr/>
        </p:nvSpPr>
        <p:spPr>
          <a:xfrm>
            <a:off x="3776535" y="3519117"/>
            <a:ext cx="4680520" cy="646331"/>
          </a:xfrm>
          <a:prstGeom prst="rect">
            <a:avLst/>
          </a:prstGeom>
          <a:noFill/>
        </p:spPr>
        <p:txBody>
          <a:bodyPr wrap="square" rtlCol="0">
            <a:spAutoFit/>
          </a:bodyPr>
          <a:lstStyle/>
          <a:p>
            <a:pPr algn="ctr"/>
            <a:r>
              <a:rPr lang="en-US" dirty="0" smtClean="0">
                <a:latin typeface="+mn-lt"/>
              </a:rPr>
              <a:t>NOVA Medical</a:t>
            </a:r>
          </a:p>
          <a:p>
            <a:pPr algn="ctr"/>
            <a:r>
              <a:rPr lang="en-US" dirty="0" smtClean="0">
                <a:latin typeface="+mn-lt"/>
              </a:rPr>
              <a:t>NOVA 12: (</a:t>
            </a:r>
            <a:r>
              <a:rPr lang="pl-PL" dirty="0" smtClean="0">
                <a:latin typeface="+mn-lt"/>
              </a:rPr>
              <a:t>Na</a:t>
            </a:r>
            <a:r>
              <a:rPr lang="pl-PL" baseline="30000" dirty="0" smtClean="0">
                <a:latin typeface="+mn-lt"/>
              </a:rPr>
              <a:t>+</a:t>
            </a:r>
            <a:r>
              <a:rPr lang="pl-PL" dirty="0" smtClean="0">
                <a:latin typeface="+mn-lt"/>
              </a:rPr>
              <a:t>, K</a:t>
            </a:r>
            <a:r>
              <a:rPr lang="pl-PL" baseline="30000" dirty="0" smtClean="0">
                <a:latin typeface="+mn-lt"/>
              </a:rPr>
              <a:t>+</a:t>
            </a:r>
            <a:r>
              <a:rPr lang="pl-PL" dirty="0" smtClean="0">
                <a:latin typeface="+mn-lt"/>
              </a:rPr>
              <a:t>, Cl</a:t>
            </a:r>
            <a:r>
              <a:rPr lang="pl-PL" baseline="30000" dirty="0" smtClean="0">
                <a:latin typeface="+mn-lt"/>
              </a:rPr>
              <a:t>-</a:t>
            </a:r>
            <a:r>
              <a:rPr lang="pl-PL" dirty="0" smtClean="0">
                <a:latin typeface="+mn-lt"/>
              </a:rPr>
              <a:t>, TCO</a:t>
            </a:r>
            <a:r>
              <a:rPr lang="pl-PL" baseline="-25000" dirty="0" smtClean="0">
                <a:latin typeface="+mn-lt"/>
              </a:rPr>
              <a:t>2</a:t>
            </a:r>
            <a:r>
              <a:rPr lang="pl-PL" dirty="0" smtClean="0">
                <a:latin typeface="+mn-lt"/>
              </a:rPr>
              <a:t>, Glu, BUN/Urea</a:t>
            </a:r>
            <a:r>
              <a:rPr lang="en-US" dirty="0" smtClean="0">
                <a:latin typeface="+mn-lt"/>
              </a:rPr>
              <a:t>)</a:t>
            </a:r>
            <a:endParaRPr lang="el-GR" dirty="0">
              <a:latin typeface="+mn-lt"/>
            </a:endParaRPr>
          </a:p>
        </p:txBody>
      </p:sp>
      <p:pic>
        <p:nvPicPr>
          <p:cNvPr id="10547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22980" y="1412776"/>
            <a:ext cx="1877411" cy="2023616"/>
          </a:xfrm>
          <a:prstGeom prst="rect">
            <a:avLst/>
          </a:prstGeom>
          <a:noFill/>
          <a:ln w="9525">
            <a:noFill/>
            <a:miter lim="800000"/>
            <a:headEnd/>
            <a:tailEnd/>
          </a:ln>
        </p:spPr>
      </p:pic>
      <p:pic>
        <p:nvPicPr>
          <p:cNvPr id="9"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43608" y="4509120"/>
            <a:ext cx="2153039" cy="1872208"/>
          </a:xfrm>
          <a:prstGeom prst="rect">
            <a:avLst/>
          </a:prstGeom>
          <a:noFill/>
          <a:ln w="9525">
            <a:noFill/>
            <a:miter lim="800000"/>
            <a:headEnd/>
            <a:tailEnd/>
          </a:ln>
        </p:spPr>
      </p:pic>
      <p:sp>
        <p:nvSpPr>
          <p:cNvPr id="10" name="9 - TextBox"/>
          <p:cNvSpPr txBox="1"/>
          <p:nvPr/>
        </p:nvSpPr>
        <p:spPr>
          <a:xfrm>
            <a:off x="3419872" y="5122058"/>
            <a:ext cx="4680520" cy="646331"/>
          </a:xfrm>
          <a:prstGeom prst="rect">
            <a:avLst/>
          </a:prstGeom>
          <a:noFill/>
        </p:spPr>
        <p:txBody>
          <a:bodyPr wrap="square" rtlCol="0">
            <a:spAutoFit/>
          </a:bodyPr>
          <a:lstStyle/>
          <a:p>
            <a:r>
              <a:rPr lang="en-US" dirty="0" smtClean="0">
                <a:latin typeface="+mn-lt"/>
              </a:rPr>
              <a:t>OPTI Lion</a:t>
            </a:r>
          </a:p>
          <a:p>
            <a:r>
              <a:rPr lang="en-US" dirty="0" smtClean="0">
                <a:latin typeface="+mn-lt"/>
              </a:rPr>
              <a:t>(</a:t>
            </a:r>
            <a:r>
              <a:rPr lang="pl-PL" dirty="0" smtClean="0">
                <a:latin typeface="+mn-lt"/>
              </a:rPr>
              <a:t>Na</a:t>
            </a:r>
            <a:r>
              <a:rPr lang="pl-PL" baseline="30000" dirty="0" smtClean="0">
                <a:latin typeface="+mn-lt"/>
              </a:rPr>
              <a:t>+</a:t>
            </a:r>
            <a:r>
              <a:rPr lang="pl-PL" dirty="0" smtClean="0">
                <a:latin typeface="+mn-lt"/>
              </a:rPr>
              <a:t>, K</a:t>
            </a:r>
            <a:r>
              <a:rPr lang="pl-PL" baseline="30000" dirty="0" smtClean="0">
                <a:latin typeface="+mn-lt"/>
              </a:rPr>
              <a:t>+</a:t>
            </a:r>
            <a:r>
              <a:rPr lang="pl-PL" dirty="0" smtClean="0">
                <a:latin typeface="+mn-lt"/>
              </a:rPr>
              <a:t>, Cl</a:t>
            </a:r>
            <a:r>
              <a:rPr lang="pl-PL" baseline="30000" dirty="0" smtClean="0">
                <a:latin typeface="+mn-lt"/>
              </a:rPr>
              <a:t>-</a:t>
            </a:r>
            <a:r>
              <a:rPr lang="pl-PL" dirty="0" smtClean="0">
                <a:latin typeface="+mn-lt"/>
              </a:rPr>
              <a:t>, </a:t>
            </a:r>
            <a:r>
              <a:rPr lang="en-US" dirty="0" smtClean="0">
                <a:latin typeface="+mn-lt"/>
              </a:rPr>
              <a:t>Ca</a:t>
            </a:r>
            <a:r>
              <a:rPr lang="en-US" baseline="30000" dirty="0" smtClean="0">
                <a:latin typeface="+mn-lt"/>
              </a:rPr>
              <a:t>++</a:t>
            </a:r>
            <a:r>
              <a:rPr lang="en-US" dirty="0" smtClean="0">
                <a:latin typeface="+mn-lt"/>
              </a:rPr>
              <a:t>, Li</a:t>
            </a:r>
            <a:r>
              <a:rPr lang="en-US" baseline="30000" dirty="0" smtClean="0">
                <a:latin typeface="+mn-lt"/>
              </a:rPr>
              <a:t>+</a:t>
            </a:r>
            <a:r>
              <a:rPr lang="en-US" dirty="0" smtClean="0">
                <a:latin typeface="+mn-lt"/>
              </a:rPr>
              <a:t>)</a:t>
            </a:r>
            <a:endParaRPr lang="el-GR" dirty="0">
              <a:latin typeface="+mn-lt"/>
            </a:endParaRPr>
          </a:p>
        </p:txBody>
      </p:sp>
      <p:sp>
        <p:nvSpPr>
          <p:cNvPr id="2" name="Title 1"/>
          <p:cNvSpPr>
            <a:spLocks noGrp="1"/>
          </p:cNvSpPr>
          <p:nvPr>
            <p:ph type="title"/>
          </p:nvPr>
        </p:nvSpPr>
        <p:spPr/>
        <p:txBody>
          <a:bodyPr>
            <a:normAutofit/>
          </a:bodyPr>
          <a:lstStyle/>
          <a:p>
            <a:r>
              <a:rPr lang="el-GR" dirty="0">
                <a:solidFill>
                  <a:srgbClr val="820000"/>
                </a:solidFill>
              </a:rPr>
              <a:t>Αναλυτές </a:t>
            </a:r>
            <a:r>
              <a:rPr lang="el-GR" dirty="0" smtClean="0">
                <a:solidFill>
                  <a:srgbClr val="820000"/>
                </a:solidFill>
              </a:rPr>
              <a:t>ιόντων</a:t>
            </a:r>
            <a:endParaRPr lang="el-GR" dirty="0">
              <a:solidFill>
                <a:srgbClr val="820000"/>
              </a:solidFill>
            </a:endParaRPr>
          </a:p>
        </p:txBody>
      </p:sp>
      <p:sp>
        <p:nvSpPr>
          <p:cNvPr id="11" name="10 - Θέση αριθμού διαφάνειας"/>
          <p:cNvSpPr>
            <a:spLocks noGrp="1"/>
          </p:cNvSpPr>
          <p:nvPr>
            <p:ph type="sldNum" sz="quarter" idx="12"/>
          </p:nvPr>
        </p:nvSpPr>
        <p:spPr/>
        <p:txBody>
          <a:bodyPr/>
          <a:lstStyle/>
          <a:p>
            <a:fld id="{4F892117-1901-45FE-8DD7-2D21F5396251}" type="slidenum">
              <a:rPr lang="el-GR" smtClean="0"/>
              <a:pPr/>
              <a:t>92</a:t>
            </a:fld>
            <a:endParaRPr lang="el-GR" dirty="0"/>
          </a:p>
        </p:txBody>
      </p:sp>
    </p:spTree>
    <p:extLst>
      <p:ext uri="{BB962C8B-B14F-4D97-AF65-F5344CB8AC3E}">
        <p14:creationId xmlns:p14="http://schemas.microsoft.com/office/powerpoint/2010/main" val="75235845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a:bodyPr>
          <a:lstStyle/>
          <a:p>
            <a:r>
              <a:rPr lang="el-GR" sz="4400" dirty="0">
                <a:solidFill>
                  <a:srgbClr val="820000"/>
                </a:solidFill>
              </a:rPr>
              <a:t>Δύο άλλες δυνατότητες των βιοχημικών </a:t>
            </a:r>
            <a:r>
              <a:rPr lang="el-GR" sz="4400" dirty="0" smtClean="0">
                <a:solidFill>
                  <a:srgbClr val="820000"/>
                </a:solidFill>
              </a:rPr>
              <a:t>αναλυτών</a:t>
            </a:r>
            <a:endParaRPr lang="el-GR" sz="4400" dirty="0">
              <a:solidFill>
                <a:srgbClr val="820000"/>
              </a:solidFill>
            </a:endParaRPr>
          </a:p>
        </p:txBody>
      </p:sp>
      <p:sp>
        <p:nvSpPr>
          <p:cNvPr id="10" name="Subtitle 9"/>
          <p:cNvSpPr>
            <a:spLocks noGrp="1"/>
          </p:cNvSpPr>
          <p:nvPr>
            <p:ph type="subTitle" idx="1"/>
          </p:nvPr>
        </p:nvSpPr>
        <p:spPr/>
        <p:txBody>
          <a:bodyPr/>
          <a:lstStyle/>
          <a:p>
            <a:r>
              <a:rPr lang="el-GR" dirty="0"/>
              <a:t>Η </a:t>
            </a:r>
            <a:r>
              <a:rPr lang="el-GR" dirty="0" smtClean="0"/>
              <a:t>θολωσιμετρία</a:t>
            </a:r>
            <a:endParaRPr lang="el-GR" dirty="0"/>
          </a:p>
        </p:txBody>
      </p:sp>
      <p:sp>
        <p:nvSpPr>
          <p:cNvPr id="5" name="4 - Θέση αριθμού διαφάνειας"/>
          <p:cNvSpPr>
            <a:spLocks noGrp="1"/>
          </p:cNvSpPr>
          <p:nvPr>
            <p:ph type="sldNum" sz="quarter" idx="12"/>
          </p:nvPr>
        </p:nvSpPr>
        <p:spPr/>
        <p:txBody>
          <a:bodyPr/>
          <a:lstStyle/>
          <a:p>
            <a:fld id="{4F892117-1901-45FE-8DD7-2D21F5396251}" type="slidenum">
              <a:rPr lang="el-GR" smtClean="0"/>
              <a:pPr/>
              <a:t>93</a:t>
            </a:fld>
            <a:endParaRPr lang="el-GR" dirty="0"/>
          </a:p>
        </p:txBody>
      </p:sp>
    </p:spTree>
    <p:extLst>
      <p:ext uri="{BB962C8B-B14F-4D97-AF65-F5344CB8AC3E}">
        <p14:creationId xmlns:p14="http://schemas.microsoft.com/office/powerpoint/2010/main" val="30754102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a:solidFill>
                  <a:srgbClr val="820000"/>
                </a:solidFill>
              </a:rPr>
              <a:t>Τι προσδιορίζει η </a:t>
            </a:r>
            <a:r>
              <a:rPr lang="el-GR" dirty="0" smtClean="0">
                <a:solidFill>
                  <a:srgbClr val="820000"/>
                </a:solidFill>
              </a:rPr>
              <a:t>θολωσιμετρία</a:t>
            </a:r>
            <a:endParaRPr lang="el-GR" dirty="0">
              <a:solidFill>
                <a:srgbClr val="820000"/>
              </a:solidFill>
            </a:endParaRPr>
          </a:p>
        </p:txBody>
      </p:sp>
      <p:sp>
        <p:nvSpPr>
          <p:cNvPr id="6" name="Content Placeholder 5"/>
          <p:cNvSpPr>
            <a:spLocks noGrp="1"/>
          </p:cNvSpPr>
          <p:nvPr>
            <p:ph idx="1"/>
          </p:nvPr>
        </p:nvSpPr>
        <p:spPr/>
        <p:txBody>
          <a:bodyPr>
            <a:normAutofit/>
          </a:bodyPr>
          <a:lstStyle/>
          <a:p>
            <a:pPr marL="0" indent="0">
              <a:buNone/>
            </a:pPr>
            <a:r>
              <a:rPr lang="el-GR" sz="2800" dirty="0"/>
              <a:t>Μικρές και μεγάλες πρωτεΐνες όπως</a:t>
            </a:r>
            <a:r>
              <a:rPr lang="en-US" sz="2800" dirty="0"/>
              <a:t>:</a:t>
            </a:r>
          </a:p>
          <a:p>
            <a:pPr>
              <a:lnSpc>
                <a:spcPct val="150000"/>
              </a:lnSpc>
            </a:pPr>
            <a:r>
              <a:rPr lang="en-US" sz="2400" dirty="0" smtClean="0"/>
              <a:t>A</a:t>
            </a:r>
            <a:r>
              <a:rPr lang="el-GR" sz="2400" dirty="0"/>
              <a:t>νοσοσφαιρίνες, </a:t>
            </a:r>
            <a:r>
              <a:rPr lang="en-US" sz="2400" dirty="0"/>
              <a:t>C</a:t>
            </a:r>
            <a:r>
              <a:rPr lang="en-US" sz="2400" baseline="-25000" dirty="0"/>
              <a:t>3</a:t>
            </a:r>
            <a:r>
              <a:rPr lang="en-US" sz="2400" dirty="0"/>
              <a:t>, C</a:t>
            </a:r>
            <a:r>
              <a:rPr lang="en-US" sz="2400" baseline="-25000" dirty="0"/>
              <a:t>4</a:t>
            </a:r>
            <a:r>
              <a:rPr lang="en-US" sz="2400" dirty="0"/>
              <a:t>, CRP, RF</a:t>
            </a:r>
          </a:p>
          <a:p>
            <a:pPr>
              <a:lnSpc>
                <a:spcPct val="150000"/>
              </a:lnSpc>
            </a:pPr>
            <a:r>
              <a:rPr lang="el-GR" sz="2400" dirty="0"/>
              <a:t>Ορμόνες (</a:t>
            </a:r>
            <a:r>
              <a:rPr lang="en-US" sz="2400" dirty="0"/>
              <a:t>Testo, FSH, LH </a:t>
            </a:r>
            <a:r>
              <a:rPr lang="el-GR" sz="2400" dirty="0"/>
              <a:t>κ.α.)</a:t>
            </a:r>
            <a:endParaRPr lang="en-US" sz="2400" dirty="0"/>
          </a:p>
          <a:p>
            <a:pPr>
              <a:lnSpc>
                <a:spcPct val="150000"/>
              </a:lnSpc>
            </a:pPr>
            <a:r>
              <a:rPr lang="el-GR" sz="2400" dirty="0"/>
              <a:t>Καρκινικούς δείκτες (</a:t>
            </a:r>
            <a:r>
              <a:rPr lang="en-US" sz="2400" dirty="0"/>
              <a:t>CEA, Ca 19-9 </a:t>
            </a:r>
            <a:r>
              <a:rPr lang="el-GR" sz="2400" dirty="0"/>
              <a:t>κ.α.)</a:t>
            </a:r>
          </a:p>
          <a:p>
            <a:pPr>
              <a:lnSpc>
                <a:spcPct val="150000"/>
              </a:lnSpc>
            </a:pPr>
            <a:r>
              <a:rPr lang="el-GR" sz="2400" dirty="0"/>
              <a:t>Μεγάλες πρωτεΐνες (</a:t>
            </a:r>
            <a:r>
              <a:rPr lang="en-US" sz="2400" dirty="0"/>
              <a:t>HbA1c, Ferr</a:t>
            </a:r>
            <a:r>
              <a:rPr lang="el-GR" sz="2400" dirty="0"/>
              <a:t> κ.α.)</a:t>
            </a:r>
          </a:p>
          <a:p>
            <a:pPr>
              <a:lnSpc>
                <a:spcPct val="150000"/>
              </a:lnSpc>
            </a:pPr>
            <a:r>
              <a:rPr lang="el-GR" sz="2400" dirty="0"/>
              <a:t>Φάρμακα (Βαλπροϊκό οξύ, αντιβιοτικά κ.α.)</a:t>
            </a:r>
          </a:p>
          <a:p>
            <a:pPr>
              <a:lnSpc>
                <a:spcPct val="150000"/>
              </a:lnSpc>
            </a:pPr>
            <a:r>
              <a:rPr lang="el-GR" sz="2400" dirty="0"/>
              <a:t>Βιταμίνες (Β12, Κ κ.α.)</a:t>
            </a:r>
          </a:p>
          <a:p>
            <a:pPr>
              <a:lnSpc>
                <a:spcPct val="150000"/>
              </a:lnSpc>
            </a:pPr>
            <a:endParaRPr lang="en-US" sz="2800" dirty="0"/>
          </a:p>
          <a:p>
            <a:pPr>
              <a:lnSpc>
                <a:spcPct val="150000"/>
              </a:lnSpc>
            </a:pPr>
            <a:endParaRPr lang="el-GR" sz="2800" dirty="0"/>
          </a:p>
          <a:p>
            <a:endParaRPr lang="el-GR" sz="2400" dirty="0"/>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94</a:t>
            </a:fld>
            <a:endParaRPr lang="el-GR" dirty="0"/>
          </a:p>
        </p:txBody>
      </p:sp>
    </p:spTree>
    <p:extLst>
      <p:ext uri="{BB962C8B-B14F-4D97-AF65-F5344CB8AC3E}">
        <p14:creationId xmlns:p14="http://schemas.microsoft.com/office/powerpoint/2010/main" val="32111285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l-GR" dirty="0">
                <a:solidFill>
                  <a:srgbClr val="820000"/>
                </a:solidFill>
              </a:rPr>
              <a:t>Αρχή μεθόδου </a:t>
            </a:r>
            <a:r>
              <a:rPr lang="el-GR" dirty="0" smtClean="0">
                <a:solidFill>
                  <a:srgbClr val="820000"/>
                </a:solidFill>
              </a:rPr>
              <a:t>θολωσιμετρίας</a:t>
            </a:r>
            <a:endParaRPr lang="el-GR" dirty="0">
              <a:solidFill>
                <a:srgbClr val="820000"/>
              </a:solidFill>
            </a:endParaRPr>
          </a:p>
        </p:txBody>
      </p:sp>
      <p:sp>
        <p:nvSpPr>
          <p:cNvPr id="11" name="Content Placeholder 10"/>
          <p:cNvSpPr>
            <a:spLocks noGrp="1"/>
          </p:cNvSpPr>
          <p:nvPr>
            <p:ph idx="1"/>
          </p:nvPr>
        </p:nvSpPr>
        <p:spPr>
          <a:xfrm>
            <a:off x="457200" y="1196752"/>
            <a:ext cx="8229600" cy="1872208"/>
          </a:xfrm>
        </p:spPr>
        <p:txBody>
          <a:bodyPr>
            <a:normAutofit/>
          </a:bodyPr>
          <a:lstStyle/>
          <a:p>
            <a:r>
              <a:rPr lang="el-GR" sz="2400" dirty="0"/>
              <a:t>Βασίζεται στη χρήση αντιδραστηρίων που περιέχουν αντισώματα. Τα αντισώματα ενώνονται με τους επιτόπους των πρωτεϊνών και δημιουργούνται μεγάλα συμπλέγματα που θολώνουν το διάλυμα.</a:t>
            </a:r>
          </a:p>
          <a:p>
            <a:endParaRPr lang="el-GR" sz="2400" dirty="0"/>
          </a:p>
        </p:txBody>
      </p:sp>
      <p:sp>
        <p:nvSpPr>
          <p:cNvPr id="2" name="1 - Θέση αριθμού διαφάνειας"/>
          <p:cNvSpPr>
            <a:spLocks noGrp="1"/>
          </p:cNvSpPr>
          <p:nvPr>
            <p:ph type="sldNum" sz="quarter" idx="12"/>
          </p:nvPr>
        </p:nvSpPr>
        <p:spPr/>
        <p:txBody>
          <a:bodyPr/>
          <a:lstStyle/>
          <a:p>
            <a:fld id="{4F892117-1901-45FE-8DD7-2D21F5396251}" type="slidenum">
              <a:rPr lang="el-GR" smtClean="0"/>
              <a:pPr/>
              <a:t>95</a:t>
            </a:fld>
            <a:endParaRPr lang="el-GR" dirty="0"/>
          </a:p>
        </p:txBody>
      </p:sp>
      <p:pic>
        <p:nvPicPr>
          <p:cNvPr id="3" name="2 - Εικόνα" descr="ʞ´"/>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056" y="3068960"/>
            <a:ext cx="2088232" cy="1363216"/>
          </a:xfrm>
          <a:prstGeom prst="rect">
            <a:avLst/>
          </a:prstGeom>
          <a:noFill/>
          <a:ln w="9525">
            <a:noFill/>
            <a:miter lim="800000"/>
            <a:headEnd/>
            <a:tailEnd/>
          </a:ln>
        </p:spPr>
      </p:pic>
      <p:pic>
        <p:nvPicPr>
          <p:cNvPr id="4" name="3 - Εικόνα" descr="ʞ´"/>
          <p:cNvPicPr/>
          <p:nvPr/>
        </p:nvPicPr>
        <p:blipFill>
          <a:blip r:embed="rId4" cstate="email">
            <a:extLst>
              <a:ext uri="{28A0092B-C50C-407E-A947-70E740481C1C}">
                <a14:useLocalDpi xmlns:a14="http://schemas.microsoft.com/office/drawing/2010/main"/>
              </a:ext>
            </a:extLst>
          </a:blip>
          <a:srcRect/>
          <a:stretch>
            <a:fillRect/>
          </a:stretch>
        </p:blipFill>
        <p:spPr bwMode="auto">
          <a:xfrm>
            <a:off x="1619672" y="3068960"/>
            <a:ext cx="1944216" cy="1300733"/>
          </a:xfrm>
          <a:prstGeom prst="rect">
            <a:avLst/>
          </a:prstGeom>
          <a:noFill/>
          <a:ln w="9525">
            <a:noFill/>
            <a:miter lim="800000"/>
            <a:headEnd/>
            <a:tailEnd/>
          </a:ln>
        </p:spPr>
      </p:pic>
      <p:sp>
        <p:nvSpPr>
          <p:cNvPr id="5" name="4 - TextBox"/>
          <p:cNvSpPr txBox="1"/>
          <p:nvPr/>
        </p:nvSpPr>
        <p:spPr>
          <a:xfrm>
            <a:off x="863588" y="4440315"/>
            <a:ext cx="3456384" cy="646331"/>
          </a:xfrm>
          <a:prstGeom prst="rect">
            <a:avLst/>
          </a:prstGeom>
          <a:noFill/>
        </p:spPr>
        <p:txBody>
          <a:bodyPr wrap="square" rtlCol="0">
            <a:spAutoFit/>
          </a:bodyPr>
          <a:lstStyle/>
          <a:p>
            <a:pPr algn="ctr"/>
            <a:r>
              <a:rPr lang="el-GR" dirty="0" smtClean="0">
                <a:latin typeface="+mn-lt"/>
              </a:rPr>
              <a:t>Ανοσοσυμπλέγματα πρωτεϊνών μεγάλου ΜΒ</a:t>
            </a:r>
            <a:endParaRPr lang="el-GR" dirty="0">
              <a:latin typeface="+mn-lt"/>
            </a:endParaRPr>
          </a:p>
        </p:txBody>
      </p:sp>
      <p:sp>
        <p:nvSpPr>
          <p:cNvPr id="6" name="5 - TextBox"/>
          <p:cNvSpPr txBox="1"/>
          <p:nvPr/>
        </p:nvSpPr>
        <p:spPr>
          <a:xfrm>
            <a:off x="4391980" y="4440315"/>
            <a:ext cx="3456384" cy="646331"/>
          </a:xfrm>
          <a:prstGeom prst="rect">
            <a:avLst/>
          </a:prstGeom>
          <a:noFill/>
        </p:spPr>
        <p:txBody>
          <a:bodyPr wrap="square" rtlCol="0">
            <a:spAutoFit/>
          </a:bodyPr>
          <a:lstStyle/>
          <a:p>
            <a:pPr algn="ctr"/>
            <a:r>
              <a:rPr lang="el-GR" dirty="0" smtClean="0">
                <a:latin typeface="+mn-lt"/>
              </a:rPr>
              <a:t>Ανοσοσυμπλέγματα πρωτεϊνών μικρού ΜΒ και σωματιδίων </a:t>
            </a:r>
            <a:r>
              <a:rPr lang="en-US" dirty="0" smtClean="0">
                <a:latin typeface="+mn-lt"/>
              </a:rPr>
              <a:t>Latex</a:t>
            </a:r>
            <a:endParaRPr lang="el-GR" dirty="0">
              <a:latin typeface="+mn-lt"/>
            </a:endParaRPr>
          </a:p>
        </p:txBody>
      </p:sp>
      <p:sp>
        <p:nvSpPr>
          <p:cNvPr id="10" name="9 - TextBox"/>
          <p:cNvSpPr txBox="1"/>
          <p:nvPr/>
        </p:nvSpPr>
        <p:spPr>
          <a:xfrm>
            <a:off x="1079612" y="5795694"/>
            <a:ext cx="6984776" cy="830997"/>
          </a:xfrm>
          <a:prstGeom prst="rect">
            <a:avLst/>
          </a:prstGeom>
          <a:noFill/>
          <a:ln>
            <a:solidFill>
              <a:schemeClr val="tx1"/>
            </a:solidFill>
          </a:ln>
        </p:spPr>
        <p:txBody>
          <a:bodyPr wrap="square" rtlCol="0">
            <a:spAutoFit/>
          </a:bodyPr>
          <a:lstStyle/>
          <a:p>
            <a:pPr algn="ctr"/>
            <a:r>
              <a:rPr lang="el-GR" sz="2400" b="1" dirty="0" smtClean="0">
                <a:solidFill>
                  <a:srgbClr val="820000"/>
                </a:solidFill>
                <a:latin typeface="+mn-lt"/>
              </a:rPr>
              <a:t>Μετράται στο φωτόμετρο η μείωση της απορρόφησης λόγω της θόλωσης</a:t>
            </a:r>
            <a:endParaRPr lang="el-GR" sz="2400" b="1" dirty="0">
              <a:solidFill>
                <a:srgbClr val="820000"/>
              </a:solidFill>
              <a:latin typeface="+mn-lt"/>
            </a:endParaRPr>
          </a:p>
        </p:txBody>
      </p:sp>
      <p:sp>
        <p:nvSpPr>
          <p:cNvPr id="12" name="Ορθογώνιο 8"/>
          <p:cNvSpPr/>
          <p:nvPr/>
        </p:nvSpPr>
        <p:spPr>
          <a:xfrm>
            <a:off x="1763688" y="5373215"/>
            <a:ext cx="5616624" cy="276999"/>
          </a:xfrm>
          <a:prstGeom prst="rect">
            <a:avLst/>
          </a:prstGeom>
        </p:spPr>
        <p:txBody>
          <a:bodyPr wrap="square">
            <a:spAutoFit/>
          </a:bodyPr>
          <a:lstStyle/>
          <a:p>
            <a:pPr algn="ctr"/>
            <a:r>
              <a:rPr lang="el-GR" sz="1200" dirty="0">
                <a:solidFill>
                  <a:schemeClr val="tx1">
                    <a:lumMod val="75000"/>
                    <a:lumOff val="25000"/>
                  </a:schemeClr>
                </a:solidFill>
                <a:latin typeface="+mn-lt"/>
              </a:rPr>
              <a:t>Εργαστήριο Βιολογικών Υγρών, Τμήμα Ιατρικών Εργαστηρίων, ΤΕΙ Αθηνών</a:t>
            </a:r>
          </a:p>
        </p:txBody>
      </p:sp>
    </p:spTree>
    <p:extLst>
      <p:ext uri="{BB962C8B-B14F-4D97-AF65-F5344CB8AC3E}">
        <p14:creationId xmlns:p14="http://schemas.microsoft.com/office/powerpoint/2010/main" val="9539657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2339752" y="2492896"/>
            <a:ext cx="4176464"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50000"/>
              </a:lnSpc>
              <a:spcBef>
                <a:spcPct val="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mn-lt"/>
              <a:cs typeface="Arial" pitchFamily="34" charset="0"/>
            </a:endParaRPr>
          </a:p>
          <a:p>
            <a:pPr marL="0" marR="0" lvl="0" indent="457200" algn="just" defTabSz="914400" rtl="0" eaLnBrk="0" fontAlgn="base" latinLnBrk="0" hangingPunct="0">
              <a:lnSpc>
                <a:spcPct val="15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mn-lt"/>
                <a:ea typeface="Times New Roman" pitchFamily="18" charset="0"/>
                <a:cs typeface="Arial" pitchFamily="34" charset="0"/>
              </a:rPr>
              <a:t>	</a:t>
            </a:r>
            <a:r>
              <a:rPr kumimoji="0" lang="en-US" sz="2000" b="1" i="0" u="none" strike="noStrike" cap="none" normalizeH="0" baseline="0" dirty="0" smtClean="0">
                <a:ln>
                  <a:noFill/>
                </a:ln>
                <a:solidFill>
                  <a:schemeClr val="tx1"/>
                </a:solidFill>
                <a:effectLst/>
                <a:latin typeface="+mn-lt"/>
                <a:ea typeface="Times New Roman" pitchFamily="18" charset="0"/>
                <a:cs typeface="Arial" pitchFamily="34" charset="0"/>
              </a:rPr>
              <a:t>t</a:t>
            </a:r>
            <a:r>
              <a:rPr kumimoji="0" lang="el-GR" sz="2000" b="1" i="0" u="none" strike="noStrike" cap="none" normalizeH="0" baseline="0" dirty="0" smtClean="0">
                <a:ln>
                  <a:noFill/>
                </a:ln>
                <a:solidFill>
                  <a:schemeClr val="tx1"/>
                </a:solidFill>
                <a:effectLst/>
                <a:latin typeface="+mn-lt"/>
                <a:ea typeface="Times New Roman" pitchFamily="18" charset="0"/>
                <a:cs typeface="Arial" pitchFamily="34" charset="0"/>
              </a:rPr>
              <a:t> </a:t>
            </a:r>
            <a:r>
              <a:rPr kumimoji="0" lang="el-GR" sz="2000" b="0" i="0" u="none" strike="noStrike" cap="none" normalizeH="0" baseline="0" dirty="0" smtClean="0">
                <a:ln>
                  <a:noFill/>
                </a:ln>
                <a:solidFill>
                  <a:schemeClr val="tx1"/>
                </a:solidFill>
                <a:effectLst/>
                <a:latin typeface="+mn-lt"/>
                <a:ea typeface="Times New Roman" pitchFamily="18" charset="0"/>
                <a:cs typeface="Arial" pitchFamily="34" charset="0"/>
              </a:rPr>
              <a:t>= θολερότητα</a:t>
            </a:r>
            <a:endParaRPr kumimoji="0" lang="el-GR" sz="2000" b="0" i="0" u="none" strike="noStrike" cap="none" normalizeH="0" baseline="0" dirty="0" smtClean="0">
              <a:ln>
                <a:noFill/>
              </a:ln>
              <a:solidFill>
                <a:schemeClr val="tx1"/>
              </a:solidFill>
              <a:effectLst/>
              <a:latin typeface="+mn-lt"/>
              <a:cs typeface="Arial" pitchFamily="34" charset="0"/>
            </a:endParaRPr>
          </a:p>
          <a:p>
            <a:pPr marL="0" marR="0" lvl="0" indent="457200" algn="just" defTabSz="914400" rtl="0" eaLnBrk="0" fontAlgn="base" latinLnBrk="0" hangingPunct="0">
              <a:lnSpc>
                <a:spcPct val="15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mn-lt"/>
                <a:ea typeface="Times New Roman" pitchFamily="18" charset="0"/>
                <a:cs typeface="Arial" pitchFamily="34" charset="0"/>
              </a:rPr>
              <a:t>	</a:t>
            </a:r>
            <a:r>
              <a:rPr kumimoji="0" lang="en-US" sz="2000" b="1" i="0" u="none" strike="noStrike" cap="none" normalizeH="0" baseline="0" dirty="0" smtClean="0">
                <a:ln>
                  <a:noFill/>
                </a:ln>
                <a:solidFill>
                  <a:schemeClr val="tx1"/>
                </a:solidFill>
                <a:effectLst/>
                <a:latin typeface="+mn-lt"/>
                <a:ea typeface="Times New Roman" pitchFamily="18" charset="0"/>
                <a:cs typeface="Arial" pitchFamily="34" charset="0"/>
              </a:rPr>
              <a:t>b</a:t>
            </a:r>
            <a:r>
              <a:rPr kumimoji="0" lang="el-GR" sz="2000" b="0" i="0" u="none" strike="noStrike" cap="none" normalizeH="0" baseline="0" dirty="0" smtClean="0">
                <a:ln>
                  <a:noFill/>
                </a:ln>
                <a:solidFill>
                  <a:schemeClr val="tx1"/>
                </a:solidFill>
                <a:effectLst/>
                <a:latin typeface="+mn-lt"/>
                <a:ea typeface="Times New Roman" pitchFamily="18" charset="0"/>
                <a:cs typeface="Arial" pitchFamily="34" charset="0"/>
              </a:rPr>
              <a:t> = διαδρομή του φωτός</a:t>
            </a:r>
            <a:endParaRPr kumimoji="0" lang="el-GR" sz="2000" b="0" i="0" u="none" strike="noStrike" cap="none" normalizeH="0" baseline="0" dirty="0" smtClean="0">
              <a:ln>
                <a:noFill/>
              </a:ln>
              <a:solidFill>
                <a:schemeClr val="tx1"/>
              </a:solidFill>
              <a:effectLst/>
              <a:latin typeface="+mn-lt"/>
              <a:cs typeface="Arial" pitchFamily="34" charset="0"/>
            </a:endParaRPr>
          </a:p>
          <a:p>
            <a:pPr marL="0" marR="0" lvl="0" indent="457200" algn="just" defTabSz="914400" rtl="0" eaLnBrk="0" fontAlgn="base" latinLnBrk="0" hangingPunct="0">
              <a:lnSpc>
                <a:spcPct val="15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mn-lt"/>
                <a:ea typeface="Times New Roman" pitchFamily="18" charset="0"/>
                <a:cs typeface="Arial" pitchFamily="34" charset="0"/>
              </a:rPr>
              <a:t>	</a:t>
            </a:r>
            <a:r>
              <a:rPr kumimoji="0" lang="en-US" sz="2000" b="1" i="0" u="none" strike="noStrike" cap="none" normalizeH="0" baseline="0" dirty="0" smtClean="0">
                <a:ln>
                  <a:noFill/>
                </a:ln>
                <a:solidFill>
                  <a:schemeClr val="tx1"/>
                </a:solidFill>
                <a:effectLst/>
                <a:latin typeface="+mn-lt"/>
                <a:ea typeface="Times New Roman" pitchFamily="18" charset="0"/>
                <a:cs typeface="Arial" pitchFamily="34" charset="0"/>
              </a:rPr>
              <a:t>I</a:t>
            </a:r>
            <a:r>
              <a:rPr kumimoji="0" lang="en-US" sz="1600" b="1" i="0" u="none" strike="noStrike" cap="none" normalizeH="0" baseline="0" dirty="0" smtClean="0">
                <a:ln>
                  <a:noFill/>
                </a:ln>
                <a:solidFill>
                  <a:schemeClr val="tx1"/>
                </a:solidFill>
                <a:effectLst/>
                <a:latin typeface="+mn-lt"/>
                <a:ea typeface="Times New Roman" pitchFamily="18" charset="0"/>
                <a:cs typeface="Arial" pitchFamily="34" charset="0"/>
              </a:rPr>
              <a:t>o</a:t>
            </a:r>
            <a:r>
              <a:rPr kumimoji="0" lang="el-GR" sz="2000" b="0" i="0" u="none" strike="noStrike" cap="none" normalizeH="0" baseline="0" dirty="0" smtClean="0">
                <a:ln>
                  <a:noFill/>
                </a:ln>
                <a:solidFill>
                  <a:schemeClr val="tx1"/>
                </a:solidFill>
                <a:effectLst/>
                <a:latin typeface="+mn-lt"/>
                <a:ea typeface="Times New Roman" pitchFamily="18" charset="0"/>
                <a:cs typeface="Arial" pitchFamily="34" charset="0"/>
              </a:rPr>
              <a:t> = προσπίπτων φως</a:t>
            </a:r>
            <a:endParaRPr kumimoji="0" lang="el-GR" sz="2000" b="0" i="0" u="none" strike="noStrike" cap="none" normalizeH="0" baseline="0" dirty="0" smtClean="0">
              <a:ln>
                <a:noFill/>
              </a:ln>
              <a:solidFill>
                <a:schemeClr val="tx1"/>
              </a:solidFill>
              <a:effectLst/>
              <a:latin typeface="+mn-lt"/>
              <a:cs typeface="Arial" pitchFamily="34" charset="0"/>
            </a:endParaRPr>
          </a:p>
          <a:p>
            <a:pPr marL="0" marR="0" lvl="0" indent="457200" algn="just" defTabSz="914400" rtl="0" eaLnBrk="0" fontAlgn="base" latinLnBrk="0" hangingPunct="0">
              <a:lnSpc>
                <a:spcPct val="15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mn-lt"/>
                <a:ea typeface="Times New Roman" pitchFamily="18" charset="0"/>
                <a:cs typeface="Arial" pitchFamily="34" charset="0"/>
              </a:rPr>
              <a:t>	</a:t>
            </a:r>
            <a:r>
              <a:rPr kumimoji="0" lang="el-GR" sz="2000" b="1" i="0" u="none" strike="noStrike" cap="none" normalizeH="0" baseline="0" dirty="0" smtClean="0">
                <a:ln>
                  <a:noFill/>
                </a:ln>
                <a:solidFill>
                  <a:schemeClr val="tx1"/>
                </a:solidFill>
                <a:effectLst/>
                <a:latin typeface="+mn-lt"/>
                <a:ea typeface="Times New Roman" pitchFamily="18" charset="0"/>
                <a:cs typeface="Arial" pitchFamily="34" charset="0"/>
              </a:rPr>
              <a:t>Ι</a:t>
            </a:r>
            <a:r>
              <a:rPr kumimoji="0" lang="el-GR" sz="2000" b="0" i="0" u="none" strike="noStrike" cap="none" normalizeH="0" baseline="0" dirty="0" smtClean="0">
                <a:ln>
                  <a:noFill/>
                </a:ln>
                <a:solidFill>
                  <a:schemeClr val="tx1"/>
                </a:solidFill>
                <a:effectLst/>
                <a:latin typeface="+mn-lt"/>
                <a:ea typeface="Times New Roman" pitchFamily="18" charset="0"/>
                <a:cs typeface="Arial" pitchFamily="34" charset="0"/>
              </a:rPr>
              <a:t> = μετρούμενο φως</a:t>
            </a:r>
            <a:endParaRPr kumimoji="0" lang="el-GR" sz="2000" b="0" i="0" u="none" strike="noStrike" cap="none" normalizeH="0" baseline="0" dirty="0" smtClean="0">
              <a:ln>
                <a:noFill/>
              </a:ln>
              <a:solidFill>
                <a:schemeClr val="tx1"/>
              </a:solidFill>
              <a:effectLst/>
              <a:latin typeface="+mn-lt"/>
              <a:cs typeface="Arial" pitchFamily="34" charset="0"/>
            </a:endParaRPr>
          </a:p>
        </p:txBody>
      </p:sp>
      <p:sp>
        <p:nvSpPr>
          <p:cNvPr id="3" name="2 - Ορθογώνιο"/>
          <p:cNvSpPr/>
          <p:nvPr/>
        </p:nvSpPr>
        <p:spPr>
          <a:xfrm>
            <a:off x="2483768" y="1916832"/>
            <a:ext cx="4170309" cy="523220"/>
          </a:xfrm>
          <a:prstGeom prst="rect">
            <a:avLst/>
          </a:prstGeom>
        </p:spPr>
        <p:txBody>
          <a:bodyPr wrap="none">
            <a:spAutoFit/>
          </a:bodyPr>
          <a:lstStyle/>
          <a:p>
            <a:r>
              <a:rPr kumimoji="0" lang="en-US" sz="2800" b="0" i="0" u="none" strike="noStrike" cap="none" normalizeH="0" baseline="0" dirty="0" smtClean="0">
                <a:ln>
                  <a:noFill/>
                </a:ln>
                <a:solidFill>
                  <a:schemeClr val="tx1"/>
                </a:solidFill>
                <a:effectLst/>
                <a:latin typeface="+mn-lt"/>
                <a:ea typeface="Times New Roman" pitchFamily="18" charset="0"/>
                <a:cs typeface="Arial" pitchFamily="34" charset="0"/>
              </a:rPr>
              <a:t>I</a:t>
            </a:r>
            <a:r>
              <a:rPr kumimoji="0" lang="el-GR" sz="2800" b="0" i="0" u="none" strike="noStrike" cap="none" normalizeH="0" baseline="0" dirty="0" smtClean="0">
                <a:ln>
                  <a:noFill/>
                </a:ln>
                <a:solidFill>
                  <a:schemeClr val="tx1"/>
                </a:solidFill>
                <a:effectLst/>
                <a:latin typeface="+mn-lt"/>
                <a:ea typeface="Times New Roman" pitchFamily="18" charset="0"/>
                <a:cs typeface="Arial" pitchFamily="34" charset="0"/>
              </a:rPr>
              <a:t> = </a:t>
            </a:r>
            <a:r>
              <a:rPr kumimoji="0" lang="en-US" sz="2800" b="0" i="0" u="none" strike="noStrike" cap="none" normalizeH="0" baseline="0" dirty="0" smtClean="0">
                <a:ln>
                  <a:noFill/>
                </a:ln>
                <a:solidFill>
                  <a:schemeClr val="tx1"/>
                </a:solidFill>
                <a:effectLst/>
                <a:latin typeface="+mn-lt"/>
                <a:ea typeface="Times New Roman" pitchFamily="18" charset="0"/>
                <a:cs typeface="Arial" pitchFamily="34" charset="0"/>
              </a:rPr>
              <a:t>Io e</a:t>
            </a:r>
            <a:r>
              <a:rPr kumimoji="0" lang="el-GR" sz="2800" b="0" i="0" u="none" strike="noStrike" cap="none" normalizeH="0" baseline="30000" dirty="0" smtClean="0">
                <a:ln>
                  <a:noFill/>
                </a:ln>
                <a:solidFill>
                  <a:schemeClr val="tx1"/>
                </a:solidFill>
                <a:effectLst/>
                <a:latin typeface="+mn-lt"/>
                <a:ea typeface="Times New Roman" pitchFamily="18" charset="0"/>
                <a:cs typeface="Arial" pitchFamily="34" charset="0"/>
              </a:rPr>
              <a:t>-</a:t>
            </a:r>
            <a:r>
              <a:rPr kumimoji="0" lang="en-US" sz="2800" b="0" i="0" u="none" strike="noStrike" cap="none" normalizeH="0" baseline="30000" dirty="0" smtClean="0">
                <a:ln>
                  <a:noFill/>
                </a:ln>
                <a:solidFill>
                  <a:schemeClr val="tx1"/>
                </a:solidFill>
                <a:effectLst/>
                <a:latin typeface="+mn-lt"/>
                <a:ea typeface="Times New Roman" pitchFamily="18" charset="0"/>
                <a:cs typeface="Arial" pitchFamily="34" charset="0"/>
              </a:rPr>
              <a:t>bt</a:t>
            </a:r>
            <a:r>
              <a:rPr kumimoji="0" lang="el-GR" sz="2800" b="0" i="0" u="none" strike="noStrike" cap="none" normalizeH="0" baseline="30000" dirty="0" smtClean="0">
                <a:ln>
                  <a:noFill/>
                </a:ln>
                <a:solidFill>
                  <a:schemeClr val="tx1"/>
                </a:solidFill>
                <a:effectLst/>
                <a:latin typeface="+mn-lt"/>
                <a:ea typeface="Times New Roman" pitchFamily="18" charset="0"/>
                <a:cs typeface="Arial" pitchFamily="34" charset="0"/>
              </a:rPr>
              <a:t>   </a:t>
            </a:r>
            <a:r>
              <a:rPr kumimoji="0" lang="el-GR" sz="2800" b="0" i="0" u="none" strike="noStrike" cap="none" normalizeH="0" baseline="0" dirty="0" smtClean="0">
                <a:ln>
                  <a:noFill/>
                </a:ln>
                <a:solidFill>
                  <a:schemeClr val="tx1"/>
                </a:solidFill>
                <a:effectLst/>
                <a:latin typeface="+mn-lt"/>
                <a:ea typeface="Times New Roman" pitchFamily="18" charset="0"/>
                <a:cs typeface="Arial" pitchFamily="34" charset="0"/>
              </a:rPr>
              <a:t>ή   </a:t>
            </a:r>
            <a:r>
              <a:rPr kumimoji="0" lang="en-US" sz="2800" b="0" i="0" u="none" strike="noStrike" cap="none" normalizeH="0" baseline="0" dirty="0" smtClean="0">
                <a:ln>
                  <a:noFill/>
                </a:ln>
                <a:solidFill>
                  <a:schemeClr val="tx1"/>
                </a:solidFill>
                <a:effectLst/>
                <a:latin typeface="+mn-lt"/>
                <a:ea typeface="Times New Roman" pitchFamily="18" charset="0"/>
                <a:cs typeface="Arial" pitchFamily="34" charset="0"/>
              </a:rPr>
              <a:t>t</a:t>
            </a:r>
            <a:r>
              <a:rPr kumimoji="0" lang="el-GR" sz="2800" b="0" i="0" u="none" strike="noStrike" cap="none" normalizeH="0" baseline="0" dirty="0" smtClean="0">
                <a:ln>
                  <a:noFill/>
                </a:ln>
                <a:solidFill>
                  <a:schemeClr val="tx1"/>
                </a:solidFill>
                <a:effectLst/>
                <a:latin typeface="+mn-lt"/>
                <a:ea typeface="Times New Roman" pitchFamily="18" charset="0"/>
                <a:cs typeface="Arial" pitchFamily="34" charset="0"/>
              </a:rPr>
              <a:t> = (1/</a:t>
            </a:r>
            <a:r>
              <a:rPr kumimoji="0" lang="en-US" sz="2800" b="0" i="0" u="none" strike="noStrike" cap="none" normalizeH="0" baseline="0" dirty="0" smtClean="0">
                <a:ln>
                  <a:noFill/>
                </a:ln>
                <a:solidFill>
                  <a:schemeClr val="tx1"/>
                </a:solidFill>
                <a:effectLst/>
                <a:latin typeface="+mn-lt"/>
                <a:ea typeface="Times New Roman" pitchFamily="18" charset="0"/>
                <a:cs typeface="Arial" pitchFamily="34" charset="0"/>
              </a:rPr>
              <a:t>b</a:t>
            </a:r>
            <a:r>
              <a:rPr kumimoji="0" lang="el-GR" sz="2800" b="0" i="0" u="none" strike="noStrike" cap="none" normalizeH="0" baseline="0" dirty="0" smtClean="0">
                <a:ln>
                  <a:noFill/>
                </a:ln>
                <a:solidFill>
                  <a:schemeClr val="tx1"/>
                </a:solidFill>
                <a:effectLst/>
                <a:latin typeface="+mn-lt"/>
                <a:ea typeface="Times New Roman" pitchFamily="18" charset="0"/>
                <a:cs typeface="Arial" pitchFamily="34" charset="0"/>
              </a:rPr>
              <a:t>) </a:t>
            </a:r>
            <a:r>
              <a:rPr kumimoji="0" lang="en-US" sz="2800" b="0" i="0" u="none" strike="noStrike" cap="none" normalizeH="0" baseline="0" dirty="0" smtClean="0">
                <a:ln>
                  <a:noFill/>
                </a:ln>
                <a:solidFill>
                  <a:schemeClr val="tx1"/>
                </a:solidFill>
                <a:effectLst/>
                <a:latin typeface="+mn-lt"/>
                <a:ea typeface="Times New Roman" pitchFamily="18" charset="0"/>
                <a:cs typeface="Arial" pitchFamily="34" charset="0"/>
              </a:rPr>
              <a:t>ln Io</a:t>
            </a:r>
            <a:r>
              <a:rPr kumimoji="0" lang="el-GR" sz="2800" b="0" i="0" u="none" strike="noStrike" cap="none" normalizeH="0" baseline="0" dirty="0" smtClean="0">
                <a:ln>
                  <a:noFill/>
                </a:ln>
                <a:solidFill>
                  <a:schemeClr val="tx1"/>
                </a:solidFill>
                <a:effectLst/>
                <a:latin typeface="+mn-lt"/>
                <a:ea typeface="Times New Roman" pitchFamily="18" charset="0"/>
                <a:cs typeface="Arial" pitchFamily="34" charset="0"/>
              </a:rPr>
              <a:t>/</a:t>
            </a:r>
            <a:r>
              <a:rPr kumimoji="0" lang="en-US" sz="2800" b="0" i="0" u="none" strike="noStrike" cap="none" normalizeH="0" baseline="0" dirty="0" smtClean="0">
                <a:ln>
                  <a:noFill/>
                </a:ln>
                <a:solidFill>
                  <a:schemeClr val="tx1"/>
                </a:solidFill>
                <a:effectLst/>
                <a:latin typeface="+mn-lt"/>
                <a:ea typeface="Times New Roman" pitchFamily="18" charset="0"/>
                <a:cs typeface="Arial" pitchFamily="34" charset="0"/>
              </a:rPr>
              <a:t>I</a:t>
            </a:r>
            <a:endParaRPr lang="el-GR" sz="2800" dirty="0">
              <a:latin typeface="+mn-lt"/>
            </a:endParaRPr>
          </a:p>
        </p:txBody>
      </p:sp>
      <p:sp>
        <p:nvSpPr>
          <p:cNvPr id="5" name="4 - TextBox"/>
          <p:cNvSpPr txBox="1"/>
          <p:nvPr/>
        </p:nvSpPr>
        <p:spPr>
          <a:xfrm>
            <a:off x="899592" y="5373216"/>
            <a:ext cx="7344816" cy="461665"/>
          </a:xfrm>
          <a:prstGeom prst="rect">
            <a:avLst/>
          </a:prstGeom>
          <a:noFill/>
        </p:spPr>
        <p:txBody>
          <a:bodyPr wrap="square" rtlCol="0">
            <a:spAutoFit/>
          </a:bodyPr>
          <a:lstStyle/>
          <a:p>
            <a:pPr algn="ctr"/>
            <a:r>
              <a:rPr lang="en-US" sz="2400" dirty="0" smtClean="0">
                <a:latin typeface="+mn-lt"/>
              </a:rPr>
              <a:t>O</a:t>
            </a:r>
            <a:r>
              <a:rPr lang="el-GR" sz="2400" dirty="0" smtClean="0">
                <a:latin typeface="+mn-lt"/>
              </a:rPr>
              <a:t>ι μετρήσεις γίνονται στο φωτόμετρο του αναλυτή</a:t>
            </a:r>
            <a:endParaRPr lang="el-GR" sz="2400" dirty="0">
              <a:latin typeface="+mn-lt"/>
            </a:endParaRPr>
          </a:p>
        </p:txBody>
      </p:sp>
      <p:sp>
        <p:nvSpPr>
          <p:cNvPr id="2" name="Title 1"/>
          <p:cNvSpPr>
            <a:spLocks noGrp="1"/>
          </p:cNvSpPr>
          <p:nvPr>
            <p:ph type="title"/>
          </p:nvPr>
        </p:nvSpPr>
        <p:spPr/>
        <p:txBody>
          <a:bodyPr>
            <a:normAutofit/>
          </a:bodyPr>
          <a:lstStyle/>
          <a:p>
            <a:r>
              <a:rPr lang="en-US" dirty="0">
                <a:solidFill>
                  <a:srgbClr val="820000"/>
                </a:solidFill>
              </a:rPr>
              <a:t>H </a:t>
            </a:r>
            <a:r>
              <a:rPr lang="el-GR" dirty="0">
                <a:solidFill>
                  <a:srgbClr val="820000"/>
                </a:solidFill>
              </a:rPr>
              <a:t>εξίσωση της </a:t>
            </a:r>
            <a:r>
              <a:rPr lang="el-GR" dirty="0" smtClean="0">
                <a:solidFill>
                  <a:srgbClr val="820000"/>
                </a:solidFill>
              </a:rPr>
              <a:t>θολωσιμετρίας</a:t>
            </a:r>
            <a:endParaRPr lang="el-GR" dirty="0">
              <a:solidFill>
                <a:srgbClr val="820000"/>
              </a:solidFill>
            </a:endParaRPr>
          </a:p>
        </p:txBody>
      </p:sp>
    </p:spTree>
    <p:extLst>
      <p:ext uri="{BB962C8B-B14F-4D97-AF65-F5344CB8AC3E}">
        <p14:creationId xmlns:p14="http://schemas.microsoft.com/office/powerpoint/2010/main" val="269829058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Group 1"/>
          <p:cNvGrpSpPr/>
          <p:nvPr/>
        </p:nvGrpSpPr>
        <p:grpSpPr>
          <a:xfrm>
            <a:off x="1767633" y="5833725"/>
            <a:ext cx="5608735" cy="847725"/>
            <a:chOff x="1838952" y="5833725"/>
            <a:chExt cx="5608735" cy="847725"/>
          </a:xfrm>
        </p:grpSpPr>
        <p:pic>
          <p:nvPicPr>
            <p:cNvPr id="6"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8952" y="5931169"/>
              <a:ext cx="1971675" cy="702000"/>
            </a:xfrm>
            <a:prstGeom prst="rect">
              <a:avLst/>
            </a:prstGeom>
            <a:noFill/>
          </p:spPr>
        </p:pic>
        <p:pic>
          <p:nvPicPr>
            <p:cNvPr id="11" name="Picture 3" descr="Λογότυπο Επιχειρησιακού Προγράμματος Εκπαίδευση και Δια βίου Μάθηση"/>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04387" y="5833725"/>
              <a:ext cx="3543300" cy="84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 name="ISPRING_RESOURCE_PATHS_HASH_PRESENTER" val="5e33f1f2768d6a702375ffe282eda0fd70b19396"/>
</p:tagLst>
</file>

<file path=ppt/theme/theme1.xml><?xml version="1.0" encoding="utf-8"?>
<a:theme xmlns:a="http://schemas.openxmlformats.org/drawingml/2006/main" name="OC_template_updated">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782</TotalTime>
  <Words>4434</Words>
  <Application>Microsoft Office PowerPoint</Application>
  <PresentationFormat>Προβολή στην οθόνη (4:3)</PresentationFormat>
  <Paragraphs>589</Paragraphs>
  <Slides>104</Slides>
  <Notes>58</Notes>
  <HiddenSlides>0</HiddenSlides>
  <MMClips>0</MMClips>
  <ScaleCrop>false</ScaleCrop>
  <HeadingPairs>
    <vt:vector size="4" baseType="variant">
      <vt:variant>
        <vt:lpstr>Θέμα</vt:lpstr>
      </vt:variant>
      <vt:variant>
        <vt:i4>1</vt:i4>
      </vt:variant>
      <vt:variant>
        <vt:lpstr>Τίτλοι διαφανειών</vt:lpstr>
      </vt:variant>
      <vt:variant>
        <vt:i4>104</vt:i4>
      </vt:variant>
    </vt:vector>
  </HeadingPairs>
  <TitlesOfParts>
    <vt:vector size="105" baseType="lpstr">
      <vt:lpstr>OC_template_updated</vt:lpstr>
      <vt:lpstr>Κλινική Χημεία Ι (Θ)</vt:lpstr>
      <vt:lpstr>Οι πρώτες επινοήσεις</vt:lpstr>
      <vt:lpstr>O Iσαάκ Νεύτωνας (1642 – 1917) ο μελετητής των ιδιοτήτων του φωτός</vt:lpstr>
      <vt:lpstr>Ο Νεύτωνας ανακάλυψε το πρίσμα και την διάθλαση του φωτός</vt:lpstr>
      <vt:lpstr>Ο Christian Huygens είπε ότι το φως δεν αποτελείται από σωματίδια αλλά από κύματα</vt:lpstr>
      <vt:lpstr>O νόμος Lambert-Beer (1 από 2)</vt:lpstr>
      <vt:lpstr>O νόμος Lambert-Beer (2 από 2)</vt:lpstr>
      <vt:lpstr>Ο Τhomas Young προσδιόρισε για πρώτη φορά τα μήκη κύματος του φωτός</vt:lpstr>
      <vt:lpstr>Τα μήκη κύματος του φωτός</vt:lpstr>
      <vt:lpstr>Η πρώτη χρωματομετρία</vt:lpstr>
      <vt:lpstr>Το πρώτο φωτόμετρο</vt:lpstr>
      <vt:lpstr>Η εξέλιξη των βιοχημικών αναλυτών</vt:lpstr>
      <vt:lpstr>Τα είδη των βιοχημικών αναλυτών  (1 από 2)</vt:lpstr>
      <vt:lpstr>Τα είδη των βιοχημικών αναλυτών  (2 από 2)</vt:lpstr>
      <vt:lpstr>H εξέλιξη των αναλυτών συνεχούς ροής (1 από 17)</vt:lpstr>
      <vt:lpstr>H εξέλιξη των αναλυτών συνεχούς ροής (2 από 17)</vt:lpstr>
      <vt:lpstr>H εξέλιξη των αναλυτών συνεχούς ροής (3 από 17)</vt:lpstr>
      <vt:lpstr>H εξέλιξη των αναλυτών συνεχούς ροής (4 από 17)</vt:lpstr>
      <vt:lpstr>H εξέλιξη των αναλυτών συνεχούς ροής (5 από 17)</vt:lpstr>
      <vt:lpstr>H εξέλιξη των αναλυτών συνεχούς ροής (6 από 17)</vt:lpstr>
      <vt:lpstr>H εξέλιξη των αναλυτών συνεχούς ροής (7 από 17)</vt:lpstr>
      <vt:lpstr>H εξέλιξη των αναλυτών συνεχούς ροής (8 από 17)</vt:lpstr>
      <vt:lpstr>H εξέλιξη των αναλυτών συνεχούς ροής (9 από 17)</vt:lpstr>
      <vt:lpstr>H εξέλιξη των αναλυτών συνεχούς ροής (10 από 17)</vt:lpstr>
      <vt:lpstr>H εξέλιξη των αναλυτών συνεχούς ροής (11 από 17)</vt:lpstr>
      <vt:lpstr>H εξέλιξη των αναλυτών συνεχούς ροής (12 από 17)</vt:lpstr>
      <vt:lpstr>H εξέλιξη των αναλυτών συνεχούς ροής (13 από 17)</vt:lpstr>
      <vt:lpstr>H εξέλιξη των αναλυτών συνεχούς ροής (14 από 17)</vt:lpstr>
      <vt:lpstr>H εξέλιξη των αναλυτών συνεχούς ροής (15 από 17)</vt:lpstr>
      <vt:lpstr>H εξέλιξη των αναλυτών συνεχούς ροής (16 από 17)</vt:lpstr>
      <vt:lpstr>H εξέλιξη των αναλυτών συνεχούς ροής (17 από 17)</vt:lpstr>
      <vt:lpstr>Σήμερα όλοι οι μεγάλοι βιοχημικοί αναλυτές είναι Random access</vt:lpstr>
      <vt:lpstr>Η εξέλιξη των αναλυτών ξηράς χημείας (1 από 2)</vt:lpstr>
      <vt:lpstr>Η εξέλιξη των αναλυτών ξηράς χημείας (2 από 2)</vt:lpstr>
      <vt:lpstr>Αυτοματοποιημένο βιοχημικό εργαστήριο </vt:lpstr>
      <vt:lpstr>Oι πρώτοι αυτόματοι βιοχημικοί αναλυτές ήρθαν στην Ελλάδα στα μέσα της δεκαετίας του 1970</vt:lpstr>
      <vt:lpstr>Το παρόν και το μέλλον των βιοχημικών αναλυτών</vt:lpstr>
      <vt:lpstr>Οι δυνατότητες τους ποικίλουν ανάλογα:</vt:lpstr>
      <vt:lpstr>Επαγγελματικοί βιοχημικοί αναλυτές με διαφορετικές δυνατότητες</vt:lpstr>
      <vt:lpstr>Διαφορετικά μεγέθη ανάλογα με τις διαστάσεις και το χώρο του εργαστηρίου</vt:lpstr>
      <vt:lpstr>Μικροί βιοχημικοί αναλυτές για μικρά εργαστήρια ή γραφεία  γιατρών</vt:lpstr>
      <vt:lpstr>Μικρές συσκευές χειρός για τμήματα επειγόντων ή παρά τη κλίνη του ασθενούς (POC)</vt:lpstr>
      <vt:lpstr>Πολλές δυνατότητες επικοινωνίας  χρήστη-αναλυτή</vt:lpstr>
      <vt:lpstr>Η επικοινωνία αναλυτών – Η/Υ</vt:lpstr>
      <vt:lpstr>Tα LIS διαχειρίζονται τεράστιο όγκο πληροφοριών </vt:lpstr>
      <vt:lpstr>Διαγνωστική συσκευή Jonson and Jonson</vt:lpstr>
      <vt:lpstr>Medilyser – ο Ελληνικός αναλυτής</vt:lpstr>
      <vt:lpstr>Οι δυνατότητες τους σήμερα έχουν φτάσει στη πλήρη αυτοματοποίηση</vt:lpstr>
      <vt:lpstr>Αυτόματα προ-αναλυτικά συστήματα Pre-analytical systems</vt:lpstr>
      <vt:lpstr>To προ-αναλυτικό σύστημα της Roche</vt:lpstr>
      <vt:lpstr>To μετα-αναλυτικό σύστημα της Roche</vt:lpstr>
      <vt:lpstr>Τα σύγχρονα συστήματα μεγαλώνουν όσο θέλουμε</vt:lpstr>
      <vt:lpstr>Τα σύγχρονα συστήματα μειώνουν σημαντικά τις ανάγκες σε προσωπικό</vt:lpstr>
      <vt:lpstr>Η λειτουργία των βιοχημικών αναλυτών</vt:lpstr>
      <vt:lpstr>Oι βιοχημικοί αναλυτές του εργαστηρίου μας</vt:lpstr>
      <vt:lpstr>Τυπική διάταξη βιοχημικού αναλυτή</vt:lpstr>
      <vt:lpstr>Μέρη βιοχημικού αναλυτή</vt:lpstr>
      <vt:lpstr>Ένα ή δύο σιφώνια χωριστά  για αντιδραστήρια (R) και δείγματα (S)</vt:lpstr>
      <vt:lpstr>Διαφορετικές τεχνολογίες σιφωνίων</vt:lpstr>
      <vt:lpstr>Εκτός από τους κυκλικούς δείκτες αντιδραστηρίων υπάρχουν και άλλοι περιέκτες με λιγότερες ή περισσότερες θέσεις</vt:lpstr>
      <vt:lpstr>Οι σύγχρονοι αναλυτές δέχονται τα δείγματα με τρεις διαφορετικούς τρόπους</vt:lpstr>
      <vt:lpstr>Οι δίσκοι αντίδρασης όπου γίνεται η επώαση και η μέτρηση</vt:lpstr>
      <vt:lpstr>Ο δίσκος τοποθέτησης των αντιδραστηρίων</vt:lpstr>
      <vt:lpstr>Το φαινόμενο Peltier</vt:lpstr>
      <vt:lpstr>Ο Roche Hitachi 902</vt:lpstr>
      <vt:lpstr>Διεθνείς οργανισμοί και πρότυπα που αφορούν τους αναλυτές</vt:lpstr>
      <vt:lpstr>Oι αναλυτές συγκαταλέγονται στα  IVDs – In Vitro Diagnostics</vt:lpstr>
      <vt:lpstr>Διεθνείς και Ελληνικές ενώσεις για IVDs</vt:lpstr>
      <vt:lpstr>IVDs – μία από τις μεγαλύτερες βιομηχανίες στην Ευρώπη &amp; παγκοσμίως</vt:lpstr>
      <vt:lpstr>IVDs – μία μεγάλη Ευρωπαϊκή αγορά</vt:lpstr>
      <vt:lpstr>Μερικά από τα πρότυπα της EC για αναλυτές IVDs</vt:lpstr>
      <vt:lpstr>Διεθνή σύμβολα που για τους αναλυτές IVDs (1 από 7)</vt:lpstr>
      <vt:lpstr>Διεθνή σύμβολα που για τους αναλυτές IVDs (2 από 7)</vt:lpstr>
      <vt:lpstr>Διεθνή σύμβολα που για τους αναλυτές IVDs (3 από 7)</vt:lpstr>
      <vt:lpstr>Διεθνή σύμβολα που για τους αναλυτές IVDs (4 από 7)</vt:lpstr>
      <vt:lpstr>Διεθνή σύμβολα που για τους αναλυτές IVDs (5 από 7)</vt:lpstr>
      <vt:lpstr>Διεθνή σύμβολα που για τους αναλυτές IVDs (6 από 7)</vt:lpstr>
      <vt:lpstr>Διεθνή σύμβολα που για τους αναλυτές IVDs (7 από 7)</vt:lpstr>
      <vt:lpstr>Δύο άλλες δυνατότητες των βιοχημικών αναλυτών</vt:lpstr>
      <vt:lpstr>O πρωτεργάτης της ποτενσιομετρίας</vt:lpstr>
      <vt:lpstr>Δύο μέθοδοι μέτρησης ιόντων</vt:lpstr>
      <vt:lpstr>Η βασική αρχή της ποτενσιομετρίας είναι παρόμοια με τη λειτουργία του πεχαμέτρου</vt:lpstr>
      <vt:lpstr>Εξίσωση Nernst</vt:lpstr>
      <vt:lpstr>Η σύγχρονη διάταξη ISE (1 από 2)</vt:lpstr>
      <vt:lpstr>Η σύγχρονη διάταξη ISE (2 από 2)</vt:lpstr>
      <vt:lpstr>H σχέση διαφοράς δυναμικού και συγκέντρωσης ιόντος</vt:lpstr>
      <vt:lpstr>Η κατασκευή ιοντοεπιλεκτικών ηλεκτροδίων (ISE) (1 από 4)</vt:lpstr>
      <vt:lpstr>Η κατασκευή ιοντοεπιλεκτικών ηλεκτροδίων (ISE) (2 από 4)</vt:lpstr>
      <vt:lpstr>Η κατασκευή ιοντοεπιλεκτικών ηλεκτροδίων (ISE) (3 από 4)</vt:lpstr>
      <vt:lpstr>Η κατασκευή ιοντοεπιλεκτικών ηλεκτροδίων (ISE) (4 από 4)</vt:lpstr>
      <vt:lpstr>Γρήγορα η ποτενσιομετρία αυτοματοποιήθηκε</vt:lpstr>
      <vt:lpstr>Σήμερα όλοι οι βιοχημικοί αναλυτές έχουν μονάδα ISE</vt:lpstr>
      <vt:lpstr>Αναλυτές ιόντων</vt:lpstr>
      <vt:lpstr>Δύο άλλες δυνατότητες των βιοχημικών αναλυτών</vt:lpstr>
      <vt:lpstr>Τι προσδιορίζει η θολωσιμετρία</vt:lpstr>
      <vt:lpstr>Αρχή μεθόδου θολωσιμετρίας</vt:lpstr>
      <vt:lpstr>H εξίσωση της θολωσιμετρίας</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natasakar new</cp:lastModifiedBy>
  <cp:revision>82</cp:revision>
  <dcterms:created xsi:type="dcterms:W3CDTF">2013-03-04T13:35:19Z</dcterms:created>
  <dcterms:modified xsi:type="dcterms:W3CDTF">2015-03-26T13:41:00Z</dcterms:modified>
</cp:coreProperties>
</file>