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22"/>
  </p:notesMasterIdLst>
  <p:handoutMasterIdLst>
    <p:handoutMasterId r:id="rId23"/>
  </p:handoutMasterIdLst>
  <p:sldIdLst>
    <p:sldId id="256" r:id="rId3"/>
    <p:sldId id="268" r:id="rId4"/>
    <p:sldId id="269" r:id="rId5"/>
    <p:sldId id="270" r:id="rId6"/>
    <p:sldId id="291" r:id="rId7"/>
    <p:sldId id="279" r:id="rId8"/>
    <p:sldId id="280" r:id="rId9"/>
    <p:sldId id="292" r:id="rId10"/>
    <p:sldId id="293" r:id="rId11"/>
    <p:sldId id="288" r:id="rId12"/>
    <p:sldId id="289" r:id="rId13"/>
    <p:sldId id="290" r:id="rId14"/>
    <p:sldId id="257" r:id="rId15"/>
    <p:sldId id="262" r:id="rId16"/>
    <p:sldId id="264" r:id="rId17"/>
    <p:sldId id="294" r:id="rId18"/>
    <p:sldId id="295"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extLst>
      <p:ext uri="{BB962C8B-B14F-4D97-AF65-F5344CB8AC3E}">
        <p14:creationId xmlns:p14="http://schemas.microsoft.com/office/powerpoint/2010/main" val="129672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8E87DBA-7E0D-409E-A57C-271611754623}" type="slidenum">
              <a:rPr lang="el-GR"/>
              <a:pPr>
                <a:defRPr/>
              </a:pPr>
              <a:t>‹#›</a:t>
            </a:fld>
            <a:endParaRPr lang="el-GR"/>
          </a:p>
        </p:txBody>
      </p:sp>
    </p:spTree>
    <p:extLst>
      <p:ext uri="{BB962C8B-B14F-4D97-AF65-F5344CB8AC3E}">
        <p14:creationId xmlns:p14="http://schemas.microsoft.com/office/powerpoint/2010/main" val="261639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4909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070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67171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2122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547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3433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0399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1027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0741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5513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3453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uf.rice.edu/~bioslabs/studies/sds-page/bloodcytology.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https://www.youtube.com/watch?v=O3d_4dkVVSE" TargetMode="Externa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a:t>
            </a:r>
            <a:r>
              <a:rPr lang="el-GR" sz="4000" b="1" dirty="0" smtClean="0">
                <a:solidFill>
                  <a:prstClr val="black"/>
                </a:solidFill>
                <a:latin typeface="Calibri"/>
              </a:rPr>
              <a:t>(Ε)</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2</a:t>
            </a:r>
            <a:r>
              <a:rPr lang="el-GR" sz="2600" dirty="0"/>
              <a:t>: </a:t>
            </a:r>
            <a:r>
              <a:rPr lang="el-GR" sz="2600" dirty="0" smtClean="0"/>
              <a:t>Επίχρισμα - Επίστρωση αίματος</a:t>
            </a:r>
            <a:endParaRPr lang="en-US" sz="2600" dirty="0" smtClean="0"/>
          </a:p>
          <a:p>
            <a:pPr>
              <a:spcBef>
                <a:spcPts val="0"/>
              </a:spcBef>
            </a:pPr>
            <a:r>
              <a:rPr lang="el-GR" sz="2200" dirty="0" smtClean="0"/>
              <a:t>Αναστάσιος Κριεμπάρδης – </a:t>
            </a:r>
            <a:r>
              <a:rPr lang="el-GR" sz="2200" dirty="0" err="1" smtClean="0"/>
              <a:t>Απλακίδη</a:t>
            </a:r>
            <a:r>
              <a:rPr lang="el-GR" sz="2200" dirty="0" smtClean="0"/>
              <a:t> Χαρίκλεια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MG_0396"/>
          <p:cNvPicPr>
            <a:picLocks noChangeAspect="1" noChangeArrowheads="1"/>
          </p:cNvPicPr>
          <p:nvPr/>
        </p:nvPicPr>
        <p:blipFill>
          <a:blip r:embed="rId2">
            <a:extLst>
              <a:ext uri="{28A0092B-C50C-407E-A947-70E740481C1C}">
                <a14:useLocalDpi xmlns:a14="http://schemas.microsoft.com/office/drawing/2010/main" val="0"/>
              </a:ext>
            </a:extLst>
          </a:blip>
          <a:srcRect t="11209" b="8081"/>
          <a:stretch>
            <a:fillRect/>
          </a:stretch>
        </p:blipFill>
        <p:spPr bwMode="auto">
          <a:xfrm>
            <a:off x="760884" y="1268760"/>
            <a:ext cx="7622232" cy="51292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Μη Αποδεκτά Επιχρίσματα </a:t>
            </a:r>
            <a:r>
              <a:rPr lang="el-GR" dirty="0" smtClean="0"/>
              <a:t>Αίματος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01186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MG_0397"/>
          <p:cNvPicPr>
            <a:picLocks noChangeAspect="1" noChangeArrowheads="1"/>
          </p:cNvPicPr>
          <p:nvPr/>
        </p:nvPicPr>
        <p:blipFill>
          <a:blip r:embed="rId2">
            <a:extLst>
              <a:ext uri="{28A0092B-C50C-407E-A947-70E740481C1C}">
                <a14:useLocalDpi xmlns:a14="http://schemas.microsoft.com/office/drawing/2010/main" val="0"/>
              </a:ext>
            </a:extLst>
          </a:blip>
          <a:srcRect l="5046" t="11209" b="10323"/>
          <a:stretch>
            <a:fillRect/>
          </a:stretch>
        </p:blipFill>
        <p:spPr bwMode="auto">
          <a:xfrm>
            <a:off x="914400" y="1371600"/>
            <a:ext cx="7315200" cy="521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Μη Αποδεκτά Επιχρίσματα Αίματος </a:t>
            </a:r>
            <a:r>
              <a:rPr lang="el-GR" sz="30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92815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764232" y="1455068"/>
            <a:ext cx="7696200" cy="4494212"/>
            <a:chOff x="533400" y="1071563"/>
            <a:chExt cx="7696200" cy="4494212"/>
          </a:xfrm>
        </p:grpSpPr>
        <p:sp>
          <p:nvSpPr>
            <p:cNvPr id="25602" name="AutoShape 1030"/>
            <p:cNvSpPr>
              <a:spLocks noChangeArrowheads="1"/>
            </p:cNvSpPr>
            <p:nvPr/>
          </p:nvSpPr>
          <p:spPr bwMode="auto">
            <a:xfrm>
              <a:off x="2590800" y="4497388"/>
              <a:ext cx="4391025" cy="500062"/>
            </a:xfrm>
            <a:prstGeom prst="parallelogram">
              <a:avLst>
                <a:gd name="adj" fmla="val 107323"/>
              </a:avLst>
            </a:prstGeom>
            <a:solidFill>
              <a:srgbClr val="FFFFFF"/>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03" name="Oval 1031"/>
            <p:cNvSpPr>
              <a:spLocks noChangeArrowheads="1"/>
            </p:cNvSpPr>
            <p:nvPr/>
          </p:nvSpPr>
          <p:spPr bwMode="auto">
            <a:xfrm>
              <a:off x="5011738" y="4664075"/>
              <a:ext cx="261937" cy="166688"/>
            </a:xfrm>
            <a:prstGeom prst="ellipse">
              <a:avLst/>
            </a:prstGeom>
            <a:solidFill>
              <a:srgbClr val="FF0000">
                <a:alpha val="50195"/>
              </a:srgbClr>
            </a:solidFill>
            <a:ln w="9525">
              <a:solidFill>
                <a:schemeClr val="tx1"/>
              </a:solidFill>
              <a:round/>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04" name="AutoShape 1032"/>
            <p:cNvSpPr>
              <a:spLocks noChangeArrowheads="1"/>
            </p:cNvSpPr>
            <p:nvPr/>
          </p:nvSpPr>
          <p:spPr bwMode="auto">
            <a:xfrm rot="-2217968">
              <a:off x="3962400" y="3962400"/>
              <a:ext cx="3209925" cy="185738"/>
            </a:xfrm>
            <a:prstGeom prst="parallelogram">
              <a:avLst>
                <a:gd name="adj" fmla="val 324038"/>
              </a:avLst>
            </a:prstGeom>
            <a:solidFill>
              <a:srgbClr val="FFFFFF"/>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05" name="AutoShape 1034"/>
            <p:cNvSpPr>
              <a:spLocks noChangeArrowheads="1"/>
            </p:cNvSpPr>
            <p:nvPr/>
          </p:nvSpPr>
          <p:spPr bwMode="auto">
            <a:xfrm>
              <a:off x="3573463" y="3886200"/>
              <a:ext cx="1835150" cy="222250"/>
            </a:xfrm>
            <a:prstGeom prst="leftArrow">
              <a:avLst>
                <a:gd name="adj1" fmla="val 50000"/>
                <a:gd name="adj2" fmla="val 206429"/>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06" name="Text Box 1035"/>
            <p:cNvSpPr txBox="1">
              <a:spLocks noChangeArrowheads="1"/>
            </p:cNvSpPr>
            <p:nvPr/>
          </p:nvSpPr>
          <p:spPr bwMode="auto">
            <a:xfrm>
              <a:off x="5408613" y="5108575"/>
              <a:ext cx="2820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spcBef>
                  <a:spcPct val="50000"/>
                </a:spcBef>
              </a:pPr>
              <a:r>
                <a:rPr lang="el-GR" altLang="zh-CN" sz="2400" b="0">
                  <a:latin typeface="+mn-lt"/>
                  <a:ea typeface="华文新魏"/>
                  <a:cs typeface="华文新魏"/>
                </a:rPr>
                <a:t>Μεγάλη σταγόνα</a:t>
              </a:r>
              <a:endParaRPr lang="en-US" altLang="zh-CN" sz="2400" b="0">
                <a:latin typeface="+mn-lt"/>
                <a:ea typeface="华文新魏"/>
                <a:cs typeface="华文新魏"/>
              </a:endParaRPr>
            </a:p>
          </p:txBody>
        </p:sp>
        <p:sp>
          <p:nvSpPr>
            <p:cNvPr id="25607" name="Line 1036"/>
            <p:cNvSpPr>
              <a:spLocks noChangeShapeType="1"/>
            </p:cNvSpPr>
            <p:nvPr/>
          </p:nvSpPr>
          <p:spPr bwMode="auto">
            <a:xfrm>
              <a:off x="5080000" y="4941888"/>
              <a:ext cx="261938" cy="27781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5608" name="Text Box 1037"/>
            <p:cNvSpPr txBox="1">
              <a:spLocks noChangeArrowheads="1"/>
            </p:cNvSpPr>
            <p:nvPr/>
          </p:nvSpPr>
          <p:spPr bwMode="auto">
            <a:xfrm>
              <a:off x="533400" y="3654425"/>
              <a:ext cx="3036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spcBef>
                  <a:spcPct val="50000"/>
                </a:spcBef>
              </a:pPr>
              <a:r>
                <a:rPr lang="el-GR" altLang="zh-CN" sz="3200" b="0">
                  <a:latin typeface="+mn-lt"/>
                  <a:ea typeface="华文新魏"/>
                  <a:cs typeface="华文新魏"/>
                </a:rPr>
                <a:t>Χαμηλός </a:t>
              </a:r>
              <a:r>
                <a:rPr lang="en-US" altLang="zh-CN" sz="3200" b="0">
                  <a:latin typeface="+mn-lt"/>
                  <a:ea typeface="华文新魏"/>
                  <a:cs typeface="华文新魏"/>
                </a:rPr>
                <a:t> HCT</a:t>
              </a:r>
            </a:p>
          </p:txBody>
        </p:sp>
        <p:sp>
          <p:nvSpPr>
            <p:cNvPr id="25609" name="AutoShape 1042"/>
            <p:cNvSpPr>
              <a:spLocks noChangeArrowheads="1"/>
            </p:cNvSpPr>
            <p:nvPr/>
          </p:nvSpPr>
          <p:spPr bwMode="auto">
            <a:xfrm>
              <a:off x="2514600" y="1927225"/>
              <a:ext cx="4391025" cy="500063"/>
            </a:xfrm>
            <a:prstGeom prst="parallelogram">
              <a:avLst>
                <a:gd name="adj" fmla="val 107323"/>
              </a:avLst>
            </a:prstGeom>
            <a:solidFill>
              <a:srgbClr val="FFFFFF"/>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10" name="AutoShape 1043"/>
            <p:cNvSpPr>
              <a:spLocks noChangeArrowheads="1"/>
            </p:cNvSpPr>
            <p:nvPr/>
          </p:nvSpPr>
          <p:spPr bwMode="auto">
            <a:xfrm rot="-1396607">
              <a:off x="3810000" y="1524000"/>
              <a:ext cx="3405188" cy="322263"/>
            </a:xfrm>
            <a:prstGeom prst="parallelogram">
              <a:avLst>
                <a:gd name="adj" fmla="val 198122"/>
              </a:avLst>
            </a:prstGeom>
            <a:solidFill>
              <a:srgbClr val="FFFFFF"/>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11" name="AutoShape 1045"/>
            <p:cNvSpPr>
              <a:spLocks noChangeArrowheads="1"/>
            </p:cNvSpPr>
            <p:nvPr/>
          </p:nvSpPr>
          <p:spPr bwMode="auto">
            <a:xfrm>
              <a:off x="3497263" y="1371600"/>
              <a:ext cx="1835150" cy="222250"/>
            </a:xfrm>
            <a:prstGeom prst="leftArrow">
              <a:avLst>
                <a:gd name="adj1" fmla="val 50000"/>
                <a:gd name="adj2" fmla="val 206429"/>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12" name="Oval 1046"/>
            <p:cNvSpPr>
              <a:spLocks noChangeArrowheads="1"/>
            </p:cNvSpPr>
            <p:nvPr/>
          </p:nvSpPr>
          <p:spPr bwMode="auto">
            <a:xfrm>
              <a:off x="5135563" y="2128838"/>
              <a:ext cx="131762" cy="111125"/>
            </a:xfrm>
            <a:prstGeom prst="ellipse">
              <a:avLst/>
            </a:prstGeom>
            <a:solidFill>
              <a:srgbClr val="FF0000">
                <a:alpha val="50195"/>
              </a:srgbClr>
            </a:solidFill>
            <a:ln w="9525">
              <a:solidFill>
                <a:schemeClr val="tx1"/>
              </a:solidFill>
              <a:round/>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ar-SA" altLang="el-GR" b="0">
                <a:latin typeface="+mn-lt"/>
                <a:cs typeface="Times New Roman" pitchFamily="18" charset="0"/>
              </a:endParaRPr>
            </a:p>
          </p:txBody>
        </p:sp>
        <p:sp>
          <p:nvSpPr>
            <p:cNvPr id="25613" name="Text Box 1047"/>
            <p:cNvSpPr txBox="1">
              <a:spLocks noChangeArrowheads="1"/>
            </p:cNvSpPr>
            <p:nvPr/>
          </p:nvSpPr>
          <p:spPr bwMode="auto">
            <a:xfrm>
              <a:off x="5332413" y="2593975"/>
              <a:ext cx="241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spcBef>
                  <a:spcPct val="50000"/>
                </a:spcBef>
              </a:pPr>
              <a:r>
                <a:rPr lang="el-GR" altLang="zh-CN" sz="2400" b="0">
                  <a:latin typeface="+mn-lt"/>
                  <a:ea typeface="华文新魏"/>
                  <a:cs typeface="华文新魏"/>
                </a:rPr>
                <a:t>Μικρή σταγόνα</a:t>
              </a:r>
              <a:endParaRPr lang="en-US" altLang="zh-CN" sz="2400" b="0">
                <a:latin typeface="+mn-lt"/>
                <a:ea typeface="华文新魏"/>
                <a:cs typeface="华文新魏"/>
              </a:endParaRPr>
            </a:p>
          </p:txBody>
        </p:sp>
        <p:sp>
          <p:nvSpPr>
            <p:cNvPr id="25614" name="Line 1048"/>
            <p:cNvSpPr>
              <a:spLocks noChangeShapeType="1"/>
            </p:cNvSpPr>
            <p:nvPr/>
          </p:nvSpPr>
          <p:spPr bwMode="auto">
            <a:xfrm>
              <a:off x="5332413" y="2371725"/>
              <a:ext cx="261937" cy="277813"/>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5615" name="Text Box 1049"/>
            <p:cNvSpPr txBox="1">
              <a:spLocks noChangeArrowheads="1"/>
            </p:cNvSpPr>
            <p:nvPr/>
          </p:nvSpPr>
          <p:spPr bwMode="auto">
            <a:xfrm>
              <a:off x="914400" y="1071563"/>
              <a:ext cx="272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spcBef>
                  <a:spcPct val="50000"/>
                </a:spcBef>
              </a:pPr>
              <a:r>
                <a:rPr lang="el-GR" altLang="zh-CN" sz="3200" b="0" dirty="0" smtClean="0">
                  <a:latin typeface="+mn-lt"/>
                  <a:ea typeface="华文新魏"/>
                  <a:cs typeface="华文新魏"/>
                </a:rPr>
                <a:t>Υψηλός</a:t>
              </a:r>
              <a:r>
                <a:rPr lang="en-US" altLang="zh-CN" sz="3200" b="0" dirty="0" smtClean="0">
                  <a:latin typeface="+mn-lt"/>
                  <a:ea typeface="华文新魏"/>
                  <a:cs typeface="华文新魏"/>
                </a:rPr>
                <a:t> </a:t>
              </a:r>
              <a:r>
                <a:rPr lang="en-US" altLang="zh-CN" sz="3200" b="0" dirty="0">
                  <a:latin typeface="+mn-lt"/>
                  <a:ea typeface="华文新魏"/>
                  <a:cs typeface="华文新魏"/>
                </a:rPr>
                <a:t>HCT</a:t>
              </a:r>
            </a:p>
          </p:txBody>
        </p:sp>
      </p:grpSp>
      <p:sp>
        <p:nvSpPr>
          <p:cNvPr id="2" name="Τίτλος 1"/>
          <p:cNvSpPr>
            <a:spLocks noGrp="1"/>
          </p:cNvSpPr>
          <p:nvPr>
            <p:ph type="title"/>
          </p:nvPr>
        </p:nvSpPr>
        <p:spPr/>
        <p:txBody>
          <a:bodyPr/>
          <a:lstStyle/>
          <a:p>
            <a:r>
              <a:rPr lang="el-GR" dirty="0" smtClean="0"/>
              <a:t>Μέγεθος σταγόνας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99578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(Ε). </a:t>
            </a:r>
            <a:r>
              <a:rPr lang="el-GR" sz="2000" dirty="0" smtClean="0"/>
              <a:t>Ενότητα 2</a:t>
            </a:r>
            <a:r>
              <a:rPr lang="en-US" sz="2000" dirty="0" smtClean="0"/>
              <a:t>:</a:t>
            </a:r>
            <a:r>
              <a:rPr lang="el-GR" sz="2000" dirty="0"/>
              <a:t> Επίχρισμα - Επίστρωση </a:t>
            </a:r>
            <a:r>
              <a:rPr lang="el-GR" sz="2000" dirty="0" smtClean="0"/>
              <a:t>αίματος».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42787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64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18"/>
          <p:cNvGrpSpPr>
            <a:grpSpLocks/>
          </p:cNvGrpSpPr>
          <p:nvPr/>
        </p:nvGrpSpPr>
        <p:grpSpPr bwMode="auto">
          <a:xfrm>
            <a:off x="990601" y="4755357"/>
            <a:ext cx="6807201" cy="1689101"/>
            <a:chOff x="624" y="3095"/>
            <a:chExt cx="4288" cy="1064"/>
          </a:xfrm>
        </p:grpSpPr>
        <p:sp>
          <p:nvSpPr>
            <p:cNvPr id="3079" name="Text Box 15"/>
            <p:cNvSpPr txBox="1">
              <a:spLocks noChangeArrowheads="1"/>
            </p:cNvSpPr>
            <p:nvPr/>
          </p:nvSpPr>
          <p:spPr bwMode="auto">
            <a:xfrm>
              <a:off x="624" y="3095"/>
              <a:ext cx="428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l-GR" altLang="el-GR" sz="2200" dirty="0">
                  <a:latin typeface="+mn-lt"/>
                </a:rPr>
                <a:t>Η επίστρωση από σωληνάριο με </a:t>
              </a:r>
              <a:r>
                <a:rPr lang="en-US" altLang="el-GR" sz="2200" dirty="0">
                  <a:latin typeface="+mn-lt"/>
                </a:rPr>
                <a:t>EDTA </a:t>
              </a:r>
              <a:r>
                <a:rPr lang="el-GR" altLang="el-GR" sz="2200" dirty="0">
                  <a:latin typeface="+mn-lt"/>
                </a:rPr>
                <a:t>πρέπει να γίνεται</a:t>
              </a:r>
            </a:p>
            <a:p>
              <a:pPr algn="ctr" eaLnBrk="1" hangingPunct="1"/>
              <a:r>
                <a:rPr lang="el-GR" altLang="el-GR" sz="2200" dirty="0">
                  <a:latin typeface="+mn-lt"/>
                </a:rPr>
                <a:t>σε χρονικό διάστημα &lt; 10 λεπτών</a:t>
              </a:r>
            </a:p>
          </p:txBody>
        </p:sp>
        <p:sp>
          <p:nvSpPr>
            <p:cNvPr id="3080" name="Text Box 16"/>
            <p:cNvSpPr txBox="1">
              <a:spLocks noChangeArrowheads="1"/>
            </p:cNvSpPr>
            <p:nvPr/>
          </p:nvSpPr>
          <p:spPr bwMode="auto">
            <a:xfrm>
              <a:off x="912" y="3888"/>
              <a:ext cx="337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sz="2200" dirty="0">
                  <a:latin typeface="+mn-lt"/>
                </a:rPr>
                <a:t>Βλάβες αποθήκευσης των </a:t>
              </a:r>
              <a:r>
                <a:rPr lang="el-GR" altLang="el-GR" sz="2200" dirty="0" err="1">
                  <a:latin typeface="+mn-lt"/>
                </a:rPr>
                <a:t>ερυθροκυττάρων</a:t>
              </a:r>
              <a:endParaRPr lang="el-GR" altLang="el-GR" sz="2200" dirty="0">
                <a:latin typeface="+mn-lt"/>
              </a:endParaRPr>
            </a:p>
          </p:txBody>
        </p:sp>
        <p:sp>
          <p:nvSpPr>
            <p:cNvPr id="3081" name="AutoShape 17"/>
            <p:cNvSpPr>
              <a:spLocks noChangeArrowheads="1"/>
            </p:cNvSpPr>
            <p:nvPr/>
          </p:nvSpPr>
          <p:spPr bwMode="auto">
            <a:xfrm>
              <a:off x="2640" y="3623"/>
              <a:ext cx="432" cy="288"/>
            </a:xfrm>
            <a:prstGeom prst="downArrow">
              <a:avLst>
                <a:gd name="adj1" fmla="val 50000"/>
                <a:gd name="adj2" fmla="val 25000"/>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el-GR" altLang="el-GR" sz="2200">
                <a:latin typeface="+mn-lt"/>
              </a:endParaRPr>
            </a:p>
          </p:txBody>
        </p:sp>
      </p:grpSp>
      <p:sp>
        <p:nvSpPr>
          <p:cNvPr id="2" name="Τίτλος 1"/>
          <p:cNvSpPr>
            <a:spLocks noGrp="1"/>
          </p:cNvSpPr>
          <p:nvPr>
            <p:ph type="title"/>
          </p:nvPr>
        </p:nvSpPr>
        <p:spPr/>
        <p:txBody>
          <a:bodyPr>
            <a:normAutofit/>
          </a:bodyPr>
          <a:lstStyle/>
          <a:p>
            <a:r>
              <a:rPr lang="el-GR" dirty="0"/>
              <a:t>Επίστρωση Αίματος – </a:t>
            </a:r>
            <a:r>
              <a:rPr lang="en-US" dirty="0"/>
              <a:t>Blood </a:t>
            </a:r>
            <a:r>
              <a:rPr lang="en-US" dirty="0" smtClean="0"/>
              <a:t>Film</a:t>
            </a:r>
            <a:endParaRPr lang="el-GR" dirty="0"/>
          </a:p>
        </p:txBody>
      </p:sp>
      <p:sp>
        <p:nvSpPr>
          <p:cNvPr id="3" name="Θέση περιεχομένου 2"/>
          <p:cNvSpPr>
            <a:spLocks noGrp="1"/>
          </p:cNvSpPr>
          <p:nvPr>
            <p:ph idx="1"/>
          </p:nvPr>
        </p:nvSpPr>
        <p:spPr>
          <a:xfrm>
            <a:off x="457200" y="1196752"/>
            <a:ext cx="8229600" cy="3744416"/>
          </a:xfrm>
        </p:spPr>
        <p:txBody>
          <a:bodyPr>
            <a:normAutofit/>
          </a:bodyPr>
          <a:lstStyle/>
          <a:p>
            <a:pPr>
              <a:lnSpc>
                <a:spcPct val="110000"/>
              </a:lnSpc>
              <a:spcBef>
                <a:spcPts val="800"/>
              </a:spcBef>
            </a:pPr>
            <a:r>
              <a:rPr lang="el-GR" altLang="el-GR" dirty="0"/>
              <a:t>Αίμα χωρίς αντιπηκτικό (τριχοειδικό ή φλεβικό)</a:t>
            </a:r>
          </a:p>
          <a:p>
            <a:pPr>
              <a:lnSpc>
                <a:spcPct val="110000"/>
              </a:lnSpc>
              <a:spcBef>
                <a:spcPts val="800"/>
              </a:spcBef>
            </a:pPr>
            <a:r>
              <a:rPr lang="el-GR" altLang="el-GR" dirty="0"/>
              <a:t>Αίμα με αντιπηκτικό </a:t>
            </a:r>
            <a:r>
              <a:rPr lang="en-US" altLang="el-GR" dirty="0"/>
              <a:t>EDTA</a:t>
            </a:r>
            <a:endParaRPr lang="el-GR" altLang="el-GR" dirty="0"/>
          </a:p>
          <a:p>
            <a:pPr>
              <a:lnSpc>
                <a:spcPct val="110000"/>
              </a:lnSpc>
              <a:spcBef>
                <a:spcPts val="800"/>
              </a:spcBef>
              <a:buFont typeface="Wingdings" panose="05000000000000000000" pitchFamily="2" charset="2"/>
              <a:buChar char="Ø"/>
            </a:pPr>
            <a:r>
              <a:rPr lang="el-GR" altLang="el-GR" b="1" dirty="0">
                <a:solidFill>
                  <a:srgbClr val="004A82"/>
                </a:solidFill>
              </a:rPr>
              <a:t>Προσοχή!</a:t>
            </a:r>
          </a:p>
          <a:p>
            <a:pPr>
              <a:lnSpc>
                <a:spcPct val="110000"/>
              </a:lnSpc>
              <a:spcBef>
                <a:spcPts val="800"/>
              </a:spcBef>
              <a:buFontTx/>
              <a:buAutoNum type="arabicPeriod"/>
            </a:pPr>
            <a:r>
              <a:rPr lang="el-GR" altLang="el-GR" dirty="0"/>
              <a:t>Το </a:t>
            </a:r>
            <a:r>
              <a:rPr lang="en-US" altLang="el-GR" dirty="0"/>
              <a:t>EDTA </a:t>
            </a:r>
            <a:r>
              <a:rPr lang="el-GR" altLang="el-GR" dirty="0"/>
              <a:t>αναστέλλει την συσσώρευση </a:t>
            </a:r>
            <a:r>
              <a:rPr lang="en-US" altLang="el-GR" dirty="0" smtClean="0"/>
              <a:t>PLTs</a:t>
            </a:r>
            <a:r>
              <a:rPr lang="el-GR" altLang="el-GR" dirty="0" smtClean="0"/>
              <a:t>.</a:t>
            </a:r>
            <a:endParaRPr lang="en-US" altLang="el-GR" dirty="0"/>
          </a:p>
          <a:p>
            <a:pPr>
              <a:lnSpc>
                <a:spcPct val="110000"/>
              </a:lnSpc>
              <a:spcBef>
                <a:spcPts val="800"/>
              </a:spcBef>
              <a:buFontTx/>
              <a:buAutoNum type="arabicPeriod"/>
            </a:pPr>
            <a:r>
              <a:rPr lang="el-GR" altLang="el-GR" dirty="0"/>
              <a:t>Οι επιστρώσεις με αίμα χωρίς </a:t>
            </a:r>
            <a:r>
              <a:rPr lang="en-US" altLang="el-GR" dirty="0"/>
              <a:t>EDTA </a:t>
            </a:r>
            <a:r>
              <a:rPr lang="el-GR" altLang="el-GR" dirty="0"/>
              <a:t>δημιουργούν </a:t>
            </a:r>
            <a:r>
              <a:rPr lang="el-GR" altLang="el-GR" dirty="0" smtClean="0"/>
              <a:t>συσσωρεύσεις κυττάρων.</a:t>
            </a:r>
          </a:p>
          <a:p>
            <a:pPr>
              <a:lnSpc>
                <a:spcPct val="110000"/>
              </a:lnSpc>
              <a:spcBef>
                <a:spcPts val="800"/>
              </a:spcBef>
              <a:buFontTx/>
              <a:buAutoNum type="arabicPeriod"/>
            </a:pPr>
            <a:r>
              <a:rPr lang="el-GR" altLang="el-GR" dirty="0" smtClean="0"/>
              <a:t>Οι </a:t>
            </a:r>
            <a:r>
              <a:rPr lang="el-GR" altLang="el-GR" dirty="0"/>
              <a:t>επιστρώσεις για μέτρηση κυττάρων πρέπει </a:t>
            </a:r>
            <a:r>
              <a:rPr lang="el-GR" altLang="el-GR" dirty="0" smtClean="0"/>
              <a:t>να </a:t>
            </a:r>
            <a:r>
              <a:rPr lang="el-GR" altLang="el-GR" dirty="0"/>
              <a:t>περιέχουν </a:t>
            </a:r>
            <a:r>
              <a:rPr lang="el-GR" altLang="el-GR" dirty="0" smtClean="0"/>
              <a:t>αντιπηκτικό.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04763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Τεχνική Επίστρωσης σε </a:t>
            </a:r>
            <a:r>
              <a:rPr lang="el-GR" dirty="0" err="1"/>
              <a:t>Αντικειμενοφόρο</a:t>
            </a:r>
            <a:r>
              <a:rPr lang="el-GR" dirty="0"/>
              <a:t> </a:t>
            </a:r>
            <a:r>
              <a:rPr lang="el-GR" smtClean="0"/>
              <a:t>Πλάκα </a:t>
            </a:r>
            <a:r>
              <a:rPr lang="el-GR" sz="3000" b="0" smtClean="0"/>
              <a:t>1/3</a:t>
            </a:r>
            <a:endParaRPr lang="el-GR" sz="3000" b="0" dirty="0"/>
          </a:p>
        </p:txBody>
      </p:sp>
      <p:sp>
        <p:nvSpPr>
          <p:cNvPr id="3" name="Θέση περιεχομένου 2"/>
          <p:cNvSpPr>
            <a:spLocks noGrp="1"/>
          </p:cNvSpPr>
          <p:nvPr>
            <p:ph idx="1"/>
          </p:nvPr>
        </p:nvSpPr>
        <p:spPr/>
        <p:txBody>
          <a:bodyPr>
            <a:noAutofit/>
          </a:bodyPr>
          <a:lstStyle/>
          <a:p>
            <a:r>
              <a:rPr lang="el-GR" altLang="el-GR" dirty="0"/>
              <a:t>Καθαρές πλάκες χωρίς </a:t>
            </a:r>
            <a:r>
              <a:rPr lang="el-GR" altLang="el-GR" dirty="0" smtClean="0"/>
              <a:t>λιπαρότητα.</a:t>
            </a:r>
            <a:endParaRPr lang="el-GR" altLang="el-GR" dirty="0"/>
          </a:p>
          <a:p>
            <a:r>
              <a:rPr lang="el-GR" altLang="el-GR" dirty="0"/>
              <a:t>Τοποθετείται μία σταγόνα αίματος με τριχοειδές στην </a:t>
            </a:r>
            <a:r>
              <a:rPr lang="el-GR" altLang="el-GR" dirty="0" smtClean="0"/>
              <a:t>άκρη της πλάκας.</a:t>
            </a:r>
            <a:endParaRPr lang="el-GR" altLang="el-GR" dirty="0"/>
          </a:p>
          <a:p>
            <a:r>
              <a:rPr lang="el-GR" altLang="el-GR" dirty="0"/>
              <a:t>Χρησιμοποιείται άλλη </a:t>
            </a:r>
            <a:r>
              <a:rPr lang="el-GR" altLang="el-GR" dirty="0" err="1"/>
              <a:t>αντικειμενοφόρος</a:t>
            </a:r>
            <a:r>
              <a:rPr lang="el-GR" altLang="el-GR" dirty="0"/>
              <a:t> πλάκα ή </a:t>
            </a:r>
            <a:r>
              <a:rPr lang="el-GR" altLang="el-GR" dirty="0" err="1" smtClean="0"/>
              <a:t>καλυπτρίδα</a:t>
            </a:r>
            <a:r>
              <a:rPr lang="el-GR" altLang="el-GR" dirty="0" smtClean="0"/>
              <a:t> η </a:t>
            </a:r>
            <a:r>
              <a:rPr lang="el-GR" altLang="el-GR" dirty="0"/>
              <a:t>οποία «σέρνεται» με γωνία 45</a:t>
            </a:r>
            <a:r>
              <a:rPr lang="el-GR" altLang="el-GR" baseline="30000" dirty="0"/>
              <a:t>ο</a:t>
            </a:r>
            <a:r>
              <a:rPr lang="el-GR" altLang="el-GR" dirty="0"/>
              <a:t> πάνω στην κηλίδα </a:t>
            </a:r>
            <a:r>
              <a:rPr lang="el-GR" altLang="el-GR" dirty="0" smtClean="0"/>
              <a:t>αίματος.</a:t>
            </a:r>
            <a:endParaRPr lang="el-GR" altLang="el-GR" dirty="0"/>
          </a:p>
          <a:p>
            <a:r>
              <a:rPr lang="el-GR" altLang="el-GR" dirty="0"/>
              <a:t>Για λεπτότερη επίστρωση χρησιμοποιείται </a:t>
            </a:r>
            <a:r>
              <a:rPr lang="el-GR" altLang="el-GR" dirty="0" err="1" smtClean="0"/>
              <a:t>καλυπτρίδα</a:t>
            </a:r>
            <a:r>
              <a:rPr lang="el-GR" altLang="el-GR" dirty="0" smtClean="0"/>
              <a:t>.</a:t>
            </a:r>
            <a:endParaRPr lang="el-GR" altLang="el-GR" dirty="0"/>
          </a:p>
          <a:p>
            <a:r>
              <a:rPr lang="el-GR" altLang="el-GR" dirty="0"/>
              <a:t>Μόλις το αίμα διατρέξει όλο το μήκος της ακμής της </a:t>
            </a:r>
            <a:r>
              <a:rPr lang="el-GR" altLang="el-GR" dirty="0" smtClean="0"/>
              <a:t>πλάκας προωθείται </a:t>
            </a:r>
            <a:r>
              <a:rPr lang="el-GR" altLang="el-GR" dirty="0"/>
              <a:t>με απαλή και σταθερή </a:t>
            </a:r>
            <a:r>
              <a:rPr lang="el-GR" altLang="el-GR" dirty="0" smtClean="0"/>
              <a:t>κίνηση.</a:t>
            </a:r>
            <a:endParaRPr lang="el-GR" altLang="el-GR" dirty="0"/>
          </a:p>
          <a:p>
            <a:r>
              <a:rPr lang="el-GR" altLang="el-GR" dirty="0"/>
              <a:t>Τα πλακίδια αφήνονται να ξηραθούν σε θερμοκρασία </a:t>
            </a:r>
            <a:r>
              <a:rPr lang="el-GR" altLang="el-GR" dirty="0" smtClean="0"/>
              <a:t>δωματίου.</a:t>
            </a:r>
            <a:endParaRPr lang="el-GR" altLang="el-GR" dirty="0"/>
          </a:p>
          <a:p>
            <a:r>
              <a:rPr lang="el-GR" altLang="el-GR" dirty="0"/>
              <a:t>Με μολύβι αναγράφεται το όνομα του ασθενή στην άκρη </a:t>
            </a:r>
            <a:r>
              <a:rPr lang="el-GR" altLang="el-GR" dirty="0" smtClean="0"/>
              <a:t>της </a:t>
            </a:r>
            <a:r>
              <a:rPr lang="el-GR" altLang="el-GR" dirty="0" err="1" smtClean="0"/>
              <a:t>αντικειμενοφόρου</a:t>
            </a:r>
            <a:r>
              <a:rPr lang="el-GR" altLang="el-GR" dirty="0" smtClean="0"/>
              <a:t> πλάκας.</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927653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9"/>
          <p:cNvGrpSpPr>
            <a:grpSpLocks/>
          </p:cNvGrpSpPr>
          <p:nvPr/>
        </p:nvGrpSpPr>
        <p:grpSpPr bwMode="auto">
          <a:xfrm>
            <a:off x="176860" y="1196751"/>
            <a:ext cx="8607608" cy="5321523"/>
            <a:chOff x="-105" y="144"/>
            <a:chExt cx="5865" cy="3893"/>
          </a:xfrm>
        </p:grpSpPr>
        <p:pic>
          <p:nvPicPr>
            <p:cNvPr id="5123" name="Picture 5" descr="sm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44"/>
              <a:ext cx="5520" cy="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63" y="268"/>
              <a:ext cx="4046" cy="518"/>
            </a:xfrm>
            <a:prstGeom prst="rect">
              <a:avLst/>
            </a:prstGeom>
            <a:solidFill>
              <a:schemeClr val="accent1">
                <a:lumMod val="20000"/>
                <a:lumOff val="80000"/>
              </a:schemeClr>
            </a:solidFill>
            <a:ln w="9525">
              <a:solidFill>
                <a:srgbClr val="000000"/>
              </a:solidFill>
              <a:miter lim="800000"/>
              <a:headEnd/>
              <a:tailEnd/>
            </a:ln>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eaLnBrk="1" hangingPunct="1"/>
              <a:r>
                <a:rPr lang="el-GR" altLang="el-GR" sz="2000" dirty="0">
                  <a:latin typeface="+mn-lt"/>
                </a:rPr>
                <a:t>(1) Τοποθέτηση μίας μικρής σταγόνας ολικού αίματος</a:t>
              </a:r>
            </a:p>
            <a:p>
              <a:pPr algn="just" eaLnBrk="1" hangingPunct="1"/>
              <a:r>
                <a:rPr lang="el-GR" altLang="el-GR" sz="2000" dirty="0">
                  <a:latin typeface="+mn-lt"/>
                </a:rPr>
                <a:t>σε πολύ καθαρή </a:t>
              </a:r>
              <a:r>
                <a:rPr lang="el-GR" altLang="el-GR" sz="2000" dirty="0" err="1">
                  <a:latin typeface="+mn-lt"/>
                </a:rPr>
                <a:t>αντικειμενοφόρο</a:t>
              </a:r>
              <a:r>
                <a:rPr lang="el-GR" altLang="el-GR" sz="2000" dirty="0">
                  <a:latin typeface="+mn-lt"/>
                </a:rPr>
                <a:t> πλάκα.</a:t>
              </a:r>
            </a:p>
          </p:txBody>
        </p:sp>
        <p:sp>
          <p:nvSpPr>
            <p:cNvPr id="5125" name="Text Box 7"/>
            <p:cNvSpPr txBox="1">
              <a:spLocks noChangeArrowheads="1"/>
            </p:cNvSpPr>
            <p:nvPr/>
          </p:nvSpPr>
          <p:spPr bwMode="auto">
            <a:xfrm>
              <a:off x="-105" y="1514"/>
              <a:ext cx="4287" cy="518"/>
            </a:xfrm>
            <a:prstGeom prst="rect">
              <a:avLst/>
            </a:prstGeom>
            <a:solidFill>
              <a:schemeClr val="accent1">
                <a:lumMod val="20000"/>
                <a:lumOff val="80000"/>
              </a:schemeClr>
            </a:solidFill>
            <a:ln w="9525">
              <a:solidFill>
                <a:srgbClr val="000000"/>
              </a:solidFill>
              <a:miter lim="800000"/>
              <a:headEnd/>
              <a:tailEnd/>
            </a:ln>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eaLnBrk="1" hangingPunct="1"/>
              <a:r>
                <a:rPr lang="el-GR" altLang="el-GR" sz="2000" dirty="0">
                  <a:latin typeface="+mn-lt"/>
                </a:rPr>
                <a:t>(2) Τοποθέτηση μίας καθαρής </a:t>
              </a:r>
              <a:r>
                <a:rPr lang="el-GR" altLang="el-GR" sz="2000" dirty="0" err="1">
                  <a:latin typeface="+mn-lt"/>
                </a:rPr>
                <a:t>αντικειμενοφόρου</a:t>
              </a:r>
              <a:r>
                <a:rPr lang="el-GR" altLang="el-GR" sz="2000" dirty="0">
                  <a:latin typeface="+mn-lt"/>
                </a:rPr>
                <a:t> πλάκας</a:t>
              </a:r>
            </a:p>
            <a:p>
              <a:pPr algn="just" eaLnBrk="1" hangingPunct="1"/>
              <a:r>
                <a:rPr lang="el-GR" altLang="el-GR" sz="2000" dirty="0">
                  <a:latin typeface="+mn-lt"/>
                </a:rPr>
                <a:t>πάνω στη σταγόνα υπό γωνία</a:t>
              </a:r>
            </a:p>
          </p:txBody>
        </p:sp>
        <p:sp>
          <p:nvSpPr>
            <p:cNvPr id="5126" name="Text Box 8"/>
            <p:cNvSpPr txBox="1">
              <a:spLocks noChangeArrowheads="1"/>
            </p:cNvSpPr>
            <p:nvPr/>
          </p:nvSpPr>
          <p:spPr bwMode="auto">
            <a:xfrm>
              <a:off x="3408" y="2928"/>
              <a:ext cx="2352" cy="518"/>
            </a:xfrm>
            <a:prstGeom prst="rect">
              <a:avLst/>
            </a:prstGeom>
            <a:solidFill>
              <a:schemeClr val="accent1">
                <a:lumMod val="20000"/>
                <a:lumOff val="80000"/>
              </a:schemeClr>
            </a:solidFill>
            <a:ln w="9525">
              <a:solidFill>
                <a:srgbClr val="000000"/>
              </a:solidFill>
              <a:miter lim="800000"/>
              <a:headEnd/>
              <a:tailEnd/>
            </a:ln>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eaLnBrk="1" hangingPunct="1"/>
              <a:r>
                <a:rPr lang="el-GR" altLang="el-GR" sz="2000">
                  <a:latin typeface="+mn-lt"/>
                </a:rPr>
                <a:t>(3) Έπίστρωση του αίματος</a:t>
              </a:r>
            </a:p>
            <a:p>
              <a:pPr algn="just" eaLnBrk="1" hangingPunct="1"/>
              <a:r>
                <a:rPr lang="el-GR" altLang="el-GR" sz="2000">
                  <a:latin typeface="+mn-lt"/>
                </a:rPr>
                <a:t> υπό γωνία</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 name="Ορθογώνιο 5"/>
          <p:cNvSpPr/>
          <p:nvPr/>
        </p:nvSpPr>
        <p:spPr>
          <a:xfrm>
            <a:off x="2447829" y="6518274"/>
            <a:ext cx="4572000" cy="276999"/>
          </a:xfrm>
          <a:prstGeom prst="rect">
            <a:avLst/>
          </a:prstGeom>
        </p:spPr>
        <p:txBody>
          <a:bodyPr>
            <a:spAutoFit/>
          </a:bodyPr>
          <a:lstStyle/>
          <a:p>
            <a:pPr algn="ctr"/>
            <a:r>
              <a:rPr lang="en-US" sz="1200" dirty="0" smtClean="0">
                <a:latin typeface="+mn-lt"/>
                <a:hlinkClick r:id="rId3"/>
              </a:rPr>
              <a:t>ruf.rice.edu</a:t>
            </a:r>
            <a:endParaRPr lang="el-GR" sz="1200" dirty="0">
              <a:latin typeface="+mn-lt"/>
            </a:endParaRPr>
          </a:p>
        </p:txBody>
      </p:sp>
      <p:sp>
        <p:nvSpPr>
          <p:cNvPr id="12" name="Τίτλος 1"/>
          <p:cNvSpPr>
            <a:spLocks noGrp="1"/>
          </p:cNvSpPr>
          <p:nvPr>
            <p:ph type="title"/>
          </p:nvPr>
        </p:nvSpPr>
        <p:spPr>
          <a:xfrm>
            <a:off x="467544" y="116632"/>
            <a:ext cx="8229600" cy="1008112"/>
          </a:xfrm>
        </p:spPr>
        <p:txBody>
          <a:bodyPr>
            <a:noAutofit/>
          </a:bodyPr>
          <a:lstStyle/>
          <a:p>
            <a:r>
              <a:rPr lang="el-GR" dirty="0"/>
              <a:t>Τεχνική Επίστρωσης σε </a:t>
            </a:r>
            <a:r>
              <a:rPr lang="el-GR" dirty="0" err="1"/>
              <a:t>Αντικειμενοφόρο</a:t>
            </a:r>
            <a:r>
              <a:rPr lang="el-GR" dirty="0"/>
              <a:t> </a:t>
            </a:r>
            <a:r>
              <a:rPr lang="el-GR" dirty="0" smtClean="0"/>
              <a:t>Πλάκα </a:t>
            </a:r>
            <a:r>
              <a:rPr lang="el-GR" sz="3000" b="0" dirty="0" smtClean="0"/>
              <a:t>2/3</a:t>
            </a:r>
            <a:endParaRPr lang="el-GR" sz="3000" b="0" dirty="0"/>
          </a:p>
        </p:txBody>
      </p:sp>
    </p:spTree>
    <p:extLst>
      <p:ext uri="{BB962C8B-B14F-4D97-AF65-F5344CB8AC3E}">
        <p14:creationId xmlns:p14="http://schemas.microsoft.com/office/powerpoint/2010/main" val="1891541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08112"/>
          </a:xfrm>
        </p:spPr>
        <p:txBody>
          <a:bodyPr>
            <a:noAutofit/>
          </a:bodyPr>
          <a:lstStyle/>
          <a:p>
            <a:r>
              <a:rPr lang="el-GR" dirty="0"/>
              <a:t>Τεχνική Επίστρωσης σε </a:t>
            </a:r>
            <a:r>
              <a:rPr lang="el-GR" dirty="0" err="1"/>
              <a:t>Αντικειμενοφόρο</a:t>
            </a:r>
            <a:r>
              <a:rPr lang="el-GR" dirty="0"/>
              <a:t> Πλάκα</a:t>
            </a:r>
            <a:r>
              <a:rPr lang="en-US" dirty="0"/>
              <a:t> </a:t>
            </a:r>
            <a:r>
              <a:rPr lang="el-GR" sz="3000" b="0" dirty="0" smtClean="0"/>
              <a:t>3</a:t>
            </a:r>
            <a:r>
              <a:rPr lang="en-US" sz="3000" b="0" dirty="0" smtClean="0"/>
              <a:t>/</a:t>
            </a:r>
            <a:r>
              <a:rPr lang="el-GR" sz="3000" b="0" dirty="0" smtClean="0"/>
              <a:t>3</a:t>
            </a:r>
            <a:endParaRPr lang="el-GR" sz="3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7" name="Ορθογώνιο 6"/>
          <p:cNvSpPr/>
          <p:nvPr/>
        </p:nvSpPr>
        <p:spPr>
          <a:xfrm>
            <a:off x="3756744" y="6021288"/>
            <a:ext cx="1630511" cy="276999"/>
          </a:xfrm>
          <a:prstGeom prst="rect">
            <a:avLst/>
          </a:prstGeom>
        </p:spPr>
        <p:txBody>
          <a:bodyPr wrap="none">
            <a:spAutoFit/>
          </a:bodyPr>
          <a:lstStyle/>
          <a:p>
            <a:r>
              <a:rPr lang="en-US" sz="1200" dirty="0">
                <a:solidFill>
                  <a:prstClr val="black"/>
                </a:solidFill>
                <a:latin typeface="Calibri"/>
                <a:hlinkClick r:id="rId5"/>
              </a:rPr>
              <a:t>Blood smear technique</a:t>
            </a:r>
            <a:endParaRPr lang="el-GR" sz="1200" dirty="0">
              <a:solidFill>
                <a:prstClr val="black"/>
              </a:solidFill>
              <a:latin typeface="Calibri"/>
            </a:endParaRPr>
          </a:p>
        </p:txBody>
      </p:sp>
    </p:spTree>
    <p:controls>
      <mc:AlternateContent xmlns:mc="http://schemas.openxmlformats.org/markup-compatibility/2006">
        <mc:Choice xmlns:v="urn:schemas-microsoft-com:vml" Requires="v">
          <p:control spid="1030" name="ShockwaveFlash1" r:id="rId2" imgW="6047619" imgH="4176533"/>
        </mc:Choice>
        <mc:Fallback>
          <p:control name="ShockwaveFlash1" r:id="rId2" imgW="6047619" imgH="4176533">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7813" y="1628775"/>
                  <a:ext cx="6048375" cy="41767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27682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
          <p:cNvGrpSpPr>
            <a:grpSpLocks/>
          </p:cNvGrpSpPr>
          <p:nvPr/>
        </p:nvGrpSpPr>
        <p:grpSpPr bwMode="auto">
          <a:xfrm>
            <a:off x="228600" y="1371600"/>
            <a:ext cx="8610600" cy="4038600"/>
            <a:chOff x="144" y="864"/>
            <a:chExt cx="5424" cy="2544"/>
          </a:xfrm>
        </p:grpSpPr>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864"/>
              <a:ext cx="5424"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336" y="864"/>
              <a:ext cx="1488"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Περιοχή για το </a:t>
              </a:r>
            </a:p>
            <a:p>
              <a:pPr eaLnBrk="1" hangingPunct="1"/>
              <a:r>
                <a:rPr lang="el-GR" altLang="el-GR"/>
                <a:t>ονοματεπώνυμο</a:t>
              </a:r>
            </a:p>
          </p:txBody>
        </p:sp>
        <p:sp>
          <p:nvSpPr>
            <p:cNvPr id="14342" name="Text Box 7"/>
            <p:cNvSpPr txBox="1">
              <a:spLocks noChangeArrowheads="1"/>
            </p:cNvSpPr>
            <p:nvPr/>
          </p:nvSpPr>
          <p:spPr bwMode="auto">
            <a:xfrm>
              <a:off x="2016" y="91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Σώμα </a:t>
              </a:r>
            </a:p>
          </p:txBody>
        </p:sp>
        <p:sp>
          <p:nvSpPr>
            <p:cNvPr id="14343" name="Text Box 8"/>
            <p:cNvSpPr txBox="1">
              <a:spLocks noChangeArrowheads="1"/>
            </p:cNvSpPr>
            <p:nvPr/>
          </p:nvSpPr>
          <p:spPr bwMode="auto">
            <a:xfrm>
              <a:off x="3312" y="864"/>
              <a:ext cx="2112"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Ζώνη για παρατήρηση μορφολογίας</a:t>
              </a:r>
            </a:p>
          </p:txBody>
        </p:sp>
        <p:sp>
          <p:nvSpPr>
            <p:cNvPr id="14344" name="Text Box 9"/>
            <p:cNvSpPr txBox="1">
              <a:spLocks noChangeArrowheads="1"/>
            </p:cNvSpPr>
            <p:nvPr/>
          </p:nvSpPr>
          <p:spPr bwMode="auto">
            <a:xfrm>
              <a:off x="1392" y="3129"/>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Κεφαλή </a:t>
              </a:r>
            </a:p>
          </p:txBody>
        </p:sp>
        <p:sp>
          <p:nvSpPr>
            <p:cNvPr id="14345" name="Text Box 10"/>
            <p:cNvSpPr txBox="1">
              <a:spLocks noChangeArrowheads="1"/>
            </p:cNvSpPr>
            <p:nvPr/>
          </p:nvSpPr>
          <p:spPr bwMode="auto">
            <a:xfrm>
              <a:off x="3840" y="3129"/>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Ουρά </a:t>
              </a:r>
            </a:p>
          </p:txBody>
        </p:sp>
      </p:grpSp>
      <p:sp>
        <p:nvSpPr>
          <p:cNvPr id="2" name="Τίτλος 1"/>
          <p:cNvSpPr>
            <a:spLocks noGrp="1"/>
          </p:cNvSpPr>
          <p:nvPr>
            <p:ph type="title"/>
          </p:nvPr>
        </p:nvSpPr>
        <p:spPr/>
        <p:txBody>
          <a:bodyPr>
            <a:normAutofit/>
          </a:bodyPr>
          <a:lstStyle/>
          <a:p>
            <a:r>
              <a:rPr lang="el-GR" dirty="0"/>
              <a:t>Δομή Αιματολογικού </a:t>
            </a:r>
            <a:r>
              <a:rPr lang="el-GR" dirty="0" smtClean="0"/>
              <a:t>Παρασκευάσματος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15822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266700" y="1203920"/>
            <a:ext cx="8610600" cy="5105400"/>
            <a:chOff x="192" y="432"/>
            <a:chExt cx="5424" cy="3216"/>
          </a:xfrm>
        </p:grpSpPr>
        <p:pic>
          <p:nvPicPr>
            <p:cNvPr id="15364" name="Picture 5" descr="pbsex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432"/>
              <a:ext cx="5424"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2976" y="432"/>
              <a:ext cx="2624"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dirty="0"/>
                <a:t>Ζώνη για παρατήρηση μορφολογίας</a:t>
              </a:r>
            </a:p>
            <a:p>
              <a:pPr eaLnBrk="1" hangingPunct="1"/>
              <a:endParaRPr lang="el-GR" altLang="el-GR" dirty="0"/>
            </a:p>
          </p:txBody>
        </p:sp>
      </p:grpSp>
      <p:sp>
        <p:nvSpPr>
          <p:cNvPr id="2" name="Τίτλος 1"/>
          <p:cNvSpPr>
            <a:spLocks noGrp="1"/>
          </p:cNvSpPr>
          <p:nvPr>
            <p:ph type="title"/>
          </p:nvPr>
        </p:nvSpPr>
        <p:spPr/>
        <p:txBody>
          <a:bodyPr>
            <a:normAutofit/>
          </a:bodyPr>
          <a:lstStyle/>
          <a:p>
            <a:r>
              <a:rPr lang="el-GR" dirty="0"/>
              <a:t>Μικροσκόπηση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6497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AutoShape 11"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71686" name="AutoShape 13"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71687" name="AutoShape 15"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2" name="Τίτλος 1"/>
          <p:cNvSpPr>
            <a:spLocks noGrp="1"/>
          </p:cNvSpPr>
          <p:nvPr>
            <p:ph type="title"/>
          </p:nvPr>
        </p:nvSpPr>
        <p:spPr>
          <a:xfrm>
            <a:off x="0" y="116632"/>
            <a:ext cx="9144000" cy="908720"/>
          </a:xfrm>
        </p:spPr>
        <p:txBody>
          <a:bodyPr>
            <a:normAutofit/>
          </a:bodyPr>
          <a:lstStyle/>
          <a:p>
            <a:r>
              <a:rPr lang="el-GR" dirty="0"/>
              <a:t>Σφάλματα Επίστρωσης </a:t>
            </a:r>
            <a:r>
              <a:rPr lang="el-GR" dirty="0" smtClean="0"/>
              <a:t>Αίματος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Αν η σταγόνα του αίματος για την επίστρωση είναι πολύ μεγάλη, τότε τα ερυθρά αιμοσφαίρια είναι δύσκολο να τοποθετηθούν το ένα δίπλα στο άλλο και συνήθως επικαλύπτονται, με αποτέλεσμα δυσκολία στην καλή εκτίμηση του μεγέθους τους, του σχήματος και της χρώσης τους, που είναι ουσιαστικές παράμετροι για την ορθή αξιολόγησή της</a:t>
            </a:r>
            <a:r>
              <a:rPr lang="el-GR" dirty="0" smtClean="0"/>
              <a:t>.</a:t>
            </a:r>
          </a:p>
          <a:p>
            <a:r>
              <a:rPr lang="el-GR" dirty="0"/>
              <a:t>Αν η επίστρωση γίνει με εξάσκηση ικανής πίεσης διαταράσσεται η φυσιολογική μορφολογία τόσο των ερυθρών όσο και των λευκών αιμοσφαιρίων, ενώ μπορεί να διαταραχθεί και η κατανομή των λευκοκυττάρων και των αιμοπεταλίων στο επίχρισμα με συνάθροισή τους στο τέλος της επίστρωσης και ικανή διαταραχή της μορφολογίας τους</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065286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AutoShape 11"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71686" name="AutoShape 13"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71687" name="AutoShape 15" descr="Z"/>
          <p:cNvSpPr>
            <a:spLocks noChangeAspect="1" noChangeArrowheads="1"/>
          </p:cNvSpPr>
          <p:nvPr/>
        </p:nvSpPr>
        <p:spPr bwMode="auto">
          <a:xfrm>
            <a:off x="4076700" y="3152775"/>
            <a:ext cx="99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sp>
        <p:nvSpPr>
          <p:cNvPr id="2" name="Τίτλος 1"/>
          <p:cNvSpPr>
            <a:spLocks noGrp="1"/>
          </p:cNvSpPr>
          <p:nvPr>
            <p:ph type="title"/>
          </p:nvPr>
        </p:nvSpPr>
        <p:spPr>
          <a:xfrm>
            <a:off x="0" y="116632"/>
            <a:ext cx="9144000" cy="908720"/>
          </a:xfrm>
        </p:spPr>
        <p:txBody>
          <a:bodyPr>
            <a:normAutofit/>
          </a:bodyPr>
          <a:lstStyle/>
          <a:p>
            <a:r>
              <a:rPr lang="el-GR" dirty="0"/>
              <a:t>Σφάλματα Επίστρωσης </a:t>
            </a:r>
            <a:r>
              <a:rPr lang="el-GR" dirty="0" smtClean="0"/>
              <a:t>Αίματος </a:t>
            </a:r>
            <a:r>
              <a:rPr lang="el-GR" sz="3000" b="0" dirty="0" smtClean="0"/>
              <a:t>2/2</a:t>
            </a:r>
            <a:endParaRPr lang="el-GR" sz="3000" b="0" dirty="0"/>
          </a:p>
        </p:txBody>
      </p:sp>
      <p:sp>
        <p:nvSpPr>
          <p:cNvPr id="3" name="Θέση περιεχομένου 2"/>
          <p:cNvSpPr>
            <a:spLocks noGrp="1"/>
          </p:cNvSpPr>
          <p:nvPr>
            <p:ph idx="1"/>
          </p:nvPr>
        </p:nvSpPr>
        <p:spPr/>
        <p:txBody>
          <a:bodyPr/>
          <a:lstStyle/>
          <a:p>
            <a:r>
              <a:rPr lang="el-GR" dirty="0"/>
              <a:t>Η χρήση ακάθαρτων πλακιδίων έχει ως αποτέλεσμα την παραγωγή υβώσεων και αυλακώσεων στην επίστρωση, την μη καλή κατανομή των κυττάρων στην επίστρωση και την όχι καλή χρώση λόγω καθίζησης της χρωστικής</a:t>
            </a:r>
            <a:r>
              <a:rPr lang="el-GR" dirty="0" smtClean="0"/>
              <a:t>.</a:t>
            </a:r>
            <a:endParaRPr lang="el-GR" dirty="0"/>
          </a:p>
          <a:p>
            <a:r>
              <a:rPr lang="el-GR" dirty="0"/>
              <a:t>Μετά την επίστρωση πρέπει να αναγράφεται αμέσως το όνομα του αρρώστου, ο θάλαμος και η ημερομηνία τέλεσης, με μολύβι στο παχύ μέρος της επίστρωσης ή στην κατάλληλη για τούτο θέση ορισμένων πλακιδίων</a:t>
            </a:r>
            <a:r>
              <a:rPr lang="el-GR" dirty="0" smtClean="0"/>
              <a:t>.</a:t>
            </a:r>
          </a:p>
          <a:p>
            <a:r>
              <a:rPr lang="el-GR" dirty="0"/>
              <a:t>Πρέπει να αποφεύγεται η επίστρωση αίματος που έχει ήδη τεθεί σε αντιπηκτικό, επειδή πολλά αντιπηκτικά όπως κυρίως τα οξαλικά έχουν ως αποτέλεσμα την εμφάνιση σημαντικών διαταραχών τόσο της μορφολογίας, όσο και της ποιότητας χρώσης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00140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O3d_4dkVVSE"/>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51</TotalTime>
  <Words>1071</Words>
  <Application>Microsoft Office PowerPoint</Application>
  <PresentationFormat>Προβολή στην οθόνη (4:3)</PresentationFormat>
  <Paragraphs>128</Paragraphs>
  <Slides>19</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19</vt:i4>
      </vt:variant>
    </vt:vector>
  </HeadingPairs>
  <TitlesOfParts>
    <vt:vector size="21" baseType="lpstr">
      <vt:lpstr>template</vt:lpstr>
      <vt:lpstr>OC_template_updated</vt:lpstr>
      <vt:lpstr>Αιματολογία Ι (Ε)</vt:lpstr>
      <vt:lpstr>Επίστρωση Αίματος – Blood Film</vt:lpstr>
      <vt:lpstr>Τεχνική Επίστρωσης σε Αντικειμενοφόρο Πλάκα 1/3</vt:lpstr>
      <vt:lpstr>Τεχνική Επίστρωσης σε Αντικειμενοφόρο Πλάκα 2/3</vt:lpstr>
      <vt:lpstr>Τεχνική Επίστρωσης σε Αντικειμενοφόρο Πλάκα 3/3</vt:lpstr>
      <vt:lpstr>Δομή Αιματολογικού Παρασκευάσματος</vt:lpstr>
      <vt:lpstr>Μικροσκόπηση </vt:lpstr>
      <vt:lpstr>Σφάλματα Επίστρωσης Αίματος 1/2</vt:lpstr>
      <vt:lpstr>Σφάλματα Επίστρωσης Αίματος 2/2</vt:lpstr>
      <vt:lpstr>Μη Αποδεκτά Επιχρίσματα Αίματος 1/2</vt:lpstr>
      <vt:lpstr>Μη Αποδεκτά Επιχρίσματα Αίματος 2/2</vt:lpstr>
      <vt:lpstr>Μέγεθος σταγόνας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Ε</dc:title>
  <dc:creator>opencourses@teiath.gr</dc:creator>
  <cp:lastModifiedBy>fkaram2</cp:lastModifiedBy>
  <cp:revision>10</cp:revision>
  <dcterms:created xsi:type="dcterms:W3CDTF">2014-12-05T14:16:23Z</dcterms:created>
  <dcterms:modified xsi:type="dcterms:W3CDTF">2015-03-02T09:08:05Z</dcterms:modified>
</cp:coreProperties>
</file>