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35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257" r:id="rId13"/>
    <p:sldId id="262" r:id="rId14"/>
    <p:sldId id="309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3" d="100"/>
          <a:sy n="11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steoporosi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://cnx.org/contents/14fb4ad7-39a1-4eee-ab6e-3ef2482e3e22@6.2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10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Οστεοπόρωση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7666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Υπετρίχωση και υπερπρολακτιναιμία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Αυξημένα επίπεδα τεστοστερόνης</a:t>
            </a:r>
          </a:p>
          <a:p>
            <a:r>
              <a:rPr lang="el-GR" dirty="0" smtClean="0"/>
              <a:t>Μειωμένες τιμές </a:t>
            </a:r>
            <a:r>
              <a:rPr lang="en-US" dirty="0" smtClean="0"/>
              <a:t>SHBG (Sex Hormone Binging Globulin)</a:t>
            </a:r>
          </a:p>
          <a:p>
            <a:endParaRPr lang="en-US" dirty="0"/>
          </a:p>
          <a:p>
            <a:r>
              <a:rPr lang="el-GR" dirty="0" smtClean="0"/>
              <a:t>Θεραπεία με βρωμοκρυπτίνη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2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Οστεοπόρωση».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Οστεοπόρωση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Κατάσταση οστών κατά την οποία οστική μάζα έχει μειωθεί διατηρώντας όμως αναλογία οργανικών και ανόργανων στοιχείων</a:t>
            </a:r>
          </a:p>
          <a:p>
            <a:r>
              <a:rPr lang="el-GR" dirty="0" smtClean="0"/>
              <a:t>Ελάττωση πάχους συμπαγούς μοίρας </a:t>
            </a:r>
            <a:r>
              <a:rPr lang="el-GR" dirty="0" smtClean="0"/>
              <a:t>οστών, αριθμού </a:t>
            </a:r>
            <a:r>
              <a:rPr lang="el-GR" dirty="0" smtClean="0"/>
              <a:t>και μεγέθους δοκίδων σπογγώδους μοίρας 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5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οστικής μάζας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Προοδευτική αύξηση μέχρι τα </a:t>
            </a:r>
            <a:r>
              <a:rPr lang="el-GR" dirty="0" smtClean="0"/>
              <a:t>35</a:t>
            </a:r>
            <a:r>
              <a:rPr lang="en-US" dirty="0" smtClean="0"/>
              <a:t> </a:t>
            </a:r>
            <a:r>
              <a:rPr lang="el-GR" dirty="0" smtClean="0"/>
              <a:t>έτη</a:t>
            </a:r>
            <a:endParaRPr lang="el-GR" dirty="0" smtClean="0"/>
          </a:p>
          <a:p>
            <a:r>
              <a:rPr lang="el-GR" dirty="0" smtClean="0"/>
              <a:t>Μεγάλος ρυθμός αύξησης μέχρι τα </a:t>
            </a:r>
            <a:r>
              <a:rPr lang="el-GR" dirty="0" smtClean="0"/>
              <a:t>25 </a:t>
            </a:r>
            <a:r>
              <a:rPr lang="el-GR" dirty="0" smtClean="0"/>
              <a:t>έτη</a:t>
            </a:r>
            <a:endParaRPr lang="el-GR" dirty="0" smtClean="0"/>
          </a:p>
          <a:p>
            <a:r>
              <a:rPr lang="el-GR" dirty="0" smtClean="0"/>
              <a:t>Μειωμένος ρυθμός αύξησης μέχρι τα </a:t>
            </a:r>
            <a:r>
              <a:rPr lang="el-GR" dirty="0" smtClean="0"/>
              <a:t>35 </a:t>
            </a:r>
            <a:r>
              <a:rPr lang="el-GR" dirty="0" smtClean="0"/>
              <a:t>έτη</a:t>
            </a:r>
            <a:endParaRPr lang="el-GR" dirty="0" smtClean="0"/>
          </a:p>
          <a:p>
            <a:r>
              <a:rPr lang="el-GR" dirty="0" smtClean="0"/>
              <a:t>Μικρή απώλεια οστικής μάζας </a:t>
            </a:r>
            <a:r>
              <a:rPr lang="el-GR" dirty="0" smtClean="0"/>
              <a:t>στην ηλικία </a:t>
            </a:r>
            <a:r>
              <a:rPr lang="el-GR" dirty="0" smtClean="0"/>
              <a:t>35-45 ετών</a:t>
            </a:r>
            <a:endParaRPr lang="el-GR" dirty="0" smtClean="0"/>
          </a:p>
          <a:p>
            <a:r>
              <a:rPr lang="el-GR" dirty="0" smtClean="0"/>
              <a:t>Εντατική απώλεια στη συνέχεια και </a:t>
            </a:r>
            <a:r>
              <a:rPr lang="el-GR" dirty="0" smtClean="0"/>
              <a:t>περισσότερο</a:t>
            </a:r>
            <a:r>
              <a:rPr lang="el-GR" dirty="0" smtClean="0"/>
              <a:t> </a:t>
            </a:r>
            <a:r>
              <a:rPr lang="el-GR" dirty="0" smtClean="0"/>
              <a:t>μετά την </a:t>
            </a:r>
            <a:r>
              <a:rPr lang="el-GR" dirty="0" smtClean="0"/>
              <a:t>εμμηνόπαυση στη γυναίκα</a:t>
            </a:r>
            <a:endParaRPr lang="el-GR" dirty="0" smtClean="0"/>
          </a:p>
          <a:p>
            <a:r>
              <a:rPr lang="el-GR" dirty="0" smtClean="0"/>
              <a:t>Μέχρι τα 70 έχει χαθεί το 30% της οστικής μάζας</a:t>
            </a:r>
          </a:p>
          <a:p>
            <a:r>
              <a:rPr lang="el-GR" dirty="0" smtClean="0"/>
              <a:t>Στους </a:t>
            </a:r>
            <a:r>
              <a:rPr lang="el-GR" dirty="0" smtClean="0"/>
              <a:t>άνδρες χαμηλότερος </a:t>
            </a:r>
            <a:r>
              <a:rPr lang="el-GR" dirty="0" smtClean="0"/>
              <a:t>ρυθμός απώλειας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Ηλικία και οστική μάζα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4 - Εικόνα" descr="615_Age_and_Bone_M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0" y="1743456"/>
            <a:ext cx="5242560" cy="337108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267744" y="53732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615 Age and Bone Mass“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Anatomy &amp; Physiology, Connexions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1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 smtClean="0"/>
              <a:t>αίτια ιδιοπαθούς </a:t>
            </a:r>
            <a:r>
              <a:rPr lang="el-GR" dirty="0"/>
              <a:t>οστεοπόρωσης </a:t>
            </a:r>
            <a:r>
              <a:rPr lang="el-GR" dirty="0" smtClean="0"/>
              <a:t>παραμένουν </a:t>
            </a:r>
            <a:r>
              <a:rPr lang="el-GR" dirty="0"/>
              <a:t>άγνωστα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Πιθανοί παράγοντες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Έλλειψη γεννητικών ορμονών και ειδικότερα οιστρογόνων στις γυναίκες</a:t>
            </a:r>
          </a:p>
          <a:p>
            <a:r>
              <a:rPr lang="el-GR" dirty="0" smtClean="0"/>
              <a:t>Πλημμελής πρόσληψη ασβεστίου</a:t>
            </a:r>
          </a:p>
          <a:p>
            <a:r>
              <a:rPr lang="el-GR" dirty="0" smtClean="0"/>
              <a:t>Έλλειψη φθορίου</a:t>
            </a:r>
          </a:p>
          <a:p>
            <a:r>
              <a:rPr lang="el-GR" dirty="0" smtClean="0"/>
              <a:t>Μειωμένη σωματική δραστηριότητα</a:t>
            </a:r>
          </a:p>
          <a:p>
            <a:r>
              <a:rPr lang="el-GR" dirty="0" smtClean="0"/>
              <a:t>Έλλειψη καλσιτονίνης</a:t>
            </a:r>
          </a:p>
          <a:p>
            <a:r>
              <a:rPr lang="el-GR" dirty="0" smtClean="0"/>
              <a:t>Μικρή οστική μάζα ατόμου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66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Άλγη</a:t>
            </a:r>
          </a:p>
          <a:p>
            <a:r>
              <a:rPr lang="el-GR" dirty="0" smtClean="0"/>
              <a:t>Απώλεια ύψους </a:t>
            </a:r>
          </a:p>
          <a:p>
            <a:r>
              <a:rPr lang="el-GR" dirty="0" smtClean="0"/>
              <a:t>Παραμόρφωση σπονδυλικής στήλης</a:t>
            </a:r>
          </a:p>
          <a:p>
            <a:r>
              <a:rPr lang="el-GR" dirty="0" smtClean="0"/>
              <a:t>Κατάγματα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6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Διάγνωση-θεραπεία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διάγνωση γίνεται με ακτινολογικό έλεγχο</a:t>
            </a:r>
          </a:p>
          <a:p>
            <a:r>
              <a:rPr lang="el-GR" dirty="0" smtClean="0"/>
              <a:t>Μέχρι σήμερα δεν έχει οριοθετηθεί θεραπευτική αντιμετώπιση της οστεοπόρωσης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5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Υπεπρολακτιναιμία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Επίμονη αύξηση προλακτίνης στο αίμα σε απουσία εγκυμοσύνης ή γαλουχίας</a:t>
            </a:r>
          </a:p>
          <a:p>
            <a:r>
              <a:rPr lang="el-GR" dirty="0" smtClean="0"/>
              <a:t>Μπορεί να οφείλεται σε φάρμακα ή να είναι ιδιοπαθής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3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</a:t>
            </a:r>
            <a:r>
              <a:rPr lang="en-US" dirty="0" smtClean="0"/>
              <a:t>- </a:t>
            </a:r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Διαταραχές </a:t>
            </a:r>
            <a:r>
              <a:rPr lang="el-GR" dirty="0" smtClean="0"/>
              <a:t>έμμηνης ρύσης</a:t>
            </a:r>
            <a:endParaRPr lang="el-GR" dirty="0" smtClean="0"/>
          </a:p>
          <a:p>
            <a:r>
              <a:rPr lang="el-GR" dirty="0" smtClean="0"/>
              <a:t>Γαλακτόρροια</a:t>
            </a:r>
          </a:p>
          <a:p>
            <a:r>
              <a:rPr lang="el-GR" dirty="0" err="1" smtClean="0"/>
              <a:t>Δυσπαρεύνεια</a:t>
            </a:r>
            <a:endParaRPr lang="el-GR" dirty="0" smtClean="0"/>
          </a:p>
          <a:p>
            <a:r>
              <a:rPr lang="el-GR" dirty="0" smtClean="0"/>
              <a:t>Απώλεια/ελάττωση της </a:t>
            </a:r>
            <a:r>
              <a:rPr lang="en-US" dirty="0" smtClean="0"/>
              <a:t>libido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Η διάγνωση γίνεται με αιμοληψία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1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</TotalTime>
  <Words>815</Words>
  <Application>Microsoft Office PowerPoint</Application>
  <PresentationFormat>Προβολή στην οθόνη (4:3)</PresentationFormat>
  <Paragraphs>120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Μέθοδοι προσωρινής αποτρίχωσης</vt:lpstr>
      <vt:lpstr>Οστεοπόρωση</vt:lpstr>
      <vt:lpstr>Εξέλιξη οστικής μάζας</vt:lpstr>
      <vt:lpstr>Ηλικία και οστική μάζα</vt:lpstr>
      <vt:lpstr>Αιτιολογία</vt:lpstr>
      <vt:lpstr>Συμπτωματολογία</vt:lpstr>
      <vt:lpstr>Διάγνωση-θεραπεία</vt:lpstr>
      <vt:lpstr>Υπεπρολακτιναιμία</vt:lpstr>
      <vt:lpstr>Συμπτωματολογία- διάγνωση</vt:lpstr>
      <vt:lpstr>Υπετρίχωση και υπερπρολακτιναιμία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19</cp:revision>
  <dcterms:created xsi:type="dcterms:W3CDTF">2015-05-12T06:58:27Z</dcterms:created>
  <dcterms:modified xsi:type="dcterms:W3CDTF">2015-07-08T09:51:07Z</dcterms:modified>
</cp:coreProperties>
</file>