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31"/>
  </p:notesMasterIdLst>
  <p:sldIdLst>
    <p:sldId id="31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17" r:id="rId24"/>
    <p:sldId id="318" r:id="rId25"/>
    <p:sldId id="319" r:id="rId26"/>
    <p:sldId id="320" r:id="rId27"/>
    <p:sldId id="321" r:id="rId28"/>
    <p:sldId id="322" r:id="rId29"/>
    <p:sldId id="323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D"/>
    <a:srgbClr val="FF954C"/>
    <a:srgbClr val="79766F"/>
    <a:srgbClr val="FF9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764A42-D108-4FDA-AF5F-E9BB478779D7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0E78B3-60B6-4C1B-AFF3-53DC9F2BB8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76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(c) Permitted Uses. Subject to the restrictions described under Prohibited Uses below, the following are “Permitted Uses” of Content: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advertising and promotional projects, including printed materials, product packaging, presentations, film and video presentations, commercials, catalogues, brochures, promotional greeting cards and promotional postcards (ie. not for resale or license);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entertainment applications, such as books and book covers, magazines, newspapers, editorials, newsletters, and video, broadcast and theatrical presentations;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on–line or electronic publications, including web pages to a maximum of 1200 x 800 pixels for image or illustration Content or to a maximum of 640x480 for video Content;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prints, posters (i.e. a hardcopy) and other reproductions for personal use or promotional purposes specified in (1) above, but not for resale, license or other distribution;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any other uses approved in writing by iStockphoto.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43ED9F-AB77-47A7-9649-9BAC07AF4FC3}" type="slidenum">
              <a:rPr lang="en-US" altLang="el-GR" smtClean="0"/>
              <a:pPr eaLnBrk="1" hangingPunct="1"/>
              <a:t>18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(c) Permitted Uses. Subject to the restrictions described under Prohibited Uses below, the following are “Permitted Uses” of Content: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advertising and promotional projects, including printed materials, product packaging, presentations, film and video presentations, commercials, catalogues, brochures, promotional greeting cards and promotional postcards (ie. not for resale or license);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entertainment applications, such as books and book covers, magazines, newspapers, editorials, newsletters, and video, broadcast and theatrical presentations;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on–line or electronic publications, including web pages to a maximum of 1200 x 800 pixels for image or illustration Content or to a maximum of 640x480 for video Content;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prints, posters (i.e. a hardcopy) and other reproductions for personal use or promotional purposes specified in (1) above, but not for resale, license or other distribution;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any other uses approved in writing by iStockphoto.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88DB6-502B-4E97-BE10-17F5ECC869D4}" type="slidenum">
              <a:rPr lang="en-US" altLang="el-GR" smtClean="0"/>
              <a:pPr eaLnBrk="1" hangingPunct="1"/>
              <a:t>19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(c) Permitted Uses. Subject to the restrictions described under Prohibited Uses below, the following are “Permitted Uses” of Content: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advertising and promotional projects, including printed materials, product packaging, presentations, film and video presentations, commercials, catalogues, brochures, promotional greeting cards and promotional postcards (ie. not for resale or license);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entertainment applications, such as books and book covers, magazines, newspapers, editorials, newsletters, and video, broadcast and theatrical presentations;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on–line or electronic publications, including web pages to a maximum of 1200 x 800 pixels for image or illustration Content or to a maximum of 640x480 for video Content;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prints, posters (i.e. a hardcopy) and other reproductions for personal use or promotional purposes specified in (1) above, but not for resale, license or other distribution;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any other uses approved in writing by iStockphoto.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DE333F-84F5-4012-8B98-F07720C817C5}" type="slidenum">
              <a:rPr lang="en-US" altLang="el-GR" smtClean="0"/>
              <a:pPr eaLnBrk="1" hangingPunct="1"/>
              <a:t>20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(c) Permitted Uses. Subject to the restrictions described under Prohibited Uses below, the following are “Permitted Uses” of Content: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advertising and promotional projects, including printed materials, product packaging, presentations, film and video presentations, commercials, catalogues, brochures, promotional greeting cards and promotional postcards (ie. not for resale or license);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entertainment applications, such as books and book covers, magazines, newspapers, editorials, newsletters, and video, broadcast and theatrical presentations;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on–line or electronic publications, including web pages to a maximum of 1200 x 800 pixels for image or illustration Content or to a maximum of 640x480 for video Content;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prints, posters (i.e. a hardcopy) and other reproductions for personal use or promotional purposes specified in (1) above, but not for resale, license or other distribution;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any other uses approved in writing by iStockphoto.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61252-8AC7-42AE-AE9E-FF92D5786021}" type="slidenum">
              <a:rPr lang="en-US" altLang="el-GR" smtClean="0"/>
              <a:pPr eaLnBrk="1" hangingPunct="1"/>
              <a:t>21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smtClean="0"/>
              <a:t>(c) Permitted Uses. Subject to the restrictions described under Prohibited Uses below, the following are “Permitted Uses” of Content: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advertising and promotional projects, including printed materials, product packaging, presentations, film and video presentations, commercials, catalogues, brochures, promotional greeting cards and promotional postcards (ie. not for resale or license);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entertainment applications, such as books and book covers, magazines, newspapers, editorials, newsletters, and video, broadcast and theatrical presentations;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on–line or electronic publications, including web pages to a maximum of 1200 x 800 pixels for image or illustration Content or to a maximum of 640x480 for video Content;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prints, posters (i.e. a hardcopy) and other reproductions for personal use or promotional purposes specified in (1) above, but not for resale, license or other distribution;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mtClean="0"/>
              <a:t>any other uses approved in writing by iStockphoto.</a:t>
            </a:r>
          </a:p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0522B-46B6-4823-B78B-353A584A91B1}" type="slidenum">
              <a:rPr lang="en-US" altLang="el-GR" smtClean="0"/>
              <a:pPr eaLnBrk="1" hangingPunct="1"/>
              <a:t>22</a:t>
            </a:fld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8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2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6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8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4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8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3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3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8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Πνευματική Ιδιοκτησία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3944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ΧΡΗΣΗ ΕΡΓΩΝ ΤΟΥ ΔΗΜΟΣΙΟΥ ΤΟΜΕΑ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Όταν περάσει ο νόμιμος χρόνος, το έργο καθίσταται κοινό κτήμα, ανήκει δηλαδή στο δημόσιο τομέα (</a:t>
            </a:r>
            <a:r>
              <a:rPr lang="en-US" altLang="el-GR" b="1" smtClean="0"/>
              <a:t>Public Domain</a:t>
            </a:r>
            <a:r>
              <a:rPr lang="el-GR" altLang="el-GR" smtClean="0"/>
              <a:t>) και μπορεί να αποτελέσει αντικείμενο ελεύθερης εκμετάλλευσης </a:t>
            </a:r>
          </a:p>
          <a:p>
            <a:pPr eaLnBrk="1" hangingPunct="1">
              <a:buFontTx/>
              <a:buNone/>
            </a:pPr>
            <a:r>
              <a:rPr lang="el-GR" altLang="el-GR" b="1" smtClean="0"/>
              <a:t>    = </a:t>
            </a:r>
            <a:r>
              <a:rPr lang="en-US" altLang="el-GR" b="1" smtClean="0"/>
              <a:t>No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885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>
                <a:latin typeface="+mn-lt"/>
              </a:rPr>
              <a:t>ΔΙΑΡΚΕΙΑ ΠΝΕΥΜΑΤΙΚΟΥ ΔΙΚΑΙΩΜΑΤΟΣ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288" y="1773238"/>
            <a:ext cx="237648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ΓΙΑ ΤΑ ΕΡΓΑ ΓΕΝΙΚΑ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8038" y="1773238"/>
            <a:ext cx="237648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ΓΙΑ ΣΥΛΛΟΓΙΚΑ ΕΡΓΑ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7763" y="1773238"/>
            <a:ext cx="2376487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ΓΙΑ ΑΝΩΝΥΜΑ Η ΨΕΥΔΟΝΥΜΑ ΕΡΓΑ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150" y="3716338"/>
            <a:ext cx="5400675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ΔΙΑΡΚΕΙΑ ΠΝΕΥΜΑΤΙΚΟΥ ΔΙΚΑΙΩΜΑΤΟΣ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8038" y="4365625"/>
            <a:ext cx="2376487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9600">
                <a:solidFill>
                  <a:schemeClr val="tx1"/>
                </a:solidFill>
              </a:rPr>
              <a:t>=</a:t>
            </a:r>
            <a:endParaRPr lang="en-US" sz="96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088" y="5732463"/>
            <a:ext cx="7058025" cy="936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>
                <a:solidFill>
                  <a:schemeClr val="tx1"/>
                </a:solidFill>
              </a:rPr>
              <a:t>70 ΧΡΟΝΙΑ ΜΕΤΑ ΤΟ ΘΑΝΑΤΟ ΤΟΥ ΔΗΜΙΟΥΡΓΟΥ</a:t>
            </a:r>
            <a:endParaRPr lang="en-US" sz="3200" b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6" idx="2"/>
            <a:endCxn id="10" idx="0"/>
          </p:cNvCxnSpPr>
          <p:nvPr/>
        </p:nvCxnSpPr>
        <p:spPr>
          <a:xfrm rot="16200000" flipH="1">
            <a:off x="2736057" y="1916906"/>
            <a:ext cx="647700" cy="29511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 rot="5400000">
            <a:off x="5652294" y="1951832"/>
            <a:ext cx="647700" cy="28813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>
          <a:xfrm rot="5400000">
            <a:off x="4212432" y="3393281"/>
            <a:ext cx="647700" cy="15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ΤΙ ΚΑΝΩ ΓΙΑ ΝΑ ΧΡΗΣΙΜΟΠΟΙΗΣΩ ΤΟ ΕΡΓΟ ΚΑΠΟΙΟΥ ΔΗΜΙΟΥΡΓΟΥ?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ΑΔΕΙΑ ΑΠΟ ΔΗΜΙΟΥΡΓΟ</a:t>
            </a:r>
          </a:p>
          <a:p>
            <a:pPr eaLnBrk="1" hangingPunct="1"/>
            <a:r>
              <a:rPr lang="el-GR" altLang="el-GR" smtClean="0"/>
              <a:t>ΧΡΗΣΗ ΕΡΓΟΥ ΠΟΥ ΑΝΗΚΕΙ ΣΤΟ ΔΗΜΟΣΙΟ ΤΟΜΕΑ (</a:t>
            </a:r>
            <a:r>
              <a:rPr lang="en-US" altLang="el-GR" smtClean="0"/>
              <a:t>PUBLIC DOMAIN)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ΧΡΗΣΗ ΕΡΓΩΝ ΣΤΑ ΠΛΑΙΣΙΑ ΤΗΣ ΔΙΚΑΙΗΣ ΧΡΗΣΗΣ (</a:t>
            </a:r>
            <a:r>
              <a:rPr lang="en-US" altLang="el-GR" smtClean="0"/>
              <a:t>FAIR USE)</a:t>
            </a:r>
            <a:endParaRPr lang="el-GR" altLang="el-GR" smtClean="0"/>
          </a:p>
          <a:p>
            <a:pPr eaLnBrk="1" hangingPunct="1"/>
            <a:r>
              <a:rPr lang="el-GR" altLang="el-GR" smtClean="0"/>
              <a:t>ΕΛΕΓΧΩ ΑΝ ΕΧΕΙ ΑΔΕΙΑ </a:t>
            </a:r>
            <a:r>
              <a:rPr lang="en-US" altLang="el-GR" smtClean="0"/>
              <a:t>CREATIVE COMMONS</a:t>
            </a:r>
            <a:r>
              <a:rPr lang="el-GR" altLang="el-GR" smtClean="0"/>
              <a:t>. ΑΝ ΕΧΕΙ ΤΟ ΧΡΗΣΙΜΟΠΟΙΩ ΣΥΜΦΩΝΑ ΜΕ ΤΟΥΣ ΟΡΟΥΣ ΤΗΣ ΑΔΕΙΑΣ (</a:t>
            </a:r>
            <a:r>
              <a:rPr lang="el-GR" altLang="el-GR" b="1" smtClean="0"/>
              <a:t>ΜΟΝΟ ΓΙΑ ΕΡΓΑ ΣΕ ΨΗΦΙΑΚΗ ΜΟΡΦΗ ΣΤΟ ΔΙΑΔΥΚΤΙΟ</a:t>
            </a:r>
            <a:r>
              <a:rPr lang="el-GR" altLang="el-GR" smtClean="0"/>
              <a:t>) </a:t>
            </a:r>
          </a:p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0840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ΓΙΑ ΨΗΦΙΑΚΑ ΕΡΓΑ ΣΤΟ ΔΙΑΔΥΚΤΙΟ</a:t>
            </a:r>
            <a:endParaRPr lang="en-US" altLang="el-GR" smtClean="0"/>
          </a:p>
        </p:txBody>
      </p:sp>
      <p:sp>
        <p:nvSpPr>
          <p:cNvPr id="4" name="Rectangle 3"/>
          <p:cNvSpPr/>
          <p:nvPr/>
        </p:nvSpPr>
        <p:spPr>
          <a:xfrm>
            <a:off x="4500563" y="3933825"/>
            <a:ext cx="2303462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ΦΩΤΟΓΡΑΦΙΕΣ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075" y="1268413"/>
            <a:ext cx="4176713" cy="865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/>
                </a:solidFill>
              </a:rPr>
              <a:t>ΠΡΟΣΤΑΤΕΥΟΝΤΑΙ ΕΡΓΑ ΟΠΩΣ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50" y="2420938"/>
            <a:ext cx="2305050" cy="1008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ΙΣΤΟΣΕΛΙΔΕΣ (ΚΑΙ </a:t>
            </a:r>
          </a:p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ΌΤΙ ΕΡΓΑ ΑΥΤΈΣ ΠΕΡΙΕΧΟΥΝ Π.Χ. ΕΙΚΟΝΕΣ)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3" y="2420938"/>
            <a:ext cx="2303462" cy="1008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ΒΑΣΕΙΣ ΔΕΔΟΜΕΝΩΝ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50" y="3933825"/>
            <a:ext cx="2305050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ΟΠΤΙΚΟΑΚΟΥΣΤΙΚΑ ΜΕΣΑ</a:t>
            </a:r>
          </a:p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= ΠΟΛΥΜΕΣΑ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250" y="5445125"/>
            <a:ext cx="2305050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ΛΟΓΙΣΜΙΚΑ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3" y="5445125"/>
            <a:ext cx="2303462" cy="1008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ΚΕΙΜΕΝΑ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  <a:endParaRPr lang="en-US" altLang="el-GR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l-GR" altLang="el-GR" sz="2000" smtClean="0"/>
              <a:t>Πληροφορίες δημοσίου τομέα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Υλικό που φιλοξενείται στις ψηφιακές βιβλιοθήκες και για το οποίο η διάρκεια προστασίας έχει παρέλθει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Επιστημονικά άρθρα ή τμήματα έργων τα οποία έχουν ήδη εκδοθεί  (με άδεια συγγραφέων και εκδοτών)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Διδακτορικές διατριβές (με άδεια του διδάκτορα)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Διπλωματικές εργασίες ( με άδεια του συγγραφέα)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Εργασίες σεμιναρίων και υλικό που δημιουργείται κατά τη διάρκεια της εκπαιδευτικής διαδικασίας  (με άδεια των καθηγητών και των φοιτητών)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Εργασίες ή μελέτες που χρηματοδοτούνται από ερευνητικά προγράμματα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Πρακτικά Συνεδρίων και ημερίδων επιστημονικών ενώσεων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Έργα ή τμήμα αυτών που διατίθενται από τους εκδότες  ή τους συγγραφείς για το συγκεκριμένο σκοπό</a:t>
            </a:r>
          </a:p>
          <a:p>
            <a:pPr eaLnBrk="1" hangingPunct="1"/>
            <a:r>
              <a:rPr lang="el-GR" altLang="el-GR" sz="2000" smtClean="0"/>
              <a:t>Λογισμικό το οποίο είναι ελεύθερο υπό την άδεια </a:t>
            </a:r>
            <a:r>
              <a:rPr lang="en-US" altLang="el-GR" sz="2000" smtClean="0"/>
              <a:t>(</a:t>
            </a:r>
            <a:r>
              <a:rPr lang="el-GR" altLang="el-GR" sz="2000" smtClean="0"/>
              <a:t>Γενική Άδεια Δημόσιας Χρήσης, </a:t>
            </a:r>
            <a:r>
              <a:rPr lang="en-US" altLang="el-GR" sz="2000" smtClean="0"/>
              <a:t>GNU GPL</a:t>
            </a:r>
            <a:r>
              <a:rPr lang="el-GR" altLang="el-GR" sz="2000" smtClean="0"/>
              <a:t>)</a:t>
            </a:r>
            <a:endParaRPr lang="en-US" altLang="el-GR" sz="2000" smtClean="0"/>
          </a:p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1147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15363" name="Picture 5" descr="Psifiaki vivliothik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0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16387" name="Picture 3" descr="ekpaideutik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9388" y="5445125"/>
            <a:ext cx="316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Μπορώ να χρησιμοποιήσω το υλικό κάνοντας αναφορά στο συγκεκριμένο </a:t>
            </a:r>
            <a:r>
              <a:rPr lang="en-US" altLang="el-GR"/>
              <a:t>link</a:t>
            </a:r>
            <a:r>
              <a:rPr lang="el-GR" altLang="el-GR"/>
              <a:t>, όπως προτρέπει η ιστοσελίδα</a:t>
            </a:r>
            <a:endParaRPr lang="en-US" altLang="el-GR"/>
          </a:p>
        </p:txBody>
      </p:sp>
      <p:cxnSp>
        <p:nvCxnSpPr>
          <p:cNvPr id="8" name="Straight Arrow Connector 7"/>
          <p:cNvCxnSpPr>
            <a:stCxn id="16388" idx="0"/>
          </p:cNvCxnSpPr>
          <p:nvPr/>
        </p:nvCxnSpPr>
        <p:spPr>
          <a:xfrm rot="5400000" flipH="1" flipV="1">
            <a:off x="1404144" y="2493169"/>
            <a:ext cx="3311525" cy="2592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40200" y="1557338"/>
            <a:ext cx="3600450" cy="7191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17411" name="Picture 6" descr="ist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18435" name="Picture 4" descr="pho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042988" y="4826000"/>
            <a:ext cx="6913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Μπορώ να συνεργασία με το ίδρυμα στο οποίο εργάζομαι να αγοράσω φωτογραφίες, με πολύ χαμηλό τίμημα από το </a:t>
            </a:r>
            <a:r>
              <a:rPr lang="en-US" altLang="el-GR"/>
              <a:t>istock. </a:t>
            </a:r>
            <a:r>
              <a:rPr lang="el-GR" altLang="el-GR"/>
              <a:t>Σύμφωνα με τους κανονισμούς, που διέπουν το </a:t>
            </a:r>
            <a:r>
              <a:rPr lang="en-US" altLang="el-GR"/>
              <a:t>istock</a:t>
            </a:r>
            <a:r>
              <a:rPr lang="el-GR" altLang="el-GR"/>
              <a:t> μπορώ να χρησιμοποιήσω μια φωτογραφία  για </a:t>
            </a:r>
            <a:r>
              <a:rPr lang="en-US" altLang="el-GR"/>
              <a:t>online </a:t>
            </a:r>
            <a:r>
              <a:rPr lang="el-GR" altLang="el-GR"/>
              <a:t>ή  ηλεκτρονική δημοσίευση ( </a:t>
            </a:r>
            <a:r>
              <a:rPr lang="en-US" altLang="el-GR"/>
              <a:t>Permitted uses, </a:t>
            </a:r>
            <a:r>
              <a:rPr lang="el-GR" altLang="el-GR"/>
              <a:t>πάντα με αναφορά στο </a:t>
            </a:r>
            <a:r>
              <a:rPr lang="en-US" altLang="el-GR"/>
              <a:t>istock </a:t>
            </a:r>
            <a:r>
              <a:rPr lang="el-GR" altLang="el-GR"/>
              <a:t>και τον δημιουργό), χωρίς όμως να δημιουργήσω από αυτή παράγωγο έργο. 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986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19459" name="Picture 6" descr="softw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480175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95288" y="6021388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Αποθετήριο ελεύθερου λογισμικού, ανάμεσα σε άλλα για επιστήμες και μαθηματικά, εκπαίδευση, το οποίο λογισμικό μπορώ να χρησιμοποιήσω ή να διαμοιράσω στους μαθητές μου ή να τ</a:t>
            </a:r>
            <a:r>
              <a:rPr lang="en-US" altLang="el-GR"/>
              <a:t>o</a:t>
            </a:r>
            <a:r>
              <a:rPr lang="el-GR" altLang="el-GR"/>
              <a:t> διαθέσω </a:t>
            </a:r>
            <a:r>
              <a:rPr lang="en-US" altLang="el-GR"/>
              <a:t>online </a:t>
            </a:r>
            <a:endParaRPr lang="el-GR" altLang="el-GR"/>
          </a:p>
          <a:p>
            <a:pPr eaLnBrk="1" hangingPunct="1"/>
            <a:r>
              <a:rPr lang="el-GR" altLang="el-GR"/>
              <a:t> 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042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ΔΙΑΝΟΗΤΙΚΗ ΙΔΙΟΚΤΗΣΙΑ</a:t>
            </a:r>
          </a:p>
        </p:txBody>
      </p:sp>
      <p:pic>
        <p:nvPicPr>
          <p:cNvPr id="2051" name="Picture 0" descr="dianoitiki_idioktisia.pn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7272337" cy="4895850"/>
          </a:xfrm>
          <a:noFill/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187450" y="5934075"/>
            <a:ext cx="3097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ΟΡΓΑΝΙΣΜΟΣ ΒΙΟΜΗΧΑΝΙΚΗΣ ΙΔΙΟΚΤΗΣΙΑΣ (ΟΒΙ)</a:t>
            </a:r>
            <a:endParaRPr lang="en-US" altLang="el-GR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643438" y="5934075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ΟΡΓΑΝΙΣΜΟΣ ΠΝΕΥΜΑΤΙΚΗΣ ΙΔΙΟΚΤΗΣΙΑΣ (ΟΠΙ)</a:t>
            </a:r>
            <a:endParaRPr lang="en-US" altLang="el-GR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911975" y="5934075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/>
              <a:t>CREATIVE COMMONS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5724525" y="1289050"/>
            <a:ext cx="3132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1600" b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Παγκόσμιος Οργανισμός Διανοητικής Ιδιοκτησίας </a:t>
            </a:r>
            <a:r>
              <a:rPr lang="el-GR" altLang="el-GR" sz="1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en-US" altLang="el-GR" sz="1600" b="1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</a:t>
            </a:r>
            <a:r>
              <a:rPr lang="en-US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orld </a:t>
            </a:r>
            <a:r>
              <a:rPr lang="en-US" altLang="el-GR" sz="1600" b="1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ntellectual </a:t>
            </a:r>
            <a:r>
              <a:rPr lang="en-US" altLang="el-GR" sz="1600" b="1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</a:t>
            </a:r>
            <a:r>
              <a:rPr lang="en-US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roperty </a:t>
            </a:r>
            <a:r>
              <a:rPr lang="en-US" altLang="el-GR" sz="1600" b="1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rganization</a:t>
            </a:r>
            <a:r>
              <a:rPr lang="el-GR" altLang="el-GR" sz="1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el-GR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altLang="el-GR" sz="1600" i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WIPO</a:t>
            </a:r>
            <a:r>
              <a:rPr lang="el-GR" altLang="el-GR" sz="16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lang="el-GR" altLang="el-GR" sz="160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20483" name="Picture 4" descr="free boo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51668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23850" y="5516563"/>
            <a:ext cx="835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Αποθετήριο βιβλίων των οποίων οι άδειες πνευματικών δικαιωμάτων έχουν λήξει ή είναι ελεύθερα πνευματικών δικαιωμάτων τα οποία μπορώ να χρησιμοποιήσω και να διαμοιράσω ή να τα διαθέσω</a:t>
            </a:r>
            <a:r>
              <a:rPr lang="en-US" altLang="el-GR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4008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23850" y="5516563"/>
            <a:ext cx="835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Μπορώ για παράδειγμα να παραπέμψω με τη χρήση ηλεκτρονικού συνδέσμου </a:t>
            </a:r>
            <a:r>
              <a:rPr lang="en-US" altLang="el-GR"/>
              <a:t>(link) </a:t>
            </a:r>
            <a:r>
              <a:rPr lang="el-GR" altLang="el-GR"/>
              <a:t>σε έργα τα οποία ολόκληρα ή μέρος αυτών βρίσκονται νόμιμα στο διαδίκτυο</a:t>
            </a:r>
            <a:endParaRPr lang="en-US" altLang="el-GR"/>
          </a:p>
        </p:txBody>
      </p:sp>
      <p:pic>
        <p:nvPicPr>
          <p:cNvPr id="21508" name="Picture 4" descr="google boo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7685087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ΠΑΡΑΔΕΙΓΜΑΤΑ ΧΡΗΣΗΣ ΕΡΓΩΝ</a:t>
            </a:r>
          </a:p>
        </p:txBody>
      </p:sp>
      <p:pic>
        <p:nvPicPr>
          <p:cNvPr id="22531" name="Picture 6" descr="cc 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8686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68313" y="3716338"/>
            <a:ext cx="7775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Αναζήτηση έργων τα οποία βρίσκονται κάτω από άδειες πνευματικών δικαιωμάτων </a:t>
            </a:r>
            <a:r>
              <a:rPr lang="en-US" altLang="el-GR"/>
              <a:t>Creative Commons </a:t>
            </a:r>
            <a:r>
              <a:rPr lang="el-GR" altLang="el-GR"/>
              <a:t>και χρήση αυτών αναλόγως με τον τύπο της άδειας και τις μορφές χρήσης τις οποίες επιτρέπει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891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3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«Πνευματική Ιδιοκτησία».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504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0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056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ΠΝΕΥΜΑΤΙΚΗ ΙΔΙΟΚΤΗΣΙΑ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altLang="el-GR" smtClean="0"/>
          </a:p>
          <a:p>
            <a:pPr eaLnBrk="1" hangingPunct="1">
              <a:buFontTx/>
              <a:buNone/>
            </a:pPr>
            <a:r>
              <a:rPr lang="el-GR" altLang="el-GR" b="1" smtClean="0"/>
              <a:t>	Πνευματική ιδιοκτησία</a:t>
            </a:r>
            <a:r>
              <a:rPr lang="en-US" altLang="el-GR" b="1" smtClean="0"/>
              <a:t> </a:t>
            </a:r>
            <a:r>
              <a:rPr lang="el-GR" altLang="el-GR" smtClean="0"/>
              <a:t>ή</a:t>
            </a:r>
            <a:r>
              <a:rPr lang="en-US" altLang="el-GR" b="1" smtClean="0"/>
              <a:t>  </a:t>
            </a:r>
            <a:r>
              <a:rPr lang="el-GR" altLang="el-GR" b="1" smtClean="0"/>
              <a:t>πνευματικά δικαιώματα</a:t>
            </a:r>
            <a:r>
              <a:rPr lang="en-US" altLang="el-GR" smtClean="0"/>
              <a:t> </a:t>
            </a:r>
            <a:r>
              <a:rPr lang="el-GR" altLang="el-GR" smtClean="0"/>
              <a:t>ονομάζονται τα</a:t>
            </a:r>
            <a:r>
              <a:rPr lang="en-US" altLang="el-GR" smtClean="0"/>
              <a:t> </a:t>
            </a:r>
            <a:r>
              <a:rPr lang="el-GR" altLang="el-GR" smtClean="0"/>
              <a:t>αποκλειστικά</a:t>
            </a:r>
            <a:r>
              <a:rPr lang="en-US" altLang="el-GR" smtClean="0"/>
              <a:t> </a:t>
            </a:r>
            <a:r>
              <a:rPr lang="el-GR" altLang="el-GR" smtClean="0"/>
              <a:t>δικαιώματα των πνευματικών δημιουργών στο έργο τους </a:t>
            </a:r>
          </a:p>
        </p:txBody>
      </p:sp>
    </p:spTree>
    <p:extLst>
      <p:ext uri="{BB962C8B-B14F-4D97-AF65-F5344CB8AC3E}">
        <p14:creationId xmlns:p14="http://schemas.microsoft.com/office/powerpoint/2010/main" val="36426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ΔΗΜΙΟΥΡΓΟΣ</a:t>
            </a:r>
            <a:endParaRPr lang="en-US" altLang="el-GR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 δημιουργός είναι το υποκείμενο του δικαιώματος πνευματικής ιδιοκτησίας.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    Στο  ελληνικό δίκαιο δημιουργός μπορεί να είναι μόνο φυσικό πρόσωπο</a:t>
            </a:r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5082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+mn-lt"/>
              </a:rPr>
              <a:t>ΕΡΓΟ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smtClean="0"/>
              <a:t>	Ως έργο νοείται κάθε πρωτότυπο πνευματικό δημιούργημα λόγου, τέχνης ή επιστήμης, που εκφράζεται με οποιαδήποτε μορφή, ιδίως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τα γραπτά ή προφορικά κείμενα,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οι μουσικές συνθέσεις, με κείμενο ή χωρίς,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 τα θεατρικά έργα με μουσική ή χωρίς,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οι χορογραφίες και οι παντομίμες,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 τα  οπτικοακουστικά έργα,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τα έργα των εικαστικών τεχνών, στα οποία περιλαμβάνονται τα σχέδια,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 τα έργα ζωγραφικής και γλυπτικής,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τα χαρακτικά έργα και οι λιθογραφίες,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τα αρχιτεκτονικά έργα,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οι φωτογραφίες, τα έργα των εφαρμοσμένων τεχνών,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οι εικονογραφήσεις, 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οι χάρτες,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000" smtClean="0"/>
              <a:t> τα τρισδιάστατα έργα που αναφέρονται στη γεωγραφία, την τοπογραφία, την αρχιτεκτονική ή την επιστήμη.</a:t>
            </a:r>
          </a:p>
        </p:txBody>
      </p:sp>
    </p:spTree>
    <p:extLst>
      <p:ext uri="{BB962C8B-B14F-4D97-AF65-F5344CB8AC3E}">
        <p14:creationId xmlns:p14="http://schemas.microsoft.com/office/powerpoint/2010/main" val="10392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ΠΝΕΥΜΑΤΙΚΟ ΔΙΚΑΙΩΜΑ</a:t>
            </a:r>
            <a:endParaRPr lang="en-US" altLang="el-GR" smtClean="0"/>
          </a:p>
        </p:txBody>
      </p:sp>
      <p:sp>
        <p:nvSpPr>
          <p:cNvPr id="4" name="Rounded Rectangle 3"/>
          <p:cNvSpPr/>
          <p:nvPr/>
        </p:nvSpPr>
        <p:spPr>
          <a:xfrm>
            <a:off x="1006475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ΠΕΡΙΟΥΣΙΑΚΟ ΔΙΚΑΙΩΜΑ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51500" y="1412875"/>
            <a:ext cx="2665413" cy="503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ΗΘΙΚΟ ΔΙΚΑΙΩΜΑ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3789363"/>
            <a:ext cx="4213225" cy="23082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/>
              <a:t>Εγγραφή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Αναπαραγωγή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Δημιουργία Παράγωγου Έργου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Διανομή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Εκμίσθωση και Δημόσιος Δανεισμός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Δημόσια εκτέλεση και παρουσίαση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Μετάδοση με ραδιοτηλεοπτικά μέσα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(δορυφορική κτλ) 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6825" y="3789363"/>
            <a:ext cx="3816350" cy="14763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/>
              <a:t>Δημοσίευση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Πατρότητα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Ακεραιότητα του Έργου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Προσπέλαση στο Έργο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/>
              <a:t>Μετάνοια (π.χ. υπαναχώρηση)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3600" y="2420938"/>
            <a:ext cx="29511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Ο ΔΗΜΙΟΥΡΓΟΣ ΕΠΙΤΡΕΠΕΙ Η ΑΠΑΓΟΡΕΥΕΙ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625" y="2420938"/>
            <a:ext cx="29511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>
                <a:solidFill>
                  <a:schemeClr val="tx1"/>
                </a:solidFill>
              </a:rPr>
              <a:t>ΕΞΟΥΣΙΕΣ ΤΟΥ ΔΗΜΙΟΥΡΓΟΥ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2"/>
            <a:endCxn id="9" idx="0"/>
          </p:cNvCxnSpPr>
          <p:nvPr/>
        </p:nvCxnSpPr>
        <p:spPr>
          <a:xfrm rot="5400000">
            <a:off x="2087563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7" idx="0"/>
          </p:cNvCxnSpPr>
          <p:nvPr/>
        </p:nvCxnSpPr>
        <p:spPr>
          <a:xfrm rot="16200000" flipH="1">
            <a:off x="2060575" y="3492500"/>
            <a:ext cx="576263" cy="17463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10" idx="0"/>
          </p:cNvCxnSpPr>
          <p:nvPr/>
        </p:nvCxnSpPr>
        <p:spPr>
          <a:xfrm rot="5400000">
            <a:off x="6732588" y="2168525"/>
            <a:ext cx="503238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8" idx="0"/>
          </p:cNvCxnSpPr>
          <p:nvPr/>
        </p:nvCxnSpPr>
        <p:spPr>
          <a:xfrm rot="5400000">
            <a:off x="6696075" y="3500438"/>
            <a:ext cx="576263" cy="1587"/>
          </a:xfrm>
          <a:prstGeom prst="straightConnector1">
            <a:avLst/>
          </a:prstGeom>
          <a:ln>
            <a:solidFill>
              <a:schemeClr val="accent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TextBox 26"/>
          <p:cNvSpPr txBox="1">
            <a:spLocks noChangeArrowheads="1"/>
          </p:cNvSpPr>
          <p:nvPr/>
        </p:nvSpPr>
        <p:spPr bwMode="auto">
          <a:xfrm>
            <a:off x="3708400" y="10525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/>
              <a:t>ΔΙΑΚΡΙΝΕΤΑΙ ΣΕ 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325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ΠΕΡΙΟΡΙΣΜΟΙ ΓΙΑ ΤΟΥΣ ΥΠΟΨΗΦΙΟΥΣ ΧΡΗΣΤΕΣ ΕΝΟΣ ΕΡΓΟΥ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altLang="el-GR" smtClean="0"/>
          </a:p>
          <a:p>
            <a:pPr eaLnBrk="1" hangingPunct="1">
              <a:buFontTx/>
              <a:buNone/>
            </a:pPr>
            <a:r>
              <a:rPr lang="el-GR" altLang="el-GR" smtClean="0"/>
              <a:t>	ΔΕΝ ΕΠΙΤΡΕΠΕΤΑΙ ΧΡΗΣΗ ΠΝΕΥΜΑΤΙΚΟΥ ΕΡΓΟΥ ΧΩΡΙΣ ΝΑ ΖΗΤΗΘΕΙ Η ΑΔΕΙΑ ΤΟΥ ΔΗΜΙΟΥΡΓΟΥ!!</a:t>
            </a:r>
          </a:p>
        </p:txBody>
      </p:sp>
    </p:spTree>
    <p:extLst>
      <p:ext uri="{BB962C8B-B14F-4D97-AF65-F5344CB8AC3E}">
        <p14:creationId xmlns:p14="http://schemas.microsoft.com/office/powerpoint/2010/main" val="1710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ΤΙ ΕΠΙΤΡΕΠΕΤΑΙ? –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ΔΙΚΑΙΗ ΧΡΗΣΗ (</a:t>
            </a:r>
            <a:r>
              <a:rPr lang="en-US" altLang="el-GR" smtClean="0"/>
              <a:t>FAIR USE)</a:t>
            </a:r>
            <a:endParaRPr lang="el-GR" altLang="el-GR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257800"/>
          </a:xfrm>
        </p:spPr>
        <p:txBody>
          <a:bodyPr/>
          <a:lstStyle/>
          <a:p>
            <a:pPr eaLnBrk="1" hangingPunct="1"/>
            <a:r>
              <a:rPr lang="el-GR" altLang="el-GR" sz="2800" smtClean="0"/>
              <a:t>ΠΑΡΑΘΕΣΗ ΑΠΟΣΠΑΣΜΑΤΩΝ</a:t>
            </a:r>
          </a:p>
          <a:p>
            <a:pPr eaLnBrk="1" hangingPunct="1"/>
            <a:r>
              <a:rPr lang="el-GR" altLang="el-GR" sz="2800" smtClean="0"/>
              <a:t>ΑΝΑΠΑΡΑΓΩΓΗ ΕΡΓΩΝ ΓΙΑ ΔΙΔΑΣΚΑΛΙΑ ΣΕ ΟΛΕΣ ΤΙΣ ΒΑΘΜΙΔΕΣ</a:t>
            </a:r>
          </a:p>
          <a:p>
            <a:pPr eaLnBrk="1" hangingPunct="1"/>
            <a:r>
              <a:rPr lang="el-GR" altLang="el-GR" sz="2800" smtClean="0"/>
              <a:t>ΑΝΑΠΑΡΑΓΩΓΗ ΓΙΑ ΒΙΒΛΙΟΘΗΚΕΣ ΚΑΙ ΑΡΧΕΙΑ</a:t>
            </a:r>
          </a:p>
          <a:p>
            <a:pPr eaLnBrk="1" hangingPunct="1"/>
            <a:r>
              <a:rPr lang="el-GR" altLang="el-GR" sz="2800" smtClean="0"/>
              <a:t>ΧΡΗΣΗ ΑΠΟΣΠΑΣΜΑΤΩΝ ΓΙΑ ΛΟΓΟΥΣ ΕΝΗΜΕΡΩΣΗΣ</a:t>
            </a:r>
          </a:p>
          <a:p>
            <a:pPr eaLnBrk="1" hangingPunct="1"/>
            <a:r>
              <a:rPr lang="el-GR" altLang="el-GR" sz="2800" smtClean="0"/>
              <a:t>ΧΡΗΣΗ ΑΠΟΣΠΑΣΜΑΤΩΝ ΓΙΑ ΕΠΙΣΤΗΜΟΝΙΚΗ ΣΚΕΨΗ ΚΑΙ ΕΡΕΥΝΑ</a:t>
            </a:r>
          </a:p>
          <a:p>
            <a:pPr eaLnBrk="1" hangingPunct="1"/>
            <a:r>
              <a:rPr lang="el-GR" altLang="el-GR" sz="2800" b="1" smtClean="0"/>
              <a:t>ΟΙ ΕΚΠΑΙΔΕΥΤΙΚΟΙ ΜΠΟΡΟΥΝ ΝΑ ΧΡΗΣΙΜΟΠΟΙΗΣΟΥΝ ΕΛΕΥΘΕΡΑ ΕΡΓΑ ΤΑ ΟΠΟΙΑ ΕΙΝΑΙ ΚΑΤΑΧΩΡΗΜΕΝΑ ΣΤΟ ΕΚΠΑΙΔΕΥΤΙΚΟ ΙΔΡΥΜΑ ΣΤΟ ΟΠΟΙΟ ΕΡΓΑΖΟΝΤΑΙ</a:t>
            </a:r>
          </a:p>
          <a:p>
            <a:pPr eaLnBrk="1" hangingPunct="1"/>
            <a:endParaRPr lang="el-GR" altLang="el-GR" sz="2800" smtClean="0"/>
          </a:p>
        </p:txBody>
      </p:sp>
    </p:spTree>
    <p:extLst>
      <p:ext uri="{BB962C8B-B14F-4D97-AF65-F5344CB8AC3E}">
        <p14:creationId xmlns:p14="http://schemas.microsoft.com/office/powerpoint/2010/main" val="4217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ΑΔΕΙΑ ΑΠΟ ΤΟΝ ΔΗΜΙΟΥΡΓΟ</a:t>
            </a:r>
            <a:endParaRPr lang="en-US" altLang="el-G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Επικοινωνία με τους συγγραφείς ή τους νόμιμους κατόχους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Εξουσιοδότηση από τους νόμιμους κατόχους πριν από τη χρήση ενός αντικειμένου όταν υπάρχει ρητή προστασία των πνευματικών του δικαιωμάτων και παράλληλα δεν υπάρχει ρητή εξαίρεση στον νόμο</a:t>
            </a:r>
            <a:endParaRPr lang="en-US" altLang="el-GR" smtClean="0"/>
          </a:p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7586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3dc9d567ec195334adf62f747cbab818c50731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2100</Words>
  <Application>Microsoft Office PowerPoint</Application>
  <PresentationFormat>On-screen Show (4:3)</PresentationFormat>
  <Paragraphs>208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OC_template_updated</vt:lpstr>
      <vt:lpstr>Πνευματική Ιδιοκτησία</vt:lpstr>
      <vt:lpstr>ΔΙΑΝΟΗΤΙΚΗ ΙΔΙΟΚΤΗΣΙΑ</vt:lpstr>
      <vt:lpstr>ΠΝΕΥΜΑΤΙΚΗ ΙΔΙΟΚΤΗΣΙΑ</vt:lpstr>
      <vt:lpstr>ΔΗΜΙΟΥΡΓΟΣ</vt:lpstr>
      <vt:lpstr>ΕΡΓΟ</vt:lpstr>
      <vt:lpstr>ΠΝΕΥΜΑΤΙΚΟ ΔΙΚΑΙΩΜΑ</vt:lpstr>
      <vt:lpstr>ΠΕΡΙΟΡΙΣΜΟΙ ΓΙΑ ΤΟΥΣ ΥΠΟΨΗΦΙΟΥΣ ΧΡΗΣΤΕΣ ΕΝΟΣ ΕΡΓΟΥ</vt:lpstr>
      <vt:lpstr>ΤΙ ΕΠΙΤΡΕΠΕΤΑΙ? – ΔΙΚΑΙΗ ΧΡΗΣΗ (FAIR USE)</vt:lpstr>
      <vt:lpstr>ΑΔΕΙΑ ΑΠΟ ΤΟΝ ΔΗΜΙΟΥΡΓΟ</vt:lpstr>
      <vt:lpstr>ΧΡΗΣΗ ΕΡΓΩΝ ΤΟΥ ΔΗΜΟΣΙΟΥ ΤΟΜΕΑ</vt:lpstr>
      <vt:lpstr>ΔΙΑΡΚΕΙΑ ΠΝΕΥΜΑΤΙΚΟΥ ΔΙΚΑΙΩΜΑΤΟΣ</vt:lpstr>
      <vt:lpstr>ΤΙ ΚΑΝΩ ΓΙΑ ΝΑ ΧΡΗΣΙΜΟΠΟΙΗΣΩ ΤΟ ΕΡΓΟ ΚΑΠΟΙΟΥ ΔΗΜΙΟΥΡΓΟΥ?</vt:lpstr>
      <vt:lpstr>ΓΙΑ ΨΗΦΙΑΚΑ ΕΡΓΑ ΣΤΟ ΔΙΑΔΥΚΤΙΟ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ΠΑΡΑΔΕΙΓΜΑΤΑ ΧΡΗΣΗΣ ΕΡΓΩΝ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2</dc:title>
  <dc:creator>alextagoulis</dc:creator>
  <cp:lastModifiedBy>alex</cp:lastModifiedBy>
  <cp:revision>187</cp:revision>
  <dcterms:created xsi:type="dcterms:W3CDTF">2011-05-19T12:38:30Z</dcterms:created>
  <dcterms:modified xsi:type="dcterms:W3CDTF">2015-12-03T12:20:34Z</dcterms:modified>
</cp:coreProperties>
</file>