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46"/>
  </p:notesMasterIdLst>
  <p:handoutMasterIdLst>
    <p:handoutMasterId r:id="rId47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257" r:id="rId39"/>
    <p:sldId id="262" r:id="rId40"/>
    <p:sldId id="264" r:id="rId41"/>
    <p:sldId id="301" r:id="rId42"/>
    <p:sldId id="302" r:id="rId43"/>
    <p:sldId id="266" r:id="rId44"/>
    <p:sldId id="261" r:id="rId45"/>
  </p:sldIdLst>
  <p:sldSz cx="9144000" cy="6858000" type="screen4x3"/>
  <p:notesSz cx="7104063" cy="10234613"/>
  <p:custDataLst>
    <p:tags r:id="rId4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18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26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26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0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3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35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27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6324" indent="-310124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40498" indent="-2481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6697" indent="-2481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32896" indent="-2481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9095" indent="-2481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25295" indent="-2481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21494" indent="-2481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7693" indent="-2481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AA8C194-15A8-4189-BCBB-FAC16C793768}" type="slidenum">
              <a:rPr lang="el-GR" sz="1300">
                <a:solidFill>
                  <a:prstClr val="black"/>
                </a:solidFill>
              </a:rPr>
              <a:pPr eaLnBrk="1" hangingPunct="1"/>
              <a:t>10</a:t>
            </a:fld>
            <a:endParaRPr lang="el-GR" sz="1300" dirty="0">
              <a:solidFill>
                <a:prstClr val="black"/>
              </a:solidFill>
            </a:endParaRPr>
          </a:p>
        </p:txBody>
      </p:sp>
      <p:sp>
        <p:nvSpPr>
          <p:cNvPr id="47107" name="Rectangle 1031"/>
          <p:cNvSpPr txBox="1">
            <a:spLocks noGrp="1" noChangeArrowheads="1"/>
          </p:cNvSpPr>
          <p:nvPr/>
        </p:nvSpPr>
        <p:spPr bwMode="auto">
          <a:xfrm>
            <a:off x="4023992" y="9721367"/>
            <a:ext cx="3078427" cy="5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40" tIns="49620" rIns="99240" bIns="4962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C9C99675-6CD5-4851-8B3F-63D5988F4F4B}" type="slidenum">
              <a:rPr lang="el-GR" sz="13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10</a:t>
            </a:fld>
            <a:endParaRPr lang="el-GR" sz="13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429008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26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2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7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0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70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9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18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2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4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3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5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2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F2F4-4A39-4792-9195-C4D5591A045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84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69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3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7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7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7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002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1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0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0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6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6645-BF36-4645-B65A-F42A6A73837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27/2/2015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0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8407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2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2.0/deed.en" TargetMode="External"/><Relationship Id="rId4" Type="http://schemas.openxmlformats.org/officeDocument/2006/relationships/hyperlink" Target="http://www.flickr.com/photos/brykmantra/76765412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c.cuhk.edu.hk/web8/damping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cuhk.edu.hk/med/an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umanBodyFeaturesV1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Vs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umanBodyFeaturesV1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Vsion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c-nd/3.0/us/" TargetMode="External"/><Relationship Id="rId4" Type="http://schemas.openxmlformats.org/officeDocument/2006/relationships/hyperlink" Target="http://breathinstephen.com/thats-a-lot-of-abg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LUOesiJuD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0bGE2cULXek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wrATBgZqVG8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en:GNU_Free_Documentation_License" TargetMode="External"/><Relationship Id="rId5" Type="http://schemas.openxmlformats.org/officeDocument/2006/relationships/hyperlink" Target="http://commons.wikimedia.org/wiki/User:PhilippN" TargetMode="External"/><Relationship Id="rId4" Type="http://schemas.openxmlformats.org/officeDocument/2006/relationships/hyperlink" Target="http://commons.wikimedia.org/wiki/File:BGA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c-nd/3.0/us/" TargetMode="External"/><Relationship Id="rId4" Type="http://schemas.openxmlformats.org/officeDocument/2006/relationships/hyperlink" Target="http://breathinstephen.com/breathing-basics-o2-saturation-and-oximeters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icumusings.blogspot.gr/2011/01/arterial-catheters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crnnurse.blogspot.gr/2012/05/arterial-blood-pressure-monitoring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blog.naver.com/PostView.nhn?blogId=zizibe402&amp;logNo=110095244833&amp;redirect=Dlog&amp;widgetTypeCall=true&amp;newwindow=tr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780928"/>
            <a:ext cx="7379096" cy="20682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1: </a:t>
            </a:r>
            <a:r>
              <a:rPr lang="el-GR" sz="2800" dirty="0"/>
              <a:t>Μέτρηση της αιματηρής Αρτηριακής </a:t>
            </a:r>
            <a:r>
              <a:rPr lang="el-GR" sz="2800" dirty="0" smtClean="0"/>
              <a:t>Πίεσης-Αέρια Αίματος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Θεοδώρα Στρουμπούκη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Τμήμα </a:t>
            </a:r>
            <a:r>
              <a:rPr lang="el-GR" sz="2400" dirty="0"/>
              <a:t>Νοσηλευτικής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Monitoring </a:t>
            </a:r>
            <a:r>
              <a:rPr lang="el-GR" dirty="0" smtClean="0"/>
              <a:t>στη ΜΕΘ (κυματομορφή αρτηριακής πίεσης)</a:t>
            </a:r>
            <a:endParaRPr lang="el-GR" dirty="0"/>
          </a:p>
        </p:txBody>
      </p:sp>
      <p:pic>
        <p:nvPicPr>
          <p:cNvPr id="5" name="Picture 2" title="Monitoring στη ΜΕΘ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12768" cy="51845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062324" y="6309320"/>
            <a:ext cx="3669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Lubbock Heart Hospital, Dec 16-17,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2005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brykmantra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Η δυναμική ανταπόκριση του συστήματος καταγραφής </a:t>
            </a:r>
            <a:r>
              <a:rPr lang="el-GR" sz="3200" b="0" dirty="0" smtClean="0"/>
              <a:t>(1 από 2)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40768"/>
            <a:ext cx="8856984" cy="55016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/>
              <a:t>Ένα σύστημα πού ενισχύει το εισερχόμενο σήμα λέγεται </a:t>
            </a:r>
            <a:r>
              <a:rPr lang="en-US" sz="2400" dirty="0" smtClean="0"/>
              <a:t>underdamped</a:t>
            </a:r>
            <a:r>
              <a:rPr lang="en-US" sz="2400" dirty="0"/>
              <a:t>.</a:t>
            </a:r>
            <a:endParaRPr lang="el-GR" sz="24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/>
              <a:t>Ένα </a:t>
            </a:r>
            <a:r>
              <a:rPr lang="en-US" sz="2400" dirty="0" smtClean="0"/>
              <a:t>underdamped</a:t>
            </a:r>
            <a:r>
              <a:rPr lang="el-GR" sz="2400" dirty="0" smtClean="0"/>
              <a:t> σύστημα μπορεί να δημιουργήσει δύο ειδών προβλήματα στην καταγραφή πίεσης: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‒"/>
              <a:defRPr/>
            </a:pPr>
            <a:r>
              <a:rPr lang="el-GR" sz="2400" dirty="0" smtClean="0"/>
              <a:t>υπερεκτίμηση της πίεσης - ιδίως της συστολικής (στην περίπτωση της αρτηριακής πίεσης μέχρι και κατά 15-30 </a:t>
            </a:r>
            <a:r>
              <a:rPr lang="en-US" sz="2400" dirty="0" smtClean="0"/>
              <a:t>mmHg</a:t>
            </a:r>
            <a:r>
              <a:rPr lang="el-GR" sz="2400" dirty="0" smtClean="0"/>
              <a:t>),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‒"/>
              <a:defRPr/>
            </a:pPr>
            <a:r>
              <a:rPr lang="el-GR" sz="2400" dirty="0" smtClean="0"/>
              <a:t>ενίσχυση των </a:t>
            </a:r>
            <a:r>
              <a:rPr lang="en-US" sz="2400" dirty="0" smtClean="0"/>
              <a:t>artifacts </a:t>
            </a:r>
            <a:r>
              <a:rPr lang="el-GR" sz="2400" dirty="0" smtClean="0"/>
              <a:t>της κυματομορφής (πχ </a:t>
            </a:r>
            <a:r>
              <a:rPr lang="en-US" sz="2400" dirty="0" smtClean="0"/>
              <a:t>catheter whip</a:t>
            </a:r>
            <a:r>
              <a:rPr lang="el-GR" sz="2400" dirty="0" smtClean="0"/>
              <a:t> στην πνευμονική αρτηρία)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2400" dirty="0" smtClean="0"/>
              <a:t>Overdamped system:  </a:t>
            </a:r>
            <a:r>
              <a:rPr lang="el-GR" sz="2400" dirty="0" smtClean="0"/>
              <a:t>προκαλεί εξασθένηση του εισερχόμενου σήματος και απώλεια λεπτομερειών της κυματομορφής. Μείωση του συστολικού </a:t>
            </a:r>
            <a:r>
              <a:rPr lang="en-US" sz="2400" dirty="0" smtClean="0"/>
              <a:t>peak </a:t>
            </a:r>
            <a:r>
              <a:rPr lang="el-GR" sz="2400" dirty="0" smtClean="0"/>
              <a:t>και της πίεσης σφυγμού, ενώ η άνοδος και πτώση της κυματομορφής γίνονται με πολύ βραδύ ρυθμό.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/>
              <a:t>Μικρού βαθμού </a:t>
            </a:r>
            <a:r>
              <a:rPr lang="en-US" sz="2400" dirty="0" smtClean="0"/>
              <a:t>damping </a:t>
            </a:r>
            <a:r>
              <a:rPr lang="el-GR" sz="2400" dirty="0" smtClean="0"/>
              <a:t>είναι επιθυμητό γιατί περιορίζει τον &lt;&lt;θόρυβο&gt;&gt;</a:t>
            </a:r>
            <a:r>
              <a:rPr lang="en-US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Η δυναμική ανταπόκριση του συστήματος καταγραφής </a:t>
            </a:r>
            <a:r>
              <a:rPr lang="el-GR" sz="3200" b="0" dirty="0" smtClean="0"/>
              <a:t>(2 από 2)</a:t>
            </a:r>
          </a:p>
        </p:txBody>
      </p:sp>
      <p:pic>
        <p:nvPicPr>
          <p:cNvPr id="2050" name="Picture 2" title="Η δυναμική ανταπόκριση του συστήματος καταγραφής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628800"/>
            <a:ext cx="6753225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311860" y="5421977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Damping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Department of Anaesthesia and Intensive Care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ελεύθερο για επαναχρησιμοποίηση, όχι για εμπορική χρήση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Αίτια </a:t>
            </a:r>
            <a:r>
              <a:rPr lang="en-US" dirty="0" smtClean="0"/>
              <a:t>overdamping</a:t>
            </a:r>
            <a:endParaRPr lang="el-GR" dirty="0" smtClean="0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496944" cy="54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Παρουσία φυσαλίδων αέρα στο σύστημα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Χρήση συνδετικών σωληνώσεων μεγάλου μήκους (καλό να μην υπερβαίνουν το 1 </a:t>
            </a:r>
            <a:r>
              <a:rPr lang="en-US" sz="2400" dirty="0" smtClean="0"/>
              <a:t>m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Χρήση ιδιαίτερα ενδοτικών συνδετικών σωληνώσεων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Σωληνώσεις &lt;&lt;διπλωμένες&gt;&gt; ή με συνδετικά Τ</a:t>
            </a:r>
            <a:r>
              <a:rPr lang="en-US" sz="2400" dirty="0" smtClean="0"/>
              <a:t>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Ξεφούσκωτος ασκός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Έχει τελειώσει ο ορός</a:t>
            </a:r>
            <a:r>
              <a:rPr lang="en-US" sz="2400" dirty="0" smtClean="0"/>
              <a:t>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Ανατομικοί παράγοντες σχετιζόμενοι με καθετήρα</a:t>
            </a:r>
            <a:r>
              <a:rPr lang="en-GB" sz="2400" dirty="0" smtClean="0"/>
              <a:t> (</a:t>
            </a:r>
            <a:r>
              <a:rPr lang="el-GR" sz="2400" dirty="0" smtClean="0"/>
              <a:t>πήγματα</a:t>
            </a:r>
            <a:r>
              <a:rPr lang="en-US" sz="2400" dirty="0" smtClean="0"/>
              <a:t>).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Κυματομορφές αρτηριακής πίεσης σε συγκεκριμένες θέσης της αρτηριακής κυκλοφορίας 1</a:t>
            </a:r>
            <a:endParaRPr lang="el-GR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5691598"/>
            <a:ext cx="8841177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just" eaLnBrk="1" hangingPunct="1"/>
            <a:r>
              <a:rPr lang="el-GR" sz="2400" dirty="0" smtClean="0">
                <a:effectLst/>
              </a:rPr>
              <a:t>Η κυματομορφή της ΑΠ μεταβάλλεται καθώς το κύμα πίεσης απομακρύνεται από την εγγύς αορτή- η ΣΠ σταδιακά αυξάνεται ενώ το συστολικό τμήμα της κυματομορφής μειώνεται.</a:t>
            </a:r>
          </a:p>
        </p:txBody>
      </p:sp>
      <p:pic>
        <p:nvPicPr>
          <p:cNvPr id="4098" name="Picture 2" descr="HumanBodyFeaturesV1" title="Κυματομορφές αρτηριακής πίεσης σε συγκεκριμένες θέσης της αρτηριακής κυκλοφορίας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" b="27749"/>
          <a:stretch/>
        </p:blipFill>
        <p:spPr bwMode="auto">
          <a:xfrm>
            <a:off x="467542" y="1109935"/>
            <a:ext cx="3686175" cy="4491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827584" y="5139587"/>
            <a:ext cx="30193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HumanBodyFeaturesV1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Vsion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10" name="Ευθύγραμμο βέλος σύνδεσης 9" title="βέλος"/>
          <p:cNvCxnSpPr/>
          <p:nvPr/>
        </p:nvCxnSpPr>
        <p:spPr>
          <a:xfrm flipH="1">
            <a:off x="2483769" y="1907863"/>
            <a:ext cx="2013728" cy="536762"/>
          </a:xfrm>
          <a:prstGeom prst="straightConnector1">
            <a:avLst/>
          </a:prstGeom>
          <a:ln w="31750">
            <a:solidFill>
              <a:srgbClr val="0840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97498" y="1167134"/>
            <a:ext cx="303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Αορτική ρίζα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Ελεύθερη σχεδίαση 14" title="Αορτική ρίζα"/>
          <p:cNvSpPr/>
          <p:nvPr/>
        </p:nvSpPr>
        <p:spPr>
          <a:xfrm>
            <a:off x="4628200" y="1628799"/>
            <a:ext cx="2089272" cy="279064"/>
          </a:xfrm>
          <a:custGeom>
            <a:avLst/>
            <a:gdLst>
              <a:gd name="connsiteX0" fmla="*/ 0 w 1219200"/>
              <a:gd name="connsiteY0" fmla="*/ 278564 h 279064"/>
              <a:gd name="connsiteX1" fmla="*/ 87086 w 1219200"/>
              <a:gd name="connsiteY1" fmla="*/ 235022 h 279064"/>
              <a:gd name="connsiteX2" fmla="*/ 87086 w 1219200"/>
              <a:gd name="connsiteY2" fmla="*/ 176964 h 279064"/>
              <a:gd name="connsiteX3" fmla="*/ 101600 w 1219200"/>
              <a:gd name="connsiteY3" fmla="*/ 118907 h 279064"/>
              <a:gd name="connsiteX4" fmla="*/ 145143 w 1219200"/>
              <a:gd name="connsiteY4" fmla="*/ 46336 h 279064"/>
              <a:gd name="connsiteX5" fmla="*/ 188686 w 1219200"/>
              <a:gd name="connsiteY5" fmla="*/ 17307 h 279064"/>
              <a:gd name="connsiteX6" fmla="*/ 246743 w 1219200"/>
              <a:gd name="connsiteY6" fmla="*/ 2793 h 279064"/>
              <a:gd name="connsiteX7" fmla="*/ 304800 w 1219200"/>
              <a:gd name="connsiteY7" fmla="*/ 2793 h 279064"/>
              <a:gd name="connsiteX8" fmla="*/ 391886 w 1219200"/>
              <a:gd name="connsiteY8" fmla="*/ 31822 h 279064"/>
              <a:gd name="connsiteX9" fmla="*/ 435429 w 1219200"/>
              <a:gd name="connsiteY9" fmla="*/ 75364 h 279064"/>
              <a:gd name="connsiteX10" fmla="*/ 478972 w 1219200"/>
              <a:gd name="connsiteY10" fmla="*/ 133422 h 279064"/>
              <a:gd name="connsiteX11" fmla="*/ 537029 w 1219200"/>
              <a:gd name="connsiteY11" fmla="*/ 133422 h 279064"/>
              <a:gd name="connsiteX12" fmla="*/ 667658 w 1219200"/>
              <a:gd name="connsiteY12" fmla="*/ 133422 h 279064"/>
              <a:gd name="connsiteX13" fmla="*/ 783772 w 1219200"/>
              <a:gd name="connsiteY13" fmla="*/ 162450 h 279064"/>
              <a:gd name="connsiteX14" fmla="*/ 899886 w 1219200"/>
              <a:gd name="connsiteY14" fmla="*/ 176964 h 279064"/>
              <a:gd name="connsiteX15" fmla="*/ 1059543 w 1219200"/>
              <a:gd name="connsiteY15" fmla="*/ 235022 h 279064"/>
              <a:gd name="connsiteX16" fmla="*/ 1088572 w 1219200"/>
              <a:gd name="connsiteY16" fmla="*/ 278564 h 279064"/>
              <a:gd name="connsiteX17" fmla="*/ 1132115 w 1219200"/>
              <a:gd name="connsiteY17" fmla="*/ 205993 h 279064"/>
              <a:gd name="connsiteX18" fmla="*/ 1204686 w 1219200"/>
              <a:gd name="connsiteY18" fmla="*/ 176964 h 279064"/>
              <a:gd name="connsiteX19" fmla="*/ 1219200 w 1219200"/>
              <a:gd name="connsiteY19" fmla="*/ 147936 h 27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" h="279064">
                <a:moveTo>
                  <a:pt x="0" y="278564"/>
                </a:moveTo>
                <a:cubicBezTo>
                  <a:pt x="36286" y="265259"/>
                  <a:pt x="72572" y="251955"/>
                  <a:pt x="87086" y="235022"/>
                </a:cubicBezTo>
                <a:cubicBezTo>
                  <a:pt x="101600" y="218089"/>
                  <a:pt x="84667" y="196316"/>
                  <a:pt x="87086" y="176964"/>
                </a:cubicBezTo>
                <a:cubicBezTo>
                  <a:pt x="89505" y="157612"/>
                  <a:pt x="91924" y="140678"/>
                  <a:pt x="101600" y="118907"/>
                </a:cubicBezTo>
                <a:cubicBezTo>
                  <a:pt x="111276" y="97136"/>
                  <a:pt x="130629" y="63269"/>
                  <a:pt x="145143" y="46336"/>
                </a:cubicBezTo>
                <a:cubicBezTo>
                  <a:pt x="159657" y="29403"/>
                  <a:pt x="171753" y="24564"/>
                  <a:pt x="188686" y="17307"/>
                </a:cubicBezTo>
                <a:cubicBezTo>
                  <a:pt x="205619" y="10050"/>
                  <a:pt x="227391" y="5212"/>
                  <a:pt x="246743" y="2793"/>
                </a:cubicBezTo>
                <a:cubicBezTo>
                  <a:pt x="266095" y="374"/>
                  <a:pt x="280610" y="-2045"/>
                  <a:pt x="304800" y="2793"/>
                </a:cubicBezTo>
                <a:cubicBezTo>
                  <a:pt x="328990" y="7631"/>
                  <a:pt x="370115" y="19727"/>
                  <a:pt x="391886" y="31822"/>
                </a:cubicBezTo>
                <a:cubicBezTo>
                  <a:pt x="413657" y="43917"/>
                  <a:pt x="420915" y="58431"/>
                  <a:pt x="435429" y="75364"/>
                </a:cubicBezTo>
                <a:cubicBezTo>
                  <a:pt x="449943" y="92297"/>
                  <a:pt x="462039" y="123746"/>
                  <a:pt x="478972" y="133422"/>
                </a:cubicBezTo>
                <a:cubicBezTo>
                  <a:pt x="495905" y="143098"/>
                  <a:pt x="537029" y="133422"/>
                  <a:pt x="537029" y="133422"/>
                </a:cubicBezTo>
                <a:cubicBezTo>
                  <a:pt x="568477" y="133422"/>
                  <a:pt x="626534" y="128584"/>
                  <a:pt x="667658" y="133422"/>
                </a:cubicBezTo>
                <a:cubicBezTo>
                  <a:pt x="708782" y="138260"/>
                  <a:pt x="745067" y="155193"/>
                  <a:pt x="783772" y="162450"/>
                </a:cubicBezTo>
                <a:cubicBezTo>
                  <a:pt x="822477" y="169707"/>
                  <a:pt x="853924" y="164869"/>
                  <a:pt x="899886" y="176964"/>
                </a:cubicBezTo>
                <a:cubicBezTo>
                  <a:pt x="945848" y="189059"/>
                  <a:pt x="1028095" y="218089"/>
                  <a:pt x="1059543" y="235022"/>
                </a:cubicBezTo>
                <a:cubicBezTo>
                  <a:pt x="1090991" y="251955"/>
                  <a:pt x="1076477" y="283402"/>
                  <a:pt x="1088572" y="278564"/>
                </a:cubicBezTo>
                <a:cubicBezTo>
                  <a:pt x="1100667" y="273726"/>
                  <a:pt x="1112763" y="222926"/>
                  <a:pt x="1132115" y="205993"/>
                </a:cubicBezTo>
                <a:cubicBezTo>
                  <a:pt x="1151467" y="189060"/>
                  <a:pt x="1190172" y="186640"/>
                  <a:pt x="1204686" y="176964"/>
                </a:cubicBezTo>
                <a:cubicBezTo>
                  <a:pt x="1219200" y="167288"/>
                  <a:pt x="1219200" y="157612"/>
                  <a:pt x="1219200" y="147936"/>
                </a:cubicBezTo>
              </a:path>
            </a:pathLst>
          </a:custGeom>
          <a:noFill/>
          <a:ln w="31750">
            <a:solidFill>
              <a:srgbClr val="08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prstClr val="white"/>
              </a:solidFill>
            </a:endParaRPr>
          </a:p>
        </p:txBody>
      </p:sp>
      <p:cxnSp>
        <p:nvCxnSpPr>
          <p:cNvPr id="21" name="Ευθύγραμμο βέλος σύνδεσης 20" title="βέλος"/>
          <p:cNvCxnSpPr/>
          <p:nvPr/>
        </p:nvCxnSpPr>
        <p:spPr>
          <a:xfrm flipH="1">
            <a:off x="3131839" y="2595320"/>
            <a:ext cx="1365659" cy="760273"/>
          </a:xfrm>
          <a:prstGeom prst="straightConnector1">
            <a:avLst/>
          </a:prstGeom>
          <a:ln w="31750">
            <a:solidFill>
              <a:srgbClr val="0840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97499" y="1925761"/>
            <a:ext cx="4579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Βραχίονιος αρτηρία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Ελεύθερη σχεδίαση 15" title="Βραχίονιος αρτηρία"/>
          <p:cNvSpPr/>
          <p:nvPr/>
        </p:nvSpPr>
        <p:spPr>
          <a:xfrm>
            <a:off x="4571027" y="2595320"/>
            <a:ext cx="2313122" cy="393221"/>
          </a:xfrm>
          <a:custGeom>
            <a:avLst/>
            <a:gdLst>
              <a:gd name="connsiteX0" fmla="*/ 0 w 1349828"/>
              <a:gd name="connsiteY0" fmla="*/ 319890 h 393221"/>
              <a:gd name="connsiteX1" fmla="*/ 203200 w 1349828"/>
              <a:gd name="connsiteY1" fmla="*/ 377947 h 393221"/>
              <a:gd name="connsiteX2" fmla="*/ 319314 w 1349828"/>
              <a:gd name="connsiteY2" fmla="*/ 73147 h 393221"/>
              <a:gd name="connsiteX3" fmla="*/ 377371 w 1349828"/>
              <a:gd name="connsiteY3" fmla="*/ 575 h 393221"/>
              <a:gd name="connsiteX4" fmla="*/ 435428 w 1349828"/>
              <a:gd name="connsiteY4" fmla="*/ 44118 h 393221"/>
              <a:gd name="connsiteX5" fmla="*/ 537028 w 1349828"/>
              <a:gd name="connsiteY5" fmla="*/ 131204 h 393221"/>
              <a:gd name="connsiteX6" fmla="*/ 580571 w 1349828"/>
              <a:gd name="connsiteY6" fmla="*/ 203775 h 393221"/>
              <a:gd name="connsiteX7" fmla="*/ 609600 w 1349828"/>
              <a:gd name="connsiteY7" fmla="*/ 276347 h 393221"/>
              <a:gd name="connsiteX8" fmla="*/ 682171 w 1349828"/>
              <a:gd name="connsiteY8" fmla="*/ 276347 h 393221"/>
              <a:gd name="connsiteX9" fmla="*/ 682171 w 1349828"/>
              <a:gd name="connsiteY9" fmla="*/ 305375 h 393221"/>
              <a:gd name="connsiteX10" fmla="*/ 696686 w 1349828"/>
              <a:gd name="connsiteY10" fmla="*/ 290861 h 393221"/>
              <a:gd name="connsiteX11" fmla="*/ 870857 w 1349828"/>
              <a:gd name="connsiteY11" fmla="*/ 334404 h 393221"/>
              <a:gd name="connsiteX12" fmla="*/ 1349828 w 1349828"/>
              <a:gd name="connsiteY12" fmla="*/ 392461 h 39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9828" h="393221">
                <a:moveTo>
                  <a:pt x="0" y="319890"/>
                </a:moveTo>
                <a:cubicBezTo>
                  <a:pt x="74990" y="369480"/>
                  <a:pt x="149981" y="419071"/>
                  <a:pt x="203200" y="377947"/>
                </a:cubicBezTo>
                <a:cubicBezTo>
                  <a:pt x="256419" y="336823"/>
                  <a:pt x="290286" y="136042"/>
                  <a:pt x="319314" y="73147"/>
                </a:cubicBezTo>
                <a:cubicBezTo>
                  <a:pt x="348342" y="10252"/>
                  <a:pt x="358019" y="5413"/>
                  <a:pt x="377371" y="575"/>
                </a:cubicBezTo>
                <a:cubicBezTo>
                  <a:pt x="396723" y="-4263"/>
                  <a:pt x="408819" y="22347"/>
                  <a:pt x="435428" y="44118"/>
                </a:cubicBezTo>
                <a:cubicBezTo>
                  <a:pt x="462037" y="65889"/>
                  <a:pt x="512838" y="104595"/>
                  <a:pt x="537028" y="131204"/>
                </a:cubicBezTo>
                <a:cubicBezTo>
                  <a:pt x="561218" y="157813"/>
                  <a:pt x="568476" y="179585"/>
                  <a:pt x="580571" y="203775"/>
                </a:cubicBezTo>
                <a:cubicBezTo>
                  <a:pt x="592666" y="227965"/>
                  <a:pt x="592667" y="264252"/>
                  <a:pt x="609600" y="276347"/>
                </a:cubicBezTo>
                <a:cubicBezTo>
                  <a:pt x="626533" y="288442"/>
                  <a:pt x="670076" y="271509"/>
                  <a:pt x="682171" y="276347"/>
                </a:cubicBezTo>
                <a:cubicBezTo>
                  <a:pt x="694266" y="281185"/>
                  <a:pt x="679752" y="302956"/>
                  <a:pt x="682171" y="305375"/>
                </a:cubicBezTo>
                <a:cubicBezTo>
                  <a:pt x="684590" y="307794"/>
                  <a:pt x="665238" y="286023"/>
                  <a:pt x="696686" y="290861"/>
                </a:cubicBezTo>
                <a:cubicBezTo>
                  <a:pt x="728134" y="295699"/>
                  <a:pt x="762000" y="317471"/>
                  <a:pt x="870857" y="334404"/>
                </a:cubicBezTo>
                <a:cubicBezTo>
                  <a:pt x="979714" y="351337"/>
                  <a:pt x="1164771" y="371899"/>
                  <a:pt x="1349828" y="392461"/>
                </a:cubicBezTo>
              </a:path>
            </a:pathLst>
          </a:custGeom>
          <a:noFill/>
          <a:ln w="31750">
            <a:solidFill>
              <a:srgbClr val="08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prstClr val="white"/>
              </a:solidFill>
            </a:endParaRPr>
          </a:p>
        </p:txBody>
      </p:sp>
      <p:cxnSp>
        <p:nvCxnSpPr>
          <p:cNvPr id="23" name="Ευθύγραμμο βέλος σύνδεσης 22" title="βέλος"/>
          <p:cNvCxnSpPr/>
          <p:nvPr/>
        </p:nvCxnSpPr>
        <p:spPr>
          <a:xfrm flipH="1">
            <a:off x="3419871" y="3781087"/>
            <a:ext cx="1151156" cy="512008"/>
          </a:xfrm>
          <a:prstGeom prst="straightConnector1">
            <a:avLst/>
          </a:prstGeom>
          <a:ln w="31750">
            <a:solidFill>
              <a:srgbClr val="0840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97497" y="3031776"/>
            <a:ext cx="345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Κερκιδική αρτηρία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Ελεύθερη σχεδίαση 17" title="Κερκιδική αρτηρία"/>
          <p:cNvSpPr/>
          <p:nvPr/>
        </p:nvSpPr>
        <p:spPr>
          <a:xfrm>
            <a:off x="4700887" y="3558416"/>
            <a:ext cx="2238506" cy="445342"/>
          </a:xfrm>
          <a:custGeom>
            <a:avLst/>
            <a:gdLst>
              <a:gd name="connsiteX0" fmla="*/ 0 w 1306286"/>
              <a:gd name="connsiteY0" fmla="*/ 354982 h 445342"/>
              <a:gd name="connsiteX1" fmla="*/ 43543 w 1306286"/>
              <a:gd name="connsiteY1" fmla="*/ 398525 h 445342"/>
              <a:gd name="connsiteX2" fmla="*/ 87086 w 1306286"/>
              <a:gd name="connsiteY2" fmla="*/ 442068 h 445342"/>
              <a:gd name="connsiteX3" fmla="*/ 188686 w 1306286"/>
              <a:gd name="connsiteY3" fmla="*/ 427554 h 445342"/>
              <a:gd name="connsiteX4" fmla="*/ 246743 w 1306286"/>
              <a:gd name="connsiteY4" fmla="*/ 311439 h 445342"/>
              <a:gd name="connsiteX5" fmla="*/ 275772 w 1306286"/>
              <a:gd name="connsiteY5" fmla="*/ 209839 h 445342"/>
              <a:gd name="connsiteX6" fmla="*/ 304800 w 1306286"/>
              <a:gd name="connsiteY6" fmla="*/ 93725 h 445342"/>
              <a:gd name="connsiteX7" fmla="*/ 377372 w 1306286"/>
              <a:gd name="connsiteY7" fmla="*/ 6639 h 445342"/>
              <a:gd name="connsiteX8" fmla="*/ 522515 w 1306286"/>
              <a:gd name="connsiteY8" fmla="*/ 50182 h 445342"/>
              <a:gd name="connsiteX9" fmla="*/ 609600 w 1306286"/>
              <a:gd name="connsiteY9" fmla="*/ 398525 h 445342"/>
              <a:gd name="connsiteX10" fmla="*/ 682172 w 1306286"/>
              <a:gd name="connsiteY10" fmla="*/ 369496 h 445342"/>
              <a:gd name="connsiteX11" fmla="*/ 798286 w 1306286"/>
              <a:gd name="connsiteY11" fmla="*/ 427554 h 445342"/>
              <a:gd name="connsiteX12" fmla="*/ 1204686 w 1306286"/>
              <a:gd name="connsiteY12" fmla="*/ 427554 h 445342"/>
              <a:gd name="connsiteX13" fmla="*/ 1306286 w 1306286"/>
              <a:gd name="connsiteY13" fmla="*/ 369496 h 445342"/>
              <a:gd name="connsiteX14" fmla="*/ 1306286 w 1306286"/>
              <a:gd name="connsiteY14" fmla="*/ 369496 h 44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06286" h="445342">
                <a:moveTo>
                  <a:pt x="0" y="354982"/>
                </a:moveTo>
                <a:lnTo>
                  <a:pt x="43543" y="398525"/>
                </a:lnTo>
                <a:cubicBezTo>
                  <a:pt x="58057" y="413039"/>
                  <a:pt x="62896" y="437230"/>
                  <a:pt x="87086" y="442068"/>
                </a:cubicBezTo>
                <a:cubicBezTo>
                  <a:pt x="111276" y="446906"/>
                  <a:pt x="162077" y="449325"/>
                  <a:pt x="188686" y="427554"/>
                </a:cubicBezTo>
                <a:cubicBezTo>
                  <a:pt x="215295" y="405783"/>
                  <a:pt x="232229" y="347725"/>
                  <a:pt x="246743" y="311439"/>
                </a:cubicBezTo>
                <a:cubicBezTo>
                  <a:pt x="261257" y="275153"/>
                  <a:pt x="266096" y="246125"/>
                  <a:pt x="275772" y="209839"/>
                </a:cubicBezTo>
                <a:cubicBezTo>
                  <a:pt x="285448" y="173553"/>
                  <a:pt x="287867" y="127592"/>
                  <a:pt x="304800" y="93725"/>
                </a:cubicBezTo>
                <a:cubicBezTo>
                  <a:pt x="321733" y="59858"/>
                  <a:pt x="341086" y="13896"/>
                  <a:pt x="377372" y="6639"/>
                </a:cubicBezTo>
                <a:cubicBezTo>
                  <a:pt x="413658" y="-618"/>
                  <a:pt x="483810" y="-15132"/>
                  <a:pt x="522515" y="50182"/>
                </a:cubicBezTo>
                <a:cubicBezTo>
                  <a:pt x="561220" y="115496"/>
                  <a:pt x="582991" y="345306"/>
                  <a:pt x="609600" y="398525"/>
                </a:cubicBezTo>
                <a:cubicBezTo>
                  <a:pt x="636209" y="451744"/>
                  <a:pt x="650724" y="364658"/>
                  <a:pt x="682172" y="369496"/>
                </a:cubicBezTo>
                <a:cubicBezTo>
                  <a:pt x="713620" y="374334"/>
                  <a:pt x="711200" y="417878"/>
                  <a:pt x="798286" y="427554"/>
                </a:cubicBezTo>
                <a:cubicBezTo>
                  <a:pt x="885372" y="437230"/>
                  <a:pt x="1120019" y="437230"/>
                  <a:pt x="1204686" y="427554"/>
                </a:cubicBezTo>
                <a:cubicBezTo>
                  <a:pt x="1289353" y="417878"/>
                  <a:pt x="1306286" y="369496"/>
                  <a:pt x="1306286" y="369496"/>
                </a:cubicBezTo>
                <a:lnTo>
                  <a:pt x="1306286" y="369496"/>
                </a:lnTo>
              </a:path>
            </a:pathLst>
          </a:custGeom>
          <a:noFill/>
          <a:ln w="31750">
            <a:solidFill>
              <a:srgbClr val="08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prstClr val="white"/>
              </a:solidFill>
            </a:endParaRPr>
          </a:p>
        </p:txBody>
      </p:sp>
      <p:cxnSp>
        <p:nvCxnSpPr>
          <p:cNvPr id="33" name="Ευθύγραμμο βέλος σύνδεσης 32" title="βέλος"/>
          <p:cNvCxnSpPr/>
          <p:nvPr/>
        </p:nvCxnSpPr>
        <p:spPr>
          <a:xfrm flipH="1" flipV="1">
            <a:off x="2699791" y="4214490"/>
            <a:ext cx="1871238" cy="678810"/>
          </a:xfrm>
          <a:prstGeom prst="straightConnector1">
            <a:avLst/>
          </a:prstGeom>
          <a:ln w="31750">
            <a:solidFill>
              <a:srgbClr val="0840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97497" y="4062263"/>
            <a:ext cx="3324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Μηριαία αρτηρία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Ελεύθερη σχεδίαση 18" title="Μηριαία αρτηρία"/>
          <p:cNvSpPr/>
          <p:nvPr/>
        </p:nvSpPr>
        <p:spPr>
          <a:xfrm>
            <a:off x="4799368" y="4659261"/>
            <a:ext cx="1940038" cy="468077"/>
          </a:xfrm>
          <a:custGeom>
            <a:avLst/>
            <a:gdLst>
              <a:gd name="connsiteX0" fmla="*/ 0 w 1132114"/>
              <a:gd name="connsiteY0" fmla="*/ 407217 h 468077"/>
              <a:gd name="connsiteX1" fmla="*/ 72572 w 1132114"/>
              <a:gd name="connsiteY1" fmla="*/ 204017 h 468077"/>
              <a:gd name="connsiteX2" fmla="*/ 101600 w 1132114"/>
              <a:gd name="connsiteY2" fmla="*/ 73388 h 468077"/>
              <a:gd name="connsiteX3" fmla="*/ 174172 w 1132114"/>
              <a:gd name="connsiteY3" fmla="*/ 15331 h 468077"/>
              <a:gd name="connsiteX4" fmla="*/ 217714 w 1132114"/>
              <a:gd name="connsiteY4" fmla="*/ 15331 h 468077"/>
              <a:gd name="connsiteX5" fmla="*/ 333829 w 1132114"/>
              <a:gd name="connsiteY5" fmla="*/ 189502 h 468077"/>
              <a:gd name="connsiteX6" fmla="*/ 391886 w 1132114"/>
              <a:gd name="connsiteY6" fmla="*/ 334645 h 468077"/>
              <a:gd name="connsiteX7" fmla="*/ 478972 w 1132114"/>
              <a:gd name="connsiteY7" fmla="*/ 465274 h 468077"/>
              <a:gd name="connsiteX8" fmla="*/ 624114 w 1132114"/>
              <a:gd name="connsiteY8" fmla="*/ 421731 h 468077"/>
              <a:gd name="connsiteX9" fmla="*/ 682172 w 1132114"/>
              <a:gd name="connsiteY9" fmla="*/ 392702 h 468077"/>
              <a:gd name="connsiteX10" fmla="*/ 754743 w 1132114"/>
              <a:gd name="connsiteY10" fmla="*/ 349159 h 468077"/>
              <a:gd name="connsiteX11" fmla="*/ 841829 w 1132114"/>
              <a:gd name="connsiteY11" fmla="*/ 392702 h 468077"/>
              <a:gd name="connsiteX12" fmla="*/ 943429 w 1132114"/>
              <a:gd name="connsiteY12" fmla="*/ 450759 h 468077"/>
              <a:gd name="connsiteX13" fmla="*/ 1030514 w 1132114"/>
              <a:gd name="connsiteY13" fmla="*/ 450759 h 468077"/>
              <a:gd name="connsiteX14" fmla="*/ 1132114 w 1132114"/>
              <a:gd name="connsiteY14" fmla="*/ 421731 h 468077"/>
              <a:gd name="connsiteX15" fmla="*/ 1132114 w 1132114"/>
              <a:gd name="connsiteY15" fmla="*/ 421731 h 4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2114" h="468077">
                <a:moveTo>
                  <a:pt x="0" y="407217"/>
                </a:moveTo>
                <a:cubicBezTo>
                  <a:pt x="27819" y="333436"/>
                  <a:pt x="55639" y="259655"/>
                  <a:pt x="72572" y="204017"/>
                </a:cubicBezTo>
                <a:cubicBezTo>
                  <a:pt x="89505" y="148379"/>
                  <a:pt x="84667" y="104836"/>
                  <a:pt x="101600" y="73388"/>
                </a:cubicBezTo>
                <a:cubicBezTo>
                  <a:pt x="118533" y="41940"/>
                  <a:pt x="154820" y="25007"/>
                  <a:pt x="174172" y="15331"/>
                </a:cubicBezTo>
                <a:cubicBezTo>
                  <a:pt x="193524" y="5655"/>
                  <a:pt x="191105" y="-13697"/>
                  <a:pt x="217714" y="15331"/>
                </a:cubicBezTo>
                <a:cubicBezTo>
                  <a:pt x="244323" y="44359"/>
                  <a:pt x="304800" y="136283"/>
                  <a:pt x="333829" y="189502"/>
                </a:cubicBezTo>
                <a:cubicBezTo>
                  <a:pt x="362858" y="242721"/>
                  <a:pt x="367695" y="288683"/>
                  <a:pt x="391886" y="334645"/>
                </a:cubicBezTo>
                <a:cubicBezTo>
                  <a:pt x="416077" y="380607"/>
                  <a:pt x="440267" y="450760"/>
                  <a:pt x="478972" y="465274"/>
                </a:cubicBezTo>
                <a:cubicBezTo>
                  <a:pt x="517677" y="479788"/>
                  <a:pt x="590247" y="433826"/>
                  <a:pt x="624114" y="421731"/>
                </a:cubicBezTo>
                <a:cubicBezTo>
                  <a:pt x="657981" y="409636"/>
                  <a:pt x="660401" y="404797"/>
                  <a:pt x="682172" y="392702"/>
                </a:cubicBezTo>
                <a:cubicBezTo>
                  <a:pt x="703943" y="380607"/>
                  <a:pt x="728134" y="349159"/>
                  <a:pt x="754743" y="349159"/>
                </a:cubicBezTo>
                <a:cubicBezTo>
                  <a:pt x="781352" y="349159"/>
                  <a:pt x="810381" y="375769"/>
                  <a:pt x="841829" y="392702"/>
                </a:cubicBezTo>
                <a:cubicBezTo>
                  <a:pt x="873277" y="409635"/>
                  <a:pt x="911981" y="441083"/>
                  <a:pt x="943429" y="450759"/>
                </a:cubicBezTo>
                <a:cubicBezTo>
                  <a:pt x="974877" y="460435"/>
                  <a:pt x="999067" y="455597"/>
                  <a:pt x="1030514" y="450759"/>
                </a:cubicBezTo>
                <a:cubicBezTo>
                  <a:pt x="1061961" y="445921"/>
                  <a:pt x="1132114" y="421731"/>
                  <a:pt x="1132114" y="421731"/>
                </a:cubicBezTo>
                <a:lnTo>
                  <a:pt x="1132114" y="421731"/>
                </a:lnTo>
              </a:path>
            </a:pathLst>
          </a:custGeom>
          <a:noFill/>
          <a:ln w="31750">
            <a:solidFill>
              <a:srgbClr val="08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Κυματομορφές αρτηριακής πίεσης σε συγκεκριμένες θέσης της αρτηριακής κυκλοφορίας 2</a:t>
            </a:r>
            <a:endParaRPr lang="el-GR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23158" y="5003851"/>
            <a:ext cx="8948681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just"/>
            <a:r>
              <a:rPr lang="el-GR" sz="2400" dirty="0"/>
              <a:t> Η αύξηση της ΣΠ στις περιφερικές αρτηρίες είναι αποτέλεσμα των κυμάτων πίεσης που αντανακλώνται προς τα πίσω από την περιφέρεια λόγω διακλαδώσεως των αγγείων. Η ενίσχυση της ΣΠ είναι ιδιαίτερα εμφανής όταν οι αρτηρίες είναι ανένδοτες. Η ΜΑΠ παραμένει πρακτικά </a:t>
            </a:r>
            <a:r>
              <a:rPr lang="el-GR" sz="2400" dirty="0" smtClean="0"/>
              <a:t>αμετάβλητη.</a:t>
            </a:r>
            <a:endParaRPr lang="el-GR" sz="2400" dirty="0"/>
          </a:p>
        </p:txBody>
      </p:sp>
      <p:pic>
        <p:nvPicPr>
          <p:cNvPr id="4098" name="Picture 2" descr="HumanBodyFeaturesV1" title="Κυματομορφές αρτηριακής πίεσης σε συγκεκριμένες θέσης της αρτηριακής κυκλοφορίας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" b="27749"/>
          <a:stretch/>
        </p:blipFill>
        <p:spPr bwMode="auto">
          <a:xfrm>
            <a:off x="467543" y="1109936"/>
            <a:ext cx="3167868" cy="385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6"/>
          <p:cNvSpPr/>
          <p:nvPr/>
        </p:nvSpPr>
        <p:spPr>
          <a:xfrm>
            <a:off x="585850" y="4512508"/>
            <a:ext cx="30193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HumanBodyFeaturesV1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Vsion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10" name="Ευθύγραμμο βέλος σύνδεσης 9" title="βέλος"/>
          <p:cNvCxnSpPr/>
          <p:nvPr/>
        </p:nvCxnSpPr>
        <p:spPr>
          <a:xfrm flipH="1">
            <a:off x="2195736" y="1743132"/>
            <a:ext cx="1911512" cy="644294"/>
          </a:xfrm>
          <a:prstGeom prst="straightConnector1">
            <a:avLst/>
          </a:prstGeom>
          <a:ln w="31750">
            <a:solidFill>
              <a:srgbClr val="0840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37951" y="1109936"/>
            <a:ext cx="303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Αορτική ρίζα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Ελεύθερη σχεδίαση 14" title="Αορτική ρίζα"/>
          <p:cNvSpPr/>
          <p:nvPr/>
        </p:nvSpPr>
        <p:spPr>
          <a:xfrm>
            <a:off x="4237951" y="1571601"/>
            <a:ext cx="2089272" cy="279064"/>
          </a:xfrm>
          <a:custGeom>
            <a:avLst/>
            <a:gdLst>
              <a:gd name="connsiteX0" fmla="*/ 0 w 1219200"/>
              <a:gd name="connsiteY0" fmla="*/ 278564 h 279064"/>
              <a:gd name="connsiteX1" fmla="*/ 87086 w 1219200"/>
              <a:gd name="connsiteY1" fmla="*/ 235022 h 279064"/>
              <a:gd name="connsiteX2" fmla="*/ 87086 w 1219200"/>
              <a:gd name="connsiteY2" fmla="*/ 176964 h 279064"/>
              <a:gd name="connsiteX3" fmla="*/ 101600 w 1219200"/>
              <a:gd name="connsiteY3" fmla="*/ 118907 h 279064"/>
              <a:gd name="connsiteX4" fmla="*/ 145143 w 1219200"/>
              <a:gd name="connsiteY4" fmla="*/ 46336 h 279064"/>
              <a:gd name="connsiteX5" fmla="*/ 188686 w 1219200"/>
              <a:gd name="connsiteY5" fmla="*/ 17307 h 279064"/>
              <a:gd name="connsiteX6" fmla="*/ 246743 w 1219200"/>
              <a:gd name="connsiteY6" fmla="*/ 2793 h 279064"/>
              <a:gd name="connsiteX7" fmla="*/ 304800 w 1219200"/>
              <a:gd name="connsiteY7" fmla="*/ 2793 h 279064"/>
              <a:gd name="connsiteX8" fmla="*/ 391886 w 1219200"/>
              <a:gd name="connsiteY8" fmla="*/ 31822 h 279064"/>
              <a:gd name="connsiteX9" fmla="*/ 435429 w 1219200"/>
              <a:gd name="connsiteY9" fmla="*/ 75364 h 279064"/>
              <a:gd name="connsiteX10" fmla="*/ 478972 w 1219200"/>
              <a:gd name="connsiteY10" fmla="*/ 133422 h 279064"/>
              <a:gd name="connsiteX11" fmla="*/ 537029 w 1219200"/>
              <a:gd name="connsiteY11" fmla="*/ 133422 h 279064"/>
              <a:gd name="connsiteX12" fmla="*/ 667658 w 1219200"/>
              <a:gd name="connsiteY12" fmla="*/ 133422 h 279064"/>
              <a:gd name="connsiteX13" fmla="*/ 783772 w 1219200"/>
              <a:gd name="connsiteY13" fmla="*/ 162450 h 279064"/>
              <a:gd name="connsiteX14" fmla="*/ 899886 w 1219200"/>
              <a:gd name="connsiteY14" fmla="*/ 176964 h 279064"/>
              <a:gd name="connsiteX15" fmla="*/ 1059543 w 1219200"/>
              <a:gd name="connsiteY15" fmla="*/ 235022 h 279064"/>
              <a:gd name="connsiteX16" fmla="*/ 1088572 w 1219200"/>
              <a:gd name="connsiteY16" fmla="*/ 278564 h 279064"/>
              <a:gd name="connsiteX17" fmla="*/ 1132115 w 1219200"/>
              <a:gd name="connsiteY17" fmla="*/ 205993 h 279064"/>
              <a:gd name="connsiteX18" fmla="*/ 1204686 w 1219200"/>
              <a:gd name="connsiteY18" fmla="*/ 176964 h 279064"/>
              <a:gd name="connsiteX19" fmla="*/ 1219200 w 1219200"/>
              <a:gd name="connsiteY19" fmla="*/ 147936 h 27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" h="279064">
                <a:moveTo>
                  <a:pt x="0" y="278564"/>
                </a:moveTo>
                <a:cubicBezTo>
                  <a:pt x="36286" y="265259"/>
                  <a:pt x="72572" y="251955"/>
                  <a:pt x="87086" y="235022"/>
                </a:cubicBezTo>
                <a:cubicBezTo>
                  <a:pt x="101600" y="218089"/>
                  <a:pt x="84667" y="196316"/>
                  <a:pt x="87086" y="176964"/>
                </a:cubicBezTo>
                <a:cubicBezTo>
                  <a:pt x="89505" y="157612"/>
                  <a:pt x="91924" y="140678"/>
                  <a:pt x="101600" y="118907"/>
                </a:cubicBezTo>
                <a:cubicBezTo>
                  <a:pt x="111276" y="97136"/>
                  <a:pt x="130629" y="63269"/>
                  <a:pt x="145143" y="46336"/>
                </a:cubicBezTo>
                <a:cubicBezTo>
                  <a:pt x="159657" y="29403"/>
                  <a:pt x="171753" y="24564"/>
                  <a:pt x="188686" y="17307"/>
                </a:cubicBezTo>
                <a:cubicBezTo>
                  <a:pt x="205619" y="10050"/>
                  <a:pt x="227391" y="5212"/>
                  <a:pt x="246743" y="2793"/>
                </a:cubicBezTo>
                <a:cubicBezTo>
                  <a:pt x="266095" y="374"/>
                  <a:pt x="280610" y="-2045"/>
                  <a:pt x="304800" y="2793"/>
                </a:cubicBezTo>
                <a:cubicBezTo>
                  <a:pt x="328990" y="7631"/>
                  <a:pt x="370115" y="19727"/>
                  <a:pt x="391886" y="31822"/>
                </a:cubicBezTo>
                <a:cubicBezTo>
                  <a:pt x="413657" y="43917"/>
                  <a:pt x="420915" y="58431"/>
                  <a:pt x="435429" y="75364"/>
                </a:cubicBezTo>
                <a:cubicBezTo>
                  <a:pt x="449943" y="92297"/>
                  <a:pt x="462039" y="123746"/>
                  <a:pt x="478972" y="133422"/>
                </a:cubicBezTo>
                <a:cubicBezTo>
                  <a:pt x="495905" y="143098"/>
                  <a:pt x="537029" y="133422"/>
                  <a:pt x="537029" y="133422"/>
                </a:cubicBezTo>
                <a:cubicBezTo>
                  <a:pt x="568477" y="133422"/>
                  <a:pt x="626534" y="128584"/>
                  <a:pt x="667658" y="133422"/>
                </a:cubicBezTo>
                <a:cubicBezTo>
                  <a:pt x="708782" y="138260"/>
                  <a:pt x="745067" y="155193"/>
                  <a:pt x="783772" y="162450"/>
                </a:cubicBezTo>
                <a:cubicBezTo>
                  <a:pt x="822477" y="169707"/>
                  <a:pt x="853924" y="164869"/>
                  <a:pt x="899886" y="176964"/>
                </a:cubicBezTo>
                <a:cubicBezTo>
                  <a:pt x="945848" y="189059"/>
                  <a:pt x="1028095" y="218089"/>
                  <a:pt x="1059543" y="235022"/>
                </a:cubicBezTo>
                <a:cubicBezTo>
                  <a:pt x="1090991" y="251955"/>
                  <a:pt x="1076477" y="283402"/>
                  <a:pt x="1088572" y="278564"/>
                </a:cubicBezTo>
                <a:cubicBezTo>
                  <a:pt x="1100667" y="273726"/>
                  <a:pt x="1112763" y="222926"/>
                  <a:pt x="1132115" y="205993"/>
                </a:cubicBezTo>
                <a:cubicBezTo>
                  <a:pt x="1151467" y="189060"/>
                  <a:pt x="1190172" y="186640"/>
                  <a:pt x="1204686" y="176964"/>
                </a:cubicBezTo>
                <a:cubicBezTo>
                  <a:pt x="1219200" y="167288"/>
                  <a:pt x="1219200" y="157612"/>
                  <a:pt x="1219200" y="147936"/>
                </a:cubicBezTo>
              </a:path>
            </a:pathLst>
          </a:custGeom>
          <a:noFill/>
          <a:ln w="31750">
            <a:solidFill>
              <a:srgbClr val="08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prstClr val="white"/>
              </a:solidFill>
            </a:endParaRPr>
          </a:p>
        </p:txBody>
      </p:sp>
      <p:cxnSp>
        <p:nvCxnSpPr>
          <p:cNvPr id="21" name="Ευθύγραμμο βέλος σύνδεσης 20" title="βέλος"/>
          <p:cNvCxnSpPr/>
          <p:nvPr/>
        </p:nvCxnSpPr>
        <p:spPr>
          <a:xfrm flipH="1">
            <a:off x="2741590" y="2430589"/>
            <a:ext cx="1365659" cy="760273"/>
          </a:xfrm>
          <a:prstGeom prst="straightConnector1">
            <a:avLst/>
          </a:prstGeom>
          <a:ln w="31750">
            <a:solidFill>
              <a:srgbClr val="0840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37951" y="1925761"/>
            <a:ext cx="280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Βραχίονιος αρτηρία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Ελεύθερη σχεδίαση 15" title="Βραχίονιος αρτηρία"/>
          <p:cNvSpPr/>
          <p:nvPr/>
        </p:nvSpPr>
        <p:spPr>
          <a:xfrm>
            <a:off x="4237950" y="2430589"/>
            <a:ext cx="2255949" cy="393221"/>
          </a:xfrm>
          <a:custGeom>
            <a:avLst/>
            <a:gdLst>
              <a:gd name="connsiteX0" fmla="*/ 0 w 1349828"/>
              <a:gd name="connsiteY0" fmla="*/ 319890 h 393221"/>
              <a:gd name="connsiteX1" fmla="*/ 203200 w 1349828"/>
              <a:gd name="connsiteY1" fmla="*/ 377947 h 393221"/>
              <a:gd name="connsiteX2" fmla="*/ 319314 w 1349828"/>
              <a:gd name="connsiteY2" fmla="*/ 73147 h 393221"/>
              <a:gd name="connsiteX3" fmla="*/ 377371 w 1349828"/>
              <a:gd name="connsiteY3" fmla="*/ 575 h 393221"/>
              <a:gd name="connsiteX4" fmla="*/ 435428 w 1349828"/>
              <a:gd name="connsiteY4" fmla="*/ 44118 h 393221"/>
              <a:gd name="connsiteX5" fmla="*/ 537028 w 1349828"/>
              <a:gd name="connsiteY5" fmla="*/ 131204 h 393221"/>
              <a:gd name="connsiteX6" fmla="*/ 580571 w 1349828"/>
              <a:gd name="connsiteY6" fmla="*/ 203775 h 393221"/>
              <a:gd name="connsiteX7" fmla="*/ 609600 w 1349828"/>
              <a:gd name="connsiteY7" fmla="*/ 276347 h 393221"/>
              <a:gd name="connsiteX8" fmla="*/ 682171 w 1349828"/>
              <a:gd name="connsiteY8" fmla="*/ 276347 h 393221"/>
              <a:gd name="connsiteX9" fmla="*/ 682171 w 1349828"/>
              <a:gd name="connsiteY9" fmla="*/ 305375 h 393221"/>
              <a:gd name="connsiteX10" fmla="*/ 696686 w 1349828"/>
              <a:gd name="connsiteY10" fmla="*/ 290861 h 393221"/>
              <a:gd name="connsiteX11" fmla="*/ 870857 w 1349828"/>
              <a:gd name="connsiteY11" fmla="*/ 334404 h 393221"/>
              <a:gd name="connsiteX12" fmla="*/ 1349828 w 1349828"/>
              <a:gd name="connsiteY12" fmla="*/ 392461 h 39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9828" h="393221">
                <a:moveTo>
                  <a:pt x="0" y="319890"/>
                </a:moveTo>
                <a:cubicBezTo>
                  <a:pt x="74990" y="369480"/>
                  <a:pt x="149981" y="419071"/>
                  <a:pt x="203200" y="377947"/>
                </a:cubicBezTo>
                <a:cubicBezTo>
                  <a:pt x="256419" y="336823"/>
                  <a:pt x="290286" y="136042"/>
                  <a:pt x="319314" y="73147"/>
                </a:cubicBezTo>
                <a:cubicBezTo>
                  <a:pt x="348342" y="10252"/>
                  <a:pt x="358019" y="5413"/>
                  <a:pt x="377371" y="575"/>
                </a:cubicBezTo>
                <a:cubicBezTo>
                  <a:pt x="396723" y="-4263"/>
                  <a:pt x="408819" y="22347"/>
                  <a:pt x="435428" y="44118"/>
                </a:cubicBezTo>
                <a:cubicBezTo>
                  <a:pt x="462037" y="65889"/>
                  <a:pt x="512838" y="104595"/>
                  <a:pt x="537028" y="131204"/>
                </a:cubicBezTo>
                <a:cubicBezTo>
                  <a:pt x="561218" y="157813"/>
                  <a:pt x="568476" y="179585"/>
                  <a:pt x="580571" y="203775"/>
                </a:cubicBezTo>
                <a:cubicBezTo>
                  <a:pt x="592666" y="227965"/>
                  <a:pt x="592667" y="264252"/>
                  <a:pt x="609600" y="276347"/>
                </a:cubicBezTo>
                <a:cubicBezTo>
                  <a:pt x="626533" y="288442"/>
                  <a:pt x="670076" y="271509"/>
                  <a:pt x="682171" y="276347"/>
                </a:cubicBezTo>
                <a:cubicBezTo>
                  <a:pt x="694266" y="281185"/>
                  <a:pt x="679752" y="302956"/>
                  <a:pt x="682171" y="305375"/>
                </a:cubicBezTo>
                <a:cubicBezTo>
                  <a:pt x="684590" y="307794"/>
                  <a:pt x="665238" y="286023"/>
                  <a:pt x="696686" y="290861"/>
                </a:cubicBezTo>
                <a:cubicBezTo>
                  <a:pt x="728134" y="295699"/>
                  <a:pt x="762000" y="317471"/>
                  <a:pt x="870857" y="334404"/>
                </a:cubicBezTo>
                <a:cubicBezTo>
                  <a:pt x="979714" y="351337"/>
                  <a:pt x="1164771" y="371899"/>
                  <a:pt x="1349828" y="392461"/>
                </a:cubicBezTo>
              </a:path>
            </a:pathLst>
          </a:custGeom>
          <a:noFill/>
          <a:ln w="31750">
            <a:solidFill>
              <a:srgbClr val="08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prstClr val="white"/>
              </a:solidFill>
            </a:endParaRPr>
          </a:p>
        </p:txBody>
      </p:sp>
      <p:cxnSp>
        <p:nvCxnSpPr>
          <p:cNvPr id="23" name="Ευθύγραμμο βέλος σύνδεσης 22" title="βέλος"/>
          <p:cNvCxnSpPr/>
          <p:nvPr/>
        </p:nvCxnSpPr>
        <p:spPr>
          <a:xfrm flipH="1">
            <a:off x="3029622" y="3331025"/>
            <a:ext cx="1151156" cy="512008"/>
          </a:xfrm>
          <a:prstGeom prst="straightConnector1">
            <a:avLst/>
          </a:prstGeom>
          <a:ln w="31750">
            <a:solidFill>
              <a:srgbClr val="0840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37951" y="2960029"/>
            <a:ext cx="256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Κερκιδική αρτηρία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Ελεύθερη σχεδίαση 17" title="Κερκιδική αρτηρία"/>
          <p:cNvSpPr/>
          <p:nvPr/>
        </p:nvSpPr>
        <p:spPr>
          <a:xfrm>
            <a:off x="4310638" y="3393685"/>
            <a:ext cx="2238506" cy="445342"/>
          </a:xfrm>
          <a:custGeom>
            <a:avLst/>
            <a:gdLst>
              <a:gd name="connsiteX0" fmla="*/ 0 w 1306286"/>
              <a:gd name="connsiteY0" fmla="*/ 354982 h 445342"/>
              <a:gd name="connsiteX1" fmla="*/ 43543 w 1306286"/>
              <a:gd name="connsiteY1" fmla="*/ 398525 h 445342"/>
              <a:gd name="connsiteX2" fmla="*/ 87086 w 1306286"/>
              <a:gd name="connsiteY2" fmla="*/ 442068 h 445342"/>
              <a:gd name="connsiteX3" fmla="*/ 188686 w 1306286"/>
              <a:gd name="connsiteY3" fmla="*/ 427554 h 445342"/>
              <a:gd name="connsiteX4" fmla="*/ 246743 w 1306286"/>
              <a:gd name="connsiteY4" fmla="*/ 311439 h 445342"/>
              <a:gd name="connsiteX5" fmla="*/ 275772 w 1306286"/>
              <a:gd name="connsiteY5" fmla="*/ 209839 h 445342"/>
              <a:gd name="connsiteX6" fmla="*/ 304800 w 1306286"/>
              <a:gd name="connsiteY6" fmla="*/ 93725 h 445342"/>
              <a:gd name="connsiteX7" fmla="*/ 377372 w 1306286"/>
              <a:gd name="connsiteY7" fmla="*/ 6639 h 445342"/>
              <a:gd name="connsiteX8" fmla="*/ 522515 w 1306286"/>
              <a:gd name="connsiteY8" fmla="*/ 50182 h 445342"/>
              <a:gd name="connsiteX9" fmla="*/ 609600 w 1306286"/>
              <a:gd name="connsiteY9" fmla="*/ 398525 h 445342"/>
              <a:gd name="connsiteX10" fmla="*/ 682172 w 1306286"/>
              <a:gd name="connsiteY10" fmla="*/ 369496 h 445342"/>
              <a:gd name="connsiteX11" fmla="*/ 798286 w 1306286"/>
              <a:gd name="connsiteY11" fmla="*/ 427554 h 445342"/>
              <a:gd name="connsiteX12" fmla="*/ 1204686 w 1306286"/>
              <a:gd name="connsiteY12" fmla="*/ 427554 h 445342"/>
              <a:gd name="connsiteX13" fmla="*/ 1306286 w 1306286"/>
              <a:gd name="connsiteY13" fmla="*/ 369496 h 445342"/>
              <a:gd name="connsiteX14" fmla="*/ 1306286 w 1306286"/>
              <a:gd name="connsiteY14" fmla="*/ 369496 h 44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06286" h="445342">
                <a:moveTo>
                  <a:pt x="0" y="354982"/>
                </a:moveTo>
                <a:lnTo>
                  <a:pt x="43543" y="398525"/>
                </a:lnTo>
                <a:cubicBezTo>
                  <a:pt x="58057" y="413039"/>
                  <a:pt x="62896" y="437230"/>
                  <a:pt x="87086" y="442068"/>
                </a:cubicBezTo>
                <a:cubicBezTo>
                  <a:pt x="111276" y="446906"/>
                  <a:pt x="162077" y="449325"/>
                  <a:pt x="188686" y="427554"/>
                </a:cubicBezTo>
                <a:cubicBezTo>
                  <a:pt x="215295" y="405783"/>
                  <a:pt x="232229" y="347725"/>
                  <a:pt x="246743" y="311439"/>
                </a:cubicBezTo>
                <a:cubicBezTo>
                  <a:pt x="261257" y="275153"/>
                  <a:pt x="266096" y="246125"/>
                  <a:pt x="275772" y="209839"/>
                </a:cubicBezTo>
                <a:cubicBezTo>
                  <a:pt x="285448" y="173553"/>
                  <a:pt x="287867" y="127592"/>
                  <a:pt x="304800" y="93725"/>
                </a:cubicBezTo>
                <a:cubicBezTo>
                  <a:pt x="321733" y="59858"/>
                  <a:pt x="341086" y="13896"/>
                  <a:pt x="377372" y="6639"/>
                </a:cubicBezTo>
                <a:cubicBezTo>
                  <a:pt x="413658" y="-618"/>
                  <a:pt x="483810" y="-15132"/>
                  <a:pt x="522515" y="50182"/>
                </a:cubicBezTo>
                <a:cubicBezTo>
                  <a:pt x="561220" y="115496"/>
                  <a:pt x="582991" y="345306"/>
                  <a:pt x="609600" y="398525"/>
                </a:cubicBezTo>
                <a:cubicBezTo>
                  <a:pt x="636209" y="451744"/>
                  <a:pt x="650724" y="364658"/>
                  <a:pt x="682172" y="369496"/>
                </a:cubicBezTo>
                <a:cubicBezTo>
                  <a:pt x="713620" y="374334"/>
                  <a:pt x="711200" y="417878"/>
                  <a:pt x="798286" y="427554"/>
                </a:cubicBezTo>
                <a:cubicBezTo>
                  <a:pt x="885372" y="437230"/>
                  <a:pt x="1120019" y="437230"/>
                  <a:pt x="1204686" y="427554"/>
                </a:cubicBezTo>
                <a:cubicBezTo>
                  <a:pt x="1289353" y="417878"/>
                  <a:pt x="1306286" y="369496"/>
                  <a:pt x="1306286" y="369496"/>
                </a:cubicBezTo>
                <a:lnTo>
                  <a:pt x="1306286" y="369496"/>
                </a:lnTo>
              </a:path>
            </a:pathLst>
          </a:custGeom>
          <a:noFill/>
          <a:ln w="31750">
            <a:solidFill>
              <a:srgbClr val="08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prstClr val="white"/>
              </a:solidFill>
            </a:endParaRPr>
          </a:p>
        </p:txBody>
      </p:sp>
      <p:cxnSp>
        <p:nvCxnSpPr>
          <p:cNvPr id="33" name="Ευθύγραμμο βέλος σύνδεσης 32" title="βέλος"/>
          <p:cNvCxnSpPr/>
          <p:nvPr/>
        </p:nvCxnSpPr>
        <p:spPr>
          <a:xfrm flipH="1" flipV="1">
            <a:off x="2309542" y="3839027"/>
            <a:ext cx="2001096" cy="520170"/>
          </a:xfrm>
          <a:prstGeom prst="straightConnector1">
            <a:avLst/>
          </a:prstGeom>
          <a:ln w="31750">
            <a:solidFill>
              <a:srgbClr val="0840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37950" y="3897532"/>
            <a:ext cx="3193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Μηριαία αρτηρία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Ελεύθερη σχεδίαση 18" title="Μηριαία αρτηρία"/>
          <p:cNvSpPr/>
          <p:nvPr/>
        </p:nvSpPr>
        <p:spPr>
          <a:xfrm>
            <a:off x="4409119" y="4382318"/>
            <a:ext cx="1940038" cy="468077"/>
          </a:xfrm>
          <a:custGeom>
            <a:avLst/>
            <a:gdLst>
              <a:gd name="connsiteX0" fmla="*/ 0 w 1132114"/>
              <a:gd name="connsiteY0" fmla="*/ 407217 h 468077"/>
              <a:gd name="connsiteX1" fmla="*/ 72572 w 1132114"/>
              <a:gd name="connsiteY1" fmla="*/ 204017 h 468077"/>
              <a:gd name="connsiteX2" fmla="*/ 101600 w 1132114"/>
              <a:gd name="connsiteY2" fmla="*/ 73388 h 468077"/>
              <a:gd name="connsiteX3" fmla="*/ 174172 w 1132114"/>
              <a:gd name="connsiteY3" fmla="*/ 15331 h 468077"/>
              <a:gd name="connsiteX4" fmla="*/ 217714 w 1132114"/>
              <a:gd name="connsiteY4" fmla="*/ 15331 h 468077"/>
              <a:gd name="connsiteX5" fmla="*/ 333829 w 1132114"/>
              <a:gd name="connsiteY5" fmla="*/ 189502 h 468077"/>
              <a:gd name="connsiteX6" fmla="*/ 391886 w 1132114"/>
              <a:gd name="connsiteY6" fmla="*/ 334645 h 468077"/>
              <a:gd name="connsiteX7" fmla="*/ 478972 w 1132114"/>
              <a:gd name="connsiteY7" fmla="*/ 465274 h 468077"/>
              <a:gd name="connsiteX8" fmla="*/ 624114 w 1132114"/>
              <a:gd name="connsiteY8" fmla="*/ 421731 h 468077"/>
              <a:gd name="connsiteX9" fmla="*/ 682172 w 1132114"/>
              <a:gd name="connsiteY9" fmla="*/ 392702 h 468077"/>
              <a:gd name="connsiteX10" fmla="*/ 754743 w 1132114"/>
              <a:gd name="connsiteY10" fmla="*/ 349159 h 468077"/>
              <a:gd name="connsiteX11" fmla="*/ 841829 w 1132114"/>
              <a:gd name="connsiteY11" fmla="*/ 392702 h 468077"/>
              <a:gd name="connsiteX12" fmla="*/ 943429 w 1132114"/>
              <a:gd name="connsiteY12" fmla="*/ 450759 h 468077"/>
              <a:gd name="connsiteX13" fmla="*/ 1030514 w 1132114"/>
              <a:gd name="connsiteY13" fmla="*/ 450759 h 468077"/>
              <a:gd name="connsiteX14" fmla="*/ 1132114 w 1132114"/>
              <a:gd name="connsiteY14" fmla="*/ 421731 h 468077"/>
              <a:gd name="connsiteX15" fmla="*/ 1132114 w 1132114"/>
              <a:gd name="connsiteY15" fmla="*/ 421731 h 4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2114" h="468077">
                <a:moveTo>
                  <a:pt x="0" y="407217"/>
                </a:moveTo>
                <a:cubicBezTo>
                  <a:pt x="27819" y="333436"/>
                  <a:pt x="55639" y="259655"/>
                  <a:pt x="72572" y="204017"/>
                </a:cubicBezTo>
                <a:cubicBezTo>
                  <a:pt x="89505" y="148379"/>
                  <a:pt x="84667" y="104836"/>
                  <a:pt x="101600" y="73388"/>
                </a:cubicBezTo>
                <a:cubicBezTo>
                  <a:pt x="118533" y="41940"/>
                  <a:pt x="154820" y="25007"/>
                  <a:pt x="174172" y="15331"/>
                </a:cubicBezTo>
                <a:cubicBezTo>
                  <a:pt x="193524" y="5655"/>
                  <a:pt x="191105" y="-13697"/>
                  <a:pt x="217714" y="15331"/>
                </a:cubicBezTo>
                <a:cubicBezTo>
                  <a:pt x="244323" y="44359"/>
                  <a:pt x="304800" y="136283"/>
                  <a:pt x="333829" y="189502"/>
                </a:cubicBezTo>
                <a:cubicBezTo>
                  <a:pt x="362858" y="242721"/>
                  <a:pt x="367695" y="288683"/>
                  <a:pt x="391886" y="334645"/>
                </a:cubicBezTo>
                <a:cubicBezTo>
                  <a:pt x="416077" y="380607"/>
                  <a:pt x="440267" y="450760"/>
                  <a:pt x="478972" y="465274"/>
                </a:cubicBezTo>
                <a:cubicBezTo>
                  <a:pt x="517677" y="479788"/>
                  <a:pt x="590247" y="433826"/>
                  <a:pt x="624114" y="421731"/>
                </a:cubicBezTo>
                <a:cubicBezTo>
                  <a:pt x="657981" y="409636"/>
                  <a:pt x="660401" y="404797"/>
                  <a:pt x="682172" y="392702"/>
                </a:cubicBezTo>
                <a:cubicBezTo>
                  <a:pt x="703943" y="380607"/>
                  <a:pt x="728134" y="349159"/>
                  <a:pt x="754743" y="349159"/>
                </a:cubicBezTo>
                <a:cubicBezTo>
                  <a:pt x="781352" y="349159"/>
                  <a:pt x="810381" y="375769"/>
                  <a:pt x="841829" y="392702"/>
                </a:cubicBezTo>
                <a:cubicBezTo>
                  <a:pt x="873277" y="409635"/>
                  <a:pt x="911981" y="441083"/>
                  <a:pt x="943429" y="450759"/>
                </a:cubicBezTo>
                <a:cubicBezTo>
                  <a:pt x="974877" y="460435"/>
                  <a:pt x="999067" y="455597"/>
                  <a:pt x="1030514" y="450759"/>
                </a:cubicBezTo>
                <a:cubicBezTo>
                  <a:pt x="1061961" y="445921"/>
                  <a:pt x="1132114" y="421731"/>
                  <a:pt x="1132114" y="421731"/>
                </a:cubicBezTo>
                <a:lnTo>
                  <a:pt x="1132114" y="421731"/>
                </a:lnTo>
              </a:path>
            </a:pathLst>
          </a:custGeom>
          <a:noFill/>
          <a:ln w="31750">
            <a:solidFill>
              <a:srgbClr val="08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Αλλοίωση κυματομορφών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1340768"/>
            <a:ext cx="3851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Η δοκιμασία ταχείας έκπλυσης :</a:t>
            </a:r>
          </a:p>
          <a:p>
            <a:pPr>
              <a:spcBef>
                <a:spcPts val="1200"/>
              </a:spcBef>
            </a:pP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Α.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Φυσιολογική δοκιμασία,</a:t>
            </a:r>
          </a:p>
          <a:p>
            <a:pPr>
              <a:spcBef>
                <a:spcPts val="1200"/>
              </a:spcBef>
            </a:pP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Β.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Σύστημα μειωμένης απόσβεσης,</a:t>
            </a:r>
          </a:p>
          <a:p>
            <a:pPr>
              <a:spcBef>
                <a:spcPts val="1200"/>
              </a:spcBef>
            </a:pP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Γ.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Σύστημα ενισχυμένης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α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πόσβεσης.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t="4719" r="19699" b="14601"/>
          <a:stretch/>
        </p:blipFill>
        <p:spPr bwMode="auto">
          <a:xfrm>
            <a:off x="70713" y="980727"/>
            <a:ext cx="5148064" cy="348418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41427" y="4509120"/>
            <a:ext cx="900257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Εξαρτάται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από την συχνότητα συντονισμού και παράγοντα απόσβεσης του συστήματος. </a:t>
            </a:r>
          </a:p>
          <a:p>
            <a:pPr eaLnBrk="1" hangingPunct="1"/>
            <a:r>
              <a:rPr lang="el-GR" sz="2200" dirty="0">
                <a:solidFill>
                  <a:prstClr val="black"/>
                </a:solidFill>
                <a:latin typeface="Calibri"/>
              </a:rPr>
              <a:t>Α. Φυσιολογικό</a:t>
            </a:r>
          </a:p>
          <a:p>
            <a:pPr eaLnBrk="1" hangingPunct="1"/>
            <a:r>
              <a:rPr lang="el-GR" sz="2200" dirty="0">
                <a:solidFill>
                  <a:prstClr val="black"/>
                </a:solidFill>
                <a:latin typeface="Calibri"/>
              </a:rPr>
              <a:t>Β. Σύστημα καταγραφής μειωμένης απόσβεσης (μπορεί να ενισχύσει την ΣΑΠ μέχρι και κατά 25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mmHg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).</a:t>
            </a:r>
          </a:p>
          <a:p>
            <a:pPr eaLnBrk="1" hangingPunct="1"/>
            <a:r>
              <a:rPr lang="el-GR" sz="2200" dirty="0">
                <a:solidFill>
                  <a:prstClr val="black"/>
                </a:solidFill>
                <a:latin typeface="Calibri"/>
              </a:rPr>
              <a:t>Γ. Σύστημα ενισχυμένης απόσβεσης λόγω  ύπαρξης φυσαλίδων αέρα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Συχνότητα </a:t>
            </a:r>
            <a:r>
              <a:rPr lang="el-GR" dirty="0"/>
              <a:t>σ</a:t>
            </a:r>
            <a:r>
              <a:rPr lang="el-GR" dirty="0" smtClean="0"/>
              <a:t>υντονισμού </a:t>
            </a:r>
            <a:r>
              <a:rPr lang="el-GR" dirty="0"/>
              <a:t>(f) συστήματος </a:t>
            </a:r>
            <a:r>
              <a:rPr lang="el-GR" dirty="0" smtClean="0"/>
              <a:t>καταγραφής</a:t>
            </a:r>
            <a:endParaRPr lang="el-GR" dirty="0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95536" y="1556792"/>
            <a:ext cx="8496944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Η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συχνότητα των ταλαντώσεων μετά από δοκιμασία έκπλυσης και υπολογίζεται ως αντίστροφο της περιόδου χρόνου μεταξύ των ταλαντώσεων: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f (Hz) =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ταχύτητα χαρτιού καταγραφής (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mm/sec) / d (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απόσταση μεταξύ ταλαντώσεων (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mm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Νοσηλευτική παρακολούθηση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l-GR" altLang="el-GR" sz="2400" dirty="0"/>
              <a:t>Από αρτηριακή γραμμή χορηγείται αποκλειστικά </a:t>
            </a:r>
            <a:r>
              <a:rPr lang="en-US" altLang="el-GR" sz="2400" dirty="0"/>
              <a:t>N/S</a:t>
            </a:r>
            <a:r>
              <a:rPr lang="el-GR" altLang="el-GR" sz="2400" dirty="0"/>
              <a:t>, ποτέ κάποιο φάρμακο.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l-GR" altLang="el-GR" sz="2400" dirty="0"/>
              <a:t> Η μακροχρόνια παραμονή συνεπάγεται υψηλό κίνδυνο ενδαγγειακής λοίμωξης (σημεία μόλυνσης).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l-GR" altLang="el-GR" sz="2400" dirty="0"/>
              <a:t> Απαιτείται συχνός ηπαρινισμός της γραμμής (απομάκρυνση φυσαλίδων, θρόμβων).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l-GR" altLang="el-GR" sz="2400" dirty="0"/>
              <a:t> </a:t>
            </a:r>
            <a:r>
              <a:rPr lang="en-US" altLang="el-GR" sz="2400" dirty="0"/>
              <a:t>Artifacts:</a:t>
            </a:r>
            <a:endParaRPr lang="el-GR" alt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200" dirty="0" smtClean="0"/>
              <a:t>ακατάλληλο </a:t>
            </a:r>
            <a:r>
              <a:rPr lang="el-GR" altLang="el-GR" sz="2200" dirty="0"/>
              <a:t>ύψος μορφομετατροπέα, </a:t>
            </a:r>
          </a:p>
          <a:p>
            <a:pPr lvl="1">
              <a:lnSpc>
                <a:spcPct val="114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200" dirty="0" smtClean="0"/>
              <a:t>επιπέδωση </a:t>
            </a:r>
            <a:r>
              <a:rPr lang="el-GR" altLang="el-GR" sz="2200" dirty="0"/>
              <a:t>κυματομορφής όταν η άκρη του καθετήρα εφάπτεται στο τοίχωμα του αγγείου</a:t>
            </a:r>
            <a:r>
              <a:rPr lang="el-GR" altLang="el-GR" sz="2200" dirty="0" smtClean="0"/>
              <a:t>.</a:t>
            </a:r>
            <a:endParaRPr lang="en-US" altLang="el-GR" sz="2200" dirty="0"/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Νοσηλευτική παρακολούθηση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l-GR" altLang="el-GR" sz="2400" dirty="0"/>
              <a:t>Η διατήρηση της ταχύτητας ροής μετά από κάθε χρησιμοποίηση της βαλβίδας ταχείας ροής (3 σταγ/</a:t>
            </a:r>
            <a:r>
              <a:rPr lang="en-US" altLang="el-GR" sz="2400" dirty="0"/>
              <a:t>min)</a:t>
            </a:r>
            <a:r>
              <a:rPr lang="el-GR" altLang="el-GR" sz="2400" dirty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l-GR" altLang="el-GR" sz="2400" dirty="0"/>
              <a:t> Η πίεση στον αεροθάλαμο να βρίσκεται σταθερή 300</a:t>
            </a:r>
            <a:r>
              <a:rPr lang="en-US" altLang="el-GR" sz="2400" dirty="0"/>
              <a:t>mmHg</a:t>
            </a:r>
            <a:r>
              <a:rPr lang="el-GR" altLang="el-GR" sz="2400" dirty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l-GR" altLang="el-GR" sz="2400" dirty="0"/>
              <a:t> Ασκήσεις του άκρου για προαγωγή της αιμάτωσής του.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l-GR" altLang="el-GR" sz="2400" dirty="0"/>
              <a:t> Εμφάνιση </a:t>
            </a:r>
            <a:r>
              <a:rPr lang="el-GR" altLang="el-GR" sz="2400" dirty="0" smtClean="0"/>
              <a:t>επιπλοκών</a:t>
            </a:r>
            <a:r>
              <a:rPr lang="en-US" altLang="el-GR" sz="2400" dirty="0"/>
              <a:t>.</a:t>
            </a:r>
            <a:endParaRPr lang="el-GR" altLang="el-GR" sz="2400" dirty="0"/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37532" y="1436876"/>
            <a:ext cx="7006468" cy="4608512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84077"/>
                </a:solidFill>
              </a:rPr>
              <a:t>«</a:t>
            </a:r>
            <a:r>
              <a:rPr lang="el-GR" sz="3600" b="1" dirty="0" smtClean="0">
                <a:solidFill>
                  <a:srgbClr val="084077"/>
                </a:solidFill>
              </a:rPr>
              <a:t>Μέτρηση της αιματηρής Αρτηριακής </a:t>
            </a:r>
            <a:r>
              <a:rPr lang="el-GR" sz="3600" b="1" dirty="0">
                <a:solidFill>
                  <a:srgbClr val="084077"/>
                </a:solidFill>
              </a:rPr>
              <a:t>Πίεσης– Αέρια Αίματος</a:t>
            </a:r>
            <a:r>
              <a:rPr lang="en-GB" sz="3600" b="1" dirty="0" smtClean="0">
                <a:solidFill>
                  <a:srgbClr val="084077"/>
                </a:solidFill>
              </a:rPr>
              <a:t>»</a:t>
            </a:r>
            <a:endParaRPr lang="el-GR" sz="3600" b="1" dirty="0" smtClean="0">
              <a:solidFill>
                <a:srgbClr val="084077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252464" y="3140968"/>
            <a:ext cx="6750496" cy="1200329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Δ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΄ εξάμηνο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Νοσηλευτικής, ΤΕΙ Αθήνας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2013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2464" y="4509120"/>
            <a:ext cx="6750496" cy="12003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Το εργαστήριο διδάσκεται σε ομάδες 20 ατόμων από τους εξής καθηγητές:</a:t>
            </a:r>
          </a:p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Μ.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Μπουζίκα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Σ.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Παρισσόπουλος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Θ.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Στρουμπούκη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Αέρια αίματος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363080"/>
            <a:ext cx="3250704" cy="5040560"/>
          </a:xfrm>
        </p:spPr>
        <p:txBody>
          <a:bodyPr>
            <a:normAutofit/>
          </a:bodyPr>
          <a:lstStyle/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pH =</a:t>
            </a:r>
            <a:r>
              <a:rPr lang="el-GR" sz="2400" dirty="0" smtClean="0"/>
              <a:t> …</a:t>
            </a:r>
            <a:endParaRPr lang="en-GB" sz="2400" dirty="0" smtClean="0"/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pCO2 = …... mm Hg</a:t>
            </a:r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pO2 = …… mm Hg</a:t>
            </a:r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HCO3 = ….. mmol/L</a:t>
            </a:r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Na+ = ….. mmol/L</a:t>
            </a:r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K+ = ..… mmol/L</a:t>
            </a:r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Lac = ….. mmol/L</a:t>
            </a:r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Hct =  %</a:t>
            </a:r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BE = ….. mmol/L</a:t>
            </a:r>
            <a:endParaRPr lang="en-GB" sz="24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932040" y="1363203"/>
            <a:ext cx="4038600" cy="5040313"/>
          </a:xfrm>
        </p:spPr>
        <p:txBody>
          <a:bodyPr>
            <a:normAutofit/>
          </a:bodyPr>
          <a:lstStyle/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Γιατί παίρνω αρτηριακό αίμα</a:t>
            </a:r>
            <a:r>
              <a:rPr lang="en-US" sz="2400" dirty="0"/>
              <a:t>;</a:t>
            </a:r>
            <a:endParaRPr lang="el-GR" sz="2400" dirty="0" smtClean="0"/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Οξεοβασική ισορροπία</a:t>
            </a:r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Ποιες τιμές με ενδιαφέρουν</a:t>
            </a:r>
            <a:r>
              <a:rPr lang="en-US" sz="2400" dirty="0" smtClean="0"/>
              <a:t>;</a:t>
            </a:r>
            <a:endParaRPr lang="el-GR" sz="2400" dirty="0" smtClean="0"/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Οξέωση;</a:t>
            </a:r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Αλκάλωση;</a:t>
            </a:r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Μεταβολική;</a:t>
            </a:r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Αναπνευστική;</a:t>
            </a:r>
            <a:endParaRPr lang="en-GB" sz="2400" dirty="0"/>
          </a:p>
        </p:txBody>
      </p:sp>
      <p:cxnSp>
        <p:nvCxnSpPr>
          <p:cNvPr id="8" name="Ευθεία γραμμή σύνδεσης 4"/>
          <p:cNvCxnSpPr/>
          <p:nvPr/>
        </p:nvCxnSpPr>
        <p:spPr>
          <a:xfrm>
            <a:off x="4499992" y="1340768"/>
            <a:ext cx="0" cy="4680520"/>
          </a:xfrm>
          <a:prstGeom prst="line">
            <a:avLst/>
          </a:prstGeom>
          <a:ln w="15875">
            <a:solidFill>
              <a:srgbClr val="084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Λήψη αρτηριακού αίματος απευθείας </a:t>
            </a:r>
            <a:br>
              <a:rPr lang="el-GR" dirty="0" smtClean="0"/>
            </a:br>
            <a:r>
              <a:rPr lang="el-GR" dirty="0" smtClean="0"/>
              <a:t>από την αρτηρία </a:t>
            </a:r>
            <a:r>
              <a:rPr lang="el-GR" sz="3200" b="0" dirty="0" smtClean="0"/>
              <a:t>(1 από 2)</a:t>
            </a:r>
            <a:endParaRPr lang="en-GB" sz="3200" b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184576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10"/>
          <p:cNvSpPr/>
          <p:nvPr/>
        </p:nvSpPr>
        <p:spPr>
          <a:xfrm>
            <a:off x="3293858" y="5589240"/>
            <a:ext cx="2556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breathinstephen.com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BY-NC-ND 3.0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US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Λήψη αρτηριακού αίματος απευθείας </a:t>
            </a:r>
            <a:br>
              <a:rPr lang="el-GR" dirty="0" smtClean="0"/>
            </a:br>
            <a:r>
              <a:rPr lang="el-GR" dirty="0" smtClean="0"/>
              <a:t>από την αρτηρία </a:t>
            </a:r>
            <a:r>
              <a:rPr lang="el-GR" sz="3200" b="0" dirty="0" smtClean="0"/>
              <a:t>(2 από 2)</a:t>
            </a:r>
            <a:endParaRPr lang="en-GB" sz="3200" b="0" dirty="0"/>
          </a:p>
        </p:txBody>
      </p:sp>
      <p:sp>
        <p:nvSpPr>
          <p:cNvPr id="3" name="Ορθογώνιο 2"/>
          <p:cNvSpPr/>
          <p:nvPr/>
        </p:nvSpPr>
        <p:spPr>
          <a:xfrm>
            <a:off x="2627784" y="3105834"/>
            <a:ext cx="4662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hlinkClick r:id="rId3"/>
              </a:rPr>
              <a:t>Arterial Blood Gas Sampling - Anatomic Animation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fkaram2\Desktop\Photo-Video-Film2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52" y="3163646"/>
            <a:ext cx="409832" cy="4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Διαδικασία λήψης αρτηριακού αίματος από αρτηριακή γραμμή </a:t>
            </a:r>
            <a:r>
              <a:rPr lang="el-GR" b="0" dirty="0" smtClean="0"/>
              <a:t>(1 από 5)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14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Για τη λήψη δείγματος αίματος προς μέτρηση των αερίων, χρησιμοποιήστε τη μέθοδο του ενός ή των δύο διακοπτών.</a:t>
            </a:r>
          </a:p>
          <a:p>
            <a:pPr>
              <a:lnSpc>
                <a:spcPct val="114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b="1" dirty="0"/>
              <a:t>Μέθοδος των δύο διακοπτών (</a:t>
            </a:r>
            <a:r>
              <a:rPr lang="en-US" sz="2400" b="1" dirty="0"/>
              <a:t>two</a:t>
            </a:r>
            <a:r>
              <a:rPr lang="el-GR" sz="2400" b="1" dirty="0"/>
              <a:t>-</a:t>
            </a:r>
            <a:r>
              <a:rPr lang="en-US" sz="2400" b="1" dirty="0"/>
              <a:t>stopcock method</a:t>
            </a:r>
            <a:r>
              <a:rPr lang="el-GR" sz="2400" b="1" dirty="0" smtClean="0"/>
              <a:t>):</a:t>
            </a:r>
            <a:endParaRPr lang="el-GR" sz="2400" b="1" dirty="0"/>
          </a:p>
          <a:p>
            <a:pPr lvl="0"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Προσαρμόστε σύριγγα των 10 </a:t>
            </a:r>
            <a:r>
              <a:rPr lang="en-US" sz="2400" dirty="0"/>
              <a:t>ml</a:t>
            </a:r>
            <a:r>
              <a:rPr lang="el-GR" sz="2400" dirty="0"/>
              <a:t> στο διακόπτη που είναι κοντά στην αρτηρία (περιφερικό διακόπτη). Προσαρμόστε την ηπαρινισμένη </a:t>
            </a:r>
            <a:r>
              <a:rPr lang="en-US" sz="2400" dirty="0"/>
              <a:t>ABG</a:t>
            </a:r>
            <a:r>
              <a:rPr lang="el-GR" sz="2400" dirty="0"/>
              <a:t> (</a:t>
            </a:r>
            <a:r>
              <a:rPr lang="en-US" sz="2400" dirty="0"/>
              <a:t>Arterial Blood Gas</a:t>
            </a:r>
            <a:r>
              <a:rPr lang="el-GR" sz="2400" dirty="0"/>
              <a:t>) σύριγγα στο διακόπτη που είναι κοντά στον ασθενή (εγγύς διακόπτης).</a:t>
            </a:r>
          </a:p>
          <a:p>
            <a:pPr lvl="0"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Στρίψτε τον περιφερικό διακόπτη εκτός μορφομετατροπέα και προς τον ασθενή. Αναρροφήστε 10 </a:t>
            </a:r>
            <a:r>
              <a:rPr lang="en-US" sz="2400" dirty="0"/>
              <a:t>ml</a:t>
            </a:r>
            <a:r>
              <a:rPr lang="el-GR" sz="2400" dirty="0"/>
              <a:t> αίματος προς αφαίρεση τυχόν ηπαρινισμένου αίματος από τη γραμμή. Στρίψτε το διακόπτη εκτός της σύριγγας των 10</a:t>
            </a:r>
            <a:r>
              <a:rPr lang="en-US" sz="2400" dirty="0"/>
              <a:t>ml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Διαδικασία λήψης αρτηριακού αίματος από αρτηριακή γραμμή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661248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</a:pPr>
            <a:r>
              <a:rPr lang="el-GR" sz="2400" dirty="0" smtClean="0"/>
              <a:t>Στρίψτε </a:t>
            </a:r>
            <a:r>
              <a:rPr lang="el-GR" sz="2400" dirty="0"/>
              <a:t>τον εγγύς διακόπτη εκτός μορφομετατροπέα και εκτός ασθενούς. Αναρροφήστε 1 </a:t>
            </a:r>
            <a:r>
              <a:rPr lang="en-US" sz="2400" dirty="0"/>
              <a:t>ml</a:t>
            </a:r>
            <a:r>
              <a:rPr lang="el-GR" sz="2400" dirty="0"/>
              <a:t> αίματος στη σύριγγα </a:t>
            </a:r>
            <a:r>
              <a:rPr lang="en-US" sz="2400" dirty="0"/>
              <a:t>ABG</a:t>
            </a:r>
            <a:r>
              <a:rPr lang="el-GR" sz="2400" dirty="0"/>
              <a:t>. Στρίψτε το διακόπτη εκτός σύριγγας </a:t>
            </a:r>
            <a:r>
              <a:rPr lang="en-US" sz="2400" dirty="0"/>
              <a:t>ABG</a:t>
            </a:r>
            <a:r>
              <a:rPr lang="el-GR" sz="2400" dirty="0"/>
              <a:t>. Αφαιρέστε τη σύριγγα </a:t>
            </a:r>
            <a:r>
              <a:rPr lang="en-US" sz="2400" dirty="0"/>
              <a:t>ABG</a:t>
            </a:r>
            <a:r>
              <a:rPr lang="el-GR" sz="2400" dirty="0"/>
              <a:t> και διώξτε τυχόν αέρα, πριν καλύψετε το στόμιο της και την τοποθετήσετε σε πάγο.</a:t>
            </a:r>
          </a:p>
          <a:p>
            <a:pPr lvl="0">
              <a:spcBef>
                <a:spcPts val="1200"/>
              </a:spcBef>
            </a:pPr>
            <a:r>
              <a:rPr lang="el-GR" sz="2400" dirty="0"/>
              <a:t>Επανεγχύστε το αίμα της σύριγγας των 10 </a:t>
            </a:r>
            <a:r>
              <a:rPr lang="en-US" sz="2400" dirty="0"/>
              <a:t>ml</a:t>
            </a:r>
            <a:r>
              <a:rPr lang="el-GR" sz="2400" dirty="0"/>
              <a:t> στον ασθενή (προαιρετικό). Στρίψτε τον περιφερικό διακόπτη εκτός μορφομετατροπέα, στρίψτε τον προς τον ασθενή, επανεγχύστε το αίμα και στρίψτε το διακόπτη εκτός της θύρας της σύριγγας. Αν η επανέγχυση δεν είναι επιθυμητή, αφήστε το διακόπτη κλειστό, αφαιρέστε τη σύριγγα των 10 </a:t>
            </a:r>
            <a:r>
              <a:rPr lang="en-US" sz="2400" dirty="0"/>
              <a:t>ml</a:t>
            </a:r>
            <a:r>
              <a:rPr lang="el-GR" sz="2400" dirty="0"/>
              <a:t> και πετάξτε την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l-GR" sz="2400" dirty="0"/>
              <a:t>Πλύνετε και τους δύο διακόπτες, όπως περιγράφεται στη διαδικασία και καλύψτε τους με αποστειρωμένους νεκρούς τερματιστές (</a:t>
            </a:r>
            <a:r>
              <a:rPr lang="en-US" sz="2400" dirty="0"/>
              <a:t>stopcock</a:t>
            </a:r>
            <a:r>
              <a:rPr lang="el-GR" sz="2400" dirty="0"/>
              <a:t>).</a:t>
            </a:r>
          </a:p>
          <a:p>
            <a:pPr lvl="0">
              <a:spcBef>
                <a:spcPts val="12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latin typeface="+mn-lt"/>
              </a:rPr>
              <a:t>Διαδικασία λήψης αρτηριακού αίματος από αρτηριακή γραμμή </a:t>
            </a:r>
            <a:r>
              <a:rPr lang="el-GR" b="0" dirty="0" smtClean="0"/>
              <a:t>(3 </a:t>
            </a:r>
            <a:r>
              <a:rPr lang="el-GR" b="0" dirty="0"/>
              <a:t>από </a:t>
            </a:r>
            <a:r>
              <a:rPr lang="el-GR" b="0" dirty="0" smtClean="0"/>
              <a:t>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200" b="1" dirty="0" smtClean="0"/>
              <a:t>Μέθοδος </a:t>
            </a:r>
            <a:r>
              <a:rPr lang="el-GR" sz="2200" b="1" dirty="0"/>
              <a:t>του ενός διακόπτη (</a:t>
            </a:r>
            <a:r>
              <a:rPr lang="en-US" sz="2200" b="1" dirty="0"/>
              <a:t>one</a:t>
            </a:r>
            <a:r>
              <a:rPr lang="el-GR" sz="2200" b="1" dirty="0"/>
              <a:t>-</a:t>
            </a:r>
            <a:r>
              <a:rPr lang="en-US" sz="2200" b="1" dirty="0"/>
              <a:t>stopcock method</a:t>
            </a:r>
            <a:r>
              <a:rPr lang="el-GR" sz="2200" b="1" dirty="0" smtClean="0"/>
              <a:t>):</a:t>
            </a:r>
            <a:endParaRPr lang="el-GR" sz="2200" b="1" dirty="0"/>
          </a:p>
          <a:p>
            <a:pPr lvl="0">
              <a:spcBef>
                <a:spcPts val="1200"/>
              </a:spcBef>
            </a:pPr>
            <a:r>
              <a:rPr lang="el-GR" sz="2200" dirty="0"/>
              <a:t>Προσαρμόστε σύριγγα 10 </a:t>
            </a:r>
            <a:r>
              <a:rPr lang="en-US" sz="2200" dirty="0"/>
              <a:t>ml</a:t>
            </a:r>
            <a:r>
              <a:rPr lang="el-GR" sz="2200" dirty="0"/>
              <a:t> στο διακόπτη που είναι κοντά στον καθετήρα. </a:t>
            </a:r>
          </a:p>
          <a:p>
            <a:pPr lvl="0">
              <a:spcBef>
                <a:spcPts val="1200"/>
              </a:spcBef>
            </a:pPr>
            <a:r>
              <a:rPr lang="el-GR" sz="2200" dirty="0"/>
              <a:t>Στρίψτε το διακόπτη εκτός μορφομετατροπέα και προς τον ασθενή. Αναρροφήστε 10 </a:t>
            </a:r>
            <a:r>
              <a:rPr lang="en-US" sz="2200" dirty="0"/>
              <a:t>ml</a:t>
            </a:r>
            <a:r>
              <a:rPr lang="el-GR" sz="2200" dirty="0"/>
              <a:t> προς αφαίρεση τυχόν ηπαρινισμένου αίματος από τη γραμμή. Στρίψτε το διακόπτη εκτός σύριγγας 10 </a:t>
            </a:r>
            <a:r>
              <a:rPr lang="en-US" sz="2200" dirty="0"/>
              <a:t>ml</a:t>
            </a:r>
            <a:r>
              <a:rPr lang="el-GR" sz="2200" dirty="0"/>
              <a:t>. Αφαιρέστε και πετάξτε στα άχρηστα τη σύριγγα των 10 </a:t>
            </a:r>
            <a:r>
              <a:rPr lang="en-US" sz="2200" dirty="0"/>
              <a:t>ml</a:t>
            </a:r>
            <a:r>
              <a:rPr lang="el-GR" sz="2200" dirty="0"/>
              <a:t>.</a:t>
            </a:r>
          </a:p>
          <a:p>
            <a:pPr lvl="0">
              <a:spcBef>
                <a:spcPts val="1200"/>
              </a:spcBef>
            </a:pPr>
            <a:r>
              <a:rPr lang="el-GR" sz="2200" dirty="0"/>
              <a:t>Προσαρμόστε την ηπαρινισμένη σύριγγα </a:t>
            </a:r>
            <a:r>
              <a:rPr lang="en-US" sz="2200" dirty="0"/>
              <a:t>ABG</a:t>
            </a:r>
            <a:r>
              <a:rPr lang="el-GR" sz="2200" dirty="0"/>
              <a:t> στη θύρα. Στρίψτε το διακόπτη εκτός μορφομετατροπέα και προς τον ασθενή. Αναρροφήστε 1 </a:t>
            </a:r>
            <a:r>
              <a:rPr lang="en-US" sz="2200" dirty="0"/>
              <a:t>ml</a:t>
            </a:r>
            <a:r>
              <a:rPr lang="el-GR" sz="2200" dirty="0"/>
              <a:t> αίματος στη σύριγγα </a:t>
            </a:r>
            <a:r>
              <a:rPr lang="en-US" sz="2200" dirty="0"/>
              <a:t>ABG</a:t>
            </a:r>
            <a:r>
              <a:rPr lang="el-GR" sz="2200" dirty="0"/>
              <a:t>. Στρίψτε το διακόπτη εκτός σύριγγας </a:t>
            </a:r>
            <a:r>
              <a:rPr lang="en-US" sz="2200" dirty="0"/>
              <a:t>ABG</a:t>
            </a:r>
            <a:r>
              <a:rPr lang="el-GR" sz="2200" dirty="0"/>
              <a:t>. Αφαιρέστε τη σύριγγα </a:t>
            </a:r>
            <a:r>
              <a:rPr lang="en-US" sz="2200" dirty="0"/>
              <a:t>ABG</a:t>
            </a:r>
            <a:r>
              <a:rPr lang="el-GR" sz="2200" dirty="0"/>
              <a:t> και διώξτε τυχόν αέρα, καλύψετε το στόμιο της και τοποθετήστε την σε πάγο.</a:t>
            </a:r>
          </a:p>
          <a:p>
            <a:pPr lvl="0">
              <a:spcBef>
                <a:spcPts val="1200"/>
              </a:spcBef>
            </a:pPr>
            <a:r>
              <a:rPr lang="el-GR" sz="2200" dirty="0"/>
              <a:t>Πλύνετε το διακόπτη, όπως περιγράφηκε και καλύψτε με αποστειρωμένο νεκρό τερματιστή.</a:t>
            </a:r>
          </a:p>
          <a:p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latin typeface="+mn-lt"/>
              </a:rPr>
              <a:t>Διαδικασία λήψης αρτηριακού αίματος από αρτηριακή γραμμή </a:t>
            </a:r>
            <a:r>
              <a:rPr lang="el-GR" b="0" dirty="0" smtClean="0"/>
              <a:t>(4 </a:t>
            </a:r>
            <a:r>
              <a:rPr lang="el-GR" b="0" dirty="0"/>
              <a:t>από </a:t>
            </a:r>
            <a:r>
              <a:rPr lang="el-GR" b="0" dirty="0" smtClean="0"/>
              <a:t>5)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3088260" y="3244334"/>
            <a:ext cx="3542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hlinkClick r:id="rId2"/>
              </a:rPr>
              <a:t>Arterial Blood Gas Drawing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 descr="C:\Users\fkaram2\Desktop\Photo-Video-Film2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27" y="3268349"/>
            <a:ext cx="427633" cy="42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latin typeface="+mn-lt"/>
              </a:rPr>
              <a:t>Διαδικασία λήψης αρτηριακού αίματος από αρτηριακή γραμμή </a:t>
            </a:r>
            <a:r>
              <a:rPr lang="el-GR" b="0" dirty="0" smtClean="0"/>
              <a:t>(5 </a:t>
            </a:r>
            <a:r>
              <a:rPr lang="el-GR" b="0" dirty="0"/>
              <a:t>από </a:t>
            </a:r>
            <a:r>
              <a:rPr lang="el-GR" b="0" dirty="0" smtClean="0"/>
              <a:t>5)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3491880" y="3288973"/>
            <a:ext cx="3366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2"/>
              </a:rPr>
              <a:t>Arterial line sampling to obtain an arterial blood gas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fkaram2\Desktop\Photo-Video-Film2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06" y="3397776"/>
            <a:ext cx="428724" cy="42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Αναλυτής αερίων αίματος</a:t>
            </a:r>
            <a:endParaRPr lang="en-GB" dirty="0"/>
          </a:p>
        </p:txBody>
      </p:sp>
      <p:pic>
        <p:nvPicPr>
          <p:cNvPr id="7170" name="Picture 2" descr="File:BGA.jpg" title="Αναλυτής αερίων αίματο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99" y="1355576"/>
            <a:ext cx="5433357" cy="4482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3043311" y="5892080"/>
            <a:ext cx="2988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BGA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 tooltip="User:PhilippN"/>
              </a:rPr>
              <a:t>PhilippN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 tooltip="w:en:GNU Free Documentation License"/>
              </a:rPr>
              <a:t>GNU Free Documentation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 tooltip="w:en:GNU Free Documentation License"/>
              </a:rPr>
              <a:t>License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Version 1.2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Φυσιολογικές τιμές αερίων αίματος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5446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l-GR" altLang="el-GR" sz="2400" b="1" dirty="0"/>
              <a:t>pH: 7.35 - 7.45</a:t>
            </a:r>
            <a:endParaRPr lang="en-US" altLang="el-GR" sz="2400" b="1" dirty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l-GR" altLang="el-GR" sz="2200" dirty="0"/>
              <a:t>Μέτρο της οξεοβασικής ισορροπίας (συγκέντρωση ιόντων υδρογόνου</a:t>
            </a:r>
            <a:r>
              <a:rPr lang="el-GR" altLang="el-GR" sz="2200" dirty="0" smtClean="0"/>
              <a:t>).</a:t>
            </a:r>
            <a:endParaRPr lang="en-US" altLang="el-GR" sz="2200" dirty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l-GR" altLang="el-GR" sz="2400" b="1" dirty="0"/>
              <a:t>pO</a:t>
            </a:r>
            <a:r>
              <a:rPr lang="el-GR" altLang="el-GR" sz="2400" b="1" baseline="-25000" dirty="0"/>
              <a:t>2</a:t>
            </a:r>
            <a:r>
              <a:rPr lang="el-GR" altLang="el-GR" sz="2400" b="1" dirty="0"/>
              <a:t>: 60-90</a:t>
            </a:r>
            <a:r>
              <a:rPr lang="en-US" altLang="el-GR" sz="2400" b="1" dirty="0"/>
              <a:t>mmHg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l-GR" altLang="el-GR" sz="2200" dirty="0"/>
              <a:t>Μέτρο της μερικής πίεσης του οξυγόνου στο αρτηριακό </a:t>
            </a:r>
            <a:r>
              <a:rPr lang="el-GR" altLang="el-GR" sz="2200" dirty="0" smtClean="0"/>
              <a:t>αίμα.</a:t>
            </a:r>
            <a:endParaRPr lang="en-US" altLang="el-GR" sz="2200" dirty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l-GR" altLang="el-GR" sz="2400" b="1" dirty="0"/>
              <a:t>pCO</a:t>
            </a:r>
            <a:r>
              <a:rPr lang="el-GR" altLang="el-GR" sz="2400" b="1" baseline="-25000" dirty="0"/>
              <a:t>2</a:t>
            </a:r>
            <a:r>
              <a:rPr lang="el-GR" altLang="el-GR" sz="2400" b="1" dirty="0"/>
              <a:t>: 35-45</a:t>
            </a:r>
            <a:r>
              <a:rPr lang="en-US" altLang="el-GR" sz="2400" b="1" dirty="0"/>
              <a:t>mmHg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l-GR" altLang="el-GR" sz="2200" dirty="0"/>
              <a:t>Μέτρο της μερικής πίεσης του διοξειδίου στο πλάσμα, μέτρο του κατά λεπτόν αερισμού, ρυθμίζεται από τον αερισμό, ανακλά την κατάσταση της αναπνευστικής οξεοβασικής </a:t>
            </a:r>
            <a:r>
              <a:rPr lang="el-GR" altLang="el-GR" sz="2200" dirty="0" smtClean="0"/>
              <a:t>ισορροπίας.</a:t>
            </a:r>
            <a:endParaRPr lang="en-US" altLang="el-GR" sz="2200" dirty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l-GR" altLang="el-GR" sz="2400" b="1" dirty="0"/>
              <a:t>HCO</a:t>
            </a:r>
            <a:r>
              <a:rPr lang="el-GR" altLang="el-GR" sz="2400" b="1" baseline="-25000" dirty="0"/>
              <a:t>3</a:t>
            </a:r>
            <a:r>
              <a:rPr lang="el-GR" altLang="el-GR" sz="2400" b="1" dirty="0"/>
              <a:t>: 22-26</a:t>
            </a:r>
            <a:r>
              <a:rPr lang="en-US" altLang="el-GR" sz="2400" b="1" dirty="0"/>
              <a:t>mEq/L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l-GR" altLang="el-GR" sz="2200" dirty="0"/>
              <a:t>Μέτρο των ελεύθερων διττανθρακικών στο αίμα ανακλά την μεταβολική οξεοβασική ισορροπία που ρυθμίζεται από τους </a:t>
            </a:r>
            <a:r>
              <a:rPr lang="el-GR" altLang="el-GR" sz="2200" dirty="0" smtClean="0"/>
              <a:t>νεφρούς.</a:t>
            </a:r>
            <a:endParaRPr lang="en-US" altLang="el-GR" sz="2200" dirty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l-GR" altLang="el-GR" sz="2400" b="1" dirty="0"/>
              <a:t>O</a:t>
            </a:r>
            <a:r>
              <a:rPr lang="el-GR" altLang="el-GR" sz="2400" b="1" baseline="-25000" dirty="0"/>
              <a:t>2</a:t>
            </a:r>
            <a:r>
              <a:rPr lang="el-GR" altLang="el-GR" sz="2400" b="1" dirty="0"/>
              <a:t>Sat: 96-100%</a:t>
            </a:r>
            <a:endParaRPr lang="en-US" altLang="el-GR" sz="2400" b="1" dirty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l-GR" altLang="el-GR" sz="2200" dirty="0"/>
              <a:t>Δείχνει το ποσοστό της αιμοσφαιρίνης που είναι δεσμευμένο με την </a:t>
            </a:r>
            <a:r>
              <a:rPr lang="el-GR" altLang="el-GR" sz="2200" dirty="0" smtClean="0"/>
              <a:t>Hgb</a:t>
            </a:r>
            <a:r>
              <a:rPr lang="el-GR" altLang="el-GR" sz="2200" dirty="0" smtClean="0"/>
              <a:t>.</a:t>
            </a:r>
            <a:endParaRPr lang="el-GR" altLang="el-GR" sz="2400" dirty="0"/>
          </a:p>
          <a:p>
            <a:pPr>
              <a:spcBef>
                <a:spcPts val="12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7" name="2 - Θέση περιεχομένου"/>
          <p:cNvSpPr>
            <a:spLocks noGrp="1"/>
          </p:cNvSpPr>
          <p:nvPr>
            <p:ph idx="1"/>
          </p:nvPr>
        </p:nvSpPr>
        <p:spPr>
          <a:xfrm>
            <a:off x="2137532" y="1436876"/>
            <a:ext cx="7006468" cy="4608512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84077"/>
                </a:solidFill>
              </a:rPr>
              <a:t>«</a:t>
            </a:r>
            <a:r>
              <a:rPr lang="el-GR" sz="3600" b="1" dirty="0" smtClean="0">
                <a:solidFill>
                  <a:srgbClr val="084077"/>
                </a:solidFill>
              </a:rPr>
              <a:t>Μέτρηση της αιματηρής Αρτηριακής </a:t>
            </a:r>
            <a:r>
              <a:rPr lang="el-GR" sz="3600" b="1" dirty="0">
                <a:solidFill>
                  <a:srgbClr val="084077"/>
                </a:solidFill>
              </a:rPr>
              <a:t>Πίεσης– Αέρια Αίματος</a:t>
            </a:r>
            <a:r>
              <a:rPr lang="en-GB" sz="3600" b="1" dirty="0" smtClean="0">
                <a:solidFill>
                  <a:srgbClr val="084077"/>
                </a:solidFill>
              </a:rPr>
              <a:t>»</a:t>
            </a:r>
            <a:endParaRPr lang="el-GR" sz="3600" b="1" dirty="0" smtClean="0">
              <a:solidFill>
                <a:srgbClr val="084077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261586" y="3501008"/>
            <a:ext cx="6750496" cy="1692771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Διδάσκοντες: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Στυλιανός Παρισσόπουλος, Μερόπη Μπουζίκα, Βασιλική Κουτσοπούλου, Γεωργία Τουλιά, Θεοδώρα  Στρουμπούκη, Θεόδωρος Κατσούλας.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Παλμικό οξύμετρο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35" y="1556791"/>
            <a:ext cx="5087931" cy="4278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3293858" y="5949280"/>
            <a:ext cx="2556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breathinstephen.com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BY-NC-ND 3.0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US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Άσκηση 1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50405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Άσκηση</a:t>
            </a:r>
          </a:p>
          <a:p>
            <a:pPr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pH = 7.47</a:t>
            </a:r>
          </a:p>
          <a:p>
            <a:pPr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pCO2 = 36 mm Hg</a:t>
            </a:r>
          </a:p>
          <a:p>
            <a:pPr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pO2 = 123 mm Hg</a:t>
            </a:r>
          </a:p>
          <a:p>
            <a:pPr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HCO3 = 26.2</a:t>
            </a:r>
          </a:p>
          <a:p>
            <a:pPr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Na+ = 141</a:t>
            </a:r>
          </a:p>
          <a:p>
            <a:pPr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K+ = 3.4</a:t>
            </a:r>
          </a:p>
          <a:p>
            <a:pPr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Lac = 1.3</a:t>
            </a:r>
          </a:p>
          <a:p>
            <a:pPr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Hct = 27%</a:t>
            </a:r>
            <a:endParaRPr lang="en-GB" sz="24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5105400" y="1196975"/>
            <a:ext cx="4038600" cy="5040313"/>
          </a:xfrm>
        </p:spPr>
        <p:txBody>
          <a:bodyPr/>
          <a:lstStyle/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ερμηνεία</a:t>
            </a:r>
            <a:endParaRPr lang="en-GB" sz="2400" dirty="0"/>
          </a:p>
        </p:txBody>
      </p:sp>
      <p:cxnSp>
        <p:nvCxnSpPr>
          <p:cNvPr id="7" name="Ευθεία γραμμή σύνδεσης 4"/>
          <p:cNvCxnSpPr/>
          <p:nvPr/>
        </p:nvCxnSpPr>
        <p:spPr>
          <a:xfrm>
            <a:off x="4499992" y="1340768"/>
            <a:ext cx="0" cy="4680520"/>
          </a:xfrm>
          <a:prstGeom prst="line">
            <a:avLst/>
          </a:prstGeom>
          <a:ln w="15875">
            <a:solidFill>
              <a:srgbClr val="084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Άσκηση 2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546848" cy="566124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Άσκηση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pH = 7.</a:t>
            </a:r>
            <a:r>
              <a:rPr lang="el-GR" sz="2400" dirty="0" smtClean="0"/>
              <a:t>294</a:t>
            </a:r>
            <a:endParaRPr lang="en-GB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pCO2 = </a:t>
            </a:r>
            <a:r>
              <a:rPr lang="el-GR" sz="2400" dirty="0" smtClean="0"/>
              <a:t>5.42 </a:t>
            </a:r>
            <a:r>
              <a:rPr lang="en-GB" sz="2400" dirty="0" smtClean="0"/>
              <a:t>kPa</a:t>
            </a:r>
            <a:r>
              <a:rPr lang="en-GB" sz="2400" dirty="0" smtClean="0"/>
              <a:t> = 40.7 mm Hg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pO2 = 13.68 </a:t>
            </a:r>
            <a:r>
              <a:rPr lang="en-GB" sz="2400" dirty="0" smtClean="0"/>
              <a:t>kPa</a:t>
            </a:r>
            <a:r>
              <a:rPr lang="en-GB" sz="2400" dirty="0" smtClean="0"/>
              <a:t> = 102.6 mm Hg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HCO3 = 19.3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Na+ = 137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K+ = 3.8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Lac = 1.3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Hct = 29 %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BE = - 6.7</a:t>
            </a:r>
            <a:endParaRPr lang="en-GB" sz="24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5580112" y="1268760"/>
            <a:ext cx="2891085" cy="4381947"/>
          </a:xfrm>
        </p:spPr>
        <p:txBody>
          <a:bodyPr>
            <a:normAutofit/>
          </a:bodyPr>
          <a:lstStyle/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ερμηνεία</a:t>
            </a:r>
            <a:endParaRPr lang="en-GB" sz="2400" dirty="0"/>
          </a:p>
        </p:txBody>
      </p:sp>
      <p:cxnSp>
        <p:nvCxnSpPr>
          <p:cNvPr id="7" name="Ευθεία γραμμή σύνδεσης 4"/>
          <p:cNvCxnSpPr/>
          <p:nvPr/>
        </p:nvCxnSpPr>
        <p:spPr>
          <a:xfrm>
            <a:off x="5292080" y="1340768"/>
            <a:ext cx="0" cy="4680520"/>
          </a:xfrm>
          <a:prstGeom prst="line">
            <a:avLst/>
          </a:prstGeom>
          <a:ln w="15875">
            <a:solidFill>
              <a:srgbClr val="084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Άσκηση </a:t>
            </a:r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3970784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Άσκηση</a:t>
            </a:r>
          </a:p>
          <a:p>
            <a:pPr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pH = 6.845</a:t>
            </a:r>
          </a:p>
          <a:p>
            <a:pPr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pCO2 = 55.12 mm Hg</a:t>
            </a:r>
          </a:p>
          <a:p>
            <a:pPr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pO2 = 44 mm Hg</a:t>
            </a:r>
          </a:p>
          <a:p>
            <a:pPr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HCO3 = 9.3</a:t>
            </a:r>
          </a:p>
          <a:p>
            <a:pPr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Na+ = 139</a:t>
            </a:r>
          </a:p>
          <a:p>
            <a:pPr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K+ = 5.11</a:t>
            </a:r>
          </a:p>
          <a:p>
            <a:pPr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Lac = 10.4</a:t>
            </a:r>
          </a:p>
          <a:p>
            <a:pPr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Hct = 20 %</a:t>
            </a:r>
          </a:p>
          <a:p>
            <a:pPr>
              <a:spcBef>
                <a:spcPts val="1200"/>
              </a:spcBef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BE = - 22</a:t>
            </a:r>
            <a:endParaRPr lang="en-GB" sz="24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5364088" y="1268760"/>
            <a:ext cx="2459037" cy="4525963"/>
          </a:xfrm>
        </p:spPr>
        <p:txBody>
          <a:bodyPr>
            <a:normAutofit/>
          </a:bodyPr>
          <a:lstStyle/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ερμηνεία</a:t>
            </a:r>
            <a:endParaRPr lang="en-GB" sz="2400" dirty="0"/>
          </a:p>
        </p:txBody>
      </p:sp>
      <p:cxnSp>
        <p:nvCxnSpPr>
          <p:cNvPr id="7" name="Ευθεία γραμμή σύνδεσης 4"/>
          <p:cNvCxnSpPr/>
          <p:nvPr/>
        </p:nvCxnSpPr>
        <p:spPr>
          <a:xfrm>
            <a:off x="4664960" y="1340768"/>
            <a:ext cx="0" cy="4680520"/>
          </a:xfrm>
          <a:prstGeom prst="line">
            <a:avLst/>
          </a:prstGeom>
          <a:ln w="15875">
            <a:solidFill>
              <a:srgbClr val="084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Άσκηση </a:t>
            </a:r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5040560"/>
          </a:xfrm>
        </p:spPr>
        <p:txBody>
          <a:bodyPr>
            <a:normAutofit/>
          </a:bodyPr>
          <a:lstStyle/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Άσκηση</a:t>
            </a:r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pH = 7.498</a:t>
            </a:r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pCO2 = 34.5 mm Hg</a:t>
            </a:r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pO2 = 120 mm Hg</a:t>
            </a:r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HCO3 = 26.2</a:t>
            </a:r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Na+ = 149</a:t>
            </a:r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K+ = 4.00</a:t>
            </a:r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Lac = 2.6</a:t>
            </a:r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Hct = 25 %</a:t>
            </a:r>
          </a:p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BE = +2.9</a:t>
            </a:r>
            <a:endParaRPr lang="en-GB" sz="24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5292080" y="1196752"/>
            <a:ext cx="2459037" cy="4525963"/>
          </a:xfrm>
        </p:spPr>
        <p:txBody>
          <a:bodyPr>
            <a:normAutofit/>
          </a:bodyPr>
          <a:lstStyle/>
          <a:p>
            <a:pPr>
              <a:buClr>
                <a:srgbClr val="084077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ερμηνεία</a:t>
            </a:r>
            <a:endParaRPr lang="en-GB" sz="2400" dirty="0"/>
          </a:p>
        </p:txBody>
      </p:sp>
      <p:cxnSp>
        <p:nvCxnSpPr>
          <p:cNvPr id="7" name="Ευθεία γραμμή σύνδεσης 4"/>
          <p:cNvCxnSpPr/>
          <p:nvPr/>
        </p:nvCxnSpPr>
        <p:spPr>
          <a:xfrm>
            <a:off x="4664960" y="1340768"/>
            <a:ext cx="0" cy="4680520"/>
          </a:xfrm>
          <a:prstGeom prst="line">
            <a:avLst/>
          </a:prstGeom>
          <a:ln w="15875">
            <a:solidFill>
              <a:srgbClr val="084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Επιπλοκές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890" y="1268760"/>
            <a:ext cx="83515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Ισχαιμία ιστών, ψευδοανεύρυσμα, αρτηριοφλεβώδης επικοινωνία.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Αιμορραγία.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Αρτηριακή εμβολή.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Λοίμωξη.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Περιφερειακή νευροπάθεια.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Κακή ερμηνεία των μετρήσεων.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Εσφαλμένη χρήση του εξοπλισμού.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890" y="5288340"/>
            <a:ext cx="8207574" cy="1508105"/>
          </a:xfrm>
          <a:prstGeom prst="rect">
            <a:avLst/>
          </a:prstGeom>
          <a:noFill/>
          <a:ln>
            <a:solidFill>
              <a:srgbClr val="084077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altLang="el-GR" sz="2300" b="1" dirty="0" smtClean="0">
                <a:solidFill>
                  <a:prstClr val="black"/>
                </a:solidFill>
                <a:latin typeface="Calibri"/>
              </a:rPr>
              <a:t>Συμπέρασμα :</a:t>
            </a:r>
            <a:endParaRPr lang="el-GR" altLang="el-GR" sz="23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el-GR" altLang="el-GR" sz="2300" dirty="0">
                <a:solidFill>
                  <a:prstClr val="black"/>
                </a:solidFill>
                <a:latin typeface="Calibri"/>
              </a:rPr>
              <a:t>Απαραίτητος ο έλεγχος σημείου εισαγωγής τουλάχιστον άπαξ ημερησίως και αφαίρεση του καθετήρα εντός 3-4 ημερών ή εάν εμφανιστεί επιπλοκή</a:t>
            </a:r>
            <a:r>
              <a:rPr lang="el-GR" altLang="el-GR" sz="23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altLang="el-GR" sz="2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Θεοδώρα Στρουμπούκη 2014. Θεοδώρα </a:t>
            </a:r>
            <a:r>
              <a:rPr lang="el-GR" sz="2000" dirty="0"/>
              <a:t>Στρουμπούκη. </a:t>
            </a:r>
            <a:r>
              <a:rPr lang="el-GR" sz="2000" dirty="0" smtClean="0"/>
              <a:t>«Παθολογική Νοσηλευτική </a:t>
            </a:r>
            <a:r>
              <a:rPr lang="el-GR" sz="2000" dirty="0"/>
              <a:t>ΙΙ (Ε).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1</a:t>
            </a:r>
            <a:r>
              <a:rPr lang="el-GR" sz="2000" dirty="0" smtClean="0"/>
              <a:t>1</a:t>
            </a:r>
            <a:r>
              <a:rPr lang="en-US" sz="2000" dirty="0" smtClean="0"/>
              <a:t>: </a:t>
            </a:r>
            <a:r>
              <a:rPr lang="el-GR" sz="2000" dirty="0" smtClean="0"/>
              <a:t>Μέτρηση της αιματηρής αρτηριακής πίεσης-Αέρια Αίματος».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25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Αιματηρή μέτρηση αρτηριακής πίεσης</a:t>
            </a:r>
            <a:endParaRPr lang="el-GR" dirty="0"/>
          </a:p>
        </p:txBody>
      </p:sp>
      <p:pic>
        <p:nvPicPr>
          <p:cNvPr id="12290" name="Picture 2" title="Αιματηρή μέτρηση αρτηριακής πίεση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09" y="1052736"/>
            <a:ext cx="7228182" cy="54211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255825" y="6473873"/>
            <a:ext cx="26323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icumusings.blogspot.gr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3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</a:t>
            </a:r>
            <a:r>
              <a:rPr lang="en-US" sz="2000" dirty="0"/>
              <a:t>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</a:t>
            </a:r>
            <a:r>
              <a:rPr lang="en-US" sz="2000" dirty="0"/>
              <a:t> </a:t>
            </a:r>
            <a:r>
              <a:rPr lang="el-GR" sz="2000" dirty="0"/>
              <a:t>Σημείωμα</a:t>
            </a:r>
            <a:r>
              <a:rPr lang="en-US" sz="2000" dirty="0"/>
              <a:t>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Μέση Αρτηριακή Πίεση (ΜΑΠ)</a:t>
            </a:r>
            <a:endParaRPr lang="el-GR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5454824" y="2866560"/>
            <a:ext cx="3721536" cy="3730791"/>
          </a:xfrm>
        </p:spPr>
        <p:txBody>
          <a:bodyPr>
            <a:noAutofit/>
          </a:bodyPr>
          <a:lstStyle/>
          <a:p>
            <a:pPr eaLnBrk="1" hangingPunct="1">
              <a:spcBef>
                <a:spcPts val="1800"/>
              </a:spcBef>
              <a:defRPr/>
            </a:pPr>
            <a:r>
              <a:rPr lang="el-GR" sz="2200" b="1" dirty="0" smtClean="0">
                <a:solidFill>
                  <a:srgbClr val="9C0000"/>
                </a:solidFill>
              </a:rPr>
              <a:t>ΜΑΠ </a:t>
            </a:r>
            <a:r>
              <a:rPr lang="el-GR" sz="2200" dirty="0" smtClean="0"/>
              <a:t>= (ΣΑΠ + 2χΔΑΠ)/3,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l-GR" sz="2200" dirty="0" smtClean="0"/>
              <a:t>Οδηγός πίεση αιμάτωσης των οργάνων,</a:t>
            </a:r>
          </a:p>
          <a:p>
            <a:pPr>
              <a:spcBef>
                <a:spcPts val="1800"/>
              </a:spcBef>
              <a:defRPr/>
            </a:pPr>
            <a:r>
              <a:rPr lang="el-GR" sz="2200" dirty="0"/>
              <a:t>Επιθυμητή πίεση &gt;60</a:t>
            </a:r>
            <a:r>
              <a:rPr lang="en-US" sz="2200" dirty="0"/>
              <a:t>mmHg</a:t>
            </a:r>
            <a:r>
              <a:rPr lang="el-GR" sz="2200" dirty="0"/>
              <a:t>,Η έμμεση μέτρηση μπορεί να έχει φυσιολογική διαφορά από την άμεση περίπου 15 </a:t>
            </a:r>
            <a:r>
              <a:rPr lang="en-US" sz="2200" dirty="0"/>
              <a:t>mmHg</a:t>
            </a:r>
            <a:r>
              <a:rPr lang="el-GR" sz="2200" dirty="0" smtClean="0"/>
              <a:t>.</a:t>
            </a:r>
            <a:endParaRPr lang="en-US" sz="2200" dirty="0"/>
          </a:p>
        </p:txBody>
      </p:sp>
      <p:grpSp>
        <p:nvGrpSpPr>
          <p:cNvPr id="15374" name="Ομάδα 15373" title="Μέση Αρτηριακή Πίεση "/>
          <p:cNvGrpSpPr/>
          <p:nvPr/>
        </p:nvGrpSpPr>
        <p:grpSpPr>
          <a:xfrm>
            <a:off x="0" y="1262993"/>
            <a:ext cx="6158238" cy="3544922"/>
            <a:chOff x="3318809" y="2792831"/>
            <a:chExt cx="6158238" cy="3544922"/>
          </a:xfrm>
        </p:grpSpPr>
        <p:cxnSp>
          <p:nvCxnSpPr>
            <p:cNvPr id="25" name="Ευθεία γραμμή σύνδεσης 24"/>
            <p:cNvCxnSpPr/>
            <p:nvPr/>
          </p:nvCxnSpPr>
          <p:spPr>
            <a:xfrm>
              <a:off x="5048761" y="2792831"/>
              <a:ext cx="0" cy="29886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εία γραμμή σύνδεσης 25"/>
            <p:cNvCxnSpPr/>
            <p:nvPr/>
          </p:nvCxnSpPr>
          <p:spPr>
            <a:xfrm>
              <a:off x="4917623" y="5601143"/>
              <a:ext cx="37173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εία γραμμή σύνδεσης 26"/>
            <p:cNvCxnSpPr/>
            <p:nvPr/>
          </p:nvCxnSpPr>
          <p:spPr>
            <a:xfrm>
              <a:off x="5125376" y="3175955"/>
              <a:ext cx="309634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εία γραμμή σύνδεσης 27"/>
            <p:cNvCxnSpPr/>
            <p:nvPr/>
          </p:nvCxnSpPr>
          <p:spPr>
            <a:xfrm>
              <a:off x="5048761" y="5169095"/>
              <a:ext cx="35862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Ελεύθερη σχεδίαση 22"/>
            <p:cNvSpPr/>
            <p:nvPr/>
          </p:nvSpPr>
          <p:spPr>
            <a:xfrm>
              <a:off x="5782613" y="3227995"/>
              <a:ext cx="709684" cy="1910687"/>
            </a:xfrm>
            <a:custGeom>
              <a:avLst/>
              <a:gdLst>
                <a:gd name="connsiteX0" fmla="*/ 0 w 709684"/>
                <a:gd name="connsiteY0" fmla="*/ 1910687 h 1910687"/>
                <a:gd name="connsiteX1" fmla="*/ 13648 w 709684"/>
                <a:gd name="connsiteY1" fmla="*/ 1842448 h 1910687"/>
                <a:gd name="connsiteX2" fmla="*/ 27296 w 709684"/>
                <a:gd name="connsiteY2" fmla="*/ 1801505 h 1910687"/>
                <a:gd name="connsiteX3" fmla="*/ 54591 w 709684"/>
                <a:gd name="connsiteY3" fmla="*/ 1473958 h 1910687"/>
                <a:gd name="connsiteX4" fmla="*/ 68239 w 709684"/>
                <a:gd name="connsiteY4" fmla="*/ 764275 h 1910687"/>
                <a:gd name="connsiteX5" fmla="*/ 81887 w 709684"/>
                <a:gd name="connsiteY5" fmla="*/ 709684 h 1910687"/>
                <a:gd name="connsiteX6" fmla="*/ 95534 w 709684"/>
                <a:gd name="connsiteY6" fmla="*/ 641445 h 1910687"/>
                <a:gd name="connsiteX7" fmla="*/ 109182 w 709684"/>
                <a:gd name="connsiteY7" fmla="*/ 327546 h 1910687"/>
                <a:gd name="connsiteX8" fmla="*/ 122830 w 709684"/>
                <a:gd name="connsiteY8" fmla="*/ 68239 h 1910687"/>
                <a:gd name="connsiteX9" fmla="*/ 136478 w 709684"/>
                <a:gd name="connsiteY9" fmla="*/ 27296 h 1910687"/>
                <a:gd name="connsiteX10" fmla="*/ 177421 w 709684"/>
                <a:gd name="connsiteY10" fmla="*/ 0 h 1910687"/>
                <a:gd name="connsiteX11" fmla="*/ 204717 w 709684"/>
                <a:gd name="connsiteY11" fmla="*/ 136478 h 1910687"/>
                <a:gd name="connsiteX12" fmla="*/ 232012 w 709684"/>
                <a:gd name="connsiteY12" fmla="*/ 300251 h 1910687"/>
                <a:gd name="connsiteX13" fmla="*/ 245660 w 709684"/>
                <a:gd name="connsiteY13" fmla="*/ 368490 h 1910687"/>
                <a:gd name="connsiteX14" fmla="*/ 259308 w 709684"/>
                <a:gd name="connsiteY14" fmla="*/ 464024 h 1910687"/>
                <a:gd name="connsiteX15" fmla="*/ 286603 w 709684"/>
                <a:gd name="connsiteY15" fmla="*/ 545911 h 1910687"/>
                <a:gd name="connsiteX16" fmla="*/ 300251 w 709684"/>
                <a:gd name="connsiteY16" fmla="*/ 614149 h 1910687"/>
                <a:gd name="connsiteX17" fmla="*/ 327546 w 709684"/>
                <a:gd name="connsiteY17" fmla="*/ 805218 h 1910687"/>
                <a:gd name="connsiteX18" fmla="*/ 341194 w 709684"/>
                <a:gd name="connsiteY18" fmla="*/ 968991 h 1910687"/>
                <a:gd name="connsiteX19" fmla="*/ 368490 w 709684"/>
                <a:gd name="connsiteY19" fmla="*/ 1105469 h 1910687"/>
                <a:gd name="connsiteX20" fmla="*/ 395785 w 709684"/>
                <a:gd name="connsiteY20" fmla="*/ 1187355 h 1910687"/>
                <a:gd name="connsiteX21" fmla="*/ 423081 w 709684"/>
                <a:gd name="connsiteY21" fmla="*/ 1269242 h 1910687"/>
                <a:gd name="connsiteX22" fmla="*/ 436728 w 709684"/>
                <a:gd name="connsiteY22" fmla="*/ 1310185 h 1910687"/>
                <a:gd name="connsiteX23" fmla="*/ 464024 w 709684"/>
                <a:gd name="connsiteY23" fmla="*/ 1351128 h 1910687"/>
                <a:gd name="connsiteX24" fmla="*/ 504967 w 709684"/>
                <a:gd name="connsiteY24" fmla="*/ 1473958 h 1910687"/>
                <a:gd name="connsiteX25" fmla="*/ 518615 w 709684"/>
                <a:gd name="connsiteY25" fmla="*/ 1514902 h 1910687"/>
                <a:gd name="connsiteX26" fmla="*/ 545911 w 709684"/>
                <a:gd name="connsiteY26" fmla="*/ 1555845 h 1910687"/>
                <a:gd name="connsiteX27" fmla="*/ 586854 w 709684"/>
                <a:gd name="connsiteY27" fmla="*/ 1678675 h 1910687"/>
                <a:gd name="connsiteX28" fmla="*/ 600502 w 709684"/>
                <a:gd name="connsiteY28" fmla="*/ 1719618 h 1910687"/>
                <a:gd name="connsiteX29" fmla="*/ 655093 w 709684"/>
                <a:gd name="connsiteY29" fmla="*/ 1801505 h 1910687"/>
                <a:gd name="connsiteX30" fmla="*/ 682388 w 709684"/>
                <a:gd name="connsiteY30" fmla="*/ 1842448 h 1910687"/>
                <a:gd name="connsiteX31" fmla="*/ 709684 w 709684"/>
                <a:gd name="connsiteY31" fmla="*/ 1910687 h 191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684" h="1910687">
                  <a:moveTo>
                    <a:pt x="0" y="1910687"/>
                  </a:moveTo>
                  <a:cubicBezTo>
                    <a:pt x="4549" y="1887941"/>
                    <a:pt x="8022" y="1864952"/>
                    <a:pt x="13648" y="1842448"/>
                  </a:cubicBezTo>
                  <a:cubicBezTo>
                    <a:pt x="17137" y="1828492"/>
                    <a:pt x="24723" y="1815659"/>
                    <a:pt x="27296" y="1801505"/>
                  </a:cubicBezTo>
                  <a:cubicBezTo>
                    <a:pt x="44584" y="1706417"/>
                    <a:pt x="49400" y="1557006"/>
                    <a:pt x="54591" y="1473958"/>
                  </a:cubicBezTo>
                  <a:cubicBezTo>
                    <a:pt x="59140" y="1237397"/>
                    <a:pt x="59794" y="1000729"/>
                    <a:pt x="68239" y="764275"/>
                  </a:cubicBezTo>
                  <a:cubicBezTo>
                    <a:pt x="68908" y="745530"/>
                    <a:pt x="77818" y="727994"/>
                    <a:pt x="81887" y="709684"/>
                  </a:cubicBezTo>
                  <a:cubicBezTo>
                    <a:pt x="86919" y="687040"/>
                    <a:pt x="90985" y="664191"/>
                    <a:pt x="95534" y="641445"/>
                  </a:cubicBezTo>
                  <a:cubicBezTo>
                    <a:pt x="100083" y="536812"/>
                    <a:pt x="104200" y="432159"/>
                    <a:pt x="109182" y="327546"/>
                  </a:cubicBezTo>
                  <a:cubicBezTo>
                    <a:pt x="113299" y="241089"/>
                    <a:pt x="114993" y="154439"/>
                    <a:pt x="122830" y="68239"/>
                  </a:cubicBezTo>
                  <a:cubicBezTo>
                    <a:pt x="124132" y="53912"/>
                    <a:pt x="127491" y="38530"/>
                    <a:pt x="136478" y="27296"/>
                  </a:cubicBezTo>
                  <a:cubicBezTo>
                    <a:pt x="146725" y="14488"/>
                    <a:pt x="163773" y="9099"/>
                    <a:pt x="177421" y="0"/>
                  </a:cubicBezTo>
                  <a:cubicBezTo>
                    <a:pt x="202644" y="75667"/>
                    <a:pt x="185899" y="17295"/>
                    <a:pt x="204717" y="136478"/>
                  </a:cubicBezTo>
                  <a:cubicBezTo>
                    <a:pt x="213349" y="191145"/>
                    <a:pt x="222914" y="245660"/>
                    <a:pt x="232012" y="300251"/>
                  </a:cubicBezTo>
                  <a:cubicBezTo>
                    <a:pt x="235825" y="323132"/>
                    <a:pt x="241846" y="345609"/>
                    <a:pt x="245660" y="368490"/>
                  </a:cubicBezTo>
                  <a:cubicBezTo>
                    <a:pt x="250948" y="400220"/>
                    <a:pt x="252075" y="432680"/>
                    <a:pt x="259308" y="464024"/>
                  </a:cubicBezTo>
                  <a:cubicBezTo>
                    <a:pt x="265778" y="492059"/>
                    <a:pt x="280960" y="517698"/>
                    <a:pt x="286603" y="545911"/>
                  </a:cubicBezTo>
                  <a:cubicBezTo>
                    <a:pt x="291152" y="568657"/>
                    <a:pt x="296101" y="591327"/>
                    <a:pt x="300251" y="614149"/>
                  </a:cubicBezTo>
                  <a:cubicBezTo>
                    <a:pt x="312016" y="678857"/>
                    <a:pt x="320954" y="739297"/>
                    <a:pt x="327546" y="805218"/>
                  </a:cubicBezTo>
                  <a:cubicBezTo>
                    <a:pt x="332997" y="859726"/>
                    <a:pt x="335144" y="914546"/>
                    <a:pt x="341194" y="968991"/>
                  </a:cubicBezTo>
                  <a:cubicBezTo>
                    <a:pt x="345534" y="1008053"/>
                    <a:pt x="356530" y="1065601"/>
                    <a:pt x="368490" y="1105469"/>
                  </a:cubicBezTo>
                  <a:cubicBezTo>
                    <a:pt x="376757" y="1133027"/>
                    <a:pt x="386687" y="1160060"/>
                    <a:pt x="395785" y="1187355"/>
                  </a:cubicBezTo>
                  <a:lnTo>
                    <a:pt x="423081" y="1269242"/>
                  </a:lnTo>
                  <a:cubicBezTo>
                    <a:pt x="427630" y="1282890"/>
                    <a:pt x="428748" y="1298215"/>
                    <a:pt x="436728" y="1310185"/>
                  </a:cubicBezTo>
                  <a:lnTo>
                    <a:pt x="464024" y="1351128"/>
                  </a:lnTo>
                  <a:lnTo>
                    <a:pt x="504967" y="1473958"/>
                  </a:lnTo>
                  <a:cubicBezTo>
                    <a:pt x="509516" y="1487606"/>
                    <a:pt x="510635" y="1502932"/>
                    <a:pt x="518615" y="1514902"/>
                  </a:cubicBezTo>
                  <a:lnTo>
                    <a:pt x="545911" y="1555845"/>
                  </a:lnTo>
                  <a:lnTo>
                    <a:pt x="586854" y="1678675"/>
                  </a:lnTo>
                  <a:cubicBezTo>
                    <a:pt x="591403" y="1692323"/>
                    <a:pt x="592522" y="1707648"/>
                    <a:pt x="600502" y="1719618"/>
                  </a:cubicBezTo>
                  <a:lnTo>
                    <a:pt x="655093" y="1801505"/>
                  </a:lnTo>
                  <a:cubicBezTo>
                    <a:pt x="664191" y="1815153"/>
                    <a:pt x="677201" y="1826887"/>
                    <a:pt x="682388" y="1842448"/>
                  </a:cubicBezTo>
                  <a:cubicBezTo>
                    <a:pt x="699253" y="1893042"/>
                    <a:pt x="689602" y="1870524"/>
                    <a:pt x="709684" y="191068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4" name="Ελεύθερη σχεδίαση 23"/>
            <p:cNvSpPr/>
            <p:nvPr/>
          </p:nvSpPr>
          <p:spPr>
            <a:xfrm>
              <a:off x="6505944" y="3214347"/>
              <a:ext cx="709684" cy="1978926"/>
            </a:xfrm>
            <a:custGeom>
              <a:avLst/>
              <a:gdLst>
                <a:gd name="connsiteX0" fmla="*/ 0 w 709684"/>
                <a:gd name="connsiteY0" fmla="*/ 1951630 h 1978926"/>
                <a:gd name="connsiteX1" fmla="*/ 13648 w 709684"/>
                <a:gd name="connsiteY1" fmla="*/ 1624084 h 1978926"/>
                <a:gd name="connsiteX2" fmla="*/ 27296 w 709684"/>
                <a:gd name="connsiteY2" fmla="*/ 1583141 h 1978926"/>
                <a:gd name="connsiteX3" fmla="*/ 40944 w 709684"/>
                <a:gd name="connsiteY3" fmla="*/ 1146412 h 1978926"/>
                <a:gd name="connsiteX4" fmla="*/ 68239 w 709684"/>
                <a:gd name="connsiteY4" fmla="*/ 573206 h 1978926"/>
                <a:gd name="connsiteX5" fmla="*/ 81887 w 709684"/>
                <a:gd name="connsiteY5" fmla="*/ 532263 h 1978926"/>
                <a:gd name="connsiteX6" fmla="*/ 95535 w 709684"/>
                <a:gd name="connsiteY6" fmla="*/ 423081 h 1978926"/>
                <a:gd name="connsiteX7" fmla="*/ 122830 w 709684"/>
                <a:gd name="connsiteY7" fmla="*/ 245660 h 1978926"/>
                <a:gd name="connsiteX8" fmla="*/ 136478 w 709684"/>
                <a:gd name="connsiteY8" fmla="*/ 68239 h 1978926"/>
                <a:gd name="connsiteX9" fmla="*/ 150126 w 709684"/>
                <a:gd name="connsiteY9" fmla="*/ 13648 h 1978926"/>
                <a:gd name="connsiteX10" fmla="*/ 191069 w 709684"/>
                <a:gd name="connsiteY10" fmla="*/ 0 h 1978926"/>
                <a:gd name="connsiteX11" fmla="*/ 204717 w 709684"/>
                <a:gd name="connsiteY11" fmla="*/ 54591 h 1978926"/>
                <a:gd name="connsiteX12" fmla="*/ 218365 w 709684"/>
                <a:gd name="connsiteY12" fmla="*/ 95535 h 1978926"/>
                <a:gd name="connsiteX13" fmla="*/ 245660 w 709684"/>
                <a:gd name="connsiteY13" fmla="*/ 245660 h 1978926"/>
                <a:gd name="connsiteX14" fmla="*/ 259308 w 709684"/>
                <a:gd name="connsiteY14" fmla="*/ 341194 h 1978926"/>
                <a:gd name="connsiteX15" fmla="*/ 272956 w 709684"/>
                <a:gd name="connsiteY15" fmla="*/ 395785 h 1978926"/>
                <a:gd name="connsiteX16" fmla="*/ 300251 w 709684"/>
                <a:gd name="connsiteY16" fmla="*/ 573206 h 1978926"/>
                <a:gd name="connsiteX17" fmla="*/ 313899 w 709684"/>
                <a:gd name="connsiteY17" fmla="*/ 614150 h 1978926"/>
                <a:gd name="connsiteX18" fmla="*/ 327547 w 709684"/>
                <a:gd name="connsiteY18" fmla="*/ 955344 h 1978926"/>
                <a:gd name="connsiteX19" fmla="*/ 354842 w 709684"/>
                <a:gd name="connsiteY19" fmla="*/ 1119117 h 1978926"/>
                <a:gd name="connsiteX20" fmla="*/ 382138 w 709684"/>
                <a:gd name="connsiteY20" fmla="*/ 1201003 h 1978926"/>
                <a:gd name="connsiteX21" fmla="*/ 395786 w 709684"/>
                <a:gd name="connsiteY21" fmla="*/ 1241947 h 1978926"/>
                <a:gd name="connsiteX22" fmla="*/ 423081 w 709684"/>
                <a:gd name="connsiteY22" fmla="*/ 1323833 h 1978926"/>
                <a:gd name="connsiteX23" fmla="*/ 436729 w 709684"/>
                <a:gd name="connsiteY23" fmla="*/ 1364776 h 1978926"/>
                <a:gd name="connsiteX24" fmla="*/ 464024 w 709684"/>
                <a:gd name="connsiteY24" fmla="*/ 1405720 h 1978926"/>
                <a:gd name="connsiteX25" fmla="*/ 504968 w 709684"/>
                <a:gd name="connsiteY25" fmla="*/ 1487606 h 1978926"/>
                <a:gd name="connsiteX26" fmla="*/ 532263 w 709684"/>
                <a:gd name="connsiteY26" fmla="*/ 1569493 h 1978926"/>
                <a:gd name="connsiteX27" fmla="*/ 545911 w 709684"/>
                <a:gd name="connsiteY27" fmla="*/ 1610436 h 1978926"/>
                <a:gd name="connsiteX28" fmla="*/ 600502 w 709684"/>
                <a:gd name="connsiteY28" fmla="*/ 1692323 h 1978926"/>
                <a:gd name="connsiteX29" fmla="*/ 627797 w 709684"/>
                <a:gd name="connsiteY29" fmla="*/ 1774209 h 1978926"/>
                <a:gd name="connsiteX30" fmla="*/ 655093 w 709684"/>
                <a:gd name="connsiteY30" fmla="*/ 1815153 h 1978926"/>
                <a:gd name="connsiteX31" fmla="*/ 682388 w 709684"/>
                <a:gd name="connsiteY31" fmla="*/ 1897039 h 1978926"/>
                <a:gd name="connsiteX32" fmla="*/ 696036 w 709684"/>
                <a:gd name="connsiteY32" fmla="*/ 1937982 h 1978926"/>
                <a:gd name="connsiteX33" fmla="*/ 709684 w 709684"/>
                <a:gd name="connsiteY33" fmla="*/ 1978926 h 197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9684" h="1978926">
                  <a:moveTo>
                    <a:pt x="0" y="1951630"/>
                  </a:moveTo>
                  <a:cubicBezTo>
                    <a:pt x="4549" y="1842448"/>
                    <a:pt x="5575" y="1733062"/>
                    <a:pt x="13648" y="1624084"/>
                  </a:cubicBezTo>
                  <a:cubicBezTo>
                    <a:pt x="14711" y="1609737"/>
                    <a:pt x="26475" y="1597504"/>
                    <a:pt x="27296" y="1583141"/>
                  </a:cubicBezTo>
                  <a:cubicBezTo>
                    <a:pt x="35605" y="1437731"/>
                    <a:pt x="36662" y="1291996"/>
                    <a:pt x="40944" y="1146412"/>
                  </a:cubicBezTo>
                  <a:cubicBezTo>
                    <a:pt x="44120" y="1038419"/>
                    <a:pt x="29554" y="747283"/>
                    <a:pt x="68239" y="573206"/>
                  </a:cubicBezTo>
                  <a:cubicBezTo>
                    <a:pt x="71360" y="559163"/>
                    <a:pt x="77338" y="545911"/>
                    <a:pt x="81887" y="532263"/>
                  </a:cubicBezTo>
                  <a:cubicBezTo>
                    <a:pt x="86436" y="495869"/>
                    <a:pt x="91485" y="459534"/>
                    <a:pt x="95535" y="423081"/>
                  </a:cubicBezTo>
                  <a:cubicBezTo>
                    <a:pt x="113128" y="264748"/>
                    <a:pt x="93935" y="332349"/>
                    <a:pt x="122830" y="245660"/>
                  </a:cubicBezTo>
                  <a:cubicBezTo>
                    <a:pt x="127379" y="186520"/>
                    <a:pt x="129547" y="127148"/>
                    <a:pt x="136478" y="68239"/>
                  </a:cubicBezTo>
                  <a:cubicBezTo>
                    <a:pt x="138670" y="49610"/>
                    <a:pt x="138409" y="28295"/>
                    <a:pt x="150126" y="13648"/>
                  </a:cubicBezTo>
                  <a:cubicBezTo>
                    <a:pt x="159113" y="2414"/>
                    <a:pt x="177421" y="4549"/>
                    <a:pt x="191069" y="0"/>
                  </a:cubicBezTo>
                  <a:cubicBezTo>
                    <a:pt x="195618" y="18197"/>
                    <a:pt x="199564" y="36556"/>
                    <a:pt x="204717" y="54591"/>
                  </a:cubicBezTo>
                  <a:cubicBezTo>
                    <a:pt x="208669" y="68424"/>
                    <a:pt x="214876" y="81578"/>
                    <a:pt x="218365" y="95535"/>
                  </a:cubicBezTo>
                  <a:cubicBezTo>
                    <a:pt x="226880" y="129596"/>
                    <a:pt x="240794" y="214034"/>
                    <a:pt x="245660" y="245660"/>
                  </a:cubicBezTo>
                  <a:cubicBezTo>
                    <a:pt x="250551" y="277454"/>
                    <a:pt x="253554" y="309545"/>
                    <a:pt x="259308" y="341194"/>
                  </a:cubicBezTo>
                  <a:cubicBezTo>
                    <a:pt x="262663" y="359648"/>
                    <a:pt x="269601" y="377330"/>
                    <a:pt x="272956" y="395785"/>
                  </a:cubicBezTo>
                  <a:cubicBezTo>
                    <a:pt x="283844" y="455673"/>
                    <a:pt x="287054" y="513819"/>
                    <a:pt x="300251" y="573206"/>
                  </a:cubicBezTo>
                  <a:cubicBezTo>
                    <a:pt x="303372" y="587250"/>
                    <a:pt x="309350" y="600502"/>
                    <a:pt x="313899" y="614150"/>
                  </a:cubicBezTo>
                  <a:cubicBezTo>
                    <a:pt x="318448" y="727881"/>
                    <a:pt x="320447" y="841743"/>
                    <a:pt x="327547" y="955344"/>
                  </a:cubicBezTo>
                  <a:cubicBezTo>
                    <a:pt x="329131" y="980683"/>
                    <a:pt x="345950" y="1086513"/>
                    <a:pt x="354842" y="1119117"/>
                  </a:cubicBezTo>
                  <a:cubicBezTo>
                    <a:pt x="362413" y="1146875"/>
                    <a:pt x="373039" y="1173708"/>
                    <a:pt x="382138" y="1201003"/>
                  </a:cubicBezTo>
                  <a:lnTo>
                    <a:pt x="395786" y="1241947"/>
                  </a:lnTo>
                  <a:lnTo>
                    <a:pt x="423081" y="1323833"/>
                  </a:lnTo>
                  <a:cubicBezTo>
                    <a:pt x="427630" y="1337481"/>
                    <a:pt x="428749" y="1352806"/>
                    <a:pt x="436729" y="1364776"/>
                  </a:cubicBezTo>
                  <a:cubicBezTo>
                    <a:pt x="445827" y="1378424"/>
                    <a:pt x="456689" y="1391049"/>
                    <a:pt x="464024" y="1405720"/>
                  </a:cubicBezTo>
                  <a:cubicBezTo>
                    <a:pt x="520521" y="1518715"/>
                    <a:pt x="426751" y="1370283"/>
                    <a:pt x="504968" y="1487606"/>
                  </a:cubicBezTo>
                  <a:lnTo>
                    <a:pt x="532263" y="1569493"/>
                  </a:lnTo>
                  <a:cubicBezTo>
                    <a:pt x="536812" y="1583141"/>
                    <a:pt x="537931" y="1598466"/>
                    <a:pt x="545911" y="1610436"/>
                  </a:cubicBezTo>
                  <a:cubicBezTo>
                    <a:pt x="564108" y="1637732"/>
                    <a:pt x="590128" y="1661201"/>
                    <a:pt x="600502" y="1692323"/>
                  </a:cubicBezTo>
                  <a:cubicBezTo>
                    <a:pt x="609600" y="1719618"/>
                    <a:pt x="611837" y="1750269"/>
                    <a:pt x="627797" y="1774209"/>
                  </a:cubicBezTo>
                  <a:cubicBezTo>
                    <a:pt x="636896" y="1787857"/>
                    <a:pt x="648431" y="1800164"/>
                    <a:pt x="655093" y="1815153"/>
                  </a:cubicBezTo>
                  <a:cubicBezTo>
                    <a:pt x="666778" y="1841445"/>
                    <a:pt x="673290" y="1869744"/>
                    <a:pt x="682388" y="1897039"/>
                  </a:cubicBezTo>
                  <a:lnTo>
                    <a:pt x="696036" y="1937982"/>
                  </a:lnTo>
                  <a:lnTo>
                    <a:pt x="709684" y="1978926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0" name="Ελεύθερη σχεδίαση 29"/>
            <p:cNvSpPr/>
            <p:nvPr/>
          </p:nvSpPr>
          <p:spPr>
            <a:xfrm>
              <a:off x="7242924" y="3227995"/>
              <a:ext cx="682388" cy="1951630"/>
            </a:xfrm>
            <a:custGeom>
              <a:avLst/>
              <a:gdLst>
                <a:gd name="connsiteX0" fmla="*/ 0 w 682388"/>
                <a:gd name="connsiteY0" fmla="*/ 1951630 h 1951630"/>
                <a:gd name="connsiteX1" fmla="*/ 13647 w 682388"/>
                <a:gd name="connsiteY1" fmla="*/ 1815152 h 1951630"/>
                <a:gd name="connsiteX2" fmla="*/ 27295 w 682388"/>
                <a:gd name="connsiteY2" fmla="*/ 1774209 h 1951630"/>
                <a:gd name="connsiteX3" fmla="*/ 54591 w 682388"/>
                <a:gd name="connsiteY3" fmla="*/ 846161 h 1951630"/>
                <a:gd name="connsiteX4" fmla="*/ 68238 w 682388"/>
                <a:gd name="connsiteY4" fmla="*/ 423081 h 1951630"/>
                <a:gd name="connsiteX5" fmla="*/ 95534 w 682388"/>
                <a:gd name="connsiteY5" fmla="*/ 232012 h 1951630"/>
                <a:gd name="connsiteX6" fmla="*/ 122829 w 682388"/>
                <a:gd name="connsiteY6" fmla="*/ 81887 h 1951630"/>
                <a:gd name="connsiteX7" fmla="*/ 136477 w 682388"/>
                <a:gd name="connsiteY7" fmla="*/ 27296 h 1951630"/>
                <a:gd name="connsiteX8" fmla="*/ 177420 w 682388"/>
                <a:gd name="connsiteY8" fmla="*/ 0 h 1951630"/>
                <a:gd name="connsiteX9" fmla="*/ 191068 w 682388"/>
                <a:gd name="connsiteY9" fmla="*/ 40943 h 1951630"/>
                <a:gd name="connsiteX10" fmla="*/ 218364 w 682388"/>
                <a:gd name="connsiteY10" fmla="*/ 177421 h 1951630"/>
                <a:gd name="connsiteX11" fmla="*/ 245659 w 682388"/>
                <a:gd name="connsiteY11" fmla="*/ 259308 h 1951630"/>
                <a:gd name="connsiteX12" fmla="*/ 259307 w 682388"/>
                <a:gd name="connsiteY12" fmla="*/ 300251 h 1951630"/>
                <a:gd name="connsiteX13" fmla="*/ 272955 w 682388"/>
                <a:gd name="connsiteY13" fmla="*/ 354842 h 1951630"/>
                <a:gd name="connsiteX14" fmla="*/ 300250 w 682388"/>
                <a:gd name="connsiteY14" fmla="*/ 559558 h 1951630"/>
                <a:gd name="connsiteX15" fmla="*/ 313898 w 682388"/>
                <a:gd name="connsiteY15" fmla="*/ 600502 h 1951630"/>
                <a:gd name="connsiteX16" fmla="*/ 341194 w 682388"/>
                <a:gd name="connsiteY16" fmla="*/ 777922 h 1951630"/>
                <a:gd name="connsiteX17" fmla="*/ 395785 w 682388"/>
                <a:gd name="connsiteY17" fmla="*/ 968991 h 1951630"/>
                <a:gd name="connsiteX18" fmla="*/ 450376 w 682388"/>
                <a:gd name="connsiteY18" fmla="*/ 1132764 h 1951630"/>
                <a:gd name="connsiteX19" fmla="*/ 477671 w 682388"/>
                <a:gd name="connsiteY19" fmla="*/ 1214651 h 1951630"/>
                <a:gd name="connsiteX20" fmla="*/ 504967 w 682388"/>
                <a:gd name="connsiteY20" fmla="*/ 1255594 h 1951630"/>
                <a:gd name="connsiteX21" fmla="*/ 518614 w 682388"/>
                <a:gd name="connsiteY21" fmla="*/ 1323833 h 1951630"/>
                <a:gd name="connsiteX22" fmla="*/ 545910 w 682388"/>
                <a:gd name="connsiteY22" fmla="*/ 1487606 h 1951630"/>
                <a:gd name="connsiteX23" fmla="*/ 573206 w 682388"/>
                <a:gd name="connsiteY23" fmla="*/ 1569493 h 1951630"/>
                <a:gd name="connsiteX24" fmla="*/ 600501 w 682388"/>
                <a:gd name="connsiteY24" fmla="*/ 1651379 h 1951630"/>
                <a:gd name="connsiteX25" fmla="*/ 627797 w 682388"/>
                <a:gd name="connsiteY25" fmla="*/ 1692322 h 1951630"/>
                <a:gd name="connsiteX26" fmla="*/ 668740 w 682388"/>
                <a:gd name="connsiteY26" fmla="*/ 1815152 h 1951630"/>
                <a:gd name="connsiteX27" fmla="*/ 682388 w 682388"/>
                <a:gd name="connsiteY27" fmla="*/ 1856096 h 195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2388" h="1951630">
                  <a:moveTo>
                    <a:pt x="0" y="1951630"/>
                  </a:moveTo>
                  <a:cubicBezTo>
                    <a:pt x="4549" y="1906137"/>
                    <a:pt x="6695" y="1860340"/>
                    <a:pt x="13647" y="1815152"/>
                  </a:cubicBezTo>
                  <a:cubicBezTo>
                    <a:pt x="15834" y="1800933"/>
                    <a:pt x="26338" y="1788563"/>
                    <a:pt x="27295" y="1774209"/>
                  </a:cubicBezTo>
                  <a:cubicBezTo>
                    <a:pt x="38714" y="1602920"/>
                    <a:pt x="51811" y="946246"/>
                    <a:pt x="54591" y="846161"/>
                  </a:cubicBezTo>
                  <a:cubicBezTo>
                    <a:pt x="58509" y="705115"/>
                    <a:pt x="58852" y="563869"/>
                    <a:pt x="68238" y="423081"/>
                  </a:cubicBezTo>
                  <a:cubicBezTo>
                    <a:pt x="72518" y="358887"/>
                    <a:pt x="87554" y="295851"/>
                    <a:pt x="95534" y="232012"/>
                  </a:cubicBezTo>
                  <a:cubicBezTo>
                    <a:pt x="118117" y="51353"/>
                    <a:pt x="94780" y="180062"/>
                    <a:pt x="122829" y="81887"/>
                  </a:cubicBezTo>
                  <a:cubicBezTo>
                    <a:pt x="127982" y="63852"/>
                    <a:pt x="126072" y="42903"/>
                    <a:pt x="136477" y="27296"/>
                  </a:cubicBezTo>
                  <a:cubicBezTo>
                    <a:pt x="145575" y="13648"/>
                    <a:pt x="163772" y="9099"/>
                    <a:pt x="177420" y="0"/>
                  </a:cubicBezTo>
                  <a:cubicBezTo>
                    <a:pt x="181969" y="13648"/>
                    <a:pt x="187947" y="26900"/>
                    <a:pt x="191068" y="40943"/>
                  </a:cubicBezTo>
                  <a:cubicBezTo>
                    <a:pt x="212151" y="135816"/>
                    <a:pt x="195055" y="99723"/>
                    <a:pt x="218364" y="177421"/>
                  </a:cubicBezTo>
                  <a:cubicBezTo>
                    <a:pt x="226632" y="204980"/>
                    <a:pt x="236561" y="232012"/>
                    <a:pt x="245659" y="259308"/>
                  </a:cubicBezTo>
                  <a:cubicBezTo>
                    <a:pt x="250208" y="272956"/>
                    <a:pt x="255818" y="286295"/>
                    <a:pt x="259307" y="300251"/>
                  </a:cubicBezTo>
                  <a:cubicBezTo>
                    <a:pt x="263856" y="318448"/>
                    <a:pt x="269276" y="336449"/>
                    <a:pt x="272955" y="354842"/>
                  </a:cubicBezTo>
                  <a:cubicBezTo>
                    <a:pt x="306615" y="523139"/>
                    <a:pt x="263837" y="341077"/>
                    <a:pt x="300250" y="559558"/>
                  </a:cubicBezTo>
                  <a:cubicBezTo>
                    <a:pt x="302615" y="573749"/>
                    <a:pt x="310777" y="586458"/>
                    <a:pt x="313898" y="600502"/>
                  </a:cubicBezTo>
                  <a:cubicBezTo>
                    <a:pt x="336449" y="701978"/>
                    <a:pt x="319431" y="669107"/>
                    <a:pt x="341194" y="777922"/>
                  </a:cubicBezTo>
                  <a:cubicBezTo>
                    <a:pt x="358334" y="863622"/>
                    <a:pt x="369766" y="890934"/>
                    <a:pt x="395785" y="968991"/>
                  </a:cubicBezTo>
                  <a:lnTo>
                    <a:pt x="450376" y="1132764"/>
                  </a:lnTo>
                  <a:cubicBezTo>
                    <a:pt x="450378" y="1132769"/>
                    <a:pt x="477667" y="1214646"/>
                    <a:pt x="477671" y="1214651"/>
                  </a:cubicBezTo>
                  <a:lnTo>
                    <a:pt x="504967" y="1255594"/>
                  </a:lnTo>
                  <a:cubicBezTo>
                    <a:pt x="509516" y="1278340"/>
                    <a:pt x="514801" y="1300952"/>
                    <a:pt x="518614" y="1323833"/>
                  </a:cubicBezTo>
                  <a:cubicBezTo>
                    <a:pt x="526983" y="1374045"/>
                    <a:pt x="532126" y="1437066"/>
                    <a:pt x="545910" y="1487606"/>
                  </a:cubicBezTo>
                  <a:cubicBezTo>
                    <a:pt x="553481" y="1515364"/>
                    <a:pt x="564108" y="1542197"/>
                    <a:pt x="573206" y="1569493"/>
                  </a:cubicBezTo>
                  <a:cubicBezTo>
                    <a:pt x="573208" y="1569498"/>
                    <a:pt x="600498" y="1651375"/>
                    <a:pt x="600501" y="1651379"/>
                  </a:cubicBezTo>
                  <a:lnTo>
                    <a:pt x="627797" y="1692322"/>
                  </a:lnTo>
                  <a:lnTo>
                    <a:pt x="668740" y="1815152"/>
                  </a:lnTo>
                  <a:lnTo>
                    <a:pt x="682388" y="1856096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1" name="Ελεύθερη σχεδίαση 30"/>
            <p:cNvSpPr/>
            <p:nvPr/>
          </p:nvSpPr>
          <p:spPr>
            <a:xfrm>
              <a:off x="7952607" y="3132461"/>
              <a:ext cx="682388" cy="1937982"/>
            </a:xfrm>
            <a:custGeom>
              <a:avLst/>
              <a:gdLst>
                <a:gd name="connsiteX0" fmla="*/ 0 w 682388"/>
                <a:gd name="connsiteY0" fmla="*/ 1937982 h 1937982"/>
                <a:gd name="connsiteX1" fmla="*/ 27296 w 682388"/>
                <a:gd name="connsiteY1" fmla="*/ 1337480 h 1937982"/>
                <a:gd name="connsiteX2" fmla="*/ 68239 w 682388"/>
                <a:gd name="connsiteY2" fmla="*/ 491319 h 1937982"/>
                <a:gd name="connsiteX3" fmla="*/ 81887 w 682388"/>
                <a:gd name="connsiteY3" fmla="*/ 122830 h 1937982"/>
                <a:gd name="connsiteX4" fmla="*/ 95534 w 682388"/>
                <a:gd name="connsiteY4" fmla="*/ 81886 h 1937982"/>
                <a:gd name="connsiteX5" fmla="*/ 150125 w 682388"/>
                <a:gd name="connsiteY5" fmla="*/ 0 h 1937982"/>
                <a:gd name="connsiteX6" fmla="*/ 177421 w 682388"/>
                <a:gd name="connsiteY6" fmla="*/ 81886 h 1937982"/>
                <a:gd name="connsiteX7" fmla="*/ 191069 w 682388"/>
                <a:gd name="connsiteY7" fmla="*/ 122830 h 1937982"/>
                <a:gd name="connsiteX8" fmla="*/ 218364 w 682388"/>
                <a:gd name="connsiteY8" fmla="*/ 259307 h 1937982"/>
                <a:gd name="connsiteX9" fmla="*/ 245660 w 682388"/>
                <a:gd name="connsiteY9" fmla="*/ 341194 h 1937982"/>
                <a:gd name="connsiteX10" fmla="*/ 272955 w 682388"/>
                <a:gd name="connsiteY10" fmla="*/ 423080 h 1937982"/>
                <a:gd name="connsiteX11" fmla="*/ 286603 w 682388"/>
                <a:gd name="connsiteY11" fmla="*/ 464024 h 1937982"/>
                <a:gd name="connsiteX12" fmla="*/ 300251 w 682388"/>
                <a:gd name="connsiteY12" fmla="*/ 545910 h 1937982"/>
                <a:gd name="connsiteX13" fmla="*/ 327546 w 682388"/>
                <a:gd name="connsiteY13" fmla="*/ 723331 h 1937982"/>
                <a:gd name="connsiteX14" fmla="*/ 341194 w 682388"/>
                <a:gd name="connsiteY14" fmla="*/ 764274 h 1937982"/>
                <a:gd name="connsiteX15" fmla="*/ 354842 w 682388"/>
                <a:gd name="connsiteY15" fmla="*/ 832513 h 1937982"/>
                <a:gd name="connsiteX16" fmla="*/ 395785 w 682388"/>
                <a:gd name="connsiteY16" fmla="*/ 968991 h 1937982"/>
                <a:gd name="connsiteX17" fmla="*/ 423081 w 682388"/>
                <a:gd name="connsiteY17" fmla="*/ 1119116 h 1937982"/>
                <a:gd name="connsiteX18" fmla="*/ 436728 w 682388"/>
                <a:gd name="connsiteY18" fmla="*/ 1160059 h 1937982"/>
                <a:gd name="connsiteX19" fmla="*/ 450376 w 682388"/>
                <a:gd name="connsiteY19" fmla="*/ 1214651 h 1937982"/>
                <a:gd name="connsiteX20" fmla="*/ 477672 w 682388"/>
                <a:gd name="connsiteY20" fmla="*/ 1296537 h 1937982"/>
                <a:gd name="connsiteX21" fmla="*/ 504967 w 682388"/>
                <a:gd name="connsiteY21" fmla="*/ 1433015 h 1937982"/>
                <a:gd name="connsiteX22" fmla="*/ 518615 w 682388"/>
                <a:gd name="connsiteY22" fmla="*/ 1501254 h 1937982"/>
                <a:gd name="connsiteX23" fmla="*/ 545911 w 682388"/>
                <a:gd name="connsiteY23" fmla="*/ 1583140 h 1937982"/>
                <a:gd name="connsiteX24" fmla="*/ 559558 w 682388"/>
                <a:gd name="connsiteY24" fmla="*/ 1624083 h 1937982"/>
                <a:gd name="connsiteX25" fmla="*/ 586854 w 682388"/>
                <a:gd name="connsiteY25" fmla="*/ 1665027 h 1937982"/>
                <a:gd name="connsiteX26" fmla="*/ 614149 w 682388"/>
                <a:gd name="connsiteY26" fmla="*/ 1774209 h 1937982"/>
                <a:gd name="connsiteX27" fmla="*/ 627797 w 682388"/>
                <a:gd name="connsiteY27" fmla="*/ 1815152 h 1937982"/>
                <a:gd name="connsiteX28" fmla="*/ 655093 w 682388"/>
                <a:gd name="connsiteY28" fmla="*/ 1856095 h 1937982"/>
                <a:gd name="connsiteX29" fmla="*/ 682388 w 682388"/>
                <a:gd name="connsiteY29" fmla="*/ 1910686 h 193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82388" h="1937982">
                  <a:moveTo>
                    <a:pt x="0" y="1937982"/>
                  </a:moveTo>
                  <a:cubicBezTo>
                    <a:pt x="9099" y="1737815"/>
                    <a:pt x="20015" y="1537722"/>
                    <a:pt x="27296" y="1337480"/>
                  </a:cubicBezTo>
                  <a:cubicBezTo>
                    <a:pt x="55760" y="554707"/>
                    <a:pt x="19182" y="834712"/>
                    <a:pt x="68239" y="491319"/>
                  </a:cubicBezTo>
                  <a:cubicBezTo>
                    <a:pt x="72788" y="368489"/>
                    <a:pt x="73711" y="245472"/>
                    <a:pt x="81887" y="122830"/>
                  </a:cubicBezTo>
                  <a:cubicBezTo>
                    <a:pt x="82844" y="108476"/>
                    <a:pt x="88548" y="94462"/>
                    <a:pt x="95534" y="81886"/>
                  </a:cubicBezTo>
                  <a:cubicBezTo>
                    <a:pt x="111465" y="53209"/>
                    <a:pt x="150125" y="0"/>
                    <a:pt x="150125" y="0"/>
                  </a:cubicBezTo>
                  <a:lnTo>
                    <a:pt x="177421" y="81886"/>
                  </a:lnTo>
                  <a:cubicBezTo>
                    <a:pt x="181970" y="95534"/>
                    <a:pt x="188704" y="108639"/>
                    <a:pt x="191069" y="122830"/>
                  </a:cubicBezTo>
                  <a:cubicBezTo>
                    <a:pt x="200290" y="178152"/>
                    <a:pt x="203097" y="208417"/>
                    <a:pt x="218364" y="259307"/>
                  </a:cubicBezTo>
                  <a:cubicBezTo>
                    <a:pt x="226632" y="286866"/>
                    <a:pt x="236561" y="313898"/>
                    <a:pt x="245660" y="341194"/>
                  </a:cubicBezTo>
                  <a:lnTo>
                    <a:pt x="272955" y="423080"/>
                  </a:lnTo>
                  <a:cubicBezTo>
                    <a:pt x="277504" y="436728"/>
                    <a:pt x="284238" y="449833"/>
                    <a:pt x="286603" y="464024"/>
                  </a:cubicBezTo>
                  <a:cubicBezTo>
                    <a:pt x="291152" y="491319"/>
                    <a:pt x="296338" y="518516"/>
                    <a:pt x="300251" y="545910"/>
                  </a:cubicBezTo>
                  <a:cubicBezTo>
                    <a:pt x="311298" y="623240"/>
                    <a:pt x="310171" y="653829"/>
                    <a:pt x="327546" y="723331"/>
                  </a:cubicBezTo>
                  <a:cubicBezTo>
                    <a:pt x="331035" y="737287"/>
                    <a:pt x="337705" y="750318"/>
                    <a:pt x="341194" y="764274"/>
                  </a:cubicBezTo>
                  <a:cubicBezTo>
                    <a:pt x="346820" y="786778"/>
                    <a:pt x="348739" y="810134"/>
                    <a:pt x="354842" y="832513"/>
                  </a:cubicBezTo>
                  <a:cubicBezTo>
                    <a:pt x="380951" y="928248"/>
                    <a:pt x="379798" y="889060"/>
                    <a:pt x="395785" y="968991"/>
                  </a:cubicBezTo>
                  <a:cubicBezTo>
                    <a:pt x="407955" y="1029840"/>
                    <a:pt x="408442" y="1060558"/>
                    <a:pt x="423081" y="1119116"/>
                  </a:cubicBezTo>
                  <a:cubicBezTo>
                    <a:pt x="426570" y="1133072"/>
                    <a:pt x="432776" y="1146227"/>
                    <a:pt x="436728" y="1160059"/>
                  </a:cubicBezTo>
                  <a:cubicBezTo>
                    <a:pt x="441881" y="1178095"/>
                    <a:pt x="444986" y="1196685"/>
                    <a:pt x="450376" y="1214651"/>
                  </a:cubicBezTo>
                  <a:cubicBezTo>
                    <a:pt x="458644" y="1242209"/>
                    <a:pt x="472029" y="1268324"/>
                    <a:pt x="477672" y="1296537"/>
                  </a:cubicBezTo>
                  <a:lnTo>
                    <a:pt x="504967" y="1433015"/>
                  </a:lnTo>
                  <a:cubicBezTo>
                    <a:pt x="509516" y="1455761"/>
                    <a:pt x="511279" y="1479248"/>
                    <a:pt x="518615" y="1501254"/>
                  </a:cubicBezTo>
                  <a:lnTo>
                    <a:pt x="545911" y="1583140"/>
                  </a:lnTo>
                  <a:cubicBezTo>
                    <a:pt x="550460" y="1596788"/>
                    <a:pt x="551578" y="1612113"/>
                    <a:pt x="559558" y="1624083"/>
                  </a:cubicBezTo>
                  <a:lnTo>
                    <a:pt x="586854" y="1665027"/>
                  </a:lnTo>
                  <a:cubicBezTo>
                    <a:pt x="595952" y="1701421"/>
                    <a:pt x="602286" y="1738620"/>
                    <a:pt x="614149" y="1774209"/>
                  </a:cubicBezTo>
                  <a:cubicBezTo>
                    <a:pt x="618698" y="1787857"/>
                    <a:pt x="621363" y="1802285"/>
                    <a:pt x="627797" y="1815152"/>
                  </a:cubicBezTo>
                  <a:cubicBezTo>
                    <a:pt x="635133" y="1829823"/>
                    <a:pt x="645994" y="1842447"/>
                    <a:pt x="655093" y="1856095"/>
                  </a:cubicBezTo>
                  <a:cubicBezTo>
                    <a:pt x="670774" y="1903142"/>
                    <a:pt x="658567" y="1886867"/>
                    <a:pt x="682388" y="191068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5" name="Ελεύθερη σχεδίαση 34"/>
            <p:cNvSpPr/>
            <p:nvPr/>
          </p:nvSpPr>
          <p:spPr>
            <a:xfrm>
              <a:off x="5100225" y="3201772"/>
              <a:ext cx="682388" cy="1937982"/>
            </a:xfrm>
            <a:custGeom>
              <a:avLst/>
              <a:gdLst>
                <a:gd name="connsiteX0" fmla="*/ 0 w 682388"/>
                <a:gd name="connsiteY0" fmla="*/ 1937982 h 1937982"/>
                <a:gd name="connsiteX1" fmla="*/ 27296 w 682388"/>
                <a:gd name="connsiteY1" fmla="*/ 1337480 h 1937982"/>
                <a:gd name="connsiteX2" fmla="*/ 68239 w 682388"/>
                <a:gd name="connsiteY2" fmla="*/ 491319 h 1937982"/>
                <a:gd name="connsiteX3" fmla="*/ 81887 w 682388"/>
                <a:gd name="connsiteY3" fmla="*/ 122830 h 1937982"/>
                <a:gd name="connsiteX4" fmla="*/ 95534 w 682388"/>
                <a:gd name="connsiteY4" fmla="*/ 81886 h 1937982"/>
                <a:gd name="connsiteX5" fmla="*/ 150125 w 682388"/>
                <a:gd name="connsiteY5" fmla="*/ 0 h 1937982"/>
                <a:gd name="connsiteX6" fmla="*/ 177421 w 682388"/>
                <a:gd name="connsiteY6" fmla="*/ 81886 h 1937982"/>
                <a:gd name="connsiteX7" fmla="*/ 191069 w 682388"/>
                <a:gd name="connsiteY7" fmla="*/ 122830 h 1937982"/>
                <a:gd name="connsiteX8" fmla="*/ 218364 w 682388"/>
                <a:gd name="connsiteY8" fmla="*/ 259307 h 1937982"/>
                <a:gd name="connsiteX9" fmla="*/ 245660 w 682388"/>
                <a:gd name="connsiteY9" fmla="*/ 341194 h 1937982"/>
                <a:gd name="connsiteX10" fmla="*/ 272955 w 682388"/>
                <a:gd name="connsiteY10" fmla="*/ 423080 h 1937982"/>
                <a:gd name="connsiteX11" fmla="*/ 286603 w 682388"/>
                <a:gd name="connsiteY11" fmla="*/ 464024 h 1937982"/>
                <a:gd name="connsiteX12" fmla="*/ 300251 w 682388"/>
                <a:gd name="connsiteY12" fmla="*/ 545910 h 1937982"/>
                <a:gd name="connsiteX13" fmla="*/ 327546 w 682388"/>
                <a:gd name="connsiteY13" fmla="*/ 723331 h 1937982"/>
                <a:gd name="connsiteX14" fmla="*/ 341194 w 682388"/>
                <a:gd name="connsiteY14" fmla="*/ 764274 h 1937982"/>
                <a:gd name="connsiteX15" fmla="*/ 354842 w 682388"/>
                <a:gd name="connsiteY15" fmla="*/ 832513 h 1937982"/>
                <a:gd name="connsiteX16" fmla="*/ 395785 w 682388"/>
                <a:gd name="connsiteY16" fmla="*/ 968991 h 1937982"/>
                <a:gd name="connsiteX17" fmla="*/ 423081 w 682388"/>
                <a:gd name="connsiteY17" fmla="*/ 1119116 h 1937982"/>
                <a:gd name="connsiteX18" fmla="*/ 436728 w 682388"/>
                <a:gd name="connsiteY18" fmla="*/ 1160059 h 1937982"/>
                <a:gd name="connsiteX19" fmla="*/ 450376 w 682388"/>
                <a:gd name="connsiteY19" fmla="*/ 1214651 h 1937982"/>
                <a:gd name="connsiteX20" fmla="*/ 477672 w 682388"/>
                <a:gd name="connsiteY20" fmla="*/ 1296537 h 1937982"/>
                <a:gd name="connsiteX21" fmla="*/ 504967 w 682388"/>
                <a:gd name="connsiteY21" fmla="*/ 1433015 h 1937982"/>
                <a:gd name="connsiteX22" fmla="*/ 518615 w 682388"/>
                <a:gd name="connsiteY22" fmla="*/ 1501254 h 1937982"/>
                <a:gd name="connsiteX23" fmla="*/ 545911 w 682388"/>
                <a:gd name="connsiteY23" fmla="*/ 1583140 h 1937982"/>
                <a:gd name="connsiteX24" fmla="*/ 559558 w 682388"/>
                <a:gd name="connsiteY24" fmla="*/ 1624083 h 1937982"/>
                <a:gd name="connsiteX25" fmla="*/ 586854 w 682388"/>
                <a:gd name="connsiteY25" fmla="*/ 1665027 h 1937982"/>
                <a:gd name="connsiteX26" fmla="*/ 614149 w 682388"/>
                <a:gd name="connsiteY26" fmla="*/ 1774209 h 1937982"/>
                <a:gd name="connsiteX27" fmla="*/ 627797 w 682388"/>
                <a:gd name="connsiteY27" fmla="*/ 1815152 h 1937982"/>
                <a:gd name="connsiteX28" fmla="*/ 655093 w 682388"/>
                <a:gd name="connsiteY28" fmla="*/ 1856095 h 1937982"/>
                <a:gd name="connsiteX29" fmla="*/ 682388 w 682388"/>
                <a:gd name="connsiteY29" fmla="*/ 1910686 h 193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82388" h="1937982">
                  <a:moveTo>
                    <a:pt x="0" y="1937982"/>
                  </a:moveTo>
                  <a:cubicBezTo>
                    <a:pt x="9099" y="1737815"/>
                    <a:pt x="20015" y="1537722"/>
                    <a:pt x="27296" y="1337480"/>
                  </a:cubicBezTo>
                  <a:cubicBezTo>
                    <a:pt x="55760" y="554707"/>
                    <a:pt x="19182" y="834712"/>
                    <a:pt x="68239" y="491319"/>
                  </a:cubicBezTo>
                  <a:cubicBezTo>
                    <a:pt x="72788" y="368489"/>
                    <a:pt x="73711" y="245472"/>
                    <a:pt x="81887" y="122830"/>
                  </a:cubicBezTo>
                  <a:cubicBezTo>
                    <a:pt x="82844" y="108476"/>
                    <a:pt x="88548" y="94462"/>
                    <a:pt x="95534" y="81886"/>
                  </a:cubicBezTo>
                  <a:cubicBezTo>
                    <a:pt x="111465" y="53209"/>
                    <a:pt x="150125" y="0"/>
                    <a:pt x="150125" y="0"/>
                  </a:cubicBezTo>
                  <a:lnTo>
                    <a:pt x="177421" y="81886"/>
                  </a:lnTo>
                  <a:cubicBezTo>
                    <a:pt x="181970" y="95534"/>
                    <a:pt x="188704" y="108639"/>
                    <a:pt x="191069" y="122830"/>
                  </a:cubicBezTo>
                  <a:cubicBezTo>
                    <a:pt x="200290" y="178152"/>
                    <a:pt x="203097" y="208417"/>
                    <a:pt x="218364" y="259307"/>
                  </a:cubicBezTo>
                  <a:cubicBezTo>
                    <a:pt x="226632" y="286866"/>
                    <a:pt x="236561" y="313898"/>
                    <a:pt x="245660" y="341194"/>
                  </a:cubicBezTo>
                  <a:lnTo>
                    <a:pt x="272955" y="423080"/>
                  </a:lnTo>
                  <a:cubicBezTo>
                    <a:pt x="277504" y="436728"/>
                    <a:pt x="284238" y="449833"/>
                    <a:pt x="286603" y="464024"/>
                  </a:cubicBezTo>
                  <a:cubicBezTo>
                    <a:pt x="291152" y="491319"/>
                    <a:pt x="296338" y="518516"/>
                    <a:pt x="300251" y="545910"/>
                  </a:cubicBezTo>
                  <a:cubicBezTo>
                    <a:pt x="311298" y="623240"/>
                    <a:pt x="310171" y="653829"/>
                    <a:pt x="327546" y="723331"/>
                  </a:cubicBezTo>
                  <a:cubicBezTo>
                    <a:pt x="331035" y="737287"/>
                    <a:pt x="337705" y="750318"/>
                    <a:pt x="341194" y="764274"/>
                  </a:cubicBezTo>
                  <a:cubicBezTo>
                    <a:pt x="346820" y="786778"/>
                    <a:pt x="348739" y="810134"/>
                    <a:pt x="354842" y="832513"/>
                  </a:cubicBezTo>
                  <a:cubicBezTo>
                    <a:pt x="380951" y="928248"/>
                    <a:pt x="379798" y="889060"/>
                    <a:pt x="395785" y="968991"/>
                  </a:cubicBezTo>
                  <a:cubicBezTo>
                    <a:pt x="407955" y="1029840"/>
                    <a:pt x="408442" y="1060558"/>
                    <a:pt x="423081" y="1119116"/>
                  </a:cubicBezTo>
                  <a:cubicBezTo>
                    <a:pt x="426570" y="1133072"/>
                    <a:pt x="432776" y="1146227"/>
                    <a:pt x="436728" y="1160059"/>
                  </a:cubicBezTo>
                  <a:cubicBezTo>
                    <a:pt x="441881" y="1178095"/>
                    <a:pt x="444986" y="1196685"/>
                    <a:pt x="450376" y="1214651"/>
                  </a:cubicBezTo>
                  <a:cubicBezTo>
                    <a:pt x="458644" y="1242209"/>
                    <a:pt x="472029" y="1268324"/>
                    <a:pt x="477672" y="1296537"/>
                  </a:cubicBezTo>
                  <a:lnTo>
                    <a:pt x="504967" y="1433015"/>
                  </a:lnTo>
                  <a:cubicBezTo>
                    <a:pt x="509516" y="1455761"/>
                    <a:pt x="511279" y="1479248"/>
                    <a:pt x="518615" y="1501254"/>
                  </a:cubicBezTo>
                  <a:lnTo>
                    <a:pt x="545911" y="1583140"/>
                  </a:lnTo>
                  <a:cubicBezTo>
                    <a:pt x="550460" y="1596788"/>
                    <a:pt x="551578" y="1612113"/>
                    <a:pt x="559558" y="1624083"/>
                  </a:cubicBezTo>
                  <a:lnTo>
                    <a:pt x="586854" y="1665027"/>
                  </a:lnTo>
                  <a:cubicBezTo>
                    <a:pt x="595952" y="1701421"/>
                    <a:pt x="602286" y="1738620"/>
                    <a:pt x="614149" y="1774209"/>
                  </a:cubicBezTo>
                  <a:cubicBezTo>
                    <a:pt x="618698" y="1787857"/>
                    <a:pt x="621363" y="1802285"/>
                    <a:pt x="627797" y="1815152"/>
                  </a:cubicBezTo>
                  <a:cubicBezTo>
                    <a:pt x="635133" y="1829823"/>
                    <a:pt x="645994" y="1842447"/>
                    <a:pt x="655093" y="1856095"/>
                  </a:cubicBezTo>
                  <a:cubicBezTo>
                    <a:pt x="670774" y="1903142"/>
                    <a:pt x="658567" y="1886867"/>
                    <a:pt x="682388" y="191068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45874" y="5999199"/>
              <a:ext cx="12298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Χρόνος (</a:t>
              </a: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sec)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59099" y="2792831"/>
              <a:ext cx="1565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Συστολική πίεση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81378" y="3456181"/>
              <a:ext cx="10956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Μέση αρτηριακή πίεση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18809" y="3788176"/>
              <a:ext cx="14276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Αρτηριακή πίεση ( </a:t>
              </a: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mmHg)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49989" y="5231811"/>
              <a:ext cx="16471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Διαστολική πίεση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2" name="Ευθεία γραμμή σύνδεσης 41"/>
            <p:cNvCxnSpPr/>
            <p:nvPr/>
          </p:nvCxnSpPr>
          <p:spPr>
            <a:xfrm flipH="1">
              <a:off x="4917623" y="4692045"/>
              <a:ext cx="116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Ευθεία γραμμή σύνδεσης 45"/>
            <p:cNvCxnSpPr/>
            <p:nvPr/>
          </p:nvCxnSpPr>
          <p:spPr>
            <a:xfrm flipH="1">
              <a:off x="4917623" y="4256383"/>
              <a:ext cx="116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Ευθεία γραμμή σύνδεσης 47"/>
            <p:cNvCxnSpPr/>
            <p:nvPr/>
          </p:nvCxnSpPr>
          <p:spPr>
            <a:xfrm flipH="1">
              <a:off x="4917623" y="3804309"/>
              <a:ext cx="116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Ευθεία γραμμή σύνδεσης 48"/>
            <p:cNvCxnSpPr/>
            <p:nvPr/>
          </p:nvCxnSpPr>
          <p:spPr>
            <a:xfrm flipH="1">
              <a:off x="4917623" y="3429000"/>
              <a:ext cx="116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Ευθεία γραμμή σύνδεσης 49"/>
            <p:cNvCxnSpPr/>
            <p:nvPr/>
          </p:nvCxnSpPr>
          <p:spPr>
            <a:xfrm flipH="1">
              <a:off x="4917623" y="2962108"/>
              <a:ext cx="116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917623" y="579691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>
                  <a:solidFill>
                    <a:prstClr val="black"/>
                  </a:solidFill>
                  <a:latin typeface="Calibri"/>
                </a:rPr>
                <a:t>0</a:t>
              </a:r>
              <a:endParaRPr lang="el-GR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73670" y="541647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>
                  <a:solidFill>
                    <a:prstClr val="black"/>
                  </a:solidFill>
                  <a:latin typeface="Calibri"/>
                </a:rPr>
                <a:t>80</a:t>
              </a:r>
              <a:endParaRPr lang="el-GR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27984" y="4538156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>
                  <a:solidFill>
                    <a:prstClr val="black"/>
                  </a:solidFill>
                  <a:latin typeface="Calibri"/>
                </a:rPr>
                <a:t>100</a:t>
              </a:r>
              <a:endParaRPr lang="el-GR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27984" y="3645024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>
                  <a:solidFill>
                    <a:prstClr val="black"/>
                  </a:solidFill>
                  <a:latin typeface="Calibri"/>
                </a:rPr>
                <a:t>120</a:t>
              </a:r>
              <a:endParaRPr lang="el-GR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27984" y="2823060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>
                  <a:solidFill>
                    <a:prstClr val="black"/>
                  </a:solidFill>
                  <a:latin typeface="Calibri"/>
                </a:rPr>
                <a:t>140</a:t>
              </a:r>
              <a:endParaRPr lang="el-GR" sz="1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0" name="Ευθεία γραμμή σύνδεσης 59"/>
            <p:cNvCxnSpPr/>
            <p:nvPr/>
          </p:nvCxnSpPr>
          <p:spPr>
            <a:xfrm flipV="1">
              <a:off x="5048761" y="4538156"/>
              <a:ext cx="3586234" cy="121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Ευθεία γραμμή σύνδεσης 61"/>
            <p:cNvCxnSpPr/>
            <p:nvPr/>
          </p:nvCxnSpPr>
          <p:spPr>
            <a:xfrm>
              <a:off x="5849989" y="5601143"/>
              <a:ext cx="0" cy="123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63" name="Ευθεία γραμμή σύνδεσης 15362"/>
            <p:cNvCxnSpPr>
              <a:stCxn id="37" idx="2"/>
            </p:cNvCxnSpPr>
            <p:nvPr/>
          </p:nvCxnSpPr>
          <p:spPr>
            <a:xfrm>
              <a:off x="6673548" y="5570365"/>
              <a:ext cx="0" cy="1538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65" name="Ευθεία γραμμή σύνδεσης 15364"/>
            <p:cNvCxnSpPr/>
            <p:nvPr/>
          </p:nvCxnSpPr>
          <p:spPr>
            <a:xfrm>
              <a:off x="7497107" y="5570365"/>
              <a:ext cx="0" cy="1538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67" name="Ευθεία γραμμή σύνδεσης 15366"/>
            <p:cNvCxnSpPr/>
            <p:nvPr/>
          </p:nvCxnSpPr>
          <p:spPr>
            <a:xfrm>
              <a:off x="8221720" y="5585754"/>
              <a:ext cx="0" cy="123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0" name="TextBox 15369"/>
            <p:cNvSpPr txBox="1"/>
            <p:nvPr/>
          </p:nvSpPr>
          <p:spPr>
            <a:xfrm>
              <a:off x="5577891" y="5796913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>
                  <a:solidFill>
                    <a:prstClr val="black"/>
                  </a:solidFill>
                  <a:latin typeface="Calibri"/>
                </a:rPr>
                <a:t>0,1</a:t>
              </a:r>
              <a:endParaRPr lang="el-GR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71" name="TextBox 15370"/>
            <p:cNvSpPr txBox="1"/>
            <p:nvPr/>
          </p:nvSpPr>
          <p:spPr>
            <a:xfrm>
              <a:off x="6462962" y="5796913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>
                  <a:solidFill>
                    <a:prstClr val="black"/>
                  </a:solidFill>
                  <a:latin typeface="Calibri"/>
                </a:rPr>
                <a:t>0,2</a:t>
              </a:r>
              <a:endParaRPr lang="el-GR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72" name="TextBox 15371"/>
            <p:cNvSpPr txBox="1"/>
            <p:nvPr/>
          </p:nvSpPr>
          <p:spPr>
            <a:xfrm>
              <a:off x="7244473" y="5775099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>
                  <a:solidFill>
                    <a:prstClr val="black"/>
                  </a:solidFill>
                  <a:latin typeface="Calibri"/>
                </a:rPr>
                <a:t>0,3</a:t>
              </a:r>
              <a:endParaRPr lang="el-GR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73" name="TextBox 15372"/>
            <p:cNvSpPr txBox="1"/>
            <p:nvPr/>
          </p:nvSpPr>
          <p:spPr>
            <a:xfrm>
              <a:off x="7969086" y="5717554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>
                  <a:solidFill>
                    <a:prstClr val="black"/>
                  </a:solidFill>
                  <a:latin typeface="Calibri"/>
                </a:rPr>
                <a:t>0,4</a:t>
              </a:r>
              <a:endParaRPr lang="el-GR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/>
              <a:t>Υπολογισμός Μέσης Αρτηριακής Πίεσης </a:t>
            </a:r>
            <a:r>
              <a:rPr lang="el-GR" dirty="0" smtClean="0"/>
              <a:t>(ΜΑΠ)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02346" y="1412776"/>
                <a:ext cx="7539308" cy="683264"/>
              </a:xfrm>
              <a:prstGeom prst="rect">
                <a:avLst/>
              </a:prstGeom>
              <a:noFill/>
              <a:ln>
                <a:solidFill>
                  <a:srgbClr val="084077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Μέση αρτηριακή πίεση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l-G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2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l-GR" sz="2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4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Διαστολική</m:t>
                                </m:r>
                                <m:r>
                                  <a:rPr lang="el-GR" sz="24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4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πίεση</m:t>
                                </m:r>
                              </m:e>
                            </m:d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sz="24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Συστολική</m:t>
                            </m:r>
                            <m:r>
                              <a:rPr lang="el-GR" sz="24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24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πίεση</m:t>
                            </m:r>
                          </m:e>
                        </m:d>
                      </m:num>
                      <m:den>
                        <m: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46" y="1412776"/>
                <a:ext cx="7539308" cy="683264"/>
              </a:xfrm>
              <a:prstGeom prst="rect">
                <a:avLst/>
              </a:prstGeom>
              <a:blipFill rotWithShape="1">
                <a:blip r:embed="rId2"/>
                <a:stretch>
                  <a:fillRect l="-1212" b="-7895"/>
                </a:stretch>
              </a:blipFill>
              <a:ln>
                <a:solidFill>
                  <a:srgbClr val="084077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2420888"/>
                <a:ext cx="8748464" cy="2837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l-GR" sz="2400" u="sng" dirty="0" smtClean="0">
                    <a:solidFill>
                      <a:prstClr val="black"/>
                    </a:solidFill>
                    <a:latin typeface="Calibri"/>
                  </a:rPr>
                  <a:t>Παράδειγμα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:</a:t>
                </a:r>
              </a:p>
              <a:p>
                <a:pPr>
                  <a:spcBef>
                    <a:spcPts val="1200"/>
                  </a:spcBef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Συστολική πίεση 120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mmHg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,</a:t>
                </a:r>
                <a:endParaRPr lang="en-US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Διαστολική πίεση 80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mmHg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,</a:t>
                </a:r>
                <a:endParaRPr lang="en-US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τότε </a:t>
                </a:r>
                <a:r>
                  <a:rPr lang="el-GR" sz="2400" dirty="0" smtClean="0">
                    <a:solidFill>
                      <a:prstClr val="black"/>
                    </a:solidFill>
                  </a:rPr>
                  <a:t>ΜΑΠ=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l-G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l-G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r>
                                  <a:rPr lang="el-GR" sz="24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80</m:t>
                                </m:r>
                              </m:e>
                            </m:d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l-GR" sz="24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120</m:t>
                            </m:r>
                          </m:e>
                        </m:d>
                      </m:num>
                      <m:den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sz="2400" dirty="0" smtClean="0">
                    <a:solidFill>
                      <a:prstClr val="black"/>
                    </a:solidFill>
                  </a:rPr>
                  <a:t> = 93,33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mmHg</a:t>
                </a:r>
                <a:endParaRPr lang="el-GR" sz="2400" dirty="0">
                  <a:solidFill>
                    <a:prstClr val="black"/>
                  </a:solidFill>
                </a:endParaRPr>
              </a:p>
              <a:p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20888"/>
                <a:ext cx="8748464" cy="2837828"/>
              </a:xfrm>
              <a:prstGeom prst="rect">
                <a:avLst/>
              </a:prstGeom>
              <a:blipFill rotWithShape="1">
                <a:blip r:embed="rId3"/>
                <a:stretch>
                  <a:fillRect l="-1115" t="-17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Κυματομορφή αρτηριακής πίεσης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idx="1"/>
          </p:nvPr>
        </p:nvSpPr>
        <p:spPr>
          <a:xfrm>
            <a:off x="114225" y="1956529"/>
            <a:ext cx="4232853" cy="436688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b="1" dirty="0" smtClean="0"/>
              <a:t>a : </a:t>
            </a:r>
            <a:r>
              <a:rPr lang="el-GR" sz="2400" dirty="0" smtClean="0"/>
              <a:t>ρυθμός αύξησης της πίεσης, σχετίζεται με τη συσταλτικότητα του μυοκαρδίου,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b="1" dirty="0" smtClean="0"/>
              <a:t>b :</a:t>
            </a:r>
            <a:r>
              <a:rPr lang="el-GR" sz="2400" b="1" dirty="0" smtClean="0"/>
              <a:t> </a:t>
            </a:r>
            <a:r>
              <a:rPr lang="el-GR" sz="2400" dirty="0" smtClean="0"/>
              <a:t>όγκος παλμού,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b="1" dirty="0" smtClean="0"/>
              <a:t>c :</a:t>
            </a:r>
            <a:r>
              <a:rPr lang="el-GR" sz="2400" b="1" dirty="0" smtClean="0"/>
              <a:t> </a:t>
            </a:r>
            <a:r>
              <a:rPr lang="el-GR" sz="2400" dirty="0" smtClean="0"/>
              <a:t>χρόνος συστολής, μυοκαρδιακή κατανάλωση οξυγόνου,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b="1" dirty="0" smtClean="0"/>
              <a:t>d :</a:t>
            </a:r>
            <a:r>
              <a:rPr lang="el-GR" sz="2400" b="1" dirty="0" smtClean="0"/>
              <a:t> </a:t>
            </a:r>
            <a:r>
              <a:rPr lang="el-GR" sz="2400" dirty="0" smtClean="0"/>
              <a:t>χρόνος διαστολής, προσφορά οξυγόνου στο μυοκάρδιο.</a:t>
            </a:r>
          </a:p>
        </p:txBody>
      </p:sp>
      <p:grpSp>
        <p:nvGrpSpPr>
          <p:cNvPr id="24" name="Ομάδα 23" title="Κυματομορφή αρτηριακής πίεσης"/>
          <p:cNvGrpSpPr/>
          <p:nvPr/>
        </p:nvGrpSpPr>
        <p:grpSpPr>
          <a:xfrm>
            <a:off x="2555776" y="1442345"/>
            <a:ext cx="6399826" cy="3477392"/>
            <a:chOff x="2051720" y="1700808"/>
            <a:chExt cx="6903882" cy="3600400"/>
          </a:xfrm>
        </p:grpSpPr>
        <p:sp>
          <p:nvSpPr>
            <p:cNvPr id="12" name="Ελεύθερη σχεδίαση 11"/>
            <p:cNvSpPr/>
            <p:nvPr/>
          </p:nvSpPr>
          <p:spPr>
            <a:xfrm>
              <a:off x="5280630" y="2233181"/>
              <a:ext cx="1484052" cy="2359401"/>
            </a:xfrm>
            <a:custGeom>
              <a:avLst/>
              <a:gdLst>
                <a:gd name="connsiteX0" fmla="*/ 0 w 1484052"/>
                <a:gd name="connsiteY0" fmla="*/ 2302927 h 2359401"/>
                <a:gd name="connsiteX1" fmla="*/ 0 w 1484052"/>
                <a:gd name="connsiteY1" fmla="*/ 2302927 h 2359401"/>
                <a:gd name="connsiteX2" fmla="*/ 79899 w 1484052"/>
                <a:gd name="connsiteY2" fmla="*/ 2311805 h 2359401"/>
                <a:gd name="connsiteX3" fmla="*/ 106532 w 1484052"/>
                <a:gd name="connsiteY3" fmla="*/ 2320682 h 2359401"/>
                <a:gd name="connsiteX4" fmla="*/ 275208 w 1484052"/>
                <a:gd name="connsiteY4" fmla="*/ 2338438 h 2359401"/>
                <a:gd name="connsiteX5" fmla="*/ 310718 w 1484052"/>
                <a:gd name="connsiteY5" fmla="*/ 2347315 h 2359401"/>
                <a:gd name="connsiteX6" fmla="*/ 683580 w 1484052"/>
                <a:gd name="connsiteY6" fmla="*/ 2347315 h 2359401"/>
                <a:gd name="connsiteX7" fmla="*/ 870011 w 1484052"/>
                <a:gd name="connsiteY7" fmla="*/ 2320682 h 2359401"/>
                <a:gd name="connsiteX8" fmla="*/ 1012054 w 1484052"/>
                <a:gd name="connsiteY8" fmla="*/ 2311805 h 2359401"/>
                <a:gd name="connsiteX9" fmla="*/ 1376039 w 1484052"/>
                <a:gd name="connsiteY9" fmla="*/ 2311805 h 2359401"/>
                <a:gd name="connsiteX10" fmla="*/ 1464815 w 1484052"/>
                <a:gd name="connsiteY10" fmla="*/ 2302927 h 2359401"/>
                <a:gd name="connsiteX11" fmla="*/ 1473693 w 1484052"/>
                <a:gd name="connsiteY11" fmla="*/ 2143129 h 2359401"/>
                <a:gd name="connsiteX12" fmla="*/ 1464815 w 1484052"/>
                <a:gd name="connsiteY12" fmla="*/ 1539447 h 2359401"/>
                <a:gd name="connsiteX13" fmla="*/ 1438182 w 1484052"/>
                <a:gd name="connsiteY13" fmla="*/ 1530570 h 2359401"/>
                <a:gd name="connsiteX14" fmla="*/ 1393794 w 1484052"/>
                <a:gd name="connsiteY14" fmla="*/ 1503937 h 2359401"/>
                <a:gd name="connsiteX15" fmla="*/ 1322773 w 1484052"/>
                <a:gd name="connsiteY15" fmla="*/ 1415160 h 2359401"/>
                <a:gd name="connsiteX16" fmla="*/ 1296140 w 1484052"/>
                <a:gd name="connsiteY16" fmla="*/ 1335261 h 2359401"/>
                <a:gd name="connsiteX17" fmla="*/ 1287262 w 1484052"/>
                <a:gd name="connsiteY17" fmla="*/ 1308628 h 2359401"/>
                <a:gd name="connsiteX18" fmla="*/ 1278384 w 1484052"/>
                <a:gd name="connsiteY18" fmla="*/ 1255362 h 2359401"/>
                <a:gd name="connsiteX19" fmla="*/ 1269507 w 1484052"/>
                <a:gd name="connsiteY19" fmla="*/ 1086686 h 2359401"/>
                <a:gd name="connsiteX20" fmla="*/ 1260629 w 1484052"/>
                <a:gd name="connsiteY20" fmla="*/ 1051176 h 2359401"/>
                <a:gd name="connsiteX21" fmla="*/ 1242874 w 1484052"/>
                <a:gd name="connsiteY21" fmla="*/ 882500 h 2359401"/>
                <a:gd name="connsiteX22" fmla="*/ 1225118 w 1484052"/>
                <a:gd name="connsiteY22" fmla="*/ 829234 h 2359401"/>
                <a:gd name="connsiteX23" fmla="*/ 1216241 w 1484052"/>
                <a:gd name="connsiteY23" fmla="*/ 802601 h 2359401"/>
                <a:gd name="connsiteX24" fmla="*/ 1207363 w 1484052"/>
                <a:gd name="connsiteY24" fmla="*/ 758213 h 2359401"/>
                <a:gd name="connsiteX25" fmla="*/ 1189608 w 1484052"/>
                <a:gd name="connsiteY25" fmla="*/ 704946 h 2359401"/>
                <a:gd name="connsiteX26" fmla="*/ 1180730 w 1484052"/>
                <a:gd name="connsiteY26" fmla="*/ 633925 h 2359401"/>
                <a:gd name="connsiteX27" fmla="*/ 1171852 w 1484052"/>
                <a:gd name="connsiteY27" fmla="*/ 607292 h 2359401"/>
                <a:gd name="connsiteX28" fmla="*/ 1154097 w 1484052"/>
                <a:gd name="connsiteY28" fmla="*/ 483005 h 2359401"/>
                <a:gd name="connsiteX29" fmla="*/ 1136342 w 1484052"/>
                <a:gd name="connsiteY29" fmla="*/ 403106 h 2359401"/>
                <a:gd name="connsiteX30" fmla="*/ 1100831 w 1484052"/>
                <a:gd name="connsiteY30" fmla="*/ 358717 h 2359401"/>
                <a:gd name="connsiteX31" fmla="*/ 1074198 w 1484052"/>
                <a:gd name="connsiteY31" fmla="*/ 278818 h 2359401"/>
                <a:gd name="connsiteX32" fmla="*/ 1065320 w 1484052"/>
                <a:gd name="connsiteY32" fmla="*/ 252185 h 2359401"/>
                <a:gd name="connsiteX33" fmla="*/ 1047565 w 1484052"/>
                <a:gd name="connsiteY33" fmla="*/ 225552 h 2359401"/>
                <a:gd name="connsiteX34" fmla="*/ 1029809 w 1484052"/>
                <a:gd name="connsiteY34" fmla="*/ 207797 h 2359401"/>
                <a:gd name="connsiteX35" fmla="*/ 958788 w 1484052"/>
                <a:gd name="connsiteY35" fmla="*/ 119020 h 2359401"/>
                <a:gd name="connsiteX36" fmla="*/ 932155 w 1484052"/>
                <a:gd name="connsiteY36" fmla="*/ 101265 h 2359401"/>
                <a:gd name="connsiteX37" fmla="*/ 896644 w 1484052"/>
                <a:gd name="connsiteY37" fmla="*/ 92387 h 2359401"/>
                <a:gd name="connsiteX38" fmla="*/ 861134 w 1484052"/>
                <a:gd name="connsiteY38" fmla="*/ 74632 h 2359401"/>
                <a:gd name="connsiteX39" fmla="*/ 834501 w 1484052"/>
                <a:gd name="connsiteY39" fmla="*/ 65754 h 2359401"/>
                <a:gd name="connsiteX40" fmla="*/ 816745 w 1484052"/>
                <a:gd name="connsiteY40" fmla="*/ 47999 h 2359401"/>
                <a:gd name="connsiteX41" fmla="*/ 763479 w 1484052"/>
                <a:gd name="connsiteY41" fmla="*/ 30244 h 2359401"/>
                <a:gd name="connsiteX42" fmla="*/ 665825 w 1484052"/>
                <a:gd name="connsiteY42" fmla="*/ 21366 h 2359401"/>
                <a:gd name="connsiteX43" fmla="*/ 648070 w 1484052"/>
                <a:gd name="connsiteY43" fmla="*/ 74632 h 2359401"/>
                <a:gd name="connsiteX44" fmla="*/ 630314 w 1484052"/>
                <a:gd name="connsiteY44" fmla="*/ 190042 h 2359401"/>
                <a:gd name="connsiteX45" fmla="*/ 621437 w 1484052"/>
                <a:gd name="connsiteY45" fmla="*/ 216675 h 2359401"/>
                <a:gd name="connsiteX46" fmla="*/ 603681 w 1484052"/>
                <a:gd name="connsiteY46" fmla="*/ 305451 h 2359401"/>
                <a:gd name="connsiteX47" fmla="*/ 585926 w 1484052"/>
                <a:gd name="connsiteY47" fmla="*/ 358717 h 2359401"/>
                <a:gd name="connsiteX48" fmla="*/ 577048 w 1484052"/>
                <a:gd name="connsiteY48" fmla="*/ 385350 h 2359401"/>
                <a:gd name="connsiteX49" fmla="*/ 559293 w 1484052"/>
                <a:gd name="connsiteY49" fmla="*/ 403106 h 2359401"/>
                <a:gd name="connsiteX50" fmla="*/ 541538 w 1484052"/>
                <a:gd name="connsiteY50" fmla="*/ 429739 h 2359401"/>
                <a:gd name="connsiteX51" fmla="*/ 514905 w 1484052"/>
                <a:gd name="connsiteY51" fmla="*/ 438616 h 2359401"/>
                <a:gd name="connsiteX52" fmla="*/ 497149 w 1484052"/>
                <a:gd name="connsiteY52" fmla="*/ 456372 h 2359401"/>
                <a:gd name="connsiteX53" fmla="*/ 399495 w 1484052"/>
                <a:gd name="connsiteY53" fmla="*/ 438616 h 2359401"/>
                <a:gd name="connsiteX54" fmla="*/ 381740 w 1484052"/>
                <a:gd name="connsiteY54" fmla="*/ 411983 h 2359401"/>
                <a:gd name="connsiteX55" fmla="*/ 337351 w 1484052"/>
                <a:gd name="connsiteY55" fmla="*/ 474127 h 2359401"/>
                <a:gd name="connsiteX56" fmla="*/ 301841 w 1484052"/>
                <a:gd name="connsiteY56" fmla="*/ 554026 h 2359401"/>
                <a:gd name="connsiteX57" fmla="*/ 292963 w 1484052"/>
                <a:gd name="connsiteY57" fmla="*/ 580659 h 2359401"/>
                <a:gd name="connsiteX58" fmla="*/ 275208 w 1484052"/>
                <a:gd name="connsiteY58" fmla="*/ 660558 h 2359401"/>
                <a:gd name="connsiteX59" fmla="*/ 257452 w 1484052"/>
                <a:gd name="connsiteY59" fmla="*/ 820356 h 2359401"/>
                <a:gd name="connsiteX60" fmla="*/ 239697 w 1484052"/>
                <a:gd name="connsiteY60" fmla="*/ 909133 h 2359401"/>
                <a:gd name="connsiteX61" fmla="*/ 230819 w 1484052"/>
                <a:gd name="connsiteY61" fmla="*/ 962399 h 2359401"/>
                <a:gd name="connsiteX62" fmla="*/ 213064 w 1484052"/>
                <a:gd name="connsiteY62" fmla="*/ 1060053 h 2359401"/>
                <a:gd name="connsiteX63" fmla="*/ 204186 w 1484052"/>
                <a:gd name="connsiteY63" fmla="*/ 1122197 h 2359401"/>
                <a:gd name="connsiteX64" fmla="*/ 186431 w 1484052"/>
                <a:gd name="connsiteY64" fmla="*/ 1264240 h 2359401"/>
                <a:gd name="connsiteX65" fmla="*/ 168675 w 1484052"/>
                <a:gd name="connsiteY65" fmla="*/ 1388527 h 2359401"/>
                <a:gd name="connsiteX66" fmla="*/ 150920 w 1484052"/>
                <a:gd name="connsiteY66" fmla="*/ 1441793 h 2359401"/>
                <a:gd name="connsiteX67" fmla="*/ 133165 w 1484052"/>
                <a:gd name="connsiteY67" fmla="*/ 1566080 h 2359401"/>
                <a:gd name="connsiteX68" fmla="*/ 124287 w 1484052"/>
                <a:gd name="connsiteY68" fmla="*/ 1592713 h 2359401"/>
                <a:gd name="connsiteX69" fmla="*/ 115409 w 1484052"/>
                <a:gd name="connsiteY69" fmla="*/ 1681490 h 2359401"/>
                <a:gd name="connsiteX70" fmla="*/ 106532 w 1484052"/>
                <a:gd name="connsiteY70" fmla="*/ 1779145 h 2359401"/>
                <a:gd name="connsiteX71" fmla="*/ 79899 w 1484052"/>
                <a:gd name="connsiteY71" fmla="*/ 1894554 h 2359401"/>
                <a:gd name="connsiteX72" fmla="*/ 62143 w 1484052"/>
                <a:gd name="connsiteY72" fmla="*/ 2001086 h 2359401"/>
                <a:gd name="connsiteX73" fmla="*/ 44388 w 1484052"/>
                <a:gd name="connsiteY73" fmla="*/ 2080985 h 2359401"/>
                <a:gd name="connsiteX74" fmla="*/ 26633 w 1484052"/>
                <a:gd name="connsiteY74" fmla="*/ 2240783 h 2359401"/>
                <a:gd name="connsiteX75" fmla="*/ 8877 w 1484052"/>
                <a:gd name="connsiteY75" fmla="*/ 2294049 h 2359401"/>
                <a:gd name="connsiteX76" fmla="*/ 0 w 1484052"/>
                <a:gd name="connsiteY76" fmla="*/ 2302927 h 235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484052" h="2359401">
                  <a:moveTo>
                    <a:pt x="0" y="2302927"/>
                  </a:moveTo>
                  <a:lnTo>
                    <a:pt x="0" y="2302927"/>
                  </a:lnTo>
                  <a:cubicBezTo>
                    <a:pt x="26633" y="2305886"/>
                    <a:pt x="53467" y="2307400"/>
                    <a:pt x="79899" y="2311805"/>
                  </a:cubicBezTo>
                  <a:cubicBezTo>
                    <a:pt x="89129" y="2313343"/>
                    <a:pt x="97356" y="2318847"/>
                    <a:pt x="106532" y="2320682"/>
                  </a:cubicBezTo>
                  <a:cubicBezTo>
                    <a:pt x="156241" y="2330624"/>
                    <a:pt x="229071" y="2334593"/>
                    <a:pt x="275208" y="2338438"/>
                  </a:cubicBezTo>
                  <a:cubicBezTo>
                    <a:pt x="287045" y="2341397"/>
                    <a:pt x="298714" y="2345132"/>
                    <a:pt x="310718" y="2347315"/>
                  </a:cubicBezTo>
                  <a:cubicBezTo>
                    <a:pt x="444938" y="2371718"/>
                    <a:pt x="502962" y="2352476"/>
                    <a:pt x="683580" y="2347315"/>
                  </a:cubicBezTo>
                  <a:cubicBezTo>
                    <a:pt x="760745" y="2334454"/>
                    <a:pt x="795866" y="2326613"/>
                    <a:pt x="870011" y="2320682"/>
                  </a:cubicBezTo>
                  <a:cubicBezTo>
                    <a:pt x="917300" y="2316899"/>
                    <a:pt x="964706" y="2314764"/>
                    <a:pt x="1012054" y="2311805"/>
                  </a:cubicBezTo>
                  <a:cubicBezTo>
                    <a:pt x="1167527" y="2280709"/>
                    <a:pt x="994876" y="2311805"/>
                    <a:pt x="1376039" y="2311805"/>
                  </a:cubicBezTo>
                  <a:cubicBezTo>
                    <a:pt x="1405779" y="2311805"/>
                    <a:pt x="1435223" y="2305886"/>
                    <a:pt x="1464815" y="2302927"/>
                  </a:cubicBezTo>
                  <a:cubicBezTo>
                    <a:pt x="1493840" y="2215856"/>
                    <a:pt x="1484125" y="2268312"/>
                    <a:pt x="1473693" y="2143129"/>
                  </a:cubicBezTo>
                  <a:cubicBezTo>
                    <a:pt x="1470734" y="1941902"/>
                    <a:pt x="1476462" y="1740359"/>
                    <a:pt x="1464815" y="1539447"/>
                  </a:cubicBezTo>
                  <a:cubicBezTo>
                    <a:pt x="1464273" y="1530105"/>
                    <a:pt x="1446206" y="1535385"/>
                    <a:pt x="1438182" y="1530570"/>
                  </a:cubicBezTo>
                  <a:cubicBezTo>
                    <a:pt x="1377252" y="1494012"/>
                    <a:pt x="1469240" y="1529084"/>
                    <a:pt x="1393794" y="1503937"/>
                  </a:cubicBezTo>
                  <a:cubicBezTo>
                    <a:pt x="1369549" y="1479692"/>
                    <a:pt x="1333973" y="1448759"/>
                    <a:pt x="1322773" y="1415160"/>
                  </a:cubicBezTo>
                  <a:lnTo>
                    <a:pt x="1296140" y="1335261"/>
                  </a:lnTo>
                  <a:cubicBezTo>
                    <a:pt x="1293181" y="1326383"/>
                    <a:pt x="1288800" y="1317859"/>
                    <a:pt x="1287262" y="1308628"/>
                  </a:cubicBezTo>
                  <a:lnTo>
                    <a:pt x="1278384" y="1255362"/>
                  </a:lnTo>
                  <a:cubicBezTo>
                    <a:pt x="1275425" y="1199137"/>
                    <a:pt x="1274384" y="1142777"/>
                    <a:pt x="1269507" y="1086686"/>
                  </a:cubicBezTo>
                  <a:cubicBezTo>
                    <a:pt x="1268450" y="1074531"/>
                    <a:pt x="1261906" y="1063310"/>
                    <a:pt x="1260629" y="1051176"/>
                  </a:cubicBezTo>
                  <a:cubicBezTo>
                    <a:pt x="1250053" y="950708"/>
                    <a:pt x="1262783" y="948863"/>
                    <a:pt x="1242874" y="882500"/>
                  </a:cubicBezTo>
                  <a:cubicBezTo>
                    <a:pt x="1237496" y="864573"/>
                    <a:pt x="1231036" y="846989"/>
                    <a:pt x="1225118" y="829234"/>
                  </a:cubicBezTo>
                  <a:cubicBezTo>
                    <a:pt x="1222159" y="820356"/>
                    <a:pt x="1218076" y="811777"/>
                    <a:pt x="1216241" y="802601"/>
                  </a:cubicBezTo>
                  <a:cubicBezTo>
                    <a:pt x="1213282" y="787805"/>
                    <a:pt x="1211333" y="772770"/>
                    <a:pt x="1207363" y="758213"/>
                  </a:cubicBezTo>
                  <a:cubicBezTo>
                    <a:pt x="1202439" y="740156"/>
                    <a:pt x="1189608" y="704946"/>
                    <a:pt x="1189608" y="704946"/>
                  </a:cubicBezTo>
                  <a:cubicBezTo>
                    <a:pt x="1186649" y="681272"/>
                    <a:pt x="1184998" y="657398"/>
                    <a:pt x="1180730" y="633925"/>
                  </a:cubicBezTo>
                  <a:cubicBezTo>
                    <a:pt x="1179056" y="624718"/>
                    <a:pt x="1173478" y="616508"/>
                    <a:pt x="1171852" y="607292"/>
                  </a:cubicBezTo>
                  <a:cubicBezTo>
                    <a:pt x="1164579" y="566079"/>
                    <a:pt x="1160977" y="524285"/>
                    <a:pt x="1154097" y="483005"/>
                  </a:cubicBezTo>
                  <a:cubicBezTo>
                    <a:pt x="1152305" y="472254"/>
                    <a:pt x="1146427" y="419915"/>
                    <a:pt x="1136342" y="403106"/>
                  </a:cubicBezTo>
                  <a:cubicBezTo>
                    <a:pt x="1104715" y="350394"/>
                    <a:pt x="1131293" y="427257"/>
                    <a:pt x="1100831" y="358717"/>
                  </a:cubicBezTo>
                  <a:cubicBezTo>
                    <a:pt x="1100820" y="358692"/>
                    <a:pt x="1078641" y="292148"/>
                    <a:pt x="1074198" y="278818"/>
                  </a:cubicBezTo>
                  <a:cubicBezTo>
                    <a:pt x="1071239" y="269940"/>
                    <a:pt x="1070511" y="259971"/>
                    <a:pt x="1065320" y="252185"/>
                  </a:cubicBezTo>
                  <a:cubicBezTo>
                    <a:pt x="1059402" y="243307"/>
                    <a:pt x="1054230" y="233883"/>
                    <a:pt x="1047565" y="225552"/>
                  </a:cubicBezTo>
                  <a:cubicBezTo>
                    <a:pt x="1042336" y="219016"/>
                    <a:pt x="1034831" y="214493"/>
                    <a:pt x="1029809" y="207797"/>
                  </a:cubicBezTo>
                  <a:cubicBezTo>
                    <a:pt x="1006064" y="176137"/>
                    <a:pt x="992874" y="141744"/>
                    <a:pt x="958788" y="119020"/>
                  </a:cubicBezTo>
                  <a:cubicBezTo>
                    <a:pt x="949910" y="113102"/>
                    <a:pt x="941962" y="105468"/>
                    <a:pt x="932155" y="101265"/>
                  </a:cubicBezTo>
                  <a:cubicBezTo>
                    <a:pt x="920940" y="96459"/>
                    <a:pt x="908068" y="96671"/>
                    <a:pt x="896644" y="92387"/>
                  </a:cubicBezTo>
                  <a:cubicBezTo>
                    <a:pt x="884253" y="87740"/>
                    <a:pt x="873298" y="79845"/>
                    <a:pt x="861134" y="74632"/>
                  </a:cubicBezTo>
                  <a:cubicBezTo>
                    <a:pt x="852533" y="70946"/>
                    <a:pt x="843379" y="68713"/>
                    <a:pt x="834501" y="65754"/>
                  </a:cubicBezTo>
                  <a:cubicBezTo>
                    <a:pt x="828582" y="59836"/>
                    <a:pt x="824231" y="51742"/>
                    <a:pt x="816745" y="47999"/>
                  </a:cubicBezTo>
                  <a:cubicBezTo>
                    <a:pt x="800005" y="39629"/>
                    <a:pt x="763479" y="30244"/>
                    <a:pt x="763479" y="30244"/>
                  </a:cubicBezTo>
                  <a:cubicBezTo>
                    <a:pt x="735621" y="2384"/>
                    <a:pt x="725727" y="-16754"/>
                    <a:pt x="665825" y="21366"/>
                  </a:cubicBezTo>
                  <a:cubicBezTo>
                    <a:pt x="650035" y="31414"/>
                    <a:pt x="648070" y="74632"/>
                    <a:pt x="648070" y="74632"/>
                  </a:cubicBezTo>
                  <a:cubicBezTo>
                    <a:pt x="642678" y="117762"/>
                    <a:pt x="640482" y="149368"/>
                    <a:pt x="630314" y="190042"/>
                  </a:cubicBezTo>
                  <a:cubicBezTo>
                    <a:pt x="628044" y="199120"/>
                    <a:pt x="623467" y="207540"/>
                    <a:pt x="621437" y="216675"/>
                  </a:cubicBezTo>
                  <a:cubicBezTo>
                    <a:pt x="607724" y="278383"/>
                    <a:pt x="618842" y="254914"/>
                    <a:pt x="603681" y="305451"/>
                  </a:cubicBezTo>
                  <a:cubicBezTo>
                    <a:pt x="598303" y="323377"/>
                    <a:pt x="591844" y="340962"/>
                    <a:pt x="585926" y="358717"/>
                  </a:cubicBezTo>
                  <a:cubicBezTo>
                    <a:pt x="582967" y="367595"/>
                    <a:pt x="583665" y="378733"/>
                    <a:pt x="577048" y="385350"/>
                  </a:cubicBezTo>
                  <a:cubicBezTo>
                    <a:pt x="571130" y="391269"/>
                    <a:pt x="564522" y="396570"/>
                    <a:pt x="559293" y="403106"/>
                  </a:cubicBezTo>
                  <a:cubicBezTo>
                    <a:pt x="552628" y="411438"/>
                    <a:pt x="549870" y="423074"/>
                    <a:pt x="541538" y="429739"/>
                  </a:cubicBezTo>
                  <a:cubicBezTo>
                    <a:pt x="534231" y="435585"/>
                    <a:pt x="523783" y="435657"/>
                    <a:pt x="514905" y="438616"/>
                  </a:cubicBezTo>
                  <a:cubicBezTo>
                    <a:pt x="508986" y="444535"/>
                    <a:pt x="505478" y="455539"/>
                    <a:pt x="497149" y="456372"/>
                  </a:cubicBezTo>
                  <a:cubicBezTo>
                    <a:pt x="458540" y="460233"/>
                    <a:pt x="432406" y="449587"/>
                    <a:pt x="399495" y="438616"/>
                  </a:cubicBezTo>
                  <a:cubicBezTo>
                    <a:pt x="393577" y="429738"/>
                    <a:pt x="391646" y="415946"/>
                    <a:pt x="381740" y="411983"/>
                  </a:cubicBezTo>
                  <a:cubicBezTo>
                    <a:pt x="346308" y="397810"/>
                    <a:pt x="340154" y="469922"/>
                    <a:pt x="337351" y="474127"/>
                  </a:cubicBezTo>
                  <a:cubicBezTo>
                    <a:pt x="309214" y="516333"/>
                    <a:pt x="322971" y="490637"/>
                    <a:pt x="301841" y="554026"/>
                  </a:cubicBezTo>
                  <a:cubicBezTo>
                    <a:pt x="298882" y="562904"/>
                    <a:pt x="294501" y="571428"/>
                    <a:pt x="292963" y="580659"/>
                  </a:cubicBezTo>
                  <a:cubicBezTo>
                    <a:pt x="282547" y="643155"/>
                    <a:pt x="289777" y="616848"/>
                    <a:pt x="275208" y="660558"/>
                  </a:cubicBezTo>
                  <a:cubicBezTo>
                    <a:pt x="250219" y="835477"/>
                    <a:pt x="286170" y="576248"/>
                    <a:pt x="257452" y="820356"/>
                  </a:cubicBezTo>
                  <a:cubicBezTo>
                    <a:pt x="248759" y="894244"/>
                    <a:pt x="251456" y="850339"/>
                    <a:pt x="239697" y="909133"/>
                  </a:cubicBezTo>
                  <a:cubicBezTo>
                    <a:pt x="236167" y="926784"/>
                    <a:pt x="233365" y="944580"/>
                    <a:pt x="230819" y="962399"/>
                  </a:cubicBezTo>
                  <a:cubicBezTo>
                    <a:pt x="218271" y="1050237"/>
                    <a:pt x="230471" y="1007833"/>
                    <a:pt x="213064" y="1060053"/>
                  </a:cubicBezTo>
                  <a:cubicBezTo>
                    <a:pt x="210105" y="1080768"/>
                    <a:pt x="206268" y="1101376"/>
                    <a:pt x="204186" y="1122197"/>
                  </a:cubicBezTo>
                  <a:cubicBezTo>
                    <a:pt x="190478" y="1259276"/>
                    <a:pt x="208506" y="1198010"/>
                    <a:pt x="186431" y="1264240"/>
                  </a:cubicBezTo>
                  <a:cubicBezTo>
                    <a:pt x="183803" y="1285264"/>
                    <a:pt x="175075" y="1362926"/>
                    <a:pt x="168675" y="1388527"/>
                  </a:cubicBezTo>
                  <a:cubicBezTo>
                    <a:pt x="164136" y="1406684"/>
                    <a:pt x="150920" y="1441793"/>
                    <a:pt x="150920" y="1441793"/>
                  </a:cubicBezTo>
                  <a:cubicBezTo>
                    <a:pt x="147082" y="1472494"/>
                    <a:pt x="140477" y="1533177"/>
                    <a:pt x="133165" y="1566080"/>
                  </a:cubicBezTo>
                  <a:cubicBezTo>
                    <a:pt x="131135" y="1575215"/>
                    <a:pt x="127246" y="1583835"/>
                    <a:pt x="124287" y="1592713"/>
                  </a:cubicBezTo>
                  <a:cubicBezTo>
                    <a:pt x="121328" y="1622305"/>
                    <a:pt x="118229" y="1651884"/>
                    <a:pt x="115409" y="1681490"/>
                  </a:cubicBezTo>
                  <a:cubicBezTo>
                    <a:pt x="112310" y="1714029"/>
                    <a:pt x="110586" y="1746712"/>
                    <a:pt x="106532" y="1779145"/>
                  </a:cubicBezTo>
                  <a:cubicBezTo>
                    <a:pt x="94143" y="1878255"/>
                    <a:pt x="99251" y="1759094"/>
                    <a:pt x="79899" y="1894554"/>
                  </a:cubicBezTo>
                  <a:cubicBezTo>
                    <a:pt x="62881" y="2013675"/>
                    <a:pt x="79456" y="1905864"/>
                    <a:pt x="62143" y="2001086"/>
                  </a:cubicBezTo>
                  <a:cubicBezTo>
                    <a:pt x="49643" y="2069836"/>
                    <a:pt x="60042" y="2034025"/>
                    <a:pt x="44388" y="2080985"/>
                  </a:cubicBezTo>
                  <a:cubicBezTo>
                    <a:pt x="41309" y="2117926"/>
                    <a:pt x="37683" y="2196583"/>
                    <a:pt x="26633" y="2240783"/>
                  </a:cubicBezTo>
                  <a:cubicBezTo>
                    <a:pt x="22094" y="2258940"/>
                    <a:pt x="14795" y="2276294"/>
                    <a:pt x="8877" y="2294049"/>
                  </a:cubicBezTo>
                  <a:lnTo>
                    <a:pt x="0" y="23029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b</a:t>
              </a:r>
              <a:endParaRPr lang="el-GR" b="1" dirty="0">
                <a:solidFill>
                  <a:prstClr val="black"/>
                </a:solidFill>
              </a:endParaRPr>
            </a:p>
          </p:txBody>
        </p:sp>
        <p:cxnSp>
          <p:nvCxnSpPr>
            <p:cNvPr id="5" name="Ευθύγραμμο βέλος σύνδεσης 4"/>
            <p:cNvCxnSpPr/>
            <p:nvPr/>
          </p:nvCxnSpPr>
          <p:spPr>
            <a:xfrm flipV="1">
              <a:off x="3707904" y="1967831"/>
              <a:ext cx="0" cy="29523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Ευθύγραμμο βέλος σύνδεσης 6"/>
            <p:cNvCxnSpPr/>
            <p:nvPr/>
          </p:nvCxnSpPr>
          <p:spPr>
            <a:xfrm>
              <a:off x="3707904" y="4920159"/>
              <a:ext cx="52129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Ελεύθερη σχεδίαση 10"/>
            <p:cNvSpPr/>
            <p:nvPr/>
          </p:nvSpPr>
          <p:spPr>
            <a:xfrm>
              <a:off x="3984107" y="2266962"/>
              <a:ext cx="4971495" cy="2397665"/>
            </a:xfrm>
            <a:custGeom>
              <a:avLst/>
              <a:gdLst>
                <a:gd name="connsiteX0" fmla="*/ 0 w 4971495"/>
                <a:gd name="connsiteY0" fmla="*/ 2201662 h 2397665"/>
                <a:gd name="connsiteX1" fmla="*/ 53266 w 4971495"/>
                <a:gd name="connsiteY1" fmla="*/ 2210540 h 2397665"/>
                <a:gd name="connsiteX2" fmla="*/ 79899 w 4971495"/>
                <a:gd name="connsiteY2" fmla="*/ 2219417 h 2397665"/>
                <a:gd name="connsiteX3" fmla="*/ 275208 w 4971495"/>
                <a:gd name="connsiteY3" fmla="*/ 2246050 h 2397665"/>
                <a:gd name="connsiteX4" fmla="*/ 426128 w 4971495"/>
                <a:gd name="connsiteY4" fmla="*/ 2272683 h 2397665"/>
                <a:gd name="connsiteX5" fmla="*/ 541538 w 4971495"/>
                <a:gd name="connsiteY5" fmla="*/ 2290439 h 2397665"/>
                <a:gd name="connsiteX6" fmla="*/ 568171 w 4971495"/>
                <a:gd name="connsiteY6" fmla="*/ 2299316 h 2397665"/>
                <a:gd name="connsiteX7" fmla="*/ 612559 w 4971495"/>
                <a:gd name="connsiteY7" fmla="*/ 2308194 h 2397665"/>
                <a:gd name="connsiteX8" fmla="*/ 665825 w 4971495"/>
                <a:gd name="connsiteY8" fmla="*/ 2325949 h 2397665"/>
                <a:gd name="connsiteX9" fmla="*/ 807868 w 4971495"/>
                <a:gd name="connsiteY9" fmla="*/ 2343705 h 2397665"/>
                <a:gd name="connsiteX10" fmla="*/ 834501 w 4971495"/>
                <a:gd name="connsiteY10" fmla="*/ 2352582 h 2397665"/>
                <a:gd name="connsiteX11" fmla="*/ 887767 w 4971495"/>
                <a:gd name="connsiteY11" fmla="*/ 2361460 h 2397665"/>
                <a:gd name="connsiteX12" fmla="*/ 994299 w 4971495"/>
                <a:gd name="connsiteY12" fmla="*/ 2379215 h 2397665"/>
                <a:gd name="connsiteX13" fmla="*/ 1065320 w 4971495"/>
                <a:gd name="connsiteY13" fmla="*/ 2396971 h 2397665"/>
                <a:gd name="connsiteX14" fmla="*/ 1242874 w 4971495"/>
                <a:gd name="connsiteY14" fmla="*/ 2388093 h 2397665"/>
                <a:gd name="connsiteX15" fmla="*/ 1278384 w 4971495"/>
                <a:gd name="connsiteY15" fmla="*/ 2334827 h 2397665"/>
                <a:gd name="connsiteX16" fmla="*/ 1296140 w 4971495"/>
                <a:gd name="connsiteY16" fmla="*/ 2281561 h 2397665"/>
                <a:gd name="connsiteX17" fmla="*/ 1313895 w 4971495"/>
                <a:gd name="connsiteY17" fmla="*/ 2210540 h 2397665"/>
                <a:gd name="connsiteX18" fmla="*/ 1331650 w 4971495"/>
                <a:gd name="connsiteY18" fmla="*/ 2050742 h 2397665"/>
                <a:gd name="connsiteX19" fmla="*/ 1349406 w 4971495"/>
                <a:gd name="connsiteY19" fmla="*/ 1970843 h 2397665"/>
                <a:gd name="connsiteX20" fmla="*/ 1367161 w 4971495"/>
                <a:gd name="connsiteY20" fmla="*/ 1837678 h 2397665"/>
                <a:gd name="connsiteX21" fmla="*/ 1376039 w 4971495"/>
                <a:gd name="connsiteY21" fmla="*/ 1802167 h 2397665"/>
                <a:gd name="connsiteX22" fmla="*/ 1384916 w 4971495"/>
                <a:gd name="connsiteY22" fmla="*/ 1642369 h 2397665"/>
                <a:gd name="connsiteX23" fmla="*/ 1411549 w 4971495"/>
                <a:gd name="connsiteY23" fmla="*/ 1571347 h 2397665"/>
                <a:gd name="connsiteX24" fmla="*/ 1429305 w 4971495"/>
                <a:gd name="connsiteY24" fmla="*/ 1518081 h 2397665"/>
                <a:gd name="connsiteX25" fmla="*/ 1455938 w 4971495"/>
                <a:gd name="connsiteY25" fmla="*/ 1438182 h 2397665"/>
                <a:gd name="connsiteX26" fmla="*/ 1464815 w 4971495"/>
                <a:gd name="connsiteY26" fmla="*/ 1411549 h 2397665"/>
                <a:gd name="connsiteX27" fmla="*/ 1473693 w 4971495"/>
                <a:gd name="connsiteY27" fmla="*/ 1313895 h 2397665"/>
                <a:gd name="connsiteX28" fmla="*/ 1491448 w 4971495"/>
                <a:gd name="connsiteY28" fmla="*/ 1225118 h 2397665"/>
                <a:gd name="connsiteX29" fmla="*/ 1500326 w 4971495"/>
                <a:gd name="connsiteY29" fmla="*/ 1154097 h 2397665"/>
                <a:gd name="connsiteX30" fmla="*/ 1518082 w 4971495"/>
                <a:gd name="connsiteY30" fmla="*/ 1065320 h 2397665"/>
                <a:gd name="connsiteX31" fmla="*/ 1535837 w 4971495"/>
                <a:gd name="connsiteY31" fmla="*/ 994299 h 2397665"/>
                <a:gd name="connsiteX32" fmla="*/ 1544715 w 4971495"/>
                <a:gd name="connsiteY32" fmla="*/ 905522 h 2397665"/>
                <a:gd name="connsiteX33" fmla="*/ 1553592 w 4971495"/>
                <a:gd name="connsiteY33" fmla="*/ 870012 h 2397665"/>
                <a:gd name="connsiteX34" fmla="*/ 1571348 w 4971495"/>
                <a:gd name="connsiteY34" fmla="*/ 790112 h 2397665"/>
                <a:gd name="connsiteX35" fmla="*/ 1580225 w 4971495"/>
                <a:gd name="connsiteY35" fmla="*/ 710213 h 2397665"/>
                <a:gd name="connsiteX36" fmla="*/ 1589103 w 4971495"/>
                <a:gd name="connsiteY36" fmla="*/ 665825 h 2397665"/>
                <a:gd name="connsiteX37" fmla="*/ 1597981 w 4971495"/>
                <a:gd name="connsiteY37" fmla="*/ 585926 h 2397665"/>
                <a:gd name="connsiteX38" fmla="*/ 1606858 w 4971495"/>
                <a:gd name="connsiteY38" fmla="*/ 550415 h 2397665"/>
                <a:gd name="connsiteX39" fmla="*/ 1624614 w 4971495"/>
                <a:gd name="connsiteY39" fmla="*/ 408373 h 2397665"/>
                <a:gd name="connsiteX40" fmla="*/ 1651247 w 4971495"/>
                <a:gd name="connsiteY40" fmla="*/ 417250 h 2397665"/>
                <a:gd name="connsiteX41" fmla="*/ 1660124 w 4971495"/>
                <a:gd name="connsiteY41" fmla="*/ 443883 h 2397665"/>
                <a:gd name="connsiteX42" fmla="*/ 1677880 w 4971495"/>
                <a:gd name="connsiteY42" fmla="*/ 461639 h 2397665"/>
                <a:gd name="connsiteX43" fmla="*/ 1695635 w 4971495"/>
                <a:gd name="connsiteY43" fmla="*/ 488272 h 2397665"/>
                <a:gd name="connsiteX44" fmla="*/ 1748901 w 4971495"/>
                <a:gd name="connsiteY44" fmla="*/ 514905 h 2397665"/>
                <a:gd name="connsiteX45" fmla="*/ 1802167 w 4971495"/>
                <a:gd name="connsiteY45" fmla="*/ 452761 h 2397665"/>
                <a:gd name="connsiteX46" fmla="*/ 1811045 w 4971495"/>
                <a:gd name="connsiteY46" fmla="*/ 426128 h 2397665"/>
                <a:gd name="connsiteX47" fmla="*/ 1819922 w 4971495"/>
                <a:gd name="connsiteY47" fmla="*/ 355107 h 2397665"/>
                <a:gd name="connsiteX48" fmla="*/ 1837678 w 4971495"/>
                <a:gd name="connsiteY48" fmla="*/ 337351 h 2397665"/>
                <a:gd name="connsiteX49" fmla="*/ 1855433 w 4971495"/>
                <a:gd name="connsiteY49" fmla="*/ 292963 h 2397665"/>
                <a:gd name="connsiteX50" fmla="*/ 1882066 w 4971495"/>
                <a:gd name="connsiteY50" fmla="*/ 213064 h 2397665"/>
                <a:gd name="connsiteX51" fmla="*/ 1890944 w 4971495"/>
                <a:gd name="connsiteY51" fmla="*/ 186431 h 2397665"/>
                <a:gd name="connsiteX52" fmla="*/ 1908699 w 4971495"/>
                <a:gd name="connsiteY52" fmla="*/ 159798 h 2397665"/>
                <a:gd name="connsiteX53" fmla="*/ 1944210 w 4971495"/>
                <a:gd name="connsiteY53" fmla="*/ 79899 h 2397665"/>
                <a:gd name="connsiteX54" fmla="*/ 1953087 w 4971495"/>
                <a:gd name="connsiteY54" fmla="*/ 53266 h 2397665"/>
                <a:gd name="connsiteX55" fmla="*/ 1988598 w 4971495"/>
                <a:gd name="connsiteY55" fmla="*/ 0 h 2397665"/>
                <a:gd name="connsiteX56" fmla="*/ 2059619 w 4971495"/>
                <a:gd name="connsiteY56" fmla="*/ 8878 h 2397665"/>
                <a:gd name="connsiteX57" fmla="*/ 2086252 w 4971495"/>
                <a:gd name="connsiteY57" fmla="*/ 17755 h 2397665"/>
                <a:gd name="connsiteX58" fmla="*/ 2095130 w 4971495"/>
                <a:gd name="connsiteY58" fmla="*/ 44388 h 2397665"/>
                <a:gd name="connsiteX59" fmla="*/ 2148396 w 4971495"/>
                <a:gd name="connsiteY59" fmla="*/ 79899 h 2397665"/>
                <a:gd name="connsiteX60" fmla="*/ 2201662 w 4971495"/>
                <a:gd name="connsiteY60" fmla="*/ 115410 h 2397665"/>
                <a:gd name="connsiteX61" fmla="*/ 2228295 w 4971495"/>
                <a:gd name="connsiteY61" fmla="*/ 133165 h 2397665"/>
                <a:gd name="connsiteX62" fmla="*/ 2254928 w 4971495"/>
                <a:gd name="connsiteY62" fmla="*/ 150920 h 2397665"/>
                <a:gd name="connsiteX63" fmla="*/ 2272683 w 4971495"/>
                <a:gd name="connsiteY63" fmla="*/ 168676 h 2397665"/>
                <a:gd name="connsiteX64" fmla="*/ 2299316 w 4971495"/>
                <a:gd name="connsiteY64" fmla="*/ 221942 h 2397665"/>
                <a:gd name="connsiteX65" fmla="*/ 2317072 w 4971495"/>
                <a:gd name="connsiteY65" fmla="*/ 239697 h 2397665"/>
                <a:gd name="connsiteX66" fmla="*/ 2334827 w 4971495"/>
                <a:gd name="connsiteY66" fmla="*/ 266330 h 2397665"/>
                <a:gd name="connsiteX67" fmla="*/ 2361460 w 4971495"/>
                <a:gd name="connsiteY67" fmla="*/ 275208 h 2397665"/>
                <a:gd name="connsiteX68" fmla="*/ 2379215 w 4971495"/>
                <a:gd name="connsiteY68" fmla="*/ 328474 h 2397665"/>
                <a:gd name="connsiteX69" fmla="*/ 2414726 w 4971495"/>
                <a:gd name="connsiteY69" fmla="*/ 372862 h 2397665"/>
                <a:gd name="connsiteX70" fmla="*/ 2432482 w 4971495"/>
                <a:gd name="connsiteY70" fmla="*/ 426128 h 2397665"/>
                <a:gd name="connsiteX71" fmla="*/ 2450237 w 4971495"/>
                <a:gd name="connsiteY71" fmla="*/ 452761 h 2397665"/>
                <a:gd name="connsiteX72" fmla="*/ 2476870 w 4971495"/>
                <a:gd name="connsiteY72" fmla="*/ 506027 h 2397665"/>
                <a:gd name="connsiteX73" fmla="*/ 2503503 w 4971495"/>
                <a:gd name="connsiteY73" fmla="*/ 594804 h 2397665"/>
                <a:gd name="connsiteX74" fmla="*/ 2521258 w 4971495"/>
                <a:gd name="connsiteY74" fmla="*/ 648070 h 2397665"/>
                <a:gd name="connsiteX75" fmla="*/ 2530136 w 4971495"/>
                <a:gd name="connsiteY75" fmla="*/ 692458 h 2397665"/>
                <a:gd name="connsiteX76" fmla="*/ 2547891 w 4971495"/>
                <a:gd name="connsiteY76" fmla="*/ 790112 h 2397665"/>
                <a:gd name="connsiteX77" fmla="*/ 2565647 w 4971495"/>
                <a:gd name="connsiteY77" fmla="*/ 1003177 h 2397665"/>
                <a:gd name="connsiteX78" fmla="*/ 2583402 w 4971495"/>
                <a:gd name="connsiteY78" fmla="*/ 1136342 h 2397665"/>
                <a:gd name="connsiteX79" fmla="*/ 2601157 w 4971495"/>
                <a:gd name="connsiteY79" fmla="*/ 1305017 h 2397665"/>
                <a:gd name="connsiteX80" fmla="*/ 2618913 w 4971495"/>
                <a:gd name="connsiteY80" fmla="*/ 1358283 h 2397665"/>
                <a:gd name="connsiteX81" fmla="*/ 2627790 w 4971495"/>
                <a:gd name="connsiteY81" fmla="*/ 1384916 h 2397665"/>
                <a:gd name="connsiteX82" fmla="*/ 2654423 w 4971495"/>
                <a:gd name="connsiteY82" fmla="*/ 1393794 h 2397665"/>
                <a:gd name="connsiteX83" fmla="*/ 2672179 w 4971495"/>
                <a:gd name="connsiteY83" fmla="*/ 1411549 h 2397665"/>
                <a:gd name="connsiteX84" fmla="*/ 2698812 w 4971495"/>
                <a:gd name="connsiteY84" fmla="*/ 1455938 h 2397665"/>
                <a:gd name="connsiteX85" fmla="*/ 2707689 w 4971495"/>
                <a:gd name="connsiteY85" fmla="*/ 1482571 h 2397665"/>
                <a:gd name="connsiteX86" fmla="*/ 2760955 w 4971495"/>
                <a:gd name="connsiteY86" fmla="*/ 1473693 h 2397665"/>
                <a:gd name="connsiteX87" fmla="*/ 2778711 w 4971495"/>
                <a:gd name="connsiteY87" fmla="*/ 1455938 h 2397665"/>
                <a:gd name="connsiteX88" fmla="*/ 2805344 w 4971495"/>
                <a:gd name="connsiteY88" fmla="*/ 1447060 h 2397665"/>
                <a:gd name="connsiteX89" fmla="*/ 2831977 w 4971495"/>
                <a:gd name="connsiteY89" fmla="*/ 1429305 h 2397665"/>
                <a:gd name="connsiteX90" fmla="*/ 2849732 w 4971495"/>
                <a:gd name="connsiteY90" fmla="*/ 1411549 h 2397665"/>
                <a:gd name="connsiteX91" fmla="*/ 2876365 w 4971495"/>
                <a:gd name="connsiteY91" fmla="*/ 1402672 h 2397665"/>
                <a:gd name="connsiteX92" fmla="*/ 2911876 w 4971495"/>
                <a:gd name="connsiteY92" fmla="*/ 1438182 h 2397665"/>
                <a:gd name="connsiteX93" fmla="*/ 2929631 w 4971495"/>
                <a:gd name="connsiteY93" fmla="*/ 1455938 h 2397665"/>
                <a:gd name="connsiteX94" fmla="*/ 2947386 w 4971495"/>
                <a:gd name="connsiteY94" fmla="*/ 1482571 h 2397665"/>
                <a:gd name="connsiteX95" fmla="*/ 2965142 w 4971495"/>
                <a:gd name="connsiteY95" fmla="*/ 1500326 h 2397665"/>
                <a:gd name="connsiteX96" fmla="*/ 2982897 w 4971495"/>
                <a:gd name="connsiteY96" fmla="*/ 1526959 h 2397665"/>
                <a:gd name="connsiteX97" fmla="*/ 3009530 w 4971495"/>
                <a:gd name="connsiteY97" fmla="*/ 1544714 h 2397665"/>
                <a:gd name="connsiteX98" fmla="*/ 3036163 w 4971495"/>
                <a:gd name="connsiteY98" fmla="*/ 1589103 h 2397665"/>
                <a:gd name="connsiteX99" fmla="*/ 3045041 w 4971495"/>
                <a:gd name="connsiteY99" fmla="*/ 1615736 h 2397665"/>
                <a:gd name="connsiteX100" fmla="*/ 3098307 w 4971495"/>
                <a:gd name="connsiteY100" fmla="*/ 1651246 h 2397665"/>
                <a:gd name="connsiteX101" fmla="*/ 3116062 w 4971495"/>
                <a:gd name="connsiteY101" fmla="*/ 1669002 h 2397665"/>
                <a:gd name="connsiteX102" fmla="*/ 3169328 w 4971495"/>
                <a:gd name="connsiteY102" fmla="*/ 1686757 h 2397665"/>
                <a:gd name="connsiteX103" fmla="*/ 3222594 w 4971495"/>
                <a:gd name="connsiteY103" fmla="*/ 1722268 h 2397665"/>
                <a:gd name="connsiteX104" fmla="*/ 3275860 w 4971495"/>
                <a:gd name="connsiteY104" fmla="*/ 1748901 h 2397665"/>
                <a:gd name="connsiteX105" fmla="*/ 3364637 w 4971495"/>
                <a:gd name="connsiteY105" fmla="*/ 1757779 h 2397665"/>
                <a:gd name="connsiteX106" fmla="*/ 3444536 w 4971495"/>
                <a:gd name="connsiteY106" fmla="*/ 1784412 h 2397665"/>
                <a:gd name="connsiteX107" fmla="*/ 3471169 w 4971495"/>
                <a:gd name="connsiteY107" fmla="*/ 1793289 h 2397665"/>
                <a:gd name="connsiteX108" fmla="*/ 3506680 w 4971495"/>
                <a:gd name="connsiteY108" fmla="*/ 1837678 h 2397665"/>
                <a:gd name="connsiteX109" fmla="*/ 3559946 w 4971495"/>
                <a:gd name="connsiteY109" fmla="*/ 1908699 h 2397665"/>
                <a:gd name="connsiteX110" fmla="*/ 3586579 w 4971495"/>
                <a:gd name="connsiteY110" fmla="*/ 1917577 h 2397665"/>
                <a:gd name="connsiteX111" fmla="*/ 3693111 w 4971495"/>
                <a:gd name="connsiteY111" fmla="*/ 1935332 h 2397665"/>
                <a:gd name="connsiteX112" fmla="*/ 3719744 w 4971495"/>
                <a:gd name="connsiteY112" fmla="*/ 1953087 h 2397665"/>
                <a:gd name="connsiteX113" fmla="*/ 3737499 w 4971495"/>
                <a:gd name="connsiteY113" fmla="*/ 1970843 h 2397665"/>
                <a:gd name="connsiteX114" fmla="*/ 3764132 w 4971495"/>
                <a:gd name="connsiteY114" fmla="*/ 1979720 h 2397665"/>
                <a:gd name="connsiteX115" fmla="*/ 3799643 w 4971495"/>
                <a:gd name="connsiteY115" fmla="*/ 1997476 h 2397665"/>
                <a:gd name="connsiteX116" fmla="*/ 3852909 w 4971495"/>
                <a:gd name="connsiteY116" fmla="*/ 2015231 h 2397665"/>
                <a:gd name="connsiteX117" fmla="*/ 3950563 w 4971495"/>
                <a:gd name="connsiteY117" fmla="*/ 2041864 h 2397665"/>
                <a:gd name="connsiteX118" fmla="*/ 4012707 w 4971495"/>
                <a:gd name="connsiteY118" fmla="*/ 2050742 h 2397665"/>
                <a:gd name="connsiteX119" fmla="*/ 4039340 w 4971495"/>
                <a:gd name="connsiteY119" fmla="*/ 2059619 h 2397665"/>
                <a:gd name="connsiteX120" fmla="*/ 4074850 w 4971495"/>
                <a:gd name="connsiteY120" fmla="*/ 2068497 h 2397665"/>
                <a:gd name="connsiteX121" fmla="*/ 4092606 w 4971495"/>
                <a:gd name="connsiteY121" fmla="*/ 2086252 h 2397665"/>
                <a:gd name="connsiteX122" fmla="*/ 4128116 w 4971495"/>
                <a:gd name="connsiteY122" fmla="*/ 2095130 h 2397665"/>
                <a:gd name="connsiteX123" fmla="*/ 4154749 w 4971495"/>
                <a:gd name="connsiteY123" fmla="*/ 2104008 h 2397665"/>
                <a:gd name="connsiteX124" fmla="*/ 4181382 w 4971495"/>
                <a:gd name="connsiteY124" fmla="*/ 2121763 h 2397665"/>
                <a:gd name="connsiteX125" fmla="*/ 4270159 w 4971495"/>
                <a:gd name="connsiteY125" fmla="*/ 2148396 h 2397665"/>
                <a:gd name="connsiteX126" fmla="*/ 4341181 w 4971495"/>
                <a:gd name="connsiteY126" fmla="*/ 2175029 h 2397665"/>
                <a:gd name="connsiteX127" fmla="*/ 4376691 w 4971495"/>
                <a:gd name="connsiteY127" fmla="*/ 2201662 h 2397665"/>
                <a:gd name="connsiteX128" fmla="*/ 4421080 w 4971495"/>
                <a:gd name="connsiteY128" fmla="*/ 2210540 h 2397665"/>
                <a:gd name="connsiteX129" fmla="*/ 4509856 w 4971495"/>
                <a:gd name="connsiteY129" fmla="*/ 2228295 h 2397665"/>
                <a:gd name="connsiteX130" fmla="*/ 4589755 w 4971495"/>
                <a:gd name="connsiteY130" fmla="*/ 2246050 h 2397665"/>
                <a:gd name="connsiteX131" fmla="*/ 4616388 w 4971495"/>
                <a:gd name="connsiteY131" fmla="*/ 2254928 h 2397665"/>
                <a:gd name="connsiteX132" fmla="*/ 4687410 w 4971495"/>
                <a:gd name="connsiteY132" fmla="*/ 2263806 h 2397665"/>
                <a:gd name="connsiteX133" fmla="*/ 4740676 w 4971495"/>
                <a:gd name="connsiteY133" fmla="*/ 2281561 h 2397665"/>
                <a:gd name="connsiteX134" fmla="*/ 4776186 w 4971495"/>
                <a:gd name="connsiteY134" fmla="*/ 2290439 h 2397665"/>
                <a:gd name="connsiteX135" fmla="*/ 4802819 w 4971495"/>
                <a:gd name="connsiteY135" fmla="*/ 2308194 h 2397665"/>
                <a:gd name="connsiteX136" fmla="*/ 4847208 w 4971495"/>
                <a:gd name="connsiteY136" fmla="*/ 2317072 h 2397665"/>
                <a:gd name="connsiteX137" fmla="*/ 4882718 w 4971495"/>
                <a:gd name="connsiteY137" fmla="*/ 2325949 h 2397665"/>
                <a:gd name="connsiteX138" fmla="*/ 4935984 w 4971495"/>
                <a:gd name="connsiteY138" fmla="*/ 2334827 h 2397665"/>
                <a:gd name="connsiteX139" fmla="*/ 4971495 w 4971495"/>
                <a:gd name="connsiteY139" fmla="*/ 2343705 h 239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4971495" h="2397665">
                  <a:moveTo>
                    <a:pt x="0" y="2201662"/>
                  </a:moveTo>
                  <a:cubicBezTo>
                    <a:pt x="17755" y="2204621"/>
                    <a:pt x="35694" y="2206635"/>
                    <a:pt x="53266" y="2210540"/>
                  </a:cubicBezTo>
                  <a:cubicBezTo>
                    <a:pt x="62401" y="2212570"/>
                    <a:pt x="70684" y="2217791"/>
                    <a:pt x="79899" y="2219417"/>
                  </a:cubicBezTo>
                  <a:cubicBezTo>
                    <a:pt x="131249" y="2228479"/>
                    <a:pt x="217705" y="2238863"/>
                    <a:pt x="275208" y="2246050"/>
                  </a:cubicBezTo>
                  <a:cubicBezTo>
                    <a:pt x="341543" y="2268163"/>
                    <a:pt x="292576" y="2253604"/>
                    <a:pt x="426128" y="2272683"/>
                  </a:cubicBezTo>
                  <a:cubicBezTo>
                    <a:pt x="445955" y="2275515"/>
                    <a:pt x="519363" y="2285511"/>
                    <a:pt x="541538" y="2290439"/>
                  </a:cubicBezTo>
                  <a:cubicBezTo>
                    <a:pt x="550673" y="2292469"/>
                    <a:pt x="559093" y="2297046"/>
                    <a:pt x="568171" y="2299316"/>
                  </a:cubicBezTo>
                  <a:cubicBezTo>
                    <a:pt x="582810" y="2302976"/>
                    <a:pt x="598002" y="2304224"/>
                    <a:pt x="612559" y="2308194"/>
                  </a:cubicBezTo>
                  <a:cubicBezTo>
                    <a:pt x="630615" y="2313118"/>
                    <a:pt x="647473" y="2322278"/>
                    <a:pt x="665825" y="2325949"/>
                  </a:cubicBezTo>
                  <a:cubicBezTo>
                    <a:pt x="742265" y="2341237"/>
                    <a:pt x="695187" y="2333461"/>
                    <a:pt x="807868" y="2343705"/>
                  </a:cubicBezTo>
                  <a:cubicBezTo>
                    <a:pt x="816746" y="2346664"/>
                    <a:pt x="825366" y="2350552"/>
                    <a:pt x="834501" y="2352582"/>
                  </a:cubicBezTo>
                  <a:cubicBezTo>
                    <a:pt x="852073" y="2356487"/>
                    <a:pt x="869976" y="2358723"/>
                    <a:pt x="887767" y="2361460"/>
                  </a:cubicBezTo>
                  <a:cubicBezTo>
                    <a:pt x="939838" y="2369471"/>
                    <a:pt x="947427" y="2368398"/>
                    <a:pt x="994299" y="2379215"/>
                  </a:cubicBezTo>
                  <a:cubicBezTo>
                    <a:pt x="1018076" y="2384702"/>
                    <a:pt x="1065320" y="2396971"/>
                    <a:pt x="1065320" y="2396971"/>
                  </a:cubicBezTo>
                  <a:cubicBezTo>
                    <a:pt x="1124505" y="2394012"/>
                    <a:pt x="1185986" y="2404685"/>
                    <a:pt x="1242874" y="2388093"/>
                  </a:cubicBezTo>
                  <a:cubicBezTo>
                    <a:pt x="1263360" y="2382118"/>
                    <a:pt x="1271636" y="2355071"/>
                    <a:pt x="1278384" y="2334827"/>
                  </a:cubicBezTo>
                  <a:cubicBezTo>
                    <a:pt x="1284303" y="2317072"/>
                    <a:pt x="1292470" y="2299913"/>
                    <a:pt x="1296140" y="2281561"/>
                  </a:cubicBezTo>
                  <a:cubicBezTo>
                    <a:pt x="1306852" y="2227997"/>
                    <a:pt x="1300245" y="2251488"/>
                    <a:pt x="1313895" y="2210540"/>
                  </a:cubicBezTo>
                  <a:cubicBezTo>
                    <a:pt x="1318915" y="2155325"/>
                    <a:pt x="1321834" y="2104733"/>
                    <a:pt x="1331650" y="2050742"/>
                  </a:cubicBezTo>
                  <a:cubicBezTo>
                    <a:pt x="1349322" y="1953543"/>
                    <a:pt x="1331785" y="2085380"/>
                    <a:pt x="1349406" y="1970843"/>
                  </a:cubicBezTo>
                  <a:cubicBezTo>
                    <a:pt x="1357141" y="1920567"/>
                    <a:pt x="1358187" y="1887034"/>
                    <a:pt x="1367161" y="1837678"/>
                  </a:cubicBezTo>
                  <a:cubicBezTo>
                    <a:pt x="1369344" y="1825674"/>
                    <a:pt x="1373080" y="1814004"/>
                    <a:pt x="1376039" y="1802167"/>
                  </a:cubicBezTo>
                  <a:cubicBezTo>
                    <a:pt x="1378998" y="1748901"/>
                    <a:pt x="1380086" y="1695498"/>
                    <a:pt x="1384916" y="1642369"/>
                  </a:cubicBezTo>
                  <a:cubicBezTo>
                    <a:pt x="1388308" y="1605061"/>
                    <a:pt x="1397770" y="1605795"/>
                    <a:pt x="1411549" y="1571347"/>
                  </a:cubicBezTo>
                  <a:cubicBezTo>
                    <a:pt x="1418500" y="1553970"/>
                    <a:pt x="1423387" y="1535836"/>
                    <a:pt x="1429305" y="1518081"/>
                  </a:cubicBezTo>
                  <a:lnTo>
                    <a:pt x="1455938" y="1438182"/>
                  </a:lnTo>
                  <a:lnTo>
                    <a:pt x="1464815" y="1411549"/>
                  </a:lnTo>
                  <a:cubicBezTo>
                    <a:pt x="1467774" y="1378998"/>
                    <a:pt x="1469071" y="1346252"/>
                    <a:pt x="1473693" y="1313895"/>
                  </a:cubicBezTo>
                  <a:cubicBezTo>
                    <a:pt x="1477961" y="1284020"/>
                    <a:pt x="1487705" y="1255063"/>
                    <a:pt x="1491448" y="1225118"/>
                  </a:cubicBezTo>
                  <a:cubicBezTo>
                    <a:pt x="1494407" y="1201444"/>
                    <a:pt x="1497173" y="1177746"/>
                    <a:pt x="1500326" y="1154097"/>
                  </a:cubicBezTo>
                  <a:cubicBezTo>
                    <a:pt x="1515224" y="1042366"/>
                    <a:pt x="1500486" y="1129837"/>
                    <a:pt x="1518082" y="1065320"/>
                  </a:cubicBezTo>
                  <a:cubicBezTo>
                    <a:pt x="1524503" y="1041778"/>
                    <a:pt x="1535837" y="994299"/>
                    <a:pt x="1535837" y="994299"/>
                  </a:cubicBezTo>
                  <a:cubicBezTo>
                    <a:pt x="1538796" y="964707"/>
                    <a:pt x="1540509" y="934963"/>
                    <a:pt x="1544715" y="905522"/>
                  </a:cubicBezTo>
                  <a:cubicBezTo>
                    <a:pt x="1546440" y="893444"/>
                    <a:pt x="1550945" y="881922"/>
                    <a:pt x="1553592" y="870012"/>
                  </a:cubicBezTo>
                  <a:cubicBezTo>
                    <a:pt x="1576125" y="768612"/>
                    <a:pt x="1549704" y="876687"/>
                    <a:pt x="1571348" y="790112"/>
                  </a:cubicBezTo>
                  <a:cubicBezTo>
                    <a:pt x="1574307" y="763479"/>
                    <a:pt x="1576435" y="736741"/>
                    <a:pt x="1580225" y="710213"/>
                  </a:cubicBezTo>
                  <a:cubicBezTo>
                    <a:pt x="1582359" y="695276"/>
                    <a:pt x="1586969" y="680762"/>
                    <a:pt x="1589103" y="665825"/>
                  </a:cubicBezTo>
                  <a:cubicBezTo>
                    <a:pt x="1592893" y="639297"/>
                    <a:pt x="1593906" y="612411"/>
                    <a:pt x="1597981" y="585926"/>
                  </a:cubicBezTo>
                  <a:cubicBezTo>
                    <a:pt x="1599836" y="573867"/>
                    <a:pt x="1605048" y="562481"/>
                    <a:pt x="1606858" y="550415"/>
                  </a:cubicBezTo>
                  <a:cubicBezTo>
                    <a:pt x="1613936" y="503227"/>
                    <a:pt x="1624614" y="408373"/>
                    <a:pt x="1624614" y="408373"/>
                  </a:cubicBezTo>
                  <a:cubicBezTo>
                    <a:pt x="1633492" y="411332"/>
                    <a:pt x="1644630" y="410633"/>
                    <a:pt x="1651247" y="417250"/>
                  </a:cubicBezTo>
                  <a:cubicBezTo>
                    <a:pt x="1657864" y="423867"/>
                    <a:pt x="1655309" y="435859"/>
                    <a:pt x="1660124" y="443883"/>
                  </a:cubicBezTo>
                  <a:cubicBezTo>
                    <a:pt x="1664430" y="451060"/>
                    <a:pt x="1672651" y="455103"/>
                    <a:pt x="1677880" y="461639"/>
                  </a:cubicBezTo>
                  <a:cubicBezTo>
                    <a:pt x="1684545" y="469971"/>
                    <a:pt x="1688090" y="480727"/>
                    <a:pt x="1695635" y="488272"/>
                  </a:cubicBezTo>
                  <a:cubicBezTo>
                    <a:pt x="1712844" y="505481"/>
                    <a:pt x="1727241" y="507685"/>
                    <a:pt x="1748901" y="514905"/>
                  </a:cubicBezTo>
                  <a:cubicBezTo>
                    <a:pt x="1770745" y="493061"/>
                    <a:pt x="1788646" y="479803"/>
                    <a:pt x="1802167" y="452761"/>
                  </a:cubicBezTo>
                  <a:cubicBezTo>
                    <a:pt x="1806352" y="444391"/>
                    <a:pt x="1808086" y="435006"/>
                    <a:pt x="1811045" y="426128"/>
                  </a:cubicBezTo>
                  <a:cubicBezTo>
                    <a:pt x="1814004" y="402454"/>
                    <a:pt x="1813067" y="377959"/>
                    <a:pt x="1819922" y="355107"/>
                  </a:cubicBezTo>
                  <a:cubicBezTo>
                    <a:pt x="1822327" y="347090"/>
                    <a:pt x="1833525" y="344618"/>
                    <a:pt x="1837678" y="337351"/>
                  </a:cubicBezTo>
                  <a:cubicBezTo>
                    <a:pt x="1845584" y="323515"/>
                    <a:pt x="1849987" y="307939"/>
                    <a:pt x="1855433" y="292963"/>
                  </a:cubicBezTo>
                  <a:cubicBezTo>
                    <a:pt x="1865027" y="266580"/>
                    <a:pt x="1873188" y="239697"/>
                    <a:pt x="1882066" y="213064"/>
                  </a:cubicBezTo>
                  <a:cubicBezTo>
                    <a:pt x="1885025" y="204186"/>
                    <a:pt x="1885753" y="194217"/>
                    <a:pt x="1890944" y="186431"/>
                  </a:cubicBezTo>
                  <a:cubicBezTo>
                    <a:pt x="1896862" y="177553"/>
                    <a:pt x="1904366" y="169548"/>
                    <a:pt x="1908699" y="159798"/>
                  </a:cubicBezTo>
                  <a:cubicBezTo>
                    <a:pt x="1950955" y="64721"/>
                    <a:pt x="1904028" y="140170"/>
                    <a:pt x="1944210" y="79899"/>
                  </a:cubicBezTo>
                  <a:cubicBezTo>
                    <a:pt x="1947169" y="71021"/>
                    <a:pt x="1948542" y="61446"/>
                    <a:pt x="1953087" y="53266"/>
                  </a:cubicBezTo>
                  <a:cubicBezTo>
                    <a:pt x="1963450" y="34612"/>
                    <a:pt x="1988598" y="0"/>
                    <a:pt x="1988598" y="0"/>
                  </a:cubicBezTo>
                  <a:cubicBezTo>
                    <a:pt x="2012272" y="2959"/>
                    <a:pt x="2036146" y="4610"/>
                    <a:pt x="2059619" y="8878"/>
                  </a:cubicBezTo>
                  <a:cubicBezTo>
                    <a:pt x="2068826" y="10552"/>
                    <a:pt x="2079635" y="11138"/>
                    <a:pt x="2086252" y="17755"/>
                  </a:cubicBezTo>
                  <a:cubicBezTo>
                    <a:pt x="2092869" y="24372"/>
                    <a:pt x="2088513" y="37771"/>
                    <a:pt x="2095130" y="44388"/>
                  </a:cubicBezTo>
                  <a:cubicBezTo>
                    <a:pt x="2110219" y="59477"/>
                    <a:pt x="2130641" y="68062"/>
                    <a:pt x="2148396" y="79899"/>
                  </a:cubicBezTo>
                  <a:lnTo>
                    <a:pt x="2201662" y="115410"/>
                  </a:lnTo>
                  <a:lnTo>
                    <a:pt x="2228295" y="133165"/>
                  </a:lnTo>
                  <a:cubicBezTo>
                    <a:pt x="2237173" y="139083"/>
                    <a:pt x="2247384" y="143375"/>
                    <a:pt x="2254928" y="150920"/>
                  </a:cubicBezTo>
                  <a:lnTo>
                    <a:pt x="2272683" y="168676"/>
                  </a:lnTo>
                  <a:cubicBezTo>
                    <a:pt x="2282059" y="196804"/>
                    <a:pt x="2279649" y="197359"/>
                    <a:pt x="2299316" y="221942"/>
                  </a:cubicBezTo>
                  <a:cubicBezTo>
                    <a:pt x="2304545" y="228478"/>
                    <a:pt x="2311843" y="233161"/>
                    <a:pt x="2317072" y="239697"/>
                  </a:cubicBezTo>
                  <a:cubicBezTo>
                    <a:pt x="2323737" y="248028"/>
                    <a:pt x="2326496" y="259665"/>
                    <a:pt x="2334827" y="266330"/>
                  </a:cubicBezTo>
                  <a:cubicBezTo>
                    <a:pt x="2342134" y="272176"/>
                    <a:pt x="2352582" y="272249"/>
                    <a:pt x="2361460" y="275208"/>
                  </a:cubicBezTo>
                  <a:cubicBezTo>
                    <a:pt x="2367378" y="292963"/>
                    <a:pt x="2365981" y="315240"/>
                    <a:pt x="2379215" y="328474"/>
                  </a:cubicBezTo>
                  <a:cubicBezTo>
                    <a:pt x="2393974" y="343233"/>
                    <a:pt x="2405766" y="352701"/>
                    <a:pt x="2414726" y="372862"/>
                  </a:cubicBezTo>
                  <a:cubicBezTo>
                    <a:pt x="2422327" y="389965"/>
                    <a:pt x="2422100" y="410555"/>
                    <a:pt x="2432482" y="426128"/>
                  </a:cubicBezTo>
                  <a:cubicBezTo>
                    <a:pt x="2438400" y="435006"/>
                    <a:pt x="2445465" y="443218"/>
                    <a:pt x="2450237" y="452761"/>
                  </a:cubicBezTo>
                  <a:cubicBezTo>
                    <a:pt x="2486992" y="526271"/>
                    <a:pt x="2425987" y="429701"/>
                    <a:pt x="2476870" y="506027"/>
                  </a:cubicBezTo>
                  <a:cubicBezTo>
                    <a:pt x="2490287" y="559692"/>
                    <a:pt x="2481891" y="529968"/>
                    <a:pt x="2503503" y="594804"/>
                  </a:cubicBezTo>
                  <a:lnTo>
                    <a:pt x="2521258" y="648070"/>
                  </a:lnTo>
                  <a:cubicBezTo>
                    <a:pt x="2524217" y="662866"/>
                    <a:pt x="2527842" y="677544"/>
                    <a:pt x="2530136" y="692458"/>
                  </a:cubicBezTo>
                  <a:cubicBezTo>
                    <a:pt x="2544478" y="785674"/>
                    <a:pt x="2529782" y="735782"/>
                    <a:pt x="2547891" y="790112"/>
                  </a:cubicBezTo>
                  <a:cubicBezTo>
                    <a:pt x="2568045" y="1112570"/>
                    <a:pt x="2545962" y="806323"/>
                    <a:pt x="2565647" y="1003177"/>
                  </a:cubicBezTo>
                  <a:cubicBezTo>
                    <a:pt x="2578060" y="1127312"/>
                    <a:pt x="2562531" y="1073730"/>
                    <a:pt x="2583402" y="1136342"/>
                  </a:cubicBezTo>
                  <a:cubicBezTo>
                    <a:pt x="2585773" y="1164792"/>
                    <a:pt x="2592082" y="1265694"/>
                    <a:pt x="2601157" y="1305017"/>
                  </a:cubicBezTo>
                  <a:cubicBezTo>
                    <a:pt x="2605365" y="1323254"/>
                    <a:pt x="2612995" y="1340528"/>
                    <a:pt x="2618913" y="1358283"/>
                  </a:cubicBezTo>
                  <a:cubicBezTo>
                    <a:pt x="2621872" y="1367161"/>
                    <a:pt x="2618912" y="1381957"/>
                    <a:pt x="2627790" y="1384916"/>
                  </a:cubicBezTo>
                  <a:lnTo>
                    <a:pt x="2654423" y="1393794"/>
                  </a:lnTo>
                  <a:cubicBezTo>
                    <a:pt x="2660342" y="1399712"/>
                    <a:pt x="2667873" y="1404372"/>
                    <a:pt x="2672179" y="1411549"/>
                  </a:cubicBezTo>
                  <a:cubicBezTo>
                    <a:pt x="2706755" y="1469175"/>
                    <a:pt x="2653820" y="1410946"/>
                    <a:pt x="2698812" y="1455938"/>
                  </a:cubicBezTo>
                  <a:cubicBezTo>
                    <a:pt x="2701771" y="1464816"/>
                    <a:pt x="2701072" y="1475954"/>
                    <a:pt x="2707689" y="1482571"/>
                  </a:cubicBezTo>
                  <a:cubicBezTo>
                    <a:pt x="2728594" y="1503476"/>
                    <a:pt x="2744607" y="1486771"/>
                    <a:pt x="2760955" y="1473693"/>
                  </a:cubicBezTo>
                  <a:cubicBezTo>
                    <a:pt x="2767491" y="1468464"/>
                    <a:pt x="2771534" y="1460244"/>
                    <a:pt x="2778711" y="1455938"/>
                  </a:cubicBezTo>
                  <a:cubicBezTo>
                    <a:pt x="2786735" y="1451123"/>
                    <a:pt x="2796974" y="1451245"/>
                    <a:pt x="2805344" y="1447060"/>
                  </a:cubicBezTo>
                  <a:cubicBezTo>
                    <a:pt x="2814887" y="1442288"/>
                    <a:pt x="2823646" y="1435970"/>
                    <a:pt x="2831977" y="1429305"/>
                  </a:cubicBezTo>
                  <a:cubicBezTo>
                    <a:pt x="2838513" y="1424076"/>
                    <a:pt x="2842555" y="1415855"/>
                    <a:pt x="2849732" y="1411549"/>
                  </a:cubicBezTo>
                  <a:cubicBezTo>
                    <a:pt x="2857756" y="1406734"/>
                    <a:pt x="2867487" y="1405631"/>
                    <a:pt x="2876365" y="1402672"/>
                  </a:cubicBezTo>
                  <a:cubicBezTo>
                    <a:pt x="2923711" y="1418453"/>
                    <a:pt x="2888203" y="1398727"/>
                    <a:pt x="2911876" y="1438182"/>
                  </a:cubicBezTo>
                  <a:cubicBezTo>
                    <a:pt x="2916182" y="1445359"/>
                    <a:pt x="2924402" y="1449402"/>
                    <a:pt x="2929631" y="1455938"/>
                  </a:cubicBezTo>
                  <a:cubicBezTo>
                    <a:pt x="2936296" y="1464270"/>
                    <a:pt x="2940721" y="1474240"/>
                    <a:pt x="2947386" y="1482571"/>
                  </a:cubicBezTo>
                  <a:cubicBezTo>
                    <a:pt x="2952615" y="1489107"/>
                    <a:pt x="2959913" y="1493790"/>
                    <a:pt x="2965142" y="1500326"/>
                  </a:cubicBezTo>
                  <a:cubicBezTo>
                    <a:pt x="2971807" y="1508657"/>
                    <a:pt x="2975352" y="1519414"/>
                    <a:pt x="2982897" y="1526959"/>
                  </a:cubicBezTo>
                  <a:cubicBezTo>
                    <a:pt x="2990442" y="1534504"/>
                    <a:pt x="3000652" y="1538796"/>
                    <a:pt x="3009530" y="1544714"/>
                  </a:cubicBezTo>
                  <a:cubicBezTo>
                    <a:pt x="3034680" y="1620161"/>
                    <a:pt x="2999605" y="1528171"/>
                    <a:pt x="3036163" y="1589103"/>
                  </a:cubicBezTo>
                  <a:cubicBezTo>
                    <a:pt x="3040978" y="1597127"/>
                    <a:pt x="3038424" y="1609119"/>
                    <a:pt x="3045041" y="1615736"/>
                  </a:cubicBezTo>
                  <a:cubicBezTo>
                    <a:pt x="3060130" y="1630825"/>
                    <a:pt x="3083218" y="1636157"/>
                    <a:pt x="3098307" y="1651246"/>
                  </a:cubicBezTo>
                  <a:cubicBezTo>
                    <a:pt x="3104225" y="1657165"/>
                    <a:pt x="3108576" y="1665259"/>
                    <a:pt x="3116062" y="1669002"/>
                  </a:cubicBezTo>
                  <a:cubicBezTo>
                    <a:pt x="3132802" y="1677372"/>
                    <a:pt x="3153756" y="1676375"/>
                    <a:pt x="3169328" y="1686757"/>
                  </a:cubicBezTo>
                  <a:lnTo>
                    <a:pt x="3222594" y="1722268"/>
                  </a:lnTo>
                  <a:cubicBezTo>
                    <a:pt x="3242344" y="1735435"/>
                    <a:pt x="3251971" y="1745226"/>
                    <a:pt x="3275860" y="1748901"/>
                  </a:cubicBezTo>
                  <a:cubicBezTo>
                    <a:pt x="3305254" y="1753423"/>
                    <a:pt x="3335045" y="1754820"/>
                    <a:pt x="3364637" y="1757779"/>
                  </a:cubicBezTo>
                  <a:lnTo>
                    <a:pt x="3444536" y="1784412"/>
                  </a:lnTo>
                  <a:lnTo>
                    <a:pt x="3471169" y="1793289"/>
                  </a:lnTo>
                  <a:cubicBezTo>
                    <a:pt x="3491162" y="1853266"/>
                    <a:pt x="3463435" y="1788254"/>
                    <a:pt x="3506680" y="1837678"/>
                  </a:cubicBezTo>
                  <a:cubicBezTo>
                    <a:pt x="3511557" y="1843252"/>
                    <a:pt x="3540937" y="1897294"/>
                    <a:pt x="3559946" y="1908699"/>
                  </a:cubicBezTo>
                  <a:cubicBezTo>
                    <a:pt x="3567970" y="1913514"/>
                    <a:pt x="3577500" y="1915307"/>
                    <a:pt x="3586579" y="1917577"/>
                  </a:cubicBezTo>
                  <a:cubicBezTo>
                    <a:pt x="3621188" y="1926229"/>
                    <a:pt x="3658046" y="1930323"/>
                    <a:pt x="3693111" y="1935332"/>
                  </a:cubicBezTo>
                  <a:cubicBezTo>
                    <a:pt x="3701989" y="1941250"/>
                    <a:pt x="3711413" y="1946422"/>
                    <a:pt x="3719744" y="1953087"/>
                  </a:cubicBezTo>
                  <a:cubicBezTo>
                    <a:pt x="3726280" y="1958316"/>
                    <a:pt x="3730322" y="1966537"/>
                    <a:pt x="3737499" y="1970843"/>
                  </a:cubicBezTo>
                  <a:cubicBezTo>
                    <a:pt x="3745523" y="1975658"/>
                    <a:pt x="3755531" y="1976034"/>
                    <a:pt x="3764132" y="1979720"/>
                  </a:cubicBezTo>
                  <a:cubicBezTo>
                    <a:pt x="3776296" y="1984933"/>
                    <a:pt x="3787355" y="1992561"/>
                    <a:pt x="3799643" y="1997476"/>
                  </a:cubicBezTo>
                  <a:cubicBezTo>
                    <a:pt x="3817020" y="2004427"/>
                    <a:pt x="3835154" y="2009313"/>
                    <a:pt x="3852909" y="2015231"/>
                  </a:cubicBezTo>
                  <a:cubicBezTo>
                    <a:pt x="3885418" y="2026067"/>
                    <a:pt x="3915509" y="2036856"/>
                    <a:pt x="3950563" y="2041864"/>
                  </a:cubicBezTo>
                  <a:lnTo>
                    <a:pt x="4012707" y="2050742"/>
                  </a:lnTo>
                  <a:cubicBezTo>
                    <a:pt x="4021585" y="2053701"/>
                    <a:pt x="4030342" y="2057048"/>
                    <a:pt x="4039340" y="2059619"/>
                  </a:cubicBezTo>
                  <a:cubicBezTo>
                    <a:pt x="4051072" y="2062971"/>
                    <a:pt x="4063937" y="2063041"/>
                    <a:pt x="4074850" y="2068497"/>
                  </a:cubicBezTo>
                  <a:cubicBezTo>
                    <a:pt x="4082336" y="2072240"/>
                    <a:pt x="4085120" y="2082509"/>
                    <a:pt x="4092606" y="2086252"/>
                  </a:cubicBezTo>
                  <a:cubicBezTo>
                    <a:pt x="4103519" y="2091708"/>
                    <a:pt x="4116384" y="2091778"/>
                    <a:pt x="4128116" y="2095130"/>
                  </a:cubicBezTo>
                  <a:cubicBezTo>
                    <a:pt x="4137114" y="2097701"/>
                    <a:pt x="4146379" y="2099823"/>
                    <a:pt x="4154749" y="2104008"/>
                  </a:cubicBezTo>
                  <a:cubicBezTo>
                    <a:pt x="4164292" y="2108780"/>
                    <a:pt x="4171632" y="2117430"/>
                    <a:pt x="4181382" y="2121763"/>
                  </a:cubicBezTo>
                  <a:cubicBezTo>
                    <a:pt x="4209169" y="2134112"/>
                    <a:pt x="4240648" y="2141018"/>
                    <a:pt x="4270159" y="2148396"/>
                  </a:cubicBezTo>
                  <a:cubicBezTo>
                    <a:pt x="4352014" y="2202965"/>
                    <a:pt x="4225989" y="2123832"/>
                    <a:pt x="4341181" y="2175029"/>
                  </a:cubicBezTo>
                  <a:cubicBezTo>
                    <a:pt x="4354702" y="2181038"/>
                    <a:pt x="4363170" y="2195653"/>
                    <a:pt x="4376691" y="2201662"/>
                  </a:cubicBezTo>
                  <a:cubicBezTo>
                    <a:pt x="4390480" y="2207790"/>
                    <a:pt x="4406441" y="2206880"/>
                    <a:pt x="4421080" y="2210540"/>
                  </a:cubicBezTo>
                  <a:cubicBezTo>
                    <a:pt x="4503715" y="2231198"/>
                    <a:pt x="4357613" y="2206545"/>
                    <a:pt x="4509856" y="2228295"/>
                  </a:cubicBezTo>
                  <a:cubicBezTo>
                    <a:pt x="4569811" y="2248281"/>
                    <a:pt x="4496010" y="2225218"/>
                    <a:pt x="4589755" y="2246050"/>
                  </a:cubicBezTo>
                  <a:cubicBezTo>
                    <a:pt x="4598890" y="2248080"/>
                    <a:pt x="4607181" y="2253254"/>
                    <a:pt x="4616388" y="2254928"/>
                  </a:cubicBezTo>
                  <a:cubicBezTo>
                    <a:pt x="4639861" y="2259196"/>
                    <a:pt x="4663736" y="2260847"/>
                    <a:pt x="4687410" y="2263806"/>
                  </a:cubicBezTo>
                  <a:cubicBezTo>
                    <a:pt x="4705165" y="2269724"/>
                    <a:pt x="4722750" y="2276183"/>
                    <a:pt x="4740676" y="2281561"/>
                  </a:cubicBezTo>
                  <a:cubicBezTo>
                    <a:pt x="4752362" y="2285067"/>
                    <a:pt x="4764972" y="2285633"/>
                    <a:pt x="4776186" y="2290439"/>
                  </a:cubicBezTo>
                  <a:cubicBezTo>
                    <a:pt x="4785993" y="2294642"/>
                    <a:pt x="4792829" y="2304448"/>
                    <a:pt x="4802819" y="2308194"/>
                  </a:cubicBezTo>
                  <a:cubicBezTo>
                    <a:pt x="4816948" y="2313492"/>
                    <a:pt x="4832478" y="2313799"/>
                    <a:pt x="4847208" y="2317072"/>
                  </a:cubicBezTo>
                  <a:cubicBezTo>
                    <a:pt x="4859118" y="2319719"/>
                    <a:pt x="4870754" y="2323556"/>
                    <a:pt x="4882718" y="2325949"/>
                  </a:cubicBezTo>
                  <a:cubicBezTo>
                    <a:pt x="4900369" y="2329479"/>
                    <a:pt x="4918412" y="2330922"/>
                    <a:pt x="4935984" y="2334827"/>
                  </a:cubicBezTo>
                  <a:cubicBezTo>
                    <a:pt x="4980145" y="2344641"/>
                    <a:pt x="4948604" y="2343705"/>
                    <a:pt x="4971495" y="2343705"/>
                  </a:cubicBezTo>
                </a:path>
              </a:pathLst>
            </a:custGeom>
            <a:noFill/>
            <a:ln w="63500">
              <a:solidFill>
                <a:srgbClr val="0840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Ευθεία γραμμή σύνδεσης 9"/>
            <p:cNvCxnSpPr/>
            <p:nvPr/>
          </p:nvCxnSpPr>
          <p:spPr>
            <a:xfrm flipV="1">
              <a:off x="5076056" y="1823816"/>
              <a:ext cx="708630" cy="3477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051720" y="1700808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P(mm Hg)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80630" y="24928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a</a:t>
              </a:r>
              <a:endParaRPr lang="el-GR" b="1" dirty="0">
                <a:solidFill>
                  <a:prstClr val="black"/>
                </a:solidFill>
              </a:endParaRPr>
            </a:p>
          </p:txBody>
        </p:sp>
        <p:cxnSp>
          <p:nvCxnSpPr>
            <p:cNvPr id="20" name="Ευθεία γραμμή σύνδεσης 19"/>
            <p:cNvCxnSpPr/>
            <p:nvPr/>
          </p:nvCxnSpPr>
          <p:spPr>
            <a:xfrm>
              <a:off x="5280630" y="4797152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εία γραμμή σύνδεσης 25"/>
            <p:cNvCxnSpPr/>
            <p:nvPr/>
          </p:nvCxnSpPr>
          <p:spPr>
            <a:xfrm>
              <a:off x="6772272" y="4795036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72615" y="491521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c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59774" y="49007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d</a:t>
              </a:r>
              <a:endParaRPr lang="el-GR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Δικροτική εγκοπή</a:t>
            </a:r>
          </a:p>
        </p:txBody>
      </p:sp>
      <p:pic>
        <p:nvPicPr>
          <p:cNvPr id="1026" name="Picture 2" title="Δικροτική εγκοπ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06" y="1340768"/>
            <a:ext cx="6341989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419872" y="5733256"/>
            <a:ext cx="26932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ccrnnurse.blogspot.gr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ΗΚΓ και κυματομορφή αρτηριακής πίεσης</a:t>
            </a:r>
            <a:endParaRPr lang="el-GR" dirty="0"/>
          </a:p>
        </p:txBody>
      </p:sp>
      <p:pic>
        <p:nvPicPr>
          <p:cNvPr id="4100" name="Picture 4" title="ΗΚΓ και κυματομορφή αρτηριακής πίεση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12093"/>
            <a:ext cx="7920880" cy="3240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645024" y="5182333"/>
            <a:ext cx="1853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blog.naver.com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Προσαρμοσμένο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2302</Words>
  <Application>Microsoft Office PowerPoint</Application>
  <PresentationFormat>Προβολή στην οθόνη (4:3)</PresentationFormat>
  <Paragraphs>333</Paragraphs>
  <Slides>42</Slides>
  <Notes>18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42</vt:i4>
      </vt:variant>
    </vt:vector>
  </HeadingPairs>
  <TitlesOfParts>
    <vt:vector size="45" baseType="lpstr">
      <vt:lpstr>OC_template_updated</vt:lpstr>
      <vt:lpstr>1_OC_template_updated</vt:lpstr>
      <vt:lpstr>2_OC_template_updated</vt:lpstr>
      <vt:lpstr>Παθολογική Νοσηλευτική ΙΙ (Ε)</vt:lpstr>
      <vt:lpstr>Εργαστήριο  Παθολογική Νοσηλευτική ΙΙ</vt:lpstr>
      <vt:lpstr>Εργαστήριο  Παθολογική Νοσηλευτική ΙΙ</vt:lpstr>
      <vt:lpstr>Αιματηρή μέτρηση αρτηριακής πίεσης</vt:lpstr>
      <vt:lpstr>Μέση Αρτηριακή Πίεση (ΜΑΠ)</vt:lpstr>
      <vt:lpstr>Υπολογισμός Μέσης Αρτηριακής Πίεσης (ΜΑΠ)</vt:lpstr>
      <vt:lpstr>Κυματομορφή αρτηριακής πίεσης</vt:lpstr>
      <vt:lpstr>Δικροτική εγκοπή</vt:lpstr>
      <vt:lpstr>ΗΚΓ και κυματομορφή αρτηριακής πίεσης</vt:lpstr>
      <vt:lpstr>Monitoring στη ΜΕΘ (κυματομορφή αρτηριακής πίεσης)</vt:lpstr>
      <vt:lpstr>Η δυναμική ανταπόκριση του συστήματος καταγραφής (1 από 2)</vt:lpstr>
      <vt:lpstr>Η δυναμική ανταπόκριση του συστήματος καταγραφής (2 από 2)</vt:lpstr>
      <vt:lpstr>Αίτια overdamping</vt:lpstr>
      <vt:lpstr>Κυματομορφές αρτηριακής πίεσης σε συγκεκριμένες θέσης της αρτηριακής κυκλοφορίας 1</vt:lpstr>
      <vt:lpstr>Κυματομορφές αρτηριακής πίεσης σε συγκεκριμένες θέσης της αρτηριακής κυκλοφορίας 2</vt:lpstr>
      <vt:lpstr>Αλλοίωση κυματομορφών</vt:lpstr>
      <vt:lpstr>Συχνότητα συντονισμού (f) συστήματος καταγραφής</vt:lpstr>
      <vt:lpstr>Νοσηλευτική παρακολούθηση (1 από 2)</vt:lpstr>
      <vt:lpstr>Νοσηλευτική παρακολούθηση (2 από 2)</vt:lpstr>
      <vt:lpstr>Αέρια αίματος</vt:lpstr>
      <vt:lpstr>Λήψη αρτηριακού αίματος απευθείας  από την αρτηρία (1 από 2)</vt:lpstr>
      <vt:lpstr>Λήψη αρτηριακού αίματος απευθείας  από την αρτηρία (2 από 2)</vt:lpstr>
      <vt:lpstr>Διαδικασία λήψης αρτηριακού αίματος από αρτηριακή γραμμή (1 από 5)</vt:lpstr>
      <vt:lpstr>Διαδικασία λήψης αρτηριακού αίματος από αρτηριακή γραμμή (2 από 5)</vt:lpstr>
      <vt:lpstr>Διαδικασία λήψης αρτηριακού αίματος από αρτηριακή γραμμή (3 από 5)</vt:lpstr>
      <vt:lpstr>Διαδικασία λήψης αρτηριακού αίματος από αρτηριακή γραμμή (4 από 5)</vt:lpstr>
      <vt:lpstr>Διαδικασία λήψης αρτηριακού αίματος από αρτηριακή γραμμή (5 από 5)</vt:lpstr>
      <vt:lpstr>Αναλυτής αερίων αίματος</vt:lpstr>
      <vt:lpstr>Φυσιολογικές τιμές αερίων αίματος</vt:lpstr>
      <vt:lpstr>Παλμικό οξύμετρο</vt:lpstr>
      <vt:lpstr>Άσκηση 1</vt:lpstr>
      <vt:lpstr>Άσκηση 2</vt:lpstr>
      <vt:lpstr>Άσκηση 3</vt:lpstr>
      <vt:lpstr>Άσκηση 4</vt:lpstr>
      <vt:lpstr>Επιπλοκές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60</cp:revision>
  <dcterms:created xsi:type="dcterms:W3CDTF">2013-03-04T13:35:19Z</dcterms:created>
  <dcterms:modified xsi:type="dcterms:W3CDTF">2015-02-27T09:15:55Z</dcterms:modified>
</cp:coreProperties>
</file>