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65"/>
  </p:notesMasterIdLst>
  <p:handoutMasterIdLst>
    <p:handoutMasterId r:id="rId66"/>
  </p:handoutMasterIdLst>
  <p:sldIdLst>
    <p:sldId id="256" r:id="rId3"/>
    <p:sldId id="319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17" r:id="rId52"/>
    <p:sldId id="318" r:id="rId53"/>
    <p:sldId id="312" r:id="rId54"/>
    <p:sldId id="313" r:id="rId55"/>
    <p:sldId id="315" r:id="rId56"/>
    <p:sldId id="257" r:id="rId57"/>
    <p:sldId id="321" r:id="rId58"/>
    <p:sldId id="322" r:id="rId59"/>
    <p:sldId id="327" r:id="rId60"/>
    <p:sldId id="328" r:id="rId61"/>
    <p:sldId id="329" r:id="rId62"/>
    <p:sldId id="326" r:id="rId63"/>
    <p:sldId id="325" r:id="rId64"/>
  </p:sldIdLst>
  <p:sldSz cx="9144000" cy="6858000" type="screen4x3"/>
  <p:notesSz cx="7104063" cy="10234613"/>
  <p:custDataLst>
    <p:tags r:id="rId6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83314" autoAdjust="0"/>
  </p:normalViewPr>
  <p:slideViewPr>
    <p:cSldViewPr>
      <p:cViewPr>
        <p:scale>
          <a:sx n="80" d="100"/>
          <a:sy n="80" d="100"/>
        </p:scale>
        <p:origin x="-114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gs" Target="tags/tag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21/5/2015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21/5/2015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99229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14307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37516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64354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41531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17249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636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454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147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313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361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810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969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749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054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614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4A8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709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Thorax_mit_bds_Unterlappen-Atelektase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Hellerhoff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armacology2000.com/research/research1_fig1.gi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hyperlink" Target="http://www.pharmacology2000.com/research/research1.htm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armacology2000.com/research/research1_fig1.gi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harmacology2000.com/research/research1.htm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US_Navy_030223-N-8119R-001_Doctors_perform_surgery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BotMultichillT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7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lickr.com/photos/shehal/with/2082387157/" TargetMode="External"/><Relationship Id="rId5" Type="http://schemas.openxmlformats.org/officeDocument/2006/relationships/hyperlink" Target="http://commons.wikimedia.org/wiki/User:High_Contrast" TargetMode="External"/><Relationship Id="rId4" Type="http://schemas.openxmlformats.org/officeDocument/2006/relationships/hyperlink" Target="http://commons.wikimedia.org/wiki/File:Surgery_-_preparation_(1978).jpg" TargetMode="Externa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844115" y="1551986"/>
            <a:ext cx="7772400" cy="936104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Αναπνευστική Φυσικοθεραπεία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576364"/>
            <a:ext cx="8280920" cy="636612"/>
          </a:xfrm>
        </p:spPr>
        <p:txBody>
          <a:bodyPr>
            <a:noAutofit/>
          </a:bodyPr>
          <a:lstStyle/>
          <a:p>
            <a:r>
              <a:rPr lang="el-GR" sz="2700" b="1" dirty="0" smtClean="0"/>
              <a:t>Ενότητα</a:t>
            </a:r>
            <a:r>
              <a:rPr lang="en-US" sz="2700" b="1" dirty="0" smtClean="0"/>
              <a:t> 11</a:t>
            </a:r>
            <a:r>
              <a:rPr lang="el-GR" sz="2700" b="1" dirty="0" smtClean="0"/>
              <a:t>. </a:t>
            </a:r>
            <a:r>
              <a:rPr lang="el-GR" sz="2700" dirty="0" smtClean="0"/>
              <a:t>Η Φυσικοθεραπεία του χειρουργικού ασθενή</a:t>
            </a:r>
            <a:endParaRPr lang="en-US" sz="2700" dirty="0"/>
          </a:p>
          <a:p>
            <a:endParaRPr lang="en-US" sz="2500" dirty="0" smtClean="0"/>
          </a:p>
        </p:txBody>
      </p:sp>
      <p:sp>
        <p:nvSpPr>
          <p:cNvPr id="11" name="Ορθογώνιο 10"/>
          <p:cNvSpPr/>
          <p:nvPr/>
        </p:nvSpPr>
        <p:spPr>
          <a:xfrm>
            <a:off x="4860032" y="3545140"/>
            <a:ext cx="347835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Κώστας Γρηγοριάδης,</a:t>
            </a:r>
          </a:p>
          <a:p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Εργαστηριακός συνεργάτης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r>
              <a:rPr lang="el-GR" sz="2200" dirty="0">
                <a:solidFill>
                  <a:prstClr val="black"/>
                </a:solidFill>
                <a:latin typeface="Calibri"/>
              </a:rPr>
              <a:t>Τμήμα Φυσικοθεραπείας</a:t>
            </a:r>
          </a:p>
        </p:txBody>
      </p:sp>
      <p:sp>
        <p:nvSpPr>
          <p:cNvPr id="12" name="Ορθογώνιο 11"/>
          <p:cNvSpPr/>
          <p:nvPr/>
        </p:nvSpPr>
        <p:spPr>
          <a:xfrm>
            <a:off x="971600" y="3531429"/>
            <a:ext cx="380190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>
                <a:solidFill>
                  <a:prstClr val="black"/>
                </a:solidFill>
                <a:latin typeface="Calibri"/>
              </a:rPr>
              <a:t>Ειρήνη Γραμματοπούλου, Αναπληρώτρια Καθηγήτρια </a:t>
            </a:r>
          </a:p>
          <a:p>
            <a:r>
              <a:rPr lang="el-GR" sz="2200" dirty="0">
                <a:solidFill>
                  <a:prstClr val="black"/>
                </a:solidFill>
                <a:latin typeface="Calibri"/>
              </a:rPr>
              <a:t>Τμήμα Φυσικοθεραπείας</a:t>
            </a:r>
          </a:p>
        </p:txBody>
      </p:sp>
      <p:pic>
        <p:nvPicPr>
          <p:cNvPr id="16" name="Picture 1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729265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9" name="Picture 1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2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2. </a:t>
            </a:r>
            <a:r>
              <a:rPr lang="el-GR" dirty="0" smtClean="0"/>
              <a:t>Επιπλοκή </a:t>
            </a:r>
            <a:r>
              <a:rPr lang="el-GR" sz="3200" b="0" dirty="0" smtClean="0"/>
              <a:t>(5 </a:t>
            </a:r>
            <a:r>
              <a:rPr lang="el-GR" sz="3200" b="0" dirty="0"/>
              <a:t>από 14)</a:t>
            </a:r>
          </a:p>
        </p:txBody>
      </p:sp>
      <p:sp>
        <p:nvSpPr>
          <p:cNvPr id="6" name="Rectangle 5"/>
          <p:cNvSpPr/>
          <p:nvPr/>
        </p:nvSpPr>
        <p:spPr>
          <a:xfrm>
            <a:off x="433712" y="1185702"/>
            <a:ext cx="565937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600" b="1" dirty="0">
                <a:solidFill>
                  <a:srgbClr val="820000"/>
                </a:solidFill>
                <a:latin typeface="+mn-lt"/>
              </a:rPr>
              <a:t>γ) Μετεγχειρητικές επιπλοκές </a:t>
            </a:r>
            <a:r>
              <a:rPr lang="el-GR" sz="2600" dirty="0" smtClean="0">
                <a:solidFill>
                  <a:srgbClr val="820000"/>
                </a:solidFill>
                <a:latin typeface="+mn-lt"/>
              </a:rPr>
              <a:t>(3 </a:t>
            </a:r>
            <a:r>
              <a:rPr lang="el-GR" sz="2600" dirty="0">
                <a:solidFill>
                  <a:srgbClr val="820000"/>
                </a:solidFill>
                <a:latin typeface="+mn-lt"/>
              </a:rPr>
              <a:t>από 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3464" y="2311380"/>
            <a:ext cx="2417072" cy="936104"/>
          </a:xfrm>
          <a:solidFill>
            <a:srgbClr val="820000"/>
          </a:solidFill>
          <a:ln>
            <a:solidFill>
              <a:srgbClr val="004A82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400" b="1" dirty="0">
                <a:solidFill>
                  <a:schemeClr val="bg1"/>
                </a:solidFill>
              </a:rPr>
              <a:t>Μετεγχειρητικές επιπλοκές</a:t>
            </a:r>
          </a:p>
          <a:p>
            <a:endParaRPr lang="el-GR" b="1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>
            <a:stCxn id="3" idx="2"/>
          </p:cNvCxnSpPr>
          <p:nvPr/>
        </p:nvCxnSpPr>
        <p:spPr>
          <a:xfrm>
            <a:off x="4572000" y="3247484"/>
            <a:ext cx="12192" cy="858495"/>
          </a:xfrm>
          <a:prstGeom prst="straightConnector1">
            <a:avLst/>
          </a:prstGeom>
          <a:ln w="38100">
            <a:solidFill>
              <a:srgbClr val="004A8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5" idx="3"/>
            <a:endCxn id="18" idx="1"/>
          </p:cNvCxnSpPr>
          <p:nvPr/>
        </p:nvCxnSpPr>
        <p:spPr>
          <a:xfrm flipV="1">
            <a:off x="3380304" y="4105977"/>
            <a:ext cx="2415832" cy="1"/>
          </a:xfrm>
          <a:prstGeom prst="straightConnector1">
            <a:avLst/>
          </a:prstGeom>
          <a:ln w="38100">
            <a:solidFill>
              <a:srgbClr val="004A8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46232" y="3505813"/>
            <a:ext cx="2934072" cy="1200329"/>
          </a:xfrm>
          <a:prstGeom prst="rect">
            <a:avLst/>
          </a:prstGeom>
          <a:solidFill>
            <a:srgbClr val="820000"/>
          </a:solidFill>
          <a:ln>
            <a:solidFill>
              <a:srgbClr val="004A8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chemeClr val="bg1"/>
                </a:solidFill>
                <a:latin typeface="+mn-lt"/>
              </a:rPr>
              <a:t>Διαχειρίσιμες </a:t>
            </a:r>
          </a:p>
          <a:p>
            <a:pPr algn="ctr"/>
            <a:r>
              <a:rPr lang="el-GR" sz="2400" b="1" dirty="0">
                <a:solidFill>
                  <a:schemeClr val="bg1"/>
                </a:solidFill>
                <a:latin typeface="+mn-lt"/>
              </a:rPr>
              <a:t>με τη βοήθεια φυσικοθεραπείας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796136" y="3505812"/>
            <a:ext cx="2880320" cy="1200329"/>
          </a:xfrm>
          <a:prstGeom prst="rect">
            <a:avLst/>
          </a:prstGeom>
          <a:solidFill>
            <a:srgbClr val="820000"/>
          </a:solidFill>
          <a:ln>
            <a:solidFill>
              <a:srgbClr val="004A8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chemeClr val="bg1"/>
                </a:solidFill>
                <a:latin typeface="+mn-lt"/>
              </a:rPr>
              <a:t>Μη διαχειρίσιμες </a:t>
            </a:r>
          </a:p>
          <a:p>
            <a:pPr algn="ctr"/>
            <a:r>
              <a:rPr lang="el-GR" sz="2400" b="1" dirty="0">
                <a:solidFill>
                  <a:schemeClr val="bg1"/>
                </a:solidFill>
                <a:latin typeface="+mn-lt"/>
              </a:rPr>
              <a:t>με τη βοήθεια φυσικοθεραπείας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236296" y="5805264"/>
            <a:ext cx="16142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>
                <a:latin typeface="+mn-lt"/>
              </a:rPr>
              <a:t>(</a:t>
            </a:r>
            <a:r>
              <a:rPr lang="en-US" sz="2000" dirty="0" smtClean="0">
                <a:latin typeface="+mn-lt"/>
              </a:rPr>
              <a:t>Reeve</a:t>
            </a:r>
            <a:r>
              <a:rPr lang="el-GR" sz="2000" dirty="0" smtClean="0">
                <a:latin typeface="+mn-lt"/>
              </a:rPr>
              <a:t>,</a:t>
            </a:r>
            <a:r>
              <a:rPr lang="en-US" sz="2000" dirty="0" smtClean="0">
                <a:latin typeface="+mn-lt"/>
              </a:rPr>
              <a:t> 2008</a:t>
            </a:r>
            <a:r>
              <a:rPr lang="en-US" sz="2000" dirty="0">
                <a:latin typeface="+mn-lt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6873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2. </a:t>
            </a:r>
            <a:r>
              <a:rPr lang="el-GR" dirty="0" smtClean="0"/>
              <a:t>Επιπλοκή </a:t>
            </a:r>
            <a:r>
              <a:rPr lang="el-GR" sz="3200" b="0" dirty="0" smtClean="0"/>
              <a:t>(6 </a:t>
            </a:r>
            <a:r>
              <a:rPr lang="el-GR" sz="3200" b="0" dirty="0"/>
              <a:t>από 14)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24308"/>
            <a:ext cx="6120680" cy="540060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l-GR" sz="2600" b="1" dirty="0">
                <a:solidFill>
                  <a:srgbClr val="820000"/>
                </a:solidFill>
              </a:rPr>
              <a:t>γ) Μετεγχειρητικές επιπλοκές </a:t>
            </a:r>
            <a:r>
              <a:rPr lang="el-GR" sz="2600" dirty="0" smtClean="0">
                <a:solidFill>
                  <a:srgbClr val="820000"/>
                </a:solidFill>
              </a:rPr>
              <a:t>(</a:t>
            </a:r>
            <a:r>
              <a:rPr lang="en-US" sz="2600" dirty="0" smtClean="0">
                <a:solidFill>
                  <a:srgbClr val="820000"/>
                </a:solidFill>
              </a:rPr>
              <a:t>4</a:t>
            </a:r>
            <a:r>
              <a:rPr lang="el-GR" sz="2600" dirty="0" smtClean="0">
                <a:solidFill>
                  <a:srgbClr val="820000"/>
                </a:solidFill>
              </a:rPr>
              <a:t> </a:t>
            </a:r>
            <a:r>
              <a:rPr lang="el-GR" sz="2600" dirty="0">
                <a:solidFill>
                  <a:srgbClr val="820000"/>
                </a:solidFill>
              </a:rPr>
              <a:t>από 5)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l-GR" sz="2400" b="1" dirty="0" smtClean="0">
                <a:solidFill>
                  <a:srgbClr val="004A82"/>
                </a:solidFill>
              </a:rPr>
              <a:t>Διαχειρίσιμες</a:t>
            </a:r>
            <a:r>
              <a:rPr lang="el-GR" sz="2400" b="1" dirty="0">
                <a:solidFill>
                  <a:srgbClr val="004A82"/>
                </a:solidFill>
              </a:rPr>
              <a:t>: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l-GR" sz="2400" dirty="0"/>
              <a:t>Ατελεκτασία </a:t>
            </a:r>
            <a:r>
              <a:rPr lang="en-US" sz="2400" dirty="0" smtClean="0"/>
              <a:t>:</a:t>
            </a:r>
            <a:r>
              <a:rPr lang="el-GR" sz="2400" dirty="0" smtClean="0"/>
              <a:t> </a:t>
            </a:r>
            <a:r>
              <a:rPr lang="el-GR" sz="2400" dirty="0"/>
              <a:t>Συχνότερα στον αριστερό κάτω λοβό λόγω συμπίεσης της περιοχής από την </a:t>
            </a:r>
            <a:r>
              <a:rPr lang="el-GR" sz="2400" dirty="0" smtClean="0"/>
              <a:t>καρδιά</a:t>
            </a:r>
            <a:endParaRPr lang="el-GR" sz="2400" dirty="0"/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l-GR" sz="2400" dirty="0"/>
              <a:t>Κατακράτηση εκκρίσεων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l-GR" sz="2400" dirty="0"/>
              <a:t>Λοίμωξη του αναπνευστικού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l-GR" sz="2400" dirty="0"/>
              <a:t>Αναπνευστική ανεπάρκεια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l-GR" sz="2400" dirty="0"/>
              <a:t>Παρόξυνση υποκείμενης χρόνιας </a:t>
            </a:r>
            <a:r>
              <a:rPr lang="el-GR" sz="2400" dirty="0" smtClean="0"/>
              <a:t>πνευμονικής πάθησης</a:t>
            </a:r>
            <a:endParaRPr lang="el-GR" sz="2400" dirty="0"/>
          </a:p>
          <a:p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174" y="1340768"/>
            <a:ext cx="2732345" cy="27809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865652" y="4121696"/>
            <a:ext cx="32593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Thorax mit bds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Unterlappen-Atelektase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Hellerhoff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BY-SA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54808" y="6229696"/>
            <a:ext cx="16142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>
                <a:latin typeface="+mn-lt"/>
              </a:rPr>
              <a:t>(</a:t>
            </a:r>
            <a:r>
              <a:rPr lang="en-US" sz="2000" dirty="0" smtClean="0">
                <a:latin typeface="+mn-lt"/>
              </a:rPr>
              <a:t>Reeve</a:t>
            </a:r>
            <a:r>
              <a:rPr lang="el-GR" sz="2000" dirty="0" smtClean="0">
                <a:latin typeface="+mn-lt"/>
              </a:rPr>
              <a:t>, </a:t>
            </a:r>
            <a:r>
              <a:rPr lang="en-US" sz="2000" dirty="0" smtClean="0">
                <a:latin typeface="+mn-lt"/>
              </a:rPr>
              <a:t>2008</a:t>
            </a:r>
            <a:r>
              <a:rPr lang="en-US" sz="2000" dirty="0">
                <a:latin typeface="+mn-lt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8930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2. </a:t>
            </a:r>
            <a:r>
              <a:rPr lang="el-GR" dirty="0" smtClean="0"/>
              <a:t>Επιπλοκή </a:t>
            </a:r>
            <a:r>
              <a:rPr lang="el-GR" sz="3200" b="0" dirty="0" smtClean="0"/>
              <a:t>(7 </a:t>
            </a:r>
            <a:r>
              <a:rPr lang="el-GR" sz="3200" b="0" dirty="0"/>
              <a:t>από 14)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l-GR" sz="2400" b="1" dirty="0">
                <a:solidFill>
                  <a:srgbClr val="820000"/>
                </a:solidFill>
              </a:rPr>
              <a:t>γ) Μετεγχειρητικές επιπλοκές </a:t>
            </a:r>
            <a:r>
              <a:rPr lang="el-GR" sz="2400" dirty="0" smtClean="0">
                <a:solidFill>
                  <a:srgbClr val="820000"/>
                </a:solidFill>
              </a:rPr>
              <a:t>(</a:t>
            </a:r>
            <a:r>
              <a:rPr lang="en-US" sz="2400" dirty="0" smtClean="0">
                <a:solidFill>
                  <a:srgbClr val="820000"/>
                </a:solidFill>
              </a:rPr>
              <a:t>5</a:t>
            </a:r>
            <a:r>
              <a:rPr lang="el-GR" sz="2400" dirty="0" smtClean="0">
                <a:solidFill>
                  <a:srgbClr val="820000"/>
                </a:solidFill>
              </a:rPr>
              <a:t> </a:t>
            </a:r>
            <a:r>
              <a:rPr lang="el-GR" sz="2400" dirty="0">
                <a:solidFill>
                  <a:srgbClr val="820000"/>
                </a:solidFill>
              </a:rPr>
              <a:t>από 5)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l-GR" sz="2400" b="1" dirty="0" smtClean="0">
                <a:solidFill>
                  <a:srgbClr val="004A82"/>
                </a:solidFill>
              </a:rPr>
              <a:t>Μη </a:t>
            </a:r>
            <a:r>
              <a:rPr lang="el-GR" sz="2400" b="1" dirty="0">
                <a:solidFill>
                  <a:srgbClr val="004A82"/>
                </a:solidFill>
              </a:rPr>
              <a:t>διαχειρίσιμες: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Πλευριτική συλλογή 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Πνευμονική εμβολή </a:t>
            </a:r>
          </a:p>
          <a:p>
            <a:pPr>
              <a:spcBef>
                <a:spcPts val="2400"/>
              </a:spcBef>
            </a:pPr>
            <a:r>
              <a:rPr lang="el-GR" sz="2400" dirty="0" smtClean="0"/>
              <a:t>Πνευμοθώρακας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Πνευμονικό οίδημα</a:t>
            </a:r>
          </a:p>
          <a:p>
            <a:pPr>
              <a:spcBef>
                <a:spcPts val="3600"/>
              </a:spcBef>
              <a:buNone/>
            </a:pPr>
            <a:endParaRPr lang="el-GR" sz="2400" dirty="0"/>
          </a:p>
        </p:txBody>
      </p:sp>
      <p:sp>
        <p:nvSpPr>
          <p:cNvPr id="5" name="Rectangle 4"/>
          <p:cNvSpPr/>
          <p:nvPr/>
        </p:nvSpPr>
        <p:spPr>
          <a:xfrm>
            <a:off x="323528" y="5661248"/>
            <a:ext cx="2304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(</a:t>
            </a:r>
            <a:r>
              <a:rPr lang="en-US" sz="2000" dirty="0" smtClean="0"/>
              <a:t>Reeve</a:t>
            </a:r>
            <a:r>
              <a:rPr lang="el-GR" sz="2000" dirty="0" smtClean="0"/>
              <a:t>, </a:t>
            </a:r>
            <a:r>
              <a:rPr lang="en-US" sz="2000" dirty="0" smtClean="0"/>
              <a:t>2008)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9464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2. </a:t>
            </a:r>
            <a:r>
              <a:rPr lang="el-GR" dirty="0" smtClean="0"/>
              <a:t>Επιπλοκή </a:t>
            </a:r>
            <a:r>
              <a:rPr lang="el-GR" sz="3200" b="0" dirty="0" smtClean="0"/>
              <a:t>(8 </a:t>
            </a:r>
            <a:r>
              <a:rPr lang="el-GR" sz="3200" b="0" dirty="0"/>
              <a:t>από 14)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4968552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l-GR" sz="2600" b="1" dirty="0" smtClean="0">
                <a:solidFill>
                  <a:srgbClr val="820000"/>
                </a:solidFill>
              </a:rPr>
              <a:t>δ)Κοινό </a:t>
            </a:r>
            <a:r>
              <a:rPr lang="el-GR" sz="2600" b="1" dirty="0">
                <a:solidFill>
                  <a:srgbClr val="820000"/>
                </a:solidFill>
              </a:rPr>
              <a:t>στοιχείο οι επιπλοκές από το αναπνευστικό </a:t>
            </a:r>
            <a:r>
              <a:rPr lang="el-GR" sz="2600" b="1" dirty="0" smtClean="0">
                <a:solidFill>
                  <a:srgbClr val="820000"/>
                </a:solidFill>
              </a:rPr>
              <a:t>σύστημα</a:t>
            </a:r>
            <a:endParaRPr lang="el-GR" sz="2600" dirty="0" smtClean="0">
              <a:solidFill>
                <a:srgbClr val="820000"/>
              </a:solidFill>
            </a:endParaRPr>
          </a:p>
          <a:p>
            <a:pPr marL="536575" indent="-268288">
              <a:spcBef>
                <a:spcPts val="1200"/>
              </a:spcBef>
            </a:pPr>
            <a:r>
              <a:rPr lang="el-GR" sz="2400" dirty="0" smtClean="0"/>
              <a:t>Άνω κοιλία (25-50%) </a:t>
            </a:r>
          </a:p>
          <a:p>
            <a:pPr marL="536575" indent="-268288">
              <a:spcBef>
                <a:spcPts val="1200"/>
              </a:spcBef>
            </a:pPr>
            <a:r>
              <a:rPr lang="el-GR" sz="2400" dirty="0" smtClean="0"/>
              <a:t>Χειρουργεία θώρακα (45-80%)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l-GR" sz="2400" b="1" dirty="0" smtClean="0">
                <a:solidFill>
                  <a:srgbClr val="004A82"/>
                </a:solidFill>
              </a:rPr>
              <a:t>Η </a:t>
            </a:r>
            <a:r>
              <a:rPr lang="el-GR" sz="2400" b="1" dirty="0">
                <a:solidFill>
                  <a:srgbClr val="004A82"/>
                </a:solidFill>
              </a:rPr>
              <a:t>αλλαγή της αναπνευστικής λειτουργίας, δηλ.</a:t>
            </a:r>
          </a:p>
          <a:p>
            <a:pPr marL="622300" indent="-268288">
              <a:spcBef>
                <a:spcPts val="1200"/>
              </a:spcBef>
            </a:pPr>
            <a:r>
              <a:rPr lang="el-GR" sz="2400" dirty="0" smtClean="0"/>
              <a:t>Μείωση </a:t>
            </a:r>
            <a:r>
              <a:rPr lang="el-GR" sz="2400" dirty="0"/>
              <a:t>των όγκων των πνευμόνων</a:t>
            </a:r>
          </a:p>
          <a:p>
            <a:pPr marL="622300" indent="-268288">
              <a:spcBef>
                <a:spcPts val="1200"/>
              </a:spcBef>
            </a:pPr>
            <a:r>
              <a:rPr lang="el-GR" sz="2400" dirty="0" smtClean="0"/>
              <a:t>Μείωση </a:t>
            </a:r>
            <a:r>
              <a:rPr lang="el-GR" sz="2400" dirty="0"/>
              <a:t>της FRC, που προδιαθέτει για ατελεκτασίες</a:t>
            </a:r>
          </a:p>
          <a:p>
            <a:pPr marL="622300" indent="-268288">
              <a:spcBef>
                <a:spcPts val="1200"/>
              </a:spcBef>
            </a:pPr>
            <a:r>
              <a:rPr lang="el-GR" sz="2400" dirty="0" smtClean="0"/>
              <a:t>Μείωση </a:t>
            </a:r>
            <a:r>
              <a:rPr lang="el-GR" sz="2400" dirty="0"/>
              <a:t>της ικανότητας απόχρεμψης </a:t>
            </a:r>
          </a:p>
          <a:p>
            <a:pPr marL="622300" indent="-268288">
              <a:spcBef>
                <a:spcPts val="1200"/>
              </a:spcBef>
            </a:pPr>
            <a:r>
              <a:rPr lang="el-GR" sz="2400" dirty="0"/>
              <a:t>Διαταραχή στην ανταλλαγή αερίων</a:t>
            </a:r>
          </a:p>
          <a:p>
            <a:pPr>
              <a:spcBef>
                <a:spcPts val="2400"/>
              </a:spcBef>
            </a:pPr>
            <a:endParaRPr lang="el-GR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594928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+mn-lt"/>
              </a:rPr>
              <a:t>(</a:t>
            </a:r>
            <a:r>
              <a:rPr lang="en-US" sz="2000" dirty="0" smtClean="0">
                <a:latin typeface="+mn-lt"/>
              </a:rPr>
              <a:t>Brooks-Brunn</a:t>
            </a:r>
            <a:r>
              <a:rPr lang="el-GR" sz="2000" dirty="0" smtClean="0">
                <a:latin typeface="+mn-lt"/>
              </a:rPr>
              <a:t>,</a:t>
            </a:r>
            <a:r>
              <a:rPr lang="en-US" sz="2000" dirty="0" smtClean="0">
                <a:latin typeface="+mn-lt"/>
              </a:rPr>
              <a:t> 1995</a:t>
            </a:r>
            <a:r>
              <a:rPr lang="el-GR" sz="2000" dirty="0" smtClean="0">
                <a:latin typeface="+mn-lt"/>
              </a:rPr>
              <a:t>; </a:t>
            </a:r>
            <a:r>
              <a:rPr lang="en-US" sz="2000" dirty="0" smtClean="0">
                <a:latin typeface="+mn-lt"/>
              </a:rPr>
              <a:t> Bourne</a:t>
            </a:r>
            <a:r>
              <a:rPr lang="el-GR" sz="2000" dirty="0" smtClean="0">
                <a:latin typeface="+mn-lt"/>
              </a:rPr>
              <a:t> &amp; </a:t>
            </a:r>
            <a:r>
              <a:rPr lang="en-US" sz="2000" dirty="0" smtClean="0">
                <a:latin typeface="+mn-lt"/>
              </a:rPr>
              <a:t>Jenkins</a:t>
            </a:r>
            <a:r>
              <a:rPr lang="el-GR" sz="2000" dirty="0" smtClean="0">
                <a:latin typeface="+mn-lt"/>
              </a:rPr>
              <a:t>,</a:t>
            </a:r>
            <a:r>
              <a:rPr lang="en-US" sz="2000" dirty="0" smtClean="0">
                <a:latin typeface="+mn-lt"/>
              </a:rPr>
              <a:t> 1992</a:t>
            </a:r>
            <a:r>
              <a:rPr lang="el-GR" sz="2000" dirty="0" smtClean="0">
                <a:latin typeface="+mn-lt"/>
              </a:rPr>
              <a:t>;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Braun et </a:t>
            </a:r>
            <a:r>
              <a:rPr lang="en-US" sz="2000" dirty="0" smtClean="0">
                <a:latin typeface="+mn-lt"/>
              </a:rPr>
              <a:t>al</a:t>
            </a:r>
            <a:r>
              <a:rPr lang="el-GR" sz="2000" dirty="0" smtClean="0">
                <a:latin typeface="+mn-lt"/>
              </a:rPr>
              <a:t>.,</a:t>
            </a:r>
            <a:r>
              <a:rPr lang="en-US" sz="2000" dirty="0" smtClean="0">
                <a:latin typeface="+mn-lt"/>
              </a:rPr>
              <a:t> 1978</a:t>
            </a:r>
            <a:r>
              <a:rPr lang="el-GR" sz="2000" dirty="0" smtClean="0">
                <a:latin typeface="+mn-lt"/>
              </a:rPr>
              <a:t>;</a:t>
            </a:r>
            <a:r>
              <a:rPr lang="en-US" sz="2000" dirty="0" smtClean="0">
                <a:latin typeface="+mn-lt"/>
              </a:rPr>
              <a:t> Marini</a:t>
            </a:r>
            <a:r>
              <a:rPr lang="el-GR" sz="2000" dirty="0" smtClean="0">
                <a:latin typeface="+mn-lt"/>
              </a:rPr>
              <a:t>,</a:t>
            </a:r>
            <a:r>
              <a:rPr lang="en-US" sz="2000" dirty="0" smtClean="0">
                <a:latin typeface="+mn-lt"/>
              </a:rPr>
              <a:t> 1984</a:t>
            </a:r>
            <a:r>
              <a:rPr lang="el-GR" sz="2000" dirty="0" smtClean="0">
                <a:latin typeface="+mn-lt"/>
              </a:rPr>
              <a:t>;</a:t>
            </a:r>
            <a:r>
              <a:rPr lang="en-US" sz="2000" dirty="0" smtClean="0">
                <a:latin typeface="+mn-lt"/>
              </a:rPr>
              <a:t> Fagevik</a:t>
            </a:r>
            <a:r>
              <a:rPr lang="el-GR" sz="2000" dirty="0" smtClean="0">
                <a:latin typeface="+mn-lt"/>
              </a:rPr>
              <a:t>,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1997)</a:t>
            </a:r>
            <a:endParaRPr lang="el-GR" sz="2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7740352" y="1601102"/>
            <a:ext cx="11961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>
                <a:solidFill>
                  <a:srgbClr val="820000"/>
                </a:solidFill>
                <a:latin typeface="+mn-lt"/>
              </a:rPr>
              <a:t>(1 από 2) </a:t>
            </a:r>
            <a:endParaRPr lang="el-G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2. </a:t>
            </a:r>
            <a:r>
              <a:rPr lang="el-GR" dirty="0" smtClean="0"/>
              <a:t>Επιπλοκή </a:t>
            </a:r>
            <a:r>
              <a:rPr lang="el-GR" sz="3200" b="0" dirty="0" smtClean="0"/>
              <a:t>(9 </a:t>
            </a:r>
            <a:r>
              <a:rPr lang="el-GR" sz="3200" b="0" dirty="0"/>
              <a:t>από 14)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44824"/>
            <a:ext cx="8892480" cy="3745960"/>
          </a:xfrm>
        </p:spPr>
        <p:txBody>
          <a:bodyPr>
            <a:normAutofit/>
          </a:bodyPr>
          <a:lstStyle/>
          <a:p>
            <a:pPr marL="0" indent="0">
              <a:spcBef>
                <a:spcPts val="3600"/>
              </a:spcBef>
              <a:buNone/>
            </a:pPr>
            <a:r>
              <a:rPr lang="el-GR" sz="2600" b="1" dirty="0">
                <a:solidFill>
                  <a:srgbClr val="820000"/>
                </a:solidFill>
              </a:rPr>
              <a:t>δ)Κοινό στοιχείο οι επιπλοκές από το αναπνευστικό </a:t>
            </a:r>
            <a:r>
              <a:rPr lang="el-GR" sz="2600" b="1" dirty="0" smtClean="0">
                <a:solidFill>
                  <a:srgbClr val="820000"/>
                </a:solidFill>
              </a:rPr>
              <a:t>σύστημα </a:t>
            </a:r>
            <a:endParaRPr lang="el-GR" sz="2600" b="1" dirty="0">
              <a:solidFill>
                <a:srgbClr val="820000"/>
              </a:solidFill>
            </a:endParaRPr>
          </a:p>
          <a:p>
            <a:pPr>
              <a:spcBef>
                <a:spcPts val="1800"/>
              </a:spcBef>
            </a:pPr>
            <a:r>
              <a:rPr lang="el-GR" sz="2400" dirty="0" smtClean="0"/>
              <a:t>Απώλεια </a:t>
            </a:r>
            <a:r>
              <a:rPr lang="el-GR" sz="2400" dirty="0"/>
              <a:t>του μηχανισμού του αναστεναγμού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Μείωση της επιφανειακής τάσης  της κυψελίδας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Διαφραγματική δυσλειτουργία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Βρογχοπλευριτικό συρίγγιο (μόνο σε χειρουργεία πνεύμονα)</a:t>
            </a:r>
          </a:p>
          <a:p>
            <a:pPr>
              <a:spcBef>
                <a:spcPts val="1800"/>
              </a:spcBef>
            </a:pP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251520" y="5877272"/>
            <a:ext cx="41325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000" dirty="0">
                <a:latin typeface="+mn-lt"/>
              </a:rPr>
              <a:t>(Dureuil et </a:t>
            </a:r>
            <a:r>
              <a:rPr lang="da-DK" sz="2000" dirty="0" smtClean="0">
                <a:latin typeface="+mn-lt"/>
              </a:rPr>
              <a:t>al</a:t>
            </a:r>
            <a:r>
              <a:rPr lang="el-GR" sz="2000" dirty="0" smtClean="0">
                <a:latin typeface="+mn-lt"/>
              </a:rPr>
              <a:t>.,</a:t>
            </a:r>
            <a:r>
              <a:rPr lang="da-DK" sz="2000" dirty="0" smtClean="0">
                <a:latin typeface="+mn-lt"/>
              </a:rPr>
              <a:t> 1987</a:t>
            </a:r>
            <a:r>
              <a:rPr lang="el-GR" sz="2000" dirty="0" smtClean="0">
                <a:latin typeface="+mn-lt"/>
              </a:rPr>
              <a:t>;</a:t>
            </a:r>
            <a:r>
              <a:rPr lang="da-DK" sz="2000" dirty="0" smtClean="0">
                <a:latin typeface="+mn-lt"/>
              </a:rPr>
              <a:t> </a:t>
            </a:r>
            <a:r>
              <a:rPr lang="da-DK" sz="2000" dirty="0">
                <a:latin typeface="+mn-lt"/>
              </a:rPr>
              <a:t>Ford et </a:t>
            </a:r>
            <a:r>
              <a:rPr lang="da-DK" sz="2000" dirty="0" smtClean="0">
                <a:latin typeface="+mn-lt"/>
              </a:rPr>
              <a:t>al</a:t>
            </a:r>
            <a:r>
              <a:rPr lang="el-GR" sz="2000" dirty="0" smtClean="0">
                <a:latin typeface="+mn-lt"/>
              </a:rPr>
              <a:t>.,</a:t>
            </a:r>
            <a:r>
              <a:rPr lang="da-DK" sz="2000" dirty="0" smtClean="0">
                <a:latin typeface="+mn-lt"/>
              </a:rPr>
              <a:t> </a:t>
            </a:r>
            <a:r>
              <a:rPr lang="da-DK" sz="2000" dirty="0">
                <a:latin typeface="+mn-lt"/>
              </a:rPr>
              <a:t>1983)</a:t>
            </a:r>
            <a:endParaRPr lang="el-GR" sz="2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7452320" y="2276872"/>
            <a:ext cx="11961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>
                <a:solidFill>
                  <a:srgbClr val="820000"/>
                </a:solidFill>
                <a:latin typeface="+mn-lt"/>
              </a:rPr>
              <a:t>(2 </a:t>
            </a:r>
            <a:r>
              <a:rPr lang="el-GR" sz="2000" dirty="0">
                <a:solidFill>
                  <a:srgbClr val="820000"/>
                </a:solidFill>
                <a:latin typeface="+mn-lt"/>
              </a:rPr>
              <a:t>από 2) </a:t>
            </a:r>
            <a:endParaRPr lang="el-G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264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991226" y="3856065"/>
            <a:ext cx="2415832" cy="858495"/>
            <a:chOff x="3380304" y="3247484"/>
            <a:chExt cx="2415832" cy="858495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4572000" y="3247484"/>
              <a:ext cx="12192" cy="858495"/>
            </a:xfrm>
            <a:prstGeom prst="straightConnector1">
              <a:avLst/>
            </a:prstGeom>
            <a:ln w="38100">
              <a:solidFill>
                <a:srgbClr val="004A8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3380304" y="4105977"/>
              <a:ext cx="2415832" cy="1"/>
            </a:xfrm>
            <a:prstGeom prst="straightConnector1">
              <a:avLst/>
            </a:prstGeom>
            <a:ln w="38100">
              <a:solidFill>
                <a:srgbClr val="004A8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5525888" y="3726734"/>
            <a:ext cx="2415832" cy="858495"/>
            <a:chOff x="3380304" y="3247484"/>
            <a:chExt cx="2415832" cy="858495"/>
          </a:xfrm>
        </p:grpSpPr>
        <p:cxnSp>
          <p:nvCxnSpPr>
            <p:cNvPr id="40" name="Straight Arrow Connector 39"/>
            <p:cNvCxnSpPr/>
            <p:nvPr/>
          </p:nvCxnSpPr>
          <p:spPr>
            <a:xfrm>
              <a:off x="4572000" y="3247484"/>
              <a:ext cx="12192" cy="858495"/>
            </a:xfrm>
            <a:prstGeom prst="straightConnector1">
              <a:avLst/>
            </a:prstGeom>
            <a:ln w="38100">
              <a:solidFill>
                <a:srgbClr val="004A8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3380304" y="4105977"/>
              <a:ext cx="2415832" cy="1"/>
            </a:xfrm>
            <a:prstGeom prst="straightConnector1">
              <a:avLst/>
            </a:prstGeom>
            <a:ln w="38100">
              <a:solidFill>
                <a:srgbClr val="004A8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2. </a:t>
            </a:r>
            <a:r>
              <a:rPr lang="el-GR" dirty="0" smtClean="0"/>
              <a:t>Επιπλοκή </a:t>
            </a:r>
            <a:r>
              <a:rPr lang="el-GR" sz="3200" b="0" dirty="0" smtClean="0"/>
              <a:t>(10 </a:t>
            </a:r>
            <a:r>
              <a:rPr lang="el-GR" sz="3200" b="0" dirty="0"/>
              <a:t>από 14)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63808" y="1152161"/>
            <a:ext cx="530401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600" b="1" dirty="0" smtClean="0">
                <a:solidFill>
                  <a:srgbClr val="820000"/>
                </a:solidFill>
                <a:latin typeface="+mn-lt"/>
              </a:rPr>
              <a:t>ε) Αλλαγή </a:t>
            </a:r>
            <a:r>
              <a:rPr lang="el-GR" sz="2600" b="1" dirty="0">
                <a:solidFill>
                  <a:srgbClr val="820000"/>
                </a:solidFill>
                <a:latin typeface="+mn-lt"/>
              </a:rPr>
              <a:t>αναπνευστικού προτύπου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2652" y="1858068"/>
            <a:ext cx="3106688" cy="936104"/>
          </a:xfrm>
          <a:solidFill>
            <a:srgbClr val="820000"/>
          </a:solidFill>
        </p:spPr>
        <p:txBody>
          <a:bodyPr anchor="ctr">
            <a:normAutofit fontScale="92500"/>
          </a:bodyPr>
          <a:lstStyle/>
          <a:p>
            <a:pPr marL="0" indent="0" algn="ctr">
              <a:buNone/>
            </a:pPr>
            <a:r>
              <a:rPr lang="el-GR" sz="2400" b="1" dirty="0">
                <a:solidFill>
                  <a:schemeClr val="bg1"/>
                </a:solidFill>
              </a:rPr>
              <a:t>Αλλαγή αναπνευστικού </a:t>
            </a:r>
            <a:r>
              <a:rPr lang="el-GR" sz="2400" b="1" dirty="0" smtClean="0">
                <a:solidFill>
                  <a:schemeClr val="bg1"/>
                </a:solidFill>
              </a:rPr>
              <a:t>προτύπου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7014" y="3404617"/>
            <a:ext cx="2304256" cy="461665"/>
          </a:xfrm>
          <a:prstGeom prst="rect">
            <a:avLst/>
          </a:prstGeom>
          <a:solidFill>
            <a:srgbClr val="004A8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chemeClr val="bg1"/>
                </a:solidFill>
                <a:latin typeface="+mn-lt"/>
              </a:rPr>
              <a:t>Διεγχειρητικά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5889" y="4122146"/>
            <a:ext cx="1849386" cy="923330"/>
          </a:xfrm>
          <a:prstGeom prst="rect">
            <a:avLst/>
          </a:prstGeom>
          <a:solidFill>
            <a:srgbClr val="004A82"/>
          </a:solidFill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+mn-lt"/>
              </a:rPr>
              <a:t>Διαταραχή </a:t>
            </a:r>
            <a:r>
              <a:rPr lang="el-GR" b="1" dirty="0">
                <a:solidFill>
                  <a:schemeClr val="bg1"/>
                </a:solidFill>
                <a:latin typeface="+mn-lt"/>
              </a:rPr>
              <a:t>συντονισμού </a:t>
            </a:r>
            <a:endParaRPr lang="el-GR" b="1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l-GR" b="1" dirty="0" smtClean="0">
                <a:solidFill>
                  <a:schemeClr val="bg1"/>
                </a:solidFill>
                <a:latin typeface="+mn-lt"/>
              </a:rPr>
              <a:t>του </a:t>
            </a:r>
            <a:r>
              <a:rPr lang="el-GR" b="1" dirty="0">
                <a:solidFill>
                  <a:schemeClr val="bg1"/>
                </a:solidFill>
                <a:latin typeface="+mn-lt"/>
              </a:rPr>
              <a:t>θώρακα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395540" y="4117056"/>
            <a:ext cx="2154258" cy="923330"/>
          </a:xfrm>
          <a:prstGeom prst="rect">
            <a:avLst/>
          </a:prstGeom>
          <a:solidFill>
            <a:srgbClr val="004A82"/>
          </a:solidFill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+mn-lt"/>
              </a:rPr>
              <a:t>Κεντρικά </a:t>
            </a:r>
            <a:r>
              <a:rPr lang="el-GR" b="1" dirty="0">
                <a:solidFill>
                  <a:schemeClr val="bg1"/>
                </a:solidFill>
                <a:latin typeface="+mn-lt"/>
              </a:rPr>
              <a:t>αίτια λόγω αναισθητικών φαρμάκων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773934" y="3416551"/>
            <a:ext cx="2223429" cy="461665"/>
          </a:xfrm>
          <a:prstGeom prst="rect">
            <a:avLst/>
          </a:prstGeom>
          <a:solidFill>
            <a:srgbClr val="004A82"/>
          </a:solidFill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  <a:latin typeface="+mn-lt"/>
              </a:rPr>
              <a:t>Μετεγχειρητικά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057959" y="4130211"/>
            <a:ext cx="1431950" cy="907200"/>
          </a:xfrm>
          <a:prstGeom prst="rect">
            <a:avLst/>
          </a:prstGeom>
          <a:solidFill>
            <a:srgbClr val="004A82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+mn-lt"/>
              </a:rPr>
              <a:t>Πόνος</a:t>
            </a:r>
            <a:endParaRPr lang="el-G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934666" y="4115458"/>
            <a:ext cx="2125393" cy="907200"/>
          </a:xfrm>
          <a:prstGeom prst="rect">
            <a:avLst/>
          </a:prstGeom>
          <a:solidFill>
            <a:srgbClr val="004A82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+mn-lt"/>
              </a:rPr>
              <a:t>Πλευριτική </a:t>
            </a:r>
            <a:r>
              <a:rPr lang="el-GR" b="1" dirty="0">
                <a:solidFill>
                  <a:schemeClr val="bg1"/>
                </a:solidFill>
                <a:latin typeface="+mn-lt"/>
              </a:rPr>
              <a:t>συλλογή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  <p:grpSp>
        <p:nvGrpSpPr>
          <p:cNvPr id="29" name="Group 28"/>
          <p:cNvGrpSpPr/>
          <p:nvPr/>
        </p:nvGrpSpPr>
        <p:grpSpPr>
          <a:xfrm>
            <a:off x="3351270" y="2776954"/>
            <a:ext cx="2415832" cy="858495"/>
            <a:chOff x="3380304" y="3247484"/>
            <a:chExt cx="2415832" cy="858495"/>
          </a:xfrm>
        </p:grpSpPr>
        <p:cxnSp>
          <p:nvCxnSpPr>
            <p:cNvPr id="30" name="Straight Arrow Connector 29"/>
            <p:cNvCxnSpPr/>
            <p:nvPr/>
          </p:nvCxnSpPr>
          <p:spPr>
            <a:xfrm>
              <a:off x="4572000" y="3247484"/>
              <a:ext cx="12192" cy="858495"/>
            </a:xfrm>
            <a:prstGeom prst="straightConnector1">
              <a:avLst/>
            </a:prstGeom>
            <a:ln w="38100">
              <a:solidFill>
                <a:srgbClr val="004A8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3380304" y="4105977"/>
              <a:ext cx="2415832" cy="1"/>
            </a:xfrm>
            <a:prstGeom prst="straightConnector1">
              <a:avLst/>
            </a:prstGeom>
            <a:ln w="38100">
              <a:solidFill>
                <a:srgbClr val="004A8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1296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2. </a:t>
            </a:r>
            <a:r>
              <a:rPr lang="el-GR" dirty="0" smtClean="0"/>
              <a:t>Επιπλοκή </a:t>
            </a:r>
            <a:r>
              <a:rPr lang="el-GR" sz="3200" b="0" dirty="0" smtClean="0"/>
              <a:t>(11 </a:t>
            </a:r>
            <a:r>
              <a:rPr lang="el-GR" sz="3200" b="0" dirty="0"/>
              <a:t>από 14)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528" y="908720"/>
            <a:ext cx="76866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600" b="1" dirty="0" smtClean="0">
                <a:solidFill>
                  <a:srgbClr val="820000"/>
                </a:solidFill>
                <a:latin typeface="+mn-lt"/>
              </a:rPr>
              <a:t>στ) Μυϊκή δυσλειτουργία διεγχειρητικά </a:t>
            </a:r>
            <a:r>
              <a:rPr lang="el-GR" sz="2600" dirty="0">
                <a:solidFill>
                  <a:srgbClr val="820000"/>
                </a:solidFill>
                <a:latin typeface="+mn-lt"/>
              </a:rPr>
              <a:t>(1 από 2)</a:t>
            </a:r>
          </a:p>
        </p:txBody>
      </p:sp>
      <p:sp>
        <p:nvSpPr>
          <p:cNvPr id="6" name="Rectangle 5"/>
          <p:cNvSpPr/>
          <p:nvPr/>
        </p:nvSpPr>
        <p:spPr>
          <a:xfrm>
            <a:off x="1115616" y="5653697"/>
            <a:ext cx="6912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Effects </a:t>
            </a:r>
            <a:r>
              <a:rPr lang="en-US" sz="1200" dirty="0">
                <a:latin typeface="+mn-lt"/>
                <a:hlinkClick r:id="rId3"/>
              </a:rPr>
              <a:t>of Respiratory Muscle Incoordination: Fig. 1 of Reference </a:t>
            </a:r>
            <a:r>
              <a:rPr lang="en-US" sz="1200" dirty="0" smtClean="0">
                <a:latin typeface="+mn-lt"/>
                <a:hlinkClick r:id="rId3"/>
              </a:rPr>
              <a:t>1</a:t>
            </a:r>
            <a:r>
              <a:rPr lang="en-US" sz="1200" dirty="0" smtClean="0">
                <a:latin typeface="+mn-lt"/>
              </a:rPr>
              <a:t>”</a:t>
            </a:r>
            <a:r>
              <a:rPr lang="el-GR" sz="1200" dirty="0" smtClean="0">
                <a:latin typeface="+mn-lt"/>
              </a:rPr>
              <a:t>,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Research Issues in Pulmonary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Anesthesiology, 1Preventing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Postoperative Pulmonary Complications: The Role of the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Anesthesiologist, Warner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D.O and Weiskopf, R.B. Preventing Postoperative Pulmonary Complications: The Role of the Anesthesiologist, Anesthesiology 2000 May; 92(5): 1467-1472 (c) 2000 American Society of Anesthsiology</a:t>
            </a:r>
          </a:p>
          <a:p>
            <a:pPr algn="ctr"/>
            <a:r>
              <a:rPr lang="el-GR" sz="1200" dirty="0">
                <a:latin typeface="+mn-lt"/>
              </a:rPr>
              <a:t> </a:t>
            </a:r>
            <a:r>
              <a:rPr lang="en-US" sz="1200" dirty="0">
                <a:latin typeface="+mn-lt"/>
                <a:hlinkClick r:id="rId4"/>
              </a:rPr>
              <a:t>pharmacology2000.com</a:t>
            </a:r>
            <a:endParaRPr lang="en-US" sz="1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954" y="1402035"/>
            <a:ext cx="4026091" cy="425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47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2. </a:t>
            </a:r>
            <a:r>
              <a:rPr lang="el-GR" dirty="0" smtClean="0"/>
              <a:t>Επιπλοκή </a:t>
            </a:r>
            <a:r>
              <a:rPr lang="el-GR" sz="3200" b="0" dirty="0" smtClean="0"/>
              <a:t>(12 </a:t>
            </a:r>
            <a:r>
              <a:rPr lang="el-GR" sz="3200" b="0" dirty="0"/>
              <a:t>από 14)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504056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l-GR" sz="2600" b="1" dirty="0">
                <a:solidFill>
                  <a:srgbClr val="820000"/>
                </a:solidFill>
              </a:rPr>
              <a:t>στ) Μυϊκή δυσλειτουργία διεγχειρητικά </a:t>
            </a:r>
            <a:r>
              <a:rPr lang="el-GR" sz="2600" dirty="0" smtClean="0">
                <a:solidFill>
                  <a:srgbClr val="820000"/>
                </a:solidFill>
              </a:rPr>
              <a:t>(2 </a:t>
            </a:r>
            <a:r>
              <a:rPr lang="el-GR" sz="2600" dirty="0">
                <a:solidFill>
                  <a:srgbClr val="820000"/>
                </a:solidFill>
              </a:rPr>
              <a:t>από 2)</a:t>
            </a:r>
          </a:p>
          <a:p>
            <a:pPr>
              <a:spcBef>
                <a:spcPts val="1200"/>
              </a:spcBef>
            </a:pPr>
            <a:r>
              <a:rPr lang="el-GR" sz="2400" dirty="0" smtClean="0"/>
              <a:t>Μοντέλο </a:t>
            </a:r>
            <a:r>
              <a:rPr lang="el-GR" sz="2400" dirty="0"/>
              <a:t>που δείχνει ότι η έλλειψη συντονισμού των αναπνευστικών </a:t>
            </a:r>
            <a:r>
              <a:rPr lang="el-GR" sz="2400" dirty="0" smtClean="0"/>
              <a:t>μυών, μειώνει </a:t>
            </a:r>
            <a:r>
              <a:rPr lang="el-GR" sz="2400" dirty="0"/>
              <a:t>τη λειτουργικότητα των πνευμόνων. Η θέση της  μεσαίας οριζόντιας μπάρας μετακινείται ανάλογα με την επίδραση των εισπνευστικών και εκπνευστικών μυών εντός των ορίων της ζωτικής χωρητικότητας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Όταν ο ασθενής είναι ξύπνιος η κίνηση της μπάρας γίνεται στην οριζόντια θέση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Όταν ο ασθενής βρίσκεται υπό την επίδραση της αναισθησίας η κίνηση γίνεται ασυντόνιστη με αποτέλεσμα η μπάρα να γέρνει προς την μία μεριά, ενώ η κατάσταση αυτή συνεχίζεται και μετεγχειρητικά </a:t>
            </a:r>
          </a:p>
          <a:p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5076056" y="5961056"/>
            <a:ext cx="31142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>
                <a:latin typeface="+mn-lt"/>
              </a:rPr>
              <a:t>(</a:t>
            </a:r>
            <a:r>
              <a:rPr lang="en-US" sz="2000" dirty="0" smtClean="0">
                <a:latin typeface="+mn-lt"/>
              </a:rPr>
              <a:t>Warner</a:t>
            </a:r>
            <a:r>
              <a:rPr lang="el-GR" sz="2000" dirty="0" smtClean="0">
                <a:latin typeface="+mn-lt"/>
              </a:rPr>
              <a:t> &amp;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Weiskopf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en-US" sz="2000" dirty="0" smtClean="0">
                <a:latin typeface="+mn-lt"/>
              </a:rPr>
              <a:t> 2000</a:t>
            </a:r>
            <a:r>
              <a:rPr lang="en-US" sz="2000" dirty="0">
                <a:latin typeface="+mn-lt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6361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2. </a:t>
            </a:r>
            <a:r>
              <a:rPr lang="el-GR" dirty="0" smtClean="0"/>
              <a:t>Επιπλοκή </a:t>
            </a:r>
            <a:r>
              <a:rPr lang="el-GR" sz="3200" b="0" dirty="0" smtClean="0"/>
              <a:t>(13 </a:t>
            </a:r>
            <a:r>
              <a:rPr lang="el-GR" sz="3200" b="0" dirty="0"/>
              <a:t>από 14)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1124744"/>
            <a:ext cx="74168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600" b="1" dirty="0" smtClean="0">
                <a:solidFill>
                  <a:srgbClr val="820000"/>
                </a:solidFill>
                <a:latin typeface="+mn-lt"/>
              </a:rPr>
              <a:t>ζ)</a:t>
            </a:r>
            <a:r>
              <a:rPr lang="en-US" sz="2600" b="1" dirty="0" smtClean="0">
                <a:solidFill>
                  <a:srgbClr val="820000"/>
                </a:solidFill>
                <a:latin typeface="+mn-lt"/>
              </a:rPr>
              <a:t> </a:t>
            </a:r>
            <a:r>
              <a:rPr lang="el-GR" sz="2600" b="1" dirty="0" smtClean="0">
                <a:solidFill>
                  <a:srgbClr val="820000"/>
                </a:solidFill>
                <a:latin typeface="+mn-lt"/>
              </a:rPr>
              <a:t>Μετεγχειρητική </a:t>
            </a:r>
            <a:r>
              <a:rPr lang="el-GR" sz="2600" b="1" dirty="0">
                <a:solidFill>
                  <a:srgbClr val="820000"/>
                </a:solidFill>
                <a:latin typeface="+mn-lt"/>
              </a:rPr>
              <a:t>μυϊκή δυσλειτουργία </a:t>
            </a:r>
            <a:r>
              <a:rPr lang="el-GR" sz="2600" dirty="0">
                <a:solidFill>
                  <a:srgbClr val="820000"/>
                </a:solidFill>
                <a:latin typeface="+mn-lt"/>
              </a:rPr>
              <a:t>(1 από 2)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027" y="1700808"/>
            <a:ext cx="4189945" cy="3980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1115616" y="5828509"/>
            <a:ext cx="6912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Effects </a:t>
            </a:r>
            <a:r>
              <a:rPr lang="en-US" sz="1200" dirty="0">
                <a:latin typeface="+mn-lt"/>
                <a:hlinkClick r:id="rId3"/>
              </a:rPr>
              <a:t>of Respiratory Muscle Incoordination: Fig. 1 of Reference </a:t>
            </a:r>
            <a:r>
              <a:rPr lang="en-US" sz="1200" dirty="0" smtClean="0">
                <a:latin typeface="+mn-lt"/>
                <a:hlinkClick r:id="rId3"/>
              </a:rPr>
              <a:t>1</a:t>
            </a:r>
            <a:r>
              <a:rPr lang="en-US" sz="1200" dirty="0" smtClean="0">
                <a:latin typeface="+mn-lt"/>
              </a:rPr>
              <a:t>”</a:t>
            </a:r>
            <a:r>
              <a:rPr lang="el-GR" sz="1200" dirty="0" smtClean="0">
                <a:latin typeface="+mn-lt"/>
              </a:rPr>
              <a:t>,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Research Issues in Pulmonary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Anesthesiology, 1Preventing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Postoperative Pulmonary Complications: The Role of the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Anesthesiologist, Warner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D.O and Weiskopf, R.B. Preventing Postoperative Pulmonary Complications: The Role of the Anesthesiologist, Anesthesiology 2000 May; 92(5): 1467-1472 (c) 2000 American Society of Anesthsiology</a:t>
            </a:r>
          </a:p>
          <a:p>
            <a:pPr algn="ctr"/>
            <a:r>
              <a:rPr lang="el-GR" sz="1200" dirty="0">
                <a:latin typeface="+mn-lt"/>
              </a:rPr>
              <a:t> </a:t>
            </a:r>
            <a:r>
              <a:rPr lang="en-US" sz="1200" dirty="0">
                <a:latin typeface="+mn-lt"/>
                <a:hlinkClick r:id="rId4"/>
              </a:rPr>
              <a:t>pharmacology2000.com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879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2. </a:t>
            </a:r>
            <a:r>
              <a:rPr lang="el-GR" dirty="0" smtClean="0"/>
              <a:t>Επιπλοκή </a:t>
            </a:r>
            <a:r>
              <a:rPr lang="el-GR" sz="3200" b="0" dirty="0" smtClean="0"/>
              <a:t>(14 </a:t>
            </a:r>
            <a:r>
              <a:rPr lang="el-GR" sz="3200" b="0" dirty="0"/>
              <a:t>από 14)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4824536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l-GR" sz="2800" b="1" dirty="0">
                <a:solidFill>
                  <a:srgbClr val="820000"/>
                </a:solidFill>
              </a:rPr>
              <a:t>ζ</a:t>
            </a:r>
            <a:r>
              <a:rPr lang="el-GR" sz="2800" b="1" dirty="0" smtClean="0">
                <a:solidFill>
                  <a:srgbClr val="820000"/>
                </a:solidFill>
              </a:rPr>
              <a:t>)</a:t>
            </a:r>
            <a:r>
              <a:rPr lang="en-US" sz="2800" b="1" dirty="0" smtClean="0">
                <a:solidFill>
                  <a:srgbClr val="820000"/>
                </a:solidFill>
              </a:rPr>
              <a:t> </a:t>
            </a:r>
            <a:r>
              <a:rPr lang="el-GR" sz="2800" b="1" dirty="0" smtClean="0">
                <a:solidFill>
                  <a:srgbClr val="820000"/>
                </a:solidFill>
              </a:rPr>
              <a:t>Μετεγχειρητική </a:t>
            </a:r>
            <a:r>
              <a:rPr lang="el-GR" sz="2800" b="1" dirty="0">
                <a:solidFill>
                  <a:srgbClr val="820000"/>
                </a:solidFill>
              </a:rPr>
              <a:t>μυϊκή δυσλειτουργία </a:t>
            </a:r>
            <a:r>
              <a:rPr lang="el-GR" sz="2800" dirty="0" smtClean="0">
                <a:solidFill>
                  <a:srgbClr val="820000"/>
                </a:solidFill>
              </a:rPr>
              <a:t>(2 </a:t>
            </a:r>
            <a:r>
              <a:rPr lang="el-GR" sz="2800" dirty="0">
                <a:solidFill>
                  <a:srgbClr val="820000"/>
                </a:solidFill>
              </a:rPr>
              <a:t>από 2)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l-GR" sz="2600" dirty="0" smtClean="0"/>
              <a:t>Από </a:t>
            </a:r>
            <a:r>
              <a:rPr lang="el-GR" sz="2600" dirty="0"/>
              <a:t>αριστερά προς τα δεξιά: </a:t>
            </a:r>
          </a:p>
          <a:p>
            <a:pPr>
              <a:spcBef>
                <a:spcPts val="1200"/>
              </a:spcBef>
              <a:buClr>
                <a:schemeClr val="tx1"/>
              </a:buClr>
            </a:pPr>
            <a:r>
              <a:rPr lang="el-GR" sz="2600" b="1" dirty="0">
                <a:solidFill>
                  <a:srgbClr val="004A82"/>
                </a:solidFill>
              </a:rPr>
              <a:t>Το χειρουργικό τραύμα </a:t>
            </a:r>
            <a:r>
              <a:rPr lang="el-GR" sz="2600" dirty="0"/>
              <a:t>διεγείρει το ΚΝΣ μέσω των νεύρων των σπλάχνων, και </a:t>
            </a:r>
            <a:r>
              <a:rPr lang="el-GR" sz="2600" dirty="0" smtClean="0"/>
              <a:t>έτσι μειώνεται </a:t>
            </a:r>
            <a:r>
              <a:rPr lang="el-GR" sz="2600" dirty="0"/>
              <a:t>αντανακλαστικά η λειτουργία των αναπνευστικών </a:t>
            </a:r>
            <a:r>
              <a:rPr lang="el-GR" sz="2600" dirty="0" smtClean="0"/>
              <a:t>μυών</a:t>
            </a:r>
            <a:endParaRPr lang="el-GR" sz="2600" dirty="0"/>
          </a:p>
          <a:p>
            <a:pPr>
              <a:spcBef>
                <a:spcPts val="1200"/>
              </a:spcBef>
              <a:buClr>
                <a:schemeClr val="tx1"/>
              </a:buClr>
            </a:pPr>
            <a:r>
              <a:rPr lang="el-GR" sz="2600" b="1" dirty="0">
                <a:solidFill>
                  <a:srgbClr val="004A82"/>
                </a:solidFill>
              </a:rPr>
              <a:t>Η μηχανική διαταραχή της λειτουργίας των αναπνευστικών μυών  </a:t>
            </a:r>
            <a:r>
              <a:rPr lang="el-GR" sz="2600" dirty="0"/>
              <a:t>μειώνει την αποτελεσματικότητα της </a:t>
            </a:r>
            <a:r>
              <a:rPr lang="el-GR" sz="2600" dirty="0" smtClean="0"/>
              <a:t>αναπνοής</a:t>
            </a:r>
            <a:endParaRPr lang="el-GR" sz="2600" dirty="0"/>
          </a:p>
          <a:p>
            <a:pPr>
              <a:spcBef>
                <a:spcPts val="1200"/>
              </a:spcBef>
              <a:buClr>
                <a:schemeClr val="tx1"/>
              </a:buClr>
            </a:pPr>
            <a:r>
              <a:rPr lang="el-GR" sz="2600" b="1" dirty="0">
                <a:solidFill>
                  <a:srgbClr val="004A82"/>
                </a:solidFill>
              </a:rPr>
              <a:t>Ο πόνος </a:t>
            </a:r>
            <a:r>
              <a:rPr lang="el-GR" sz="2600" dirty="0"/>
              <a:t>προάγει τον αυτοπεριορισμό των αναπνευστικών μυών και μειώνει την αναπνευστική </a:t>
            </a:r>
            <a:r>
              <a:rPr lang="el-GR" sz="2600" dirty="0" smtClean="0"/>
              <a:t>κίνηση</a:t>
            </a:r>
            <a:endParaRPr lang="el-GR" sz="2600" dirty="0"/>
          </a:p>
          <a:p>
            <a:pPr>
              <a:spcBef>
                <a:spcPts val="1200"/>
              </a:spcBef>
              <a:buClr>
                <a:schemeClr val="tx1"/>
              </a:buClr>
            </a:pPr>
            <a:r>
              <a:rPr lang="el-GR" sz="2600" b="1" dirty="0">
                <a:solidFill>
                  <a:srgbClr val="004A82"/>
                </a:solidFill>
              </a:rPr>
              <a:t>Όλοι αυτοί οι παράγοντες </a:t>
            </a:r>
            <a:r>
              <a:rPr lang="el-GR" sz="2600" dirty="0"/>
              <a:t>έχουν την τάση να μειώνουν τους </a:t>
            </a:r>
            <a:r>
              <a:rPr lang="el-GR" sz="2600" dirty="0" smtClean="0"/>
              <a:t>πνευμονικούς όγκους και </a:t>
            </a:r>
            <a:r>
              <a:rPr lang="el-GR" sz="2600" dirty="0"/>
              <a:t>να προκαλούν περιορισμό και ατελεκτασία</a:t>
            </a:r>
            <a:br>
              <a:rPr lang="el-GR" sz="2600" dirty="0"/>
            </a:br>
            <a:endParaRPr lang="el-GR" sz="2600" dirty="0"/>
          </a:p>
          <a:p>
            <a:pPr>
              <a:buNone/>
            </a:pP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5436096" y="5805264"/>
            <a:ext cx="31976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>
                <a:latin typeface="+mn-lt"/>
              </a:rPr>
              <a:t>(</a:t>
            </a:r>
            <a:r>
              <a:rPr lang="en-US" sz="2000" dirty="0" smtClean="0">
                <a:latin typeface="+mn-lt"/>
              </a:rPr>
              <a:t>Warner</a:t>
            </a:r>
            <a:r>
              <a:rPr lang="el-GR" sz="2000" dirty="0" smtClean="0">
                <a:latin typeface="+mn-lt"/>
              </a:rPr>
              <a:t> &amp;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Weiskopf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dirty="0" smtClean="0">
                <a:latin typeface="+mn-lt"/>
              </a:rPr>
              <a:t>2000</a:t>
            </a:r>
            <a:r>
              <a:rPr lang="en-US" sz="2000" dirty="0">
                <a:latin typeface="+mn-lt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184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484784"/>
            <a:ext cx="3358520" cy="25188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6"/>
          <p:cNvSpPr/>
          <p:nvPr/>
        </p:nvSpPr>
        <p:spPr>
          <a:xfrm>
            <a:off x="2843808" y="4077072"/>
            <a:ext cx="2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US Navy 030223-N-8119R-001 Doctors perform surgery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BotMultichillT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Η Φυσικοθεραπεία του χειρουργικού ασθενή</a:t>
            </a:r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>
            <a:off x="308310" y="5013176"/>
            <a:ext cx="88933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b="1" dirty="0" smtClean="0">
                <a:latin typeface="+mn-lt"/>
              </a:rPr>
              <a:t>Λέξεις κλειδιά: </a:t>
            </a:r>
            <a:r>
              <a:rPr lang="el-GR" sz="2400" b="1" dirty="0" smtClean="0">
                <a:solidFill>
                  <a:srgbClr val="004A82"/>
                </a:solidFill>
                <a:latin typeface="+mn-lt"/>
              </a:rPr>
              <a:t>Ατελεκτασία, Πνευμονία, Χειρουργείο Πνευμονικού </a:t>
            </a:r>
          </a:p>
          <a:p>
            <a:r>
              <a:rPr lang="el-GR" sz="2400" b="1" dirty="0" smtClean="0">
                <a:solidFill>
                  <a:srgbClr val="004A82"/>
                </a:solidFill>
                <a:latin typeface="+mn-lt"/>
              </a:rPr>
              <a:t>ιστού, Χειρουργείο Άνω κοιλίας</a:t>
            </a:r>
            <a:endParaRPr lang="el-GR" sz="2400" b="1" dirty="0">
              <a:solidFill>
                <a:srgbClr val="004A8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399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3. </a:t>
            </a:r>
            <a:r>
              <a:rPr lang="el-GR" dirty="0" smtClean="0"/>
              <a:t>Χειρουργεία Πνεύμονα </a:t>
            </a:r>
            <a:r>
              <a:rPr lang="el-GR" sz="3200" b="0" dirty="0" smtClean="0"/>
              <a:t>(1 από 11)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600" b="1" dirty="0" smtClean="0">
                <a:solidFill>
                  <a:srgbClr val="820000"/>
                </a:solidFill>
              </a:rPr>
              <a:t>α) Πνευμονεκτομή  </a:t>
            </a:r>
            <a:r>
              <a:rPr lang="el-GR" sz="2600" dirty="0">
                <a:solidFill>
                  <a:srgbClr val="820000"/>
                </a:solidFill>
              </a:rPr>
              <a:t>(1 </a:t>
            </a:r>
            <a:r>
              <a:rPr lang="el-GR" sz="2600" dirty="0" smtClean="0">
                <a:solidFill>
                  <a:srgbClr val="820000"/>
                </a:solidFill>
              </a:rPr>
              <a:t>από 6)</a:t>
            </a:r>
            <a:endParaRPr lang="el-GR" sz="2600" dirty="0">
              <a:solidFill>
                <a:srgbClr val="820000"/>
              </a:solidFill>
            </a:endParaRPr>
          </a:p>
          <a:p>
            <a:pPr marL="0" indent="0">
              <a:buNone/>
            </a:pPr>
            <a:endParaRPr lang="en-US" sz="2400" b="1" dirty="0" smtClean="0">
              <a:solidFill>
                <a:srgbClr val="004A82"/>
              </a:solidFill>
            </a:endParaRPr>
          </a:p>
          <a:p>
            <a:pPr marL="0" indent="0">
              <a:buNone/>
            </a:pPr>
            <a:r>
              <a:rPr lang="el-GR" sz="2400" b="1" dirty="0" smtClean="0">
                <a:solidFill>
                  <a:srgbClr val="004A82"/>
                </a:solidFill>
              </a:rPr>
              <a:t>Ορισμός</a:t>
            </a:r>
            <a:endParaRPr lang="el-GR" sz="2400" b="1" dirty="0">
              <a:solidFill>
                <a:srgbClr val="004A82"/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l-GR" sz="2400" dirty="0"/>
              <a:t>Αφαίρεση </a:t>
            </a:r>
            <a:r>
              <a:rPr lang="el-GR" sz="2400" dirty="0" smtClean="0"/>
              <a:t>πνεύμονα, </a:t>
            </a:r>
            <a:r>
              <a:rPr lang="el-GR" sz="2400" dirty="0"/>
              <a:t>με συμμετοχή:</a:t>
            </a:r>
          </a:p>
          <a:p>
            <a:pPr>
              <a:spcBef>
                <a:spcPts val="1200"/>
              </a:spcBef>
            </a:pPr>
            <a:r>
              <a:rPr lang="el-GR" sz="2400" dirty="0" smtClean="0"/>
              <a:t>Τμήματος </a:t>
            </a:r>
            <a:r>
              <a:rPr lang="el-GR" sz="2400" dirty="0"/>
              <a:t>του θώρακα</a:t>
            </a:r>
          </a:p>
          <a:p>
            <a:pPr>
              <a:spcBef>
                <a:spcPts val="1200"/>
              </a:spcBef>
            </a:pPr>
            <a:r>
              <a:rPr lang="el-GR" sz="2400" dirty="0" smtClean="0"/>
              <a:t>Του περικαρδίου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 smtClean="0"/>
              <a:t>Με </a:t>
            </a:r>
            <a:r>
              <a:rPr lang="el-GR" sz="2400" dirty="0"/>
              <a:t>πιθανό τραυματισμό (νευρότμηση) του φρενικού </a:t>
            </a:r>
            <a:r>
              <a:rPr lang="el-GR" sz="2400" dirty="0" smtClean="0"/>
              <a:t>και </a:t>
            </a:r>
            <a:r>
              <a:rPr lang="el-GR" sz="2400" dirty="0"/>
              <a:t>πάρεση του ημιδιαφράγματος</a:t>
            </a:r>
          </a:p>
          <a:p>
            <a:pPr>
              <a:spcBef>
                <a:spcPts val="1200"/>
              </a:spcBef>
            </a:pPr>
            <a:r>
              <a:rPr lang="el-GR" sz="2400" dirty="0" smtClean="0"/>
              <a:t>Με </a:t>
            </a:r>
            <a:r>
              <a:rPr lang="el-GR" sz="2400" dirty="0"/>
              <a:t>πιθανό τραυματισμό του λαρυγγικού νεύρου και  </a:t>
            </a:r>
            <a:r>
              <a:rPr lang="el-GR" sz="2400" dirty="0" smtClean="0"/>
              <a:t>κατά συνέπεια δυσκολίες </a:t>
            </a:r>
            <a:r>
              <a:rPr lang="el-GR" sz="2400" dirty="0"/>
              <a:t>στην </a:t>
            </a:r>
            <a:r>
              <a:rPr lang="el-GR" sz="2400" dirty="0" smtClean="0"/>
              <a:t>κατάποση και </a:t>
            </a:r>
            <a:r>
              <a:rPr lang="el-GR" sz="2400" dirty="0"/>
              <a:t>στον έλεγχο των φωνητικών χορδών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251520" y="6309320"/>
            <a:ext cx="2403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(</a:t>
            </a:r>
            <a:r>
              <a:rPr lang="en-US" dirty="0" smtClean="0"/>
              <a:t>Stephan et al</a:t>
            </a:r>
            <a:r>
              <a:rPr lang="el-GR" dirty="0" smtClean="0"/>
              <a:t>.,</a:t>
            </a:r>
            <a:r>
              <a:rPr lang="en-US" dirty="0" smtClean="0"/>
              <a:t> 2000)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05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3. Χειρουργεία Πνεύμονα </a:t>
            </a:r>
            <a:r>
              <a:rPr lang="el-GR" sz="3200" b="0" dirty="0" smtClean="0"/>
              <a:t>(2 </a:t>
            </a:r>
            <a:r>
              <a:rPr lang="el-GR" sz="3200" b="0" dirty="0"/>
              <a:t>από 11)</a:t>
            </a:r>
          </a:p>
        </p:txBody>
      </p:sp>
      <p:sp>
        <p:nvSpPr>
          <p:cNvPr id="3" name="Rectangle 2"/>
          <p:cNvSpPr/>
          <p:nvPr/>
        </p:nvSpPr>
        <p:spPr>
          <a:xfrm>
            <a:off x="39291" y="1026624"/>
            <a:ext cx="418858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el-GR" sz="2600" b="1" dirty="0">
                <a:solidFill>
                  <a:srgbClr val="820000"/>
                </a:solidFill>
                <a:latin typeface="+mn-lt"/>
              </a:rPr>
              <a:t>α) Πνευμονεκτομή  </a:t>
            </a:r>
            <a:r>
              <a:rPr lang="el-GR" sz="2600" dirty="0" smtClean="0">
                <a:solidFill>
                  <a:srgbClr val="820000"/>
                </a:solidFill>
                <a:latin typeface="+mn-lt"/>
              </a:rPr>
              <a:t>(2 </a:t>
            </a:r>
            <a:r>
              <a:rPr lang="el-GR" sz="2600" dirty="0">
                <a:solidFill>
                  <a:srgbClr val="820000"/>
                </a:solidFill>
                <a:latin typeface="+mn-lt"/>
              </a:rPr>
              <a:t>από 6)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8830503"/>
              </p:ext>
            </p:extLst>
          </p:nvPr>
        </p:nvGraphicFramePr>
        <p:xfrm>
          <a:off x="611560" y="1700808"/>
          <a:ext cx="7272808" cy="46114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88632"/>
                <a:gridCol w="1584176"/>
              </a:tblGrid>
              <a:tr h="367580">
                <a:tc>
                  <a:txBody>
                    <a:bodyPr/>
                    <a:lstStyle/>
                    <a:p>
                      <a:r>
                        <a:rPr lang="el-GR" sz="2000" b="1" dirty="0" smtClean="0">
                          <a:solidFill>
                            <a:srgbClr val="820000"/>
                          </a:solidFill>
                        </a:rPr>
                        <a:t>Επιπλοκές </a:t>
                      </a:r>
                      <a:endParaRPr lang="el-GR" sz="2000" b="1" dirty="0">
                        <a:solidFill>
                          <a:srgbClr val="82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1" dirty="0" smtClean="0"/>
                        <a:t>%</a:t>
                      </a:r>
                      <a:endParaRPr lang="el-GR" sz="2000" b="1" dirty="0"/>
                    </a:p>
                  </a:txBody>
                  <a:tcPr/>
                </a:tc>
              </a:tr>
              <a:tr h="539864">
                <a:tc>
                  <a:txBody>
                    <a:bodyPr/>
                    <a:lstStyle/>
                    <a:p>
                      <a:r>
                        <a:rPr lang="el-GR" sz="2000" b="0" dirty="0" smtClean="0"/>
                        <a:t>Βρογχοπλευριτικό συρίγγιο, διαφυγή αέρος</a:t>
                      </a:r>
                      <a:endParaRPr lang="el-GR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8.3</a:t>
                      </a:r>
                    </a:p>
                    <a:p>
                      <a:endParaRPr lang="el-GR" sz="2000" dirty="0"/>
                    </a:p>
                  </a:txBody>
                  <a:tcPr/>
                </a:tc>
              </a:tr>
              <a:tr h="650333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Οξεία αναπνευστική ανεπάρκεια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6.4</a:t>
                      </a:r>
                    </a:p>
                    <a:p>
                      <a:endParaRPr lang="el-GR" sz="2000" dirty="0"/>
                    </a:p>
                  </a:txBody>
                  <a:tcPr/>
                </a:tc>
              </a:tr>
              <a:tr h="478567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Μετεγχειρητική αιμορραγία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4.0</a:t>
                      </a:r>
                      <a:endParaRPr lang="el-GR" sz="2000" dirty="0"/>
                    </a:p>
                  </a:txBody>
                  <a:tcPr/>
                </a:tc>
              </a:tr>
              <a:tr h="466914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Ατελεκτασία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3.0</a:t>
                      </a:r>
                      <a:endParaRPr lang="el-GR" sz="2000" dirty="0"/>
                    </a:p>
                  </a:txBody>
                  <a:tcPr/>
                </a:tc>
              </a:tr>
              <a:tr h="466914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Πνευμοθώρακας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2.0</a:t>
                      </a:r>
                      <a:endParaRPr lang="el-GR" sz="2000" dirty="0"/>
                    </a:p>
                  </a:txBody>
                  <a:tcPr/>
                </a:tc>
              </a:tr>
              <a:tr h="466914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Βρογχοσπασμός 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1.5</a:t>
                      </a:r>
                      <a:endParaRPr lang="el-GR" sz="2000" dirty="0"/>
                    </a:p>
                  </a:txBody>
                  <a:tcPr/>
                </a:tc>
              </a:tr>
              <a:tr h="466914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Πνευμονική εμβολή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1.0</a:t>
                      </a:r>
                    </a:p>
                  </a:txBody>
                  <a:tcPr/>
                </a:tc>
              </a:tr>
              <a:tr h="466914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Α</a:t>
                      </a:r>
                      <a:r>
                        <a:rPr lang="en-US" sz="2000" dirty="0" smtClean="0"/>
                        <a:t>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1.0</a:t>
                      </a:r>
                      <a:endParaRPr lang="el-GR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83568" y="6488668"/>
            <a:ext cx="2194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+mn-lt"/>
              </a:rPr>
              <a:t>(</a:t>
            </a:r>
            <a:r>
              <a:rPr lang="en-US" dirty="0" smtClean="0">
                <a:latin typeface="+mn-lt"/>
              </a:rPr>
              <a:t>Stephan </a:t>
            </a:r>
            <a:r>
              <a:rPr lang="en-US" dirty="0">
                <a:latin typeface="+mn-lt"/>
              </a:rPr>
              <a:t>et </a:t>
            </a:r>
            <a:r>
              <a:rPr lang="en-US" dirty="0" smtClean="0">
                <a:latin typeface="+mn-lt"/>
              </a:rPr>
              <a:t>al</a:t>
            </a:r>
            <a:r>
              <a:rPr lang="el-GR" dirty="0" smtClean="0">
                <a:latin typeface="+mn-lt"/>
              </a:rPr>
              <a:t>.,</a:t>
            </a:r>
            <a:r>
              <a:rPr lang="en-US" dirty="0" smtClean="0">
                <a:latin typeface="+mn-lt"/>
              </a:rPr>
              <a:t> 2000</a:t>
            </a:r>
            <a:r>
              <a:rPr lang="en-US" dirty="0">
                <a:latin typeface="+mn-lt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4978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3. Χειρουργεία Πνεύμονα </a:t>
            </a:r>
            <a:r>
              <a:rPr lang="el-GR" sz="3200" b="0" dirty="0" smtClean="0"/>
              <a:t>(3 </a:t>
            </a:r>
            <a:r>
              <a:rPr lang="el-GR" sz="3200" b="0" dirty="0"/>
              <a:t>από 11)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7283152" cy="5805264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l-GR" sz="2600" b="1" dirty="0">
                <a:solidFill>
                  <a:srgbClr val="820000"/>
                </a:solidFill>
              </a:rPr>
              <a:t>α) Πνευμονεκτομή  </a:t>
            </a:r>
            <a:r>
              <a:rPr lang="el-GR" sz="2600" dirty="0" smtClean="0">
                <a:solidFill>
                  <a:srgbClr val="820000"/>
                </a:solidFill>
              </a:rPr>
              <a:t>(3 </a:t>
            </a:r>
            <a:r>
              <a:rPr lang="el-GR" sz="2600" dirty="0">
                <a:solidFill>
                  <a:srgbClr val="820000"/>
                </a:solidFill>
              </a:rPr>
              <a:t>από 6)</a:t>
            </a:r>
          </a:p>
          <a:p>
            <a:pPr marL="0" indent="0">
              <a:buNone/>
            </a:pPr>
            <a:r>
              <a:rPr lang="el-GR" sz="2400" b="1" dirty="0" smtClean="0">
                <a:solidFill>
                  <a:srgbClr val="004A82"/>
                </a:solidFill>
              </a:rPr>
              <a:t>α.1) Προεγχειρητική </a:t>
            </a:r>
            <a:r>
              <a:rPr lang="el-GR" sz="2400" b="1" dirty="0">
                <a:solidFill>
                  <a:srgbClr val="004A82"/>
                </a:solidFill>
              </a:rPr>
              <a:t>φυσικοθεραπεία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l-GR" sz="2400" dirty="0"/>
              <a:t>Ξεκινά το συντομότερο δυνατόν με σκοπό: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Την απόκτηση της εμπιστοσύνης του ασθενή 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Τη διατήρηση καθαρών πνευμονικών πεδίων</a:t>
            </a:r>
          </a:p>
          <a:p>
            <a:pPr>
              <a:spcBef>
                <a:spcPts val="1200"/>
              </a:spcBef>
            </a:pPr>
            <a:r>
              <a:rPr lang="el-GR" sz="2400" dirty="0" smtClean="0"/>
              <a:t>Τον </a:t>
            </a:r>
            <a:r>
              <a:rPr lang="el-GR" sz="2400" dirty="0"/>
              <a:t>έλεγχο της αναπνοής</a:t>
            </a:r>
          </a:p>
          <a:p>
            <a:pPr>
              <a:spcBef>
                <a:spcPts val="1200"/>
              </a:spcBef>
            </a:pPr>
            <a:r>
              <a:rPr lang="el-GR" sz="2400" dirty="0" smtClean="0"/>
              <a:t>Τον </a:t>
            </a:r>
            <a:r>
              <a:rPr lang="el-GR" sz="2400" dirty="0"/>
              <a:t>έλεγχο της στάσης σώματος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Την κινητοποίηση των άνω-κάτω άκρων και κορμού</a:t>
            </a:r>
          </a:p>
          <a:p>
            <a:pPr>
              <a:spcBef>
                <a:spcPts val="1200"/>
              </a:spcBef>
            </a:pPr>
            <a:r>
              <a:rPr lang="el-GR" sz="2400" dirty="0" smtClean="0"/>
              <a:t>Την  </a:t>
            </a:r>
            <a:r>
              <a:rPr lang="el-GR" sz="2400" dirty="0"/>
              <a:t>κινητοποίηση εκτός κλίνης</a:t>
            </a:r>
          </a:p>
          <a:p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539552" y="6309320"/>
            <a:ext cx="25285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>
                <a:latin typeface="+mn-lt"/>
              </a:rPr>
              <a:t>(</a:t>
            </a:r>
            <a:r>
              <a:rPr lang="en-US" sz="2000" dirty="0" smtClean="0">
                <a:latin typeface="+mn-lt"/>
              </a:rPr>
              <a:t>Thomson et al.</a:t>
            </a:r>
            <a:r>
              <a:rPr lang="el-GR" sz="2000" dirty="0" smtClean="0">
                <a:latin typeface="+mn-lt"/>
              </a:rPr>
              <a:t>,</a:t>
            </a:r>
            <a:r>
              <a:rPr lang="en-US" sz="2000" dirty="0" smtClean="0">
                <a:latin typeface="+mn-lt"/>
              </a:rPr>
              <a:t> 1998</a:t>
            </a:r>
            <a:r>
              <a:rPr lang="en-US" sz="2000" dirty="0">
                <a:latin typeface="+mn-lt"/>
              </a:rPr>
              <a:t>)</a:t>
            </a:r>
            <a:endParaRPr lang="el-GR" sz="2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1889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3. Χειρουργεία Πνεύμονα </a:t>
            </a:r>
            <a:r>
              <a:rPr lang="el-GR" sz="3200" b="0" dirty="0" smtClean="0"/>
              <a:t>(4 </a:t>
            </a:r>
            <a:r>
              <a:rPr lang="el-GR" sz="3200" b="0" dirty="0"/>
              <a:t>από 11)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l-GR" sz="2600" b="1" dirty="0">
                <a:solidFill>
                  <a:srgbClr val="820000"/>
                </a:solidFill>
              </a:rPr>
              <a:t>α) Πνευμονεκτομή  </a:t>
            </a:r>
            <a:r>
              <a:rPr lang="el-GR" sz="2600" dirty="0" smtClean="0">
                <a:solidFill>
                  <a:srgbClr val="820000"/>
                </a:solidFill>
              </a:rPr>
              <a:t>(4 </a:t>
            </a:r>
            <a:r>
              <a:rPr lang="el-GR" sz="2600" dirty="0">
                <a:solidFill>
                  <a:srgbClr val="820000"/>
                </a:solidFill>
              </a:rPr>
              <a:t>από 6)</a:t>
            </a:r>
          </a:p>
          <a:p>
            <a:pPr marL="0" indent="0">
              <a:buNone/>
            </a:pPr>
            <a:r>
              <a:rPr lang="el-GR" sz="2400" b="1" dirty="0">
                <a:solidFill>
                  <a:srgbClr val="004A82"/>
                </a:solidFill>
              </a:rPr>
              <a:t>α</a:t>
            </a:r>
            <a:r>
              <a:rPr lang="el-GR" sz="2400" b="1" dirty="0" smtClean="0">
                <a:solidFill>
                  <a:srgbClr val="004A82"/>
                </a:solidFill>
              </a:rPr>
              <a:t>.2) Στόχοι </a:t>
            </a:r>
            <a:r>
              <a:rPr lang="el-GR" sz="2400" b="1" dirty="0">
                <a:solidFill>
                  <a:srgbClr val="004A82"/>
                </a:solidFill>
              </a:rPr>
              <a:t>μετεγχειρητικής φυσικοθεραπείας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Παροχέτευση εκκρίσεων από τον </a:t>
            </a:r>
            <a:r>
              <a:rPr lang="el-GR" sz="2400" dirty="0" smtClean="0"/>
              <a:t>εναπομείναντα </a:t>
            </a:r>
            <a:r>
              <a:rPr lang="el-GR" sz="2400" dirty="0"/>
              <a:t>πνεύμονα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Επανάκτηση πλήρους έκπτυξης του </a:t>
            </a:r>
            <a:r>
              <a:rPr lang="el-GR" sz="2400" dirty="0" smtClean="0"/>
              <a:t>εναπομείναντα </a:t>
            </a:r>
            <a:r>
              <a:rPr lang="el-GR" sz="2400" dirty="0"/>
              <a:t>πνεύμονα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Πρόληψη επιπλοκών του κυκλοφορικού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Πρόληψη επιπλοκών από το τραύμα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Επανάκτηση πλήρους εύρους κινήσεων από το άνω άκρο και το θώρακα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Διατήρηση σωστής στάσης σώματος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Επανάκτηση αντοχής στην άσκηση </a:t>
            </a:r>
          </a:p>
        </p:txBody>
      </p:sp>
      <p:sp>
        <p:nvSpPr>
          <p:cNvPr id="5" name="Rectangle 4"/>
          <p:cNvSpPr/>
          <p:nvPr/>
        </p:nvSpPr>
        <p:spPr>
          <a:xfrm>
            <a:off x="467544" y="6309320"/>
            <a:ext cx="25285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>
                <a:latin typeface="+mn-lt"/>
              </a:rPr>
              <a:t>(</a:t>
            </a:r>
            <a:r>
              <a:rPr lang="en-US" sz="2000" dirty="0" smtClean="0">
                <a:latin typeface="+mn-lt"/>
              </a:rPr>
              <a:t>Thomson et al.</a:t>
            </a:r>
            <a:r>
              <a:rPr lang="el-GR" sz="2000" dirty="0" smtClean="0">
                <a:latin typeface="+mn-lt"/>
              </a:rPr>
              <a:t>,</a:t>
            </a:r>
            <a:r>
              <a:rPr lang="en-US" sz="2000" dirty="0" smtClean="0">
                <a:latin typeface="+mn-lt"/>
              </a:rPr>
              <a:t> 1998)</a:t>
            </a:r>
            <a:endParaRPr lang="el-GR" sz="2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501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3. Χειρουργεία Πνεύμονα </a:t>
            </a:r>
            <a:r>
              <a:rPr lang="el-GR" sz="3200" b="0" dirty="0" smtClean="0"/>
              <a:t>(5 </a:t>
            </a:r>
            <a:r>
              <a:rPr lang="el-GR" sz="3200" b="0" dirty="0"/>
              <a:t>από 11)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445624" cy="561662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l-GR" sz="2600" b="1" dirty="0">
                <a:solidFill>
                  <a:srgbClr val="820000"/>
                </a:solidFill>
              </a:rPr>
              <a:t>α) Πνευμονεκτομή  </a:t>
            </a:r>
            <a:r>
              <a:rPr lang="el-GR" sz="2600" dirty="0" smtClean="0">
                <a:solidFill>
                  <a:srgbClr val="820000"/>
                </a:solidFill>
              </a:rPr>
              <a:t>(5 </a:t>
            </a:r>
            <a:r>
              <a:rPr lang="el-GR" sz="2600" dirty="0">
                <a:solidFill>
                  <a:srgbClr val="820000"/>
                </a:solidFill>
              </a:rPr>
              <a:t>από 6)</a:t>
            </a:r>
          </a:p>
          <a:p>
            <a:pPr marL="0" indent="0">
              <a:buNone/>
            </a:pPr>
            <a:r>
              <a:rPr lang="el-GR" sz="2400" b="1" dirty="0">
                <a:solidFill>
                  <a:srgbClr val="004A82"/>
                </a:solidFill>
              </a:rPr>
              <a:t>α</a:t>
            </a:r>
            <a:r>
              <a:rPr lang="el-GR" sz="2400" b="1" dirty="0" smtClean="0">
                <a:solidFill>
                  <a:srgbClr val="004A82"/>
                </a:solidFill>
              </a:rPr>
              <a:t>.3) Παρεμβάσεις </a:t>
            </a:r>
            <a:r>
              <a:rPr lang="el-GR" sz="2400" b="1" dirty="0">
                <a:solidFill>
                  <a:srgbClr val="004A82"/>
                </a:solidFill>
              </a:rPr>
              <a:t>μετεγχειρητικής Φυσικοθεραπείας</a:t>
            </a:r>
          </a:p>
          <a:p>
            <a:pPr>
              <a:spcBef>
                <a:spcPts val="1800"/>
              </a:spcBef>
              <a:buFont typeface="Wingdings" pitchFamily="2" charset="2"/>
              <a:buChar char="q"/>
            </a:pPr>
            <a:r>
              <a:rPr lang="el-GR" sz="2400" b="1" dirty="0">
                <a:solidFill>
                  <a:srgbClr val="820000"/>
                </a:solidFill>
              </a:rPr>
              <a:t>Σπιρόμετρο κινήτρου</a:t>
            </a:r>
          </a:p>
          <a:p>
            <a:pPr marL="712788" indent="-349250">
              <a:spcBef>
                <a:spcPts val="1800"/>
              </a:spcBef>
              <a:buFont typeface="Wingdings" pitchFamily="2" charset="2"/>
              <a:buChar char="§"/>
            </a:pPr>
            <a:r>
              <a:rPr lang="el-GR" sz="2400" dirty="0" smtClean="0"/>
              <a:t>Δεν </a:t>
            </a:r>
            <a:r>
              <a:rPr lang="el-GR" sz="2400" dirty="0"/>
              <a:t>αντικαθιστά </a:t>
            </a:r>
            <a:r>
              <a:rPr lang="el-GR" sz="2400" dirty="0" smtClean="0"/>
              <a:t>το </a:t>
            </a:r>
            <a:r>
              <a:rPr lang="el-GR" sz="2400" dirty="0"/>
              <a:t>φυσικοθεραπευτή</a:t>
            </a:r>
          </a:p>
          <a:p>
            <a:pPr marL="712788" indent="-349250">
              <a:spcBef>
                <a:spcPts val="1800"/>
              </a:spcBef>
              <a:buFont typeface="Wingdings" pitchFamily="2" charset="2"/>
              <a:buChar char="§"/>
            </a:pPr>
            <a:r>
              <a:rPr lang="el-GR" sz="2400" dirty="0" smtClean="0"/>
              <a:t>Χρησιμοποιείται </a:t>
            </a:r>
            <a:r>
              <a:rPr lang="el-GR" sz="2400" dirty="0"/>
              <a:t>για την αποκατάσταση των πνευμονικών όγκων μετά από χειρουργείο πνευμονικού ιστού-καρδιάς ή άλλου χειρουργείου που αφορά σε μεγάλο χειρουργικό χρόνο υπό αναισθησία και παρατεταμένη κατάκλιση</a:t>
            </a:r>
          </a:p>
          <a:p>
            <a:pPr marL="712788" indent="-349250">
              <a:spcBef>
                <a:spcPts val="1800"/>
              </a:spcBef>
              <a:buFont typeface="Wingdings" pitchFamily="2" charset="2"/>
              <a:buChar char="§"/>
            </a:pPr>
            <a:r>
              <a:rPr lang="el-GR" sz="2400" dirty="0" smtClean="0"/>
              <a:t>Ο </a:t>
            </a:r>
            <a:r>
              <a:rPr lang="el-GR" sz="2400" dirty="0"/>
              <a:t>ασθενής εισπνέει αργά </a:t>
            </a:r>
            <a:r>
              <a:rPr lang="el-GR" sz="2400" dirty="0" smtClean="0"/>
              <a:t>και </a:t>
            </a:r>
            <a:r>
              <a:rPr lang="el-GR" sz="2400" dirty="0"/>
              <a:t>βαθιά </a:t>
            </a:r>
            <a:r>
              <a:rPr lang="el-GR" sz="2400" dirty="0" smtClean="0"/>
              <a:t>μέσα </a:t>
            </a:r>
            <a:r>
              <a:rPr lang="el-GR" sz="2400" dirty="0"/>
              <a:t>από τη συσκευή </a:t>
            </a:r>
            <a:r>
              <a:rPr lang="el-GR" sz="2400" dirty="0" smtClean="0"/>
              <a:t>παρακολουθώντας </a:t>
            </a:r>
            <a:r>
              <a:rPr lang="el-GR" sz="2400" dirty="0"/>
              <a:t>ένα </a:t>
            </a:r>
            <a:r>
              <a:rPr lang="el-GR" sz="2400" dirty="0" smtClean="0"/>
              <a:t>δείκτη </a:t>
            </a:r>
            <a:r>
              <a:rPr lang="el-GR" sz="2400" dirty="0"/>
              <a:t>κινήτρου </a:t>
            </a:r>
            <a:r>
              <a:rPr lang="el-GR" sz="2400" dirty="0" smtClean="0"/>
              <a:t>(μπάλες-έμβολο) για να </a:t>
            </a:r>
            <a:r>
              <a:rPr lang="el-GR" sz="2400" dirty="0"/>
              <a:t>αντιλαμβάνεται την πνευμονική του λειτουργία σε κάθε προσπάθεια</a:t>
            </a:r>
          </a:p>
          <a:p>
            <a:endParaRPr lang="el-GR" sz="2400" dirty="0"/>
          </a:p>
        </p:txBody>
      </p:sp>
      <p:sp>
        <p:nvSpPr>
          <p:cNvPr id="5" name="Rectangle 4"/>
          <p:cNvSpPr/>
          <p:nvPr/>
        </p:nvSpPr>
        <p:spPr>
          <a:xfrm>
            <a:off x="6020298" y="6419927"/>
            <a:ext cx="25926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>
                <a:latin typeface="+mn-lt"/>
              </a:rPr>
              <a:t>(</a:t>
            </a:r>
            <a:r>
              <a:rPr lang="en-US" sz="2000" dirty="0" smtClean="0">
                <a:latin typeface="+mn-lt"/>
              </a:rPr>
              <a:t>Thomson et al., 199</a:t>
            </a:r>
            <a:r>
              <a:rPr lang="el-GR" sz="2000" dirty="0" smtClean="0">
                <a:latin typeface="+mn-lt"/>
              </a:rPr>
              <a:t>2</a:t>
            </a:r>
            <a:r>
              <a:rPr lang="en-US" sz="2000" dirty="0" smtClean="0">
                <a:latin typeface="+mn-lt"/>
              </a:rPr>
              <a:t>)</a:t>
            </a:r>
            <a:endParaRPr lang="el-GR" sz="2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e</a:t>
            </a: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5591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3. Χειρουργεία Πνεύμονα </a:t>
            </a:r>
            <a:r>
              <a:rPr lang="el-GR" sz="3200" b="0" dirty="0" smtClean="0"/>
              <a:t>(6 </a:t>
            </a:r>
            <a:r>
              <a:rPr lang="el-GR" sz="3200" b="0" dirty="0"/>
              <a:t>από 11)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10711"/>
            <a:ext cx="8661992" cy="5040560"/>
          </a:xfrm>
        </p:spPr>
        <p:txBody>
          <a:bodyPr/>
          <a:lstStyle/>
          <a:p>
            <a:pPr marL="0" indent="0">
              <a:spcBef>
                <a:spcPts val="2400"/>
              </a:spcBef>
              <a:buNone/>
            </a:pPr>
            <a:r>
              <a:rPr lang="el-GR" sz="2600" b="1" dirty="0">
                <a:solidFill>
                  <a:srgbClr val="820000"/>
                </a:solidFill>
              </a:rPr>
              <a:t>α) Πνευμονεκτομή  </a:t>
            </a:r>
            <a:r>
              <a:rPr lang="el-GR" sz="2600" dirty="0">
                <a:solidFill>
                  <a:srgbClr val="820000"/>
                </a:solidFill>
              </a:rPr>
              <a:t>(5 από 6)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l-GR" sz="2400" b="1" dirty="0">
                <a:solidFill>
                  <a:srgbClr val="004A82"/>
                </a:solidFill>
              </a:rPr>
              <a:t>α</a:t>
            </a:r>
            <a:r>
              <a:rPr lang="el-GR" sz="2400" b="1" dirty="0" smtClean="0">
                <a:solidFill>
                  <a:srgbClr val="004A82"/>
                </a:solidFill>
              </a:rPr>
              <a:t>.3) Παρεμβάσεις </a:t>
            </a:r>
            <a:r>
              <a:rPr lang="el-GR" sz="2400" b="1" dirty="0">
                <a:solidFill>
                  <a:srgbClr val="004A82"/>
                </a:solidFill>
              </a:rPr>
              <a:t>μετεγχειρητικής </a:t>
            </a:r>
            <a:r>
              <a:rPr lang="el-GR" sz="2400" b="1" dirty="0" smtClean="0">
                <a:solidFill>
                  <a:srgbClr val="004A82"/>
                </a:solidFill>
              </a:rPr>
              <a:t>Φυσικοθεραπείας </a:t>
            </a:r>
            <a:r>
              <a:rPr lang="el-GR" sz="2400" dirty="0" smtClean="0">
                <a:solidFill>
                  <a:srgbClr val="004A82"/>
                </a:solidFill>
              </a:rPr>
              <a:t>(συνέχεια)</a:t>
            </a:r>
            <a:endParaRPr lang="el-GR" sz="2400" dirty="0">
              <a:solidFill>
                <a:srgbClr val="004A82"/>
              </a:solidFill>
            </a:endParaRPr>
          </a:p>
          <a:p>
            <a:pPr>
              <a:spcBef>
                <a:spcPts val="2400"/>
              </a:spcBef>
              <a:buFont typeface="Wingdings" pitchFamily="2" charset="2"/>
              <a:buChar char="q"/>
            </a:pPr>
            <a:r>
              <a:rPr lang="el-GR" sz="2400" b="1" dirty="0" smtClean="0">
                <a:solidFill>
                  <a:srgbClr val="820000"/>
                </a:solidFill>
              </a:rPr>
              <a:t>Κινητοποίηση </a:t>
            </a:r>
            <a:r>
              <a:rPr lang="el-GR" sz="2400" b="1" dirty="0">
                <a:solidFill>
                  <a:srgbClr val="820000"/>
                </a:solidFill>
              </a:rPr>
              <a:t>με βάδιση</a:t>
            </a:r>
          </a:p>
          <a:p>
            <a:pPr marL="712788" indent="-349250">
              <a:spcBef>
                <a:spcPts val="2400"/>
              </a:spcBef>
              <a:buFont typeface="Wingdings" pitchFamily="2" charset="2"/>
              <a:buChar char="§"/>
              <a:tabLst>
                <a:tab pos="631825" algn="l"/>
              </a:tabLst>
            </a:pPr>
            <a:r>
              <a:rPr lang="el-GR" sz="2400" dirty="0" smtClean="0"/>
              <a:t>Μειώνει </a:t>
            </a:r>
            <a:r>
              <a:rPr lang="el-GR" sz="2400" dirty="0"/>
              <a:t>κατά 30% τις μετεγχ/τικές επιπλοκές της πνευμονεκτομής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251520" y="6237312"/>
            <a:ext cx="27606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/>
              <a:t>(</a:t>
            </a:r>
            <a:r>
              <a:rPr lang="en-US" sz="2000" dirty="0" smtClean="0"/>
              <a:t>Thomson et al.</a:t>
            </a:r>
            <a:r>
              <a:rPr lang="el-GR" sz="2000" dirty="0" smtClean="0"/>
              <a:t>,</a:t>
            </a:r>
            <a:r>
              <a:rPr lang="en-US" sz="2000" dirty="0" smtClean="0"/>
              <a:t> 199</a:t>
            </a:r>
            <a:r>
              <a:rPr lang="el-GR" sz="2000" dirty="0" smtClean="0"/>
              <a:t>2</a:t>
            </a:r>
            <a:r>
              <a:rPr lang="en-US" sz="2000" dirty="0" smtClean="0"/>
              <a:t>)</a:t>
            </a:r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1834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3. Χειρουργεία Πνεύμονα </a:t>
            </a:r>
            <a:r>
              <a:rPr lang="el-GR" sz="3200" b="0" dirty="0" smtClean="0"/>
              <a:t>(7 </a:t>
            </a:r>
            <a:r>
              <a:rPr lang="el-GR" sz="3200" b="0" dirty="0"/>
              <a:t>από 11)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392488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l-GR" sz="2600" b="1" dirty="0">
                <a:solidFill>
                  <a:srgbClr val="820000"/>
                </a:solidFill>
              </a:rPr>
              <a:t>β</a:t>
            </a:r>
            <a:r>
              <a:rPr lang="el-GR" sz="2600" b="1" dirty="0" smtClean="0">
                <a:solidFill>
                  <a:srgbClr val="820000"/>
                </a:solidFill>
              </a:rPr>
              <a:t>) Λοβεκτομή </a:t>
            </a:r>
            <a:r>
              <a:rPr lang="el-GR" sz="2600" dirty="0">
                <a:solidFill>
                  <a:srgbClr val="820000"/>
                </a:solidFill>
              </a:rPr>
              <a:t>(1 από 4</a:t>
            </a:r>
            <a:r>
              <a:rPr lang="el-GR" sz="2600" dirty="0" smtClean="0">
                <a:solidFill>
                  <a:srgbClr val="820000"/>
                </a:solidFill>
              </a:rPr>
              <a:t>)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sz="2400" b="1" dirty="0" smtClean="0">
                <a:solidFill>
                  <a:srgbClr val="004A82"/>
                </a:solidFill>
              </a:rPr>
              <a:t>β.1) Ενδείξεις</a:t>
            </a:r>
            <a:endParaRPr lang="el-GR" sz="2400" b="1" dirty="0">
              <a:solidFill>
                <a:srgbClr val="004A82"/>
              </a:solidFill>
            </a:endParaRPr>
          </a:p>
          <a:p>
            <a:pPr>
              <a:spcBef>
                <a:spcPts val="1200"/>
              </a:spcBef>
            </a:pPr>
            <a:r>
              <a:rPr lang="el-GR" sz="2400" dirty="0"/>
              <a:t>Βρογχεκτασία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Φυματίωση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Απόστημα πνεύμονα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Καρκίνος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179512" y="6309320"/>
            <a:ext cx="2505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(</a:t>
            </a:r>
            <a:r>
              <a:rPr lang="en-US" dirty="0" smtClean="0"/>
              <a:t>Thomson et al.</a:t>
            </a:r>
            <a:r>
              <a:rPr lang="el-GR" dirty="0" smtClean="0"/>
              <a:t>,</a:t>
            </a:r>
            <a:r>
              <a:rPr lang="en-US" dirty="0" smtClean="0"/>
              <a:t> 199</a:t>
            </a:r>
            <a:r>
              <a:rPr lang="el-GR" dirty="0" smtClean="0"/>
              <a:t>2</a:t>
            </a:r>
            <a:r>
              <a:rPr lang="en-US" dirty="0" smtClean="0"/>
              <a:t>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9031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3. Χειρουργεία Πνεύμονα </a:t>
            </a:r>
            <a:r>
              <a:rPr lang="el-GR" sz="3200" b="0" dirty="0" smtClean="0"/>
              <a:t>(8 </a:t>
            </a:r>
            <a:r>
              <a:rPr lang="el-GR" sz="3200" b="0" dirty="0"/>
              <a:t>από 11)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608512"/>
          </a:xfrm>
        </p:spPr>
        <p:txBody>
          <a:bodyPr/>
          <a:lstStyle/>
          <a:p>
            <a:pPr marL="0" indent="0">
              <a:spcBef>
                <a:spcPts val="2400"/>
              </a:spcBef>
              <a:buNone/>
            </a:pPr>
            <a:r>
              <a:rPr lang="el-GR" sz="2600" b="1" dirty="0">
                <a:solidFill>
                  <a:srgbClr val="820000"/>
                </a:solidFill>
              </a:rPr>
              <a:t>β) Λοβεκτομή </a:t>
            </a:r>
            <a:r>
              <a:rPr lang="el-GR" sz="2600" dirty="0" smtClean="0">
                <a:solidFill>
                  <a:srgbClr val="820000"/>
                </a:solidFill>
              </a:rPr>
              <a:t>(2 </a:t>
            </a:r>
            <a:r>
              <a:rPr lang="el-GR" sz="2600" dirty="0">
                <a:solidFill>
                  <a:srgbClr val="820000"/>
                </a:solidFill>
              </a:rPr>
              <a:t>από 4)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l-GR" sz="2400" b="1" dirty="0" smtClean="0">
                <a:solidFill>
                  <a:srgbClr val="004A82"/>
                </a:solidFill>
              </a:rPr>
              <a:t>β.2) Προεγχειρητική </a:t>
            </a:r>
            <a:r>
              <a:rPr lang="el-GR" sz="2400" b="1" dirty="0">
                <a:solidFill>
                  <a:srgbClr val="004A82"/>
                </a:solidFill>
              </a:rPr>
              <a:t>φυσικοθεραπεία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l-GR" sz="2400" dirty="0" smtClean="0"/>
              <a:t>Ξεκινάει μία </a:t>
            </a:r>
            <a:r>
              <a:rPr lang="el-GR" sz="2400" dirty="0"/>
              <a:t>εβδομάδα έως 48 ώρες  πριν </a:t>
            </a:r>
            <a:r>
              <a:rPr lang="el-GR" sz="2400" dirty="0" smtClean="0"/>
              <a:t>το χειρουργείο και </a:t>
            </a:r>
            <a:r>
              <a:rPr lang="el-GR" sz="2400" dirty="0"/>
              <a:t>είναι παρόμοια </a:t>
            </a:r>
            <a:r>
              <a:rPr lang="el-GR" sz="2400" dirty="0" smtClean="0"/>
              <a:t>με αυτήν της πνευμονεκτομής</a:t>
            </a:r>
            <a:endParaRPr lang="el-GR" sz="2400" dirty="0"/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5" name="Rectangle 4"/>
          <p:cNvSpPr/>
          <p:nvPr/>
        </p:nvSpPr>
        <p:spPr>
          <a:xfrm>
            <a:off x="467544" y="5229200"/>
            <a:ext cx="45034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000" dirty="0">
                <a:latin typeface="+mn-lt"/>
              </a:rPr>
              <a:t>(Thomson et </a:t>
            </a:r>
            <a:r>
              <a:rPr lang="da-DK" sz="2000" dirty="0" smtClean="0">
                <a:latin typeface="+mn-lt"/>
              </a:rPr>
              <a:t>al</a:t>
            </a:r>
            <a:r>
              <a:rPr lang="el-GR" sz="2000" dirty="0" smtClean="0">
                <a:latin typeface="+mn-lt"/>
              </a:rPr>
              <a:t>.,</a:t>
            </a:r>
            <a:r>
              <a:rPr lang="da-DK" sz="2000" dirty="0" smtClean="0">
                <a:latin typeface="+mn-lt"/>
              </a:rPr>
              <a:t> 1992</a:t>
            </a:r>
            <a:r>
              <a:rPr lang="el-GR" sz="2000" dirty="0" smtClean="0">
                <a:latin typeface="+mn-lt"/>
              </a:rPr>
              <a:t>;</a:t>
            </a:r>
            <a:r>
              <a:rPr lang="da-DK" sz="2000" dirty="0" smtClean="0">
                <a:latin typeface="+mn-lt"/>
              </a:rPr>
              <a:t> Reeve</a:t>
            </a:r>
            <a:r>
              <a:rPr lang="el-GR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et al.</a:t>
            </a:r>
            <a:r>
              <a:rPr lang="el-GR" sz="2000" dirty="0" smtClean="0">
                <a:latin typeface="+mn-lt"/>
              </a:rPr>
              <a:t>,</a:t>
            </a:r>
            <a:r>
              <a:rPr lang="da-DK" sz="2000" dirty="0" smtClean="0">
                <a:latin typeface="+mn-lt"/>
              </a:rPr>
              <a:t> </a:t>
            </a:r>
            <a:r>
              <a:rPr lang="da-DK" sz="2000" dirty="0">
                <a:latin typeface="+mn-lt"/>
              </a:rPr>
              <a:t>2008)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3661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3. Χειρουργεία Πνεύμονα </a:t>
            </a:r>
            <a:r>
              <a:rPr lang="el-GR" sz="3200" b="0" dirty="0" smtClean="0"/>
              <a:t>(9 </a:t>
            </a:r>
            <a:r>
              <a:rPr lang="el-GR" sz="3200" b="0" dirty="0"/>
              <a:t>από 11)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459288" cy="3744416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l-GR" sz="2600" b="1" dirty="0">
                <a:solidFill>
                  <a:srgbClr val="820000"/>
                </a:solidFill>
              </a:rPr>
              <a:t>β) Λοβεκτομή </a:t>
            </a:r>
            <a:r>
              <a:rPr lang="el-GR" sz="2600" dirty="0" smtClean="0">
                <a:solidFill>
                  <a:srgbClr val="820000"/>
                </a:solidFill>
              </a:rPr>
              <a:t>(3 </a:t>
            </a:r>
            <a:r>
              <a:rPr lang="el-GR" sz="2600" dirty="0">
                <a:solidFill>
                  <a:srgbClr val="820000"/>
                </a:solidFill>
              </a:rPr>
              <a:t>από 4)</a:t>
            </a:r>
          </a:p>
          <a:p>
            <a:pPr marL="0" indent="0">
              <a:buNone/>
            </a:pPr>
            <a:r>
              <a:rPr lang="el-GR" sz="2400" b="1" dirty="0" smtClean="0">
                <a:solidFill>
                  <a:srgbClr val="004A82"/>
                </a:solidFill>
              </a:rPr>
              <a:t>β.3) Μετεγχειρητική </a:t>
            </a:r>
            <a:r>
              <a:rPr lang="el-GR" sz="2400" b="1" dirty="0">
                <a:solidFill>
                  <a:srgbClr val="004A82"/>
                </a:solidFill>
              </a:rPr>
              <a:t>φυσικοθεραπεία </a:t>
            </a:r>
            <a:r>
              <a:rPr lang="el-GR" sz="2400" b="1" dirty="0" smtClean="0">
                <a:solidFill>
                  <a:srgbClr val="004A82"/>
                </a:solidFill>
              </a:rPr>
              <a:t>κατά Thomson </a:t>
            </a:r>
            <a:r>
              <a:rPr lang="el-GR" sz="2400" b="1" dirty="0">
                <a:solidFill>
                  <a:srgbClr val="004A82"/>
                </a:solidFill>
              </a:rPr>
              <a:t>et </a:t>
            </a:r>
            <a:r>
              <a:rPr lang="el-GR" sz="2400" b="1" dirty="0" smtClean="0">
                <a:solidFill>
                  <a:srgbClr val="004A82"/>
                </a:solidFill>
              </a:rPr>
              <a:t>al. </a:t>
            </a:r>
            <a:r>
              <a:rPr lang="el-GR" sz="2400" b="1" dirty="0">
                <a:solidFill>
                  <a:srgbClr val="004A82"/>
                </a:solidFill>
              </a:rPr>
              <a:t>(1992)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Παρόμοια </a:t>
            </a:r>
            <a:r>
              <a:rPr lang="el-GR" sz="2400" dirty="0" smtClean="0"/>
              <a:t>με αυτήν της </a:t>
            </a:r>
            <a:r>
              <a:rPr lang="el-GR" sz="2400" dirty="0"/>
              <a:t>πνευμονεκτομής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Προτείνεται </a:t>
            </a:r>
            <a:r>
              <a:rPr lang="el-GR" sz="2400" dirty="0"/>
              <a:t>να εφαρμόζεται μετά  </a:t>
            </a:r>
            <a:r>
              <a:rPr lang="el-GR" sz="2400" dirty="0" smtClean="0"/>
              <a:t>τη λήψη </a:t>
            </a:r>
            <a:r>
              <a:rPr lang="el-GR" sz="2400" dirty="0"/>
              <a:t>αναλγητικών </a:t>
            </a:r>
            <a:r>
              <a:rPr lang="el-GR" sz="2400" dirty="0" smtClean="0"/>
              <a:t>φαρμάκων</a:t>
            </a:r>
          </a:p>
          <a:p>
            <a:pPr>
              <a:spcBef>
                <a:spcPts val="1800"/>
              </a:spcBef>
              <a:buNone/>
            </a:pPr>
            <a:endParaRPr lang="el-GR" sz="2400" dirty="0"/>
          </a:p>
          <a:p>
            <a:pPr>
              <a:buNone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2789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3. Χειρουργεία Πνεύμονα </a:t>
            </a:r>
            <a:r>
              <a:rPr lang="el-GR" sz="3200" b="0" dirty="0" smtClean="0"/>
              <a:t>(10 </a:t>
            </a:r>
            <a:r>
              <a:rPr lang="el-GR" sz="3200" b="0" dirty="0"/>
              <a:t>από 11)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528392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l-GR" sz="2600" b="1" dirty="0">
                <a:solidFill>
                  <a:srgbClr val="820000"/>
                </a:solidFill>
              </a:rPr>
              <a:t>β) Λοβεκτομή </a:t>
            </a:r>
            <a:r>
              <a:rPr lang="el-GR" sz="2600" dirty="0" smtClean="0">
                <a:solidFill>
                  <a:srgbClr val="820000"/>
                </a:solidFill>
              </a:rPr>
              <a:t>(4 </a:t>
            </a:r>
            <a:r>
              <a:rPr lang="el-GR" sz="2600" dirty="0">
                <a:solidFill>
                  <a:srgbClr val="820000"/>
                </a:solidFill>
              </a:rPr>
              <a:t>από 4)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sz="2400" b="1" dirty="0" smtClean="0">
                <a:solidFill>
                  <a:srgbClr val="004A82"/>
                </a:solidFill>
              </a:rPr>
              <a:t>β.4) Μετεγχειρητική </a:t>
            </a:r>
            <a:r>
              <a:rPr lang="el-GR" sz="2400" b="1" dirty="0">
                <a:solidFill>
                  <a:srgbClr val="004A82"/>
                </a:solidFill>
              </a:rPr>
              <a:t>φυσικοθεραπεία κατά </a:t>
            </a:r>
            <a:r>
              <a:rPr lang="el-GR" sz="2400" b="1" dirty="0" smtClean="0">
                <a:solidFill>
                  <a:srgbClr val="004A82"/>
                </a:solidFill>
              </a:rPr>
              <a:t>Reeve</a:t>
            </a:r>
            <a:r>
              <a:rPr lang="en-US" sz="2400" b="1" dirty="0" smtClean="0">
                <a:solidFill>
                  <a:srgbClr val="004A82"/>
                </a:solidFill>
              </a:rPr>
              <a:t> et al.</a:t>
            </a:r>
            <a:r>
              <a:rPr lang="el-GR" sz="2400" b="1" dirty="0" smtClean="0">
                <a:solidFill>
                  <a:srgbClr val="004A82"/>
                </a:solidFill>
              </a:rPr>
              <a:t> </a:t>
            </a:r>
            <a:r>
              <a:rPr lang="el-GR" sz="2400" b="1" dirty="0">
                <a:solidFill>
                  <a:srgbClr val="004A82"/>
                </a:solidFill>
              </a:rPr>
              <a:t>(2008)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sz="2400" dirty="0"/>
              <a:t>Όμοια </a:t>
            </a:r>
            <a:r>
              <a:rPr lang="el-GR" sz="2400" dirty="0" smtClean="0"/>
              <a:t>με αυτήν της πνευμονεκτομής: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Σπιρόμετρο κινήτρου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Κινητοποίηση με βάδιση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9124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rgbClr val="004A82"/>
                </a:solidFill>
              </a:rPr>
              <a:t>1. Εισαγωγή</a:t>
            </a:r>
            <a:r>
              <a:rPr lang="en-US" dirty="0" smtClean="0">
                <a:solidFill>
                  <a:srgbClr val="004A82"/>
                </a:solidFill>
              </a:rPr>
              <a:t> </a:t>
            </a:r>
            <a:r>
              <a:rPr lang="en-US" sz="3200" b="0" dirty="0" smtClean="0">
                <a:solidFill>
                  <a:srgbClr val="004A82"/>
                </a:solidFill>
              </a:rPr>
              <a:t>(</a:t>
            </a:r>
            <a:r>
              <a:rPr lang="el-GR" sz="3200" b="0" dirty="0" smtClean="0">
                <a:solidFill>
                  <a:srgbClr val="004A82"/>
                </a:solidFill>
              </a:rPr>
              <a:t>1 από 3)</a:t>
            </a:r>
            <a:endParaRPr lang="el-GR" sz="3200" b="0" dirty="0">
              <a:solidFill>
                <a:srgbClr val="004A8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64814"/>
            <a:ext cx="8136904" cy="5040560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l-GR" sz="2600" b="1" dirty="0" smtClean="0">
                <a:solidFill>
                  <a:srgbClr val="820000"/>
                </a:solidFill>
              </a:rPr>
              <a:t>α) Επεμβάσεις </a:t>
            </a:r>
            <a:r>
              <a:rPr lang="el-GR" sz="2600" b="1" dirty="0">
                <a:solidFill>
                  <a:srgbClr val="820000"/>
                </a:solidFill>
              </a:rPr>
              <a:t>άνω κοιλίας</a:t>
            </a:r>
          </a:p>
          <a:p>
            <a:pPr marL="622300" indent="-268288">
              <a:lnSpc>
                <a:spcPct val="110000"/>
              </a:lnSpc>
              <a:spcBef>
                <a:spcPts val="1200"/>
              </a:spcBef>
            </a:pPr>
            <a:r>
              <a:rPr lang="el-GR" sz="2400" dirty="0" smtClean="0"/>
              <a:t>Χοληφόρων</a:t>
            </a:r>
            <a:endParaRPr lang="el-GR" sz="2400" dirty="0"/>
          </a:p>
          <a:p>
            <a:pPr marL="622300" indent="-268288">
              <a:lnSpc>
                <a:spcPct val="110000"/>
              </a:lnSpc>
              <a:spcBef>
                <a:spcPts val="1200"/>
              </a:spcBef>
            </a:pPr>
            <a:r>
              <a:rPr lang="el-GR" sz="2400" dirty="0"/>
              <a:t>Ήπατος </a:t>
            </a:r>
          </a:p>
          <a:p>
            <a:pPr marL="622300" indent="-268288">
              <a:lnSpc>
                <a:spcPct val="110000"/>
              </a:lnSpc>
              <a:spcBef>
                <a:spcPts val="1200"/>
              </a:spcBef>
            </a:pPr>
            <a:r>
              <a:rPr lang="el-GR" sz="2400" dirty="0" smtClean="0"/>
              <a:t>Παγκρέατος</a:t>
            </a:r>
            <a:endParaRPr lang="el-GR" sz="2400" dirty="0"/>
          </a:p>
          <a:p>
            <a:pPr marL="622300" indent="-268288">
              <a:lnSpc>
                <a:spcPct val="110000"/>
              </a:lnSpc>
              <a:spcBef>
                <a:spcPts val="1200"/>
              </a:spcBef>
            </a:pPr>
            <a:r>
              <a:rPr lang="el-GR" sz="2400" dirty="0" smtClean="0"/>
              <a:t>Σπληνός</a:t>
            </a:r>
            <a:endParaRPr lang="el-GR" sz="2400" dirty="0"/>
          </a:p>
          <a:p>
            <a:pPr marL="622300" indent="-268288">
              <a:lnSpc>
                <a:spcPct val="110000"/>
              </a:lnSpc>
              <a:spcBef>
                <a:spcPts val="1200"/>
              </a:spcBef>
            </a:pPr>
            <a:r>
              <a:rPr lang="el-GR" sz="2400" dirty="0"/>
              <a:t>Οισοφάγου</a:t>
            </a:r>
          </a:p>
          <a:p>
            <a:pPr marL="622300" indent="-268288">
              <a:lnSpc>
                <a:spcPct val="110000"/>
              </a:lnSpc>
              <a:spcBef>
                <a:spcPts val="1200"/>
              </a:spcBef>
            </a:pPr>
            <a:r>
              <a:rPr lang="el-GR" sz="2400" dirty="0"/>
              <a:t>Διερευνητική λαπαροτομία</a:t>
            </a:r>
          </a:p>
          <a:p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0" y="6093296"/>
            <a:ext cx="2366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+mn-lt"/>
              </a:rPr>
              <a:t>(</a:t>
            </a:r>
            <a:r>
              <a:rPr lang="en-US" dirty="0" smtClean="0">
                <a:latin typeface="+mn-lt"/>
              </a:rPr>
              <a:t>Thomson </a:t>
            </a:r>
            <a:r>
              <a:rPr lang="en-US" dirty="0">
                <a:latin typeface="+mn-lt"/>
              </a:rPr>
              <a:t>et </a:t>
            </a:r>
            <a:r>
              <a:rPr lang="en-US" dirty="0" smtClean="0">
                <a:latin typeface="+mn-lt"/>
              </a:rPr>
              <a:t>al</a:t>
            </a:r>
            <a:r>
              <a:rPr lang="el-GR" dirty="0" smtClean="0">
                <a:latin typeface="+mn-lt"/>
              </a:rPr>
              <a:t>.,</a:t>
            </a:r>
            <a:r>
              <a:rPr lang="en-US" dirty="0" smtClean="0">
                <a:latin typeface="+mn-lt"/>
              </a:rPr>
              <a:t> 1992</a:t>
            </a:r>
            <a:r>
              <a:rPr lang="en-US" dirty="0">
                <a:latin typeface="+mn-lt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8711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" y="6904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3. Χειρουργεία Πνεύμονα </a:t>
            </a:r>
            <a:r>
              <a:rPr lang="el-GR" sz="3200" b="0" dirty="0"/>
              <a:t>(</a:t>
            </a:r>
            <a:r>
              <a:rPr lang="el-GR" sz="3200" b="0" dirty="0" smtClean="0"/>
              <a:t>11 </a:t>
            </a:r>
            <a:r>
              <a:rPr lang="el-GR" sz="3200" b="0" dirty="0"/>
              <a:t>από 11)</a:t>
            </a:r>
          </a:p>
        </p:txBody>
      </p:sp>
      <p:sp>
        <p:nvSpPr>
          <p:cNvPr id="3" name="Rectangle 2"/>
          <p:cNvSpPr/>
          <p:nvPr/>
        </p:nvSpPr>
        <p:spPr>
          <a:xfrm>
            <a:off x="107504" y="1386711"/>
            <a:ext cx="522611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600" b="1" dirty="0" smtClean="0">
                <a:solidFill>
                  <a:srgbClr val="820000"/>
                </a:solidFill>
                <a:latin typeface="+mn-lt"/>
              </a:rPr>
              <a:t>γ) Στατιστικά </a:t>
            </a:r>
            <a:r>
              <a:rPr lang="el-GR" sz="2600" b="1" dirty="0">
                <a:solidFill>
                  <a:srgbClr val="820000"/>
                </a:solidFill>
                <a:latin typeface="+mn-lt"/>
              </a:rPr>
              <a:t>στοιχεία Φ/θ πράξεων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780928"/>
            <a:ext cx="4473386" cy="259228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420888"/>
            <a:ext cx="1739992" cy="8909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446" y="2215311"/>
            <a:ext cx="466691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+mn-lt"/>
              </a:rPr>
              <a:t>CPAP= </a:t>
            </a:r>
            <a:r>
              <a:rPr lang="el-GR" sz="2000" dirty="0">
                <a:latin typeface="+mn-lt"/>
              </a:rPr>
              <a:t>Συνεχείς Θετική </a:t>
            </a:r>
            <a:r>
              <a:rPr lang="el-GR" sz="2000" dirty="0" smtClean="0">
                <a:latin typeface="+mn-lt"/>
              </a:rPr>
              <a:t>Πίεση Αεραγωγών,</a:t>
            </a:r>
          </a:p>
          <a:p>
            <a:r>
              <a:rPr lang="en-US" sz="2000" dirty="0" smtClean="0">
                <a:latin typeface="+mn-lt"/>
              </a:rPr>
              <a:t>BiPAP</a:t>
            </a:r>
            <a:r>
              <a:rPr lang="en-US" sz="2000" dirty="0">
                <a:latin typeface="+mn-lt"/>
              </a:rPr>
              <a:t>= </a:t>
            </a:r>
            <a:r>
              <a:rPr lang="el-GR" sz="2000" dirty="0">
                <a:latin typeface="+mn-lt"/>
              </a:rPr>
              <a:t>Θετική πίεση δυο </a:t>
            </a:r>
            <a:r>
              <a:rPr lang="el-GR" sz="2000" dirty="0" smtClean="0">
                <a:latin typeface="+mn-lt"/>
              </a:rPr>
              <a:t>επιπέδων </a:t>
            </a:r>
          </a:p>
          <a:p>
            <a:r>
              <a:rPr lang="en-US" sz="2000" dirty="0" smtClean="0">
                <a:latin typeface="+mn-lt"/>
              </a:rPr>
              <a:t>PEP</a:t>
            </a:r>
            <a:r>
              <a:rPr lang="en-US" sz="2000" dirty="0">
                <a:latin typeface="+mn-lt"/>
              </a:rPr>
              <a:t>= </a:t>
            </a:r>
            <a:r>
              <a:rPr lang="el-GR" sz="2000" dirty="0">
                <a:latin typeface="+mn-lt"/>
              </a:rPr>
              <a:t>Θετική Τελοεκπνευστική </a:t>
            </a:r>
            <a:r>
              <a:rPr lang="el-GR" sz="2000" dirty="0" smtClean="0">
                <a:latin typeface="+mn-lt"/>
              </a:rPr>
              <a:t>πίεση</a:t>
            </a:r>
          </a:p>
          <a:p>
            <a:r>
              <a:rPr lang="en-US" sz="2000" dirty="0" smtClean="0">
                <a:latin typeface="+mn-lt"/>
              </a:rPr>
              <a:t>IPPB</a:t>
            </a:r>
            <a:r>
              <a:rPr lang="en-US" sz="2000" dirty="0">
                <a:latin typeface="+mn-lt"/>
              </a:rPr>
              <a:t>= </a:t>
            </a:r>
            <a:r>
              <a:rPr lang="el-GR" sz="2000" dirty="0">
                <a:latin typeface="+mn-lt"/>
              </a:rPr>
              <a:t>Διακοπτόμενη Θετική </a:t>
            </a:r>
            <a:r>
              <a:rPr lang="el-GR" sz="2000" dirty="0" smtClean="0">
                <a:latin typeface="+mn-lt"/>
              </a:rPr>
              <a:t>Πίεση </a:t>
            </a:r>
          </a:p>
          <a:p>
            <a:r>
              <a:rPr lang="el-GR" sz="2000" dirty="0" smtClean="0">
                <a:latin typeface="+mn-lt"/>
              </a:rPr>
              <a:t>ΕΤ </a:t>
            </a:r>
            <a:r>
              <a:rPr lang="en-US" sz="2000" dirty="0">
                <a:latin typeface="+mn-lt"/>
              </a:rPr>
              <a:t>Suction= </a:t>
            </a:r>
            <a:r>
              <a:rPr lang="el-GR" sz="2000" dirty="0">
                <a:latin typeface="+mn-lt"/>
              </a:rPr>
              <a:t>Ενδοτραχειακή </a:t>
            </a:r>
            <a:r>
              <a:rPr lang="el-GR" sz="2000" dirty="0" smtClean="0">
                <a:latin typeface="+mn-lt"/>
              </a:rPr>
              <a:t>αναρρόφηση</a:t>
            </a:r>
            <a:endParaRPr lang="el-GR" sz="2000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24128" y="6160609"/>
            <a:ext cx="21900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>
                <a:latin typeface="+mn-lt"/>
              </a:rPr>
              <a:t>(</a:t>
            </a:r>
            <a:r>
              <a:rPr lang="en-US" sz="2000" dirty="0" smtClean="0">
                <a:latin typeface="+mn-lt"/>
              </a:rPr>
              <a:t>Reeve </a:t>
            </a:r>
            <a:r>
              <a:rPr lang="en-US" sz="2000" dirty="0">
                <a:latin typeface="+mn-lt"/>
              </a:rPr>
              <a:t>et </a:t>
            </a:r>
            <a:r>
              <a:rPr lang="en-US" sz="2000" dirty="0" smtClean="0">
                <a:latin typeface="+mn-lt"/>
              </a:rPr>
              <a:t>al</a:t>
            </a:r>
            <a:r>
              <a:rPr lang="el-GR" sz="2000" dirty="0" smtClean="0">
                <a:latin typeface="+mn-lt"/>
              </a:rPr>
              <a:t>.,</a:t>
            </a:r>
            <a:r>
              <a:rPr lang="en-US" sz="2000" dirty="0" smtClean="0">
                <a:latin typeface="+mn-lt"/>
              </a:rPr>
              <a:t> 2007</a:t>
            </a:r>
            <a:r>
              <a:rPr lang="en-US" sz="2000" dirty="0">
                <a:latin typeface="+mn-lt"/>
              </a:rPr>
              <a:t>)</a:t>
            </a:r>
            <a:endParaRPr lang="el-GR" sz="2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  <p:sp>
        <p:nvSpPr>
          <p:cNvPr id="10" name="Rectangle 9"/>
          <p:cNvSpPr/>
          <p:nvPr/>
        </p:nvSpPr>
        <p:spPr>
          <a:xfrm>
            <a:off x="6446" y="3846527"/>
            <a:ext cx="433358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+mn-lt"/>
              </a:rPr>
              <a:t>IS= </a:t>
            </a:r>
            <a:r>
              <a:rPr lang="el-GR" sz="2000" dirty="0" smtClean="0">
                <a:latin typeface="+mn-lt"/>
              </a:rPr>
              <a:t>Σπιρόμετρο κινήτρου </a:t>
            </a:r>
            <a:endParaRPr lang="el-GR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SMI= </a:t>
            </a:r>
            <a:r>
              <a:rPr lang="el-GR" sz="2000" dirty="0">
                <a:latin typeface="+mn-lt"/>
              </a:rPr>
              <a:t>Κράτημα μέγιστης </a:t>
            </a:r>
            <a:r>
              <a:rPr lang="el-GR" sz="2000" dirty="0" smtClean="0">
                <a:latin typeface="+mn-lt"/>
              </a:rPr>
              <a:t>εισπνοής  </a:t>
            </a:r>
            <a:endParaRPr lang="el-GR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ACBT= </a:t>
            </a:r>
            <a:r>
              <a:rPr lang="el-GR" sz="2000" dirty="0" smtClean="0">
                <a:latin typeface="+mn-lt"/>
              </a:rPr>
              <a:t>Ενεργητικός Κύκλος Αναπνευστικών Τεχνικών  </a:t>
            </a:r>
            <a:endParaRPr lang="el-GR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FET= </a:t>
            </a:r>
            <a:r>
              <a:rPr lang="el-GR" sz="2000" dirty="0" smtClean="0">
                <a:latin typeface="+mn-lt"/>
              </a:rPr>
              <a:t>Τεχνική </a:t>
            </a:r>
            <a:r>
              <a:rPr lang="el-GR" sz="2000" dirty="0">
                <a:latin typeface="+mn-lt"/>
              </a:rPr>
              <a:t>Βίαιης </a:t>
            </a:r>
            <a:r>
              <a:rPr lang="el-GR" sz="2000" dirty="0" smtClean="0">
                <a:latin typeface="+mn-lt"/>
              </a:rPr>
              <a:t>Εκπνευστικής Προσπάθειας </a:t>
            </a:r>
            <a:endParaRPr lang="el-GR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DBE= </a:t>
            </a:r>
            <a:r>
              <a:rPr lang="el-GR" sz="2000" dirty="0">
                <a:latin typeface="+mn-lt"/>
              </a:rPr>
              <a:t>Ασκήσεις Βαθειάς </a:t>
            </a:r>
            <a:r>
              <a:rPr lang="el-GR" sz="2000" dirty="0" smtClean="0">
                <a:latin typeface="+mn-lt"/>
              </a:rPr>
              <a:t>Εισπνοής</a:t>
            </a:r>
            <a:endParaRPr lang="el-G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448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4. Χειρουργεία </a:t>
            </a:r>
            <a:r>
              <a:rPr lang="el-GR" dirty="0" smtClean="0"/>
              <a:t>Άνω Κοιλίας </a:t>
            </a:r>
            <a:r>
              <a:rPr lang="el-GR" sz="3200" b="0" dirty="0" smtClean="0"/>
              <a:t>(1 από 8)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600" b="1" dirty="0" smtClean="0">
                <a:solidFill>
                  <a:srgbClr val="820000"/>
                </a:solidFill>
              </a:rPr>
              <a:t>α) Προεγχειρητική </a:t>
            </a:r>
            <a:r>
              <a:rPr lang="el-GR" sz="2600" b="1" dirty="0">
                <a:solidFill>
                  <a:srgbClr val="820000"/>
                </a:solidFill>
              </a:rPr>
              <a:t>Φ/Θ: </a:t>
            </a:r>
          </a:p>
          <a:p>
            <a:pPr>
              <a:spcBef>
                <a:spcPts val="2400"/>
              </a:spcBef>
            </a:pPr>
            <a:r>
              <a:rPr lang="el-GR" sz="2400" dirty="0" smtClean="0"/>
              <a:t>Ενημέρωση και συμβουλές (αποφυγή πόνου</a:t>
            </a:r>
            <a:r>
              <a:rPr lang="el-GR" sz="2400" dirty="0"/>
              <a:t>, </a:t>
            </a:r>
            <a:r>
              <a:rPr lang="el-GR" sz="2400" dirty="0" smtClean="0"/>
              <a:t>κινητοποίηση από κρεβάτι σε </a:t>
            </a:r>
            <a:r>
              <a:rPr lang="el-GR" sz="2400" dirty="0"/>
              <a:t>καρέκλα κ.λ.π.)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Κινητοποίηση (για την διατήρηση της φυσικής κατάστασης μέχρι την ημέρα </a:t>
            </a:r>
            <a:r>
              <a:rPr lang="el-GR" sz="2400" dirty="0" smtClean="0"/>
              <a:t>του χειρουργείου</a:t>
            </a:r>
            <a:r>
              <a:rPr lang="el-GR" sz="2400" dirty="0"/>
              <a:t>)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Αναπνευστική φυσικοθεραπεία </a:t>
            </a:r>
          </a:p>
          <a:p>
            <a:pPr marL="0" indent="0">
              <a:spcBef>
                <a:spcPts val="3000"/>
              </a:spcBef>
              <a:buNone/>
            </a:pP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683568" y="5445224"/>
            <a:ext cx="36336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+mn-lt"/>
              </a:rPr>
              <a:t>(</a:t>
            </a:r>
            <a:r>
              <a:rPr lang="en-US" sz="2000" dirty="0" smtClean="0">
                <a:latin typeface="+mn-lt"/>
              </a:rPr>
              <a:t>Makhabah</a:t>
            </a:r>
            <a:r>
              <a:rPr lang="el-GR" sz="2000" dirty="0" smtClean="0">
                <a:latin typeface="+mn-lt"/>
              </a:rPr>
              <a:t>,</a:t>
            </a:r>
            <a:r>
              <a:rPr lang="en-US" sz="2000" dirty="0" smtClean="0">
                <a:latin typeface="+mn-lt"/>
              </a:rPr>
              <a:t> 2013</a:t>
            </a:r>
            <a:r>
              <a:rPr lang="el-GR" sz="2000" dirty="0" smtClean="0">
                <a:latin typeface="+mn-lt"/>
              </a:rPr>
              <a:t>;</a:t>
            </a:r>
            <a:r>
              <a:rPr lang="en-US" sz="2000" dirty="0" smtClean="0">
                <a:latin typeface="+mn-lt"/>
              </a:rPr>
              <a:t> Fagevik</a:t>
            </a:r>
            <a:r>
              <a:rPr lang="el-GR" sz="2000" dirty="0" smtClean="0">
                <a:latin typeface="+mn-lt"/>
              </a:rPr>
              <a:t>,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1997)</a:t>
            </a:r>
            <a:endParaRPr lang="el-G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955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4. Χειρουργεία Άνω Κοιλίας </a:t>
            </a:r>
            <a:r>
              <a:rPr lang="el-GR" sz="3200" b="0" dirty="0" smtClean="0"/>
              <a:t>(2 από 8)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664296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l-GR" sz="2600" b="1" dirty="0" smtClean="0">
                <a:solidFill>
                  <a:srgbClr val="820000"/>
                </a:solidFill>
              </a:rPr>
              <a:t>β) Μετεγχειρητική Φ/Θ </a:t>
            </a:r>
            <a:r>
              <a:rPr lang="el-GR" sz="2600" dirty="0" smtClean="0">
                <a:solidFill>
                  <a:srgbClr val="820000"/>
                </a:solidFill>
              </a:rPr>
              <a:t>(1 από</a:t>
            </a:r>
            <a:r>
              <a:rPr lang="en-US" sz="2600" dirty="0" smtClean="0">
                <a:solidFill>
                  <a:srgbClr val="820000"/>
                </a:solidFill>
              </a:rPr>
              <a:t> 7)</a:t>
            </a:r>
            <a:endParaRPr lang="el-GR" sz="2600" dirty="0" smtClean="0">
              <a:solidFill>
                <a:srgbClr val="820000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l-GR" sz="2400" b="1" dirty="0" smtClean="0">
                <a:solidFill>
                  <a:srgbClr val="004A82"/>
                </a:solidFill>
              </a:rPr>
              <a:t>β.1) Στόχος</a:t>
            </a:r>
            <a:endParaRPr lang="el-GR" sz="2400" b="1" dirty="0">
              <a:solidFill>
                <a:srgbClr val="004A82"/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sz="2400" dirty="0"/>
              <a:t>Αύξηση των πνευμονικών όγκων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sz="2400" dirty="0"/>
              <a:t>Αποβολή των βρογχικών εκκρίσεων</a:t>
            </a:r>
          </a:p>
          <a:p>
            <a:pPr>
              <a:spcBef>
                <a:spcPts val="3600"/>
              </a:spcBef>
            </a:pPr>
            <a:endParaRPr lang="el-GR" sz="2400" dirty="0"/>
          </a:p>
        </p:txBody>
      </p:sp>
      <p:sp>
        <p:nvSpPr>
          <p:cNvPr id="5" name="Rectangle 4"/>
          <p:cNvSpPr/>
          <p:nvPr/>
        </p:nvSpPr>
        <p:spPr>
          <a:xfrm>
            <a:off x="3548735" y="3864225"/>
            <a:ext cx="36336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+mn-lt"/>
              </a:rPr>
              <a:t>(</a:t>
            </a:r>
            <a:r>
              <a:rPr lang="en-US" sz="2000" dirty="0" smtClean="0">
                <a:latin typeface="+mn-lt"/>
              </a:rPr>
              <a:t>Makhabah</a:t>
            </a:r>
            <a:r>
              <a:rPr lang="el-GR" sz="2000" dirty="0" smtClean="0">
                <a:latin typeface="+mn-lt"/>
              </a:rPr>
              <a:t>,</a:t>
            </a:r>
            <a:r>
              <a:rPr lang="en-US" sz="2000" dirty="0" smtClean="0">
                <a:latin typeface="+mn-lt"/>
              </a:rPr>
              <a:t> 2013</a:t>
            </a:r>
            <a:r>
              <a:rPr lang="el-GR" sz="2000" dirty="0" smtClean="0">
                <a:latin typeface="+mn-lt"/>
              </a:rPr>
              <a:t>;</a:t>
            </a:r>
            <a:r>
              <a:rPr lang="en-US" sz="2000" dirty="0" smtClean="0">
                <a:latin typeface="+mn-lt"/>
              </a:rPr>
              <a:t> Fagevik</a:t>
            </a:r>
            <a:r>
              <a:rPr lang="el-GR" sz="2000" dirty="0" smtClean="0">
                <a:latin typeface="+mn-lt"/>
              </a:rPr>
              <a:t>,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1997)</a:t>
            </a:r>
            <a:endParaRPr lang="el-GR" sz="2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2376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4. Χειρουργεία Άνω Κοιλίας </a:t>
            </a:r>
            <a:r>
              <a:rPr lang="el-GR" sz="3200" b="0" dirty="0" smtClean="0"/>
              <a:t>(3 από 8)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4000"/>
            <a:ext cx="8229600" cy="4968552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400"/>
              </a:spcBef>
              <a:buNone/>
            </a:pPr>
            <a:r>
              <a:rPr lang="el-GR" sz="2800" b="1" dirty="0" smtClean="0">
                <a:solidFill>
                  <a:srgbClr val="820000"/>
                </a:solidFill>
              </a:rPr>
              <a:t>β) Μετεγχειρητική Φ/Θ </a:t>
            </a:r>
            <a:r>
              <a:rPr lang="el-GR" sz="2800" dirty="0" smtClean="0">
                <a:solidFill>
                  <a:srgbClr val="820000"/>
                </a:solidFill>
              </a:rPr>
              <a:t>(2 από</a:t>
            </a:r>
            <a:r>
              <a:rPr lang="en-US" sz="2800" dirty="0" smtClean="0">
                <a:solidFill>
                  <a:srgbClr val="820000"/>
                </a:solidFill>
              </a:rPr>
              <a:t> 7)</a:t>
            </a:r>
            <a:endParaRPr lang="el-GR" sz="2800" dirty="0" smtClean="0">
              <a:solidFill>
                <a:srgbClr val="820000"/>
              </a:solidFill>
            </a:endParaRPr>
          </a:p>
          <a:p>
            <a:pPr marL="0" indent="0">
              <a:buNone/>
            </a:pPr>
            <a:endParaRPr lang="el-GR" sz="2400" u="sng" dirty="0">
              <a:solidFill>
                <a:srgbClr val="004A82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2600" b="1" dirty="0" smtClean="0">
                <a:solidFill>
                  <a:srgbClr val="004A82"/>
                </a:solidFill>
              </a:rPr>
              <a:t>β.2) Φυσικοθεραπευτικές </a:t>
            </a:r>
            <a:r>
              <a:rPr lang="el-GR" sz="2600" b="1" dirty="0">
                <a:solidFill>
                  <a:srgbClr val="004A82"/>
                </a:solidFill>
              </a:rPr>
              <a:t>τεχνικές </a:t>
            </a:r>
            <a:r>
              <a:rPr lang="el-GR" sz="2600" dirty="0">
                <a:solidFill>
                  <a:srgbClr val="004A82"/>
                </a:solidFill>
              </a:rPr>
              <a:t>(1 από 3)</a:t>
            </a:r>
          </a:p>
          <a:p>
            <a:pPr>
              <a:spcBef>
                <a:spcPts val="1800"/>
              </a:spcBef>
            </a:pPr>
            <a:r>
              <a:rPr lang="el-GR" sz="2600" dirty="0"/>
              <a:t>Πρώιμη κινητοποίηση</a:t>
            </a:r>
          </a:p>
          <a:p>
            <a:pPr>
              <a:spcBef>
                <a:spcPts val="1800"/>
              </a:spcBef>
            </a:pPr>
            <a:r>
              <a:rPr lang="el-GR" sz="2600" dirty="0"/>
              <a:t>Διαφραγματική αναπνοή</a:t>
            </a:r>
          </a:p>
          <a:p>
            <a:pPr>
              <a:spcBef>
                <a:spcPts val="1800"/>
              </a:spcBef>
            </a:pPr>
            <a:r>
              <a:rPr lang="el-GR" sz="2600" dirty="0"/>
              <a:t>Παροχέτευση βρογχικών εκκρίσεων</a:t>
            </a:r>
          </a:p>
          <a:p>
            <a:pPr>
              <a:spcBef>
                <a:spcPts val="1800"/>
              </a:spcBef>
            </a:pPr>
            <a:r>
              <a:rPr lang="el-GR" sz="2600" dirty="0"/>
              <a:t>Άσκηση αναπνευστικών μυών</a:t>
            </a:r>
          </a:p>
          <a:p>
            <a:pPr>
              <a:spcBef>
                <a:spcPts val="1800"/>
              </a:spcBef>
            </a:pPr>
            <a:r>
              <a:rPr lang="el-GR" sz="2600" dirty="0" smtClean="0"/>
              <a:t>Νευρομυϊκός </a:t>
            </a:r>
            <a:r>
              <a:rPr lang="el-GR" sz="2600" dirty="0"/>
              <a:t>ηλεκτρικός ερεθισμός (ΝΜES-TENS)</a:t>
            </a:r>
          </a:p>
          <a:p>
            <a:pPr>
              <a:spcBef>
                <a:spcPts val="1800"/>
              </a:spcBef>
            </a:pPr>
            <a:r>
              <a:rPr lang="el-GR" sz="2600" dirty="0"/>
              <a:t>Αναπνευστικές ασκήσεις (σπιρόμετρο κινήτρου-CPAP-IPPB-PEP)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  <p:sp>
        <p:nvSpPr>
          <p:cNvPr id="6" name="Rectangle 4"/>
          <p:cNvSpPr/>
          <p:nvPr/>
        </p:nvSpPr>
        <p:spPr>
          <a:xfrm>
            <a:off x="395536" y="6165304"/>
            <a:ext cx="36336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+mn-lt"/>
              </a:rPr>
              <a:t>(</a:t>
            </a:r>
            <a:r>
              <a:rPr lang="en-US" sz="2000" dirty="0" smtClean="0">
                <a:latin typeface="+mn-lt"/>
              </a:rPr>
              <a:t>Makhabah</a:t>
            </a:r>
            <a:r>
              <a:rPr lang="el-GR" sz="2000" dirty="0" smtClean="0">
                <a:latin typeface="+mn-lt"/>
              </a:rPr>
              <a:t>,</a:t>
            </a:r>
            <a:r>
              <a:rPr lang="en-US" sz="2000" dirty="0" smtClean="0">
                <a:latin typeface="+mn-lt"/>
              </a:rPr>
              <a:t> 2013</a:t>
            </a:r>
            <a:r>
              <a:rPr lang="el-GR" sz="2000" dirty="0" smtClean="0">
                <a:latin typeface="+mn-lt"/>
              </a:rPr>
              <a:t>;</a:t>
            </a:r>
            <a:r>
              <a:rPr lang="en-US" sz="2000" dirty="0" smtClean="0">
                <a:latin typeface="+mn-lt"/>
              </a:rPr>
              <a:t> Fagevik</a:t>
            </a:r>
            <a:r>
              <a:rPr lang="el-GR" sz="2000" dirty="0" smtClean="0">
                <a:latin typeface="+mn-lt"/>
              </a:rPr>
              <a:t>,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1997)</a:t>
            </a:r>
            <a:endParaRPr lang="el-G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250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4. Χειρουργεία Άνω Κοιλίας </a:t>
            </a:r>
            <a:r>
              <a:rPr lang="el-GR" sz="3200" b="0" dirty="0" smtClean="0"/>
              <a:t>(4 από 8)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l-GR" sz="2600" b="1" dirty="0">
                <a:solidFill>
                  <a:srgbClr val="820000"/>
                </a:solidFill>
              </a:rPr>
              <a:t>β) Μετεγχειρητική Φ/Θ </a:t>
            </a:r>
            <a:r>
              <a:rPr lang="el-GR" sz="2600" dirty="0" smtClean="0">
                <a:solidFill>
                  <a:srgbClr val="820000"/>
                </a:solidFill>
              </a:rPr>
              <a:t>(3 από</a:t>
            </a:r>
            <a:r>
              <a:rPr lang="en-US" sz="2600" dirty="0" smtClean="0">
                <a:solidFill>
                  <a:srgbClr val="820000"/>
                </a:solidFill>
              </a:rPr>
              <a:t> 7)</a:t>
            </a:r>
            <a:endParaRPr lang="el-GR" sz="2600" dirty="0">
              <a:solidFill>
                <a:srgbClr val="820000"/>
              </a:solidFill>
            </a:endParaRPr>
          </a:p>
          <a:p>
            <a:pPr marL="0" lvl="0" indent="0">
              <a:spcBef>
                <a:spcPts val="1200"/>
              </a:spcBef>
              <a:buNone/>
            </a:pPr>
            <a:r>
              <a:rPr lang="el-GR" sz="2400" b="1" dirty="0">
                <a:solidFill>
                  <a:srgbClr val="004A82"/>
                </a:solidFill>
              </a:rPr>
              <a:t>β.2) Φυσικοθεραπευτικές τεχνικές </a:t>
            </a:r>
            <a:r>
              <a:rPr lang="el-GR" sz="2400" dirty="0" smtClean="0">
                <a:solidFill>
                  <a:srgbClr val="004A82"/>
                </a:solidFill>
              </a:rPr>
              <a:t>(2 </a:t>
            </a:r>
            <a:r>
              <a:rPr lang="el-GR" sz="2400" dirty="0">
                <a:solidFill>
                  <a:srgbClr val="004A82"/>
                </a:solidFill>
              </a:rPr>
              <a:t>από 3)</a:t>
            </a:r>
          </a:p>
          <a:p>
            <a:pPr>
              <a:spcBef>
                <a:spcPts val="1200"/>
              </a:spcBef>
            </a:pPr>
            <a:r>
              <a:rPr lang="el-GR" sz="2400" b="1" dirty="0">
                <a:solidFill>
                  <a:srgbClr val="820000"/>
                </a:solidFill>
              </a:rPr>
              <a:t>Ασκήσεις αργής βαθιάς εισπνοής κατά Silva (2012)</a:t>
            </a:r>
          </a:p>
          <a:p>
            <a:pPr>
              <a:spcBef>
                <a:spcPts val="1200"/>
              </a:spcBef>
              <a:buFont typeface="Wingdings" pitchFamily="2" charset="2"/>
              <a:buChar char="ü"/>
            </a:pPr>
            <a:r>
              <a:rPr lang="el-GR" sz="2400" dirty="0" smtClean="0"/>
              <a:t>Με με τον </a:t>
            </a:r>
            <a:r>
              <a:rPr lang="el-GR" sz="2400" dirty="0"/>
              <a:t>ασθενή σε καθιστή θέση, ζητούνται 4 σετ με 5 επαναλήψεις </a:t>
            </a:r>
            <a:r>
              <a:rPr lang="el-GR" sz="2400" dirty="0" smtClean="0"/>
              <a:t>αργής-βαθειάς </a:t>
            </a:r>
            <a:r>
              <a:rPr lang="el-GR" sz="2400" dirty="0"/>
              <a:t>εισπνοής από την FRC στην TLC και κράτημα </a:t>
            </a:r>
            <a:r>
              <a:rPr lang="el-GR" sz="2400" dirty="0" smtClean="0"/>
              <a:t>3 sec, ακολουθεί ήρεμη </a:t>
            </a:r>
            <a:r>
              <a:rPr lang="el-GR" sz="2400" dirty="0"/>
              <a:t>εκπνοή </a:t>
            </a:r>
          </a:p>
          <a:p>
            <a:pPr>
              <a:spcBef>
                <a:spcPts val="1200"/>
              </a:spcBef>
              <a:buFont typeface="Wingdings" pitchFamily="2" charset="2"/>
              <a:buChar char="ü"/>
            </a:pPr>
            <a:r>
              <a:rPr lang="el-GR" sz="2400" dirty="0" smtClean="0"/>
              <a:t>Εκπαίδευση </a:t>
            </a:r>
            <a:r>
              <a:rPr lang="el-GR" sz="2400" dirty="0"/>
              <a:t>του ασθενή στο ‘χνώτισμα’ και στο βήχα με υποστήριξη του τραύματος</a:t>
            </a:r>
          </a:p>
          <a:p>
            <a:pPr>
              <a:spcBef>
                <a:spcPts val="1200"/>
              </a:spcBef>
            </a:pPr>
            <a:r>
              <a:rPr lang="el-GR" sz="2400" b="1" dirty="0">
                <a:solidFill>
                  <a:srgbClr val="820000"/>
                </a:solidFill>
              </a:rPr>
              <a:t>Κινητοποίηση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l-GR" sz="2400" dirty="0"/>
              <a:t>Προοδευτική αύξηση της </a:t>
            </a:r>
            <a:r>
              <a:rPr lang="el-GR" sz="2400" dirty="0" smtClean="0"/>
              <a:t>διανυόμενης απόσταση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7538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4. Χειρουργεία Άνω Κοιλίας </a:t>
            </a:r>
            <a:r>
              <a:rPr lang="el-GR" sz="3200" b="0" dirty="0" smtClean="0"/>
              <a:t>(5 από 8)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l-GR" sz="2600" b="1" dirty="0">
                <a:solidFill>
                  <a:srgbClr val="820000"/>
                </a:solidFill>
              </a:rPr>
              <a:t>β) Μετεγχειρητική Φ/Θ </a:t>
            </a:r>
            <a:r>
              <a:rPr lang="el-GR" sz="2600" dirty="0" smtClean="0">
                <a:solidFill>
                  <a:srgbClr val="820000"/>
                </a:solidFill>
              </a:rPr>
              <a:t>(4 από</a:t>
            </a:r>
            <a:r>
              <a:rPr lang="en-US" sz="2600" dirty="0" smtClean="0">
                <a:solidFill>
                  <a:srgbClr val="820000"/>
                </a:solidFill>
              </a:rPr>
              <a:t> 7)</a:t>
            </a:r>
            <a:endParaRPr lang="el-GR" sz="2600" dirty="0">
              <a:solidFill>
                <a:srgbClr val="820000"/>
              </a:solidFill>
            </a:endParaRPr>
          </a:p>
          <a:p>
            <a:pPr marL="0" lvl="0" indent="0">
              <a:spcBef>
                <a:spcPts val="1800"/>
              </a:spcBef>
              <a:buNone/>
            </a:pPr>
            <a:r>
              <a:rPr lang="el-GR" sz="2400" b="1" dirty="0">
                <a:solidFill>
                  <a:srgbClr val="004A82"/>
                </a:solidFill>
              </a:rPr>
              <a:t>β.2) Φυσικοθεραπευτικές τεχνικές </a:t>
            </a:r>
            <a:r>
              <a:rPr lang="el-GR" sz="2400" dirty="0" smtClean="0">
                <a:solidFill>
                  <a:srgbClr val="004A82"/>
                </a:solidFill>
              </a:rPr>
              <a:t>(3 </a:t>
            </a:r>
            <a:r>
              <a:rPr lang="el-GR" sz="2400" dirty="0">
                <a:solidFill>
                  <a:srgbClr val="004A82"/>
                </a:solidFill>
              </a:rPr>
              <a:t>από 3)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sz="2400" b="1" dirty="0"/>
              <a:t>Ασκήσεις βαθειάς εισπνοής κατά Manzano (2008</a:t>
            </a:r>
            <a:r>
              <a:rPr lang="el-GR" sz="2400" b="1" dirty="0" smtClean="0"/>
              <a:t>)</a:t>
            </a:r>
            <a:r>
              <a:rPr lang="el-GR" sz="2400" dirty="0" smtClean="0"/>
              <a:t>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sz="2400" dirty="0" smtClean="0"/>
              <a:t>(</a:t>
            </a:r>
            <a:r>
              <a:rPr lang="el-GR" sz="2400" dirty="0"/>
              <a:t>χρόνος: 30 λεπτά</a:t>
            </a:r>
            <a:r>
              <a:rPr lang="el-GR" sz="2400" dirty="0" smtClean="0"/>
              <a:t>)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Τοπική θωρακική έκπτυξη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Αργές-βαθιές </a:t>
            </a:r>
            <a:r>
              <a:rPr lang="el-GR" sz="2400" dirty="0"/>
              <a:t>εισπνοές </a:t>
            </a:r>
            <a:r>
              <a:rPr lang="el-GR" sz="2400" dirty="0" smtClean="0"/>
              <a:t>(διαφραγματική αναπνοή)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Αργή-βαθιά </a:t>
            </a:r>
            <a:r>
              <a:rPr lang="el-GR" sz="2400" dirty="0"/>
              <a:t>εισπνοή </a:t>
            </a:r>
            <a:r>
              <a:rPr lang="el-GR" sz="2400" dirty="0" smtClean="0"/>
              <a:t>με παύσεις </a:t>
            </a:r>
            <a:r>
              <a:rPr lang="el-GR" sz="2400" dirty="0"/>
              <a:t>3 sec και αργή εκπνοή</a:t>
            </a:r>
          </a:p>
          <a:p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53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4. Χειρουργεία Άνω Κοιλίας </a:t>
            </a:r>
            <a:r>
              <a:rPr lang="el-GR" sz="3200" b="0" dirty="0" smtClean="0"/>
              <a:t>(6 </a:t>
            </a:r>
            <a:r>
              <a:rPr lang="el-GR" sz="3200" b="0" dirty="0"/>
              <a:t>από 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l-GR" sz="2600" b="1" dirty="0">
                <a:solidFill>
                  <a:srgbClr val="820000"/>
                </a:solidFill>
              </a:rPr>
              <a:t>β) Μετεγχειρητική Φ/Θ </a:t>
            </a:r>
            <a:r>
              <a:rPr lang="el-GR" sz="2600" dirty="0" smtClean="0">
                <a:solidFill>
                  <a:srgbClr val="820000"/>
                </a:solidFill>
              </a:rPr>
              <a:t>(5 από</a:t>
            </a:r>
            <a:r>
              <a:rPr lang="en-US" sz="2600" dirty="0" smtClean="0">
                <a:solidFill>
                  <a:srgbClr val="820000"/>
                </a:solidFill>
              </a:rPr>
              <a:t> 7)</a:t>
            </a:r>
            <a:endParaRPr lang="el-GR" sz="2600" dirty="0" smtClean="0">
              <a:solidFill>
                <a:srgbClr val="82000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l-GR" sz="2400" b="1" dirty="0">
                <a:solidFill>
                  <a:srgbClr val="004A82"/>
                </a:solidFill>
              </a:rPr>
              <a:t>β</a:t>
            </a:r>
            <a:r>
              <a:rPr lang="el-GR" sz="2400" b="1" dirty="0" smtClean="0">
                <a:solidFill>
                  <a:srgbClr val="004A82"/>
                </a:solidFill>
              </a:rPr>
              <a:t>.3) Πρώιμη </a:t>
            </a:r>
            <a:r>
              <a:rPr lang="el-GR" sz="2400" b="1" dirty="0">
                <a:solidFill>
                  <a:srgbClr val="004A82"/>
                </a:solidFill>
              </a:rPr>
              <a:t>κινητοποίηση (1 από 2)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76872"/>
            <a:ext cx="4925666" cy="3411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774345" y="5687927"/>
            <a:ext cx="16674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>
                <a:latin typeface="+mn-lt"/>
              </a:rPr>
              <a:t>(</a:t>
            </a:r>
            <a:r>
              <a:rPr lang="en-US" sz="2000" dirty="0" smtClean="0">
                <a:latin typeface="+mn-lt"/>
              </a:rPr>
              <a:t>Hough</a:t>
            </a:r>
            <a:r>
              <a:rPr lang="el-GR" sz="2000" dirty="0" smtClean="0">
                <a:latin typeface="+mn-lt"/>
              </a:rPr>
              <a:t>, </a:t>
            </a:r>
            <a:r>
              <a:rPr lang="en-US" sz="2000" dirty="0" smtClean="0">
                <a:latin typeface="+mn-lt"/>
              </a:rPr>
              <a:t>2001</a:t>
            </a:r>
            <a:r>
              <a:rPr lang="en-US" sz="2000" dirty="0">
                <a:latin typeface="+mn-lt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7361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4. Χειρουργεία Άνω Κοιλίας </a:t>
            </a:r>
            <a:r>
              <a:rPr lang="el-GR" sz="3200" b="0" dirty="0" smtClean="0"/>
              <a:t>(7 </a:t>
            </a:r>
            <a:r>
              <a:rPr lang="el-GR" sz="3200" b="0" dirty="0"/>
              <a:t>από 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spcBef>
                <a:spcPts val="1200"/>
              </a:spcBef>
              <a:buNone/>
            </a:pPr>
            <a:r>
              <a:rPr lang="el-GR" sz="2800" b="1" dirty="0">
                <a:solidFill>
                  <a:srgbClr val="820000"/>
                </a:solidFill>
              </a:rPr>
              <a:t>β) Μετεγχειρητική Φ/Θ </a:t>
            </a:r>
            <a:r>
              <a:rPr lang="el-GR" sz="2800" dirty="0" smtClean="0">
                <a:solidFill>
                  <a:srgbClr val="820000"/>
                </a:solidFill>
              </a:rPr>
              <a:t>(6 από</a:t>
            </a:r>
            <a:r>
              <a:rPr lang="en-US" sz="2800" dirty="0" smtClean="0">
                <a:solidFill>
                  <a:srgbClr val="820000"/>
                </a:solidFill>
              </a:rPr>
              <a:t> 7)</a:t>
            </a:r>
            <a:endParaRPr lang="el-GR" sz="2800" dirty="0">
              <a:solidFill>
                <a:srgbClr val="820000"/>
              </a:solidFill>
            </a:endParaRPr>
          </a:p>
          <a:p>
            <a:pPr marL="0" lvl="0" indent="0">
              <a:spcBef>
                <a:spcPts val="1200"/>
              </a:spcBef>
              <a:buNone/>
            </a:pPr>
            <a:r>
              <a:rPr lang="el-GR" sz="2600" b="1" dirty="0">
                <a:solidFill>
                  <a:srgbClr val="004A82"/>
                </a:solidFill>
              </a:rPr>
              <a:t>β.3) Πρώιμη κινητοποίηση </a:t>
            </a:r>
            <a:r>
              <a:rPr lang="el-GR" sz="2600" b="1" dirty="0" smtClean="0">
                <a:solidFill>
                  <a:srgbClr val="004A82"/>
                </a:solidFill>
              </a:rPr>
              <a:t>(2 </a:t>
            </a:r>
            <a:r>
              <a:rPr lang="el-GR" sz="2600" b="1" dirty="0">
                <a:solidFill>
                  <a:srgbClr val="004A82"/>
                </a:solidFill>
              </a:rPr>
              <a:t>από 2)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l-GR" sz="2600" u="sng" dirty="0"/>
              <a:t>Η πρώιμη κινητοποίηση φαίνεται ότι:</a:t>
            </a:r>
          </a:p>
          <a:p>
            <a:pPr>
              <a:spcBef>
                <a:spcPts val="1200"/>
              </a:spcBef>
            </a:pPr>
            <a:r>
              <a:rPr lang="el-GR" sz="2600" dirty="0"/>
              <a:t>Αυξάνει τους πνευμονικούς όγκους </a:t>
            </a:r>
            <a:r>
              <a:rPr lang="el-GR" sz="2600" dirty="0" smtClean="0"/>
              <a:t>, </a:t>
            </a:r>
            <a:r>
              <a:rPr lang="el-GR" sz="2600" dirty="0"/>
              <a:t>βελτιώνει το VA/Q </a:t>
            </a:r>
            <a:r>
              <a:rPr lang="el-GR" sz="2600" dirty="0" smtClean="0"/>
              <a:t>και </a:t>
            </a:r>
            <a:r>
              <a:rPr lang="el-GR" sz="2600" dirty="0"/>
              <a:t>συμβάλλει </a:t>
            </a:r>
            <a:r>
              <a:rPr lang="el-GR" sz="2600" dirty="0" smtClean="0"/>
              <a:t>στην υγιεινή των αεραγωγών</a:t>
            </a:r>
            <a:endParaRPr lang="el-GR" sz="2600" dirty="0"/>
          </a:p>
          <a:p>
            <a:pPr>
              <a:spcBef>
                <a:spcPts val="1200"/>
              </a:spcBef>
            </a:pPr>
            <a:r>
              <a:rPr lang="el-GR" sz="2600" dirty="0"/>
              <a:t>Μειώνει την πιθανότητα μετεγχειρητικής επιπλοκής </a:t>
            </a:r>
            <a:r>
              <a:rPr lang="el-GR" sz="2600" dirty="0" smtClean="0"/>
              <a:t>λόγω </a:t>
            </a:r>
            <a:r>
              <a:rPr lang="el-GR" sz="2600" dirty="0"/>
              <a:t>παρατεταμένης </a:t>
            </a:r>
            <a:r>
              <a:rPr lang="el-GR" sz="2600" dirty="0" smtClean="0"/>
              <a:t>κατάκλισης</a:t>
            </a:r>
            <a:endParaRPr lang="el-GR" sz="2600" dirty="0"/>
          </a:p>
          <a:p>
            <a:pPr>
              <a:spcBef>
                <a:spcPts val="1200"/>
              </a:spcBef>
            </a:pPr>
            <a:r>
              <a:rPr lang="el-GR" sz="2600" dirty="0"/>
              <a:t>Αυξάνει το επίπεδο </a:t>
            </a:r>
            <a:r>
              <a:rPr lang="el-GR" sz="2600" dirty="0" smtClean="0"/>
              <a:t>συνείδησης</a:t>
            </a:r>
            <a:endParaRPr lang="el-GR" sz="2600" dirty="0"/>
          </a:p>
          <a:p>
            <a:pPr>
              <a:spcBef>
                <a:spcPts val="1200"/>
              </a:spcBef>
            </a:pPr>
            <a:r>
              <a:rPr lang="el-GR" sz="2600" dirty="0"/>
              <a:t>Βελτιώνει την λειτουργική </a:t>
            </a:r>
            <a:r>
              <a:rPr lang="el-GR" sz="2600" dirty="0" smtClean="0"/>
              <a:t>ανεξαρτησία</a:t>
            </a:r>
            <a:endParaRPr lang="el-GR" sz="2600" dirty="0"/>
          </a:p>
          <a:p>
            <a:pPr>
              <a:spcBef>
                <a:spcPts val="1200"/>
              </a:spcBef>
            </a:pPr>
            <a:r>
              <a:rPr lang="el-GR" sz="2600" dirty="0"/>
              <a:t>Βελτιώνει την </a:t>
            </a:r>
            <a:r>
              <a:rPr lang="el-GR" sz="2600" dirty="0" smtClean="0"/>
              <a:t>καρδιο-αναπνευστική κατάσταση</a:t>
            </a:r>
            <a:endParaRPr lang="el-GR" sz="2600" dirty="0"/>
          </a:p>
          <a:p>
            <a:pPr>
              <a:spcBef>
                <a:spcPts val="1200"/>
              </a:spcBef>
            </a:pPr>
            <a:r>
              <a:rPr lang="el-GR" sz="2600" dirty="0"/>
              <a:t>Βελτιώνει την ψυχική υγεία</a:t>
            </a:r>
          </a:p>
          <a:p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6084168" y="6021288"/>
            <a:ext cx="16417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>
                <a:latin typeface="+mn-lt"/>
              </a:rPr>
              <a:t>(</a:t>
            </a:r>
            <a:r>
              <a:rPr lang="en-US" sz="2000" dirty="0" smtClean="0">
                <a:latin typeface="+mn-lt"/>
              </a:rPr>
              <a:t>Stiller </a:t>
            </a:r>
            <a:r>
              <a:rPr lang="el-GR" sz="2000" dirty="0" smtClean="0">
                <a:latin typeface="+mn-lt"/>
              </a:rPr>
              <a:t>, </a:t>
            </a:r>
            <a:r>
              <a:rPr lang="en-US" sz="2000" dirty="0" smtClean="0">
                <a:latin typeface="+mn-lt"/>
              </a:rPr>
              <a:t>2007</a:t>
            </a:r>
            <a:r>
              <a:rPr lang="en-US" sz="2000" dirty="0">
                <a:latin typeface="+mn-lt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8924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4. Χειρουργεία Άνω Κοιλίας </a:t>
            </a:r>
            <a:r>
              <a:rPr lang="el-GR" sz="3200" b="0" dirty="0" smtClean="0"/>
              <a:t>(8 </a:t>
            </a:r>
            <a:r>
              <a:rPr lang="el-GR" sz="3200" b="0" dirty="0"/>
              <a:t>από 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36504"/>
          </a:xfrm>
        </p:spPr>
        <p:txBody>
          <a:bodyPr>
            <a:normAutofit/>
          </a:bodyPr>
          <a:lstStyle/>
          <a:p>
            <a:pPr marL="0" lvl="0" indent="0">
              <a:spcBef>
                <a:spcPts val="1200"/>
              </a:spcBef>
              <a:buNone/>
            </a:pPr>
            <a:r>
              <a:rPr lang="el-GR" sz="2600" b="1" dirty="0">
                <a:solidFill>
                  <a:srgbClr val="820000"/>
                </a:solidFill>
              </a:rPr>
              <a:t>β) Μετεγχειρητική Φ/Θ </a:t>
            </a:r>
            <a:r>
              <a:rPr lang="el-GR" sz="2600" dirty="0" smtClean="0">
                <a:solidFill>
                  <a:srgbClr val="820000"/>
                </a:solidFill>
              </a:rPr>
              <a:t>(</a:t>
            </a:r>
            <a:r>
              <a:rPr lang="en-US" sz="2600" dirty="0" smtClean="0">
                <a:solidFill>
                  <a:srgbClr val="820000"/>
                </a:solidFill>
              </a:rPr>
              <a:t>7</a:t>
            </a:r>
            <a:r>
              <a:rPr lang="el-GR" sz="2600" dirty="0" smtClean="0">
                <a:solidFill>
                  <a:srgbClr val="820000"/>
                </a:solidFill>
              </a:rPr>
              <a:t> από</a:t>
            </a:r>
            <a:r>
              <a:rPr lang="en-US" sz="2600" dirty="0" smtClean="0">
                <a:solidFill>
                  <a:srgbClr val="820000"/>
                </a:solidFill>
              </a:rPr>
              <a:t> 7)</a:t>
            </a:r>
            <a:endParaRPr lang="el-GR" sz="2600" dirty="0">
              <a:solidFill>
                <a:srgbClr val="82000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l-GR" sz="2400" b="1" dirty="0">
                <a:solidFill>
                  <a:srgbClr val="004A82"/>
                </a:solidFill>
              </a:rPr>
              <a:t>β</a:t>
            </a:r>
            <a:r>
              <a:rPr lang="el-GR" sz="2400" b="1" dirty="0" smtClean="0">
                <a:solidFill>
                  <a:srgbClr val="004A82"/>
                </a:solidFill>
              </a:rPr>
              <a:t>.4) Τοποθέτηση- </a:t>
            </a:r>
            <a:r>
              <a:rPr lang="el-GR" sz="2400" b="1" dirty="0">
                <a:solidFill>
                  <a:srgbClr val="004A82"/>
                </a:solidFill>
              </a:rPr>
              <a:t>Αλλαγή θέσης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Επειδή ο </a:t>
            </a:r>
            <a:r>
              <a:rPr lang="el-GR" sz="2400" dirty="0"/>
              <a:t>πόνος και η ακινησία καθυστερούν την </a:t>
            </a:r>
            <a:r>
              <a:rPr lang="el-GR" sz="2400" dirty="0" smtClean="0"/>
              <a:t>κινητοποίηση, πρέπει να δίνεται </a:t>
            </a:r>
            <a:r>
              <a:rPr lang="el-GR" sz="2400" dirty="0"/>
              <a:t>έμφαση στην τοποθέτηση του </a:t>
            </a:r>
            <a:r>
              <a:rPr lang="el-GR" sz="2400" dirty="0" smtClean="0"/>
              <a:t>ασθενή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Περιλαμβάνει πλάγιες θέσεις και κάθισμα στην άκρη του κρεβατιού για επανέκπτυξη του ατελεκτατικού </a:t>
            </a:r>
            <a:r>
              <a:rPr lang="el-GR" sz="2400" dirty="0" smtClean="0"/>
              <a:t>πνεύμονα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Αλλαγή </a:t>
            </a:r>
            <a:r>
              <a:rPr lang="el-GR" sz="2400" dirty="0"/>
              <a:t>θέσης </a:t>
            </a:r>
            <a:r>
              <a:rPr lang="el-GR" sz="2400" dirty="0" smtClean="0"/>
              <a:t>κάθε 1-2 ώρες αρκούν </a:t>
            </a:r>
            <a:r>
              <a:rPr lang="el-GR" sz="2400" dirty="0"/>
              <a:t>για να </a:t>
            </a:r>
            <a:r>
              <a:rPr lang="el-GR" sz="2400" dirty="0" smtClean="0"/>
              <a:t>προληφθούν /αντιμετωπιστούν </a:t>
            </a:r>
            <a:r>
              <a:rPr lang="el-GR" sz="2400" dirty="0"/>
              <a:t>οι ατελεκτασίες</a:t>
            </a:r>
          </a:p>
          <a:p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611560" y="6021288"/>
            <a:ext cx="30583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>
                <a:latin typeface="+mn-lt"/>
              </a:rPr>
              <a:t>(</a:t>
            </a:r>
            <a:r>
              <a:rPr lang="en-US" sz="2000" dirty="0" smtClean="0">
                <a:latin typeface="+mn-lt"/>
              </a:rPr>
              <a:t>Westbrook </a:t>
            </a:r>
            <a:r>
              <a:rPr lang="el-GR" sz="2000" dirty="0" smtClean="0">
                <a:latin typeface="+mn-lt"/>
              </a:rPr>
              <a:t>&amp;</a:t>
            </a:r>
            <a:r>
              <a:rPr lang="en-US" sz="2000" dirty="0" smtClean="0">
                <a:latin typeface="+mn-lt"/>
              </a:rPr>
              <a:t> Sykes</a:t>
            </a:r>
            <a:r>
              <a:rPr lang="el-GR" sz="2000" dirty="0" smtClean="0">
                <a:latin typeface="+mn-lt"/>
              </a:rPr>
              <a:t>,</a:t>
            </a:r>
            <a:r>
              <a:rPr lang="en-US" sz="2000" dirty="0" smtClean="0">
                <a:latin typeface="+mn-lt"/>
              </a:rPr>
              <a:t> 1992</a:t>
            </a:r>
            <a:r>
              <a:rPr lang="en-US" sz="2000" dirty="0">
                <a:latin typeface="+mn-lt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297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Autofit/>
          </a:bodyPr>
          <a:lstStyle/>
          <a:p>
            <a:r>
              <a:rPr lang="el-GR" sz="3600" dirty="0" smtClean="0"/>
              <a:t>5. Μη Επεμβατικός Μηχανικός Αερισμός </a:t>
            </a:r>
            <a:r>
              <a:rPr lang="el-GR" b="0" dirty="0" smtClean="0"/>
              <a:t>(ΜΕΜΑ) </a:t>
            </a:r>
            <a:r>
              <a:rPr lang="el-GR" sz="3200" b="0" dirty="0" smtClean="0"/>
              <a:t>(1 από 6)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1412776"/>
            <a:ext cx="5626968" cy="86409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l-GR" sz="2400" dirty="0" smtClean="0"/>
              <a:t>Μετεγχειρητικός Μη Επεμβατικός Αερισμός</a:t>
            </a:r>
          </a:p>
          <a:p>
            <a:pPr marL="0" indent="0" algn="ctr">
              <a:buNone/>
            </a:pPr>
            <a:r>
              <a:rPr lang="el-GR" sz="2400" dirty="0" smtClean="0"/>
              <a:t>(</a:t>
            </a:r>
            <a:r>
              <a:rPr lang="en-US" sz="2400" dirty="0" smtClean="0"/>
              <a:t>NIV)</a:t>
            </a:r>
            <a:endParaRPr lang="el-GR" sz="24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833152" y="1913938"/>
            <a:ext cx="282530" cy="3960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861044" y="230998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Θεραπευτικός</a:t>
            </a:r>
            <a:endParaRPr lang="el-GR" sz="2400" dirty="0">
              <a:latin typeface="+mn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833152" y="2662448"/>
            <a:ext cx="0" cy="4013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31640" y="3068960"/>
            <a:ext cx="3240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Σε οξεία αναπνευστική ανεπάρκεια</a:t>
            </a:r>
          </a:p>
          <a:p>
            <a:r>
              <a:rPr lang="el-GR" sz="2400" dirty="0" smtClean="0">
                <a:latin typeface="+mn-lt"/>
              </a:rPr>
              <a:t>Στόχος</a:t>
            </a:r>
            <a:r>
              <a:rPr lang="en-US" sz="2400" dirty="0" smtClean="0">
                <a:latin typeface="+mn-lt"/>
              </a:rPr>
              <a:t>:</a:t>
            </a:r>
            <a:r>
              <a:rPr lang="el-GR" sz="2400" dirty="0" smtClean="0">
                <a:latin typeface="+mn-lt"/>
              </a:rPr>
              <a:t> η αποφυγή της διασωλήνωσης</a:t>
            </a:r>
            <a:endParaRPr lang="el-GR" sz="2400" dirty="0">
              <a:latin typeface="+mn-lt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547664" y="4581128"/>
            <a:ext cx="288032" cy="3933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87624" y="5013176"/>
            <a:ext cx="899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CPAP</a:t>
            </a:r>
            <a:endParaRPr lang="el-GR" sz="2400" dirty="0">
              <a:latin typeface="+mn-lt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771800" y="4725144"/>
            <a:ext cx="309344" cy="3872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555776" y="5085184"/>
            <a:ext cx="968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NIPSV</a:t>
            </a:r>
            <a:endParaRPr lang="el-GR" sz="2400" dirty="0">
              <a:latin typeface="+mn-lt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562952" y="1893992"/>
            <a:ext cx="288032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993032" y="2257472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Προφυλακτικός</a:t>
            </a:r>
            <a:endParaRPr lang="el-GR" sz="2400" dirty="0">
              <a:latin typeface="+mn-lt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6073152" y="2662448"/>
            <a:ext cx="0" cy="4013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427984" y="3063820"/>
            <a:ext cx="4427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latin typeface="+mn-lt"/>
              </a:rPr>
              <a:t>Στόχος</a:t>
            </a:r>
            <a:r>
              <a:rPr lang="en-US" sz="2400" dirty="0" smtClean="0">
                <a:latin typeface="+mn-lt"/>
              </a:rPr>
              <a:t>:</a:t>
            </a:r>
            <a:r>
              <a:rPr lang="el-GR" sz="2400" dirty="0" smtClean="0">
                <a:latin typeface="+mn-lt"/>
              </a:rPr>
              <a:t> η αποφυγή της οξείας αναπνευστικής ανεπάρκειας</a:t>
            </a:r>
            <a:endParaRPr lang="el-GR" sz="2400" dirty="0">
              <a:latin typeface="+mn-lt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5796136" y="3933056"/>
            <a:ext cx="288032" cy="3933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148064" y="4509120"/>
            <a:ext cx="899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CPAP</a:t>
            </a:r>
            <a:endParaRPr lang="el-GR" sz="2400" dirty="0">
              <a:latin typeface="+mn-lt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6732240" y="4077072"/>
            <a:ext cx="309344" cy="3872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804248" y="4725144"/>
            <a:ext cx="968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NIPSV</a:t>
            </a:r>
            <a:endParaRPr lang="el-GR" sz="2400" dirty="0">
              <a:latin typeface="+mn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23528" y="5706898"/>
            <a:ext cx="74152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>
                <a:solidFill>
                  <a:srgbClr val="004A82"/>
                </a:solidFill>
                <a:latin typeface="+mn-lt"/>
              </a:rPr>
              <a:t>CPAP: </a:t>
            </a:r>
            <a:r>
              <a:rPr lang="el-GR" sz="2000" dirty="0">
                <a:latin typeface="+mn-lt"/>
              </a:rPr>
              <a:t>Συνεχής θετική πίεση</a:t>
            </a:r>
          </a:p>
          <a:p>
            <a:r>
              <a:rPr lang="el-GR" sz="2000" b="1" dirty="0">
                <a:solidFill>
                  <a:srgbClr val="004A82"/>
                </a:solidFill>
                <a:latin typeface="+mn-lt"/>
              </a:rPr>
              <a:t>NIPSV:</a:t>
            </a:r>
            <a:r>
              <a:rPr lang="el-GR" sz="2000" dirty="0">
                <a:solidFill>
                  <a:srgbClr val="004A82"/>
                </a:solidFill>
                <a:latin typeface="+mn-lt"/>
              </a:rPr>
              <a:t> </a:t>
            </a:r>
            <a:r>
              <a:rPr lang="el-GR" sz="2000" dirty="0">
                <a:latin typeface="+mn-lt"/>
              </a:rPr>
              <a:t>θετική πίεση με υποστήριξη στην εισπνοή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641976" y="5814619"/>
            <a:ext cx="21165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>
                <a:latin typeface="+mn-lt"/>
              </a:rPr>
              <a:t>(</a:t>
            </a:r>
            <a:r>
              <a:rPr lang="en-US" sz="2000" dirty="0" smtClean="0">
                <a:latin typeface="+mn-lt"/>
              </a:rPr>
              <a:t>Jaber </a:t>
            </a:r>
            <a:r>
              <a:rPr lang="en-US" sz="2000" dirty="0">
                <a:latin typeface="+mn-lt"/>
              </a:rPr>
              <a:t>et </a:t>
            </a:r>
            <a:r>
              <a:rPr lang="en-US" sz="2000" dirty="0" smtClean="0">
                <a:latin typeface="+mn-lt"/>
              </a:rPr>
              <a:t>al</a:t>
            </a:r>
            <a:r>
              <a:rPr lang="el-GR" sz="2000" dirty="0" smtClean="0">
                <a:latin typeface="+mn-lt"/>
              </a:rPr>
              <a:t>.,</a:t>
            </a:r>
            <a:r>
              <a:rPr lang="en-US" sz="2000" dirty="0" smtClean="0">
                <a:latin typeface="+mn-lt"/>
              </a:rPr>
              <a:t> 2008</a:t>
            </a:r>
            <a:r>
              <a:rPr lang="en-US" sz="2000" dirty="0">
                <a:latin typeface="+mn-lt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1574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/>
          <a:p>
            <a:r>
              <a:rPr lang="el-GR" dirty="0"/>
              <a:t>1. Εισαγωγή</a:t>
            </a:r>
            <a:r>
              <a:rPr lang="el-GR" dirty="0" smtClean="0"/>
              <a:t>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3)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4402832" cy="29622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600" b="1" dirty="0" smtClean="0">
                <a:solidFill>
                  <a:srgbClr val="820000"/>
                </a:solidFill>
              </a:rPr>
              <a:t>β) Επεμβάσεις </a:t>
            </a:r>
            <a:r>
              <a:rPr lang="el-GR" sz="2600" b="1" dirty="0">
                <a:solidFill>
                  <a:srgbClr val="820000"/>
                </a:solidFill>
              </a:rPr>
              <a:t>πνεύμονα</a:t>
            </a:r>
          </a:p>
          <a:p>
            <a:pPr marL="622300" indent="-268288">
              <a:spcBef>
                <a:spcPts val="3000"/>
              </a:spcBef>
            </a:pPr>
            <a:r>
              <a:rPr lang="el-GR" sz="2400" dirty="0"/>
              <a:t>Πνευμονεκτομή</a:t>
            </a:r>
          </a:p>
          <a:p>
            <a:pPr marL="622300" indent="-268288">
              <a:spcBef>
                <a:spcPts val="3000"/>
              </a:spcBef>
            </a:pPr>
            <a:r>
              <a:rPr lang="el-GR" sz="2400" dirty="0"/>
              <a:t>Λοβεκτομή</a:t>
            </a:r>
          </a:p>
          <a:p>
            <a:pPr marL="622300" indent="-268288">
              <a:spcBef>
                <a:spcPts val="3000"/>
              </a:spcBef>
            </a:pPr>
            <a:r>
              <a:rPr lang="el-GR" sz="2400" dirty="0"/>
              <a:t>Ιστολογική δειγματοληψία</a:t>
            </a:r>
          </a:p>
          <a:p>
            <a:endParaRPr lang="el-GR" sz="2400" dirty="0"/>
          </a:p>
        </p:txBody>
      </p:sp>
      <p:sp>
        <p:nvSpPr>
          <p:cNvPr id="7" name="Rectangle 6"/>
          <p:cNvSpPr/>
          <p:nvPr/>
        </p:nvSpPr>
        <p:spPr>
          <a:xfrm>
            <a:off x="179512" y="5949280"/>
            <a:ext cx="2366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+mn-lt"/>
              </a:rPr>
              <a:t>(</a:t>
            </a:r>
            <a:r>
              <a:rPr lang="en-US" dirty="0" smtClean="0">
                <a:latin typeface="+mn-lt"/>
              </a:rPr>
              <a:t>Thomson </a:t>
            </a:r>
            <a:r>
              <a:rPr lang="en-US" dirty="0">
                <a:latin typeface="+mn-lt"/>
              </a:rPr>
              <a:t>et </a:t>
            </a:r>
            <a:r>
              <a:rPr lang="en-US" dirty="0" smtClean="0">
                <a:latin typeface="+mn-lt"/>
              </a:rPr>
              <a:t>al</a:t>
            </a:r>
            <a:r>
              <a:rPr lang="el-GR" dirty="0" smtClean="0">
                <a:latin typeface="+mn-lt"/>
              </a:rPr>
              <a:t>.,</a:t>
            </a:r>
            <a:r>
              <a:rPr lang="en-US" dirty="0" smtClean="0">
                <a:latin typeface="+mn-lt"/>
              </a:rPr>
              <a:t> 1992</a:t>
            </a:r>
            <a:r>
              <a:rPr lang="en-US" dirty="0">
                <a:latin typeface="+mn-lt"/>
              </a:rPr>
              <a:t>)</a:t>
            </a:r>
            <a:endParaRPr lang="el-GR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9985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rmAutofit fontScale="90000"/>
          </a:bodyPr>
          <a:lstStyle/>
          <a:p>
            <a:r>
              <a:rPr lang="el-GR" dirty="0"/>
              <a:t>5. Μη Επεμβατικός Μηχανικός Αερισμός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600" b="0" dirty="0" smtClean="0"/>
              <a:t>(2 </a:t>
            </a:r>
            <a:r>
              <a:rPr lang="el-GR" sz="3600" b="0" dirty="0"/>
              <a:t>από 6)</a:t>
            </a:r>
            <a:endParaRPr lang="el-GR" sz="33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2241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600" b="1" dirty="0" smtClean="0">
                <a:solidFill>
                  <a:srgbClr val="820000"/>
                </a:solidFill>
              </a:rPr>
              <a:t>α) Χειρουργεία </a:t>
            </a:r>
            <a:r>
              <a:rPr lang="el-GR" sz="2600" b="1" dirty="0">
                <a:solidFill>
                  <a:srgbClr val="820000"/>
                </a:solidFill>
              </a:rPr>
              <a:t>άνω κοιλίας </a:t>
            </a:r>
            <a:r>
              <a:rPr lang="el-GR" sz="2600" dirty="0">
                <a:solidFill>
                  <a:srgbClr val="820000"/>
                </a:solidFill>
              </a:rPr>
              <a:t>(1 από 3)</a:t>
            </a:r>
          </a:p>
          <a:p>
            <a:r>
              <a:rPr lang="en-US" sz="2400" dirty="0"/>
              <a:t>Peep </a:t>
            </a:r>
            <a:r>
              <a:rPr lang="el-GR" sz="2400" dirty="0" smtClean="0"/>
              <a:t>από </a:t>
            </a:r>
            <a:r>
              <a:rPr lang="en-US" sz="2400" dirty="0" smtClean="0"/>
              <a:t>2-3 </a:t>
            </a:r>
            <a:r>
              <a:rPr lang="el-GR" sz="2400" dirty="0" smtClean="0"/>
              <a:t>έως 12 cm H</a:t>
            </a:r>
            <a:r>
              <a:rPr lang="el-GR" sz="2400" baseline="-25000" dirty="0" smtClean="0"/>
              <a:t>2</a:t>
            </a:r>
            <a:r>
              <a:rPr lang="el-GR" sz="2400" dirty="0" smtClean="0"/>
              <a:t>O ώστε ο κορεσμός να βρίσκεται πάνω από 90%</a:t>
            </a:r>
          </a:p>
          <a:p>
            <a:endParaRPr lang="el-GR" sz="2400" dirty="0"/>
          </a:p>
        </p:txBody>
      </p:sp>
      <p:sp>
        <p:nvSpPr>
          <p:cNvPr id="7" name="Rectangle 6"/>
          <p:cNvSpPr/>
          <p:nvPr/>
        </p:nvSpPr>
        <p:spPr>
          <a:xfrm>
            <a:off x="435936" y="2978187"/>
            <a:ext cx="4108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Pressure support 10 cm H</a:t>
            </a:r>
            <a:r>
              <a:rPr lang="en-US" sz="2400" baseline="-25000" dirty="0" smtClean="0">
                <a:latin typeface="+mn-lt"/>
              </a:rPr>
              <a:t>2</a:t>
            </a:r>
            <a:r>
              <a:rPr lang="en-US" sz="2400" dirty="0" smtClean="0">
                <a:latin typeface="+mn-lt"/>
              </a:rPr>
              <a:t>O </a:t>
            </a:r>
            <a:endParaRPr lang="el-GR" sz="2400" dirty="0">
              <a:latin typeface="+mn-lt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436677" y="3173015"/>
            <a:ext cx="216024" cy="7200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9" name="Rectangle 8"/>
          <p:cNvSpPr/>
          <p:nvPr/>
        </p:nvSpPr>
        <p:spPr>
          <a:xfrm>
            <a:off x="4652701" y="2978187"/>
            <a:ext cx="4392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latin typeface="+mn-lt"/>
              </a:rPr>
              <a:t>2-3 cmH</a:t>
            </a:r>
            <a:r>
              <a:rPr lang="el-GR" sz="2400" baseline="-25000" dirty="0" smtClean="0">
                <a:latin typeface="+mn-lt"/>
              </a:rPr>
              <a:t>2</a:t>
            </a:r>
            <a:r>
              <a:rPr lang="el-GR" sz="2400" dirty="0" smtClean="0">
                <a:latin typeface="+mn-lt"/>
              </a:rPr>
              <a:t>O, όσο συνεχίζει να είναι ανεκτή από τον ασθενή </a:t>
            </a:r>
            <a:endParaRPr lang="el-GR" sz="2400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65876" y="4156048"/>
            <a:ext cx="21077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>
                <a:latin typeface="+mn-lt"/>
              </a:rPr>
              <a:t>(</a:t>
            </a:r>
            <a:r>
              <a:rPr lang="en-US" sz="2000" dirty="0" smtClean="0">
                <a:latin typeface="+mn-lt"/>
              </a:rPr>
              <a:t>Conti </a:t>
            </a:r>
            <a:r>
              <a:rPr lang="en-US" sz="2000" dirty="0">
                <a:latin typeface="+mn-lt"/>
              </a:rPr>
              <a:t>et </a:t>
            </a:r>
            <a:r>
              <a:rPr lang="en-US" sz="2000" dirty="0" smtClean="0">
                <a:latin typeface="+mn-lt"/>
              </a:rPr>
              <a:t>al</a:t>
            </a:r>
            <a:r>
              <a:rPr lang="el-GR" sz="2000" dirty="0" smtClean="0">
                <a:latin typeface="+mn-lt"/>
              </a:rPr>
              <a:t>.,</a:t>
            </a:r>
            <a:r>
              <a:rPr lang="en-US" sz="2000" dirty="0" smtClean="0">
                <a:latin typeface="+mn-lt"/>
              </a:rPr>
              <a:t> 2007</a:t>
            </a:r>
            <a:r>
              <a:rPr lang="en-US" sz="2000" dirty="0">
                <a:latin typeface="+mn-lt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3502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Autofit/>
          </a:bodyPr>
          <a:lstStyle/>
          <a:p>
            <a:r>
              <a:rPr lang="el-GR" sz="3600" dirty="0"/>
              <a:t>5. Μη Επεμβατικός Μηχανικός Αερισμός </a:t>
            </a: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200" b="0" dirty="0" smtClean="0"/>
              <a:t>(3 </a:t>
            </a:r>
            <a:r>
              <a:rPr lang="el-GR" sz="3200" b="0" dirty="0"/>
              <a:t>από 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l-GR" sz="2600" b="1" dirty="0">
                <a:solidFill>
                  <a:srgbClr val="820000"/>
                </a:solidFill>
              </a:rPr>
              <a:t>α) Χειρουργεία άνω κοιλίας </a:t>
            </a:r>
            <a:r>
              <a:rPr lang="el-GR" sz="2600" dirty="0" smtClean="0">
                <a:solidFill>
                  <a:srgbClr val="820000"/>
                </a:solidFill>
              </a:rPr>
              <a:t>(2 </a:t>
            </a:r>
            <a:r>
              <a:rPr lang="el-GR" sz="2600" dirty="0">
                <a:solidFill>
                  <a:srgbClr val="820000"/>
                </a:solidFill>
              </a:rPr>
              <a:t>από 3)</a:t>
            </a:r>
          </a:p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700808"/>
            <a:ext cx="5801415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5517232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Πριν τη θεραπεία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15816" y="5517232"/>
            <a:ext cx="1554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1 ώρα μετά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23028" y="5517232"/>
            <a:ext cx="1554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Στο τέλος της θεραπείας</a:t>
            </a:r>
          </a:p>
        </p:txBody>
      </p:sp>
      <p:sp>
        <p:nvSpPr>
          <p:cNvPr id="5" name="Rectangle 4"/>
          <p:cNvSpPr/>
          <p:nvPr/>
        </p:nvSpPr>
        <p:spPr>
          <a:xfrm>
            <a:off x="6084168" y="2204864"/>
            <a:ext cx="2843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latin typeface="+mn-lt"/>
              </a:rPr>
              <a:t>Βελτιώνει σημαντικά την οξυγόνωση (</a:t>
            </a:r>
            <a:r>
              <a:rPr lang="el-GR" sz="2400" dirty="0">
                <a:latin typeface="+mn-lt"/>
              </a:rPr>
              <a:t>PO</a:t>
            </a:r>
            <a:r>
              <a:rPr lang="el-GR" sz="2400" baseline="-25000" dirty="0">
                <a:latin typeface="+mn-lt"/>
              </a:rPr>
              <a:t>2</a:t>
            </a:r>
            <a:r>
              <a:rPr lang="el-GR" sz="2400" dirty="0">
                <a:latin typeface="+mn-lt"/>
              </a:rPr>
              <a:t>/FiO</a:t>
            </a:r>
            <a:r>
              <a:rPr lang="el-GR" sz="2400" baseline="-25000" dirty="0">
                <a:latin typeface="+mn-lt"/>
              </a:rPr>
              <a:t>2</a:t>
            </a:r>
            <a:r>
              <a:rPr lang="el-GR" sz="2400" dirty="0" smtClean="0">
                <a:latin typeface="+mn-lt"/>
              </a:rPr>
              <a:t>),  </a:t>
            </a:r>
            <a:r>
              <a:rPr lang="el-GR" sz="2400" dirty="0">
                <a:latin typeface="+mn-lt"/>
              </a:rPr>
              <a:t>ενώ </a:t>
            </a:r>
            <a:r>
              <a:rPr lang="el-GR" sz="2400" dirty="0" smtClean="0">
                <a:latin typeface="+mn-lt"/>
              </a:rPr>
              <a:t>η μάσκα </a:t>
            </a:r>
            <a:r>
              <a:rPr lang="el-GR" sz="2400" dirty="0">
                <a:latin typeface="+mn-lt"/>
              </a:rPr>
              <a:t>φαίνεται να είναι καλύτερη </a:t>
            </a:r>
            <a:r>
              <a:rPr lang="el-GR" sz="2400" dirty="0" smtClean="0">
                <a:latin typeface="+mn-lt"/>
              </a:rPr>
              <a:t>από το κράνος.</a:t>
            </a:r>
            <a:endParaRPr lang="el-GR" sz="2400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28184" y="4509120"/>
            <a:ext cx="21863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>
                <a:latin typeface="+mn-lt"/>
              </a:rPr>
              <a:t>(</a:t>
            </a:r>
            <a:r>
              <a:rPr lang="en-US" sz="2000" dirty="0" smtClean="0">
                <a:latin typeface="+mn-lt"/>
              </a:rPr>
              <a:t>Conti </a:t>
            </a:r>
            <a:r>
              <a:rPr lang="en-US" sz="2000" dirty="0">
                <a:latin typeface="+mn-lt"/>
              </a:rPr>
              <a:t>et </a:t>
            </a:r>
            <a:r>
              <a:rPr lang="en-US" sz="2000" dirty="0" smtClean="0">
                <a:latin typeface="+mn-lt"/>
              </a:rPr>
              <a:t>al</a:t>
            </a:r>
            <a:r>
              <a:rPr lang="el-GR" sz="2000" dirty="0" smtClean="0">
                <a:latin typeface="+mn-lt"/>
              </a:rPr>
              <a:t>.,</a:t>
            </a:r>
            <a:r>
              <a:rPr lang="en-US" sz="2000" dirty="0" smtClean="0">
                <a:latin typeface="+mn-lt"/>
              </a:rPr>
              <a:t> 2007</a:t>
            </a:r>
            <a:r>
              <a:rPr lang="en-US" sz="2000" dirty="0">
                <a:latin typeface="+mn-lt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240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Autofit/>
          </a:bodyPr>
          <a:lstStyle/>
          <a:p>
            <a:r>
              <a:rPr lang="el-GR" sz="3600" dirty="0"/>
              <a:t>5. Μη Επεμβατικός Μηχανικός Αερισμός </a:t>
            </a: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200" b="0" dirty="0" smtClean="0"/>
              <a:t>(4 </a:t>
            </a:r>
            <a:r>
              <a:rPr lang="el-GR" sz="3200" b="0" dirty="0"/>
              <a:t>από 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711" y="1175841"/>
            <a:ext cx="5410944" cy="648072"/>
          </a:xfrm>
        </p:spPr>
        <p:txBody>
          <a:bodyPr/>
          <a:lstStyle/>
          <a:p>
            <a:pPr marL="0" lvl="0" indent="0">
              <a:spcBef>
                <a:spcPts val="1800"/>
              </a:spcBef>
              <a:buNone/>
            </a:pPr>
            <a:r>
              <a:rPr lang="el-GR" sz="2600" b="1" dirty="0">
                <a:solidFill>
                  <a:srgbClr val="820000"/>
                </a:solidFill>
              </a:rPr>
              <a:t>α) Χειρουργεία άνω κοιλίας </a:t>
            </a:r>
            <a:r>
              <a:rPr lang="el-GR" sz="2600" dirty="0" smtClean="0">
                <a:solidFill>
                  <a:srgbClr val="820000"/>
                </a:solidFill>
              </a:rPr>
              <a:t>(3 </a:t>
            </a:r>
            <a:r>
              <a:rPr lang="el-GR" sz="2600" dirty="0">
                <a:solidFill>
                  <a:srgbClr val="820000"/>
                </a:solidFill>
              </a:rPr>
              <a:t>από 3)</a:t>
            </a:r>
          </a:p>
          <a:p>
            <a:pPr>
              <a:spcBef>
                <a:spcPts val="1800"/>
              </a:spcBef>
            </a:pP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251520" y="1844824"/>
            <a:ext cx="4572000" cy="30931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ts val="3000"/>
              </a:spcBef>
              <a:buFont typeface="Arial" pitchFamily="34" charset="0"/>
              <a:buChar char="•"/>
            </a:pPr>
            <a:r>
              <a:rPr lang="el-GR" sz="2400" dirty="0">
                <a:latin typeface="+mn-lt"/>
              </a:rPr>
              <a:t>Μείωση των ατελεκτασιών</a:t>
            </a:r>
          </a:p>
          <a:p>
            <a:pPr marL="342900" indent="-342900">
              <a:spcBef>
                <a:spcPts val="3000"/>
              </a:spcBef>
              <a:buFont typeface="Arial" pitchFamily="34" charset="0"/>
              <a:buChar char="•"/>
            </a:pPr>
            <a:r>
              <a:rPr lang="el-GR" sz="2400" dirty="0">
                <a:latin typeface="+mn-lt"/>
              </a:rPr>
              <a:t>Βελτίωση της οξυγόνωσης</a:t>
            </a:r>
          </a:p>
          <a:p>
            <a:pPr marL="342900" indent="-342900">
              <a:spcBef>
                <a:spcPts val="3000"/>
              </a:spcBef>
              <a:buFont typeface="Arial" pitchFamily="34" charset="0"/>
              <a:buChar char="•"/>
            </a:pPr>
            <a:r>
              <a:rPr lang="el-GR" sz="2400" dirty="0">
                <a:latin typeface="+mn-lt"/>
              </a:rPr>
              <a:t>Βελτίωση της FVC</a:t>
            </a:r>
          </a:p>
          <a:p>
            <a:pPr marL="342900" indent="-342900">
              <a:spcBef>
                <a:spcPts val="3000"/>
              </a:spcBef>
              <a:buFont typeface="Arial" pitchFamily="34" charset="0"/>
              <a:buChar char="•"/>
            </a:pPr>
            <a:r>
              <a:rPr lang="el-GR" sz="2400" dirty="0">
                <a:latin typeface="+mn-lt"/>
              </a:rPr>
              <a:t>Μείωση του χρόνου παραμονής στο νοσοκομείο και στη ΜΕΘ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93721"/>
            <a:ext cx="3720746" cy="2795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21623" y="4827618"/>
            <a:ext cx="17736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>
                <a:latin typeface="+mn-lt"/>
              </a:rPr>
              <a:t>Γρηγοριάδης, 2012</a:t>
            </a:r>
          </a:p>
        </p:txBody>
      </p:sp>
      <p:sp>
        <p:nvSpPr>
          <p:cNvPr id="7" name="Rectangle 6"/>
          <p:cNvSpPr/>
          <p:nvPr/>
        </p:nvSpPr>
        <p:spPr>
          <a:xfrm>
            <a:off x="395536" y="5085184"/>
            <a:ext cx="22527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>
                <a:latin typeface="+mn-lt"/>
              </a:rPr>
              <a:t>(</a:t>
            </a:r>
            <a:r>
              <a:rPr lang="en-US" sz="2000" dirty="0" smtClean="0">
                <a:latin typeface="+mn-lt"/>
              </a:rPr>
              <a:t>Jaber </a:t>
            </a:r>
            <a:r>
              <a:rPr lang="en-US" sz="2000" dirty="0">
                <a:latin typeface="+mn-lt"/>
              </a:rPr>
              <a:t>et  </a:t>
            </a:r>
            <a:r>
              <a:rPr lang="en-US" sz="2000" dirty="0" smtClean="0">
                <a:latin typeface="+mn-lt"/>
              </a:rPr>
              <a:t>al</a:t>
            </a:r>
            <a:r>
              <a:rPr lang="el-GR" sz="2000" dirty="0" smtClean="0">
                <a:latin typeface="+mn-lt"/>
              </a:rPr>
              <a:t>.,</a:t>
            </a:r>
            <a:r>
              <a:rPr lang="en-US" sz="2000" dirty="0" smtClean="0">
                <a:latin typeface="+mn-lt"/>
              </a:rPr>
              <a:t> 2008</a:t>
            </a:r>
            <a:r>
              <a:rPr lang="en-US" sz="2000" dirty="0">
                <a:latin typeface="+mn-lt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6273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Autofit/>
          </a:bodyPr>
          <a:lstStyle/>
          <a:p>
            <a:r>
              <a:rPr lang="el-GR" sz="3600" dirty="0"/>
              <a:t>5. Μη Επεμβατικός Μηχανικός Αερισμός </a:t>
            </a: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200" b="0" dirty="0" smtClean="0"/>
              <a:t>(5 </a:t>
            </a:r>
            <a:r>
              <a:rPr lang="el-GR" sz="3200" b="0" dirty="0"/>
              <a:t>από 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600" b="1" dirty="0" smtClean="0">
                <a:solidFill>
                  <a:srgbClr val="820000"/>
                </a:solidFill>
              </a:rPr>
              <a:t>β) Χειρουργεία </a:t>
            </a:r>
            <a:r>
              <a:rPr lang="el-GR" sz="2600" b="1" dirty="0">
                <a:solidFill>
                  <a:srgbClr val="820000"/>
                </a:solidFill>
              </a:rPr>
              <a:t>πνεύμονα </a:t>
            </a:r>
            <a:r>
              <a:rPr lang="el-GR" sz="2600" dirty="0">
                <a:solidFill>
                  <a:srgbClr val="820000"/>
                </a:solidFill>
              </a:rPr>
              <a:t>(1 από 2)</a:t>
            </a:r>
          </a:p>
          <a:p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29" b="7142"/>
          <a:stretch/>
        </p:blipFill>
        <p:spPr bwMode="auto">
          <a:xfrm>
            <a:off x="509367" y="1700808"/>
            <a:ext cx="8125267" cy="298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2760" y="4738187"/>
            <a:ext cx="9071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>
                <a:latin typeface="+mn-lt"/>
              </a:rPr>
              <a:t>Το σκιασμένο τμήμα αναφέρεται στην ωριαία παρέμβαση του ΜΕΜΑ με </a:t>
            </a:r>
            <a:r>
              <a:rPr lang="el-GR" sz="2000" dirty="0" smtClean="0">
                <a:latin typeface="+mn-lt"/>
              </a:rPr>
              <a:t>10 </a:t>
            </a:r>
            <a:r>
              <a:rPr lang="el-GR" sz="2000" dirty="0">
                <a:latin typeface="+mn-lt"/>
              </a:rPr>
              <a:t>cm H</a:t>
            </a:r>
            <a:r>
              <a:rPr lang="el-GR" sz="2000" baseline="-25000" dirty="0">
                <a:latin typeface="+mn-lt"/>
              </a:rPr>
              <a:t>2</a:t>
            </a:r>
            <a:r>
              <a:rPr lang="el-GR" sz="2000" dirty="0">
                <a:latin typeface="+mn-lt"/>
              </a:rPr>
              <a:t>O support και 5 cm H</a:t>
            </a:r>
            <a:r>
              <a:rPr lang="el-GR" sz="2000" baseline="-25000" dirty="0">
                <a:latin typeface="+mn-lt"/>
              </a:rPr>
              <a:t>2</a:t>
            </a:r>
            <a:r>
              <a:rPr lang="el-GR" sz="2000" dirty="0">
                <a:latin typeface="+mn-lt"/>
              </a:rPr>
              <a:t>O </a:t>
            </a:r>
            <a:r>
              <a:rPr lang="el-GR" sz="2000" dirty="0" smtClean="0">
                <a:latin typeface="+mn-lt"/>
              </a:rPr>
              <a:t>peep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457890"/>
            <a:ext cx="22944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>
                <a:latin typeface="+mn-lt"/>
              </a:rPr>
              <a:t>(</a:t>
            </a:r>
            <a:r>
              <a:rPr lang="en-US" sz="2000" dirty="0" smtClean="0">
                <a:latin typeface="+mn-lt"/>
              </a:rPr>
              <a:t>Aguilo </a:t>
            </a:r>
            <a:r>
              <a:rPr lang="en-US" sz="2000" dirty="0">
                <a:latin typeface="+mn-lt"/>
              </a:rPr>
              <a:t>et </a:t>
            </a:r>
            <a:r>
              <a:rPr lang="en-US" sz="2000" dirty="0" smtClean="0">
                <a:latin typeface="+mn-lt"/>
              </a:rPr>
              <a:t>al</a:t>
            </a:r>
            <a:r>
              <a:rPr lang="el-GR" sz="2000" dirty="0" smtClean="0">
                <a:latin typeface="+mn-lt"/>
              </a:rPr>
              <a:t>.,</a:t>
            </a:r>
            <a:r>
              <a:rPr lang="en-US" sz="2000" dirty="0" smtClean="0">
                <a:latin typeface="+mn-lt"/>
              </a:rPr>
              <a:t> 1997</a:t>
            </a:r>
            <a:r>
              <a:rPr lang="en-US" sz="2000" dirty="0">
                <a:latin typeface="+mn-lt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04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Autofit/>
          </a:bodyPr>
          <a:lstStyle/>
          <a:p>
            <a:r>
              <a:rPr lang="el-GR" sz="3600" dirty="0"/>
              <a:t>5. Μη Επεμβατικός Μηχανικός Αερισμός </a:t>
            </a: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200" b="0" dirty="0" smtClean="0"/>
              <a:t>(6 </a:t>
            </a:r>
            <a:r>
              <a:rPr lang="el-GR" sz="3200" b="0" dirty="0"/>
              <a:t>από 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644240"/>
          </a:xfrm>
        </p:spPr>
        <p:txBody>
          <a:bodyPr/>
          <a:lstStyle/>
          <a:p>
            <a:pPr marL="0" lvl="0" indent="0">
              <a:buNone/>
              <a:tabLst>
                <a:tab pos="901700" algn="l"/>
              </a:tabLst>
            </a:pPr>
            <a:r>
              <a:rPr lang="el-GR" sz="2600" b="1" dirty="0">
                <a:solidFill>
                  <a:srgbClr val="820000"/>
                </a:solidFill>
              </a:rPr>
              <a:t>β) Χειρουργεία πνεύμονα </a:t>
            </a:r>
            <a:r>
              <a:rPr lang="el-GR" sz="2600" dirty="0" smtClean="0">
                <a:solidFill>
                  <a:srgbClr val="820000"/>
                </a:solidFill>
              </a:rPr>
              <a:t>(2 </a:t>
            </a:r>
            <a:r>
              <a:rPr lang="el-GR" sz="2600" dirty="0">
                <a:solidFill>
                  <a:srgbClr val="820000"/>
                </a:solidFill>
              </a:rPr>
              <a:t>από 2)</a:t>
            </a:r>
          </a:p>
          <a:p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323528" y="1844824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el-GR" sz="2400" dirty="0">
                <a:latin typeface="+mn-lt"/>
              </a:rPr>
              <a:t>Βελτίωση των </a:t>
            </a:r>
            <a:r>
              <a:rPr lang="el-GR" sz="2400" dirty="0" smtClean="0">
                <a:latin typeface="+mn-lt"/>
              </a:rPr>
              <a:t>πνευμονικών όγκων</a:t>
            </a:r>
            <a:endParaRPr lang="el-GR" sz="2400" dirty="0">
              <a:latin typeface="+mn-lt"/>
            </a:endParaRPr>
          </a:p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el-GR" sz="2400" dirty="0">
                <a:latin typeface="+mn-lt"/>
              </a:rPr>
              <a:t>Βελτίωση της οξυγόνωσης</a:t>
            </a:r>
          </a:p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el-GR" sz="2400" dirty="0">
                <a:latin typeface="+mn-lt"/>
              </a:rPr>
              <a:t>Μείωση του χρόνου παραμονής στο νοσοκομείο</a:t>
            </a:r>
          </a:p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el-GR" sz="2400" dirty="0" smtClean="0">
                <a:latin typeface="+mn-lt"/>
              </a:rPr>
              <a:t>Πρόληψη </a:t>
            </a:r>
            <a:r>
              <a:rPr lang="el-GR" sz="2400" dirty="0">
                <a:latin typeface="+mn-lt"/>
              </a:rPr>
              <a:t>επιπλοκών</a:t>
            </a:r>
          </a:p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el-GR" sz="2400" dirty="0">
                <a:latin typeface="+mn-lt"/>
              </a:rPr>
              <a:t>Μείωση της θνησιμότητας</a:t>
            </a:r>
          </a:p>
        </p:txBody>
      </p:sp>
      <p:sp>
        <p:nvSpPr>
          <p:cNvPr id="8" name="Rectangle 7"/>
          <p:cNvSpPr/>
          <p:nvPr/>
        </p:nvSpPr>
        <p:spPr>
          <a:xfrm>
            <a:off x="3851920" y="5880475"/>
            <a:ext cx="21950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>
                <a:latin typeface="+mn-lt"/>
              </a:rPr>
              <a:t>(</a:t>
            </a:r>
            <a:r>
              <a:rPr lang="en-US" sz="2000" dirty="0" smtClean="0">
                <a:latin typeface="+mn-lt"/>
              </a:rPr>
              <a:t>Jaber </a:t>
            </a:r>
            <a:r>
              <a:rPr lang="en-US" sz="2000" dirty="0">
                <a:latin typeface="+mn-lt"/>
              </a:rPr>
              <a:t>et </a:t>
            </a:r>
            <a:r>
              <a:rPr lang="en-US" sz="2000" dirty="0" smtClean="0">
                <a:latin typeface="+mn-lt"/>
              </a:rPr>
              <a:t>al</a:t>
            </a:r>
            <a:r>
              <a:rPr lang="el-GR" sz="2000" dirty="0" smtClean="0">
                <a:latin typeface="+mn-lt"/>
              </a:rPr>
              <a:t>.,</a:t>
            </a:r>
            <a:r>
              <a:rPr lang="en-US" sz="2000" dirty="0" smtClean="0">
                <a:latin typeface="+mn-lt"/>
              </a:rPr>
              <a:t> 2008</a:t>
            </a:r>
            <a:r>
              <a:rPr lang="en-US" sz="2000" dirty="0">
                <a:latin typeface="+mn-lt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0871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6. </a:t>
            </a:r>
            <a:r>
              <a:rPr lang="el-GR" dirty="0" smtClean="0"/>
              <a:t>Κόστος Νοσηλείας </a:t>
            </a:r>
            <a:r>
              <a:rPr lang="el-GR" sz="3200" b="0" dirty="0" smtClean="0"/>
              <a:t>(1 από 3)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196753"/>
            <a:ext cx="3875840" cy="4320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400" dirty="0" smtClean="0"/>
              <a:t>Χωρίς </a:t>
            </a:r>
            <a:r>
              <a:rPr lang="el-GR" sz="2400" dirty="0"/>
              <a:t>Φυσικοθεραπεία</a:t>
            </a:r>
          </a:p>
          <a:p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7"/>
            <a:ext cx="426395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 rot="16200000">
            <a:off x="-1532711" y="3156938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Αναμενόμενος Χρόνος Νοσηλείας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5776" y="4901099"/>
            <a:ext cx="4119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Καταγεγραμμένος Χρόνος Νοσηλείας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266192" y="1196753"/>
            <a:ext cx="3888432" cy="4320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400" dirty="0" smtClean="0"/>
              <a:t>Με Φυσικοθεραπεία</a:t>
            </a:r>
          </a:p>
          <a:p>
            <a:pPr fontAlgn="auto">
              <a:spcAft>
                <a:spcPts val="0"/>
              </a:spcAft>
            </a:pPr>
            <a:endParaRPr lang="el-G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509" y="1788324"/>
            <a:ext cx="4192321" cy="3089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44</a:t>
            </a:fld>
            <a:endParaRPr lang="el-GR" dirty="0"/>
          </a:p>
        </p:txBody>
      </p:sp>
      <p:sp>
        <p:nvSpPr>
          <p:cNvPr id="10" name="Rectangle 7"/>
          <p:cNvSpPr/>
          <p:nvPr/>
        </p:nvSpPr>
        <p:spPr>
          <a:xfrm>
            <a:off x="3779912" y="6309320"/>
            <a:ext cx="22896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>
                <a:latin typeface="+mn-lt"/>
              </a:rPr>
              <a:t>(</a:t>
            </a:r>
            <a:r>
              <a:rPr lang="en-US" sz="2000" dirty="0" smtClean="0">
                <a:latin typeface="+mn-lt"/>
              </a:rPr>
              <a:t>Varela </a:t>
            </a:r>
            <a:r>
              <a:rPr lang="en-US" sz="2000" dirty="0">
                <a:latin typeface="+mn-lt"/>
              </a:rPr>
              <a:t>et </a:t>
            </a:r>
            <a:r>
              <a:rPr lang="en-US" sz="2000" dirty="0" smtClean="0">
                <a:latin typeface="+mn-lt"/>
              </a:rPr>
              <a:t>al</a:t>
            </a:r>
            <a:r>
              <a:rPr lang="el-GR" sz="2000" dirty="0" smtClean="0">
                <a:latin typeface="+mn-lt"/>
              </a:rPr>
              <a:t>.,</a:t>
            </a:r>
            <a:r>
              <a:rPr lang="en-US" sz="2000" dirty="0" smtClean="0">
                <a:latin typeface="+mn-lt"/>
              </a:rPr>
              <a:t> 2006</a:t>
            </a:r>
            <a:r>
              <a:rPr lang="en-US" sz="20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1799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6. Κόστος Νοσηλείας </a:t>
            </a:r>
            <a:r>
              <a:rPr lang="el-GR" sz="3200" b="0" dirty="0" smtClean="0"/>
              <a:t>(2 από 3)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76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600" b="1" dirty="0" smtClean="0">
                <a:solidFill>
                  <a:srgbClr val="820000"/>
                </a:solidFill>
              </a:rPr>
              <a:t>α) Μείωση </a:t>
            </a:r>
            <a:r>
              <a:rPr lang="el-GR" sz="2600" b="1" dirty="0">
                <a:solidFill>
                  <a:srgbClr val="820000"/>
                </a:solidFill>
              </a:rPr>
              <a:t>κόστους νοσηλείας</a:t>
            </a:r>
          </a:p>
          <a:p>
            <a:endParaRPr lang="el-GR" sz="2400" u="sng" dirty="0">
              <a:solidFill>
                <a:srgbClr val="004A82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373713"/>
              </p:ext>
            </p:extLst>
          </p:nvPr>
        </p:nvGraphicFramePr>
        <p:xfrm>
          <a:off x="1547664" y="1988840"/>
          <a:ext cx="6096000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400" b="1" dirty="0" smtClean="0"/>
                        <a:t>Κόστος </a:t>
                      </a:r>
                      <a:endParaRPr lang="el-G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b="1" dirty="0" smtClean="0"/>
                        <a:t>Σε ευρώ</a:t>
                      </a:r>
                      <a:endParaRPr lang="el-GR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Προσλήψεις προσωπικού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-30.447,81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Νέος εξοπλισμός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-18.000,00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Σύνολο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-48.447,81</a:t>
                      </a:r>
                      <a:endParaRPr lang="el-GR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873546"/>
              </p:ext>
            </p:extLst>
          </p:nvPr>
        </p:nvGraphicFramePr>
        <p:xfrm>
          <a:off x="1547664" y="3933056"/>
          <a:ext cx="6096000" cy="1249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400" b="1" dirty="0" smtClean="0"/>
                        <a:t>Εξοικονόμηση </a:t>
                      </a:r>
                      <a:endParaRPr lang="el-G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151,75 ημέρες νοσηλείας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+89.532,50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Ισοζύγιο 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+41.084,69</a:t>
                      </a:r>
                      <a:endParaRPr lang="el-GR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259632" y="5301208"/>
            <a:ext cx="6768752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2000" dirty="0">
                <a:latin typeface="+mn-lt"/>
              </a:rPr>
              <a:t>Αφορά </a:t>
            </a:r>
            <a:r>
              <a:rPr lang="el-GR" sz="2000" dirty="0" smtClean="0">
                <a:latin typeface="+mn-lt"/>
              </a:rPr>
              <a:t>σε 119 </a:t>
            </a:r>
            <a:r>
              <a:rPr lang="el-GR" sz="2000" dirty="0">
                <a:latin typeface="+mn-lt"/>
              </a:rPr>
              <a:t>ασθενείς με λοβεκτομή </a:t>
            </a:r>
            <a:r>
              <a:rPr lang="el-GR" sz="2000" dirty="0" smtClean="0">
                <a:latin typeface="+mn-lt"/>
              </a:rPr>
              <a:t>για διάστημα15 </a:t>
            </a:r>
            <a:r>
              <a:rPr lang="el-GR" sz="2000" dirty="0">
                <a:latin typeface="+mn-lt"/>
              </a:rPr>
              <a:t>μηνών </a:t>
            </a:r>
            <a:r>
              <a:rPr lang="el-GR" sz="2000" dirty="0" smtClean="0">
                <a:latin typeface="+mn-lt"/>
              </a:rPr>
              <a:t>με ομάδα </a:t>
            </a:r>
            <a:r>
              <a:rPr lang="el-GR" sz="2000" dirty="0">
                <a:latin typeface="+mn-lt"/>
              </a:rPr>
              <a:t>ελέγχου 520 </a:t>
            </a:r>
            <a:r>
              <a:rPr lang="el-GR" sz="2000" dirty="0" smtClean="0">
                <a:latin typeface="+mn-lt"/>
              </a:rPr>
              <a:t>ασθενείς</a:t>
            </a:r>
            <a:endParaRPr lang="el-GR" sz="2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45</a:t>
            </a:fld>
            <a:endParaRPr lang="el-GR" dirty="0"/>
          </a:p>
        </p:txBody>
      </p:sp>
      <p:sp>
        <p:nvSpPr>
          <p:cNvPr id="10" name="Rectangle 7"/>
          <p:cNvSpPr/>
          <p:nvPr/>
        </p:nvSpPr>
        <p:spPr>
          <a:xfrm>
            <a:off x="1547664" y="6237312"/>
            <a:ext cx="22896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>
                <a:latin typeface="+mn-lt"/>
              </a:rPr>
              <a:t>(</a:t>
            </a:r>
            <a:r>
              <a:rPr lang="en-US" sz="2000" dirty="0" smtClean="0">
                <a:latin typeface="+mn-lt"/>
              </a:rPr>
              <a:t>Varela </a:t>
            </a:r>
            <a:r>
              <a:rPr lang="en-US" sz="2000" dirty="0">
                <a:latin typeface="+mn-lt"/>
              </a:rPr>
              <a:t>et </a:t>
            </a:r>
            <a:r>
              <a:rPr lang="en-US" sz="2000" dirty="0" smtClean="0">
                <a:latin typeface="+mn-lt"/>
              </a:rPr>
              <a:t>al</a:t>
            </a:r>
            <a:r>
              <a:rPr lang="el-GR" sz="2000" dirty="0" smtClean="0">
                <a:latin typeface="+mn-lt"/>
              </a:rPr>
              <a:t>.,</a:t>
            </a:r>
            <a:r>
              <a:rPr lang="en-US" sz="2000" dirty="0" smtClean="0">
                <a:latin typeface="+mn-lt"/>
              </a:rPr>
              <a:t> 2006</a:t>
            </a:r>
            <a:r>
              <a:rPr lang="en-US" sz="20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0308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6. Κόστος Νοσηλείας </a:t>
            </a:r>
            <a:r>
              <a:rPr lang="el-GR" sz="3200" b="0" dirty="0" smtClean="0"/>
              <a:t>(3 από 3)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5040560"/>
          </a:xfrm>
        </p:spPr>
        <p:txBody>
          <a:bodyPr>
            <a:normAutofit/>
          </a:bodyPr>
          <a:lstStyle/>
          <a:p>
            <a:pPr marL="0" indent="0">
              <a:spcBef>
                <a:spcPts val="3600"/>
              </a:spcBef>
              <a:buNone/>
            </a:pPr>
            <a:r>
              <a:rPr lang="el-GR" sz="2600" b="1" dirty="0" smtClean="0">
                <a:solidFill>
                  <a:srgbClr val="820000"/>
                </a:solidFill>
              </a:rPr>
              <a:t>β) Μείωση </a:t>
            </a:r>
            <a:r>
              <a:rPr lang="el-GR" sz="2600" b="1" dirty="0">
                <a:solidFill>
                  <a:srgbClr val="820000"/>
                </a:solidFill>
              </a:rPr>
              <a:t>χρόνου παραμονής στο νοσοκομείο</a:t>
            </a:r>
          </a:p>
          <a:p>
            <a:pPr>
              <a:spcBef>
                <a:spcPts val="3600"/>
              </a:spcBef>
              <a:buNone/>
            </a:pPr>
            <a:r>
              <a:rPr lang="el-GR" sz="2400" dirty="0" smtClean="0"/>
              <a:t>	Στην έρευνα των </a:t>
            </a:r>
            <a:r>
              <a:rPr lang="en-US" sz="2400" dirty="0" smtClean="0"/>
              <a:t>Stephan et al</a:t>
            </a:r>
            <a:r>
              <a:rPr lang="el-GR" sz="2400" dirty="0" smtClean="0"/>
              <a:t>.</a:t>
            </a:r>
            <a:r>
              <a:rPr lang="en-US" sz="2400" dirty="0" smtClean="0"/>
              <a:t> </a:t>
            </a:r>
            <a:r>
              <a:rPr lang="el-GR" sz="2400" dirty="0" smtClean="0"/>
              <a:t>(</a:t>
            </a:r>
            <a:r>
              <a:rPr lang="en-US" sz="2400" dirty="0" smtClean="0"/>
              <a:t>2000</a:t>
            </a:r>
            <a:r>
              <a:rPr lang="el-GR" sz="2400" dirty="0" smtClean="0"/>
              <a:t>) βρέθηκε ότι σε χειρουργημένους ασθενείς ο Μ.Ο. παραμονής στο νοσοκομείο ήταν:</a:t>
            </a:r>
            <a:r>
              <a:rPr lang="en-US" sz="2400" dirty="0" smtClean="0"/>
              <a:t> </a:t>
            </a:r>
            <a:endParaRPr lang="el-GR" sz="2400" dirty="0" smtClean="0"/>
          </a:p>
          <a:p>
            <a:pPr>
              <a:spcBef>
                <a:spcPts val="3600"/>
              </a:spcBef>
            </a:pPr>
            <a:r>
              <a:rPr lang="el-GR" sz="2400" dirty="0" smtClean="0"/>
              <a:t>10 </a:t>
            </a:r>
            <a:r>
              <a:rPr lang="el-GR" sz="2400" dirty="0"/>
              <a:t>ημέρες </a:t>
            </a:r>
            <a:r>
              <a:rPr lang="el-GR" sz="2400" dirty="0" smtClean="0"/>
              <a:t>(9-13) χωρίς μετεγχειρητικές επιπλοκές </a:t>
            </a:r>
            <a:endParaRPr lang="el-GR" sz="2400" dirty="0"/>
          </a:p>
          <a:p>
            <a:pPr>
              <a:spcBef>
                <a:spcPts val="3600"/>
              </a:spcBef>
            </a:pPr>
            <a:r>
              <a:rPr lang="el-GR" sz="2400" dirty="0" smtClean="0"/>
              <a:t>11 ημέρες (9-17) με μία επιπλοκή</a:t>
            </a:r>
            <a:endParaRPr lang="el-GR" sz="2400" dirty="0"/>
          </a:p>
          <a:p>
            <a:pPr>
              <a:spcBef>
                <a:spcPts val="3600"/>
              </a:spcBef>
            </a:pPr>
            <a:r>
              <a:rPr lang="el-GR" sz="2400" dirty="0" smtClean="0"/>
              <a:t>14 ημέρες (8-29) για </a:t>
            </a:r>
            <a:r>
              <a:rPr lang="el-GR" sz="2400" dirty="0"/>
              <a:t>περιπτώσεις που χρειάστηκαν νοσηλεία στη </a:t>
            </a:r>
            <a:r>
              <a:rPr lang="el-GR" sz="2400" dirty="0" smtClean="0"/>
              <a:t>ΜΕΘ</a:t>
            </a:r>
            <a:endParaRPr lang="el-GR" sz="2400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339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52128"/>
          </a:xfrm>
        </p:spPr>
        <p:txBody>
          <a:bodyPr>
            <a:noAutofit/>
          </a:bodyPr>
          <a:lstStyle/>
          <a:p>
            <a:r>
              <a:rPr lang="el-GR" dirty="0"/>
              <a:t>7. </a:t>
            </a:r>
            <a:r>
              <a:rPr lang="el-GR" dirty="0" smtClean="0"/>
              <a:t>Κριτήρια αποδέσμευσης από τη Φυσ/τική φροντίδα </a:t>
            </a:r>
            <a:r>
              <a:rPr lang="el-GR" sz="3200" b="0" dirty="0"/>
              <a:t>(1 από 2)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3456384"/>
          </a:xfrm>
        </p:spPr>
        <p:txBody>
          <a:bodyPr/>
          <a:lstStyle/>
          <a:p>
            <a:pPr>
              <a:spcBef>
                <a:spcPts val="3600"/>
              </a:spcBef>
              <a:buClr>
                <a:srgbClr val="820000"/>
              </a:buClr>
              <a:buFont typeface="Wingdings" panose="05000000000000000000" pitchFamily="2" charset="2"/>
              <a:buChar char="q"/>
            </a:pPr>
            <a:r>
              <a:rPr lang="el-GR" sz="2400" dirty="0"/>
              <a:t>Ανεξαρτησία μετακίνησης 100 </a:t>
            </a:r>
            <a:r>
              <a:rPr lang="el-GR" sz="2400" dirty="0" smtClean="0"/>
              <a:t>m</a:t>
            </a:r>
            <a:endParaRPr lang="el-GR" sz="2400" dirty="0"/>
          </a:p>
          <a:p>
            <a:pPr>
              <a:spcBef>
                <a:spcPts val="3600"/>
              </a:spcBef>
              <a:buClr>
                <a:srgbClr val="820000"/>
              </a:buClr>
              <a:buFont typeface="Wingdings" panose="05000000000000000000" pitchFamily="2" charset="2"/>
              <a:buChar char="q"/>
            </a:pPr>
            <a:r>
              <a:rPr lang="el-GR" sz="2400" dirty="0"/>
              <a:t>Θερμοκρασία &lt;38</a:t>
            </a:r>
            <a:r>
              <a:rPr lang="el-GR" sz="2400" b="1" baseline="30000" dirty="0">
                <a:solidFill>
                  <a:srgbClr val="820000"/>
                </a:solidFill>
              </a:rPr>
              <a:t>0</a:t>
            </a:r>
            <a:r>
              <a:rPr lang="el-GR" sz="2400" dirty="0"/>
              <a:t> </a:t>
            </a:r>
            <a:r>
              <a:rPr lang="el-GR" sz="2400" dirty="0" smtClean="0"/>
              <a:t>C</a:t>
            </a:r>
            <a:endParaRPr lang="el-GR" sz="2400" dirty="0"/>
          </a:p>
          <a:p>
            <a:pPr>
              <a:spcBef>
                <a:spcPts val="3600"/>
              </a:spcBef>
              <a:buClr>
                <a:srgbClr val="820000"/>
              </a:buClr>
              <a:buFont typeface="Wingdings" panose="05000000000000000000" pitchFamily="2" charset="2"/>
              <a:buChar char="q"/>
            </a:pPr>
            <a:r>
              <a:rPr lang="el-GR" sz="2400" dirty="0"/>
              <a:t>Έλλειψη  επιπρόσθετων ήχων στην </a:t>
            </a:r>
            <a:r>
              <a:rPr lang="el-GR" sz="2400" dirty="0" smtClean="0"/>
              <a:t>ακρόαση</a:t>
            </a:r>
            <a:endParaRPr lang="el-GR" sz="2400" dirty="0"/>
          </a:p>
          <a:p>
            <a:pPr>
              <a:spcBef>
                <a:spcPts val="3600"/>
              </a:spcBef>
              <a:buClr>
                <a:srgbClr val="820000"/>
              </a:buClr>
              <a:buFont typeface="Wingdings" panose="05000000000000000000" pitchFamily="2" charset="2"/>
              <a:buChar char="q"/>
            </a:pPr>
            <a:r>
              <a:rPr lang="el-GR" sz="2400" dirty="0"/>
              <a:t>Φυσιολογική αποβολή των βρογχικών εκκρίσεων</a:t>
            </a:r>
          </a:p>
          <a:p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395536" y="6165304"/>
            <a:ext cx="21672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>
                <a:latin typeface="+mn-lt"/>
              </a:rPr>
              <a:t>(</a:t>
            </a:r>
            <a:r>
              <a:rPr lang="en-US" sz="2000" dirty="0" smtClean="0">
                <a:latin typeface="+mn-lt"/>
              </a:rPr>
              <a:t>Silva  </a:t>
            </a:r>
            <a:r>
              <a:rPr lang="en-US" sz="2000" dirty="0">
                <a:latin typeface="+mn-lt"/>
              </a:rPr>
              <a:t>et </a:t>
            </a:r>
            <a:r>
              <a:rPr lang="en-US" sz="2000" dirty="0" smtClean="0">
                <a:latin typeface="+mn-lt"/>
              </a:rPr>
              <a:t>al</a:t>
            </a:r>
            <a:r>
              <a:rPr lang="el-GR" sz="2000" dirty="0" smtClean="0">
                <a:latin typeface="+mn-lt"/>
              </a:rPr>
              <a:t>.,</a:t>
            </a:r>
            <a:r>
              <a:rPr lang="en-US" sz="2000" dirty="0" smtClean="0">
                <a:latin typeface="+mn-lt"/>
              </a:rPr>
              <a:t> 2012</a:t>
            </a:r>
            <a:r>
              <a:rPr lang="en-US" sz="2000" dirty="0">
                <a:latin typeface="+mn-lt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8335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52128"/>
          </a:xfrm>
        </p:spPr>
        <p:txBody>
          <a:bodyPr>
            <a:noAutofit/>
          </a:bodyPr>
          <a:lstStyle/>
          <a:p>
            <a:r>
              <a:rPr lang="el-GR" dirty="0"/>
              <a:t>7. Κριτήρια αποδέσμευσης από τη Φυσ/τική φροντίδα</a:t>
            </a:r>
            <a:r>
              <a:rPr lang="el-GR" dirty="0" smtClean="0"/>
              <a:t> </a:t>
            </a:r>
            <a:r>
              <a:rPr lang="el-GR" sz="3200" b="0" dirty="0" smtClean="0"/>
              <a:t>(2 </a:t>
            </a:r>
            <a:r>
              <a:rPr lang="el-GR" sz="3200" b="0" dirty="0"/>
              <a:t>από 2)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373616" cy="460851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Clr>
                <a:srgbClr val="820000"/>
              </a:buClr>
              <a:buFont typeface="Wingdings" panose="05000000000000000000" pitchFamily="2" charset="2"/>
              <a:buChar char="§"/>
            </a:pPr>
            <a:r>
              <a:rPr lang="el-GR" sz="2400" dirty="0"/>
              <a:t>Ανεξαρτησία κινητοποίησης - βάδισης</a:t>
            </a:r>
          </a:p>
          <a:p>
            <a:pPr>
              <a:spcBef>
                <a:spcPts val="1200"/>
              </a:spcBef>
              <a:buClr>
                <a:srgbClr val="820000"/>
              </a:buClr>
              <a:buFont typeface="Wingdings" panose="05000000000000000000" pitchFamily="2" charset="2"/>
              <a:buChar char="§"/>
            </a:pPr>
            <a:r>
              <a:rPr lang="el-GR" sz="2400" dirty="0"/>
              <a:t>Φυσιολογικά ακροαστικά</a:t>
            </a:r>
          </a:p>
          <a:p>
            <a:pPr>
              <a:spcBef>
                <a:spcPts val="1200"/>
              </a:spcBef>
              <a:buClr>
                <a:srgbClr val="820000"/>
              </a:buClr>
              <a:buFont typeface="Wingdings" panose="05000000000000000000" pitchFamily="2" charset="2"/>
              <a:buChar char="§"/>
            </a:pPr>
            <a:r>
              <a:rPr lang="el-GR" sz="2400" dirty="0"/>
              <a:t>Αποτελεσματικός βήχας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l-GR" sz="2400" b="1" dirty="0"/>
              <a:t>ή</a:t>
            </a:r>
          </a:p>
          <a:p>
            <a:pPr>
              <a:spcBef>
                <a:spcPts val="1200"/>
              </a:spcBef>
              <a:buClr>
                <a:srgbClr val="820000"/>
              </a:buClr>
              <a:buFont typeface="Wingdings" panose="05000000000000000000" pitchFamily="2" charset="2"/>
              <a:buChar char="§"/>
            </a:pPr>
            <a:r>
              <a:rPr lang="el-GR" sz="2400" dirty="0" smtClean="0"/>
              <a:t>Φυσιολογική </a:t>
            </a:r>
            <a:r>
              <a:rPr lang="el-GR" sz="2400" dirty="0"/>
              <a:t>θερμοκρασία</a:t>
            </a:r>
          </a:p>
          <a:p>
            <a:pPr>
              <a:spcBef>
                <a:spcPts val="1200"/>
              </a:spcBef>
              <a:buClr>
                <a:srgbClr val="820000"/>
              </a:buClr>
              <a:buFont typeface="Wingdings" panose="05000000000000000000" pitchFamily="2" charset="2"/>
              <a:buChar char="§"/>
            </a:pPr>
            <a:r>
              <a:rPr lang="el-GR" sz="2400" dirty="0"/>
              <a:t>Φυσιολογική ακτινογραφία</a:t>
            </a:r>
          </a:p>
          <a:p>
            <a:pPr>
              <a:spcBef>
                <a:spcPts val="1200"/>
              </a:spcBef>
              <a:buClr>
                <a:srgbClr val="820000"/>
              </a:buClr>
              <a:buFont typeface="Wingdings" panose="05000000000000000000" pitchFamily="2" charset="2"/>
              <a:buChar char="§"/>
            </a:pPr>
            <a:r>
              <a:rPr lang="el-GR" sz="2400" dirty="0"/>
              <a:t>Σταθερά ζωτικά σημεία </a:t>
            </a:r>
            <a:r>
              <a:rPr lang="el-GR" sz="2400" dirty="0" smtClean="0"/>
              <a:t>(και </a:t>
            </a:r>
            <a:r>
              <a:rPr lang="el-GR" sz="2400" dirty="0"/>
              <a:t>ο κορεσμός με παλμικό οξύμετρο)</a:t>
            </a:r>
          </a:p>
          <a:p>
            <a:pPr>
              <a:spcBef>
                <a:spcPts val="1200"/>
              </a:spcBef>
              <a:buClr>
                <a:srgbClr val="820000"/>
              </a:buClr>
              <a:buFont typeface="Wingdings" panose="05000000000000000000" pitchFamily="2" charset="2"/>
              <a:buChar char="§"/>
            </a:pPr>
            <a:r>
              <a:rPr lang="el-GR" sz="2400" dirty="0"/>
              <a:t>Φυσιολογική διανοητική κατάσταση</a:t>
            </a:r>
          </a:p>
          <a:p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323528" y="6237312"/>
            <a:ext cx="23473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>
                <a:latin typeface="+mn-lt"/>
              </a:rPr>
              <a:t>(</a:t>
            </a:r>
            <a:r>
              <a:rPr lang="en-US" sz="2000" dirty="0" smtClean="0">
                <a:latin typeface="+mn-lt"/>
              </a:rPr>
              <a:t>Brooks </a:t>
            </a:r>
            <a:r>
              <a:rPr lang="en-US" sz="2000" dirty="0">
                <a:latin typeface="+mn-lt"/>
              </a:rPr>
              <a:t>et </a:t>
            </a:r>
            <a:r>
              <a:rPr lang="en-US" sz="2000" dirty="0" smtClean="0">
                <a:latin typeface="+mn-lt"/>
              </a:rPr>
              <a:t>al</a:t>
            </a:r>
            <a:r>
              <a:rPr lang="el-GR" sz="2000" dirty="0" smtClean="0">
                <a:latin typeface="+mn-lt"/>
              </a:rPr>
              <a:t>.,</a:t>
            </a:r>
            <a:r>
              <a:rPr lang="en-US" sz="2000" dirty="0" smtClean="0">
                <a:latin typeface="+mn-lt"/>
              </a:rPr>
              <a:t> 2002</a:t>
            </a:r>
            <a:r>
              <a:rPr lang="en-US" sz="2000" dirty="0">
                <a:latin typeface="+mn-lt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7804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1. </a:t>
            </a:r>
            <a:r>
              <a:rPr lang="el-GR" dirty="0" smtClean="0"/>
              <a:t>Εισαγωγή </a:t>
            </a:r>
            <a:r>
              <a:rPr lang="el-GR" sz="3200" b="0" dirty="0" smtClean="0"/>
              <a:t>(3 </a:t>
            </a:r>
            <a:r>
              <a:rPr lang="el-GR" sz="3200" b="0" dirty="0"/>
              <a:t>από </a:t>
            </a:r>
            <a:r>
              <a:rPr lang="el-GR" sz="3200" b="0" dirty="0" smtClean="0"/>
              <a:t>3)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3650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l-GR" sz="2600" b="1" dirty="0">
                <a:solidFill>
                  <a:srgbClr val="820000"/>
                </a:solidFill>
              </a:rPr>
              <a:t>γ</a:t>
            </a:r>
            <a:r>
              <a:rPr lang="el-GR" sz="2600" b="1" dirty="0" smtClean="0">
                <a:solidFill>
                  <a:srgbClr val="820000"/>
                </a:solidFill>
              </a:rPr>
              <a:t>) Κοινά </a:t>
            </a:r>
            <a:r>
              <a:rPr lang="el-GR" sz="2600" b="1" dirty="0">
                <a:solidFill>
                  <a:srgbClr val="820000"/>
                </a:solidFill>
              </a:rPr>
              <a:t>στοιχεία των δύο </a:t>
            </a:r>
            <a:r>
              <a:rPr lang="el-GR" sz="2600" b="1" dirty="0" smtClean="0">
                <a:solidFill>
                  <a:srgbClr val="820000"/>
                </a:solidFill>
              </a:rPr>
              <a:t>επεμβάσεων</a:t>
            </a:r>
            <a:endParaRPr lang="el-GR" sz="2600" dirty="0">
              <a:solidFill>
                <a:srgbClr val="820000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l-GR" sz="2400" dirty="0"/>
              <a:t>Έχουν κοινές επιπλοκές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400" dirty="0" smtClean="0"/>
              <a:t>Οι </a:t>
            </a:r>
            <a:r>
              <a:rPr lang="el-GR" sz="2400" dirty="0"/>
              <a:t>επιπλοκές είναι συχνότερες και στα δύο είδη επέμβασης σε σχέση με άλλες επεμβάσεις </a:t>
            </a:r>
            <a:r>
              <a:rPr lang="el-GR" sz="2400" dirty="0" smtClean="0"/>
              <a:t>(6-70%)</a:t>
            </a:r>
            <a:endParaRPr lang="el-GR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400" dirty="0"/>
              <a:t>Έχουν κοινά ποσοστά </a:t>
            </a:r>
            <a:r>
              <a:rPr lang="el-GR" sz="2400" dirty="0" smtClean="0"/>
              <a:t>θνητότητας</a:t>
            </a:r>
            <a:endParaRPr lang="el-GR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400" dirty="0"/>
              <a:t>Οι περιοχές που πλήττονται συνορεύουν ανατομικά και αλληλοεπηρεάζονται</a:t>
            </a:r>
          </a:p>
          <a:p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3491880" y="4869160"/>
            <a:ext cx="43011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+mn-lt"/>
              </a:rPr>
              <a:t>(</a:t>
            </a:r>
            <a:r>
              <a:rPr lang="en-US" sz="2000" dirty="0" smtClean="0">
                <a:latin typeface="+mn-lt"/>
              </a:rPr>
              <a:t>Brooks-</a:t>
            </a:r>
            <a:r>
              <a:rPr lang="en-US" sz="2000" dirty="0" err="1" smtClean="0">
                <a:latin typeface="+mn-lt"/>
              </a:rPr>
              <a:t>Brunn</a:t>
            </a:r>
            <a:r>
              <a:rPr lang="el-GR" sz="2000" dirty="0" smtClean="0">
                <a:latin typeface="+mn-lt"/>
              </a:rPr>
              <a:t>,</a:t>
            </a:r>
            <a:r>
              <a:rPr lang="en-US" sz="2000" dirty="0" smtClean="0">
                <a:latin typeface="+mn-lt"/>
              </a:rPr>
              <a:t> 1995</a:t>
            </a:r>
            <a:r>
              <a:rPr lang="el-GR" sz="2000" dirty="0" smtClean="0">
                <a:latin typeface="+mn-lt"/>
              </a:rPr>
              <a:t>;</a:t>
            </a:r>
            <a:r>
              <a:rPr lang="en-US" sz="2000" dirty="0" smtClean="0">
                <a:latin typeface="+mn-lt"/>
              </a:rPr>
              <a:t> Makhabah</a:t>
            </a:r>
            <a:r>
              <a:rPr lang="el-GR" sz="2000" dirty="0" smtClean="0">
                <a:latin typeface="+mn-lt"/>
              </a:rPr>
              <a:t>,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2013)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7354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9512" y="1484784"/>
            <a:ext cx="878497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4A82"/>
              </a:buClr>
              <a:buFont typeface="Wingdings" panose="05000000000000000000" pitchFamily="2" charset="2"/>
              <a:buChar char="q"/>
            </a:pPr>
            <a:r>
              <a:rPr lang="el-GR" sz="2400" dirty="0" smtClean="0">
                <a:latin typeface="Calibri" pitchFamily="34" charset="0"/>
              </a:rPr>
              <a:t>Αργές-βαθιές αναπνοές, εκπνοή με μισόκλειστα χείλη και βήχας</a:t>
            </a:r>
            <a:r>
              <a:rPr lang="en-US" sz="2400" dirty="0" smtClean="0">
                <a:latin typeface="Calibri" pitchFamily="34" charset="0"/>
              </a:rPr>
              <a:t>, </a:t>
            </a:r>
            <a:r>
              <a:rPr lang="el-GR" sz="2400" dirty="0" smtClean="0">
                <a:latin typeface="Calibri" pitchFamily="34" charset="0"/>
              </a:rPr>
              <a:t>2</a:t>
            </a:r>
            <a:r>
              <a:rPr lang="en-US" sz="2400" dirty="0" smtClean="0">
                <a:latin typeface="Calibri" pitchFamily="34" charset="0"/>
              </a:rPr>
              <a:t>x</a:t>
            </a:r>
            <a:r>
              <a:rPr lang="el-GR" sz="2400" dirty="0" smtClean="0">
                <a:latin typeface="Calibri" pitchFamily="34" charset="0"/>
              </a:rPr>
              <a:t>10 </a:t>
            </a:r>
            <a:r>
              <a:rPr lang="en-US" sz="2400" dirty="0" smtClean="0">
                <a:latin typeface="Calibri" pitchFamily="34" charset="0"/>
              </a:rPr>
              <a:t>min/</a:t>
            </a:r>
            <a:r>
              <a:rPr lang="el-GR" sz="2400" dirty="0" smtClean="0">
                <a:latin typeface="Calibri" pitchFamily="34" charset="0"/>
              </a:rPr>
              <a:t>ημέρα (</a:t>
            </a:r>
            <a:r>
              <a:rPr lang="en-US" sz="2400" dirty="0" smtClean="0">
                <a:latin typeface="Calibri" pitchFamily="34" charset="0"/>
              </a:rPr>
              <a:t>Roukema et al</a:t>
            </a:r>
            <a:r>
              <a:rPr lang="el-GR" sz="2400" dirty="0" smtClean="0">
                <a:latin typeface="Calibri" pitchFamily="34" charset="0"/>
              </a:rPr>
              <a:t>.,</a:t>
            </a:r>
            <a:r>
              <a:rPr lang="en-US" sz="2400" dirty="0" smtClean="0">
                <a:latin typeface="Calibri" pitchFamily="34" charset="0"/>
              </a:rPr>
              <a:t> 1988)</a:t>
            </a:r>
            <a:endParaRPr lang="el-GR" sz="2400" dirty="0" smtClean="0">
              <a:latin typeface="Calibri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4A82"/>
              </a:buClr>
              <a:buFont typeface="Wingdings" panose="05000000000000000000" pitchFamily="2" charset="2"/>
              <a:buChar char="q"/>
            </a:pPr>
            <a:r>
              <a:rPr lang="el-GR" sz="2400" dirty="0" smtClean="0">
                <a:latin typeface="Calibri" pitchFamily="34" charset="0"/>
              </a:rPr>
              <a:t>Βήχας-χνώτισμα με υποστήριξη του τραύματος, αναρρόφηση, προοδευτική κινητοποίηση 5, 15, 30 </a:t>
            </a:r>
            <a:r>
              <a:rPr lang="en-US" sz="2400" dirty="0" smtClean="0">
                <a:latin typeface="Calibri" pitchFamily="34" charset="0"/>
              </a:rPr>
              <a:t>m </a:t>
            </a:r>
            <a:r>
              <a:rPr lang="el-GR" sz="2400" dirty="0" smtClean="0">
                <a:latin typeface="Calibri" pitchFamily="34" charset="0"/>
              </a:rPr>
              <a:t> (</a:t>
            </a:r>
            <a:r>
              <a:rPr lang="en-US" sz="2400" dirty="0" smtClean="0">
                <a:latin typeface="Calibri" pitchFamily="34" charset="0"/>
              </a:rPr>
              <a:t>Hanekom</a:t>
            </a:r>
            <a:r>
              <a:rPr lang="en-US" sz="2400" dirty="0">
                <a:latin typeface="Calibri" pitchFamily="34" charset="0"/>
              </a:rPr>
              <a:t> et </a:t>
            </a:r>
            <a:r>
              <a:rPr lang="en-US" sz="2400" dirty="0" smtClean="0">
                <a:latin typeface="Calibri" pitchFamily="34" charset="0"/>
              </a:rPr>
              <a:t>al</a:t>
            </a:r>
            <a:r>
              <a:rPr lang="el-GR" sz="2400" dirty="0" smtClean="0">
                <a:latin typeface="Calibri" pitchFamily="34" charset="0"/>
              </a:rPr>
              <a:t>.,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2012</a:t>
            </a:r>
            <a:r>
              <a:rPr lang="en-US" sz="2400" dirty="0" smtClean="0">
                <a:latin typeface="Calibri" pitchFamily="34" charset="0"/>
              </a:rPr>
              <a:t>)</a:t>
            </a:r>
            <a:endParaRPr lang="el-GR" sz="2400" dirty="0" smtClean="0">
              <a:latin typeface="Calibri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4A82"/>
              </a:buClr>
              <a:buFont typeface="Wingdings" panose="05000000000000000000" pitchFamily="2" charset="2"/>
              <a:buChar char="q"/>
            </a:pPr>
            <a:r>
              <a:rPr lang="el-GR" sz="2400" dirty="0" smtClean="0">
                <a:latin typeface="Calibri" pitchFamily="34" charset="0"/>
              </a:rPr>
              <a:t>Διαφραγματική αναπνοή, εκπνοή με μισόκλειστα χείλη, χνωτίσματα ακολουθούμενα από ήρεμη διαφραγματική αναπνοή (</a:t>
            </a:r>
            <a:r>
              <a:rPr lang="en-US" sz="2400" dirty="0" smtClean="0">
                <a:latin typeface="Calibri" pitchFamily="34" charset="0"/>
              </a:rPr>
              <a:t>Cristensen</a:t>
            </a:r>
            <a:r>
              <a:rPr lang="en-US" sz="2400" dirty="0">
                <a:latin typeface="Calibri" pitchFamily="34" charset="0"/>
              </a:rPr>
              <a:t> et </a:t>
            </a:r>
            <a:r>
              <a:rPr lang="en-US" sz="2400" dirty="0" smtClean="0">
                <a:latin typeface="Calibri" pitchFamily="34" charset="0"/>
              </a:rPr>
              <a:t>al</a:t>
            </a:r>
            <a:r>
              <a:rPr lang="el-GR" sz="2400" dirty="0" smtClean="0">
                <a:latin typeface="Calibri" pitchFamily="34" charset="0"/>
              </a:rPr>
              <a:t>.,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1991</a:t>
            </a:r>
            <a:r>
              <a:rPr lang="en-US" sz="2400" dirty="0" smtClean="0">
                <a:latin typeface="Calibri" pitchFamily="34" charset="0"/>
              </a:rPr>
              <a:t>)</a:t>
            </a:r>
            <a:endParaRPr lang="el-GR" sz="2400" dirty="0" smtClean="0">
              <a:latin typeface="Calibri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4A82"/>
              </a:buClr>
              <a:buFont typeface="Wingdings" panose="05000000000000000000" pitchFamily="2" charset="2"/>
              <a:buChar char="q"/>
            </a:pPr>
            <a:r>
              <a:rPr lang="el-GR" sz="2400" dirty="0" smtClean="0">
                <a:latin typeface="Calibri" pitchFamily="34" charset="0"/>
              </a:rPr>
              <a:t>Πρώιμη κινητοποίηση με 5 βαθιές αναπνοές ανά συνεδρία και κράτημα 3 </a:t>
            </a:r>
            <a:r>
              <a:rPr lang="en-US" sz="2400" dirty="0" smtClean="0">
                <a:latin typeface="Calibri" pitchFamily="34" charset="0"/>
              </a:rPr>
              <a:t>sec</a:t>
            </a:r>
            <a:r>
              <a:rPr lang="el-GR" sz="2400" dirty="0" smtClean="0">
                <a:latin typeface="Calibri" pitchFamily="34" charset="0"/>
              </a:rPr>
              <a:t> στη μέγιστη εισπνοή (</a:t>
            </a:r>
            <a:r>
              <a:rPr lang="en-US" sz="2400" dirty="0">
                <a:latin typeface="Calibri" pitchFamily="34" charset="0"/>
              </a:rPr>
              <a:t>Silva et </a:t>
            </a:r>
            <a:r>
              <a:rPr lang="en-US" sz="2400" dirty="0" smtClean="0">
                <a:latin typeface="Calibri" pitchFamily="34" charset="0"/>
              </a:rPr>
              <a:t>al</a:t>
            </a:r>
            <a:r>
              <a:rPr lang="el-GR" sz="2400" dirty="0" smtClean="0">
                <a:latin typeface="Calibri" pitchFamily="34" charset="0"/>
              </a:rPr>
              <a:t>.,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2012</a:t>
            </a:r>
            <a:r>
              <a:rPr lang="en-US" sz="2400" dirty="0" smtClean="0">
                <a:latin typeface="Calibri" pitchFamily="34" charset="0"/>
              </a:rPr>
              <a:t>)</a:t>
            </a:r>
            <a:endParaRPr lang="el-GR" sz="2400" dirty="0" smtClean="0">
              <a:latin typeface="Calibri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4A82"/>
              </a:buClr>
              <a:buFont typeface="Wingdings" panose="05000000000000000000" pitchFamily="2" charset="2"/>
              <a:buChar char="q"/>
            </a:pPr>
            <a:r>
              <a:rPr lang="el-GR" sz="2400" dirty="0" smtClean="0">
                <a:latin typeface="Calibri" pitchFamily="34" charset="0"/>
              </a:rPr>
              <a:t>Βήχας, πρώιμη κινητοποίηση, σπιρόμετρο κινήτρου, βαθιές εισπνοές, ασκήσεις άνω άκρων (</a:t>
            </a:r>
            <a:r>
              <a:rPr lang="en-US" sz="2400" dirty="0">
                <a:latin typeface="Calibri" pitchFamily="34" charset="0"/>
              </a:rPr>
              <a:t>Varela et </a:t>
            </a:r>
            <a:r>
              <a:rPr lang="en-US" sz="2400" dirty="0" smtClean="0">
                <a:latin typeface="Calibri" pitchFamily="34" charset="0"/>
              </a:rPr>
              <a:t>al</a:t>
            </a:r>
            <a:r>
              <a:rPr lang="el-GR" sz="2400" dirty="0" smtClean="0">
                <a:latin typeface="Calibri" pitchFamily="34" charset="0"/>
              </a:rPr>
              <a:t>.,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2005</a:t>
            </a:r>
            <a:r>
              <a:rPr lang="en-US" sz="2400" dirty="0" smtClean="0">
                <a:latin typeface="Calibri" pitchFamily="34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algn="ctr">
              <a:defRPr sz="4000" b="1" i="1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l-GR" sz="3600" i="0" dirty="0" smtClean="0">
                <a:solidFill>
                  <a:srgbClr val="820000"/>
                </a:solidFill>
                <a:effectLst/>
                <a:latin typeface="+mn-lt"/>
              </a:rPr>
              <a:t>Ερευνητικά τεκμηριωμένη Φ/Θ για την πρόληψη των μετα-εγχειρητικών επιπλοκών </a:t>
            </a:r>
          </a:p>
          <a:p>
            <a:r>
              <a:rPr lang="el-GR" sz="2400" b="0" i="0" dirty="0" smtClean="0">
                <a:solidFill>
                  <a:srgbClr val="820000"/>
                </a:solidFill>
                <a:effectLst/>
                <a:latin typeface="+mn-lt"/>
              </a:rPr>
              <a:t>(1 από 2)</a:t>
            </a:r>
          </a:p>
        </p:txBody>
      </p:sp>
    </p:spTree>
    <p:extLst>
      <p:ext uri="{BB962C8B-B14F-4D97-AF65-F5344CB8AC3E}">
        <p14:creationId xmlns:p14="http://schemas.microsoft.com/office/powerpoint/2010/main" val="41917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556792"/>
            <a:ext cx="88924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4A82"/>
              </a:buClr>
              <a:buFont typeface="Wingdings" panose="05000000000000000000" pitchFamily="2" charset="2"/>
              <a:buChar char="q"/>
            </a:pPr>
            <a:r>
              <a:rPr lang="el-GR" sz="2400" dirty="0" smtClean="0">
                <a:latin typeface="Calibri" pitchFamily="34" charset="0"/>
              </a:rPr>
              <a:t>Εκπνοή με μισόκλειστα χείλη, χνωτίσματα και βήχας κάθε ώρα, πληροφόρηση για την σημασία της πρώιμης κινητοποίησης (</a:t>
            </a:r>
            <a:r>
              <a:rPr lang="en-US" sz="2400" dirty="0" smtClean="0">
                <a:latin typeface="Calibri" pitchFamily="34" charset="0"/>
              </a:rPr>
              <a:t>Fagevik </a:t>
            </a:r>
            <a:r>
              <a:rPr lang="en-US" sz="2400" dirty="0">
                <a:latin typeface="Calibri" pitchFamily="34" charset="0"/>
              </a:rPr>
              <a:t>et </a:t>
            </a:r>
            <a:r>
              <a:rPr lang="en-US" sz="2400" dirty="0" smtClean="0">
                <a:latin typeface="Calibri" pitchFamily="34" charset="0"/>
              </a:rPr>
              <a:t>al</a:t>
            </a:r>
            <a:r>
              <a:rPr lang="el-GR" sz="2400" dirty="0" smtClean="0">
                <a:latin typeface="Calibri" pitchFamily="34" charset="0"/>
              </a:rPr>
              <a:t>.,</a:t>
            </a:r>
            <a:r>
              <a:rPr lang="en-US" sz="2400" dirty="0" smtClean="0">
                <a:latin typeface="Calibri" pitchFamily="34" charset="0"/>
              </a:rPr>
              <a:t> 1997)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4A82"/>
              </a:buClr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Calibri" pitchFamily="34" charset="0"/>
              </a:rPr>
              <a:t>MEMA </a:t>
            </a:r>
            <a:r>
              <a:rPr lang="el-GR" sz="2400" dirty="0" smtClean="0">
                <a:latin typeface="Calibri" pitchFamily="34" charset="0"/>
              </a:rPr>
              <a:t>με 5 </a:t>
            </a:r>
            <a:r>
              <a:rPr lang="en-US" sz="2400" dirty="0" smtClean="0">
                <a:latin typeface="Calibri" pitchFamily="34" charset="0"/>
              </a:rPr>
              <a:t>cm H</a:t>
            </a:r>
            <a:r>
              <a:rPr lang="en-US" sz="2400" baseline="-25000" dirty="0" smtClean="0">
                <a:latin typeface="Calibri" pitchFamily="34" charset="0"/>
              </a:rPr>
              <a:t>2</a:t>
            </a:r>
            <a:r>
              <a:rPr lang="en-US" sz="2400" dirty="0" smtClean="0">
                <a:latin typeface="Calibri" pitchFamily="34" charset="0"/>
              </a:rPr>
              <a:t>O peep </a:t>
            </a:r>
            <a:r>
              <a:rPr lang="el-GR" sz="2400" dirty="0" smtClean="0">
                <a:latin typeface="Calibri" pitchFamily="34" charset="0"/>
              </a:rPr>
              <a:t>και 10 </a:t>
            </a:r>
            <a:r>
              <a:rPr lang="en-US" sz="2400" dirty="0" smtClean="0">
                <a:latin typeface="Calibri" pitchFamily="34" charset="0"/>
              </a:rPr>
              <a:t>cm H</a:t>
            </a:r>
            <a:r>
              <a:rPr lang="en-US" sz="2400" baseline="-25000" dirty="0" smtClean="0">
                <a:latin typeface="Calibri" pitchFamily="34" charset="0"/>
              </a:rPr>
              <a:t>2</a:t>
            </a:r>
            <a:r>
              <a:rPr lang="en-US" sz="2400" dirty="0" smtClean="0">
                <a:latin typeface="Calibri" pitchFamily="34" charset="0"/>
              </a:rPr>
              <a:t>O pressure support, </a:t>
            </a:r>
            <a:r>
              <a:rPr lang="el-GR" sz="2400" dirty="0" smtClean="0">
                <a:latin typeface="Calibri" pitchFamily="34" charset="0"/>
              </a:rPr>
              <a:t>για 1 ώρα προληπτικά (</a:t>
            </a:r>
            <a:r>
              <a:rPr lang="en-US" sz="2400" dirty="0" smtClean="0">
                <a:latin typeface="Calibri" pitchFamily="34" charset="0"/>
              </a:rPr>
              <a:t>Aguilo </a:t>
            </a:r>
            <a:r>
              <a:rPr lang="en-US" sz="2400" dirty="0">
                <a:latin typeface="Calibri" pitchFamily="34" charset="0"/>
              </a:rPr>
              <a:t>et </a:t>
            </a:r>
            <a:r>
              <a:rPr lang="en-US" sz="2400" dirty="0" smtClean="0">
                <a:latin typeface="Calibri" pitchFamily="34" charset="0"/>
              </a:rPr>
              <a:t>al</a:t>
            </a:r>
            <a:r>
              <a:rPr lang="el-GR" sz="2400" dirty="0" smtClean="0">
                <a:latin typeface="Calibri" pitchFamily="34" charset="0"/>
              </a:rPr>
              <a:t>.,</a:t>
            </a:r>
            <a:r>
              <a:rPr lang="en-US" sz="2400" dirty="0" smtClean="0">
                <a:latin typeface="Calibri" pitchFamily="34" charset="0"/>
              </a:rPr>
              <a:t> 1997)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4A82"/>
              </a:buClr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Calibri" pitchFamily="34" charset="0"/>
              </a:rPr>
              <a:t>MEMA </a:t>
            </a:r>
            <a:r>
              <a:rPr lang="el-GR" sz="2400" dirty="0" smtClean="0">
                <a:latin typeface="Calibri" pitchFamily="34" charset="0"/>
              </a:rPr>
              <a:t>με 10 </a:t>
            </a:r>
            <a:r>
              <a:rPr lang="en-US" sz="2400" dirty="0" smtClean="0">
                <a:latin typeface="Calibri" pitchFamily="34" charset="0"/>
              </a:rPr>
              <a:t>cm H</a:t>
            </a:r>
            <a:r>
              <a:rPr lang="en-US" sz="2400" baseline="-25000" dirty="0" smtClean="0">
                <a:latin typeface="Calibri" pitchFamily="34" charset="0"/>
              </a:rPr>
              <a:t>2</a:t>
            </a:r>
            <a:r>
              <a:rPr lang="en-US" sz="2400" dirty="0" smtClean="0">
                <a:latin typeface="Calibri" pitchFamily="34" charset="0"/>
              </a:rPr>
              <a:t>O pressure support </a:t>
            </a:r>
            <a:r>
              <a:rPr lang="el-GR" sz="2400" dirty="0" smtClean="0">
                <a:latin typeface="Calibri" pitchFamily="34" charset="0"/>
              </a:rPr>
              <a:t>προοδευτικά αυξανόμενη, αυξανόμενη </a:t>
            </a:r>
            <a:r>
              <a:rPr lang="en-US" sz="2400" dirty="0" smtClean="0">
                <a:latin typeface="Calibri" pitchFamily="34" charset="0"/>
              </a:rPr>
              <a:t>peep </a:t>
            </a:r>
            <a:r>
              <a:rPr lang="el-GR" sz="2400" dirty="0" smtClean="0">
                <a:latin typeface="Calibri" pitchFamily="34" charset="0"/>
              </a:rPr>
              <a:t>μέχρι 12 </a:t>
            </a:r>
            <a:r>
              <a:rPr lang="en-US" sz="2400" dirty="0" smtClean="0">
                <a:latin typeface="Calibri" pitchFamily="34" charset="0"/>
              </a:rPr>
              <a:t>cm H</a:t>
            </a:r>
            <a:r>
              <a:rPr lang="en-US" sz="2400" baseline="-25000" dirty="0" smtClean="0">
                <a:latin typeface="Calibri" pitchFamily="34" charset="0"/>
              </a:rPr>
              <a:t>2</a:t>
            </a:r>
            <a:r>
              <a:rPr lang="en-US" sz="2400" dirty="0" smtClean="0">
                <a:latin typeface="Calibri" pitchFamily="34" charset="0"/>
              </a:rPr>
              <a:t>O, </a:t>
            </a:r>
            <a:r>
              <a:rPr lang="el-GR" sz="2400" dirty="0" smtClean="0">
                <a:latin typeface="Calibri" pitchFamily="34" charset="0"/>
              </a:rPr>
              <a:t>μέχρι ο ασθενής να διαφύγει τον κίνδυνο της επαναδιασωλήνωσης (</a:t>
            </a:r>
            <a:r>
              <a:rPr lang="en-US" sz="2400" dirty="0" smtClean="0">
                <a:latin typeface="Calibri" pitchFamily="34" charset="0"/>
              </a:rPr>
              <a:t>Conti </a:t>
            </a:r>
            <a:r>
              <a:rPr lang="en-US" sz="2400" dirty="0">
                <a:latin typeface="Calibri" pitchFamily="34" charset="0"/>
              </a:rPr>
              <a:t>et </a:t>
            </a:r>
            <a:r>
              <a:rPr lang="en-US" sz="2400" dirty="0" smtClean="0">
                <a:latin typeface="Calibri" pitchFamily="34" charset="0"/>
              </a:rPr>
              <a:t>al</a:t>
            </a:r>
            <a:r>
              <a:rPr lang="el-GR" sz="2400" dirty="0" smtClean="0">
                <a:latin typeface="Calibri" pitchFamily="34" charset="0"/>
              </a:rPr>
              <a:t>.,</a:t>
            </a:r>
            <a:r>
              <a:rPr lang="en-US" sz="2400" dirty="0" smtClean="0">
                <a:latin typeface="Calibri" pitchFamily="34" charset="0"/>
              </a:rPr>
              <a:t> 2007)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4A82"/>
              </a:buClr>
              <a:buFont typeface="Wingdings" panose="05000000000000000000" pitchFamily="2" charset="2"/>
              <a:buChar char="q"/>
            </a:pPr>
            <a:r>
              <a:rPr lang="el-GR" sz="2400" dirty="0" smtClean="0">
                <a:latin typeface="Calibri" pitchFamily="34" charset="0"/>
              </a:rPr>
              <a:t>Σπιρόμετρο κινήτρου και βαθιές εισπνοές (</a:t>
            </a:r>
            <a:r>
              <a:rPr lang="en-US" sz="2400" dirty="0" smtClean="0">
                <a:latin typeface="Calibri" pitchFamily="34" charset="0"/>
              </a:rPr>
              <a:t>Thomas &amp; Mcintosh 1994)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4" name="TextBox 8"/>
          <p:cNvSpPr txBox="1"/>
          <p:nvPr/>
        </p:nvSpPr>
        <p:spPr>
          <a:xfrm>
            <a:off x="0" y="1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algn="ctr">
              <a:defRPr sz="4000" b="1" i="1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l-GR" sz="3600" i="0" dirty="0" smtClean="0">
                <a:solidFill>
                  <a:srgbClr val="820000"/>
                </a:solidFill>
                <a:effectLst/>
                <a:latin typeface="+mn-lt"/>
              </a:rPr>
              <a:t>Ερευνητικά τεκμηριωμένη Φ/Θ για την πρόληψη των μετα-εγχειρητικών επιπλοκών </a:t>
            </a:r>
          </a:p>
          <a:p>
            <a:pPr lvl="0"/>
            <a:r>
              <a:rPr lang="el-GR" sz="2400" b="0" i="0" dirty="0" smtClean="0">
                <a:solidFill>
                  <a:srgbClr val="820000"/>
                </a:solidFill>
                <a:effectLst/>
                <a:latin typeface="Calibri"/>
              </a:rPr>
              <a:t>(2 </a:t>
            </a:r>
            <a:r>
              <a:rPr lang="el-GR" sz="2400" b="0" i="0" dirty="0">
                <a:solidFill>
                  <a:srgbClr val="820000"/>
                </a:solidFill>
                <a:effectLst/>
                <a:latin typeface="Calibri"/>
              </a:rPr>
              <a:t>από 2</a:t>
            </a:r>
            <a:r>
              <a:rPr lang="el-GR" sz="2400" b="0" i="0" dirty="0" smtClean="0">
                <a:solidFill>
                  <a:srgbClr val="820000"/>
                </a:solidFill>
                <a:effectLst/>
                <a:latin typeface="Calibri"/>
              </a:rPr>
              <a:t>)</a:t>
            </a:r>
            <a:endParaRPr lang="el-GR" sz="3600" i="0" dirty="0" smtClean="0">
              <a:solidFill>
                <a:srgbClr val="820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959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 </a:t>
            </a:r>
            <a:r>
              <a:rPr lang="el-GR" sz="3200" b="0" dirty="0" smtClean="0"/>
              <a:t>(1 από </a:t>
            </a:r>
            <a:r>
              <a:rPr lang="en-US" sz="3200" b="0" dirty="0" smtClean="0"/>
              <a:t>3</a:t>
            </a:r>
            <a:r>
              <a:rPr lang="el-GR" sz="3200" b="0" dirty="0" smtClean="0"/>
              <a:t>) 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04056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alibri" pitchFamily="34" charset="0"/>
              </a:rPr>
              <a:t>Conti, Giorgio, </a:t>
            </a:r>
            <a:r>
              <a:rPr lang="en-US" sz="2400" dirty="0" smtClean="0"/>
              <a:t>Cavaliere F, Costa R, </a:t>
            </a:r>
            <a:r>
              <a:rPr lang="en-US" sz="2400" dirty="0" smtClean="0">
                <a:latin typeface="Calibri" pitchFamily="34" charset="0"/>
              </a:rPr>
              <a:t>et al. Noninvasive positive-pressure ventilation with different interfaces in patients with respiratory failure after abdominal surgery: A matched-control study. Respiratory care, 2007; 52:1463-1471.</a:t>
            </a:r>
          </a:p>
          <a:p>
            <a:r>
              <a:rPr lang="en-US" sz="2400" dirty="0" smtClean="0"/>
              <a:t>Drummond GB. The abdominal muscles in anaesthesia and after surgery. Br J Anaesth, 2003; 91:73</a:t>
            </a:r>
            <a:r>
              <a:rPr lang="el-GR" sz="2400" dirty="0" smtClean="0"/>
              <a:t>-</a:t>
            </a:r>
            <a:r>
              <a:rPr lang="en-US" sz="2400" dirty="0" smtClean="0"/>
              <a:t>80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r>
              <a:rPr lang="en-US" sz="2400" dirty="0" smtClean="0"/>
              <a:t>Hough A. Physiotherapy in Respiratory Care. Nelson Thomes Ltd</a:t>
            </a:r>
            <a:r>
              <a:rPr lang="el-GR" sz="2400" dirty="0" smtClean="0"/>
              <a:t>,</a:t>
            </a:r>
            <a:r>
              <a:rPr lang="en-US" sz="2400" dirty="0" smtClean="0"/>
              <a:t> 2001.</a:t>
            </a:r>
          </a:p>
          <a:p>
            <a:r>
              <a:rPr lang="en-US" sz="2400" dirty="0" smtClean="0"/>
              <a:t>Mackay MR, Ellis E</a:t>
            </a:r>
            <a:r>
              <a:rPr lang="el-GR" sz="2400" dirty="0" smtClean="0"/>
              <a:t>,</a:t>
            </a:r>
            <a:r>
              <a:rPr lang="en-US" sz="2400" dirty="0" smtClean="0"/>
              <a:t> Johnston C</a:t>
            </a:r>
            <a:r>
              <a:rPr lang="el-GR" sz="2400" dirty="0" smtClean="0"/>
              <a:t>.</a:t>
            </a:r>
            <a:r>
              <a:rPr lang="en-US" sz="2400" dirty="0" smtClean="0"/>
              <a:t> Randomized clinical trial of physiotherapy after open abdominal surgery in high risk patients. Australian Journal of Physiotherapy</a:t>
            </a:r>
            <a:r>
              <a:rPr lang="el-GR" sz="2400" dirty="0" smtClean="0"/>
              <a:t>, 2005;</a:t>
            </a:r>
            <a:r>
              <a:rPr lang="en-US" sz="2400" dirty="0" smtClean="0"/>
              <a:t> 51:151–159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9553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Βιβλιογραφία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n-US" sz="3200" b="0" dirty="0" smtClean="0"/>
              <a:t>3</a:t>
            </a:r>
            <a:r>
              <a:rPr lang="el-GR" sz="3200" b="0" dirty="0" smtClean="0"/>
              <a:t>) 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877272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400" dirty="0" smtClean="0"/>
              <a:t>Fagevik Olsén M, Hahn I, Nordgren S, Lönroth H, LundholM K. Randomised controlled trial of prophylactic chest physiotherapy in major abdominal surgery. British Journal of Surgery 1997; 84:1535–1538.</a:t>
            </a:r>
          </a:p>
          <a:p>
            <a:pPr>
              <a:spcBef>
                <a:spcPts val="1800"/>
              </a:spcBef>
            </a:pPr>
            <a:r>
              <a:rPr lang="pt-BR" sz="2400" dirty="0" smtClean="0"/>
              <a:t>Manzano RM, Carvalho CR, Saraiva-Romanholo BM, et al. </a:t>
            </a:r>
            <a:r>
              <a:rPr lang="en-US" sz="2400" dirty="0" smtClean="0"/>
              <a:t>Chest physiotherapy during immediate postoperative period among patients undergoing upper abdominal surgery: A randomized clinical trial. Sao Paulo Medical Journal, 2008; 126(5):269-273.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Reeve J</a:t>
            </a:r>
            <a:r>
              <a:rPr lang="el-GR" sz="2400" dirty="0" smtClean="0"/>
              <a:t>.</a:t>
            </a:r>
            <a:r>
              <a:rPr lang="en-US" sz="2400" dirty="0" smtClean="0"/>
              <a:t> Physiotherapy  interventions to prevent postoperative pulmonary complications following lung resection. What is the evidence? What is the practice? New Zealand Journal of  Physiotherapy</a:t>
            </a:r>
            <a:r>
              <a:rPr lang="el-GR" sz="2400" dirty="0" smtClean="0"/>
              <a:t>, 2008;</a:t>
            </a:r>
            <a:r>
              <a:rPr lang="en-US" sz="2400" dirty="0" smtClean="0"/>
              <a:t> 36(3):118-130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pPr>
              <a:spcBef>
                <a:spcPts val="1800"/>
              </a:spcBef>
            </a:pPr>
            <a:endParaRPr lang="en-US" sz="2400" dirty="0" smtClean="0"/>
          </a:p>
          <a:p>
            <a:pPr>
              <a:spcBef>
                <a:spcPts val="1800"/>
              </a:spcBef>
            </a:pPr>
            <a:endParaRPr lang="it-IT" sz="2400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3315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Βιβλιογραφία </a:t>
            </a:r>
            <a:r>
              <a:rPr lang="el-GR" sz="3200" b="0" dirty="0" smtClean="0"/>
              <a:t>(</a:t>
            </a:r>
            <a:r>
              <a:rPr lang="en-US" sz="3200" b="0" dirty="0" smtClean="0"/>
              <a:t>3</a:t>
            </a:r>
            <a:r>
              <a:rPr lang="el-GR" sz="3200" b="0" dirty="0" smtClean="0"/>
              <a:t> </a:t>
            </a:r>
            <a:r>
              <a:rPr lang="el-GR" sz="3200" b="0" dirty="0"/>
              <a:t>από </a:t>
            </a:r>
            <a:r>
              <a:rPr lang="en-US" sz="3200" b="0" dirty="0" smtClean="0"/>
              <a:t>3</a:t>
            </a:r>
            <a:r>
              <a:rPr lang="el-GR" sz="3200" b="0" dirty="0" smtClean="0"/>
              <a:t>) 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5661248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vi-VN" sz="2400" dirty="0" smtClean="0">
                <a:latin typeface="Calibri" pitchFamily="34" charset="0"/>
              </a:rPr>
              <a:t>Reeve J</a:t>
            </a:r>
            <a:r>
              <a:rPr lang="en-US" sz="2400" dirty="0" smtClean="0">
                <a:latin typeface="Calibri" pitchFamily="34" charset="0"/>
              </a:rPr>
              <a:t>, </a:t>
            </a:r>
            <a:r>
              <a:rPr lang="vi-VN" sz="2400" dirty="0" smtClean="0">
                <a:latin typeface="Calibri" pitchFamily="34" charset="0"/>
              </a:rPr>
              <a:t>Denehy</a:t>
            </a:r>
            <a:r>
              <a:rPr lang="en-US" sz="2400" dirty="0" smtClean="0">
                <a:latin typeface="Calibri" pitchFamily="34" charset="0"/>
              </a:rPr>
              <a:t> L</a:t>
            </a:r>
            <a:r>
              <a:rPr lang="vi-VN" sz="2400" dirty="0" smtClean="0">
                <a:latin typeface="Calibri" pitchFamily="34" charset="0"/>
              </a:rPr>
              <a:t>, Stiller</a:t>
            </a:r>
            <a:r>
              <a:rPr lang="en-US" sz="2400" dirty="0" smtClean="0">
                <a:latin typeface="Calibri" pitchFamily="34" charset="0"/>
              </a:rPr>
              <a:t> K</a:t>
            </a:r>
            <a:r>
              <a:rPr lang="vi-VN" sz="2400" dirty="0" smtClean="0">
                <a:latin typeface="Calibri" pitchFamily="34" charset="0"/>
              </a:rPr>
              <a:t>. The physiotherapy management of patients undergoing thoracic surgery: </a:t>
            </a:r>
            <a:r>
              <a:rPr lang="en-US" sz="2400" dirty="0" smtClean="0">
                <a:latin typeface="Calibri" pitchFamily="34" charset="0"/>
              </a:rPr>
              <a:t>A</a:t>
            </a:r>
            <a:r>
              <a:rPr lang="vi-VN" sz="2400" dirty="0" smtClean="0">
                <a:latin typeface="Calibri" pitchFamily="34" charset="0"/>
              </a:rPr>
              <a:t> survey of current practice in Australia and New Zealand.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vi-VN" sz="2400" dirty="0" smtClean="0">
                <a:latin typeface="Calibri" pitchFamily="34" charset="0"/>
              </a:rPr>
              <a:t>Physiotherapy Research International</a:t>
            </a:r>
            <a:r>
              <a:rPr lang="en-US" sz="2400" dirty="0" smtClean="0">
                <a:latin typeface="Calibri" pitchFamily="34" charset="0"/>
              </a:rPr>
              <a:t>, 2007; </a:t>
            </a:r>
            <a:r>
              <a:rPr lang="vi-VN" sz="2400" dirty="0" smtClean="0">
                <a:latin typeface="Calibri" pitchFamily="34" charset="0"/>
              </a:rPr>
              <a:t>12:59-71.</a:t>
            </a:r>
            <a:endParaRPr lang="en-US" sz="2400" dirty="0" smtClean="0">
              <a:latin typeface="Calibri" pitchFamily="34" charset="0"/>
            </a:endParaRPr>
          </a:p>
          <a:p>
            <a:pPr>
              <a:spcBef>
                <a:spcPts val="1800"/>
              </a:spcBef>
            </a:pPr>
            <a:r>
              <a:rPr lang="en-US" sz="2400" dirty="0" smtClean="0">
                <a:latin typeface="Calibri" pitchFamily="34" charset="0"/>
              </a:rPr>
              <a:t>Stiller K. Safety issues that should be considered when mobilizing critically ill patients. Critical care clinics, 2007; 23:35-53.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Thomson AM, Skinner AS, Piercy J. Tidy's Physiotherapy. Butterworth-Heinemann Ltd</a:t>
            </a:r>
            <a:r>
              <a:rPr lang="el-GR" sz="2400" dirty="0" smtClean="0"/>
              <a:t>,</a:t>
            </a:r>
            <a:r>
              <a:rPr lang="en-US" sz="2400" dirty="0" smtClean="0"/>
              <a:t> 1998. </a:t>
            </a:r>
          </a:p>
          <a:p>
            <a:pPr>
              <a:spcBef>
                <a:spcPts val="1800"/>
              </a:spcBef>
            </a:pPr>
            <a:r>
              <a:rPr lang="pt-BR" sz="2400" dirty="0" smtClean="0"/>
              <a:t>Varela G, Ballesteros E, Jiménez MF, et al. </a:t>
            </a:r>
            <a:r>
              <a:rPr lang="en-US" sz="2400" dirty="0" smtClean="0"/>
              <a:t>Cost-effectiveness analysis of prophylactic respiratory physiotherapy in pulmonary lobectomy. European Journal of Cardio-thoracic Surgery, 2006; 29:216—220.</a:t>
            </a:r>
          </a:p>
          <a:p>
            <a:pPr>
              <a:spcBef>
                <a:spcPts val="1800"/>
              </a:spcBef>
            </a:pPr>
            <a:endParaRPr lang="en-US" sz="2400" dirty="0" smtClean="0"/>
          </a:p>
          <a:p>
            <a:pPr>
              <a:spcBef>
                <a:spcPts val="1800"/>
              </a:spcBef>
            </a:pPr>
            <a:endParaRPr lang="en-US" sz="2400" dirty="0" smtClean="0">
              <a:latin typeface="Calibri" pitchFamily="34" charset="0"/>
            </a:endParaRPr>
          </a:p>
          <a:p>
            <a:pPr>
              <a:spcBef>
                <a:spcPts val="1800"/>
              </a:spcBef>
            </a:pPr>
            <a:endParaRPr lang="vi-VN" sz="2400" dirty="0"/>
          </a:p>
          <a:p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4559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6"/>
          <p:cNvSpPr>
            <a:spLocks noGrp="1"/>
          </p:cNvSpPr>
          <p:nvPr>
            <p:ph type="ctrTitle"/>
          </p:nvPr>
        </p:nvSpPr>
        <p:spPr>
          <a:xfrm>
            <a:off x="683568" y="318031"/>
            <a:ext cx="7772400" cy="1470025"/>
          </a:xfrm>
        </p:spPr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12" name="Υπότιτλος 7"/>
          <p:cNvSpPr>
            <a:spLocks noGrp="1"/>
          </p:cNvSpPr>
          <p:nvPr>
            <p:ph type="subTitle" idx="1"/>
          </p:nvPr>
        </p:nvSpPr>
        <p:spPr>
          <a:xfrm>
            <a:off x="1369368" y="5211264"/>
            <a:ext cx="6400800" cy="504056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Σας ευχαριστώ πολύ</a:t>
            </a:r>
            <a:endParaRPr lang="el-GR" dirty="0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700808"/>
            <a:ext cx="3566624" cy="2376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5"/>
          <p:cNvSpPr/>
          <p:nvPr/>
        </p:nvSpPr>
        <p:spPr>
          <a:xfrm>
            <a:off x="3131840" y="4509120"/>
            <a:ext cx="3120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Surgery - preparation (1978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)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High Contrast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grpSp>
        <p:nvGrpSpPr>
          <p:cNvPr id="8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3" name="Picture 12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4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>
                <a:solidFill>
                  <a:schemeClr val="tx1"/>
                </a:solidFill>
              </a:rPr>
              <a:t>Σημειώματα</a:t>
            </a:r>
            <a:endParaRPr lang="el-GR" sz="4400" cap="none" dirty="0">
              <a:solidFill>
                <a:schemeClr val="tx1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9973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Ειρήνη </a:t>
            </a:r>
            <a:r>
              <a:rPr lang="el-GR" sz="2000" dirty="0" smtClean="0"/>
              <a:t>Γραμματοπούλου</a:t>
            </a:r>
            <a:r>
              <a:rPr lang="en-US" sz="2000" dirty="0" smtClean="0"/>
              <a:t>, </a:t>
            </a:r>
            <a:r>
              <a:rPr lang="el-GR" sz="2000" dirty="0">
                <a:solidFill>
                  <a:prstClr val="black"/>
                </a:solidFill>
              </a:rPr>
              <a:t>Κώστας Γρηγοριάδης</a:t>
            </a:r>
            <a:r>
              <a:rPr lang="el-GR" sz="2000" dirty="0" smtClean="0"/>
              <a:t> </a:t>
            </a:r>
            <a:r>
              <a:rPr lang="el-GR" sz="2000" dirty="0"/>
              <a:t>2014. Ειρήνη </a:t>
            </a:r>
            <a:r>
              <a:rPr lang="el-GR" sz="2000" dirty="0" smtClean="0"/>
              <a:t>Γραμματοπούλου</a:t>
            </a:r>
            <a:r>
              <a:rPr lang="en-US" sz="2000" dirty="0" smtClean="0"/>
              <a:t>, </a:t>
            </a:r>
            <a:r>
              <a:rPr lang="el-GR" sz="2000" dirty="0">
                <a:solidFill>
                  <a:prstClr val="black"/>
                </a:solidFill>
              </a:rPr>
              <a:t>Κώστας </a:t>
            </a:r>
            <a:r>
              <a:rPr lang="el-GR" sz="2000" dirty="0" smtClean="0">
                <a:solidFill>
                  <a:prstClr val="black"/>
                </a:solidFill>
              </a:rPr>
              <a:t>Γρηγοριάδης</a:t>
            </a:r>
            <a:r>
              <a:rPr lang="el-GR" sz="2000" dirty="0" smtClean="0"/>
              <a:t>. </a:t>
            </a:r>
            <a:r>
              <a:rPr lang="el-GR" sz="2000" dirty="0"/>
              <a:t>«Αναπνευστική </a:t>
            </a:r>
            <a:r>
              <a:rPr lang="el-GR" sz="2000" dirty="0" smtClean="0"/>
              <a:t>Φυσικοθεραπεία. Ενότητα </a:t>
            </a:r>
            <a:r>
              <a:rPr lang="el-GR" sz="2000" dirty="0"/>
              <a:t>11. Η Φυσικοθεραπεία του χειρουργικού </a:t>
            </a:r>
            <a:r>
              <a:rPr lang="el-GR" sz="2000" dirty="0" smtClean="0"/>
              <a:t>ασθενή».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70827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Αδειοδότησης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091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Επεξήγηση όρων χρήσης έργων 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58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40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2. </a:t>
            </a:r>
            <a:r>
              <a:rPr lang="el-GR" dirty="0" smtClean="0"/>
              <a:t>Επιπλοκή </a:t>
            </a:r>
            <a:r>
              <a:rPr lang="el-GR" sz="3200" b="0" dirty="0" smtClean="0"/>
              <a:t>(1 από 14)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816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600" b="1" dirty="0" smtClean="0">
                <a:solidFill>
                  <a:srgbClr val="820000"/>
                </a:solidFill>
              </a:rPr>
              <a:t>α) Ορισμός</a:t>
            </a:r>
          </a:p>
          <a:p>
            <a:pPr marL="0" indent="0">
              <a:spcBef>
                <a:spcPts val="2400"/>
              </a:spcBef>
            </a:pPr>
            <a:r>
              <a:rPr lang="el-GR" sz="2400" dirty="0" smtClean="0"/>
              <a:t> Επιπλοκή</a:t>
            </a:r>
            <a:r>
              <a:rPr lang="el-GR" sz="2400" dirty="0"/>
              <a:t>, στην ιατρική, είναι η δυσμενής εξέλιξη μιας ασθένειας, μιας πάθησης ή μιας θεραπευτικής </a:t>
            </a:r>
            <a:r>
              <a:rPr lang="el-GR" sz="2400" dirty="0" smtClean="0"/>
              <a:t>αγωγής</a:t>
            </a:r>
            <a:endParaRPr lang="el-GR" sz="2400" dirty="0"/>
          </a:p>
          <a:p>
            <a:pPr marL="0" indent="0">
              <a:spcBef>
                <a:spcPts val="2400"/>
              </a:spcBef>
            </a:pPr>
            <a:r>
              <a:rPr lang="el-GR" sz="2400" dirty="0" smtClean="0"/>
              <a:t> Ειδικά στη χειρουργική, </a:t>
            </a:r>
            <a:r>
              <a:rPr lang="el-GR" sz="2400" dirty="0"/>
              <a:t>μπορούν να προκληθούν ανεπιθύμητες ενέργειες από μία επέμβαση και να παραχθεί ένα νέο πρόβλημα </a:t>
            </a:r>
            <a:r>
              <a:rPr lang="el-GR" sz="2400" dirty="0" smtClean="0"/>
              <a:t>υγείας, το οποίο </a:t>
            </a:r>
            <a:r>
              <a:rPr lang="el-GR" sz="2400" dirty="0"/>
              <a:t>μπορεί να μην έχει καμία σχέση με το αρχικό και να είναι αποκλειστικά </a:t>
            </a:r>
            <a:r>
              <a:rPr lang="el-GR" sz="2400" dirty="0" smtClean="0"/>
              <a:t>ιατρογενές</a:t>
            </a:r>
            <a:endParaRPr lang="el-GR" sz="2400" dirty="0"/>
          </a:p>
          <a:p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0" y="5949280"/>
            <a:ext cx="42559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+mn-lt"/>
              </a:rPr>
              <a:t>Health Canada, http://www.hc-sc.gc.ca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2652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93425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Χρήσης Έργων </a:t>
            </a:r>
            <a:r>
              <a:rPr lang="el-GR" dirty="0" smtClean="0">
                <a:solidFill>
                  <a:schemeClr val="tx1"/>
                </a:solidFill>
              </a:rPr>
              <a:t>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Calibri" pitchFamily="34" charset="0"/>
              </a:rPr>
              <a:t>Conti, Giorgio, </a:t>
            </a:r>
            <a:r>
              <a:rPr lang="en-US" sz="2000" dirty="0"/>
              <a:t>Cavaliere F, Costa R, </a:t>
            </a:r>
            <a:r>
              <a:rPr lang="en-US" sz="2000" dirty="0">
                <a:latin typeface="Calibri" pitchFamily="34" charset="0"/>
              </a:rPr>
              <a:t>et al. Noninvasive positive-pressure ventilation with different interfaces in patients with respiratory failure after abdominal surgery: A matched-control study. Respiratory care, 2007; 52:1463-1471.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Hough A. Physiotherapy in Respiratory Care. Nelson Thomes Ltd</a:t>
            </a:r>
            <a:r>
              <a:rPr lang="el-GR" sz="2000" dirty="0"/>
              <a:t>,</a:t>
            </a:r>
            <a:r>
              <a:rPr lang="en-US" sz="2000" dirty="0"/>
              <a:t> 2001.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Reeve</a:t>
            </a:r>
            <a:r>
              <a:rPr lang="en-US" sz="2000" dirty="0"/>
              <a:t>, Julie, Linda Denehy, and Kathy Stiller. "The physiotherapy management of patients undergoing thoracic surgery: a survey of current practice in Australia and New Zealand." Physiotherapy Research International 12.2 (2007): 59-71. </a:t>
            </a:r>
            <a:r>
              <a:rPr lang="el-GR" sz="2000" dirty="0" smtClean="0"/>
              <a:t>Σχήμα</a:t>
            </a:r>
            <a:r>
              <a:rPr lang="en-US" sz="2000" dirty="0" smtClean="0"/>
              <a:t> </a:t>
            </a:r>
            <a:r>
              <a:rPr lang="en-US" sz="2000" dirty="0"/>
              <a:t>3</a:t>
            </a:r>
            <a:r>
              <a:rPr lang="en-US" sz="2000" dirty="0" smtClean="0"/>
              <a:t>.</a:t>
            </a: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pt-BR" sz="2000" dirty="0"/>
              <a:t>Varela G, Ballesteros E, Jiménez MF, et al. </a:t>
            </a:r>
            <a:r>
              <a:rPr lang="en-US" sz="2000" dirty="0"/>
              <a:t>Cost-effectiveness analysis of prophylactic respiratory physiotherapy in pulmonary lobectomy. European Journal of Cardio-thoracic Surgery, 2006; 29:216—220.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l-GR" sz="2000" dirty="0" smtClean="0"/>
          </a:p>
          <a:p>
            <a:pPr marL="0" indent="0">
              <a:buNone/>
            </a:pP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90396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35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2. </a:t>
            </a:r>
            <a:r>
              <a:rPr lang="el-GR" dirty="0" smtClean="0"/>
              <a:t>Επιπλοκή </a:t>
            </a:r>
            <a:r>
              <a:rPr lang="el-GR" sz="3200" b="0" dirty="0" smtClean="0"/>
              <a:t>(2 </a:t>
            </a:r>
            <a:r>
              <a:rPr lang="el-GR" sz="3200" b="0" dirty="0"/>
              <a:t>από 14)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l-GR" sz="2600" b="1" dirty="0">
                <a:solidFill>
                  <a:srgbClr val="820000"/>
                </a:solidFill>
              </a:rPr>
              <a:t>β</a:t>
            </a:r>
            <a:r>
              <a:rPr lang="el-GR" sz="2600" b="1" dirty="0" smtClean="0">
                <a:solidFill>
                  <a:srgbClr val="820000"/>
                </a:solidFill>
              </a:rPr>
              <a:t>) Επιβαρυντικοί </a:t>
            </a:r>
            <a:r>
              <a:rPr lang="el-GR" sz="2600" b="1" dirty="0">
                <a:solidFill>
                  <a:srgbClr val="820000"/>
                </a:solidFill>
              </a:rPr>
              <a:t>παράγοντες για  την δημιουργία </a:t>
            </a:r>
            <a:r>
              <a:rPr lang="el-GR" sz="2600" b="1" dirty="0" smtClean="0">
                <a:solidFill>
                  <a:srgbClr val="820000"/>
                </a:solidFill>
              </a:rPr>
              <a:t>επιπλοκής  </a:t>
            </a:r>
            <a:endParaRPr lang="en-US" sz="2600" b="1" dirty="0" smtClean="0">
              <a:solidFill>
                <a:srgbClr val="820000"/>
              </a:solidFill>
            </a:endParaRPr>
          </a:p>
          <a:p>
            <a:pPr marL="0" indent="0">
              <a:spcBef>
                <a:spcPts val="2400"/>
              </a:spcBef>
            </a:pPr>
            <a:r>
              <a:rPr lang="en-US" sz="2600" b="1" dirty="0" smtClean="0">
                <a:solidFill>
                  <a:srgbClr val="820000"/>
                </a:solidFill>
              </a:rPr>
              <a:t>    </a:t>
            </a:r>
            <a:r>
              <a:rPr lang="el-GR" sz="2600" dirty="0" smtClean="0"/>
              <a:t>Ιστορικό καπνίσματος</a:t>
            </a:r>
            <a:endParaRPr lang="el-GR" sz="2600" dirty="0"/>
          </a:p>
          <a:p>
            <a:pPr>
              <a:spcBef>
                <a:spcPts val="2400"/>
              </a:spcBef>
            </a:pPr>
            <a:r>
              <a:rPr lang="el-GR" sz="2600" dirty="0"/>
              <a:t>Προηγούμενο χειρουργείο στην άνω κοιλία ή στο θώρακα</a:t>
            </a:r>
          </a:p>
          <a:p>
            <a:pPr>
              <a:spcBef>
                <a:spcPts val="2400"/>
              </a:spcBef>
            </a:pPr>
            <a:r>
              <a:rPr lang="el-GR" sz="2600" dirty="0"/>
              <a:t>Μεγάλης διάρκειας παραμονή στο νοσοκομείο πριν την χειρουργική επέμβαση</a:t>
            </a:r>
          </a:p>
          <a:p>
            <a:pPr>
              <a:spcBef>
                <a:spcPts val="2400"/>
              </a:spcBef>
            </a:pPr>
            <a:r>
              <a:rPr lang="el-GR" sz="2600" dirty="0"/>
              <a:t>Προηγούμενη λήψη αναισθησίας</a:t>
            </a:r>
          </a:p>
          <a:p>
            <a:pPr>
              <a:spcBef>
                <a:spcPts val="2400"/>
              </a:spcBef>
            </a:pPr>
            <a:r>
              <a:rPr lang="el-GR" sz="2600" dirty="0"/>
              <a:t>Ύπαρξη παθήσεως στο αναπνευστικό ή στο καρδιαγγειακό σύστημα</a:t>
            </a:r>
          </a:p>
          <a:p>
            <a:pPr>
              <a:spcBef>
                <a:spcPts val="2400"/>
              </a:spcBef>
            </a:pPr>
            <a:r>
              <a:rPr lang="el-GR" sz="2600" dirty="0"/>
              <a:t>Παχυσαρκία ή υποθρεψία</a:t>
            </a:r>
          </a:p>
          <a:p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179512" y="6309320"/>
            <a:ext cx="16674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>
                <a:latin typeface="+mn-lt"/>
              </a:rPr>
              <a:t>(</a:t>
            </a:r>
            <a:r>
              <a:rPr lang="en-US" sz="2000" dirty="0" smtClean="0">
                <a:latin typeface="+mn-lt"/>
              </a:rPr>
              <a:t>Hough</a:t>
            </a:r>
            <a:r>
              <a:rPr lang="el-GR" sz="2000" dirty="0" smtClean="0">
                <a:latin typeface="+mn-lt"/>
              </a:rPr>
              <a:t>, </a:t>
            </a:r>
            <a:r>
              <a:rPr lang="en-US" sz="2000" dirty="0" smtClean="0">
                <a:latin typeface="+mn-lt"/>
              </a:rPr>
              <a:t>2001</a:t>
            </a:r>
            <a:r>
              <a:rPr lang="en-US" sz="2000" dirty="0">
                <a:latin typeface="+mn-lt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680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2. </a:t>
            </a:r>
            <a:r>
              <a:rPr lang="el-GR" dirty="0" smtClean="0"/>
              <a:t>Επιπλοκή </a:t>
            </a:r>
            <a:r>
              <a:rPr lang="el-GR" sz="3200" b="0" dirty="0" smtClean="0"/>
              <a:t>(3 </a:t>
            </a:r>
            <a:r>
              <a:rPr lang="el-GR" sz="3200" b="0" dirty="0"/>
              <a:t>από 14)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960440"/>
          </a:xfrm>
        </p:spPr>
        <p:txBody>
          <a:bodyPr>
            <a:normAutofit/>
          </a:bodyPr>
          <a:lstStyle/>
          <a:p>
            <a:pPr marL="0" indent="0">
              <a:spcBef>
                <a:spcPts val="3000"/>
              </a:spcBef>
              <a:buNone/>
            </a:pPr>
            <a:r>
              <a:rPr lang="el-GR" sz="2600" b="1" dirty="0">
                <a:solidFill>
                  <a:srgbClr val="820000"/>
                </a:solidFill>
              </a:rPr>
              <a:t>γ</a:t>
            </a:r>
            <a:r>
              <a:rPr lang="el-GR" sz="2600" b="1" dirty="0" smtClean="0">
                <a:solidFill>
                  <a:srgbClr val="820000"/>
                </a:solidFill>
              </a:rPr>
              <a:t>) Μετεγχειρητικές επιπλοκές </a:t>
            </a:r>
            <a:r>
              <a:rPr lang="el-GR" sz="2600" dirty="0" smtClean="0">
                <a:solidFill>
                  <a:srgbClr val="820000"/>
                </a:solidFill>
              </a:rPr>
              <a:t>(1 </a:t>
            </a:r>
            <a:r>
              <a:rPr lang="el-GR" sz="2600" dirty="0">
                <a:solidFill>
                  <a:srgbClr val="820000"/>
                </a:solidFill>
              </a:rPr>
              <a:t>από 5</a:t>
            </a:r>
            <a:r>
              <a:rPr lang="el-GR" sz="2600" dirty="0" smtClean="0">
                <a:solidFill>
                  <a:srgbClr val="820000"/>
                </a:solidFill>
              </a:rPr>
              <a:t>)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l-GR" sz="2400" dirty="0" smtClean="0"/>
              <a:t>Οι </a:t>
            </a:r>
            <a:r>
              <a:rPr lang="el-GR" sz="2400" dirty="0"/>
              <a:t>μετεγχειρητικές </a:t>
            </a:r>
            <a:r>
              <a:rPr lang="el-GR" sz="2400" dirty="0" smtClean="0"/>
              <a:t>επιπλοκές</a:t>
            </a:r>
            <a:r>
              <a:rPr lang="en-US" sz="2400" dirty="0" smtClean="0"/>
              <a:t> </a:t>
            </a:r>
            <a:r>
              <a:rPr lang="el-GR" sz="2400" dirty="0" smtClean="0"/>
              <a:t>αυξάνουν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 smtClean="0"/>
              <a:t>τη </a:t>
            </a:r>
            <a:r>
              <a:rPr lang="el-GR" sz="2400" dirty="0"/>
              <a:t>νοσηρότητα</a:t>
            </a:r>
          </a:p>
          <a:p>
            <a:pPr>
              <a:spcBef>
                <a:spcPts val="3000"/>
              </a:spcBef>
            </a:pPr>
            <a:r>
              <a:rPr lang="el-GR" sz="2400" dirty="0" smtClean="0"/>
              <a:t>τη </a:t>
            </a:r>
            <a:r>
              <a:rPr lang="el-GR" sz="2400" dirty="0"/>
              <a:t>θνησιμότητα</a:t>
            </a:r>
          </a:p>
          <a:p>
            <a:pPr>
              <a:spcBef>
                <a:spcPts val="3000"/>
              </a:spcBef>
            </a:pPr>
            <a:r>
              <a:rPr lang="el-GR" sz="2400" dirty="0" smtClean="0"/>
              <a:t>το </a:t>
            </a:r>
            <a:r>
              <a:rPr lang="el-GR" sz="2400" dirty="0"/>
              <a:t>χρόνο </a:t>
            </a:r>
            <a:r>
              <a:rPr lang="el-GR" sz="2400" dirty="0" smtClean="0"/>
              <a:t>νοσηλείας</a:t>
            </a:r>
            <a:endParaRPr lang="el-GR" sz="2400" dirty="0"/>
          </a:p>
          <a:p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6588224" y="5850074"/>
            <a:ext cx="24833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>
                <a:latin typeface="+mn-lt"/>
              </a:rPr>
              <a:t>(</a:t>
            </a:r>
            <a:r>
              <a:rPr lang="en-US" sz="2000" dirty="0" smtClean="0">
                <a:latin typeface="+mn-lt"/>
              </a:rPr>
              <a:t>Brooks-Brunn</a:t>
            </a:r>
            <a:r>
              <a:rPr lang="el-GR" sz="2000" dirty="0" smtClean="0">
                <a:latin typeface="+mn-lt"/>
              </a:rPr>
              <a:t>,</a:t>
            </a:r>
            <a:r>
              <a:rPr lang="en-US" sz="2000" dirty="0" smtClean="0">
                <a:latin typeface="+mn-lt"/>
              </a:rPr>
              <a:t> 1995</a:t>
            </a:r>
            <a:r>
              <a:rPr lang="en-US" sz="2000" dirty="0">
                <a:latin typeface="+mn-lt"/>
              </a:rPr>
              <a:t>)</a:t>
            </a:r>
            <a:endParaRPr lang="el-GR" sz="2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3619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2. </a:t>
            </a:r>
            <a:r>
              <a:rPr lang="el-GR" dirty="0" smtClean="0"/>
              <a:t>Επιπλοκή </a:t>
            </a:r>
            <a:r>
              <a:rPr lang="el-GR" sz="3200" b="0" dirty="0" smtClean="0"/>
              <a:t>(4 </a:t>
            </a:r>
            <a:r>
              <a:rPr lang="el-GR" sz="3200" b="0" dirty="0"/>
              <a:t>από 14)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40060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l-GR" sz="2600" b="1" dirty="0">
                <a:solidFill>
                  <a:srgbClr val="820000"/>
                </a:solidFill>
              </a:rPr>
              <a:t>γ) Μετεγχειρητικές επιπλοκές </a:t>
            </a:r>
            <a:r>
              <a:rPr lang="el-GR" sz="2600" dirty="0" smtClean="0">
                <a:solidFill>
                  <a:srgbClr val="820000"/>
                </a:solidFill>
              </a:rPr>
              <a:t>(2 </a:t>
            </a:r>
            <a:r>
              <a:rPr lang="el-GR" sz="2600" dirty="0">
                <a:solidFill>
                  <a:srgbClr val="820000"/>
                </a:solidFill>
              </a:rPr>
              <a:t>από 5)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l-GR" sz="2400" dirty="0" smtClean="0"/>
              <a:t>Συμβαίνουν </a:t>
            </a:r>
            <a:r>
              <a:rPr lang="el-GR" sz="2400" dirty="0"/>
              <a:t>συνήθως στην 1η-14η ημέρα και συνοδεύονται από: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l-GR" sz="2400" dirty="0"/>
              <a:t>Μείωση των αναπνευστικών ήχων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l-GR" sz="2400" dirty="0"/>
              <a:t>Αύξηση της θερμοκρασίας άνω των </a:t>
            </a:r>
            <a:r>
              <a:rPr lang="el-GR" sz="2400" dirty="0" smtClean="0"/>
              <a:t>38</a:t>
            </a:r>
            <a:r>
              <a:rPr lang="el-GR" sz="2400" b="1" baseline="30000" dirty="0" smtClean="0"/>
              <a:t>0</a:t>
            </a:r>
            <a:r>
              <a:rPr lang="el-GR" sz="2400" dirty="0" smtClean="0"/>
              <a:t> C</a:t>
            </a:r>
            <a:endParaRPr lang="el-GR" sz="2400" dirty="0"/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l-GR" sz="2400" dirty="0"/>
              <a:t>Ακτινογραφία θώρακα με ευρήματα ατελεκτασίας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l-GR" sz="2400" dirty="0"/>
              <a:t>Αύξηση στην ποσότητα και στο χρώμα των εκκρίσεων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4055990" y="5946496"/>
            <a:ext cx="24360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>
                <a:latin typeface="+mn-lt"/>
              </a:rPr>
              <a:t>(</a:t>
            </a:r>
            <a:r>
              <a:rPr lang="en-US" sz="2000" dirty="0" smtClean="0">
                <a:latin typeface="+mn-lt"/>
              </a:rPr>
              <a:t>Mackay </a:t>
            </a:r>
            <a:r>
              <a:rPr lang="en-US" sz="2000" dirty="0">
                <a:latin typeface="+mn-lt"/>
              </a:rPr>
              <a:t>et </a:t>
            </a:r>
            <a:r>
              <a:rPr lang="en-US" sz="2000" dirty="0" smtClean="0">
                <a:latin typeface="+mn-lt"/>
              </a:rPr>
              <a:t>al</a:t>
            </a:r>
            <a:r>
              <a:rPr lang="el-GR" sz="2000" dirty="0" smtClean="0">
                <a:latin typeface="+mn-lt"/>
              </a:rPr>
              <a:t>.,</a:t>
            </a:r>
            <a:r>
              <a:rPr lang="en-US" sz="2000" dirty="0" smtClean="0">
                <a:latin typeface="+mn-lt"/>
              </a:rPr>
              <a:t> 2005</a:t>
            </a:r>
            <a:r>
              <a:rPr lang="en-US" sz="2000" dirty="0">
                <a:latin typeface="+mn-lt"/>
              </a:rPr>
              <a:t>)</a:t>
            </a:r>
            <a:endParaRPr lang="el-GR" sz="2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8006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PRESENTER" val="2d4292c2538f99a15031dd04d11251274232"/>
</p:tagLst>
</file>

<file path=ppt/theme/theme1.xml><?xml version="1.0" encoding="utf-8"?>
<a:theme xmlns:a="http://schemas.openxmlformats.org/drawingml/2006/main" name="OC_template_updated">
  <a:themeElements>
    <a:clrScheme name="Custom 4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1436</TotalTime>
  <Words>3850</Words>
  <Application>Microsoft Office PowerPoint</Application>
  <PresentationFormat>Προβολή στην οθόνη (4:3)</PresentationFormat>
  <Paragraphs>558</Paragraphs>
  <Slides>62</Slides>
  <Notes>14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62</vt:i4>
      </vt:variant>
    </vt:vector>
  </HeadingPairs>
  <TitlesOfParts>
    <vt:vector size="64" baseType="lpstr">
      <vt:lpstr>OC_template_updated</vt:lpstr>
      <vt:lpstr>1_OC_template_updated</vt:lpstr>
      <vt:lpstr>Αναπνευστική Φυσικοθεραπεία</vt:lpstr>
      <vt:lpstr>Η Φυσικοθεραπεία του χειρουργικού ασθενή</vt:lpstr>
      <vt:lpstr>1. Εισαγωγή (1 από 3)</vt:lpstr>
      <vt:lpstr>1. Εισαγωγή (2 από 3)</vt:lpstr>
      <vt:lpstr>1. Εισαγωγή (3 από 3)</vt:lpstr>
      <vt:lpstr>2. Επιπλοκή (1 από 14)</vt:lpstr>
      <vt:lpstr>2. Επιπλοκή (2 από 14)</vt:lpstr>
      <vt:lpstr>2. Επιπλοκή (3 από 14)</vt:lpstr>
      <vt:lpstr>2. Επιπλοκή (4 από 14)</vt:lpstr>
      <vt:lpstr>2. Επιπλοκή (5 από 14)</vt:lpstr>
      <vt:lpstr>2. Επιπλοκή (6 από 14)</vt:lpstr>
      <vt:lpstr>2. Επιπλοκή (7 από 14)</vt:lpstr>
      <vt:lpstr>2. Επιπλοκή (8 από 14)</vt:lpstr>
      <vt:lpstr>2. Επιπλοκή (9 από 14)</vt:lpstr>
      <vt:lpstr>2. Επιπλοκή (10 από 14)</vt:lpstr>
      <vt:lpstr>2. Επιπλοκή (11 από 14)</vt:lpstr>
      <vt:lpstr>2. Επιπλοκή (12 από 14)</vt:lpstr>
      <vt:lpstr>2. Επιπλοκή (13 από 14)</vt:lpstr>
      <vt:lpstr>2. Επιπλοκή (14 από 14)</vt:lpstr>
      <vt:lpstr>3. Χειρουργεία Πνεύμονα (1 από 11)</vt:lpstr>
      <vt:lpstr>3. Χειρουργεία Πνεύμονα (2 από 11)</vt:lpstr>
      <vt:lpstr>3. Χειρουργεία Πνεύμονα (3 από 11)</vt:lpstr>
      <vt:lpstr>3. Χειρουργεία Πνεύμονα (4 από 11)</vt:lpstr>
      <vt:lpstr>3. Χειρουργεία Πνεύμονα (5 από 11)</vt:lpstr>
      <vt:lpstr>3. Χειρουργεία Πνεύμονα (6 από 11)</vt:lpstr>
      <vt:lpstr>3. Χειρουργεία Πνεύμονα (7 από 11)</vt:lpstr>
      <vt:lpstr>3. Χειρουργεία Πνεύμονα (8 από 11)</vt:lpstr>
      <vt:lpstr>3. Χειρουργεία Πνεύμονα (9 από 11)</vt:lpstr>
      <vt:lpstr>3. Χειρουργεία Πνεύμονα (10 από 11)</vt:lpstr>
      <vt:lpstr>3. Χειρουργεία Πνεύμονα (11 από 11)</vt:lpstr>
      <vt:lpstr>4. Χειρουργεία Άνω Κοιλίας (1 από 8)</vt:lpstr>
      <vt:lpstr>4. Χειρουργεία Άνω Κοιλίας (2 από 8)</vt:lpstr>
      <vt:lpstr>4. Χειρουργεία Άνω Κοιλίας (3 από 8)</vt:lpstr>
      <vt:lpstr>4. Χειρουργεία Άνω Κοιλίας (4 από 8)</vt:lpstr>
      <vt:lpstr>4. Χειρουργεία Άνω Κοιλίας (5 από 8)</vt:lpstr>
      <vt:lpstr>4. Χειρουργεία Άνω Κοιλίας (6 από 8)</vt:lpstr>
      <vt:lpstr>4. Χειρουργεία Άνω Κοιλίας (7 από 8)</vt:lpstr>
      <vt:lpstr>4. Χειρουργεία Άνω Κοιλίας (8 από 8)</vt:lpstr>
      <vt:lpstr>5. Μη Επεμβατικός Μηχανικός Αερισμός (ΜΕΜΑ) (1 από 6)</vt:lpstr>
      <vt:lpstr>5. Μη Επεμβατικός Μηχανικός Αερισμός  (2 από 6)</vt:lpstr>
      <vt:lpstr>5. Μη Επεμβατικός Μηχανικός Αερισμός  (3 από 6)</vt:lpstr>
      <vt:lpstr>5. Μη Επεμβατικός Μηχανικός Αερισμός  (4 από 6)</vt:lpstr>
      <vt:lpstr>5. Μη Επεμβατικός Μηχανικός Αερισμός  (5 από 6)</vt:lpstr>
      <vt:lpstr>5. Μη Επεμβατικός Μηχανικός Αερισμός  (6 από 6)</vt:lpstr>
      <vt:lpstr>6. Κόστος Νοσηλείας (1 από 3)</vt:lpstr>
      <vt:lpstr>6. Κόστος Νοσηλείας (2 από 3)</vt:lpstr>
      <vt:lpstr>6. Κόστος Νοσηλείας (3 από 3)</vt:lpstr>
      <vt:lpstr>7. Κριτήρια αποδέσμευσης από τη Φυσ/τική φροντίδα (1 από 2) </vt:lpstr>
      <vt:lpstr>7. Κριτήρια αποδέσμευσης από τη Φυσ/τική φροντίδα (2 από 2) </vt:lpstr>
      <vt:lpstr>Παρουσίαση του PowerPoint</vt:lpstr>
      <vt:lpstr>Παρουσίαση του PowerPoint</vt:lpstr>
      <vt:lpstr>Βιβλιογραφία (1 από 3) </vt:lpstr>
      <vt:lpstr>Βιβλιογραφία (2 από 3) </vt:lpstr>
      <vt:lpstr>Βιβλιογραφία (3 από 3)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335</cp:revision>
  <dcterms:created xsi:type="dcterms:W3CDTF">2013-05-16T12:45:53Z</dcterms:created>
  <dcterms:modified xsi:type="dcterms:W3CDTF">2015-05-21T10:29:37Z</dcterms:modified>
</cp:coreProperties>
</file>