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showSpecialPlsOnTitleSld="0" saveSubsetFonts="1">
  <p:sldMasterIdLst>
    <p:sldMasterId id="2147483684" r:id="rId1"/>
    <p:sldMasterId id="2147483696" r:id="rId2"/>
  </p:sldMasterIdLst>
  <p:notesMasterIdLst>
    <p:notesMasterId r:id="rId37"/>
  </p:notesMasterIdLst>
  <p:handoutMasterIdLst>
    <p:handoutMasterId r:id="rId38"/>
  </p:handoutMasterIdLst>
  <p:sldIdLst>
    <p:sldId id="310" r:id="rId3"/>
    <p:sldId id="312" r:id="rId4"/>
    <p:sldId id="313" r:id="rId5"/>
    <p:sldId id="314" r:id="rId6"/>
    <p:sldId id="315" r:id="rId7"/>
    <p:sldId id="316" r:id="rId8"/>
    <p:sldId id="317" r:id="rId9"/>
    <p:sldId id="318" r:id="rId10"/>
    <p:sldId id="319" r:id="rId11"/>
    <p:sldId id="320" r:id="rId12"/>
    <p:sldId id="321" r:id="rId13"/>
    <p:sldId id="322" r:id="rId14"/>
    <p:sldId id="323" r:id="rId15"/>
    <p:sldId id="324" r:id="rId16"/>
    <p:sldId id="325" r:id="rId17"/>
    <p:sldId id="326" r:id="rId18"/>
    <p:sldId id="327" r:id="rId19"/>
    <p:sldId id="328" r:id="rId20"/>
    <p:sldId id="329" r:id="rId21"/>
    <p:sldId id="330" r:id="rId22"/>
    <p:sldId id="331" r:id="rId23"/>
    <p:sldId id="332" r:id="rId24"/>
    <p:sldId id="333" r:id="rId25"/>
    <p:sldId id="334" r:id="rId26"/>
    <p:sldId id="335" r:id="rId27"/>
    <p:sldId id="336" r:id="rId28"/>
    <p:sldId id="337" r:id="rId29"/>
    <p:sldId id="257" r:id="rId30"/>
    <p:sldId id="262" r:id="rId31"/>
    <p:sldId id="309" r:id="rId32"/>
    <p:sldId id="269" r:id="rId33"/>
    <p:sldId id="270" r:id="rId34"/>
    <p:sldId id="266" r:id="rId35"/>
    <p:sldId id="261" r:id="rId36"/>
  </p:sldIdLst>
  <p:sldSz cx="9144000" cy="6858000" type="screen4x3"/>
  <p:notesSz cx="7104063" cy="10234613"/>
  <p:custDataLst>
    <p:tags r:id="rId39"/>
  </p:custDataLst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23A59"/>
    <a:srgbClr val="AD1F5C"/>
    <a:srgbClr val="5B3462"/>
    <a:srgbClr val="49385E"/>
    <a:srgbClr val="333399"/>
    <a:srgbClr val="4545C3"/>
    <a:srgbClr val="C00000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121" autoAdjust="0"/>
    <p:restoredTop sz="94643" autoAdjust="0"/>
  </p:normalViewPr>
  <p:slideViewPr>
    <p:cSldViewPr>
      <p:cViewPr varScale="1">
        <p:scale>
          <a:sx n="111" d="100"/>
          <a:sy n="111" d="100"/>
        </p:scale>
        <p:origin x="-1788" y="-7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766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79" d="100"/>
          <a:sy n="79" d="100"/>
        </p:scale>
        <p:origin x="-3990" y="-90"/>
      </p:cViewPr>
      <p:guideLst>
        <p:guide orient="horz" pos="3223"/>
        <p:guide pos="2237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ags" Target="tags/tag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notesMaster" Target="notesMasters/notesMaster1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84A79048-66B1-475A-B924-F459D231C4C3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9216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 eaLnBrk="0" hangingPunct="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9216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 eaLnBrk="0" hangingPunct="0">
              <a:defRPr sz="1300"/>
            </a:lvl1pPr>
          </a:lstStyle>
          <a:p>
            <a:pPr>
              <a:defRPr/>
            </a:pPr>
            <a:fld id="{2EBCFCCB-10BB-4121-80C8-1E5058FD1454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9600949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 bwMode="auto">
          <a:xfrm>
            <a:off x="0" y="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idx="1"/>
          </p:nvPr>
        </p:nvSpPr>
        <p:spPr bwMode="auto">
          <a:xfrm>
            <a:off x="4024313" y="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19B0F716-1969-45AD-B426-D0CBFDF13F46}" type="datetimeFigureOut">
              <a:rPr lang="el-GR"/>
              <a:pPr>
                <a:defRPr/>
              </a:pPr>
              <a:t>8/7/2015</a:t>
            </a:fld>
            <a:endParaRPr lang="el-GR" dirty="0"/>
          </a:p>
        </p:txBody>
      </p:sp>
      <p:sp>
        <p:nvSpPr>
          <p:cNvPr id="4" name="3 - Θέση εικόνας διαφάνειας"/>
          <p:cNvSpPr>
            <a:spLocks noGrp="1" noRot="1" noChangeAspect="1"/>
          </p:cNvSpPr>
          <p:nvPr>
            <p:ph type="sldImg" idx="2"/>
          </p:nvPr>
        </p:nvSpPr>
        <p:spPr>
          <a:xfrm>
            <a:off x="993775" y="768350"/>
            <a:ext cx="5116513" cy="38369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 dirty="0" smtClean="0"/>
          </a:p>
        </p:txBody>
      </p:sp>
      <p:sp>
        <p:nvSpPr>
          <p:cNvPr id="5" name="4 - Θέση σημειώσεων"/>
          <p:cNvSpPr>
            <a:spLocks noGrp="1"/>
          </p:cNvSpPr>
          <p:nvPr>
            <p:ph type="body" sz="quarter" idx="3"/>
          </p:nvPr>
        </p:nvSpPr>
        <p:spPr bwMode="auto">
          <a:xfrm>
            <a:off x="711200" y="4860925"/>
            <a:ext cx="5683250" cy="4605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 noProof="0" smtClean="0"/>
              <a:t>Kλικ για επεξεργασία των στυλ του υποδείγματος</a:t>
            </a:r>
          </a:p>
          <a:p>
            <a:pPr lvl="1"/>
            <a:r>
              <a:rPr lang="el-GR" noProof="0" smtClean="0"/>
              <a:t>Δεύτερου επιπέδου</a:t>
            </a:r>
          </a:p>
          <a:p>
            <a:pPr lvl="2"/>
            <a:r>
              <a:rPr lang="el-GR" noProof="0" smtClean="0"/>
              <a:t>Τρίτου επιπέδου</a:t>
            </a:r>
          </a:p>
          <a:p>
            <a:pPr lvl="3"/>
            <a:r>
              <a:rPr lang="el-GR" noProof="0" smtClean="0"/>
              <a:t>Τέταρτου επιπέδου</a:t>
            </a:r>
          </a:p>
          <a:p>
            <a:pPr lvl="4"/>
            <a:r>
              <a:rPr lang="el-GR" noProof="0" smtClean="0"/>
              <a:t>Πέμπτου επιπέδου</a:t>
            </a:r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4"/>
          </p:nvPr>
        </p:nvSpPr>
        <p:spPr bwMode="auto">
          <a:xfrm>
            <a:off x="0" y="9721850"/>
            <a:ext cx="3078163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defTabSz="990600">
              <a:defRPr sz="1300"/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5"/>
          </p:nvPr>
        </p:nvSpPr>
        <p:spPr bwMode="auto">
          <a:xfrm>
            <a:off x="4024313" y="9721850"/>
            <a:ext cx="3078162" cy="51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9075" tIns="49538" rIns="99075" bIns="49538" numCol="1" anchor="b" anchorCtr="0" compatLnSpc="1">
            <a:prstTxWarp prst="textNoShape">
              <a:avLst/>
            </a:prstTxWarp>
          </a:bodyPr>
          <a:lstStyle>
            <a:lvl1pPr algn="r" defTabSz="990600">
              <a:defRPr sz="1300"/>
            </a:lvl1pPr>
          </a:lstStyle>
          <a:p>
            <a:pPr>
              <a:defRPr/>
            </a:pPr>
            <a:fld id="{71016A41-0609-40C7-9E3E-89C33107DF6A}" type="slidenum">
              <a:rPr lang="el-GR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36658440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28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74972113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29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75097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>
                <a:solidFill>
                  <a:prstClr val="black"/>
                </a:solidFill>
              </a:rPr>
              <a:pPr/>
              <a:t>30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101659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7537072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85766" indent="-185766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t>33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4459846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913881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εικόνας διαφάνειας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- Θέση σημειώσεων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dirty="0" smtClean="0"/>
              <a:t>Βέλος να αλλάξει χρώμα	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98127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73606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773193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71016A41-0609-40C7-9E3E-89C33107DF6A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2716692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992313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23622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058775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87519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9397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4392425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78971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02185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35562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dirty="0" smtClean="0"/>
              <a:t>Click icon to add picture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1660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574417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96752"/>
          </a:xfrm>
          <a:solidFill>
            <a:srgbClr val="923A59"/>
          </a:solidFill>
        </p:spPr>
        <p:txBody>
          <a:bodyPr>
            <a:normAutofit/>
          </a:bodyPr>
          <a:lstStyle>
            <a:lvl1pPr marL="176213" indent="0" algn="l">
              <a:defRPr sz="3600">
                <a:solidFill>
                  <a:schemeClr val="bg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340768"/>
            <a:ext cx="8229600" cy="4896544"/>
          </a:xfrm>
        </p:spPr>
        <p:txBody>
          <a:bodyPr>
            <a:normAutofit/>
          </a:bodyPr>
          <a:lstStyle>
            <a:lvl1pPr>
              <a:lnSpc>
                <a:spcPct val="110000"/>
              </a:lnSpc>
              <a:spcBef>
                <a:spcPts val="1200"/>
              </a:spcBef>
              <a:defRPr sz="2400"/>
            </a:lvl1pPr>
            <a:lvl2pPr marL="742950" indent="-382588">
              <a:lnSpc>
                <a:spcPct val="110000"/>
              </a:lnSpc>
              <a:spcBef>
                <a:spcPts val="1200"/>
              </a:spcBef>
              <a:buFont typeface="Courier New" panose="02070309020205020404" pitchFamily="49" charset="0"/>
              <a:buChar char="o"/>
              <a:defRPr sz="2400"/>
            </a:lvl2pPr>
            <a:lvl3pPr>
              <a:lnSpc>
                <a:spcPct val="110000"/>
              </a:lnSpc>
              <a:spcBef>
                <a:spcPts val="1200"/>
              </a:spcBef>
              <a:defRPr sz="2400"/>
            </a:lvl3pPr>
            <a:lvl4pPr>
              <a:lnSpc>
                <a:spcPct val="110000"/>
              </a:lnSpc>
              <a:spcBef>
                <a:spcPts val="1200"/>
              </a:spcBef>
              <a:defRPr sz="2400"/>
            </a:lvl4pPr>
            <a:lvl5pPr>
              <a:lnSpc>
                <a:spcPct val="110000"/>
              </a:lnSpc>
              <a:spcBef>
                <a:spcPts val="1200"/>
              </a:spcBef>
              <a:defRPr sz="2400"/>
            </a:lvl5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464160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09546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6453610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96752"/>
            <a:ext cx="4038600" cy="504056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384025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4040188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4"/>
            <a:ext cx="4040188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97812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4"/>
            <a:ext cx="4041775" cy="4062437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4734539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7200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613680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271341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l-GR" dirty="0" smtClean="0"/>
              <a:t>Κάντε κλικ στο εικονίδιο για να προσθέσετε μια εικόνα</a:t>
            </a:r>
            <a:endParaRPr lang="el-GR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80207663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7679694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13.xml"/><Relationship Id="rId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12.xml"/><Relationship Id="rId1" Type="http://schemas.openxmlformats.org/officeDocument/2006/relationships/slideLayout" Target="../slideLayouts/slideLayout11.xml"/><Relationship Id="rId6" Type="http://schemas.openxmlformats.org/officeDocument/2006/relationships/slideLayout" Target="../slideLayouts/slideLayout16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20.xml"/><Relationship Id="rId4" Type="http://schemas.openxmlformats.org/officeDocument/2006/relationships/slideLayout" Target="../slideLayouts/slideLayout14.xml"/><Relationship Id="rId9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‹#›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8469724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2" r:id="rId7"/>
    <p:sldLayoutId id="2147483693" r:id="rId8"/>
    <p:sldLayoutId id="2147483694" r:id="rId9"/>
    <p:sldLayoutId id="2147483695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67544" y="116632"/>
            <a:ext cx="8229600" cy="9087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l-GR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96752"/>
            <a:ext cx="8229600" cy="504056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l-GR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l-GR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7E55E3B3-0445-4CFC-BED8-763D4409E61F}" type="slidenum">
              <a:rPr lang="el-GR" smtClean="0">
                <a:solidFill>
                  <a:prstClr val="black"/>
                </a:solidFill>
              </a:rPr>
              <a:pPr>
                <a:defRPr/>
              </a:pPr>
              <a:t>‹#›</a:t>
            </a:fld>
            <a:endParaRPr lang="el-GR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821719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Root_of_the_hair" TargetMode="External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s://ocp.teiath.gr/modules/document/document.php?course=STEF100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%5b1%5d%20http:/creativecommons.org/licenses/by-nc-sa/4.0/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bioximikos.gr/topics/physiology-anatomy/100-anatomia-dermatos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creativecommons.org/licenses/by-nc-sa/4.0/" TargetMode="External"/><Relationship Id="rId4" Type="http://schemas.openxmlformats.org/officeDocument/2006/relationships/hyperlink" Target="http://bioximikos.g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Hair" TargetMode="External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3568" y="1340768"/>
            <a:ext cx="7772400" cy="1470025"/>
          </a:xfrm>
        </p:spPr>
        <p:txBody>
          <a:bodyPr/>
          <a:lstStyle/>
          <a:p>
            <a:pPr lvl="1" algn="ctr"/>
            <a:r>
              <a:rPr kumimoji="0" lang="el-GR" sz="3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j-ea"/>
                <a:cs typeface="+mj-cs"/>
              </a:rPr>
              <a:t>Μέθοδοι προσωρινής αποτρίχωσης</a:t>
            </a:r>
            <a:endParaRPr lang="el-GR" b="1" dirty="0">
              <a:solidFill>
                <a:schemeClr val="tx1"/>
              </a:solidFill>
              <a:latin typeface="+mn-lt"/>
            </a:endParaRPr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69368" y="3096543"/>
            <a:ext cx="6400800" cy="1752600"/>
          </a:xfrm>
        </p:spPr>
        <p:txBody>
          <a:bodyPr>
            <a:noAutofit/>
          </a:bodyPr>
          <a:lstStyle/>
          <a:p>
            <a:pPr>
              <a:spcBef>
                <a:spcPts val="0"/>
              </a:spcBef>
              <a:spcAft>
                <a:spcPts val="1200"/>
              </a:spcAft>
            </a:pPr>
            <a:r>
              <a:rPr lang="el-GR" sz="2400" b="1" dirty="0" smtClean="0"/>
              <a:t>Ενότητα </a:t>
            </a:r>
            <a:r>
              <a:rPr lang="en-US" sz="2400" b="1" dirty="0" smtClean="0"/>
              <a:t>3</a:t>
            </a:r>
            <a:r>
              <a:rPr lang="el-GR" sz="2400" dirty="0" smtClean="0"/>
              <a:t>:</a:t>
            </a:r>
            <a:r>
              <a:rPr lang="en-US" sz="2400" dirty="0" smtClean="0"/>
              <a:t> </a:t>
            </a:r>
            <a:r>
              <a:rPr lang="el-GR" sz="2400" dirty="0" smtClean="0"/>
              <a:t>Παθολογική τριχοφυΐα</a:t>
            </a:r>
            <a:endParaRPr lang="en-US" sz="2400" dirty="0" smtClean="0"/>
          </a:p>
          <a:p>
            <a:pPr>
              <a:spcBef>
                <a:spcPts val="0"/>
              </a:spcBef>
              <a:spcAft>
                <a:spcPts val="1200"/>
              </a:spcAft>
            </a:pPr>
            <a:endParaRPr lang="en-US" sz="2400" dirty="0" smtClean="0"/>
          </a:p>
          <a:p>
            <a:pPr>
              <a:spcBef>
                <a:spcPts val="0"/>
              </a:spcBef>
            </a:pPr>
            <a:r>
              <a:rPr lang="el-GR" sz="2400" dirty="0" smtClean="0"/>
              <a:t>Ιωάννα Γκρεκ</a:t>
            </a:r>
          </a:p>
          <a:p>
            <a:pPr>
              <a:spcBef>
                <a:spcPts val="0"/>
              </a:spcBef>
            </a:pPr>
            <a:r>
              <a:rPr lang="el-GR" sz="2400" dirty="0" smtClean="0"/>
              <a:t>Τμήμα Αισθητικής και Κοσμητολογίας</a:t>
            </a:r>
          </a:p>
        </p:txBody>
      </p:sp>
      <p:pic>
        <p:nvPicPr>
          <p:cNvPr id="11" name="Picture 5" descr="Λογότυπο έργου Ανοικτών Ακαδημαϊκών Μαθημάτων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62318" y="476672"/>
            <a:ext cx="854197" cy="648072"/>
          </a:xfrm>
          <a:prstGeom prst="rect">
            <a:avLst/>
          </a:prstGeom>
        </p:spPr>
      </p:pic>
      <p:pic>
        <p:nvPicPr>
          <p:cNvPr id="12" name="Picture 3" descr="Λογότυπο Τεχνολογικού Ιδρύματος Αθήνας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76673"/>
            <a:ext cx="682943" cy="6941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9"/>
          <p:cNvSpPr/>
          <p:nvPr/>
        </p:nvSpPr>
        <p:spPr>
          <a:xfrm>
            <a:off x="1241425" y="631431"/>
            <a:ext cx="6661150" cy="338554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l-GR" sz="1600" dirty="0">
                <a:solidFill>
                  <a:prstClr val="black"/>
                </a:solidFill>
                <a:latin typeface="Calibri"/>
              </a:rPr>
              <a:t>Ανοικτά Ακαδημαϊκά </a:t>
            </a:r>
            <a:r>
              <a:rPr lang="el-GR" sz="1600" dirty="0" smtClean="0">
                <a:solidFill>
                  <a:prstClr val="black"/>
                </a:solidFill>
                <a:latin typeface="Calibri"/>
              </a:rPr>
              <a:t>Μαθήματα στο ΤΕΙ Αθήνας</a:t>
            </a:r>
            <a:endParaRPr lang="el-GR" sz="1600" dirty="0">
              <a:solidFill>
                <a:prstClr val="black"/>
              </a:solidFill>
              <a:latin typeface="Calibri"/>
            </a:endParaRPr>
          </a:p>
        </p:txBody>
      </p:sp>
      <p:graphicFrame>
        <p:nvGraphicFramePr>
          <p:cNvPr id="14" name="Table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57473635"/>
              </p:ext>
            </p:extLst>
          </p:nvPr>
        </p:nvGraphicFramePr>
        <p:xfrm>
          <a:off x="1759817" y="6087984"/>
          <a:ext cx="5695950" cy="792088"/>
        </p:xfrm>
        <a:graphic>
          <a:graphicData uri="http://schemas.openxmlformats.org/drawingml/2006/table">
            <a:tbl>
              <a:tblPr firstRow="1" firstCol="1" bandRow="1">
                <a:tableStyleId>{2D5ABB26-0587-4C30-8999-92F81FD0307C}</a:tableStyleId>
              </a:tblPr>
              <a:tblGrid>
                <a:gridCol w="2138838"/>
                <a:gridCol w="3557112"/>
              </a:tblGrid>
              <a:tr h="792088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περιεχόμενο του μαθήματος διατίθεται με άδεια </a:t>
                      </a:r>
                      <a:r>
                        <a:rPr lang="en-US" sz="1000" dirty="0">
                          <a:effectLst/>
                        </a:rPr>
                        <a:t>Creative Commons </a:t>
                      </a:r>
                      <a:r>
                        <a:rPr lang="el-GR" sz="1000" dirty="0">
                          <a:effectLst/>
                        </a:rPr>
                        <a:t>εκτός και αν αναφέρεται διαφορετικά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111125" algn="just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l-GR" sz="1000" dirty="0" smtClean="0">
                          <a:effectLst/>
                        </a:rPr>
                        <a:t>Το </a:t>
                      </a:r>
                      <a:r>
                        <a:rPr lang="el-GR" sz="1000" dirty="0">
                          <a:effectLst/>
                        </a:rPr>
                        <a:t>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          </a:r>
                      <a:endParaRPr lang="el-GR" sz="1100" dirty="0">
                        <a:effectLst/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15" name="Picture 11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3792" y="5367126"/>
            <a:ext cx="1971675" cy="702000"/>
          </a:xfrm>
          <a:prstGeom prst="rect">
            <a:avLst/>
          </a:prstGeom>
          <a:noFill/>
        </p:spPr>
      </p:pic>
      <p:pic>
        <p:nvPicPr>
          <p:cNvPr id="16" name="Picture 2" descr="C:\Users\alex\Desktop\logo.png"/>
          <p:cNvPicPr>
            <a:picLocks noChangeAspect="1" noChangeArrowheads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214"/>
          <a:stretch/>
        </p:blipFill>
        <p:spPr bwMode="auto">
          <a:xfrm>
            <a:off x="4045866" y="5368483"/>
            <a:ext cx="3348000" cy="7006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48043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Ρίζα της τρίχας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9</a:t>
            </a:fld>
            <a:endParaRPr lang="el-GR" dirty="0"/>
          </a:p>
        </p:txBody>
      </p:sp>
      <p:pic>
        <p:nvPicPr>
          <p:cNvPr id="5" name="4 - Εικόνα" descr="Gray944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714500" y="1456926"/>
            <a:ext cx="5715000" cy="4867275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3168715" y="6351839"/>
            <a:ext cx="2592288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"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Gray944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".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980519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Αναγενής φάση </a:t>
            </a:r>
            <a:r>
              <a:rPr lang="el-GR" sz="3600" b="0" dirty="0" smtClean="0"/>
              <a:t>1/3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Ο βολβός της τρίχας περιβάλλει εξ ολοκλήρου τη θηλή η οποία προέρχεται από το μεσόδερμα του χορίου.</a:t>
            </a:r>
          </a:p>
          <a:p>
            <a:r>
              <a:rPr lang="el-GR" dirty="0" smtClean="0"/>
              <a:t>Μελανινοκύτταρα του κατώτερου τμήματος βολβού μεταφέρουν τη μελανίνη στα διαιρούμενα κύτταρα μήτρας</a:t>
            </a:r>
          </a:p>
          <a:p>
            <a:r>
              <a:rPr lang="el-GR" dirty="0" smtClean="0"/>
              <a:t>Κύτταρα μήτρας διαιρούνται σε στέλεχος τρίχας, έσω και έξω κολεό</a:t>
            </a:r>
          </a:p>
          <a:p>
            <a:r>
              <a:rPr lang="el-GR" dirty="0" smtClean="0"/>
              <a:t>Ο έξω κολεός έχει ρόλο σταθεροποίησης του </a:t>
            </a:r>
            <a:r>
              <a:rPr lang="el-GR" dirty="0" err="1" smtClean="0"/>
              <a:t>τριχικού</a:t>
            </a:r>
            <a:r>
              <a:rPr lang="el-GR" dirty="0" smtClean="0"/>
              <a:t> στελέχους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0756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Αναγενής φάση </a:t>
            </a:r>
            <a:r>
              <a:rPr lang="el-GR" sz="3600" b="0" dirty="0" smtClean="0"/>
              <a:t>2/3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Κερατινοκύτταρα του κατώτερου τμήματος μήτρας σταματούν τον πολλαπλασιασμό και διαφοροποιούνται  </a:t>
            </a:r>
          </a:p>
          <a:p>
            <a:pPr marL="0" indent="0">
              <a:buNone/>
            </a:pPr>
            <a:r>
              <a:rPr lang="el-GR" dirty="0" smtClean="0"/>
              <a:t>υποστροφή κάτω μέρους του θυλάκου</a:t>
            </a:r>
          </a:p>
          <a:p>
            <a:pPr marL="0" indent="0">
              <a:buNone/>
            </a:pPr>
            <a:r>
              <a:rPr lang="el-GR" dirty="0" smtClean="0"/>
              <a:t>Πριν από το τέλος της φάσης</a:t>
            </a:r>
            <a:r>
              <a:rPr lang="en-US" dirty="0" smtClean="0"/>
              <a:t>:</a:t>
            </a:r>
            <a:r>
              <a:rPr lang="el-GR" dirty="0" smtClean="0"/>
              <a:t> </a:t>
            </a:r>
          </a:p>
          <a:p>
            <a:r>
              <a:rPr lang="el-GR" dirty="0" smtClean="0"/>
              <a:t>η μελανινοποίηση  σταματά</a:t>
            </a:r>
          </a:p>
          <a:p>
            <a:r>
              <a:rPr lang="el-GR" dirty="0" smtClean="0"/>
              <a:t>Ο βολβός του </a:t>
            </a:r>
            <a:r>
              <a:rPr lang="el-GR" dirty="0" err="1" smtClean="0"/>
              <a:t>τριχικού</a:t>
            </a:r>
            <a:r>
              <a:rPr lang="el-GR" dirty="0" smtClean="0"/>
              <a:t> θυλάκου μετακινείται επιφανειακά στο χόριο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11</a:t>
            </a:fld>
            <a:endParaRPr lang="el-GR" dirty="0"/>
          </a:p>
        </p:txBody>
      </p:sp>
      <p:cxnSp>
        <p:nvCxnSpPr>
          <p:cNvPr id="8" name="Ευθύγραμμο βέλος σύνδεσης 7"/>
          <p:cNvCxnSpPr/>
          <p:nvPr/>
        </p:nvCxnSpPr>
        <p:spPr>
          <a:xfrm>
            <a:off x="6372200" y="1988840"/>
            <a:ext cx="1080120" cy="0"/>
          </a:xfrm>
          <a:prstGeom prst="straightConnector1">
            <a:avLst/>
          </a:prstGeom>
          <a:ln w="41275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848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Αναγενής φάση </a:t>
            </a:r>
            <a:r>
              <a:rPr lang="el-GR" sz="3600" b="0" dirty="0" smtClean="0"/>
              <a:t>3/3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έσω </a:t>
            </a:r>
            <a:r>
              <a:rPr lang="el-GR" dirty="0"/>
              <a:t>κολεός διαλύεται</a:t>
            </a:r>
          </a:p>
          <a:p>
            <a:r>
              <a:rPr lang="el-GR" dirty="0" smtClean="0"/>
              <a:t>Ο έξω </a:t>
            </a:r>
            <a:r>
              <a:rPr lang="el-GR" dirty="0"/>
              <a:t>κολεός υφίσταται τελική </a:t>
            </a:r>
            <a:r>
              <a:rPr lang="el-GR" dirty="0" smtClean="0"/>
              <a:t>διαφοροποίηση</a:t>
            </a:r>
          </a:p>
          <a:p>
            <a:r>
              <a:rPr lang="el-GR" dirty="0" smtClean="0"/>
              <a:t>Προσκόλληση </a:t>
            </a:r>
            <a:r>
              <a:rPr lang="el-GR" dirty="0"/>
              <a:t>τελογενούς τρίχας στα τοιχώματα </a:t>
            </a:r>
            <a:r>
              <a:rPr lang="el-GR" dirty="0" smtClean="0"/>
              <a:t>του </a:t>
            </a:r>
            <a:r>
              <a:rPr lang="el-GR" dirty="0" err="1" smtClean="0"/>
              <a:t>τριχικού</a:t>
            </a:r>
            <a:r>
              <a:rPr lang="el-GR" dirty="0" smtClean="0"/>
              <a:t> θυλάκου</a:t>
            </a:r>
          </a:p>
          <a:p>
            <a:r>
              <a:rPr lang="el-GR" dirty="0" smtClean="0"/>
              <a:t>Μετά από μια χρονική περίοδο η </a:t>
            </a:r>
            <a:r>
              <a:rPr lang="el-GR" dirty="0" err="1" smtClean="0"/>
              <a:t>τελογενής</a:t>
            </a:r>
            <a:r>
              <a:rPr lang="el-GR" dirty="0" smtClean="0"/>
              <a:t> τρίχα πέφτει και ξεκινά νέα </a:t>
            </a:r>
            <a:r>
              <a:rPr lang="el-GR" dirty="0" err="1" smtClean="0"/>
              <a:t>αναγενής</a:t>
            </a:r>
            <a:r>
              <a:rPr lang="el-GR" dirty="0" smtClean="0"/>
              <a:t> φάση ανάπτυξης</a:t>
            </a:r>
            <a:endParaRPr lang="el-GR" dirty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5827572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διάρκειας φάσης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Η διάρκεια της αναγενούς φάσης επηρεάζεται από</a:t>
            </a:r>
            <a:r>
              <a:rPr lang="en-US" dirty="0" smtClean="0"/>
              <a:t>:</a:t>
            </a:r>
          </a:p>
          <a:p>
            <a:r>
              <a:rPr lang="el-GR" dirty="0" smtClean="0"/>
              <a:t>Την ηλικία</a:t>
            </a:r>
          </a:p>
          <a:p>
            <a:r>
              <a:rPr lang="el-GR" dirty="0" smtClean="0"/>
              <a:t>Το φύλο</a:t>
            </a:r>
          </a:p>
          <a:p>
            <a:r>
              <a:rPr lang="el-GR" dirty="0" smtClean="0"/>
              <a:t>Την εποχή</a:t>
            </a:r>
          </a:p>
          <a:p>
            <a:r>
              <a:rPr lang="el-GR" dirty="0" smtClean="0"/>
              <a:t>Την περιοχή σώματος</a:t>
            </a:r>
          </a:p>
          <a:p>
            <a:r>
              <a:rPr lang="el-GR" dirty="0" smtClean="0"/>
              <a:t>Την ορμονική συμπεριφορά</a:t>
            </a:r>
          </a:p>
          <a:p>
            <a:r>
              <a:rPr lang="el-GR" dirty="0" smtClean="0"/>
              <a:t>Την κληρονομική προδιάθεση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058338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που επηρεάζουν τρίχες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Οι τρίχες στην αναγενή φάση ανάπτυξης είναι ευάλωτες σε</a:t>
            </a:r>
            <a:r>
              <a:rPr lang="en-US" dirty="0" smtClean="0"/>
              <a:t>:</a:t>
            </a:r>
            <a:endParaRPr lang="el-GR" dirty="0" smtClean="0"/>
          </a:p>
          <a:p>
            <a:r>
              <a:rPr lang="el-GR" dirty="0" smtClean="0"/>
              <a:t>Χημικούς </a:t>
            </a:r>
          </a:p>
          <a:p>
            <a:r>
              <a:rPr lang="el-GR" dirty="0" smtClean="0"/>
              <a:t>Ορμονικούς</a:t>
            </a:r>
          </a:p>
          <a:p>
            <a:r>
              <a:rPr lang="el-GR" dirty="0" smtClean="0"/>
              <a:t>Λοιμώδεις</a:t>
            </a:r>
          </a:p>
          <a:p>
            <a:r>
              <a:rPr lang="el-GR" dirty="0" smtClean="0"/>
              <a:t>Φλεγμονώδεις παράγοντες</a:t>
            </a:r>
          </a:p>
          <a:p>
            <a:r>
              <a:rPr lang="el-GR" dirty="0" smtClean="0"/>
              <a:t>Μελανίνη σε υψηλά ποσοστά στην αναγενή φάση ανάπτυξης</a:t>
            </a:r>
            <a:endParaRPr lang="en-US" dirty="0" smtClean="0"/>
          </a:p>
          <a:p>
            <a:pPr marL="0" indent="0">
              <a:buNone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922558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Σημεία προσοχής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Καταστροφή –προσβολή των αναγενών τριχών προκαλούν διαταραχή στο μεταβολισμό των ενεργών κυττάρων κατά τη μίτωση της μήτρας</a:t>
            </a:r>
          </a:p>
          <a:p>
            <a:r>
              <a:rPr lang="el-GR" dirty="0" smtClean="0"/>
              <a:t>Σημαντικό  είναι οι τρίχες να βρίσκονται στην αναγενή φάση κατά την αποτρίχωση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25034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Διάρκεια φάσεων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Αναγενής φάση για μηρούς αντρών</a:t>
            </a:r>
            <a:r>
              <a:rPr lang="en-US" dirty="0" smtClean="0"/>
              <a:t>: 54 </a:t>
            </a:r>
            <a:r>
              <a:rPr lang="el-GR" dirty="0" smtClean="0"/>
              <a:t>μέρες</a:t>
            </a:r>
          </a:p>
          <a:p>
            <a:r>
              <a:rPr lang="el-GR" dirty="0" smtClean="0"/>
              <a:t>Αναγενής φάση για μηρούς γυναικών</a:t>
            </a:r>
            <a:r>
              <a:rPr lang="en-US" dirty="0" smtClean="0"/>
              <a:t>: </a:t>
            </a:r>
            <a:r>
              <a:rPr lang="el-GR" dirty="0" smtClean="0"/>
              <a:t>22 μέρες</a:t>
            </a:r>
          </a:p>
          <a:p>
            <a:r>
              <a:rPr lang="el-GR" dirty="0" smtClean="0"/>
              <a:t>Αναγενής φάση για τριχωτό κεφαλής</a:t>
            </a:r>
            <a:r>
              <a:rPr lang="en-US" dirty="0" smtClean="0"/>
              <a:t>: </a:t>
            </a:r>
            <a:r>
              <a:rPr lang="el-GR" dirty="0" smtClean="0"/>
              <a:t>μερικά χρόνια</a:t>
            </a:r>
          </a:p>
          <a:p>
            <a:r>
              <a:rPr lang="el-GR" dirty="0" smtClean="0"/>
              <a:t>Δεν μπορούν να οριστούν με ακρίβεια αναγενής και τελογενής φάση</a:t>
            </a:r>
          </a:p>
          <a:p>
            <a:endParaRPr lang="el-GR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286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Επιτυχία μεθόδου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Απαραίτητη εξοικείωση με τις ιδιαιτερότητες αναγενών και τελογενών περιοχών σώματος προκειμένου να γίνει πρόβλεψη χρόνου που απαιτείται για την </a:t>
            </a:r>
            <a:r>
              <a:rPr lang="el-GR" dirty="0" err="1" smtClean="0"/>
              <a:t>επανέκφυση</a:t>
            </a:r>
            <a:r>
              <a:rPr lang="el-GR" dirty="0" smtClean="0"/>
              <a:t> της τρίχας (προσωρινή αποτρίχωση) και του χρόνου που απαιτείται για μόνιμη (πλήρης κύκλος τρίχας) αποτρίχωση.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17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53446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Γαλβανική ηλεκτρόλυση </a:t>
            </a:r>
            <a:r>
              <a:rPr lang="el-GR" sz="3600" b="0" dirty="0" smtClean="0"/>
              <a:t>1/2</a:t>
            </a:r>
            <a:endParaRPr lang="el-GR" sz="36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Ηλεκτρόλυση με συνεχές ρεύμα</a:t>
            </a:r>
          </a:p>
          <a:p>
            <a:r>
              <a:rPr lang="el-GR" dirty="0" smtClean="0"/>
              <a:t>Βασίζεται στην αρχή χημικής καταστροφής του τριχικού θυλάκου</a:t>
            </a:r>
          </a:p>
          <a:p>
            <a:r>
              <a:rPr lang="el-GR" dirty="0" smtClean="0"/>
              <a:t>Συνεχές ρεύμα προκαλεί στον ιστό-στόχο την παρακάτω χημική </a:t>
            </a:r>
            <a:r>
              <a:rPr lang="el-GR" dirty="0" smtClean="0"/>
              <a:t>αντίδραση</a:t>
            </a:r>
            <a:endParaRPr lang="en-US" dirty="0" smtClean="0"/>
          </a:p>
          <a:p>
            <a:pPr marL="0" indent="0">
              <a:buNone/>
            </a:pPr>
            <a:r>
              <a:rPr lang="el-GR" dirty="0" smtClean="0"/>
              <a:t>	2</a:t>
            </a:r>
            <a:r>
              <a:rPr lang="en-US" dirty="0" smtClean="0"/>
              <a:t>Nacl+2H</a:t>
            </a:r>
            <a:r>
              <a:rPr lang="en-US" baseline="-25000" dirty="0" smtClean="0"/>
              <a:t>2</a:t>
            </a:r>
            <a:r>
              <a:rPr lang="en-US" dirty="0" smtClean="0"/>
              <a:t>O -&gt; 2NaOH+H</a:t>
            </a:r>
            <a:r>
              <a:rPr lang="en-US" baseline="-25000" dirty="0" smtClean="0"/>
              <a:t>2</a:t>
            </a:r>
            <a:r>
              <a:rPr lang="en-US" dirty="0" smtClean="0"/>
              <a:t>+Cl</a:t>
            </a:r>
            <a:r>
              <a:rPr lang="en-US" baseline="-25000" dirty="0" smtClean="0"/>
              <a:t>2</a:t>
            </a:r>
            <a:endParaRPr lang="el-GR" baseline="-25000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18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009039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Παθολογική τριχοφυΐα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l-GR" dirty="0" smtClean="0"/>
              <a:t>Αισθητική αντιμετώπιση δασυτριχισμού (ιδιοπαθούς ή και ορμονοεξαρτώμενου)</a:t>
            </a:r>
          </a:p>
          <a:p>
            <a:r>
              <a:rPr lang="el-GR" dirty="0" smtClean="0"/>
              <a:t>Ηλεκτροχειρουργική θεραπεία</a:t>
            </a:r>
          </a:p>
          <a:p>
            <a:endParaRPr lang="el-GR" dirty="0"/>
          </a:p>
          <a:p>
            <a:r>
              <a:rPr lang="en-US" dirty="0" smtClean="0"/>
              <a:t>Laser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4125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Γαλβανική </a:t>
            </a:r>
            <a:r>
              <a:rPr lang="el-GR" dirty="0" smtClean="0"/>
              <a:t>ηλεκτρόλυση </a:t>
            </a:r>
            <a:r>
              <a:rPr lang="el-GR" sz="3600" b="0" dirty="0" smtClean="0"/>
              <a:t>2/2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 ένταση ρεύματος εξαρτάται από την αίσθηση πόνου του ασθενή</a:t>
            </a:r>
          </a:p>
          <a:p>
            <a:r>
              <a:rPr lang="el-GR" dirty="0" smtClean="0"/>
              <a:t>Απαιτεί χρόνο για κάθε τρίχα, 15 </a:t>
            </a:r>
            <a:r>
              <a:rPr lang="en-US" dirty="0" smtClean="0"/>
              <a:t>sec </a:t>
            </a:r>
            <a:r>
              <a:rPr lang="el-GR" dirty="0" smtClean="0"/>
              <a:t>έως </a:t>
            </a:r>
            <a:r>
              <a:rPr lang="de-DE" dirty="0" smtClean="0"/>
              <a:t>3 min </a:t>
            </a:r>
            <a:r>
              <a:rPr lang="el-GR" dirty="0" smtClean="0"/>
              <a:t>με επαναλαμβανόμενες εισόδους</a:t>
            </a:r>
          </a:p>
          <a:p>
            <a:r>
              <a:rPr lang="el-GR" dirty="0" smtClean="0"/>
              <a:t>Το «λαβιδάκι γαλβανικής ηλεκτρόλυσης» δεν αποδεικνύεται ότι προκαλεί  άλλη βλάβη εκτός της προσωρινής αποτρίχωσης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19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26281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Θερμόλυση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Ηλεκτρόλυση εναλλασσόμενου ρεύματος</a:t>
            </a:r>
          </a:p>
          <a:p>
            <a:r>
              <a:rPr lang="el-GR" dirty="0" smtClean="0"/>
              <a:t>Προκαλεί την θερμική καταστροφή του θυλάκου της τρίχας</a:t>
            </a:r>
          </a:p>
          <a:p>
            <a:r>
              <a:rPr lang="el-GR" dirty="0" smtClean="0"/>
              <a:t>Ηλεκτροπληξία με υψηλή συχνότητα (27.125</a:t>
            </a:r>
            <a:r>
              <a:rPr lang="en-US" dirty="0" smtClean="0"/>
              <a:t>MHz</a:t>
            </a:r>
            <a:r>
              <a:rPr lang="el-GR" dirty="0" smtClean="0"/>
              <a:t>)</a:t>
            </a:r>
            <a:endParaRPr lang="en-US" dirty="0" smtClean="0"/>
          </a:p>
          <a:p>
            <a:r>
              <a:rPr lang="el-GR" dirty="0" smtClean="0"/>
              <a:t>Βελόνα </a:t>
            </a:r>
            <a:r>
              <a:rPr lang="en-US" dirty="0" smtClean="0"/>
              <a:t> </a:t>
            </a:r>
            <a:r>
              <a:rPr lang="el-GR" dirty="0" smtClean="0"/>
              <a:t>ή </a:t>
            </a:r>
            <a:r>
              <a:rPr lang="en-US" dirty="0" smtClean="0"/>
              <a:t>probe</a:t>
            </a:r>
            <a:r>
              <a:rPr lang="el-GR" dirty="0" smtClean="0"/>
              <a:t> χρησιμεύει ως ηλεκτρόδιο</a:t>
            </a:r>
          </a:p>
          <a:p>
            <a:r>
              <a:rPr lang="el-GR" dirty="0" smtClean="0"/>
              <a:t>Σύντομος χρόνος διοχέτευσης ρεύματος ρυθμίζεται από το μηχάνημα και όχι από τον χειριστή</a:t>
            </a:r>
            <a:r>
              <a:rPr lang="en-US" dirty="0" smtClean="0"/>
              <a:t> 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20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856655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Βελόνες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Συνίσταται οι βελόνες να είναι ατομικές</a:t>
            </a:r>
          </a:p>
          <a:p>
            <a:r>
              <a:rPr lang="el-GR" dirty="0" smtClean="0"/>
              <a:t>Διάμετρος βελόνας αντιστρόφως ανάλογη της έντασης θερμότητας</a:t>
            </a:r>
          </a:p>
          <a:p>
            <a:r>
              <a:rPr lang="el-GR" dirty="0" smtClean="0"/>
              <a:t>Ακαμψία και αιχμηρότητα βελόνας μπορεί να οδηγήσουν σε πιθανό τρύπημα τοιχώματος του θυλάκου τρίχας -&gt; έχουν κατασκευαστεί ειδικές βελόνες με το άνω τμήμα μονωμένο με ειδικό υλικό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05365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Αποτέλεσμα μεθόδου </a:t>
            </a:r>
            <a:r>
              <a:rPr lang="el-GR" sz="3200" b="0" dirty="0" smtClean="0"/>
              <a:t>1/2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Αποτριχώνονται όλες οι τρίχες μιας περιοχής, είτε στο αναγενές είτε στο τελογενές στάδιο </a:t>
            </a:r>
          </a:p>
          <a:p>
            <a:r>
              <a:rPr lang="el-GR" dirty="0" smtClean="0"/>
              <a:t>Πιο ευάλωτες οι τρίχες που είναι στην αναγενή φάση</a:t>
            </a:r>
          </a:p>
          <a:p>
            <a:r>
              <a:rPr lang="el-GR" dirty="0" smtClean="0"/>
              <a:t>Οι </a:t>
            </a:r>
            <a:r>
              <a:rPr lang="el-GR" dirty="0" err="1" smtClean="0"/>
              <a:t>τελογενείς</a:t>
            </a:r>
            <a:r>
              <a:rPr lang="el-GR" dirty="0" smtClean="0"/>
              <a:t> επιβιώνουν και επανεκφύονται</a:t>
            </a:r>
          </a:p>
          <a:p>
            <a:r>
              <a:rPr lang="el-GR" dirty="0" smtClean="0"/>
              <a:t>Διάκριση </a:t>
            </a:r>
            <a:r>
              <a:rPr lang="el-GR" dirty="0" err="1" smtClean="0"/>
              <a:t>τελογενών</a:t>
            </a:r>
            <a:r>
              <a:rPr lang="el-GR" dirty="0" smtClean="0"/>
              <a:t>-</a:t>
            </a:r>
            <a:r>
              <a:rPr lang="el-GR" dirty="0" err="1" smtClean="0"/>
              <a:t>αναγενών</a:t>
            </a:r>
            <a:r>
              <a:rPr lang="el-GR" dirty="0" smtClean="0"/>
              <a:t>-&gt; ξύρισμα περιοχής και μετά από λίγες μέρες αποτρίχωση. Οι πρώτες ορατές μετά το ξύρισμα είναι οι αναγενείς</a:t>
            </a:r>
            <a:r>
              <a:rPr lang="el-GR" dirty="0"/>
              <a:t>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558113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Αποτέλεσμα μεθόδου </a:t>
            </a:r>
            <a:r>
              <a:rPr lang="el-GR" sz="3200" b="0" dirty="0" smtClean="0"/>
              <a:t>2/2</a:t>
            </a:r>
            <a:endParaRPr lang="el-GR" sz="3200" b="0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l-GR" dirty="0" smtClean="0"/>
              <a:t>Θερμόλυση</a:t>
            </a:r>
            <a:r>
              <a:rPr lang="en-US" dirty="0" smtClean="0"/>
              <a:t>: </a:t>
            </a:r>
            <a:r>
              <a:rPr lang="el-GR" dirty="0" smtClean="0"/>
              <a:t>2-2,5 έτη θεραπείας για δασύτριχη γυναίκα στο πρόσωπο, 2-3 συνεδρίες την εβδομάδα για 30</a:t>
            </a:r>
            <a:r>
              <a:rPr lang="en-US" dirty="0" smtClean="0"/>
              <a:t> min</a:t>
            </a:r>
            <a:r>
              <a:rPr lang="el-GR" dirty="0" smtClean="0"/>
              <a:t> και αργότερα ανά 15 μέρες.</a:t>
            </a:r>
          </a:p>
          <a:p>
            <a:r>
              <a:rPr lang="el-GR" dirty="0" smtClean="0"/>
              <a:t>Ανεπιθύμητες ενέργειες</a:t>
            </a:r>
            <a:r>
              <a:rPr lang="en-US" dirty="0" smtClean="0"/>
              <a:t> </a:t>
            </a:r>
            <a:r>
              <a:rPr lang="el-GR" dirty="0" smtClean="0"/>
              <a:t>εξαρτώνται από το μηχάνημα και τον χειριστή (ουλές, πόνος, υπερχρωμία/υποχρωμία κ.α.) </a:t>
            </a:r>
          </a:p>
          <a:p>
            <a:r>
              <a:rPr lang="el-GR" dirty="0" smtClean="0"/>
              <a:t>Αντισηψία δέρματος και μηχανήματος προφυλάσσουν από επιμολύνσεις και επιπλοκές</a:t>
            </a:r>
          </a:p>
          <a:p>
            <a:r>
              <a:rPr lang="el-GR" dirty="0" smtClean="0"/>
              <a:t>Οίδημα και ερύθρημα περιοχής συνήθως υποχωρούν μετά από μία ώρα</a:t>
            </a:r>
          </a:p>
          <a:p>
            <a:r>
              <a:rPr lang="el-GR" dirty="0" smtClean="0"/>
              <a:t>Η μόνιμη αποτρίχωση τεκμηριώνεται και με ιστολογική εξέταση όπου φαίνεται η καταστροφή των θυλάκων των τριχών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378249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Laser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Μέθοδοι </a:t>
            </a:r>
            <a:r>
              <a:rPr lang="en-US" dirty="0" smtClean="0"/>
              <a:t>laser </a:t>
            </a:r>
            <a:r>
              <a:rPr lang="el-GR" dirty="0" smtClean="0"/>
              <a:t>παρέχουν μακράς διάρκειας αποτρίχωση</a:t>
            </a:r>
          </a:p>
          <a:p>
            <a:r>
              <a:rPr lang="el-GR" dirty="0" smtClean="0"/>
              <a:t>Έχουν καλύτερη αποτελεσματικότητα από προσωρινές μεθόδους (ξύρισμα, κερί κ.α.)</a:t>
            </a:r>
          </a:p>
          <a:p>
            <a:r>
              <a:rPr lang="el-GR" dirty="0" smtClean="0"/>
              <a:t>Τα </a:t>
            </a:r>
            <a:r>
              <a:rPr lang="en-US" dirty="0" smtClean="0"/>
              <a:t>laser </a:t>
            </a:r>
            <a:r>
              <a:rPr lang="el-GR" dirty="0" smtClean="0"/>
              <a:t>διαφέρουν ως προς το ενεργό υλικό και το μήκος κύματος της μονοχρωματικής δέσμης που παράγουν</a:t>
            </a:r>
          </a:p>
          <a:p>
            <a:r>
              <a:rPr lang="el-GR" dirty="0" smtClean="0"/>
              <a:t>Σύγχρονα συστήματα </a:t>
            </a:r>
            <a:r>
              <a:rPr lang="en-US" dirty="0" smtClean="0"/>
              <a:t>laser </a:t>
            </a:r>
            <a:r>
              <a:rPr lang="el-GR" dirty="0" smtClean="0"/>
              <a:t>ακτινοβολούν το μεγαλύτερο μέρος του θυλάκου, ακόμα και όλο το μήκος του.</a:t>
            </a: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860194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Συνέπειες από τη χρήση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l-GR" dirty="0" smtClean="0"/>
              <a:t>Μη αναστρέψιμη βλάβη στην επιδερμίδα</a:t>
            </a:r>
          </a:p>
          <a:p>
            <a:r>
              <a:rPr lang="el-GR" dirty="0" smtClean="0"/>
              <a:t>Κλινική υποχρωμία ή υπερχρωμία, η οποία εξαρτάται άμεσα από τύπο δέρματος</a:t>
            </a:r>
          </a:p>
          <a:p>
            <a:endParaRPr lang="el-GR" dirty="0"/>
          </a:p>
          <a:p>
            <a:pPr marL="0" indent="0">
              <a:buNone/>
            </a:pPr>
            <a:r>
              <a:rPr lang="el-GR" dirty="0" smtClean="0"/>
              <a:t>Δεν επιτρέπεται να γίνει χρήση </a:t>
            </a:r>
            <a:r>
              <a:rPr lang="en-US" dirty="0" smtClean="0"/>
              <a:t>laser</a:t>
            </a:r>
            <a:r>
              <a:rPr lang="el-GR" dirty="0"/>
              <a:t> </a:t>
            </a:r>
            <a:r>
              <a:rPr lang="el-GR" dirty="0" smtClean="0"/>
              <a:t>σε άτομα</a:t>
            </a:r>
            <a:r>
              <a:rPr lang="en-US" dirty="0" smtClean="0"/>
              <a:t>:</a:t>
            </a:r>
          </a:p>
          <a:p>
            <a:r>
              <a:rPr lang="el-GR" dirty="0" smtClean="0"/>
              <a:t>Σε κατάσταση εγκυμοσύνης</a:t>
            </a:r>
          </a:p>
          <a:p>
            <a:r>
              <a:rPr lang="el-GR" dirty="0"/>
              <a:t>Μ</a:t>
            </a:r>
            <a:r>
              <a:rPr lang="el-GR" dirty="0" smtClean="0"/>
              <a:t>ε σακχαρώδη διαβήτη</a:t>
            </a:r>
          </a:p>
          <a:p>
            <a:r>
              <a:rPr lang="el-GR" dirty="0" smtClean="0"/>
              <a:t>Με ιστορικό κακής επούλωσης τραυμάτων</a:t>
            </a:r>
          </a:p>
          <a:p>
            <a:r>
              <a:rPr lang="el-GR" dirty="0" smtClean="0"/>
              <a:t>Με ιστορικό εμφάνισης χηλοειδών</a:t>
            </a:r>
          </a:p>
          <a:p>
            <a:r>
              <a:rPr lang="el-GR" dirty="0" smtClean="0"/>
              <a:t>Κατά τη περίοδο λήψης συγκεκριμένων φαρμάκων</a:t>
            </a:r>
          </a:p>
          <a:p>
            <a:r>
              <a:rPr lang="el-GR" dirty="0" smtClean="0"/>
              <a:t>Σε ανοσοκαταστολή κ.ά.</a:t>
            </a:r>
          </a:p>
          <a:p>
            <a:pPr marL="0" indent="0">
              <a:buNone/>
            </a:pPr>
            <a:endParaRPr lang="en-US" dirty="0" smtClean="0"/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25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75780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Ανεπιθύμητες ενέργειες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dirty="0" smtClean="0"/>
              <a:t>Είναι μέτριας βαρύτητας και έχουν παροδική συμπεριφορά</a:t>
            </a:r>
          </a:p>
          <a:p>
            <a:r>
              <a:rPr lang="el-GR" dirty="0" smtClean="0"/>
              <a:t>Ερύθρημα</a:t>
            </a:r>
          </a:p>
          <a:p>
            <a:r>
              <a:rPr lang="el-GR" dirty="0" smtClean="0"/>
              <a:t>Φλεγμονώδης εξοίδηση</a:t>
            </a:r>
          </a:p>
          <a:p>
            <a:r>
              <a:rPr lang="el-GR" dirty="0" smtClean="0"/>
              <a:t>Επιφανειακό έγκαυμα</a:t>
            </a:r>
          </a:p>
          <a:p>
            <a:r>
              <a:rPr lang="el-GR" dirty="0" smtClean="0"/>
              <a:t>Υπομελάγχρωση</a:t>
            </a:r>
          </a:p>
          <a:p>
            <a:r>
              <a:rPr lang="el-GR" dirty="0" smtClean="0"/>
              <a:t>Υπερμελάγχρωση</a:t>
            </a:r>
          </a:p>
          <a:p>
            <a:r>
              <a:rPr lang="el-GR" dirty="0" smtClean="0"/>
              <a:t>Πορφυρή κηλίδα</a:t>
            </a:r>
          </a:p>
          <a:p>
            <a:r>
              <a:rPr lang="el-GR" dirty="0" smtClean="0"/>
              <a:t>Διαταραχές υφής δέρματος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358722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Τέλος Ενότητας</a:t>
            </a:r>
            <a:endParaRPr lang="el-GR" dirty="0"/>
          </a:p>
        </p:txBody>
      </p:sp>
      <p:sp>
        <p:nvSpPr>
          <p:cNvPr id="8" name="Υπότιτλος 7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  <p:grpSp>
        <p:nvGrpSpPr>
          <p:cNvPr id="3" name="Ομάδα 2"/>
          <p:cNvGrpSpPr/>
          <p:nvPr/>
        </p:nvGrpSpPr>
        <p:grpSpPr>
          <a:xfrm>
            <a:off x="1767633" y="5931169"/>
            <a:ext cx="5828703" cy="768532"/>
            <a:chOff x="1767633" y="5931169"/>
            <a:chExt cx="5828703" cy="768532"/>
          </a:xfrm>
        </p:grpSpPr>
        <p:pic>
          <p:nvPicPr>
            <p:cNvPr id="9" name="Picture 5"/>
            <p:cNvPicPr/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67633" y="5931169"/>
              <a:ext cx="1971675" cy="702000"/>
            </a:xfrm>
            <a:prstGeom prst="rect">
              <a:avLst/>
            </a:prstGeom>
            <a:noFill/>
          </p:spPr>
        </p:pic>
        <p:pic>
          <p:nvPicPr>
            <p:cNvPr id="10" name="Picture 2" descr="C:\Users\alex\Desktop\logo.png"/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8214"/>
            <a:stretch/>
          </p:blipFill>
          <p:spPr bwMode="auto">
            <a:xfrm>
              <a:off x="3923928" y="5931169"/>
              <a:ext cx="3672408" cy="768532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867910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l-GR" sz="4400" cap="none" dirty="0" smtClean="0"/>
              <a:t>Σημειώματα</a:t>
            </a:r>
            <a:endParaRPr lang="el-GR" sz="4400" cap="none" dirty="0"/>
          </a:p>
        </p:txBody>
      </p:sp>
      <p:sp>
        <p:nvSpPr>
          <p:cNvPr id="2" name="Subtitle 1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1813368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Ηλεκτροχειρουργική θεραπεία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Με ηλεκτρόλυση</a:t>
            </a:r>
          </a:p>
          <a:p>
            <a:r>
              <a:rPr lang="el-GR" dirty="0" smtClean="0"/>
              <a:t>Με θερμόλυση</a:t>
            </a:r>
          </a:p>
          <a:p>
            <a:endParaRPr lang="el-GR" dirty="0" smtClean="0"/>
          </a:p>
          <a:p>
            <a:r>
              <a:rPr lang="el-GR" dirty="0" smtClean="0"/>
              <a:t>Ποσοστό επιτυχίας έως και 85%</a:t>
            </a:r>
          </a:p>
          <a:p>
            <a:r>
              <a:rPr lang="el-GR" dirty="0" smtClean="0"/>
              <a:t>Προϋποθέτει αυστηρή και μακροχρόνια εξειδίκευση του προσωπικού</a:t>
            </a:r>
          </a:p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30595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Αναφοράς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000" dirty="0" smtClean="0"/>
              <a:t>Copyright Τεχνολογικό Εκπαιδευτικό Ίδρυμα Αθήνας</a:t>
            </a:r>
            <a:r>
              <a:rPr lang="en-US" sz="2000" dirty="0" smtClean="0"/>
              <a:t>, </a:t>
            </a:r>
            <a:r>
              <a:rPr lang="el-GR" sz="2000" dirty="0" smtClean="0"/>
              <a:t>Ιωάννα Γκρεκ 2014. Ιωάννα Γκρεκ. «Μέθοδοι προσωρινής αποτρίχωσης. Ενότητα </a:t>
            </a:r>
            <a:r>
              <a:rPr lang="el-GR" sz="2000" dirty="0"/>
              <a:t>3</a:t>
            </a:r>
            <a:r>
              <a:rPr lang="en-US" sz="2000" dirty="0" smtClean="0"/>
              <a:t>:</a:t>
            </a:r>
            <a:r>
              <a:rPr lang="el-GR" sz="2000" dirty="0" smtClean="0"/>
              <a:t> Παθολογική τριχοφυΐα». </a:t>
            </a:r>
            <a:r>
              <a:rPr lang="el-GR" sz="2000" dirty="0"/>
              <a:t>Έκδοση: </a:t>
            </a:r>
            <a:r>
              <a:rPr lang="el-GR" sz="2000" dirty="0" smtClean="0"/>
              <a:t>1.0</a:t>
            </a:r>
            <a:r>
              <a:rPr lang="el-GR" sz="2000" dirty="0"/>
              <a:t>. Αθήνα </a:t>
            </a:r>
            <a:r>
              <a:rPr lang="el-GR" sz="2000" dirty="0" smtClean="0"/>
              <a:t>2014. </a:t>
            </a:r>
            <a:r>
              <a:rPr lang="el-GR" sz="2000" dirty="0"/>
              <a:t>Διαθέσιμο από τη δικτυακή </a:t>
            </a:r>
            <a:r>
              <a:rPr lang="el-GR" sz="2000" dirty="0" smtClean="0"/>
              <a:t>διεύθυνση: </a:t>
            </a:r>
            <a:r>
              <a:rPr lang="en-US" sz="2000" dirty="0" smtClean="0">
                <a:hlinkClick r:id="rId3"/>
              </a:rPr>
              <a:t>ocp.teiath.gr</a:t>
            </a:r>
            <a:r>
              <a:rPr lang="el-GR" sz="2000" dirty="0" smtClean="0"/>
              <a:t>.</a:t>
            </a:r>
            <a:endParaRPr lang="el-GR" sz="2000" dirty="0"/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34115969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162272"/>
            <a:ext cx="8229600" cy="1143000"/>
          </a:xfrm>
        </p:spPr>
        <p:txBody>
          <a:bodyPr>
            <a:normAutofit/>
          </a:bodyPr>
          <a:lstStyle/>
          <a:p>
            <a:r>
              <a:rPr lang="el-GR" dirty="0"/>
              <a:t>Σημείωμα </a:t>
            </a:r>
            <a:r>
              <a:rPr lang="el-GR" dirty="0" smtClean="0"/>
              <a:t>Αδειοδότησης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6648" y="764704"/>
            <a:ext cx="8928992" cy="2078336"/>
          </a:xfrm>
          <a:noFill/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l-GR" sz="1800" dirty="0" smtClean="0"/>
              <a:t>Το </a:t>
            </a:r>
            <a:r>
              <a:rPr lang="el-GR" sz="1800" dirty="0"/>
              <a:t>παρόν υλικό διατίθεται με τους όρους της άδειας χρήσης Creative Commons Αναφορά, Μη Εμπορική Χρήση Παρόμοια Διανομή 4.0 [1] ή μεταγενέστερη, Διεθνής Έκδοση.   Εξαιρούνται τα αυτοτελή έργα τρίτων π.χ. φωτογραφίες, διαγράμματα κ.λ.π., </a:t>
            </a:r>
            <a:r>
              <a:rPr lang="el-GR" sz="1800" dirty="0" smtClean="0"/>
              <a:t>τα </a:t>
            </a:r>
            <a:r>
              <a:rPr lang="el-GR" sz="1800" dirty="0"/>
              <a:t>οποία εμπεριέχονται σε </a:t>
            </a:r>
            <a:r>
              <a:rPr lang="el-GR" sz="1800" dirty="0" smtClean="0"/>
              <a:t>αυτό. </a:t>
            </a:r>
            <a:r>
              <a:rPr lang="el-GR" sz="1800" dirty="0"/>
              <a:t>Οι όροι χρήσης των </a:t>
            </a:r>
            <a:r>
              <a:rPr lang="el-GR" sz="1800" dirty="0" smtClean="0"/>
              <a:t>έργων τρίτων </a:t>
            </a:r>
            <a:r>
              <a:rPr lang="el-GR" sz="1800" dirty="0"/>
              <a:t>επεξηγούνται στη διαφάνεια  «Επεξήγηση όρων χρήσης έργων </a:t>
            </a:r>
            <a:r>
              <a:rPr lang="el-GR" sz="1800" dirty="0" smtClean="0"/>
              <a:t>τρίτων». </a:t>
            </a:r>
          </a:p>
          <a:p>
            <a:pPr marL="0" indent="0">
              <a:buNone/>
            </a:pPr>
            <a:r>
              <a:rPr lang="el-GR" sz="1800" dirty="0" smtClean="0"/>
              <a:t>Τα έργα για τα οποία έχει ζητηθεί και δοθεί άδεια  αναφέρονται στο «Σημείωμα  </a:t>
            </a:r>
            <a:r>
              <a:rPr lang="el-GR" sz="1800" dirty="0"/>
              <a:t>Χρήσης Έργων Τρίτων</a:t>
            </a:r>
            <a:r>
              <a:rPr lang="el-GR" sz="1800" dirty="0" smtClean="0"/>
              <a:t>». </a:t>
            </a:r>
          </a:p>
        </p:txBody>
      </p:sp>
      <p:pic>
        <p:nvPicPr>
          <p:cNvPr id="2056" name="Picture 22" descr="Λογότυπο για Άδειες χρήσης Creative Commons BY-NC-ND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843040"/>
            <a:ext cx="1648660" cy="576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76648" y="3284984"/>
            <a:ext cx="9036496" cy="3573016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normAutofit/>
          </a:bodyPr>
          <a:lstStyle/>
          <a:p>
            <a:pPr>
              <a:spcBef>
                <a:spcPts val="600"/>
              </a:spcBef>
            </a:pPr>
            <a:r>
              <a:rPr lang="el-GR" dirty="0">
                <a:solidFill>
                  <a:prstClr val="black"/>
                </a:solidFill>
                <a:latin typeface="Calibri"/>
              </a:rPr>
              <a:t>[1] http://creativecommons.org/licenses/by-nc-sa/4.0/ 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Ως </a:t>
            </a:r>
            <a:r>
              <a:rPr lang="el-GR" b="1" dirty="0">
                <a:solidFill>
                  <a:prstClr val="black"/>
                </a:solidFill>
                <a:latin typeface="Calibri"/>
              </a:rPr>
              <a:t>Μη Εμπορική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 ορίζεται η χρήση: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 δεν περιλαμβάνει άμεσο ή έμμεσο οικονομικό όφελος από την χρήση του έργου, για το διανομέα του έργου και αδειοδόχο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περιλαμβάνει οικονομική συναλλαγή ως προϋπόθεση για τη χρήση ή πρόσβαση στο έργο</a:t>
            </a:r>
          </a:p>
          <a:p>
            <a:pPr marL="342900" indent="-3429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l-GR" dirty="0">
                <a:solidFill>
                  <a:prstClr val="black"/>
                </a:solidFill>
                <a:latin typeface="Calibri"/>
              </a:rPr>
              <a:t>που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δεν προσπορίζει στο διανομέα του έργου και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αδειοδόχο</a:t>
            </a:r>
            <a:r>
              <a:rPr lang="en-GB" dirty="0">
                <a:solidFill>
                  <a:prstClr val="black"/>
                </a:solidFill>
                <a:latin typeface="Calibri"/>
              </a:rPr>
              <a:t> 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έμμεσο οικονομικό όφελος (π.χ. διαφημίσεις) από την προβολή του έργου σε διαδικτυακό 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τόπο</a:t>
            </a:r>
            <a:endParaRPr lang="en-US" dirty="0" smtClean="0">
              <a:solidFill>
                <a:prstClr val="black"/>
              </a:solidFill>
              <a:latin typeface="Calibri"/>
            </a:endParaRPr>
          </a:p>
          <a:p>
            <a:pPr>
              <a:spcBef>
                <a:spcPts val="600"/>
              </a:spcBef>
            </a:pPr>
            <a:r>
              <a:rPr lang="el-GR" dirty="0" smtClean="0">
                <a:solidFill>
                  <a:prstClr val="black"/>
                </a:solidFill>
                <a:latin typeface="Calibri"/>
              </a:rPr>
              <a:t>Ο </a:t>
            </a:r>
            <a:r>
              <a:rPr lang="el-GR" dirty="0">
                <a:solidFill>
                  <a:prstClr val="black"/>
                </a:solidFill>
                <a:latin typeface="Calibri"/>
              </a:rPr>
              <a:t>δικαιούχος μπορεί να παρέχει στον αδειοδόχο ξεχωριστή άδεια να χρησιμοποιεί το έργο για εμπορική χρήση, εφόσον αυτό του ζητηθεί</a:t>
            </a:r>
            <a:r>
              <a:rPr lang="el-GR" dirty="0" smtClean="0">
                <a:solidFill>
                  <a:prstClr val="black"/>
                </a:solidFill>
                <a:latin typeface="Calibri"/>
              </a:rPr>
              <a:t>.</a:t>
            </a:r>
            <a:endParaRPr lang="el-GR" dirty="0">
              <a:solidFill>
                <a:prstClr val="black"/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809098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366" y="0"/>
            <a:ext cx="8229600" cy="908720"/>
          </a:xfrm>
          <a:noFill/>
        </p:spPr>
        <p:txBody>
          <a:bodyPr>
            <a:normAutofit fontScale="90000"/>
          </a:bodyPr>
          <a:lstStyle/>
          <a:p>
            <a:r>
              <a:rPr lang="el-GR" dirty="0" smtClean="0"/>
              <a:t>Επεξήγηση όρων χρήσης έργων τρίτων</a:t>
            </a:r>
            <a:endParaRPr lang="el-GR" dirty="0"/>
          </a:p>
        </p:txBody>
      </p:sp>
      <p:sp>
        <p:nvSpPr>
          <p:cNvPr id="6" name="Rectangle 5"/>
          <p:cNvSpPr/>
          <p:nvPr/>
        </p:nvSpPr>
        <p:spPr>
          <a:xfrm>
            <a:off x="2088230" y="823372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επαναχρησιμοποίηση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,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παρά μόνο εάν ζητηθεί εκ νέου άδεια από το δημιουργό.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88763" y="914631"/>
            <a:ext cx="39946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20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©</a:t>
            </a:r>
            <a:endParaRPr lang="el-GR" sz="20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666552" y="1360947"/>
            <a:ext cx="142167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293932" y="1945722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06220" y="3829842"/>
            <a:ext cx="18820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NC-SA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61245" y="3132000"/>
            <a:ext cx="1826986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2088000" y="1404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και η δημιουργία παραγώγων αυτού με απλή αναφορά του δημιουργού.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088000" y="1980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δημιουργού, και διάθεση του έργου ή του παράγωγου αυτού με την ίδια άδεια.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2088000" y="3168000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2088230" y="3752897"/>
            <a:ext cx="6624736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διάθεση του έργου ή του παράγωγου αυτού με την ίδια άδεια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93932" y="2530497"/>
            <a:ext cx="1794299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088230" y="2561274"/>
            <a:ext cx="662473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δημιουργού. 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</a:t>
            </a:r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δημιουργία παραγώγων του έργου.</a:t>
            </a:r>
            <a:endParaRPr lang="el-GR" sz="1400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405954" y="4513900"/>
            <a:ext cx="168227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άδεια 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CC-BY</a:t>
            </a:r>
            <a:r>
              <a:rPr lang="el-GR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-</a:t>
            </a:r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NC-ND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2088230" y="4544678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 με αναφορά του δημιουργού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.</a:t>
            </a:r>
          </a:p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Δεν επιτρέπεται η εμπορική χρήση του έργου</a:t>
            </a:r>
            <a:r>
              <a:rPr lang="en-US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και η δημιουργία παραγώγων του.</a:t>
            </a:r>
            <a:endParaRPr lang="el-GR" sz="3200" dirty="0">
              <a:solidFill>
                <a:prstClr val="black"/>
              </a:solidFill>
              <a:latin typeface="Calibri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0" y="5112000"/>
            <a:ext cx="208823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με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άδεια </a:t>
            </a:r>
          </a:p>
          <a:p>
            <a:pPr algn="r"/>
            <a:r>
              <a:rPr lang="en-US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CC0 </a:t>
            </a:r>
            <a:r>
              <a:rPr lang="en-US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Public Domain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5791105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διαθέσιμο </a:t>
            </a:r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ως κοινό κτήμα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2088000" y="5112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7" name="Rectangle 26"/>
          <p:cNvSpPr/>
          <p:nvPr/>
        </p:nvSpPr>
        <p:spPr>
          <a:xfrm>
            <a:off x="2088231" y="5688000"/>
            <a:ext cx="706296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Επιτρέπεται η επαναχρησιμοποίηση του έργου, η δημιουργία παραγώγων αυτού και η εμπορική του χρήση, χωρίς αναφορά του δημιουργού.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8" name="Rectangle 27"/>
          <p:cNvSpPr/>
          <p:nvPr/>
        </p:nvSpPr>
        <p:spPr>
          <a:xfrm>
            <a:off x="0" y="6334511"/>
            <a:ext cx="208823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χωρίς σήμανση</a:t>
            </a:r>
            <a:endParaRPr lang="el-GR" dirty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sp>
        <p:nvSpPr>
          <p:cNvPr id="29" name="Rectangle 28"/>
          <p:cNvSpPr/>
          <p:nvPr/>
        </p:nvSpPr>
        <p:spPr>
          <a:xfrm>
            <a:off x="2088231" y="6334512"/>
            <a:ext cx="706296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l-GR" sz="140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Calibri"/>
              </a:rPr>
              <a:t>Συνήθως δεν επιτρέπεται η επαναχρησιμοποίηση του έργου.</a:t>
            </a:r>
            <a:endParaRPr lang="en-US" sz="1400" dirty="0" smtClean="0">
              <a:solidFill>
                <a:prstClr val="black">
                  <a:lumMod val="75000"/>
                  <a:lumOff val="25000"/>
                </a:prstClr>
              </a:solidFill>
              <a:latin typeface="Calibri"/>
            </a:endParaRPr>
          </a:p>
        </p:txBody>
      </p:sp>
      <p:cxnSp>
        <p:nvCxnSpPr>
          <p:cNvPr id="31" name="Straight Connector 30"/>
          <p:cNvCxnSpPr/>
          <p:nvPr/>
        </p:nvCxnSpPr>
        <p:spPr>
          <a:xfrm>
            <a:off x="71243" y="1383775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>
            <a:off x="71243" y="1968481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/>
          <p:nvPr/>
        </p:nvCxnSpPr>
        <p:spPr>
          <a:xfrm>
            <a:off x="71243" y="253945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>
            <a:off x="71243" y="3107253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>
            <a:off x="71243" y="3722806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Connector 38"/>
          <p:cNvCxnSpPr/>
          <p:nvPr/>
        </p:nvCxnSpPr>
        <p:spPr>
          <a:xfrm>
            <a:off x="71243" y="451432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>
            <a:off x="-1" y="5111310"/>
            <a:ext cx="8532000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40"/>
          <p:cNvCxnSpPr/>
          <p:nvPr/>
        </p:nvCxnSpPr>
        <p:spPr>
          <a:xfrm>
            <a:off x="71244" y="569777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71244" y="6220998"/>
            <a:ext cx="8533204" cy="0"/>
          </a:xfrm>
          <a:prstGeom prst="line">
            <a:avLst/>
          </a:prstGeom>
          <a:ln>
            <a:solidFill>
              <a:schemeClr val="tx2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2624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Διατήρηση </a:t>
            </a:r>
            <a:r>
              <a:rPr lang="el-GR" dirty="0" smtClean="0"/>
              <a:t>Σημειωμάτων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l-GR" sz="2400" dirty="0" smtClean="0"/>
              <a:t>Οποιαδήποτε </a:t>
            </a:r>
            <a:r>
              <a:rPr lang="el-GR" sz="2400" dirty="0"/>
              <a:t>αναπαραγωγή ή διασκευή του υλικού θα πρέπει να συμπεριλαμβάνει:</a:t>
            </a:r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Αναφοράς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ο </a:t>
            </a:r>
            <a:r>
              <a:rPr lang="en-US" sz="2000" dirty="0"/>
              <a:t>Σημείωμα Αδειοδότησης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n-US" sz="2000" dirty="0" smtClean="0"/>
              <a:t>η </a:t>
            </a:r>
            <a:r>
              <a:rPr lang="en-US" sz="2000" dirty="0"/>
              <a:t>δήλωση </a:t>
            </a:r>
            <a:r>
              <a:rPr lang="el-GR" sz="2000" dirty="0"/>
              <a:t>Δ</a:t>
            </a:r>
            <a:r>
              <a:rPr lang="en-US" sz="2000" dirty="0" smtClean="0"/>
              <a:t>ιατήρησης </a:t>
            </a:r>
            <a:r>
              <a:rPr lang="en-US" sz="2000" dirty="0"/>
              <a:t>Σημειωμάτων</a:t>
            </a:r>
            <a:endParaRPr lang="el-GR" sz="2000" dirty="0"/>
          </a:p>
          <a:p>
            <a:pPr lvl="1">
              <a:buFont typeface="Wingdings" panose="05000000000000000000" pitchFamily="2" charset="2"/>
              <a:buChar char="§"/>
            </a:pPr>
            <a:r>
              <a:rPr lang="el-GR" sz="2000" dirty="0"/>
              <a:t>τ</a:t>
            </a:r>
            <a:r>
              <a:rPr lang="el-GR" sz="2000" dirty="0" smtClean="0"/>
              <a:t>ο Σημείωμα Χρήσης Έργων Τρίτων </a:t>
            </a:r>
            <a:r>
              <a:rPr lang="el-GR" sz="2000" dirty="0"/>
              <a:t>(εφόσον υπάρχει)</a:t>
            </a:r>
          </a:p>
          <a:p>
            <a:pPr marL="0" indent="0">
              <a:buNone/>
            </a:pPr>
            <a:r>
              <a:rPr lang="el-GR" sz="2400" dirty="0"/>
              <a:t>μαζί με τους συνοδευόμενους υπερσυνδέσμους.</a:t>
            </a:r>
          </a:p>
          <a:p>
            <a:endParaRPr lang="el-GR" sz="2000" dirty="0"/>
          </a:p>
        </p:txBody>
      </p:sp>
    </p:spTree>
    <p:extLst>
      <p:ext uri="{BB962C8B-B14F-4D97-AF65-F5344CB8AC3E}">
        <p14:creationId xmlns:p14="http://schemas.microsoft.com/office/powerpoint/2010/main" val="41719279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l-GR" sz="2000" dirty="0" smtClean="0"/>
              <a:t>Το παρόν εκπαιδευτικό υλικό έχει αναπτυχθεί στ</a:t>
            </a:r>
            <a:r>
              <a:rPr lang="en-US" sz="2000" dirty="0" smtClean="0"/>
              <a:t>o</a:t>
            </a:r>
            <a:r>
              <a:rPr lang="el-GR" sz="2000" dirty="0" smtClean="0"/>
              <a:t> πλαίσι</a:t>
            </a:r>
            <a:r>
              <a:rPr lang="en-US" sz="2000" dirty="0" smtClean="0"/>
              <a:t>o</a:t>
            </a:r>
            <a:r>
              <a:rPr lang="el-GR" sz="2000" dirty="0" smtClean="0"/>
              <a:t> του εκπαιδευτικού έργου του διδάσκοντα.</a:t>
            </a:r>
            <a:endParaRPr lang="en-US" sz="2000" dirty="0" smtClean="0"/>
          </a:p>
          <a:p>
            <a:r>
              <a:rPr lang="el-GR" sz="2000" dirty="0" smtClean="0"/>
              <a:t>Το έργο «</a:t>
            </a:r>
            <a:r>
              <a:rPr lang="el-GR" sz="2000" b="1" dirty="0" smtClean="0"/>
              <a:t>Ανοικτά Ακαδημαϊκά Μαθήματα στο ΤΕΙ Αθηνών</a:t>
            </a:r>
            <a:r>
              <a:rPr lang="el-GR" sz="2000" dirty="0" smtClean="0"/>
              <a:t>» έχει χρηματοδοτήσει μόνο την αναδιαμόρφωση του εκπαιδευτικού υλικού. </a:t>
            </a:r>
            <a:endParaRPr lang="en-US" sz="2000" dirty="0" smtClean="0"/>
          </a:p>
          <a:p>
            <a:r>
              <a:rPr lang="el-GR" sz="20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7" name="Picture 6" descr="Λογότυπο Επιχειρησιακού Προγράμματος Εκπαίδευση και Δια βίου Μάθηση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4653136"/>
            <a:ext cx="5501640" cy="13868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39565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Παράγοντες επιτυχίας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Ο τύπος ηλεκτρόλυσης</a:t>
            </a:r>
          </a:p>
          <a:p>
            <a:r>
              <a:rPr lang="el-GR" dirty="0" smtClean="0"/>
              <a:t>Η διάρκεια παλμού</a:t>
            </a:r>
          </a:p>
          <a:p>
            <a:r>
              <a:rPr lang="el-GR" dirty="0" smtClean="0"/>
              <a:t>Η επιλογή του χρόνου</a:t>
            </a:r>
          </a:p>
          <a:p>
            <a:r>
              <a:rPr lang="el-GR" dirty="0" smtClean="0"/>
              <a:t>Η </a:t>
            </a:r>
            <a:r>
              <a:rPr lang="el-GR" dirty="0"/>
              <a:t>γ</a:t>
            </a:r>
            <a:r>
              <a:rPr lang="el-GR" dirty="0" smtClean="0"/>
              <a:t>νώση της βιολογίας της τρίχας</a:t>
            </a: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63890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Φάσεις ανάπτυξης τρίχας</a:t>
            </a:r>
            <a:endParaRPr lang="el-GR" dirty="0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l-GR" dirty="0" smtClean="0"/>
              <a:t>Κυκλική ανεξαρτήτως είδους (χνούδι ή τελική)</a:t>
            </a:r>
          </a:p>
          <a:p>
            <a:endParaRPr lang="el-GR" dirty="0"/>
          </a:p>
          <a:p>
            <a:r>
              <a:rPr lang="el-GR" dirty="0" smtClean="0"/>
              <a:t>Αναγενής φάση (αύξηση τρίχας)</a:t>
            </a:r>
          </a:p>
          <a:p>
            <a:r>
              <a:rPr lang="el-GR" dirty="0" smtClean="0"/>
              <a:t>Φάση ηρεμίας</a:t>
            </a:r>
          </a:p>
          <a:p>
            <a:r>
              <a:rPr lang="el-GR" dirty="0" smtClean="0"/>
              <a:t>Τελογενής φάση</a:t>
            </a:r>
          </a:p>
          <a:p>
            <a:endParaRPr lang="el-GR" dirty="0" smtClean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950330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 smtClean="0"/>
              <a:t>Απεικόνιση φάσεων ανάπτυξης τρίχας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5</a:t>
            </a:fld>
            <a:endParaRPr lang="el-GR" dirty="0"/>
          </a:p>
        </p:txBody>
      </p:sp>
      <p:pic>
        <p:nvPicPr>
          <p:cNvPr id="5" name="4 - Εικόνα" descr="20130424-08592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915477" y="2060848"/>
            <a:ext cx="7112000" cy="3111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6033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Εγκάρσια διατομή δέρματος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6</a:t>
            </a:fld>
            <a:endParaRPr lang="el-GR" dirty="0"/>
          </a:p>
        </p:txBody>
      </p:sp>
      <p:pic>
        <p:nvPicPr>
          <p:cNvPr id="5" name="4 - Εικόνα" descr="skin-cross-sectio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1268760"/>
            <a:ext cx="5643124" cy="3081112"/>
          </a:xfrm>
          <a:prstGeom prst="rect">
            <a:avLst/>
          </a:prstGeom>
        </p:spPr>
      </p:pic>
      <p:sp>
        <p:nvSpPr>
          <p:cNvPr id="6" name="5 - TextBox"/>
          <p:cNvSpPr txBox="1"/>
          <p:nvPr/>
        </p:nvSpPr>
        <p:spPr>
          <a:xfrm>
            <a:off x="2339752" y="4725144"/>
            <a:ext cx="471601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«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Εγκάρσια διατομή δέρματος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» από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4"/>
              </a:rPr>
              <a:t>bioximikos.gr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 διαθέσιμο με άδεια </a:t>
            </a:r>
            <a:r>
              <a:rPr lang="en-GB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5"/>
              </a:rPr>
              <a:t>CC BY-NC-SA 4.0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750370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Ανατομία τρίχας</a:t>
            </a:r>
            <a:endParaRPr lang="el-GR" dirty="0"/>
          </a:p>
        </p:txBody>
      </p:sp>
      <p:pic>
        <p:nvPicPr>
          <p:cNvPr id="5" name="4 - Θέση περιεχομένου" descr="900px-Blausen_0438_HairFollicleAnatomy_02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835696" y="1484784"/>
            <a:ext cx="5328592" cy="4104456"/>
          </a:xfrm>
        </p:spPr>
      </p:pic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7</a:t>
            </a:fld>
            <a:endParaRPr lang="el-GR" dirty="0"/>
          </a:p>
        </p:txBody>
      </p:sp>
      <p:sp>
        <p:nvSpPr>
          <p:cNvPr id="3" name="Ορθογώνιο 2"/>
          <p:cNvSpPr/>
          <p:nvPr/>
        </p:nvSpPr>
        <p:spPr>
          <a:xfrm>
            <a:off x="2123728" y="5877272"/>
            <a:ext cx="4572000" cy="60016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GB" sz="1100" dirty="0">
                <a:latin typeface="+mn-lt"/>
              </a:rPr>
              <a:t>Blausen.com staff. "Blausen gallery 2014". Wikiversity Journal of Medicine. DOI:10.15347/wjm/2014.010. ISSN 20018762. - Own work. </a:t>
            </a:r>
            <a:r>
              <a:rPr lang="el-GR" sz="1100" dirty="0" smtClean="0">
                <a:latin typeface="+mn-lt"/>
              </a:rPr>
              <a:t>Διαθέσιμο με άδεια </a:t>
            </a:r>
            <a:r>
              <a:rPr lang="en-GB" sz="1100" dirty="0" smtClean="0">
                <a:latin typeface="+mn-lt"/>
              </a:rPr>
              <a:t>Creative </a:t>
            </a:r>
            <a:r>
              <a:rPr lang="en-GB" sz="1100" dirty="0">
                <a:latin typeface="+mn-lt"/>
              </a:rPr>
              <a:t>Commons Attribution 3.0</a:t>
            </a:r>
            <a:endParaRPr lang="el-GR" sz="11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5644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Εγκάρσια τομή τρίχας</a:t>
            </a:r>
            <a:endParaRPr lang="el-GR" dirty="0"/>
          </a:p>
        </p:txBody>
      </p:sp>
      <p:sp>
        <p:nvSpPr>
          <p:cNvPr id="4" name="3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E55E3B3-0445-4CFC-BED8-763D4409E61F}" type="slidenum">
              <a:rPr lang="el-GR" smtClean="0"/>
              <a:pPr>
                <a:defRPr/>
              </a:pPr>
              <a:t>8</a:t>
            </a:fld>
            <a:endParaRPr lang="el-GR" dirty="0"/>
          </a:p>
        </p:txBody>
      </p:sp>
      <p:pic>
        <p:nvPicPr>
          <p:cNvPr id="5" name="4 - Εικόνα" descr="Gray945.pn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95736" y="1628800"/>
            <a:ext cx="4509095" cy="4762500"/>
          </a:xfrm>
          <a:prstGeom prst="rect">
            <a:avLst/>
          </a:prstGeom>
        </p:spPr>
      </p:pic>
      <p:sp>
        <p:nvSpPr>
          <p:cNvPr id="6" name="5 - Ορθογώνιο"/>
          <p:cNvSpPr/>
          <p:nvPr/>
        </p:nvSpPr>
        <p:spPr>
          <a:xfrm>
            <a:off x="3131840" y="6396980"/>
            <a:ext cx="3384376" cy="288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"</a:t>
            </a:r>
            <a:r>
              <a:rPr lang="en-US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Gray945“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hlinkClick r:id="rId3"/>
              </a:rPr>
              <a:t> </a:t>
            </a:r>
            <a:r>
              <a:rPr lang="el-GR" sz="12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</a:rPr>
              <a:t>διαθέσιμο ως κοινό κτήμα</a:t>
            </a:r>
            <a:endParaRPr lang="el-GR" sz="1200" dirty="0">
              <a:solidFill>
                <a:schemeClr val="tx1">
                  <a:lumMod val="75000"/>
                  <a:lumOff val="25000"/>
                </a:schemeClr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6858042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PROJECT_OPEN" val="0"/>
  <p:tag name="ISPRING_RESOURCE_PATHS_HASH_2" val="e63e9eec434b6a22ddb5216a25ec256f5ce4e1fb"/>
</p:tagLst>
</file>

<file path=ppt/theme/theme1.xml><?xml version="1.0" encoding="utf-8"?>
<a:theme xmlns:a="http://schemas.openxmlformats.org/drawingml/2006/main" name="template">
  <a:themeElements>
    <a:clrScheme name="Προσαρμοσμένο 229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C_template_updated">
  <a:themeElements>
    <a:clrScheme name="Custom 66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3F3F3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Θέμα του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template</Template>
  <TotalTime>30</TotalTime>
  <Words>1465</Words>
  <Application>Microsoft Office PowerPoint</Application>
  <PresentationFormat>Προβολή στην οθόνη (4:3)</PresentationFormat>
  <Paragraphs>227</Paragraphs>
  <Slides>34</Slides>
  <Notes>14</Notes>
  <HiddenSlides>0</HiddenSlides>
  <MMClips>0</MMClips>
  <ScaleCrop>false</ScaleCrop>
  <HeadingPairs>
    <vt:vector size="4" baseType="variant">
      <vt:variant>
        <vt:lpstr>Θέμα</vt:lpstr>
      </vt:variant>
      <vt:variant>
        <vt:i4>2</vt:i4>
      </vt:variant>
      <vt:variant>
        <vt:lpstr>Τίτλοι διαφανειών</vt:lpstr>
      </vt:variant>
      <vt:variant>
        <vt:i4>34</vt:i4>
      </vt:variant>
    </vt:vector>
  </HeadingPairs>
  <TitlesOfParts>
    <vt:vector size="36" baseType="lpstr">
      <vt:lpstr>template</vt:lpstr>
      <vt:lpstr>OC_template_updated</vt:lpstr>
      <vt:lpstr>Μέθοδοι προσωρινής αποτρίχωσης</vt:lpstr>
      <vt:lpstr>Παθολογική τριχοφυΐα</vt:lpstr>
      <vt:lpstr>Ηλεκτροχειρουργική θεραπεία</vt:lpstr>
      <vt:lpstr>Παράγοντες επιτυχίας</vt:lpstr>
      <vt:lpstr>Φάσεις ανάπτυξης τρίχας</vt:lpstr>
      <vt:lpstr>Απεικόνιση φάσεων ανάπτυξης τρίχας</vt:lpstr>
      <vt:lpstr>Εγκάρσια διατομή δέρματος</vt:lpstr>
      <vt:lpstr>Ανατομία τρίχας</vt:lpstr>
      <vt:lpstr>Εγκάρσια τομή τρίχας</vt:lpstr>
      <vt:lpstr>Ρίζα της τρίχας</vt:lpstr>
      <vt:lpstr>Αναγενής φάση 1/3</vt:lpstr>
      <vt:lpstr>Αναγενής φάση 2/3</vt:lpstr>
      <vt:lpstr>Αναγενής φάση 3/3</vt:lpstr>
      <vt:lpstr>Παράγοντες διάρκειας φάσης</vt:lpstr>
      <vt:lpstr>Παράγοντες που επηρεάζουν τρίχες</vt:lpstr>
      <vt:lpstr>Σημεία προσοχής</vt:lpstr>
      <vt:lpstr>Διάρκεια φάσεων</vt:lpstr>
      <vt:lpstr>Επιτυχία μεθόδου</vt:lpstr>
      <vt:lpstr>Γαλβανική ηλεκτρόλυση 1/2</vt:lpstr>
      <vt:lpstr>Γαλβανική ηλεκτρόλυση 2/2</vt:lpstr>
      <vt:lpstr>Θερμόλυση</vt:lpstr>
      <vt:lpstr>Βελόνες</vt:lpstr>
      <vt:lpstr>Αποτέλεσμα μεθόδου 1/2</vt:lpstr>
      <vt:lpstr>Αποτέλεσμα μεθόδου 2/2</vt:lpstr>
      <vt:lpstr>Laser</vt:lpstr>
      <vt:lpstr>Συνέπειες από τη χρήση</vt:lpstr>
      <vt:lpstr>Ανεπιθύμητες ενέργειες</vt:lpstr>
      <vt:lpstr>Τέλος Ενότητας</vt:lpstr>
      <vt:lpstr>Σημειώματα</vt:lpstr>
      <vt:lpstr>Σημείωμα Αναφοράς</vt:lpstr>
      <vt:lpstr>Σημείωμα Αδειοδότησης</vt:lpstr>
      <vt:lpstr>Επεξήγηση όρων χρήσης έργων τρίτων</vt:lpstr>
      <vt:lpstr>Διατήρηση Σημειωμάτων</vt:lpstr>
      <vt:lpstr>Χρηματοδότηση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Διεθνείς Συστήματα Κρατήσεων στον Τουρισμό</dc:title>
  <dc:creator>natasakar new</dc:creator>
  <cp:lastModifiedBy>natasakar new</cp:lastModifiedBy>
  <cp:revision>34</cp:revision>
  <dcterms:created xsi:type="dcterms:W3CDTF">2015-05-12T06:58:27Z</dcterms:created>
  <dcterms:modified xsi:type="dcterms:W3CDTF">2015-07-08T11:37:51Z</dcterms:modified>
</cp:coreProperties>
</file>