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Αρχιτεκτονική εσωτερικών χώρων</a:t>
            </a:r>
            <a:br>
              <a:rPr lang="el-GR" sz="4400" b="1" dirty="0" smtClean="0">
                <a:solidFill>
                  <a:schemeClr val="tx1"/>
                </a:solidFill>
                <a:latin typeface="+mn-lt"/>
              </a:rPr>
            </a:br>
            <a:r>
              <a:rPr lang="el-GR" sz="4400" b="1" dirty="0" smtClean="0">
                <a:solidFill>
                  <a:schemeClr val="tx1"/>
                </a:solidFill>
                <a:latin typeface="+mn-lt"/>
              </a:rPr>
              <a:t>Χώροι αναψυχής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smtClean="0"/>
              <a:t>Ξενοδοχειακά καταλύματα</a:t>
            </a:r>
            <a:endParaRPr lang="el-GR" sz="2200" dirty="0" smtClean="0"/>
          </a:p>
          <a:p>
            <a:pPr>
              <a:spcBef>
                <a:spcPts val="0"/>
              </a:spcBef>
            </a:pPr>
            <a:r>
              <a:rPr lang="el-GR" sz="2200" dirty="0" smtClean="0"/>
              <a:t>Διονυσία Φράγκου</a:t>
            </a:r>
            <a:endParaRPr lang="el-GR" sz="2200" dirty="0"/>
          </a:p>
          <a:p>
            <a:pPr>
              <a:spcBef>
                <a:spcPts val="0"/>
              </a:spcBef>
            </a:pPr>
            <a:r>
              <a:rPr lang="el-GR" sz="2200" dirty="0" smtClean="0"/>
              <a:t>Τμήμα ΕΑΔΣΑ</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t>Bed and Breakfast</a:t>
            </a:r>
            <a:endParaRPr lang="el-GR" sz="3200" dirty="0"/>
          </a:p>
        </p:txBody>
      </p:sp>
      <p:sp>
        <p:nvSpPr>
          <p:cNvPr id="3" name="Θέση περιεχομένου 2"/>
          <p:cNvSpPr>
            <a:spLocks noGrp="1"/>
          </p:cNvSpPr>
          <p:nvPr>
            <p:ph idx="1"/>
          </p:nvPr>
        </p:nvSpPr>
        <p:spPr>
          <a:xfrm>
            <a:off x="457200" y="1268760"/>
            <a:ext cx="4114800" cy="4968552"/>
          </a:xfrm>
        </p:spPr>
        <p:txBody>
          <a:bodyPr>
            <a:normAutofit/>
          </a:bodyPr>
          <a:lstStyle/>
          <a:p>
            <a:r>
              <a:rPr lang="el-GR" sz="2000" dirty="0"/>
              <a:t>Το Bed and Breakfast ( Β &amp; Β) (κρεβάτι και πρωινό ) αποτελεί μία μορφή ξενοδοχείου που γίνεται όλο και πιο δημοφιλής λόγου του ότι στην πλειονότητα των επιλογών το κόστος διαμονής είναι πολύ χαμηλό. Πρόκειται για σπίτια τα δωμάτια των οποίων μετατρέπονται σε αυτόνομους ξενώνες ( με κοινό ή προσωπικό μπάνιο) ή για μικρές αυτόνομες κατοικίες. Οι παροχές που προσφέρονται σε κάθε περίπτωση ποικίλουν και εξαρτώνται από τον ιδιοκτήτη.</a:t>
            </a:r>
          </a:p>
        </p:txBody>
      </p:sp>
      <p:pic>
        <p:nvPicPr>
          <p:cNvPr id="4098" name="Picture 2" descr="C:\Users\User\Desktop\eikones\191827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61857"/>
            <a:ext cx="4140000" cy="226714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eikones\38721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89040"/>
            <a:ext cx="4140000" cy="226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53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Καταλύματα Χρονομεριστικής Μίσθωσης</a:t>
            </a:r>
          </a:p>
        </p:txBody>
      </p:sp>
      <p:sp>
        <p:nvSpPr>
          <p:cNvPr id="3" name="Θέση περιεχομένου 2"/>
          <p:cNvSpPr>
            <a:spLocks noGrp="1"/>
          </p:cNvSpPr>
          <p:nvPr>
            <p:ph idx="1"/>
          </p:nvPr>
        </p:nvSpPr>
        <p:spPr>
          <a:xfrm>
            <a:off x="457200" y="1268760"/>
            <a:ext cx="4114800" cy="4968552"/>
          </a:xfrm>
        </p:spPr>
        <p:txBody>
          <a:bodyPr>
            <a:normAutofit/>
          </a:bodyPr>
          <a:lstStyle/>
          <a:p>
            <a:endParaRPr lang="el-GR" sz="2000" dirty="0" smtClean="0"/>
          </a:p>
          <a:p>
            <a:r>
              <a:rPr lang="el-GR" sz="2000" dirty="0" smtClean="0"/>
              <a:t>Ένας </a:t>
            </a:r>
            <a:r>
              <a:rPr lang="el-GR" sz="2000" dirty="0"/>
              <a:t>άλλος τύπος της βιομηχανίας την φιλοξενίας είναι η χρονομεριστική μίσθωση ξενοδοχείων. </a:t>
            </a:r>
            <a:endParaRPr lang="el-GR" sz="2000" dirty="0" smtClean="0"/>
          </a:p>
          <a:p>
            <a:pPr marL="357188" indent="0">
              <a:buNone/>
            </a:pPr>
            <a:r>
              <a:rPr lang="el-GR" sz="2000" dirty="0" smtClean="0"/>
              <a:t>Οι </a:t>
            </a:r>
            <a:r>
              <a:rPr lang="el-GR" sz="2000" dirty="0"/>
              <a:t>επισκέπτες έχουν την δυνατότητα να αγοράσουν την ιδιοκτησία των καταλυμάτων για ένα συγκεκριμένο χρονικό διάστημα.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5122" name="Picture 2" descr="C:\Users\User\Desktop\eikones\52516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89040"/>
            <a:ext cx="4140000" cy="22671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eikones\11583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201" y="1161848"/>
            <a:ext cx="4140000" cy="226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Καζίνο Ξενοδοχεία</a:t>
            </a:r>
          </a:p>
        </p:txBody>
      </p:sp>
      <p:sp>
        <p:nvSpPr>
          <p:cNvPr id="3" name="Θέση περιεχομένου 2"/>
          <p:cNvSpPr>
            <a:spLocks noGrp="1"/>
          </p:cNvSpPr>
          <p:nvPr>
            <p:ph idx="1"/>
          </p:nvPr>
        </p:nvSpPr>
        <p:spPr>
          <a:xfrm>
            <a:off x="457200" y="1196752"/>
            <a:ext cx="4114800" cy="5040560"/>
          </a:xfrm>
        </p:spPr>
        <p:txBody>
          <a:bodyPr>
            <a:normAutofit/>
          </a:bodyPr>
          <a:lstStyle/>
          <a:p>
            <a:r>
              <a:rPr lang="el-GR" sz="2000" dirty="0"/>
              <a:t>Πρόκειται για πολυτελής εγκαταστάσεις στις οποίες οι κύριες λειτουργίες και οι παροχές αφορούν κατά κύριο λόγο την επιχείρηση καζίνο και στην συνέχεια τις τουριστικές υποδομές όπως τα δωμάτια , τα εστιατόρια και άλλες μορφές επιχειρηματικής δράσης που εντάσσονται στο πλαίσιο του τουρισμού. Σε όλες τιε περιπτώσεις ξενοδοχεία σαν αυτά ενέχουν στοιχεία πολυτέλειας και υψηλού κύρους.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6147" name="Picture 3" descr="C:\Users\User\Desktop\eikones\37360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61048"/>
            <a:ext cx="4140000" cy="22671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eikones\37361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61869"/>
            <a:ext cx="4140000" cy="226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83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Ξενοδοχεία Συνεδριάσεων</a:t>
            </a:r>
          </a:p>
        </p:txBody>
      </p:sp>
      <p:sp>
        <p:nvSpPr>
          <p:cNvPr id="3" name="Θέση περιεχομένου 2"/>
          <p:cNvSpPr>
            <a:spLocks noGrp="1"/>
          </p:cNvSpPr>
          <p:nvPr>
            <p:ph idx="1"/>
          </p:nvPr>
        </p:nvSpPr>
        <p:spPr>
          <a:xfrm>
            <a:off x="457200" y="1196752"/>
            <a:ext cx="4114800" cy="5040560"/>
          </a:xfrm>
        </p:spPr>
        <p:txBody>
          <a:bodyPr>
            <a:normAutofit/>
          </a:bodyPr>
          <a:lstStyle/>
          <a:p>
            <a:r>
              <a:rPr lang="el-GR" sz="2400" dirty="0" smtClean="0"/>
              <a:t>Ξενοδοχεία που έχουν </a:t>
            </a:r>
            <a:r>
              <a:rPr lang="el-GR" sz="2400" dirty="0"/>
              <a:t>επικεντρωθεί στην διοργάνωση συνεδριάσεων και </a:t>
            </a:r>
            <a:r>
              <a:rPr lang="el-GR" sz="2400" dirty="0" smtClean="0"/>
              <a:t>συσκέψεων, </a:t>
            </a:r>
            <a:r>
              <a:rPr lang="el-GR" sz="2400" dirty="0"/>
              <a:t>αλλά </a:t>
            </a:r>
            <a:r>
              <a:rPr lang="el-GR" sz="2400" dirty="0" smtClean="0"/>
              <a:t>και στην </a:t>
            </a:r>
            <a:r>
              <a:rPr lang="el-GR" sz="2400" dirty="0"/>
              <a:t>διανυκτέρευση </a:t>
            </a:r>
            <a:r>
              <a:rPr lang="el-GR" sz="2400" dirty="0" smtClean="0"/>
              <a:t>των </a:t>
            </a:r>
            <a:r>
              <a:rPr lang="el-GR" sz="2400" dirty="0"/>
              <a:t>συμμετεχόντων. Παρέχουν στις εγκαταστάσεις τους αίθουσες για video </a:t>
            </a:r>
            <a:r>
              <a:rPr lang="el-GR" sz="2400" dirty="0" smtClean="0"/>
              <a:t>conference, </a:t>
            </a:r>
            <a:r>
              <a:rPr lang="el-GR" sz="2400" dirty="0"/>
              <a:t>οπτικοακουστικό </a:t>
            </a:r>
            <a:r>
              <a:rPr lang="el-GR" sz="2400" dirty="0" smtClean="0"/>
              <a:t>εξοπλισμό, </a:t>
            </a:r>
            <a:r>
              <a:rPr lang="el-GR" sz="2400" dirty="0"/>
              <a:t>πίνακες </a:t>
            </a:r>
            <a:r>
              <a:rPr lang="el-GR" sz="2400" dirty="0" smtClean="0"/>
              <a:t>παρουσιάσεων, </a:t>
            </a:r>
            <a:r>
              <a:rPr lang="el-GR" sz="2400" dirty="0"/>
              <a:t>αμφιθέατρα 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7170" name="Picture 2" descr="C:\Users\User\Desktop\eikones\373602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654" y="4725144"/>
            <a:ext cx="3095641" cy="169463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eikones\373601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7" y="2924944"/>
            <a:ext cx="3096345" cy="16950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eikones\37361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6" y="1061128"/>
            <a:ext cx="3096346" cy="169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07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t>Boutique Hotels</a:t>
            </a:r>
            <a:endParaRPr lang="el-GR" sz="3200" dirty="0"/>
          </a:p>
        </p:txBody>
      </p:sp>
      <p:sp>
        <p:nvSpPr>
          <p:cNvPr id="3" name="Θέση περιεχομένου 2"/>
          <p:cNvSpPr>
            <a:spLocks noGrp="1"/>
          </p:cNvSpPr>
          <p:nvPr>
            <p:ph idx="1"/>
          </p:nvPr>
        </p:nvSpPr>
        <p:spPr>
          <a:xfrm>
            <a:off x="457200" y="1556792"/>
            <a:ext cx="4114800" cy="4680520"/>
          </a:xfrm>
        </p:spPr>
        <p:txBody>
          <a:bodyPr>
            <a:normAutofit/>
          </a:bodyPr>
          <a:lstStyle/>
          <a:p>
            <a:r>
              <a:rPr lang="el-GR" sz="2000" dirty="0"/>
              <a:t>Boutique Hotels ονομάζονται τα ξενοδοχεία εκείνα τα οποία </a:t>
            </a:r>
            <a:r>
              <a:rPr lang="el-GR" sz="2000" dirty="0" smtClean="0"/>
              <a:t>δίνουν έμφαση στην αρχιτεκτονική, </a:t>
            </a:r>
            <a:r>
              <a:rPr lang="el-GR" sz="2000" dirty="0"/>
              <a:t>την διακόσμηση και </a:t>
            </a:r>
            <a:r>
              <a:rPr lang="el-GR" sz="2000" dirty="0" smtClean="0"/>
              <a:t>τις εξειδικευμένες </a:t>
            </a:r>
            <a:r>
              <a:rPr lang="el-GR" sz="2000" dirty="0"/>
              <a:t>υπηρεσίες. Συνήθως ο όρος αυτός χρησιμοποιείται για να περιγράψει πολυτελή ξενοδοχεία που διαφοροποιούνται από τις μεγάλες αλυσίδες λόγο των ποιοτικών υποδομών </a:t>
            </a:r>
            <a:r>
              <a:rPr lang="el-GR" sz="2000" dirty="0" smtClean="0"/>
              <a:t>τους και του μικρού τους μεγέθους.</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8194" name="Picture 2" descr="C:\Users\User\Desktop\eikones\21257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61857"/>
            <a:ext cx="4140000" cy="226714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eikones\57545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89040"/>
            <a:ext cx="4140000" cy="226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5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t>Theme Hotels (</a:t>
            </a:r>
            <a:r>
              <a:rPr lang="el-GR" sz="3200" dirty="0"/>
              <a:t>Θεματικά Ξενοδοχεία)</a:t>
            </a:r>
          </a:p>
        </p:txBody>
      </p:sp>
      <p:sp>
        <p:nvSpPr>
          <p:cNvPr id="3" name="Θέση περιεχομένου 2"/>
          <p:cNvSpPr>
            <a:spLocks noGrp="1"/>
          </p:cNvSpPr>
          <p:nvPr>
            <p:ph idx="1"/>
          </p:nvPr>
        </p:nvSpPr>
        <p:spPr>
          <a:xfrm>
            <a:off x="323529" y="1377210"/>
            <a:ext cx="4248471" cy="3707974"/>
          </a:xfrm>
        </p:spPr>
        <p:txBody>
          <a:bodyPr>
            <a:normAutofit lnSpcReduction="10000"/>
          </a:bodyPr>
          <a:lstStyle/>
          <a:p>
            <a:r>
              <a:rPr lang="el-GR" sz="2000" dirty="0"/>
              <a:t>Η ανάγκη για πρωτοτυπία αλλά </a:t>
            </a:r>
            <a:r>
              <a:rPr lang="el-GR" sz="2000" dirty="0" smtClean="0"/>
              <a:t>και </a:t>
            </a:r>
            <a:r>
              <a:rPr lang="el-GR" sz="2000" dirty="0"/>
              <a:t>προσπάθεια ικανοποίησης ακόμα και </a:t>
            </a:r>
            <a:r>
              <a:rPr lang="el-GR" sz="2000" dirty="0" smtClean="0"/>
              <a:t>των </a:t>
            </a:r>
            <a:r>
              <a:rPr lang="el-GR" sz="2000" dirty="0"/>
              <a:t>πιο ιδιαίτερων απαιτήσεων των σύγχρονων τουριστών οδήγησε στην δημιουργία ξενοδοχειακών καταλυμάτων που πολλές φορές καταλήγουν να μην έχουν καμία ομοιότητα με τα τυπικά ξενοδοχεία ούτε ως προς τον τρόπο σχεδιασμού και δομής, αλλά ούτε και ως προς τον τρόπο λειτουργίας τους</a:t>
            </a:r>
            <a:r>
              <a:rPr lang="el-GR" sz="2000" dirty="0" smtClean="0"/>
              <a:t>.</a:t>
            </a:r>
            <a:endParaRPr lang="en-US" sz="2000" dirty="0" smtClean="0"/>
          </a:p>
          <a:p>
            <a:pPr marL="0" indent="0">
              <a:buNone/>
            </a:pPr>
            <a:endParaRPr lang="en-US" sz="20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808" y="3861048"/>
            <a:ext cx="3202138" cy="20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57" y="1377210"/>
            <a:ext cx="3224241" cy="205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62673" y="5905872"/>
            <a:ext cx="3672408" cy="830997"/>
          </a:xfrm>
          <a:prstGeom prst="rect">
            <a:avLst/>
          </a:prstGeom>
          <a:noFill/>
        </p:spPr>
        <p:txBody>
          <a:bodyPr wrap="square" rtlCol="0">
            <a:spAutoFit/>
          </a:bodyPr>
          <a:lstStyle/>
          <a:p>
            <a:r>
              <a:rPr lang="el-GR" sz="1600" dirty="0" smtClean="0">
                <a:latin typeface="+mn-lt"/>
              </a:rPr>
              <a:t>πλωτό ξενοδοχείο που </a:t>
            </a:r>
            <a:r>
              <a:rPr lang="el-GR" sz="1600" dirty="0">
                <a:latin typeface="+mn-lt"/>
              </a:rPr>
              <a:t>κάνει </a:t>
            </a:r>
            <a:r>
              <a:rPr lang="el-GR" sz="1600" dirty="0" smtClean="0">
                <a:latin typeface="+mn-lt"/>
              </a:rPr>
              <a:t>κρουαζιέρα κατά </a:t>
            </a:r>
            <a:r>
              <a:rPr lang="el-GR" sz="1600" dirty="0">
                <a:latin typeface="+mn-lt"/>
              </a:rPr>
              <a:t>μήκος του ποταμού Αμαζονίου του Περού</a:t>
            </a:r>
          </a:p>
        </p:txBody>
      </p:sp>
    </p:spTree>
    <p:extLst>
      <p:ext uri="{BB962C8B-B14F-4D97-AF65-F5344CB8AC3E}">
        <p14:creationId xmlns:p14="http://schemas.microsoft.com/office/powerpoint/2010/main" val="3225875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a:t>
            </a:r>
            <a:r>
              <a:rPr lang="el-GR" sz="2000" dirty="0" smtClean="0"/>
              <a:t> Διονυσία Φράγκου</a:t>
            </a:r>
            <a:r>
              <a:rPr lang="en-US" sz="2000" dirty="0" smtClean="0"/>
              <a:t> </a:t>
            </a:r>
            <a:r>
              <a:rPr lang="el-GR" sz="2000" dirty="0" smtClean="0"/>
              <a:t>2014. Διονυσία Φράγκου. «Αρχιτεκτονική εσωτερικών χώρων</a:t>
            </a:r>
            <a:br>
              <a:rPr lang="el-GR" sz="2000" dirty="0" smtClean="0"/>
            </a:br>
            <a:r>
              <a:rPr lang="el-GR" sz="2000" dirty="0" smtClean="0"/>
              <a:t>Χώροι αναψυχής. Ενότητα </a:t>
            </a:r>
            <a:r>
              <a:rPr lang="el-GR" sz="2000" dirty="0"/>
              <a:t>5: Ξενοδοχειακά καταλύματα».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Είδη </a:t>
            </a:r>
            <a:r>
              <a:rPr lang="el-GR" dirty="0"/>
              <a:t>ξ</a:t>
            </a:r>
            <a:r>
              <a:rPr lang="el-GR" dirty="0" smtClean="0"/>
              <a:t>ενοδοχειακών </a:t>
            </a:r>
            <a:r>
              <a:rPr lang="el-GR" dirty="0" smtClean="0"/>
              <a:t>κ</a:t>
            </a:r>
            <a:r>
              <a:rPr lang="el-GR" dirty="0" smtClean="0"/>
              <a:t>αταλυμάτων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Οι σύγχρονες </a:t>
            </a:r>
            <a:r>
              <a:rPr lang="el-GR" dirty="0" smtClean="0"/>
              <a:t>ξενοδοχειακές </a:t>
            </a:r>
            <a:r>
              <a:rPr lang="el-GR" dirty="0"/>
              <a:t>μονάδες για να μπορέσουν να καλύψουν τις ανάγκες και τις απαιτήσεις της συνεχούς διαφοροποιημένης </a:t>
            </a:r>
            <a:r>
              <a:rPr lang="el-GR" dirty="0" smtClean="0"/>
              <a:t>πελατείας, </a:t>
            </a:r>
            <a:r>
              <a:rPr lang="el-GR" dirty="0"/>
              <a:t>έχουν αναπτύξει μια ευρέα ποικιλία καταλυμάτων, στην οποία προσθέτονται νέα </a:t>
            </a:r>
            <a:r>
              <a:rPr lang="el-GR" dirty="0" smtClean="0"/>
              <a:t>είδη </a:t>
            </a:r>
            <a:r>
              <a:rPr lang="el-GR" dirty="0"/>
              <a:t>σχεδόν </a:t>
            </a:r>
            <a:r>
              <a:rPr lang="el-GR" dirty="0" smtClean="0"/>
              <a:t>καθημερινά.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27169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Είδη ξενοδοχειακών </a:t>
            </a:r>
            <a:r>
              <a:rPr lang="el-GR" dirty="0" smtClean="0"/>
              <a:t>καταλυμάτων </a:t>
            </a:r>
            <a:r>
              <a:rPr lang="el-GR" sz="3600" b="0" dirty="0" smtClean="0"/>
              <a:t>2/2</a:t>
            </a:r>
            <a:endParaRPr lang="el-GR" sz="3600" b="0" dirty="0"/>
          </a:p>
        </p:txBody>
      </p:sp>
      <p:sp>
        <p:nvSpPr>
          <p:cNvPr id="3" name="Θέση περιεχομένου 2"/>
          <p:cNvSpPr>
            <a:spLocks noGrp="1"/>
          </p:cNvSpPr>
          <p:nvPr>
            <p:ph idx="1"/>
          </p:nvPr>
        </p:nvSpPr>
        <p:spPr/>
        <p:txBody>
          <a:bodyPr>
            <a:normAutofit fontScale="85000" lnSpcReduction="20000"/>
          </a:bodyPr>
          <a:lstStyle/>
          <a:p>
            <a:r>
              <a:rPr lang="el-GR" dirty="0" smtClean="0"/>
              <a:t>Ξενοδοχεία πόλης ή </a:t>
            </a:r>
            <a:r>
              <a:rPr lang="en-US" dirty="0" smtClean="0"/>
              <a:t>Business Hotels</a:t>
            </a:r>
            <a:endParaRPr lang="el-GR" dirty="0" smtClean="0"/>
          </a:p>
          <a:p>
            <a:r>
              <a:rPr lang="el-GR" dirty="0"/>
              <a:t>Ξενοδοχεία </a:t>
            </a:r>
            <a:r>
              <a:rPr lang="el-GR" dirty="0" smtClean="0"/>
              <a:t>Αεροδρομίου</a:t>
            </a:r>
          </a:p>
          <a:p>
            <a:r>
              <a:rPr lang="en-US" dirty="0"/>
              <a:t>Suite Hotels (</a:t>
            </a:r>
            <a:r>
              <a:rPr lang="el-GR" dirty="0"/>
              <a:t>Ξενοδοχεία Σουιτών</a:t>
            </a:r>
            <a:r>
              <a:rPr lang="el-GR" dirty="0" smtClean="0"/>
              <a:t>)</a:t>
            </a:r>
          </a:p>
          <a:p>
            <a:r>
              <a:rPr lang="el-GR" dirty="0" smtClean="0"/>
              <a:t>Ξενοδοχεία διακοπών ή </a:t>
            </a:r>
            <a:r>
              <a:rPr lang="el-GR" dirty="0"/>
              <a:t>μεγάλης </a:t>
            </a:r>
            <a:r>
              <a:rPr lang="el-GR" dirty="0" smtClean="0"/>
              <a:t>διαμονής</a:t>
            </a:r>
          </a:p>
          <a:p>
            <a:r>
              <a:rPr lang="el-GR" dirty="0"/>
              <a:t>Ξενοδοχεία </a:t>
            </a:r>
            <a:r>
              <a:rPr lang="el-GR" dirty="0" smtClean="0"/>
              <a:t>Κατοικιών</a:t>
            </a:r>
          </a:p>
          <a:p>
            <a:r>
              <a:rPr lang="en-US" dirty="0"/>
              <a:t>Resort </a:t>
            </a:r>
            <a:r>
              <a:rPr lang="en-US" dirty="0" smtClean="0"/>
              <a:t>Hotels</a:t>
            </a:r>
            <a:endParaRPr lang="el-GR" dirty="0" smtClean="0"/>
          </a:p>
          <a:p>
            <a:r>
              <a:rPr lang="en-US" dirty="0"/>
              <a:t>Bed and </a:t>
            </a:r>
            <a:r>
              <a:rPr lang="en-US" dirty="0" smtClean="0"/>
              <a:t>Breakfast</a:t>
            </a:r>
            <a:endParaRPr lang="el-GR" dirty="0" smtClean="0"/>
          </a:p>
          <a:p>
            <a:r>
              <a:rPr lang="el-GR" dirty="0"/>
              <a:t>Καταλύματα Χρονομεριστικής </a:t>
            </a:r>
            <a:r>
              <a:rPr lang="el-GR" dirty="0" smtClean="0"/>
              <a:t>Μίσθωσης</a:t>
            </a:r>
          </a:p>
          <a:p>
            <a:r>
              <a:rPr lang="el-GR" dirty="0"/>
              <a:t>Καζίνο </a:t>
            </a:r>
            <a:r>
              <a:rPr lang="el-GR" dirty="0" smtClean="0"/>
              <a:t>Ξενοδοχεία</a:t>
            </a:r>
          </a:p>
          <a:p>
            <a:r>
              <a:rPr lang="el-GR" dirty="0"/>
              <a:t>Ξενοδοχεία </a:t>
            </a:r>
            <a:r>
              <a:rPr lang="el-GR" dirty="0" smtClean="0"/>
              <a:t>Συνεδριάσεων</a:t>
            </a:r>
          </a:p>
          <a:p>
            <a:r>
              <a:rPr lang="en-US" dirty="0"/>
              <a:t>Boutique </a:t>
            </a:r>
            <a:r>
              <a:rPr lang="en-US" dirty="0" smtClean="0"/>
              <a:t>Hotels</a:t>
            </a:r>
            <a:endParaRPr lang="el-GR" dirty="0" smtClean="0"/>
          </a:p>
          <a:p>
            <a:r>
              <a:rPr lang="en-US" dirty="0"/>
              <a:t>Theme Hotels (</a:t>
            </a:r>
            <a:r>
              <a:rPr lang="el-GR" dirty="0"/>
              <a:t>Θεματικά Ξενοδοχεία)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09055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sz="3600" dirty="0" smtClean="0"/>
              <a:t>Ξενοδοχεία </a:t>
            </a:r>
            <a:r>
              <a:rPr lang="el-GR" sz="3600" dirty="0"/>
              <a:t>πόλης ή Business Hotels</a:t>
            </a:r>
            <a:r>
              <a:rPr lang="el-GR" dirty="0"/>
              <a:t/>
            </a:r>
            <a:br>
              <a:rPr lang="el-GR" dirty="0"/>
            </a:br>
            <a:endParaRPr lang="el-GR" dirty="0"/>
          </a:p>
        </p:txBody>
      </p:sp>
      <p:sp>
        <p:nvSpPr>
          <p:cNvPr id="3" name="Θέση περιεχομένου 2"/>
          <p:cNvSpPr>
            <a:spLocks noGrp="1"/>
          </p:cNvSpPr>
          <p:nvPr>
            <p:ph idx="1"/>
          </p:nvPr>
        </p:nvSpPr>
        <p:spPr>
          <a:xfrm>
            <a:off x="611560" y="1340768"/>
            <a:ext cx="3960440" cy="5184576"/>
          </a:xfrm>
        </p:spPr>
        <p:txBody>
          <a:bodyPr>
            <a:normAutofit fontScale="92500" lnSpcReduction="10000"/>
          </a:bodyPr>
          <a:lstStyle/>
          <a:p>
            <a:pPr marL="0" indent="0">
              <a:buNone/>
            </a:pPr>
            <a:r>
              <a:rPr lang="el-GR" sz="2400" dirty="0" smtClean="0"/>
              <a:t>Αποτελούν την </a:t>
            </a:r>
            <a:r>
              <a:rPr lang="el-GR" sz="2400" dirty="0"/>
              <a:t>μεγαλύτερη κατηγορία ξενοδοχείων. Πρόκειται για ξενοδοχεία τα οποία απευθύνονται κυρίως σε άτομα τα οποία ταξιδεύουν για επαγγελματικούς σκοπούς και βρίσκονται κυρίως σε αστικά κέντρα και σε περιοχές με επιχειρήσεις</a:t>
            </a:r>
            <a:r>
              <a:rPr lang="el-GR" sz="2400" dirty="0" smtClean="0"/>
              <a:t>. </a:t>
            </a:r>
          </a:p>
          <a:p>
            <a:pPr marL="0" indent="0">
              <a:buNone/>
            </a:pPr>
            <a:endParaRPr lang="el-GR" sz="2400" dirty="0"/>
          </a:p>
          <a:p>
            <a:pPr marL="0" indent="0">
              <a:buNone/>
            </a:pPr>
            <a:r>
              <a:rPr lang="el-GR" sz="2400" dirty="0" smtClean="0"/>
              <a:t>Επίσης </a:t>
            </a:r>
            <a:r>
              <a:rPr lang="el-GR" sz="2400" dirty="0"/>
              <a:t>τα ξενοδοχεία αυτά επιλέγονται και ως κατάλυμα από ομάδες ταξιδιωτών </a:t>
            </a:r>
            <a:r>
              <a:rPr lang="el-GR" sz="2400" dirty="0" smtClean="0"/>
              <a:t>ή μεμονωμένους τουρίστες που ενδιαφέρονται για επίσκεψη στην πόλη και τα αξιοθέατα της.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6" name="Picture 2" descr="http://magnificentsight.gr/wp-content/uploads/2013/09/9.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5148064" y="1412776"/>
            <a:ext cx="3264363" cy="4896544"/>
          </a:xfrm>
          <a:prstGeom prst="rect">
            <a:avLst/>
          </a:prstGeom>
          <a:noFill/>
        </p:spPr>
      </p:pic>
    </p:spTree>
    <p:extLst>
      <p:ext uri="{BB962C8B-B14F-4D97-AF65-F5344CB8AC3E}">
        <p14:creationId xmlns:p14="http://schemas.microsoft.com/office/powerpoint/2010/main" val="59828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sz="3600" dirty="0" smtClean="0"/>
              <a:t>Ξενοδοχεία </a:t>
            </a:r>
            <a:r>
              <a:rPr lang="el-GR" sz="3600" dirty="0"/>
              <a:t>Αεροδρομίου</a:t>
            </a:r>
            <a:r>
              <a:rPr lang="el-GR" dirty="0"/>
              <a:t/>
            </a:r>
            <a:br>
              <a:rPr lang="el-GR" dirty="0"/>
            </a:br>
            <a:endParaRPr lang="el-GR" dirty="0"/>
          </a:p>
        </p:txBody>
      </p:sp>
      <p:sp>
        <p:nvSpPr>
          <p:cNvPr id="3" name="Θέση περιεχομένου 2"/>
          <p:cNvSpPr>
            <a:spLocks noGrp="1"/>
          </p:cNvSpPr>
          <p:nvPr>
            <p:ph idx="1"/>
          </p:nvPr>
        </p:nvSpPr>
        <p:spPr>
          <a:xfrm>
            <a:off x="539552" y="1412776"/>
            <a:ext cx="4032448" cy="4824536"/>
          </a:xfrm>
        </p:spPr>
        <p:txBody>
          <a:bodyPr>
            <a:normAutofit fontScale="85000" lnSpcReduction="20000"/>
          </a:bodyPr>
          <a:lstStyle/>
          <a:p>
            <a:r>
              <a:rPr lang="el-GR" dirty="0"/>
              <a:t>Α</a:t>
            </a:r>
            <a:r>
              <a:rPr lang="el-GR" dirty="0" smtClean="0"/>
              <a:t>πευθύνονται </a:t>
            </a:r>
            <a:r>
              <a:rPr lang="el-GR" dirty="0"/>
              <a:t>κυρίως σε πελάτες που ταξιδεύουν για επαγγελματικούς σκοπούς , επιβάτες οι πτήσεις των οποίων ήταν πολύ μεγάλης διάρκειας ή ακυρώθηκαν, πληρώματα αεροπλάνων που διανυκτερεύουν για να αναχωρήσουν την επόμενη μέρα 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1027" name="Picture 3" descr="C:\Users\User\Desktop\eikones\369294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845114"/>
            <a:ext cx="3435661" cy="1881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eikones\369295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8885" y="1526096"/>
            <a:ext cx="3420000" cy="187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26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Ξενοδοχεία Σουιτών (</a:t>
            </a:r>
            <a:r>
              <a:rPr lang="en-US" sz="3200" dirty="0" smtClean="0"/>
              <a:t>Suite Hotels</a:t>
            </a:r>
            <a:r>
              <a:rPr lang="el-GR" sz="3200" dirty="0" smtClean="0"/>
              <a:t>)</a:t>
            </a:r>
            <a:endParaRPr lang="el-GR" sz="3200" dirty="0"/>
          </a:p>
        </p:txBody>
      </p:sp>
      <p:sp>
        <p:nvSpPr>
          <p:cNvPr id="3" name="Θέση περιεχομένου 2"/>
          <p:cNvSpPr>
            <a:spLocks noGrp="1"/>
          </p:cNvSpPr>
          <p:nvPr>
            <p:ph idx="1"/>
          </p:nvPr>
        </p:nvSpPr>
        <p:spPr>
          <a:xfrm>
            <a:off x="107504" y="1124744"/>
            <a:ext cx="4464496" cy="5400600"/>
          </a:xfrm>
        </p:spPr>
        <p:txBody>
          <a:bodyPr>
            <a:normAutofit fontScale="77500" lnSpcReduction="20000"/>
          </a:bodyPr>
          <a:lstStyle/>
          <a:p>
            <a:endParaRPr lang="el-GR" dirty="0" smtClean="0"/>
          </a:p>
          <a:p>
            <a:r>
              <a:rPr lang="el-GR" dirty="0" smtClean="0"/>
              <a:t>Ξενοδοχεία τα οποία πέρα </a:t>
            </a:r>
            <a:r>
              <a:rPr lang="el-GR" dirty="0"/>
              <a:t>από τους καθορισμένους χώρους που περιλαμβάνει ένα τυπικό δωμάτιο ξενοδοχείου ( έναν κυρίως χώρο με κρεβάτι και ένα μπάνιο) διαθέτουν και ανεξάρτητους χώρους γραφείου και </a:t>
            </a:r>
            <a:r>
              <a:rPr lang="el-GR" dirty="0" smtClean="0"/>
              <a:t>καθιστικού.</a:t>
            </a:r>
          </a:p>
          <a:p>
            <a:pPr marL="357188" indent="0">
              <a:buNone/>
            </a:pPr>
            <a:r>
              <a:rPr lang="el-GR" dirty="0" smtClean="0"/>
              <a:t>Το </a:t>
            </a:r>
            <a:r>
              <a:rPr lang="el-GR" dirty="0"/>
              <a:t>πλεονέκτημα των δωματίων αυτών τα κάνουν ιδιαίτερα δημοφιλή σε επαγγελματίες που μπορούν να εργαστούν παράλληλα με την διαμονή τους σε αυτά.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2050" name="Picture 2" descr="C:\Users\User\Desktop\2ΤΟΥΡΙΣΜΟΣ -ΣΥΝΕΔΡΙΑ\Συνέδριο Τουρισμός_Παρουσίαση\all inclusive-Εικόνες\grecotel\grecotel-astir alexandroup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05064"/>
            <a:ext cx="4174498" cy="2306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esktop\eikones\421256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747" y="1421517"/>
            <a:ext cx="4176000" cy="228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46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Ξενοδοχεία </a:t>
            </a:r>
            <a:r>
              <a:rPr lang="el-GR" sz="3200" dirty="0" smtClean="0"/>
              <a:t>διακοπών ή μεγάλης </a:t>
            </a:r>
            <a:r>
              <a:rPr lang="el-GR" sz="3200" dirty="0"/>
              <a:t>διαμονής</a:t>
            </a:r>
          </a:p>
        </p:txBody>
      </p:sp>
      <p:sp>
        <p:nvSpPr>
          <p:cNvPr id="3" name="Θέση περιεχομένου 2"/>
          <p:cNvSpPr>
            <a:spLocks noGrp="1"/>
          </p:cNvSpPr>
          <p:nvPr>
            <p:ph idx="1"/>
          </p:nvPr>
        </p:nvSpPr>
        <p:spPr>
          <a:xfrm>
            <a:off x="539552" y="1556792"/>
            <a:ext cx="3960440" cy="4680520"/>
          </a:xfrm>
        </p:spPr>
        <p:txBody>
          <a:bodyPr>
            <a:normAutofit/>
          </a:bodyPr>
          <a:lstStyle/>
          <a:p>
            <a:endParaRPr lang="el-GR" sz="2000" dirty="0" smtClean="0"/>
          </a:p>
          <a:p>
            <a:r>
              <a:rPr lang="el-GR" sz="2000" dirty="0" smtClean="0"/>
              <a:t>Πρόκειται για μεγάλες ξενοδοχειακές εγκαταστάσεις για διαμονή </a:t>
            </a:r>
            <a:r>
              <a:rPr lang="el-GR" sz="2000" dirty="0"/>
              <a:t>μεγάλης </a:t>
            </a:r>
            <a:r>
              <a:rPr lang="el-GR" sz="2000" dirty="0" smtClean="0"/>
              <a:t>διάρκειας και προσφέρουν επιπλέον ανέσεις, όπως ευρύχωρα δωμάτια</a:t>
            </a:r>
            <a:r>
              <a:rPr lang="el-GR" sz="2000" dirty="0"/>
              <a:t>, χώρους </a:t>
            </a:r>
            <a:r>
              <a:rPr lang="el-GR" sz="2000" dirty="0" smtClean="0"/>
              <a:t>υγιεινής και ένδυσης άρτια εξοπλισμένους και μεγάλους αποθηκευτικούς χώρους. </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4099" name="Picture 3" descr="C:\Users\User\Desktop\2ΤΟΥΡΙΣΜΟΣ -ΣΥΝΕΔΡΙΑ\Συνέδριο Τουρισμός_Παρουσίαση\lazareto\28 LAZARETO KATHISTI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33848"/>
            <a:ext cx="3600400" cy="24021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2ΤΟΥΡΙΣΜΟΣ -ΣΥΝΕΔΡΙΑ\Συνέδριο Τουρισμός_Παρουσίαση\lazareto\19 LAZARE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04495"/>
            <a:ext cx="3600400" cy="240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Ξενοδοχεία Κατοικιών</a:t>
            </a:r>
          </a:p>
        </p:txBody>
      </p:sp>
      <p:sp>
        <p:nvSpPr>
          <p:cNvPr id="3" name="Θέση περιεχομένου 2"/>
          <p:cNvSpPr>
            <a:spLocks noGrp="1"/>
          </p:cNvSpPr>
          <p:nvPr>
            <p:ph idx="1"/>
          </p:nvPr>
        </p:nvSpPr>
        <p:spPr>
          <a:xfrm>
            <a:off x="457200" y="1628800"/>
            <a:ext cx="4114800" cy="4680520"/>
          </a:xfrm>
        </p:spPr>
        <p:txBody>
          <a:bodyPr>
            <a:normAutofit/>
          </a:bodyPr>
          <a:lstStyle/>
          <a:p>
            <a:r>
              <a:rPr lang="el-GR" sz="2000" dirty="0"/>
              <a:t>Τα καταλύματα αυτά αποτελούνται από ανεξάρτητες κατοικίες </a:t>
            </a:r>
            <a:r>
              <a:rPr lang="el-GR" sz="2000" dirty="0" smtClean="0"/>
              <a:t>και </a:t>
            </a:r>
            <a:r>
              <a:rPr lang="el-GR" sz="2000" dirty="0"/>
              <a:t>απευθύνονται σε επισκέπτες που σκοπεύουν να μείνουν εκεί είτε μακροχρόνια είτε </a:t>
            </a:r>
            <a:r>
              <a:rPr lang="el-GR" sz="2000" dirty="0" smtClean="0"/>
              <a:t>μόνιμα.</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3076" name="Picture 4" descr="C:\Users\User\Desktop\eikones\159361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702" y="1340768"/>
            <a:ext cx="4282056" cy="234493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eikones\159362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758" y="3920273"/>
            <a:ext cx="533400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946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t>Resort Hotels</a:t>
            </a:r>
            <a:endParaRPr lang="el-GR" sz="3200" dirty="0"/>
          </a:p>
        </p:txBody>
      </p:sp>
      <p:sp>
        <p:nvSpPr>
          <p:cNvPr id="3" name="Θέση περιεχομένου 2"/>
          <p:cNvSpPr>
            <a:spLocks noGrp="1"/>
          </p:cNvSpPr>
          <p:nvPr>
            <p:ph idx="1"/>
          </p:nvPr>
        </p:nvSpPr>
        <p:spPr>
          <a:xfrm>
            <a:off x="457200" y="1268760"/>
            <a:ext cx="4114800" cy="4968552"/>
          </a:xfrm>
        </p:spPr>
        <p:txBody>
          <a:bodyPr>
            <a:normAutofit/>
          </a:bodyPr>
          <a:lstStyle/>
          <a:p>
            <a:r>
              <a:rPr lang="el-GR" sz="2000" dirty="0"/>
              <a:t>Τα Resort Hotels βρίσκονται συνήθως σε </a:t>
            </a:r>
            <a:r>
              <a:rPr lang="el-GR" sz="2000" dirty="0" smtClean="0"/>
              <a:t>τοποθεσίες </a:t>
            </a:r>
            <a:r>
              <a:rPr lang="el-GR" sz="2000" dirty="0"/>
              <a:t>μακριά από την πόλη. Εντός αυτών υπάρχουν εγκαταστάσεις </a:t>
            </a:r>
            <a:r>
              <a:rPr lang="el-GR" sz="2000" dirty="0" smtClean="0"/>
              <a:t>τένις, γκολφ, </a:t>
            </a:r>
            <a:r>
              <a:rPr lang="el-GR" sz="2000" dirty="0"/>
              <a:t>πισίνες </a:t>
            </a:r>
            <a:r>
              <a:rPr lang="el-GR" sz="2000" dirty="0" smtClean="0"/>
              <a:t>και</a:t>
            </a:r>
            <a:r>
              <a:rPr lang="en-US" sz="2000" dirty="0" smtClean="0"/>
              <a:t> spa</a:t>
            </a:r>
            <a:r>
              <a:rPr lang="el-GR" sz="2000" dirty="0" smtClean="0"/>
              <a:t>, </a:t>
            </a:r>
            <a:r>
              <a:rPr lang="el-GR" sz="2000" dirty="0"/>
              <a:t>παρέχονται υπηρεσίες όπως ιστιοπλοΐα, θαλάσσιο σκι κ.ά. </a:t>
            </a:r>
            <a:r>
              <a:rPr lang="el-GR" sz="2000" dirty="0" smtClean="0"/>
              <a:t>Τα </a:t>
            </a:r>
            <a:r>
              <a:rPr lang="el-GR" sz="2000" dirty="0"/>
              <a:t>θέρετρα αυτά χαρακτηρίζονται γενικότερα από μεγάλη ποικιλία παροχών και ανέσεων δεδομένου ότι οι επισκέπτες –αφού βρίσκονται μακριά από την πόλη- πρέπει να ικανοποιήσουν οποιαδήποτε ανάγκη τους εντός των εγκαταστάσεων αυτών.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6" name="Picture 2" descr="C:\Users\User\Desktop\Συνέδριο Τουρισμός_Παρουσίαση\all inclusive-Εικόνες\grecotel\grekotel k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907" y="3789040"/>
            <a:ext cx="4198680" cy="23564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250" y="1168573"/>
            <a:ext cx="3462337"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2868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298</TotalTime>
  <Words>1004</Words>
  <Application>Microsoft Office PowerPoint</Application>
  <PresentationFormat>Προβολή στην οθόνη (4:3)</PresentationFormat>
  <Paragraphs>99</Paragraphs>
  <Slides>21</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Λιθογραφία - Offset</vt:lpstr>
      <vt:lpstr>Αρχιτεκτονική εσωτερικών χώρων Χώροι αναψυχής</vt:lpstr>
      <vt:lpstr>Είδη ξενοδοχειακών καταλυμάτων 1/2</vt:lpstr>
      <vt:lpstr>Είδη ξενοδοχειακών καταλυμάτων 2/2</vt:lpstr>
      <vt:lpstr> Ξενοδοχεία πόλης ή Business Hotels </vt:lpstr>
      <vt:lpstr> Ξενοδοχεία Αεροδρομίου </vt:lpstr>
      <vt:lpstr>Ξενοδοχεία Σουιτών (Suite Hotels)</vt:lpstr>
      <vt:lpstr>Ξενοδοχεία διακοπών ή μεγάλης διαμονής</vt:lpstr>
      <vt:lpstr>Ξενοδοχεία Κατοικιών</vt:lpstr>
      <vt:lpstr>Resort Hotels</vt:lpstr>
      <vt:lpstr>Bed and Breakfast</vt:lpstr>
      <vt:lpstr>Καταλύματα Χρονομεριστικής Μίσθωσης</vt:lpstr>
      <vt:lpstr>Καζίνο Ξενοδοχεία</vt:lpstr>
      <vt:lpstr>Ξενοδοχεία Συνεδριάσεων</vt:lpstr>
      <vt:lpstr>Boutique Hotels</vt:lpstr>
      <vt:lpstr>Theme Hotels (Θεματικά Ξενοδοχεία)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OWNER</dc:creator>
  <cp:lastModifiedBy>natasakar new</cp:lastModifiedBy>
  <cp:revision>30</cp:revision>
  <dcterms:created xsi:type="dcterms:W3CDTF">2014-11-09T10:17:43Z</dcterms:created>
  <dcterms:modified xsi:type="dcterms:W3CDTF">2015-12-28T07:32:21Z</dcterms:modified>
</cp:coreProperties>
</file>