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57" r:id="rId13"/>
    <p:sldId id="262" r:id="rId14"/>
    <p:sldId id="264" r:id="rId15"/>
    <p:sldId id="269" r:id="rId16"/>
    <p:sldId id="270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0" autoAdjust="0"/>
    <p:restoredTop sz="94660"/>
  </p:normalViewPr>
  <p:slideViewPr>
    <p:cSldViewPr>
      <p:cViewPr>
        <p:scale>
          <a:sx n="80" d="100"/>
          <a:sy n="80" d="100"/>
        </p:scale>
        <p:origin x="-267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5AC4C-4BC8-4742-BC3F-182C4464642F}" type="slidenum">
              <a:rPr lang="en-GB" altLang="el-GR"/>
              <a:pPr/>
              <a:t>‹#›</a:t>
            </a:fld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357164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6666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Διατροφή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1</a:t>
            </a:r>
            <a:r>
              <a:rPr lang="en-US" sz="2600" b="1" dirty="0" smtClean="0"/>
              <a:t>9</a:t>
            </a:r>
            <a:r>
              <a:rPr lang="el-GR" sz="2600" dirty="0" smtClean="0"/>
              <a:t>: Λίπη, έλαια, λαχανικά και πατάτες</a:t>
            </a:r>
            <a:r>
              <a:rPr lang="el-GR" altLang="el-GR" sz="2800" dirty="0" smtClean="0"/>
              <a:t> 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200" dirty="0" smtClean="0"/>
              <a:t>Αναστασία Κανέλλου, καθηγήτρια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8BBC-1E1D-480F-B8A8-C8EC3FB55590}" type="slidenum">
              <a:rPr lang="el-GR" altLang="el-GR"/>
              <a:pPr/>
              <a:t>9</a:t>
            </a:fld>
            <a:endParaRPr lang="el-GR" altLang="el-GR" dirty="0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Αποθήκευση- συντήρηση</a:t>
            </a:r>
            <a:endParaRPr lang="el-GR" altLang="el-GR" dirty="0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Μανιτάρια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Γεύση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Κατανάλωση άμεση μετά τη συγκομιδή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Αποθήκευση λαχανικών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Διαφέρει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Απώλειες σε καροτίνη και βιτ</a:t>
            </a:r>
            <a:r>
              <a:rPr lang="en-US" altLang="el-GR" sz="2400" dirty="0"/>
              <a:t>C</a:t>
            </a:r>
            <a:endParaRPr lang="el-GR" altLang="el-GR" sz="2400" dirty="0"/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1-4 βαθμούς Κελσίου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Συντήρηση λαχανικών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Θερμική επεξεργασία, εύπεπτα, βιτ Β, </a:t>
            </a:r>
            <a:r>
              <a:rPr lang="en-US" altLang="el-GR" sz="2400" dirty="0"/>
              <a:t>C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Αποξηραμένα</a:t>
            </a:r>
            <a:endParaRPr lang="en-US" altLang="el-GR" sz="2400" dirty="0"/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τουρσί</a:t>
            </a:r>
          </a:p>
          <a:p>
            <a:pPr marL="360362" lvl="1" indent="0">
              <a:lnSpc>
                <a:spcPct val="90000"/>
              </a:lnSpc>
              <a:buNone/>
            </a:pP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6713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Αναστασία Κανέλλου 2014. Αναστασία Κανέλλου . «Διατροφή. 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9</a:t>
            </a:r>
            <a:r>
              <a:rPr lang="el-GR" sz="2000" dirty="0" smtClean="0"/>
              <a:t>: </a:t>
            </a:r>
            <a:r>
              <a:rPr lang="el-GR" sz="2000" dirty="0"/>
              <a:t>Λίπη, έλαια, λαχανικά και </a:t>
            </a:r>
            <a:r>
              <a:rPr lang="el-GR" sz="2000" dirty="0" smtClean="0"/>
              <a:t>πατάτες».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20888"/>
            <a:ext cx="9144000" cy="1196752"/>
          </a:xfrm>
        </p:spPr>
        <p:txBody>
          <a:bodyPr/>
          <a:lstStyle/>
          <a:p>
            <a:r>
              <a:rPr lang="el-GR" altLang="el-GR" dirty="0"/>
              <a:t>Λίπη και  έλαια  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1DE0829-A0B1-4B13-8D6A-E4AB11804834}" type="slidenum">
              <a:rPr lang="el-GR" altLang="el-GR"/>
              <a:pPr/>
              <a:t>1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5339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19AF-989A-4DF3-8B4B-754C8D127A76}" type="slidenum">
              <a:rPr lang="el-GR" altLang="el-GR"/>
              <a:pPr/>
              <a:t>2</a:t>
            </a:fld>
            <a:endParaRPr lang="el-GR" altLang="el-GR" dirty="0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Λιπίδια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Πρόκειται για φυσικές μη υδατοδιαλυτές ουσίες που απαντώνται ευρέως σε φυτά και ζώα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Βρίσκονται σχεδόν σε όλες </a:t>
            </a:r>
            <a:r>
              <a:rPr lang="el-GR" altLang="el-GR" dirty="0"/>
              <a:t>τις </a:t>
            </a:r>
            <a:r>
              <a:rPr lang="el-GR" altLang="el-GR" dirty="0" smtClean="0"/>
              <a:t>τροφές, </a:t>
            </a:r>
            <a:r>
              <a:rPr lang="el-GR" altLang="el-GR" dirty="0"/>
              <a:t>εν μέρει και σαν «αόρατο λίπος» δηλ. σε μορφή σταγονιδίων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Η χημική δομή είναι αυτή των τριγλυκεριδίων</a:t>
            </a:r>
          </a:p>
        </p:txBody>
      </p:sp>
    </p:spTree>
    <p:extLst>
      <p:ext uri="{BB962C8B-B14F-4D97-AF65-F5344CB8AC3E}">
        <p14:creationId xmlns:p14="http://schemas.microsoft.com/office/powerpoint/2010/main" val="8750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1032-899B-4095-835F-617BC176E7B5}" type="slidenum">
              <a:rPr lang="el-GR" altLang="el-GR"/>
              <a:pPr/>
              <a:t>3</a:t>
            </a:fld>
            <a:endParaRPr lang="el-GR" altLang="el-GR" dirty="0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Λίπη</a:t>
            </a:r>
            <a:endParaRPr lang="el-GR" altLang="el-GR" dirty="0"/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Κορεσμένα και ακόρεστα </a:t>
            </a:r>
            <a:r>
              <a:rPr lang="el-GR" altLang="el-GR" dirty="0" smtClean="0"/>
              <a:t>λιπαρά οξέα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Φυσικοχημικές ιδιότητες</a:t>
            </a:r>
            <a:r>
              <a:rPr lang="en-US" altLang="el-GR" dirty="0" smtClean="0"/>
              <a:t>: </a:t>
            </a:r>
            <a:r>
              <a:rPr lang="el-GR" altLang="el-GR" dirty="0" smtClean="0"/>
              <a:t>κορεσμένα είναι στερεά και κυρίως ζωικής προέλευσης, ακόρεστα είναι υγρά (έλαια) κυρίως σε λάδι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Πηγή </a:t>
            </a:r>
            <a:r>
              <a:rPr lang="el-GR" altLang="el-GR" dirty="0" smtClean="0"/>
              <a:t>ενέργειας (9</a:t>
            </a:r>
            <a:r>
              <a:rPr lang="en-US" altLang="el-GR" dirty="0" smtClean="0"/>
              <a:t> kcal/gr)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συνοδευτικές ουσίες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Βιταμίνες, στερίνες, φωσφατίδια, χρωστικές ουσίες, </a:t>
            </a:r>
            <a:r>
              <a:rPr lang="el-GR" altLang="el-GR" dirty="0" smtClean="0"/>
              <a:t>ουσίες </a:t>
            </a:r>
            <a:r>
              <a:rPr lang="el-GR" altLang="el-GR" dirty="0"/>
              <a:t>με άρωμα, γεύση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Απαραίτητα λιπαρά </a:t>
            </a:r>
            <a:r>
              <a:rPr lang="el-GR" altLang="el-GR" dirty="0" smtClean="0"/>
              <a:t>οξέα προσλαμβάνονται συνήθως επαρκώς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Διατροφικές συστάσεις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Προτίμηση εξαιρετικά παρθένου ελαιόλαδου και ω3 λιπαρών οξέων από ψάρια και ξηρούς καρπούς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Περιορισμός ζωικού λίπους και φυτικών κορεσμένων πχ μαργαρίνη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Αποχή από υδρογονωμένα λίπη (</a:t>
            </a:r>
            <a:r>
              <a:rPr lang="en-US" altLang="el-GR" dirty="0" smtClean="0"/>
              <a:t>trans </a:t>
            </a:r>
            <a:r>
              <a:rPr lang="el-GR" altLang="el-GR" dirty="0" smtClean="0"/>
              <a:t>λιπαρά οξέα), περιέχονται συχνά σε τυποποιημένα αρτοσκευάσματα  (πχ ζύμη σφολιάτα, μπισκότα) και τηγανισμένα σνακ (τσιπς, γαριδάκια) και </a:t>
            </a:r>
            <a:r>
              <a:rPr lang="en-US" altLang="el-GR" dirty="0" smtClean="0"/>
              <a:t>fast food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787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5435-5728-4C43-A94F-5EFC790BE277}" type="slidenum">
              <a:rPr lang="el-GR" altLang="el-GR"/>
              <a:pPr/>
              <a:t>4</a:t>
            </a:fld>
            <a:endParaRPr lang="el-GR" altLang="el-GR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Κατηγορίες</a:t>
            </a:r>
            <a:endParaRPr lang="el-GR" altLang="el-GR" dirty="0"/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Φυτικά λίπη και </a:t>
            </a:r>
            <a:r>
              <a:rPr lang="el-GR" altLang="el-GR" dirty="0" smtClean="0"/>
              <a:t>έλαια (ελαιόλαδο, σπορέλαια, σπόροι πχ ταχίνι, ξηροί καρποί</a:t>
            </a:r>
            <a:endParaRPr lang="el-GR" altLang="el-GR" dirty="0"/>
          </a:p>
          <a:p>
            <a:r>
              <a:rPr lang="el-GR" altLang="el-GR" dirty="0" smtClean="0"/>
              <a:t>Ζωικό λίπος (κρέας, γαλακτοκομικά, βούτυρο)</a:t>
            </a:r>
          </a:p>
          <a:p>
            <a:r>
              <a:rPr lang="el-GR" altLang="el-GR" dirty="0" smtClean="0"/>
              <a:t>Τεχνητά λιπίδια, συχνά υδρογονωμένα (</a:t>
            </a:r>
            <a:r>
              <a:rPr lang="en-US" altLang="el-GR" dirty="0" smtClean="0"/>
              <a:t>trans) </a:t>
            </a:r>
            <a:r>
              <a:rPr lang="el-GR" altLang="el-GR" dirty="0" smtClean="0"/>
              <a:t>ή κορεσμένα πχ Μαργαρίνη</a:t>
            </a:r>
          </a:p>
          <a:p>
            <a:r>
              <a:rPr lang="el-GR" altLang="el-GR" dirty="0" smtClean="0"/>
              <a:t>Ψάρια/ θαλασσινά και αβγά: χαμηλή περιεκτικότητα σε λιπίδια</a:t>
            </a:r>
            <a:endParaRPr lang="el-GR" altLang="el-GR" dirty="0"/>
          </a:p>
          <a:p>
            <a:r>
              <a:rPr lang="el-GR" altLang="el-GR" dirty="0" smtClean="0"/>
              <a:t>Τρόπος </a:t>
            </a:r>
            <a:r>
              <a:rPr lang="el-GR" altLang="el-GR" dirty="0"/>
              <a:t>μαγειρέματος και προσθήκη λιπιδίων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Αποφυγή τηγανίσματος, ιδιαίτερα στην εκτός σπιτιού παρασκευή τροφής (</a:t>
            </a:r>
            <a:r>
              <a:rPr lang="en-US" altLang="el-GR" dirty="0" smtClean="0"/>
              <a:t>fast food, </a:t>
            </a:r>
            <a:r>
              <a:rPr lang="el-GR" altLang="el-GR" dirty="0" smtClean="0"/>
              <a:t>τυποποιημένα αρτοσκευάσματα)</a:t>
            </a:r>
          </a:p>
          <a:p>
            <a:pPr lvl="1"/>
            <a:r>
              <a:rPr lang="el-GR" altLang="el-GR" dirty="0" smtClean="0"/>
              <a:t>Σύσταση για προσθήκη στο τέλος του μαγειρέματος</a:t>
            </a:r>
            <a:endParaRPr lang="el-GR" altLang="el-GR" dirty="0"/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830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92896"/>
            <a:ext cx="9144000" cy="1196752"/>
          </a:xfrm>
        </p:spPr>
        <p:txBody>
          <a:bodyPr/>
          <a:lstStyle/>
          <a:p>
            <a:r>
              <a:rPr lang="el-GR" altLang="el-GR" dirty="0"/>
              <a:t>Λαχανικά και Πατάτες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DDA3E31-0664-41F2-9482-1B199BBD52D0}" type="slidenum">
              <a:rPr lang="el-GR" altLang="el-GR"/>
              <a:pPr/>
              <a:t>5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884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2ECC-2656-47F4-AC4D-DC3F7784C57A}" type="slidenum">
              <a:rPr lang="el-GR" altLang="el-GR"/>
              <a:pPr/>
              <a:t>6</a:t>
            </a:fld>
            <a:endParaRPr lang="el-GR" altLang="el-GR" dirty="0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Λαχανικά</a:t>
            </a:r>
            <a:endParaRPr lang="el-GR" altLang="el-GR" dirty="0"/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Κατηγορίες ανάλογα με το μέρος του </a:t>
            </a:r>
            <a:r>
              <a:rPr lang="el-GR" altLang="el-GR" dirty="0" smtClean="0"/>
              <a:t>φυτού </a:t>
            </a:r>
            <a:r>
              <a:rPr lang="el-GR" altLang="el-GR" dirty="0"/>
              <a:t>και μανιτάρια</a:t>
            </a:r>
          </a:p>
          <a:p>
            <a:r>
              <a:rPr lang="el-GR" altLang="el-GR" dirty="0" smtClean="0"/>
              <a:t>Διατροφική αξία (βιταμίνες, μέταλλα, ιχνοστοιχεία, αντιοξειδωτικές ουσίες, διαιτητικές ίνες)</a:t>
            </a:r>
          </a:p>
          <a:p>
            <a:r>
              <a:rPr lang="el-GR" altLang="el-GR" dirty="0" smtClean="0"/>
              <a:t>Ιδιαίτερα συστατικά λαχανικών: Οξέα</a:t>
            </a:r>
            <a:r>
              <a:rPr lang="el-GR" altLang="el-GR" dirty="0"/>
              <a:t>, ένζυμα, ινουλίνη</a:t>
            </a:r>
          </a:p>
          <a:p>
            <a:r>
              <a:rPr lang="el-GR" altLang="el-GR" dirty="0"/>
              <a:t>Περιεκτικότητα σε νερό </a:t>
            </a:r>
          </a:p>
          <a:p>
            <a:pPr lvl="1"/>
            <a:r>
              <a:rPr lang="el-GR" altLang="el-GR" dirty="0"/>
              <a:t>Σε </a:t>
            </a:r>
            <a:r>
              <a:rPr lang="el-GR" altLang="el-GR" dirty="0" smtClean="0"/>
              <a:t>λαχανικά υψηλή (~90%) </a:t>
            </a:r>
            <a:r>
              <a:rPr lang="el-GR" altLang="el-GR" dirty="0"/>
              <a:t>και σε </a:t>
            </a:r>
            <a:r>
              <a:rPr lang="el-GR" altLang="el-GR" dirty="0" smtClean="0"/>
              <a:t>όσπρια χαμηλή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9136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Οφέλη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Περιεκτικότητα σε </a:t>
            </a:r>
            <a:r>
              <a:rPr lang="el-GR" dirty="0" smtClean="0"/>
              <a:t>πρωτεΐνη (όσπρια)</a:t>
            </a:r>
            <a:endParaRPr lang="el-GR" dirty="0"/>
          </a:p>
          <a:p>
            <a:r>
              <a:rPr lang="el-GR" dirty="0"/>
              <a:t>Περιεκτικότητα σε </a:t>
            </a:r>
            <a:r>
              <a:rPr lang="el-GR" dirty="0" smtClean="0"/>
              <a:t>ακόρεστα λιπίδια </a:t>
            </a:r>
            <a:endParaRPr lang="el-GR" dirty="0"/>
          </a:p>
          <a:p>
            <a:r>
              <a:rPr lang="el-GR" dirty="0" smtClean="0"/>
              <a:t>Περιέχουν νιτρικό </a:t>
            </a:r>
            <a:r>
              <a:rPr lang="el-GR" dirty="0"/>
              <a:t>αλάτι, oξαλικό οξύ</a:t>
            </a:r>
          </a:p>
          <a:p>
            <a:r>
              <a:rPr lang="el-GR" dirty="0"/>
              <a:t>Με πρόσληψη λαχανικών καλύπτονται </a:t>
            </a:r>
            <a:r>
              <a:rPr lang="el-GR" dirty="0" smtClean="0"/>
              <a:t>ημερήσιες ανάγκες</a:t>
            </a:r>
            <a:r>
              <a:rPr lang="el-GR" dirty="0"/>
              <a:t>	</a:t>
            </a:r>
            <a:endParaRPr lang="el-GR" dirty="0" smtClean="0"/>
          </a:p>
          <a:p>
            <a:pPr lvl="1"/>
            <a:r>
              <a:rPr lang="el-GR" dirty="0" smtClean="0"/>
              <a:t>25</a:t>
            </a:r>
            <a:r>
              <a:rPr lang="el-GR" dirty="0"/>
              <a:t>% βιτ Α 	</a:t>
            </a:r>
            <a:endParaRPr lang="el-GR" dirty="0" smtClean="0"/>
          </a:p>
          <a:p>
            <a:pPr lvl="1"/>
            <a:r>
              <a:rPr lang="el-GR" dirty="0" smtClean="0"/>
              <a:t>12</a:t>
            </a:r>
            <a:r>
              <a:rPr lang="el-GR" dirty="0"/>
              <a:t>% K	 </a:t>
            </a:r>
            <a:endParaRPr lang="el-GR" dirty="0" smtClean="0"/>
          </a:p>
          <a:p>
            <a:pPr lvl="1"/>
            <a:r>
              <a:rPr lang="el-GR" dirty="0" smtClean="0"/>
              <a:t>32 </a:t>
            </a:r>
            <a:r>
              <a:rPr lang="el-GR" dirty="0"/>
              <a:t>% βιτ C	</a:t>
            </a:r>
            <a:endParaRPr lang="el-GR" dirty="0" smtClean="0"/>
          </a:p>
          <a:p>
            <a:pPr lvl="1"/>
            <a:r>
              <a:rPr lang="el-GR" dirty="0" smtClean="0"/>
              <a:t>10</a:t>
            </a:r>
            <a:r>
              <a:rPr lang="el-GR" dirty="0"/>
              <a:t>% Fe</a:t>
            </a:r>
          </a:p>
          <a:p>
            <a:r>
              <a:rPr lang="el-GR" dirty="0"/>
              <a:t>Η σημασία των οσπρίων </a:t>
            </a:r>
            <a:endParaRPr lang="el-GR" dirty="0" smtClean="0"/>
          </a:p>
          <a:p>
            <a:pPr lvl="1"/>
            <a:r>
              <a:rPr lang="el-GR" altLang="el-GR" dirty="0" smtClean="0"/>
              <a:t>ιδιαίτερη διατροφική αξία: </a:t>
            </a:r>
            <a:r>
              <a:rPr lang="el-GR" dirty="0" smtClean="0"/>
              <a:t>καλή πηγή για </a:t>
            </a:r>
            <a:r>
              <a:rPr lang="el-GR" altLang="el-GR" dirty="0" smtClean="0"/>
              <a:t>διαιτητικές ίνες, μέταλλα/ιχνοστοιχεία</a:t>
            </a:r>
            <a:r>
              <a:rPr lang="el-GR" dirty="0" smtClean="0"/>
              <a:t>, </a:t>
            </a:r>
            <a:r>
              <a:rPr lang="el-GR" altLang="el-GR" dirty="0" smtClean="0"/>
              <a:t>πρωτεΐνη με υψηλή </a:t>
            </a:r>
            <a:r>
              <a:rPr lang="el-GR" dirty="0" smtClean="0"/>
              <a:t>βιολ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r>
              <a:rPr lang="el-GR" dirty="0"/>
              <a:t>αξία </a:t>
            </a:r>
            <a:r>
              <a:rPr lang="el-GR" dirty="0" smtClean="0"/>
              <a:t>58</a:t>
            </a:r>
          </a:p>
          <a:p>
            <a:pPr lvl="1"/>
            <a:r>
              <a:rPr lang="el-GR" dirty="0" smtClean="0"/>
              <a:t>Περιέχουν σταχυόση</a:t>
            </a:r>
            <a:r>
              <a:rPr lang="el-GR" dirty="0"/>
              <a:t>, τοξικές </a:t>
            </a:r>
            <a:r>
              <a:rPr lang="el-GR" dirty="0" smtClean="0"/>
              <a:t>ουσίες ωμά </a:t>
            </a:r>
            <a:r>
              <a:rPr lang="el-GR" altLang="el-GR" dirty="0" smtClean="0"/>
              <a:t> </a:t>
            </a:r>
            <a:endParaRPr lang="el-GR" dirty="0" smtClean="0"/>
          </a:p>
          <a:p>
            <a:pPr lvl="1"/>
            <a:r>
              <a:rPr lang="el-GR" dirty="0" smtClean="0"/>
              <a:t>Είδος φασολιού η Σόγια (λεκιθίνη, προϊόντα, αλλεργίες, μεταλλαγμένη)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1074-292A-409C-BCF5-5C0938BA4682}" type="slidenum">
              <a:rPr lang="el-GR" altLang="el-GR"/>
              <a:pPr/>
              <a:t>7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0388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63CC-75D4-4341-9E1A-F36778A9C76E}" type="slidenum">
              <a:rPr lang="el-GR" altLang="el-GR"/>
              <a:pPr/>
              <a:t>8</a:t>
            </a:fld>
            <a:endParaRPr lang="el-GR" altLang="el-GR" dirty="0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Πατάτες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Άμυλο </a:t>
            </a:r>
            <a:r>
              <a:rPr lang="el-GR" altLang="el-GR" dirty="0" smtClean="0"/>
              <a:t>δύσπεπτο σε ωμή μορφή</a:t>
            </a:r>
            <a:endParaRPr lang="el-GR" altLang="el-GR" dirty="0"/>
          </a:p>
          <a:p>
            <a:r>
              <a:rPr lang="el-GR" altLang="el-GR" dirty="0" smtClean="0"/>
              <a:t>Βράσιμο με φλούδα για λιγότερες  </a:t>
            </a:r>
            <a:r>
              <a:rPr lang="el-GR" altLang="el-GR" dirty="0"/>
              <a:t>απώλειες </a:t>
            </a:r>
            <a:r>
              <a:rPr lang="el-GR" altLang="el-GR" dirty="0" smtClean="0"/>
              <a:t>θρεπτικών </a:t>
            </a:r>
            <a:r>
              <a:rPr lang="el-GR" altLang="el-GR" dirty="0" smtClean="0"/>
              <a:t>συστατικών </a:t>
            </a:r>
          </a:p>
          <a:p>
            <a:r>
              <a:rPr lang="el-GR" altLang="el-GR" dirty="0" smtClean="0"/>
              <a:t>Πρωτεΐνη </a:t>
            </a:r>
            <a:r>
              <a:rPr lang="el-GR" altLang="el-GR" dirty="0"/>
              <a:t>βιολ.αξίας 67, με αβγό 130</a:t>
            </a:r>
          </a:p>
          <a:p>
            <a:r>
              <a:rPr lang="el-GR" altLang="el-GR" dirty="0" smtClean="0"/>
              <a:t>Στα προϊόντα πατάτας απομένει το 30</a:t>
            </a:r>
            <a:r>
              <a:rPr lang="el-GR" altLang="el-GR" dirty="0"/>
              <a:t>%</a:t>
            </a:r>
            <a:r>
              <a:rPr lang="en-US" altLang="el-GR" dirty="0"/>
              <a:t> </a:t>
            </a:r>
            <a:r>
              <a:rPr lang="el-GR" altLang="el-GR" dirty="0" smtClean="0"/>
              <a:t>της βιταμίνης </a:t>
            </a:r>
            <a:r>
              <a:rPr lang="en-US" altLang="el-GR" dirty="0" smtClean="0"/>
              <a:t>C</a:t>
            </a:r>
            <a:endParaRPr lang="el-GR" altLang="el-GR" dirty="0"/>
          </a:p>
          <a:p>
            <a:r>
              <a:rPr lang="el-GR" altLang="el-GR" dirty="0" smtClean="0"/>
              <a:t>Αποθήκευση (σκοτεινό, δροσερό μέρος, αποφυγή σχηματισμού ανεπιθύμητης  ουσίας «σολανίνης», εμφανίζεται ως πράσινα σημεία)</a:t>
            </a:r>
            <a:endParaRPr lang="el-GR" altLang="el-GR" dirty="0"/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895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353</TotalTime>
  <Words>991</Words>
  <Application>Microsoft Office PowerPoint</Application>
  <PresentationFormat>Προβολή στην οθόνη (4:3)</PresentationFormat>
  <Paragraphs>136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template</vt:lpstr>
      <vt:lpstr>OC_template_updated</vt:lpstr>
      <vt:lpstr>Διατροφή</vt:lpstr>
      <vt:lpstr>Λίπη και  έλαια  </vt:lpstr>
      <vt:lpstr>Λιπίδια</vt:lpstr>
      <vt:lpstr>Λίπη</vt:lpstr>
      <vt:lpstr>Κατηγορίες</vt:lpstr>
      <vt:lpstr>Λαχανικά και Πατάτες</vt:lpstr>
      <vt:lpstr>Λαχανικά</vt:lpstr>
      <vt:lpstr>Οφέλη</vt:lpstr>
      <vt:lpstr>Πατάτες</vt:lpstr>
      <vt:lpstr>Αποθήκευση- συντήρηση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62</cp:revision>
  <dcterms:created xsi:type="dcterms:W3CDTF">2015-07-21T13:01:13Z</dcterms:created>
  <dcterms:modified xsi:type="dcterms:W3CDTF">2015-11-13T07:37:05Z</dcterms:modified>
</cp:coreProperties>
</file>