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71" r:id="rId4"/>
    <p:sldId id="272" r:id="rId5"/>
    <p:sldId id="273" r:id="rId6"/>
    <p:sldId id="274" r:id="rId7"/>
    <p:sldId id="275" r:id="rId8"/>
    <p:sldId id="276" r:id="rId9"/>
    <p:sldId id="277" r:id="rId10"/>
    <p:sldId id="278" r:id="rId11"/>
    <p:sldId id="257" r:id="rId12"/>
    <p:sldId id="262" r:id="rId13"/>
    <p:sldId id="264" r:id="rId14"/>
    <p:sldId id="269" r:id="rId15"/>
    <p:sldId id="270"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A8A"/>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05E5F13-3BDD-4359-8441-2BF7E3AC4E43}" type="slidenum">
              <a:rPr lang="en-US" altLang="el-GR" sz="1300">
                <a:solidFill>
                  <a:srgbClr val="000000"/>
                </a:solidFill>
                <a:latin typeface="Times New Roman" pitchFamily="18" charset="0"/>
              </a:rPr>
              <a:pPr eaLnBrk="1"/>
              <a:t>1</a:t>
            </a:fld>
            <a:endParaRPr lang="en-US" altLang="el-GR" sz="1300" dirty="0">
              <a:solidFill>
                <a:srgbClr val="000000"/>
              </a:solidFill>
              <a:latin typeface="Times New Roman" pitchFamily="18" charset="0"/>
            </a:endParaRPr>
          </a:p>
        </p:txBody>
      </p:sp>
      <p:sp>
        <p:nvSpPr>
          <p:cNvPr id="17409"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7410"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193378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14F0D98-D440-4557-8DE1-F39B239C617B}" type="slidenum">
              <a:rPr lang="en-US" altLang="el-GR" sz="1300">
                <a:solidFill>
                  <a:srgbClr val="000000"/>
                </a:solidFill>
                <a:latin typeface="Times New Roman" pitchFamily="18" charset="0"/>
              </a:rPr>
              <a:pPr eaLnBrk="1"/>
              <a:t>2</a:t>
            </a:fld>
            <a:endParaRPr lang="en-US" altLang="el-GR" sz="1300" dirty="0">
              <a:solidFill>
                <a:srgbClr val="000000"/>
              </a:solidFill>
              <a:latin typeface="Times New Roman" pitchFamily="18" charset="0"/>
            </a:endParaRPr>
          </a:p>
        </p:txBody>
      </p:sp>
      <p:sp>
        <p:nvSpPr>
          <p:cNvPr id="18433"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8434"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69881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B0FA426-805B-43E8-9DAC-90C147FF3A8B}" type="slidenum">
              <a:rPr lang="en-US" altLang="el-GR" sz="1300">
                <a:solidFill>
                  <a:srgbClr val="000000"/>
                </a:solidFill>
                <a:latin typeface="Times New Roman" pitchFamily="18" charset="0"/>
              </a:rPr>
              <a:pPr eaLnBrk="1"/>
              <a:t>3</a:t>
            </a:fld>
            <a:endParaRPr lang="en-US" altLang="el-GR" sz="1300" dirty="0">
              <a:solidFill>
                <a:srgbClr val="000000"/>
              </a:solidFill>
              <a:latin typeface="Times New Roman" pitchFamily="18" charset="0"/>
            </a:endParaRPr>
          </a:p>
        </p:txBody>
      </p:sp>
      <p:sp>
        <p:nvSpPr>
          <p:cNvPr id="19457"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231579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8F2F0211-3B76-4E15-A4C4-A74DE469DBFD}" type="slidenum">
              <a:rPr lang="en-US" altLang="el-GR" sz="1300">
                <a:solidFill>
                  <a:srgbClr val="000000"/>
                </a:solidFill>
                <a:latin typeface="Times New Roman" pitchFamily="18" charset="0"/>
              </a:rPr>
              <a:pPr eaLnBrk="1"/>
              <a:t>4</a:t>
            </a:fld>
            <a:endParaRPr lang="en-US" altLang="el-GR" sz="1300" dirty="0">
              <a:solidFill>
                <a:srgbClr val="000000"/>
              </a:solidFill>
              <a:latin typeface="Times New Roman" pitchFamily="18" charset="0"/>
            </a:endParaRPr>
          </a:p>
        </p:txBody>
      </p:sp>
      <p:sp>
        <p:nvSpPr>
          <p:cNvPr id="20481"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2"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44717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73F1421-4DE3-4902-A422-F4039B121289}" type="slidenum">
              <a:rPr lang="en-US" altLang="el-GR" sz="1300">
                <a:solidFill>
                  <a:srgbClr val="000000"/>
                </a:solidFill>
                <a:latin typeface="Times New Roman" pitchFamily="18" charset="0"/>
              </a:rPr>
              <a:pPr eaLnBrk="1"/>
              <a:t>5</a:t>
            </a:fld>
            <a:endParaRPr lang="en-US" altLang="el-GR" sz="1300" dirty="0">
              <a:solidFill>
                <a:srgbClr val="000000"/>
              </a:solidFill>
              <a:latin typeface="Times New Roman" pitchFamily="18" charset="0"/>
            </a:endParaRPr>
          </a:p>
        </p:txBody>
      </p:sp>
      <p:sp>
        <p:nvSpPr>
          <p:cNvPr id="21505"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137596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691187A4-1C1E-4406-901E-038AF64ACB7A}" type="slidenum">
              <a:rPr lang="en-US" altLang="el-GR" sz="1300">
                <a:solidFill>
                  <a:srgbClr val="000000"/>
                </a:solidFill>
                <a:latin typeface="Times New Roman" pitchFamily="18" charset="0"/>
              </a:rPr>
              <a:pPr eaLnBrk="1"/>
              <a:t>6</a:t>
            </a:fld>
            <a:endParaRPr lang="en-US" altLang="el-GR" sz="1300" dirty="0">
              <a:solidFill>
                <a:srgbClr val="000000"/>
              </a:solidFill>
              <a:latin typeface="Times New Roman" pitchFamily="18" charset="0"/>
            </a:endParaRPr>
          </a:p>
        </p:txBody>
      </p:sp>
      <p:sp>
        <p:nvSpPr>
          <p:cNvPr id="26625"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14098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D301C6C-24E7-458E-9D42-92EED09FB9D5}" type="slidenum">
              <a:rPr lang="en-US" altLang="el-GR" sz="1300">
                <a:solidFill>
                  <a:srgbClr val="000000"/>
                </a:solidFill>
                <a:latin typeface="Times New Roman" pitchFamily="18" charset="0"/>
              </a:rPr>
              <a:pPr eaLnBrk="1"/>
              <a:t>7</a:t>
            </a:fld>
            <a:endParaRPr lang="en-US" altLang="el-GR" sz="1300" dirty="0">
              <a:solidFill>
                <a:srgbClr val="000000"/>
              </a:solidFill>
              <a:latin typeface="Times New Roman" pitchFamily="18" charset="0"/>
            </a:endParaRPr>
          </a:p>
        </p:txBody>
      </p:sp>
      <p:sp>
        <p:nvSpPr>
          <p:cNvPr id="27649" name="Text Box 1"/>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47234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198A8A"/>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marL="215900" indent="-214313">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l-GR" sz="3600" dirty="0"/>
              <a:t>Υπηρεσίες Πληροφόρησης</a:t>
            </a: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1</a:t>
            </a:r>
            <a:r>
              <a:rPr lang="el-GR" sz="2600" dirty="0" smtClean="0"/>
              <a:t>: Εισαγωγή</a:t>
            </a:r>
            <a:r>
              <a:rPr lang="en-US" sz="2600" dirty="0" smtClean="0"/>
              <a:t> </a:t>
            </a:r>
            <a:endParaRPr lang="el-GR" sz="2600" dirty="0" smtClean="0"/>
          </a:p>
          <a:p>
            <a:pPr>
              <a:spcBef>
                <a:spcPts val="0"/>
              </a:spcBef>
            </a:pPr>
            <a:r>
              <a:rPr lang="el-GR" sz="2400" dirty="0" smtClean="0"/>
              <a:t>Δρ</a:t>
            </a:r>
            <a:r>
              <a:rPr lang="el-GR" sz="2400" dirty="0"/>
              <a:t>. Ευγενία Βασιλακάκη</a:t>
            </a:r>
          </a:p>
          <a:p>
            <a:pPr>
              <a:spcBef>
                <a:spcPts val="0"/>
              </a:spcBef>
            </a:pPr>
            <a:r>
              <a:rPr lang="el-GR" sz="2400" dirty="0"/>
              <a:t>Τμήμα Βιβλιοθηκονομίας και Συστημάτων Πληροφόρησης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2015. Ευγενία Βασιλακάκη. «Υπηρεσίες Πληροφόρησης. Ενότητα 1</a:t>
            </a:r>
            <a:r>
              <a:rPr lang="en-US" sz="2000" dirty="0" smtClean="0"/>
              <a:t>:</a:t>
            </a:r>
            <a:r>
              <a:rPr lang="el-GR" sz="2000" dirty="0" smtClean="0"/>
              <a:t>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tIns="35203"/>
          <a:lstStyle/>
          <a:p>
            <a:pPr marL="195843" indent="-195843">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altLang="el-GR" dirty="0" smtClean="0"/>
              <a:t>Π</a:t>
            </a:r>
            <a:r>
              <a:rPr lang="el-GR" altLang="el-GR" dirty="0" smtClean="0"/>
              <a:t>εριεχόμενα</a:t>
            </a:r>
            <a:endParaRPr lang="en-US" altLang="el-GR" dirty="0" smtClean="0"/>
          </a:p>
        </p:txBody>
      </p:sp>
      <p:sp>
        <p:nvSpPr>
          <p:cNvPr id="2" name="Θέση περιεχομένου 1"/>
          <p:cNvSpPr>
            <a:spLocks noGrp="1"/>
          </p:cNvSpPr>
          <p:nvPr>
            <p:ph idx="1"/>
          </p:nvPr>
        </p:nvSpPr>
        <p:spPr/>
        <p:txBody>
          <a:bodyPr/>
          <a:lstStyle/>
          <a:p>
            <a:pPr>
              <a:buClr>
                <a:srgbClr val="198A8A"/>
              </a:buClr>
            </a:pPr>
            <a:r>
              <a:rPr lang="el-GR" dirty="0"/>
              <a:t>ΣΚΟΠΟΣ- ΣΤΟΧΟΙ ΜΑΘΗΜΑΤΟΣ</a:t>
            </a:r>
          </a:p>
          <a:p>
            <a:pPr>
              <a:buClr>
                <a:srgbClr val="198A8A"/>
              </a:buClr>
            </a:pPr>
            <a:r>
              <a:rPr lang="el-GR" dirty="0"/>
              <a:t>ΠΕΡΙΓΡΑΜΜΑ</a:t>
            </a:r>
          </a:p>
          <a:p>
            <a:pPr>
              <a:buClr>
                <a:srgbClr val="198A8A"/>
              </a:buClr>
            </a:pPr>
            <a:r>
              <a:rPr lang="el-GR" dirty="0"/>
              <a:t>ΟΡΙΣΜΟΙ</a:t>
            </a:r>
          </a:p>
          <a:p>
            <a:pPr>
              <a:buClr>
                <a:srgbClr val="198A8A"/>
              </a:buClr>
            </a:pPr>
            <a:r>
              <a:rPr lang="el-GR" dirty="0"/>
              <a:t>ΥΠΗΡΕΣΙΕΣ ΠΛΗΡΟΦΟΡΗΣΗΣ</a:t>
            </a:r>
          </a:p>
          <a:p>
            <a:endParaRPr lang="el-GR" dirty="0"/>
          </a:p>
        </p:txBody>
      </p:sp>
    </p:spTree>
    <p:extLst>
      <p:ext uri="{BB962C8B-B14F-4D97-AF65-F5344CB8AC3E}">
        <p14:creationId xmlns:p14="http://schemas.microsoft.com/office/powerpoint/2010/main" val="1218887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p:txBody>
          <a:bodyPr/>
          <a:lstStyle/>
          <a:p>
            <a:pPr>
              <a:buClr>
                <a:srgbClr val="198A8A"/>
              </a:buClr>
            </a:pPr>
            <a:r>
              <a:rPr lang="el-GR" dirty="0"/>
              <a:t>Σκοπός του μαθήματος είναι να εισάγει τους φοιτητές στην </a:t>
            </a:r>
            <a:r>
              <a:rPr lang="el-GR" b="1" dirty="0"/>
              <a:t>έννοια των υπηρεσιών πληροφόρησης </a:t>
            </a:r>
            <a:r>
              <a:rPr lang="el-GR" dirty="0"/>
              <a:t>τονίζοντας το </a:t>
            </a:r>
            <a:r>
              <a:rPr lang="el-GR" b="1" dirty="0"/>
              <a:t>ρόλο</a:t>
            </a:r>
            <a:r>
              <a:rPr lang="el-GR" dirty="0"/>
              <a:t>, </a:t>
            </a:r>
            <a:r>
              <a:rPr lang="el-GR" b="1" dirty="0"/>
              <a:t>τη σημαντικότητα και την εξέλιξή τους</a:t>
            </a:r>
            <a:r>
              <a:rPr lang="el-GR" dirty="0"/>
              <a:t>. </a:t>
            </a:r>
          </a:p>
          <a:p>
            <a:pPr>
              <a:buClr>
                <a:srgbClr val="198A8A"/>
              </a:buClr>
            </a:pPr>
            <a:endParaRPr lang="el-GR" dirty="0"/>
          </a:p>
          <a:p>
            <a:pPr>
              <a:buClr>
                <a:srgbClr val="198A8A"/>
              </a:buClr>
            </a:pPr>
            <a:r>
              <a:rPr lang="el-GR" dirty="0"/>
              <a:t>Κύριο μέλημα, τόσο της ύπαρξης όσο και της βελτίωσης των υπηρεσιών πληροφόρησης, είναι </a:t>
            </a:r>
            <a:r>
              <a:rPr lang="el-GR" u="sng" dirty="0"/>
              <a:t>η ικανοποίηση των πληροφοριακών αναγκών των εκάστοτε χρηστών </a:t>
            </a:r>
            <a:r>
              <a:rPr lang="el-GR" dirty="0"/>
              <a:t>μιας βιβλιοθήκης βάσει της προσφερόμενης τεχνολογικής εξέλιξης.</a:t>
            </a:r>
          </a:p>
          <a:p>
            <a:endParaRPr lang="el-GR" dirty="0"/>
          </a:p>
        </p:txBody>
      </p:sp>
    </p:spTree>
    <p:extLst>
      <p:ext uri="{BB962C8B-B14F-4D97-AF65-F5344CB8AC3E}">
        <p14:creationId xmlns:p14="http://schemas.microsoft.com/office/powerpoint/2010/main" val="4196333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Στόχοι</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Το </a:t>
            </a:r>
            <a:r>
              <a:rPr lang="el-GR" dirty="0"/>
              <a:t>παρόν μάθημα στοχεύει να δώσει στους φοιτητές την γνωστική υποδομή για: </a:t>
            </a:r>
          </a:p>
          <a:p>
            <a:pPr>
              <a:buClr>
                <a:srgbClr val="198A8A"/>
              </a:buClr>
            </a:pPr>
            <a:r>
              <a:rPr lang="el-GR" dirty="0"/>
              <a:t>το είδος των προσφερόμενων υπηρεσιών πληροφόρησης,</a:t>
            </a:r>
          </a:p>
          <a:p>
            <a:pPr>
              <a:buClr>
                <a:srgbClr val="198A8A"/>
              </a:buClr>
            </a:pPr>
            <a:r>
              <a:rPr lang="el-GR" dirty="0"/>
              <a:t>την παροχή υπηρεσιών πληροφόρησης στις ελληνικές βιβλιοθήκες,</a:t>
            </a:r>
          </a:p>
          <a:p>
            <a:pPr>
              <a:buClr>
                <a:srgbClr val="198A8A"/>
              </a:buClr>
            </a:pPr>
            <a:r>
              <a:rPr lang="el-GR" dirty="0"/>
              <a:t>τις υπηρεσίες πληροφόρησης σε σχέση με την τεχνολογική εξέλιξη,</a:t>
            </a:r>
          </a:p>
          <a:p>
            <a:pPr>
              <a:buClr>
                <a:srgbClr val="198A8A"/>
              </a:buClr>
            </a:pPr>
            <a:r>
              <a:rPr lang="el-GR" dirty="0"/>
              <a:t>το διαδίκτυο και τις υπηρεσίες πληροφόρησης και</a:t>
            </a:r>
          </a:p>
          <a:p>
            <a:pPr>
              <a:buClr>
                <a:srgbClr val="198A8A"/>
              </a:buClr>
            </a:pPr>
            <a:r>
              <a:rPr lang="el-GR" dirty="0"/>
              <a:t>τα κριτήρια αξιολόγησης και επιλογής υπηρεσιών πληροφόρησης.</a:t>
            </a:r>
          </a:p>
          <a:p>
            <a:endParaRPr lang="el-GR" dirty="0"/>
          </a:p>
        </p:txBody>
      </p:sp>
    </p:spTree>
    <p:extLst>
      <p:ext uri="{BB962C8B-B14F-4D97-AF65-F5344CB8AC3E}">
        <p14:creationId xmlns:p14="http://schemas.microsoft.com/office/powerpoint/2010/main" val="1316392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Περίγραμμα μαθήματος</a:t>
            </a:r>
            <a:endParaRPr lang="el-GR" dirty="0"/>
          </a:p>
        </p:txBody>
      </p:sp>
      <p:sp>
        <p:nvSpPr>
          <p:cNvPr id="3" name="Θέση περιεχομένου 2"/>
          <p:cNvSpPr>
            <a:spLocks noGrp="1"/>
          </p:cNvSpPr>
          <p:nvPr>
            <p:ph idx="1"/>
          </p:nvPr>
        </p:nvSpPr>
        <p:spPr/>
        <p:txBody>
          <a:bodyPr/>
          <a:lstStyle/>
          <a:p>
            <a:pPr marL="0" indent="0">
              <a:buNone/>
            </a:pPr>
            <a:r>
              <a:rPr lang="el-GR" dirty="0"/>
              <a:t>Το μάθημα χωρίζεται σε 4 (τέσσερις) ενότητες: </a:t>
            </a:r>
          </a:p>
          <a:p>
            <a:pPr marL="0" indent="0">
              <a:buNone/>
            </a:pPr>
            <a:r>
              <a:rPr lang="el-GR" dirty="0"/>
              <a:t>Α. 	Εισαγωγή στις υπηρεσίες πληροφόρησης </a:t>
            </a:r>
          </a:p>
          <a:p>
            <a:pPr marL="0" indent="0">
              <a:buNone/>
            </a:pPr>
            <a:r>
              <a:rPr lang="el-GR" dirty="0"/>
              <a:t>Β.	Είδη υπηρεσιών πληροφόρησης </a:t>
            </a:r>
          </a:p>
          <a:p>
            <a:pPr marL="0" indent="0">
              <a:buNone/>
            </a:pPr>
            <a:r>
              <a:rPr lang="el-GR" dirty="0"/>
              <a:t>Γ.	Παροχή υπηρεσιών στις ελληνικές βιβλιοθήκες</a:t>
            </a:r>
          </a:p>
          <a:p>
            <a:pPr marL="0" indent="0">
              <a:buNone/>
            </a:pPr>
            <a:r>
              <a:rPr lang="el-GR" dirty="0"/>
              <a:t>Δ.	Αποτίμηση/αξιολόγηση υπηρεσιών πληροφόρησης</a:t>
            </a:r>
          </a:p>
          <a:p>
            <a:endParaRPr lang="el-GR" dirty="0"/>
          </a:p>
        </p:txBody>
      </p:sp>
    </p:spTree>
    <p:extLst>
      <p:ext uri="{BB962C8B-B14F-4D97-AF65-F5344CB8AC3E}">
        <p14:creationId xmlns:p14="http://schemas.microsoft.com/office/powerpoint/2010/main" val="2672277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a:t>
            </a:r>
            <a:r>
              <a:rPr lang="en-US" sz="3200" b="0" dirty="0" smtClean="0"/>
              <a:t> 1/3</a:t>
            </a:r>
            <a:endParaRPr lang="el-GR" sz="3200" b="0" dirty="0"/>
          </a:p>
        </p:txBody>
      </p:sp>
      <p:sp>
        <p:nvSpPr>
          <p:cNvPr id="3" name="Θέση περιεχομένου 2"/>
          <p:cNvSpPr>
            <a:spLocks noGrp="1"/>
          </p:cNvSpPr>
          <p:nvPr>
            <p:ph idx="1"/>
          </p:nvPr>
        </p:nvSpPr>
        <p:spPr/>
        <p:txBody>
          <a:bodyPr/>
          <a:lstStyle/>
          <a:p>
            <a:pPr marL="0" indent="0">
              <a:buNone/>
            </a:pPr>
            <a:r>
              <a:rPr lang="el-GR" b="1" dirty="0"/>
              <a:t>ΓΝΩΣΗ</a:t>
            </a:r>
          </a:p>
          <a:p>
            <a:pPr marL="0" indent="0">
              <a:buNone/>
            </a:pPr>
            <a:r>
              <a:rPr lang="el-GR" dirty="0"/>
              <a:t> </a:t>
            </a:r>
            <a:r>
              <a:rPr lang="el-GR" dirty="0" smtClean="0"/>
              <a:t>«</a:t>
            </a:r>
            <a:r>
              <a:rPr lang="el-GR" dirty="0"/>
              <a:t>γνώση είναι ο σχηματισμός μιας τεκμηριωμένης γνώμης, η οποία ενισχύει την ικανότητα του ατόμου για αποτελεσματική δράση» </a:t>
            </a:r>
            <a:r>
              <a:rPr lang="el-GR" dirty="0" smtClean="0"/>
              <a:t>(Κυριάκη-Μάνεση, </a:t>
            </a:r>
            <a:r>
              <a:rPr lang="el-GR" dirty="0"/>
              <a:t>2014).</a:t>
            </a:r>
          </a:p>
          <a:p>
            <a:endParaRPr lang="el-GR" dirty="0"/>
          </a:p>
        </p:txBody>
      </p:sp>
    </p:spTree>
    <p:extLst>
      <p:ext uri="{BB962C8B-B14F-4D97-AF65-F5344CB8AC3E}">
        <p14:creationId xmlns:p14="http://schemas.microsoft.com/office/powerpoint/2010/main" val="2605543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a:t>
            </a:r>
            <a:r>
              <a:rPr lang="en-US" dirty="0" smtClean="0"/>
              <a:t> </a:t>
            </a:r>
            <a:r>
              <a:rPr lang="en-US" sz="3200" b="0" dirty="0">
                <a:solidFill>
                  <a:prstClr val="white"/>
                </a:solidFill>
              </a:rPr>
              <a:t> </a:t>
            </a:r>
            <a:r>
              <a:rPr lang="en-US" sz="32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pPr marL="0" indent="0">
              <a:buNone/>
            </a:pPr>
            <a:r>
              <a:rPr lang="el-GR" b="1" dirty="0"/>
              <a:t>ΠΛΗΡΟΦΟΡΙΑΚΟΣ ΟΡΓΑΝΙΣΜΟΣ</a:t>
            </a:r>
          </a:p>
          <a:p>
            <a:pPr marL="0" indent="0">
              <a:buNone/>
            </a:pPr>
            <a:r>
              <a:rPr lang="el-GR" dirty="0"/>
              <a:t>“Οι πληροφοριακοί οργανισμοί είναι σύνολα που δημιουργήθηκαν από τις κοινωνίες για την επίτευξη κάθε στόχου τους που σχετίζεται με την πρόσβαση, διάθεση, οργάνωση και διαχείριση των πληροφοριών καθώς και την εξασφάλιση της από κοινού κατοχής των πληροφοριών” </a:t>
            </a:r>
            <a:r>
              <a:rPr lang="el-GR" dirty="0" smtClean="0"/>
              <a:t>(Κυριάκη-Μάνεση, </a:t>
            </a:r>
            <a:r>
              <a:rPr lang="el-GR" dirty="0"/>
              <a:t>2014)</a:t>
            </a:r>
          </a:p>
          <a:p>
            <a:endParaRPr lang="el-GR" dirty="0"/>
          </a:p>
        </p:txBody>
      </p:sp>
    </p:spTree>
    <p:extLst>
      <p:ext uri="{BB962C8B-B14F-4D97-AF65-F5344CB8AC3E}">
        <p14:creationId xmlns:p14="http://schemas.microsoft.com/office/powerpoint/2010/main" val="34115365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a:t>
            </a:r>
            <a:r>
              <a:rPr lang="en-US" dirty="0" smtClean="0"/>
              <a:t> </a:t>
            </a:r>
            <a:r>
              <a:rPr lang="en-US" sz="3200" b="0" dirty="0">
                <a:solidFill>
                  <a:prstClr val="white"/>
                </a:solidFill>
              </a:rPr>
              <a:t>3</a:t>
            </a:r>
            <a:r>
              <a:rPr lang="en-US" sz="3200" b="0" dirty="0" smtClean="0">
                <a:solidFill>
                  <a:prstClr val="white"/>
                </a:solidFill>
              </a:rPr>
              <a:t>/3</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b="1" dirty="0"/>
              <a:t>ΥΠΗΡΕΣΙΕΣ ΠΛΗΡΟΦΟΡΗΣΗΣ</a:t>
            </a:r>
          </a:p>
          <a:p>
            <a:pPr>
              <a:buClr>
                <a:srgbClr val="198A8A"/>
              </a:buClr>
            </a:pPr>
            <a:r>
              <a:rPr lang="el-GR" dirty="0" smtClean="0"/>
              <a:t>ΔΙΤΤΗ </a:t>
            </a:r>
            <a:r>
              <a:rPr lang="el-GR" dirty="0"/>
              <a:t>ΣΗΜΑΣΙΑ  </a:t>
            </a:r>
            <a:r>
              <a:rPr lang="el-GR" dirty="0" smtClean="0"/>
              <a:t>(Κυριάκη-Μάνεση, </a:t>
            </a:r>
            <a:r>
              <a:rPr lang="el-GR" dirty="0"/>
              <a:t>2014)</a:t>
            </a:r>
          </a:p>
          <a:p>
            <a:pPr lvl="1">
              <a:buClr>
                <a:srgbClr val="198A8A"/>
              </a:buClr>
            </a:pPr>
            <a:r>
              <a:rPr lang="el-GR" dirty="0"/>
              <a:t>ΟΡΓΑΝΙΣΜΟΣ ΠΛΗΡΟΦΟΡΗΣΗΣ</a:t>
            </a:r>
          </a:p>
          <a:p>
            <a:pPr lvl="2">
              <a:buClr>
                <a:srgbClr val="198A8A"/>
              </a:buClr>
            </a:pPr>
            <a:r>
              <a:rPr lang="el-GR" dirty="0"/>
              <a:t>ΑΡΧΕΙΑ</a:t>
            </a:r>
          </a:p>
          <a:p>
            <a:pPr lvl="2">
              <a:buClr>
                <a:srgbClr val="198A8A"/>
              </a:buClr>
            </a:pPr>
            <a:r>
              <a:rPr lang="el-GR" dirty="0"/>
              <a:t>ΜΟΥΣΕΙΑ</a:t>
            </a:r>
          </a:p>
          <a:p>
            <a:pPr lvl="2">
              <a:buClr>
                <a:srgbClr val="198A8A"/>
              </a:buClr>
            </a:pPr>
            <a:r>
              <a:rPr lang="el-GR" dirty="0"/>
              <a:t>ΒΙΒΛΙΟΘΗΚΕΣ</a:t>
            </a:r>
          </a:p>
          <a:p>
            <a:pPr lvl="2">
              <a:buClr>
                <a:srgbClr val="198A8A"/>
              </a:buClr>
            </a:pPr>
            <a:r>
              <a:rPr lang="el-GR" dirty="0"/>
              <a:t>ΜΟΥΣΕΙΑ</a:t>
            </a:r>
          </a:p>
          <a:p>
            <a:pPr>
              <a:buClr>
                <a:srgbClr val="198A8A"/>
              </a:buClr>
            </a:pPr>
            <a:r>
              <a:rPr lang="el-GR" dirty="0"/>
              <a:t>ΠΑΡΟΧΟΣ ΥΠΗΡΕΣΙΩΝ ΠΛΗΡΟΦΟΡΗΣΗΣ</a:t>
            </a:r>
          </a:p>
          <a:p>
            <a:endParaRPr lang="el-GR" dirty="0"/>
          </a:p>
        </p:txBody>
      </p:sp>
    </p:spTree>
    <p:extLst>
      <p:ext uri="{BB962C8B-B14F-4D97-AF65-F5344CB8AC3E}">
        <p14:creationId xmlns:p14="http://schemas.microsoft.com/office/powerpoint/2010/main" val="2215641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Βιβλιογραφία</a:t>
            </a:r>
            <a:endParaRPr lang="en-US" altLang="el-GR" dirty="0" smtClean="0"/>
          </a:p>
        </p:txBody>
      </p:sp>
      <p:sp>
        <p:nvSpPr>
          <p:cNvPr id="3" name="Content Placeholder 2"/>
          <p:cNvSpPr>
            <a:spLocks noGrp="1"/>
          </p:cNvSpPr>
          <p:nvPr>
            <p:ph idx="1"/>
          </p:nvPr>
        </p:nvSpPr>
        <p:spPr/>
        <p:txBody>
          <a:bodyPr/>
          <a:lstStyle/>
          <a:p>
            <a:r>
              <a:rPr lang="el-GR" altLang="el-GR" dirty="0" smtClean="0"/>
              <a:t>Κυριάκη-Μάνεση, Δ. (2014). Υπηρεσίες Πληροφόρησης (σημειώσεις). Αθήνα: Τεχνολογικό Εκπαιδευτικό Ίδρυμα Αθήνας.</a:t>
            </a:r>
            <a:endParaRPr lang="en-US" altLang="el-GR" dirty="0" smtClean="0"/>
          </a:p>
        </p:txBody>
      </p:sp>
    </p:spTree>
    <p:extLst>
      <p:ext uri="{BB962C8B-B14F-4D97-AF65-F5344CB8AC3E}">
        <p14:creationId xmlns:p14="http://schemas.microsoft.com/office/powerpoint/2010/main" val="2148794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28</TotalTime>
  <Words>842</Words>
  <Application>Microsoft Office PowerPoint</Application>
  <PresentationFormat>Προβολή στην οθόνη (4:3)</PresentationFormat>
  <Paragraphs>111</Paragraphs>
  <Slides>16</Slides>
  <Notes>14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16</vt:i4>
      </vt:variant>
    </vt:vector>
  </HeadingPairs>
  <TitlesOfParts>
    <vt:vector size="24" baseType="lpstr">
      <vt:lpstr>Arial</vt:lpstr>
      <vt:lpstr>Calibri</vt:lpstr>
      <vt:lpstr>Courier New</vt:lpstr>
      <vt:lpstr>ＭＳ Ｐゴシック</vt:lpstr>
      <vt:lpstr>Times New Roman</vt:lpstr>
      <vt:lpstr>Wingdings</vt:lpstr>
      <vt:lpstr>exo-opistho_simeiomata</vt:lpstr>
      <vt:lpstr>OC_template_updated</vt:lpstr>
      <vt:lpstr>Υπηρεσίες Πληροφόρησης</vt:lpstr>
      <vt:lpstr>Περιεχόμενα</vt:lpstr>
      <vt:lpstr>Σκοπός</vt:lpstr>
      <vt:lpstr>Στόχοι</vt:lpstr>
      <vt:lpstr>Περίγραμμα μαθήματος</vt:lpstr>
      <vt:lpstr>Ορισμοί 1/3</vt:lpstr>
      <vt:lpstr>Ορισμοί  2/3</vt:lpstr>
      <vt:lpstr>Ορισμοί 3/3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natasakar new</dc:creator>
  <cp:lastModifiedBy>Natassa Karap</cp:lastModifiedBy>
  <cp:revision>6</cp:revision>
  <dcterms:created xsi:type="dcterms:W3CDTF">2015-08-04T07:17:47Z</dcterms:created>
  <dcterms:modified xsi:type="dcterms:W3CDTF">2015-09-15T12:18:58Z</dcterms:modified>
</cp:coreProperties>
</file>