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1"/>
  </p:notesMasterIdLst>
  <p:handoutMasterIdLst>
    <p:handoutMasterId r:id="rId42"/>
  </p:handoutMasterIdLst>
  <p:sldIdLst>
    <p:sldId id="256" r:id="rId3"/>
    <p:sldId id="341" r:id="rId4"/>
    <p:sldId id="342" r:id="rId5"/>
    <p:sldId id="343" r:id="rId6"/>
    <p:sldId id="344" r:id="rId7"/>
    <p:sldId id="345" r:id="rId8"/>
    <p:sldId id="443" r:id="rId9"/>
    <p:sldId id="346" r:id="rId10"/>
    <p:sldId id="347" r:id="rId11"/>
    <p:sldId id="348" r:id="rId12"/>
    <p:sldId id="444" r:id="rId13"/>
    <p:sldId id="349" r:id="rId14"/>
    <p:sldId id="445" r:id="rId15"/>
    <p:sldId id="350" r:id="rId16"/>
    <p:sldId id="351" r:id="rId17"/>
    <p:sldId id="352" r:id="rId18"/>
    <p:sldId id="446" r:id="rId19"/>
    <p:sldId id="353" r:id="rId20"/>
    <p:sldId id="354" r:id="rId21"/>
    <p:sldId id="355" r:id="rId22"/>
    <p:sldId id="356" r:id="rId23"/>
    <p:sldId id="357" r:id="rId24"/>
    <p:sldId id="358" r:id="rId25"/>
    <p:sldId id="447" r:id="rId26"/>
    <p:sldId id="359" r:id="rId27"/>
    <p:sldId id="360" r:id="rId28"/>
    <p:sldId id="448" r:id="rId29"/>
    <p:sldId id="361" r:id="rId30"/>
    <p:sldId id="362" r:id="rId31"/>
    <p:sldId id="363" r:id="rId32"/>
    <p:sldId id="257" r:id="rId33"/>
    <p:sldId id="262" r:id="rId34"/>
    <p:sldId id="264" r:id="rId35"/>
    <p:sldId id="449" r:id="rId36"/>
    <p:sldId id="450" r:id="rId37"/>
    <p:sldId id="266" r:id="rId38"/>
    <p:sldId id="267" r:id="rId39"/>
    <p:sldId id="261" r:id="rId40"/>
  </p:sldIdLst>
  <p:sldSz cx="9144000" cy="6858000" type="screen4x3"/>
  <p:notesSz cx="7104063" cy="10234613"/>
  <p:custDataLst>
    <p:tags r:id="rId4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432B333-3BB0-4FBB-8C56-143BE76FA816}" type="slidenum">
              <a:rPr lang="en-US" altLang="el-GR" sz="1200" b="0">
                <a:solidFill>
                  <a:prstClr val="black"/>
                </a:solidFill>
              </a:rPr>
              <a:pPr eaLnBrk="1" hangingPunct="1"/>
              <a:t>9</a:t>
            </a:fld>
            <a:endParaRPr lang="en-US" altLang="el-GR" sz="1200" b="0">
              <a:solidFill>
                <a:prstClr val="black"/>
              </a:solidFill>
            </a:endParaRPr>
          </a:p>
        </p:txBody>
      </p:sp>
      <p:sp>
        <p:nvSpPr>
          <p:cNvPr id="176130" name="Rectangle 2"/>
          <p:cNvSpPr>
            <a:spLocks noGrp="1" noRot="1" noChangeAspect="1" noChangeArrowheads="1" noTextEdit="1"/>
          </p:cNvSpPr>
          <p:nvPr>
            <p:ph type="sldImg"/>
          </p:nvPr>
        </p:nvSpPr>
        <p:spPr>
          <a:xfrm>
            <a:off x="993775" y="768350"/>
            <a:ext cx="5116513" cy="3836988"/>
          </a:xfrm>
          <a:ln/>
        </p:spPr>
      </p:sp>
      <p:sp>
        <p:nvSpPr>
          <p:cNvPr id="17613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432B333-3BB0-4FBB-8C56-143BE76FA816}" type="slidenum">
              <a:rPr lang="en-US" altLang="el-GR" sz="1200" b="0">
                <a:solidFill>
                  <a:prstClr val="black"/>
                </a:solidFill>
              </a:rPr>
              <a:pPr eaLnBrk="1" hangingPunct="1"/>
              <a:t>10</a:t>
            </a:fld>
            <a:endParaRPr lang="en-US" altLang="el-GR" sz="1200" b="0">
              <a:solidFill>
                <a:prstClr val="black"/>
              </a:solidFill>
            </a:endParaRPr>
          </a:p>
        </p:txBody>
      </p:sp>
      <p:sp>
        <p:nvSpPr>
          <p:cNvPr id="176130" name="Rectangle 2"/>
          <p:cNvSpPr>
            <a:spLocks noGrp="1" noRot="1" noChangeAspect="1" noChangeArrowheads="1" noTextEdit="1"/>
          </p:cNvSpPr>
          <p:nvPr>
            <p:ph type="sldImg"/>
          </p:nvPr>
        </p:nvSpPr>
        <p:spPr>
          <a:xfrm>
            <a:off x="993775" y="768350"/>
            <a:ext cx="5116513" cy="3836988"/>
          </a:xfrm>
          <a:ln/>
        </p:spPr>
      </p:sp>
      <p:sp>
        <p:nvSpPr>
          <p:cNvPr id="17613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4EA6F4F6-6E3E-4DF0-9BD1-5CAB846A6306}" type="slidenum">
              <a:rPr lang="en-US" altLang="el-GR" sz="1200" b="0">
                <a:solidFill>
                  <a:prstClr val="black"/>
                </a:solidFill>
              </a:rPr>
              <a:pPr eaLnBrk="1" hangingPunct="1"/>
              <a:t>11</a:t>
            </a:fld>
            <a:endParaRPr lang="en-US" altLang="el-GR" sz="1200" b="0">
              <a:solidFill>
                <a:prstClr val="black"/>
              </a:solidFill>
            </a:endParaRPr>
          </a:p>
        </p:txBody>
      </p:sp>
      <p:sp>
        <p:nvSpPr>
          <p:cNvPr id="178178" name="Rectangle 2"/>
          <p:cNvSpPr>
            <a:spLocks noGrp="1" noRot="1" noChangeAspect="1" noChangeArrowheads="1" noTextEdit="1"/>
          </p:cNvSpPr>
          <p:nvPr>
            <p:ph type="sldImg"/>
          </p:nvPr>
        </p:nvSpPr>
        <p:spPr>
          <a:xfrm>
            <a:off x="993775" y="768350"/>
            <a:ext cx="5116513" cy="3836988"/>
          </a:xfrm>
          <a:ln/>
        </p:spPr>
      </p:sp>
      <p:sp>
        <p:nvSpPr>
          <p:cNvPr id="17817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4EA6F4F6-6E3E-4DF0-9BD1-5CAB846A6306}" type="slidenum">
              <a:rPr lang="en-US" altLang="el-GR" sz="1200" b="0">
                <a:solidFill>
                  <a:prstClr val="black"/>
                </a:solidFill>
              </a:rPr>
              <a:pPr eaLnBrk="1" hangingPunct="1"/>
              <a:t>12</a:t>
            </a:fld>
            <a:endParaRPr lang="en-US" altLang="el-GR" sz="1200" b="0">
              <a:solidFill>
                <a:prstClr val="black"/>
              </a:solidFill>
            </a:endParaRPr>
          </a:p>
        </p:txBody>
      </p:sp>
      <p:sp>
        <p:nvSpPr>
          <p:cNvPr id="178178" name="Rectangle 2"/>
          <p:cNvSpPr>
            <a:spLocks noGrp="1" noRot="1" noChangeAspect="1" noChangeArrowheads="1" noTextEdit="1"/>
          </p:cNvSpPr>
          <p:nvPr>
            <p:ph type="sldImg"/>
          </p:nvPr>
        </p:nvSpPr>
        <p:spPr>
          <a:xfrm>
            <a:off x="993775" y="768350"/>
            <a:ext cx="5116513" cy="3836988"/>
          </a:xfrm>
          <a:ln/>
        </p:spPr>
      </p:sp>
      <p:sp>
        <p:nvSpPr>
          <p:cNvPr id="17817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E116984-91A3-4D65-90BD-06A45351C8C5}" type="slidenum">
              <a:rPr lang="en-US" altLang="el-GR" sz="1200" b="0">
                <a:solidFill>
                  <a:prstClr val="black"/>
                </a:solidFill>
              </a:rPr>
              <a:pPr eaLnBrk="1" hangingPunct="1"/>
              <a:t>13</a:t>
            </a:fld>
            <a:endParaRPr lang="en-US" altLang="el-GR" sz="1200" b="0">
              <a:solidFill>
                <a:prstClr val="black"/>
              </a:solidFill>
            </a:endParaRPr>
          </a:p>
        </p:txBody>
      </p:sp>
      <p:sp>
        <p:nvSpPr>
          <p:cNvPr id="180226" name="Rectangle 2"/>
          <p:cNvSpPr>
            <a:spLocks noGrp="1" noRot="1" noChangeAspect="1" noChangeArrowheads="1" noTextEdit="1"/>
          </p:cNvSpPr>
          <p:nvPr>
            <p:ph type="sldImg"/>
          </p:nvPr>
        </p:nvSpPr>
        <p:spPr>
          <a:xfrm>
            <a:off x="993775" y="768350"/>
            <a:ext cx="5116513" cy="3836988"/>
          </a:xfrm>
          <a:ln/>
        </p:spPr>
      </p:sp>
      <p:sp>
        <p:nvSpPr>
          <p:cNvPr id="18022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5990B34-6138-458F-8686-60A3EA72DD57}" type="slidenum">
              <a:rPr lang="en-US" altLang="el-GR" sz="1200" b="0">
                <a:solidFill>
                  <a:prstClr val="black"/>
                </a:solidFill>
              </a:rPr>
              <a:pPr eaLnBrk="1" hangingPunct="1"/>
              <a:t>14</a:t>
            </a:fld>
            <a:endParaRPr lang="en-US" altLang="el-GR" sz="1200" b="0">
              <a:solidFill>
                <a:prstClr val="black"/>
              </a:solidFill>
            </a:endParaRPr>
          </a:p>
        </p:txBody>
      </p:sp>
      <p:sp>
        <p:nvSpPr>
          <p:cNvPr id="182274" name="Rectangle 2"/>
          <p:cNvSpPr>
            <a:spLocks noGrp="1" noRot="1" noChangeAspect="1" noChangeArrowheads="1" noTextEdit="1"/>
          </p:cNvSpPr>
          <p:nvPr>
            <p:ph type="sldImg"/>
          </p:nvPr>
        </p:nvSpPr>
        <p:spPr>
          <a:xfrm>
            <a:off x="993775" y="768350"/>
            <a:ext cx="5116513" cy="3836988"/>
          </a:xfrm>
          <a:ln/>
        </p:spPr>
      </p:sp>
      <p:sp>
        <p:nvSpPr>
          <p:cNvPr id="18227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9A94B108-D1EC-4B89-9D8E-24C6ED4ACC56}" type="slidenum">
              <a:rPr lang="en-US" altLang="el-GR" sz="1200" b="0">
                <a:solidFill>
                  <a:prstClr val="black"/>
                </a:solidFill>
              </a:rPr>
              <a:pPr eaLnBrk="1" hangingPunct="1"/>
              <a:t>15</a:t>
            </a:fld>
            <a:endParaRPr lang="en-US" altLang="el-GR" sz="1200" b="0">
              <a:solidFill>
                <a:prstClr val="black"/>
              </a:solidFill>
            </a:endParaRPr>
          </a:p>
        </p:txBody>
      </p:sp>
      <p:sp>
        <p:nvSpPr>
          <p:cNvPr id="184322" name="Rectangle 2"/>
          <p:cNvSpPr>
            <a:spLocks noGrp="1" noRot="1" noChangeAspect="1" noChangeArrowheads="1" noTextEdit="1"/>
          </p:cNvSpPr>
          <p:nvPr>
            <p:ph type="sldImg"/>
          </p:nvPr>
        </p:nvSpPr>
        <p:spPr>
          <a:xfrm>
            <a:off x="993775" y="768350"/>
            <a:ext cx="5116513" cy="3836988"/>
          </a:xfrm>
          <a:ln/>
        </p:spPr>
      </p:sp>
      <p:sp>
        <p:nvSpPr>
          <p:cNvPr id="18432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9A94B108-D1EC-4B89-9D8E-24C6ED4ACC56}" type="slidenum">
              <a:rPr lang="en-US" altLang="el-GR" sz="1200" b="0">
                <a:solidFill>
                  <a:prstClr val="black"/>
                </a:solidFill>
              </a:rPr>
              <a:pPr eaLnBrk="1" hangingPunct="1"/>
              <a:t>16</a:t>
            </a:fld>
            <a:endParaRPr lang="en-US" altLang="el-GR" sz="1200" b="0">
              <a:solidFill>
                <a:prstClr val="black"/>
              </a:solidFill>
            </a:endParaRPr>
          </a:p>
        </p:txBody>
      </p:sp>
      <p:sp>
        <p:nvSpPr>
          <p:cNvPr id="184322" name="Rectangle 2"/>
          <p:cNvSpPr>
            <a:spLocks noGrp="1" noRot="1" noChangeAspect="1" noChangeArrowheads="1" noTextEdit="1"/>
          </p:cNvSpPr>
          <p:nvPr>
            <p:ph type="sldImg"/>
          </p:nvPr>
        </p:nvSpPr>
        <p:spPr>
          <a:xfrm>
            <a:off x="993775" y="768350"/>
            <a:ext cx="5116513" cy="3836988"/>
          </a:xfrm>
          <a:ln/>
        </p:spPr>
      </p:sp>
      <p:sp>
        <p:nvSpPr>
          <p:cNvPr id="18432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3351218-F8CD-44DB-B958-6262E1DB237B}" type="slidenum">
              <a:rPr lang="en-US" altLang="el-GR" sz="1200" b="0">
                <a:solidFill>
                  <a:prstClr val="black"/>
                </a:solidFill>
              </a:rPr>
              <a:pPr eaLnBrk="1" hangingPunct="1"/>
              <a:t>17</a:t>
            </a:fld>
            <a:endParaRPr lang="en-US" altLang="el-GR" sz="1200" b="0">
              <a:solidFill>
                <a:prstClr val="black"/>
              </a:solidFill>
            </a:endParaRPr>
          </a:p>
        </p:txBody>
      </p:sp>
      <p:sp>
        <p:nvSpPr>
          <p:cNvPr id="186370" name="Rectangle 2"/>
          <p:cNvSpPr>
            <a:spLocks noGrp="1" noRot="1" noChangeAspect="1" noChangeArrowheads="1" noTextEdit="1"/>
          </p:cNvSpPr>
          <p:nvPr>
            <p:ph type="sldImg"/>
          </p:nvPr>
        </p:nvSpPr>
        <p:spPr>
          <a:xfrm>
            <a:off x="993775" y="768350"/>
            <a:ext cx="5116513" cy="3836988"/>
          </a:xfrm>
          <a:ln/>
        </p:spPr>
      </p:sp>
      <p:sp>
        <p:nvSpPr>
          <p:cNvPr id="18637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F4A3463F-226B-4F45-94EF-B32FBE828A83}" type="slidenum">
              <a:rPr lang="en-US" altLang="el-GR" sz="1200" b="0">
                <a:solidFill>
                  <a:prstClr val="black"/>
                </a:solidFill>
              </a:rPr>
              <a:pPr eaLnBrk="1" hangingPunct="1"/>
              <a:t>18</a:t>
            </a:fld>
            <a:endParaRPr lang="en-US" altLang="el-GR" sz="1200" b="0">
              <a:solidFill>
                <a:prstClr val="black"/>
              </a:solidFill>
            </a:endParaRPr>
          </a:p>
        </p:txBody>
      </p:sp>
      <p:sp>
        <p:nvSpPr>
          <p:cNvPr id="188418" name="Rectangle 2"/>
          <p:cNvSpPr>
            <a:spLocks noGrp="1" noRot="1" noChangeAspect="1" noChangeArrowheads="1" noTextEdit="1"/>
          </p:cNvSpPr>
          <p:nvPr>
            <p:ph type="sldImg"/>
          </p:nvPr>
        </p:nvSpPr>
        <p:spPr>
          <a:xfrm>
            <a:off x="993775" y="768350"/>
            <a:ext cx="5116513" cy="3836988"/>
          </a:xfrm>
          <a:ln/>
        </p:spPr>
      </p:sp>
      <p:sp>
        <p:nvSpPr>
          <p:cNvPr id="18841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6B8341B8-AADC-4025-B436-8A829212DEF5}" type="slidenum">
              <a:rPr lang="en-US" altLang="el-GR" sz="1200" b="0">
                <a:solidFill>
                  <a:prstClr val="black"/>
                </a:solidFill>
              </a:rPr>
              <a:pPr eaLnBrk="1" hangingPunct="1"/>
              <a:t>1</a:t>
            </a:fld>
            <a:endParaRPr lang="en-US" altLang="el-GR" sz="1200" b="0">
              <a:solidFill>
                <a:prstClr val="black"/>
              </a:solidFill>
            </a:endParaRPr>
          </a:p>
        </p:txBody>
      </p:sp>
      <p:sp>
        <p:nvSpPr>
          <p:cNvPr id="161794" name="Rectangle 2"/>
          <p:cNvSpPr>
            <a:spLocks noGrp="1" noRot="1" noChangeAspect="1" noChangeArrowheads="1" noTextEdit="1"/>
          </p:cNvSpPr>
          <p:nvPr>
            <p:ph type="sldImg"/>
          </p:nvPr>
        </p:nvSpPr>
        <p:spPr>
          <a:xfrm>
            <a:off x="993775" y="768350"/>
            <a:ext cx="5116513" cy="3836988"/>
          </a:xfrm>
          <a:ln/>
        </p:spPr>
      </p:sp>
      <p:sp>
        <p:nvSpPr>
          <p:cNvPr id="16179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72CDA47F-1FAE-4FE9-AF6A-97FF525EF167}" type="slidenum">
              <a:rPr lang="en-US" altLang="el-GR" sz="1200" b="0">
                <a:solidFill>
                  <a:prstClr val="black"/>
                </a:solidFill>
              </a:rPr>
              <a:pPr eaLnBrk="1" hangingPunct="1"/>
              <a:t>19</a:t>
            </a:fld>
            <a:endParaRPr lang="en-US" altLang="el-GR" sz="1200" b="0">
              <a:solidFill>
                <a:prstClr val="black"/>
              </a:solidFill>
            </a:endParaRPr>
          </a:p>
        </p:txBody>
      </p:sp>
      <p:sp>
        <p:nvSpPr>
          <p:cNvPr id="190466" name="Rectangle 2"/>
          <p:cNvSpPr>
            <a:spLocks noGrp="1" noRot="1" noChangeAspect="1" noChangeArrowheads="1" noTextEdit="1"/>
          </p:cNvSpPr>
          <p:nvPr>
            <p:ph type="sldImg"/>
          </p:nvPr>
        </p:nvSpPr>
        <p:spPr>
          <a:xfrm>
            <a:off x="993775" y="768350"/>
            <a:ext cx="5116513" cy="3836988"/>
          </a:xfrm>
          <a:ln/>
        </p:spPr>
      </p:sp>
      <p:sp>
        <p:nvSpPr>
          <p:cNvPr id="19046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F07DCB63-CDD4-41EA-9680-D759011F9271}" type="slidenum">
              <a:rPr lang="en-US" altLang="el-GR" sz="1200" b="0">
                <a:solidFill>
                  <a:prstClr val="black"/>
                </a:solidFill>
              </a:rPr>
              <a:pPr eaLnBrk="1" hangingPunct="1"/>
              <a:t>20</a:t>
            </a:fld>
            <a:endParaRPr lang="en-US" altLang="el-GR" sz="1200" b="0">
              <a:solidFill>
                <a:prstClr val="black"/>
              </a:solidFill>
            </a:endParaRPr>
          </a:p>
        </p:txBody>
      </p:sp>
      <p:sp>
        <p:nvSpPr>
          <p:cNvPr id="192514" name="Rectangle 2"/>
          <p:cNvSpPr>
            <a:spLocks noGrp="1" noRot="1" noChangeAspect="1" noChangeArrowheads="1" noTextEdit="1"/>
          </p:cNvSpPr>
          <p:nvPr>
            <p:ph type="sldImg"/>
          </p:nvPr>
        </p:nvSpPr>
        <p:spPr>
          <a:xfrm>
            <a:off x="993775" y="768350"/>
            <a:ext cx="5116513" cy="3836988"/>
          </a:xfrm>
          <a:ln/>
        </p:spPr>
      </p:sp>
      <p:sp>
        <p:nvSpPr>
          <p:cNvPr id="19251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03B32F1-9DD9-40E0-9D4E-D50F832F0423}" type="slidenum">
              <a:rPr lang="en-US" altLang="el-GR" sz="1200" b="0">
                <a:solidFill>
                  <a:prstClr val="black"/>
                </a:solidFill>
              </a:rPr>
              <a:pPr eaLnBrk="1" hangingPunct="1"/>
              <a:t>21</a:t>
            </a:fld>
            <a:endParaRPr lang="en-US" altLang="el-GR" sz="1200" b="0">
              <a:solidFill>
                <a:prstClr val="black"/>
              </a:solidFill>
            </a:endParaRPr>
          </a:p>
        </p:txBody>
      </p:sp>
      <p:sp>
        <p:nvSpPr>
          <p:cNvPr id="194562" name="Rectangle 2"/>
          <p:cNvSpPr>
            <a:spLocks noGrp="1" noRot="1" noChangeAspect="1" noChangeArrowheads="1" noTextEdit="1"/>
          </p:cNvSpPr>
          <p:nvPr>
            <p:ph type="sldImg"/>
          </p:nvPr>
        </p:nvSpPr>
        <p:spPr>
          <a:xfrm>
            <a:off x="993775" y="768350"/>
            <a:ext cx="5116513" cy="3836988"/>
          </a:xfrm>
          <a:ln/>
        </p:spPr>
      </p:sp>
      <p:sp>
        <p:nvSpPr>
          <p:cNvPr id="19456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DE138D99-58AB-4C6E-B109-B908A44A7953}" type="slidenum">
              <a:rPr lang="en-US" altLang="el-GR" sz="1200" b="0">
                <a:solidFill>
                  <a:prstClr val="black"/>
                </a:solidFill>
              </a:rPr>
              <a:pPr eaLnBrk="1" hangingPunct="1"/>
              <a:t>22</a:t>
            </a:fld>
            <a:endParaRPr lang="en-US" altLang="el-GR" sz="1200" b="0">
              <a:solidFill>
                <a:prstClr val="black"/>
              </a:solidFill>
            </a:endParaRPr>
          </a:p>
        </p:txBody>
      </p:sp>
      <p:sp>
        <p:nvSpPr>
          <p:cNvPr id="196610" name="Rectangle 2"/>
          <p:cNvSpPr>
            <a:spLocks noGrp="1" noRot="1" noChangeAspect="1" noChangeArrowheads="1" noTextEdit="1"/>
          </p:cNvSpPr>
          <p:nvPr>
            <p:ph type="sldImg"/>
          </p:nvPr>
        </p:nvSpPr>
        <p:spPr>
          <a:xfrm>
            <a:off x="993775" y="768350"/>
            <a:ext cx="5116513" cy="3836988"/>
          </a:xfrm>
          <a:ln/>
        </p:spPr>
      </p:sp>
      <p:sp>
        <p:nvSpPr>
          <p:cNvPr id="19661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DE138D99-58AB-4C6E-B109-B908A44A7953}" type="slidenum">
              <a:rPr lang="en-US" altLang="el-GR" sz="1200" b="0">
                <a:solidFill>
                  <a:prstClr val="black"/>
                </a:solidFill>
              </a:rPr>
              <a:pPr eaLnBrk="1" hangingPunct="1"/>
              <a:t>23</a:t>
            </a:fld>
            <a:endParaRPr lang="en-US" altLang="el-GR" sz="1200" b="0">
              <a:solidFill>
                <a:prstClr val="black"/>
              </a:solidFill>
            </a:endParaRPr>
          </a:p>
        </p:txBody>
      </p:sp>
      <p:sp>
        <p:nvSpPr>
          <p:cNvPr id="196610" name="Rectangle 2"/>
          <p:cNvSpPr>
            <a:spLocks noGrp="1" noRot="1" noChangeAspect="1" noChangeArrowheads="1" noTextEdit="1"/>
          </p:cNvSpPr>
          <p:nvPr>
            <p:ph type="sldImg"/>
          </p:nvPr>
        </p:nvSpPr>
        <p:spPr>
          <a:xfrm>
            <a:off x="993775" y="768350"/>
            <a:ext cx="5116513" cy="3836988"/>
          </a:xfrm>
          <a:ln/>
        </p:spPr>
      </p:sp>
      <p:sp>
        <p:nvSpPr>
          <p:cNvPr id="19661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E265797-0F65-4F71-99EE-EBBCB1C31E55}" type="slidenum">
              <a:rPr lang="en-US" altLang="el-GR" sz="1200" b="0">
                <a:solidFill>
                  <a:prstClr val="black"/>
                </a:solidFill>
              </a:rPr>
              <a:pPr eaLnBrk="1" hangingPunct="1"/>
              <a:t>24</a:t>
            </a:fld>
            <a:endParaRPr lang="en-US" altLang="el-GR" sz="1200" b="0">
              <a:solidFill>
                <a:prstClr val="black"/>
              </a:solidFill>
            </a:endParaRPr>
          </a:p>
        </p:txBody>
      </p:sp>
      <p:sp>
        <p:nvSpPr>
          <p:cNvPr id="198658" name="Rectangle 2"/>
          <p:cNvSpPr>
            <a:spLocks noGrp="1" noRot="1" noChangeAspect="1" noChangeArrowheads="1" noTextEdit="1"/>
          </p:cNvSpPr>
          <p:nvPr>
            <p:ph type="sldImg"/>
          </p:nvPr>
        </p:nvSpPr>
        <p:spPr>
          <a:xfrm>
            <a:off x="993775" y="768350"/>
            <a:ext cx="5116513" cy="3836988"/>
          </a:xfrm>
          <a:ln/>
        </p:spPr>
      </p:sp>
      <p:sp>
        <p:nvSpPr>
          <p:cNvPr id="19865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7687F5AD-D5B5-46A8-9F96-1669D43092B7}" type="slidenum">
              <a:rPr lang="en-US" altLang="el-GR" sz="1200" b="0">
                <a:solidFill>
                  <a:prstClr val="black"/>
                </a:solidFill>
              </a:rPr>
              <a:pPr eaLnBrk="1" hangingPunct="1"/>
              <a:t>25</a:t>
            </a:fld>
            <a:endParaRPr lang="en-US" altLang="el-GR" sz="1200" b="0">
              <a:solidFill>
                <a:prstClr val="black"/>
              </a:solidFill>
            </a:endParaRPr>
          </a:p>
        </p:txBody>
      </p:sp>
      <p:sp>
        <p:nvSpPr>
          <p:cNvPr id="200706" name="Rectangle 2"/>
          <p:cNvSpPr>
            <a:spLocks noGrp="1" noRot="1" noChangeAspect="1" noChangeArrowheads="1" noTextEdit="1"/>
          </p:cNvSpPr>
          <p:nvPr>
            <p:ph type="sldImg"/>
          </p:nvPr>
        </p:nvSpPr>
        <p:spPr>
          <a:xfrm>
            <a:off x="993775" y="768350"/>
            <a:ext cx="5116513" cy="3836988"/>
          </a:xfrm>
          <a:ln/>
        </p:spPr>
      </p:sp>
      <p:sp>
        <p:nvSpPr>
          <p:cNvPr id="20070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7687F5AD-D5B5-46A8-9F96-1669D43092B7}" type="slidenum">
              <a:rPr lang="en-US" altLang="el-GR" sz="1200" b="0">
                <a:solidFill>
                  <a:prstClr val="black"/>
                </a:solidFill>
              </a:rPr>
              <a:pPr eaLnBrk="1" hangingPunct="1"/>
              <a:t>26</a:t>
            </a:fld>
            <a:endParaRPr lang="en-US" altLang="el-GR" sz="1200" b="0">
              <a:solidFill>
                <a:prstClr val="black"/>
              </a:solidFill>
            </a:endParaRPr>
          </a:p>
        </p:txBody>
      </p:sp>
      <p:sp>
        <p:nvSpPr>
          <p:cNvPr id="200706" name="Rectangle 2"/>
          <p:cNvSpPr>
            <a:spLocks noGrp="1" noRot="1" noChangeAspect="1" noChangeArrowheads="1" noTextEdit="1"/>
          </p:cNvSpPr>
          <p:nvPr>
            <p:ph type="sldImg"/>
          </p:nvPr>
        </p:nvSpPr>
        <p:spPr>
          <a:xfrm>
            <a:off x="993775" y="768350"/>
            <a:ext cx="5116513" cy="3836988"/>
          </a:xfrm>
          <a:ln/>
        </p:spPr>
      </p:sp>
      <p:sp>
        <p:nvSpPr>
          <p:cNvPr id="20070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1F29768-F16C-418F-9D73-A06CE8CC2F02}" type="slidenum">
              <a:rPr lang="en-US" altLang="el-GR" sz="1200" b="0">
                <a:solidFill>
                  <a:prstClr val="black"/>
                </a:solidFill>
              </a:rPr>
              <a:pPr eaLnBrk="1" hangingPunct="1"/>
              <a:t>27</a:t>
            </a:fld>
            <a:endParaRPr lang="en-US" altLang="el-GR" sz="1200" b="0">
              <a:solidFill>
                <a:prstClr val="black"/>
              </a:solidFill>
            </a:endParaRPr>
          </a:p>
        </p:txBody>
      </p:sp>
      <p:sp>
        <p:nvSpPr>
          <p:cNvPr id="202754" name="Rectangle 2"/>
          <p:cNvSpPr>
            <a:spLocks noGrp="1" noRot="1" noChangeAspect="1" noChangeArrowheads="1" noTextEdit="1"/>
          </p:cNvSpPr>
          <p:nvPr>
            <p:ph type="sldImg"/>
          </p:nvPr>
        </p:nvSpPr>
        <p:spPr>
          <a:xfrm>
            <a:off x="993775" y="768350"/>
            <a:ext cx="5116513" cy="3836988"/>
          </a:xfrm>
          <a:ln/>
        </p:spPr>
      </p:sp>
      <p:sp>
        <p:nvSpPr>
          <p:cNvPr id="20275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DF6C7A5-0957-475E-B172-CFF2DB9D28C5}" type="slidenum">
              <a:rPr lang="en-US" altLang="el-GR" sz="1200" b="0">
                <a:solidFill>
                  <a:prstClr val="black"/>
                </a:solidFill>
              </a:rPr>
              <a:pPr eaLnBrk="1" hangingPunct="1"/>
              <a:t>28</a:t>
            </a:fld>
            <a:endParaRPr lang="en-US" altLang="el-GR" sz="1200" b="0">
              <a:solidFill>
                <a:prstClr val="black"/>
              </a:solidFill>
            </a:endParaRPr>
          </a:p>
        </p:txBody>
      </p:sp>
      <p:sp>
        <p:nvSpPr>
          <p:cNvPr id="204802" name="Rectangle 2"/>
          <p:cNvSpPr>
            <a:spLocks noGrp="1" noRot="1" noChangeAspect="1" noChangeArrowheads="1" noTextEdit="1"/>
          </p:cNvSpPr>
          <p:nvPr>
            <p:ph type="sldImg"/>
          </p:nvPr>
        </p:nvSpPr>
        <p:spPr>
          <a:xfrm>
            <a:off x="993775" y="768350"/>
            <a:ext cx="5116513" cy="3836988"/>
          </a:xfrm>
          <a:ln/>
        </p:spPr>
      </p:sp>
      <p:sp>
        <p:nvSpPr>
          <p:cNvPr id="20480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68E1B300-B29A-4F54-82AE-CAC6F177C046}" type="slidenum">
              <a:rPr lang="en-US" altLang="el-GR" sz="1200" b="0">
                <a:solidFill>
                  <a:prstClr val="black"/>
                </a:solidFill>
              </a:rPr>
              <a:pPr eaLnBrk="1" hangingPunct="1"/>
              <a:t>2</a:t>
            </a:fld>
            <a:endParaRPr lang="en-US" altLang="el-GR" sz="1200" b="0">
              <a:solidFill>
                <a:prstClr val="black"/>
              </a:solidFill>
            </a:endParaRPr>
          </a:p>
        </p:txBody>
      </p:sp>
      <p:sp>
        <p:nvSpPr>
          <p:cNvPr id="163842" name="Rectangle 2"/>
          <p:cNvSpPr>
            <a:spLocks noGrp="1" noRot="1" noChangeAspect="1" noChangeArrowheads="1" noTextEdit="1"/>
          </p:cNvSpPr>
          <p:nvPr>
            <p:ph type="sldImg"/>
          </p:nvPr>
        </p:nvSpPr>
        <p:spPr>
          <a:xfrm>
            <a:off x="993775" y="768350"/>
            <a:ext cx="5116513" cy="3836988"/>
          </a:xfrm>
          <a:ln/>
        </p:spPr>
      </p:sp>
      <p:sp>
        <p:nvSpPr>
          <p:cNvPr id="16384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E9ADD6F-2933-484F-8A98-4B55F3C87E92}" type="slidenum">
              <a:rPr lang="en-US" altLang="el-GR" sz="1200" b="0">
                <a:solidFill>
                  <a:prstClr val="black"/>
                </a:solidFill>
              </a:rPr>
              <a:pPr eaLnBrk="1" hangingPunct="1"/>
              <a:t>29</a:t>
            </a:fld>
            <a:endParaRPr lang="en-US" altLang="el-GR" sz="1200" b="0">
              <a:solidFill>
                <a:prstClr val="black"/>
              </a:solidFill>
            </a:endParaRPr>
          </a:p>
        </p:txBody>
      </p:sp>
      <p:sp>
        <p:nvSpPr>
          <p:cNvPr id="206850" name="Rectangle 2"/>
          <p:cNvSpPr>
            <a:spLocks noGrp="1" noRot="1" noChangeAspect="1" noChangeArrowheads="1" noTextEdit="1"/>
          </p:cNvSpPr>
          <p:nvPr>
            <p:ph type="sldImg"/>
          </p:nvPr>
        </p:nvSpPr>
        <p:spPr>
          <a:xfrm>
            <a:off x="993775" y="768350"/>
            <a:ext cx="5116513" cy="3836988"/>
          </a:xfrm>
          <a:ln/>
        </p:spPr>
      </p:sp>
      <p:sp>
        <p:nvSpPr>
          <p:cNvPr id="20685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373275DE-0632-48A1-86B4-CF1527647056}" type="slidenum">
              <a:rPr lang="en-US" altLang="el-GR" sz="1200" b="0">
                <a:solidFill>
                  <a:prstClr val="black"/>
                </a:solidFill>
              </a:rPr>
              <a:pPr eaLnBrk="1" hangingPunct="1"/>
              <a:t>3</a:t>
            </a:fld>
            <a:endParaRPr lang="en-US" altLang="el-GR" sz="1200" b="0">
              <a:solidFill>
                <a:prstClr val="black"/>
              </a:solidFill>
            </a:endParaRPr>
          </a:p>
        </p:txBody>
      </p:sp>
      <p:sp>
        <p:nvSpPr>
          <p:cNvPr id="165890" name="Rectangle 2"/>
          <p:cNvSpPr>
            <a:spLocks noGrp="1" noRot="1" noChangeAspect="1" noChangeArrowheads="1" noTextEdit="1"/>
          </p:cNvSpPr>
          <p:nvPr>
            <p:ph type="sldImg"/>
          </p:nvPr>
        </p:nvSpPr>
        <p:spPr>
          <a:xfrm>
            <a:off x="993775" y="768350"/>
            <a:ext cx="5116513" cy="3836988"/>
          </a:xfrm>
          <a:ln/>
        </p:spPr>
      </p:sp>
      <p:sp>
        <p:nvSpPr>
          <p:cNvPr id="16589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70FF9F62-3957-40D0-87FC-AC71B1FA2B3F}" type="slidenum">
              <a:rPr lang="en-US" altLang="el-GR" sz="1200" b="0">
                <a:solidFill>
                  <a:prstClr val="black"/>
                </a:solidFill>
              </a:rPr>
              <a:pPr eaLnBrk="1" hangingPunct="1"/>
              <a:t>4</a:t>
            </a:fld>
            <a:endParaRPr lang="en-US" altLang="el-GR" sz="1200" b="0">
              <a:solidFill>
                <a:prstClr val="black"/>
              </a:solidFill>
            </a:endParaRPr>
          </a:p>
        </p:txBody>
      </p:sp>
      <p:sp>
        <p:nvSpPr>
          <p:cNvPr id="167938" name="Rectangle 2"/>
          <p:cNvSpPr>
            <a:spLocks noGrp="1" noRot="1" noChangeAspect="1" noChangeArrowheads="1" noTextEdit="1"/>
          </p:cNvSpPr>
          <p:nvPr>
            <p:ph type="sldImg"/>
          </p:nvPr>
        </p:nvSpPr>
        <p:spPr>
          <a:xfrm>
            <a:off x="993775" y="768350"/>
            <a:ext cx="5116513" cy="3836988"/>
          </a:xfrm>
          <a:ln/>
        </p:spPr>
      </p:sp>
      <p:sp>
        <p:nvSpPr>
          <p:cNvPr id="16793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DF9BDBC1-C9DE-48CB-8FAB-547EEB40F809}" type="slidenum">
              <a:rPr lang="en-US" altLang="el-GR" sz="1200" b="0">
                <a:solidFill>
                  <a:prstClr val="black"/>
                </a:solidFill>
              </a:rPr>
              <a:pPr eaLnBrk="1" hangingPunct="1"/>
              <a:t>5</a:t>
            </a:fld>
            <a:endParaRPr lang="en-US" altLang="el-GR" sz="1200" b="0">
              <a:solidFill>
                <a:prstClr val="black"/>
              </a:solidFill>
            </a:endParaRPr>
          </a:p>
        </p:txBody>
      </p:sp>
      <p:sp>
        <p:nvSpPr>
          <p:cNvPr id="169986" name="Rectangle 2"/>
          <p:cNvSpPr>
            <a:spLocks noGrp="1" noRot="1" noChangeAspect="1" noChangeArrowheads="1" noTextEdit="1"/>
          </p:cNvSpPr>
          <p:nvPr>
            <p:ph type="sldImg"/>
          </p:nvPr>
        </p:nvSpPr>
        <p:spPr>
          <a:xfrm>
            <a:off x="993775" y="768350"/>
            <a:ext cx="5116513" cy="3836988"/>
          </a:xfrm>
          <a:ln/>
        </p:spPr>
      </p:sp>
      <p:sp>
        <p:nvSpPr>
          <p:cNvPr id="16998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DF9BDBC1-C9DE-48CB-8FAB-547EEB40F809}" type="slidenum">
              <a:rPr lang="en-US" altLang="el-GR" sz="1200" b="0">
                <a:solidFill>
                  <a:prstClr val="black"/>
                </a:solidFill>
              </a:rPr>
              <a:pPr eaLnBrk="1" hangingPunct="1"/>
              <a:t>6</a:t>
            </a:fld>
            <a:endParaRPr lang="en-US" altLang="el-GR" sz="1200" b="0">
              <a:solidFill>
                <a:prstClr val="black"/>
              </a:solidFill>
            </a:endParaRPr>
          </a:p>
        </p:txBody>
      </p:sp>
      <p:sp>
        <p:nvSpPr>
          <p:cNvPr id="169986" name="Rectangle 2"/>
          <p:cNvSpPr>
            <a:spLocks noGrp="1" noRot="1" noChangeAspect="1" noChangeArrowheads="1" noTextEdit="1"/>
          </p:cNvSpPr>
          <p:nvPr>
            <p:ph type="sldImg"/>
          </p:nvPr>
        </p:nvSpPr>
        <p:spPr>
          <a:xfrm>
            <a:off x="993775" y="768350"/>
            <a:ext cx="5116513" cy="3836988"/>
          </a:xfrm>
          <a:ln/>
        </p:spPr>
      </p:sp>
      <p:sp>
        <p:nvSpPr>
          <p:cNvPr id="16998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6767E98A-EE71-4703-95BE-6F251AA5253C}" type="slidenum">
              <a:rPr lang="en-US" altLang="el-GR" sz="1200" b="0">
                <a:solidFill>
                  <a:prstClr val="black"/>
                </a:solidFill>
              </a:rPr>
              <a:pPr eaLnBrk="1" hangingPunct="1"/>
              <a:t>7</a:t>
            </a:fld>
            <a:endParaRPr lang="en-US" altLang="el-GR" sz="1200" b="0">
              <a:solidFill>
                <a:prstClr val="black"/>
              </a:solidFill>
            </a:endParaRPr>
          </a:p>
        </p:txBody>
      </p:sp>
      <p:sp>
        <p:nvSpPr>
          <p:cNvPr id="172034" name="Rectangle 2"/>
          <p:cNvSpPr>
            <a:spLocks noGrp="1" noRot="1" noChangeAspect="1" noChangeArrowheads="1" noTextEdit="1"/>
          </p:cNvSpPr>
          <p:nvPr>
            <p:ph type="sldImg"/>
          </p:nvPr>
        </p:nvSpPr>
        <p:spPr>
          <a:xfrm>
            <a:off x="993775" y="768350"/>
            <a:ext cx="5116513" cy="3836988"/>
          </a:xfrm>
          <a:ln/>
        </p:spPr>
      </p:sp>
      <p:sp>
        <p:nvSpPr>
          <p:cNvPr id="17203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D9BB9E67-F083-492A-B0A9-7138012BDA6B}" type="slidenum">
              <a:rPr lang="en-US" altLang="el-GR" sz="1200" b="0">
                <a:solidFill>
                  <a:prstClr val="black"/>
                </a:solidFill>
              </a:rPr>
              <a:pPr eaLnBrk="1" hangingPunct="1"/>
              <a:t>8</a:t>
            </a:fld>
            <a:endParaRPr lang="en-US" altLang="el-GR" sz="1200" b="0">
              <a:solidFill>
                <a:prstClr val="black"/>
              </a:solidFill>
            </a:endParaRPr>
          </a:p>
        </p:txBody>
      </p:sp>
      <p:sp>
        <p:nvSpPr>
          <p:cNvPr id="174082" name="Rectangle 2"/>
          <p:cNvSpPr>
            <a:spLocks noGrp="1" noRot="1" noChangeAspect="1" noChangeArrowheads="1" noTextEdit="1"/>
          </p:cNvSpPr>
          <p:nvPr>
            <p:ph type="sldImg"/>
          </p:nvPr>
        </p:nvSpPr>
        <p:spPr>
          <a:xfrm>
            <a:off x="993775" y="768350"/>
            <a:ext cx="5116513" cy="3836988"/>
          </a:xfrm>
          <a:ln/>
        </p:spPr>
      </p:sp>
      <p:sp>
        <p:nvSpPr>
          <p:cNvPr id="17408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Κοινωνική Εργασία με Εξαρτημένα Άτομα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7</a:t>
            </a:r>
            <a:r>
              <a:rPr lang="el-GR" sz="2600" dirty="0" smtClean="0"/>
              <a:t>:</a:t>
            </a:r>
            <a:r>
              <a:rPr lang="en-US" sz="2600" dirty="0" smtClean="0"/>
              <a:t> </a:t>
            </a:r>
            <a:r>
              <a:rPr lang="el-GR" sz="2600" dirty="0"/>
              <a:t>Θεραπευτικές Ομάδες</a:t>
            </a:r>
            <a:endParaRPr lang="el-GR" sz="2600" dirty="0" smtClean="0"/>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E709396-B86B-4E8A-993D-274F0BC6553C}" type="slidenum">
              <a:rPr lang="en-US" altLang="el-GR" sz="1400" b="0">
                <a:solidFill>
                  <a:srgbClr val="000000"/>
                </a:solidFill>
              </a:rPr>
              <a:pPr eaLnBrk="1" hangingPunct="1"/>
              <a:t>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Θεμελιώδης αρχή της ομάδας αντιπαράθεσης είναι η άμεση λεκτική έκφραση των συναισθημάτων θυμού και πόνου με κύριο αποδέκτη το άτομο που τα προκαλεί και η έμφαση στο «εδώ και τώρα».</a:t>
            </a:r>
          </a:p>
          <a:p>
            <a:r>
              <a:rPr lang="el-GR" dirty="0" smtClean="0"/>
              <a:t>Οι συμμετέχοντες (θεραπευτές και </a:t>
            </a:r>
            <a:r>
              <a:rPr lang="el-GR" dirty="0" err="1" smtClean="0"/>
              <a:t>θεραπευόμενοι</a:t>
            </a:r>
            <a:r>
              <a:rPr lang="el-GR" dirty="0" smtClean="0"/>
              <a:t>) προκαλούν και δέχονται τη διερεύνηση των αρνητικών συμπεριφορών εκφράζοντας τα συναισθήματα που αυτές τους δημιουργούν.</a:t>
            </a:r>
          </a:p>
          <a:p>
            <a:r>
              <a:rPr lang="el-GR" dirty="0" smtClean="0"/>
              <a:t>Δεν επιτρέπεται η χρήση σωματικής βίας και οι απειλές, αλλά τα μέλη μπορούν να εκτονωθούν λεκτικά.</a:t>
            </a:r>
          </a:p>
        </p:txBody>
      </p:sp>
      <p:sp>
        <p:nvSpPr>
          <p:cNvPr id="3" name="Τίτλος 2"/>
          <p:cNvSpPr>
            <a:spLocks noGrp="1"/>
          </p:cNvSpPr>
          <p:nvPr>
            <p:ph type="title"/>
          </p:nvPr>
        </p:nvSpPr>
        <p:spPr/>
        <p:txBody>
          <a:bodyPr/>
          <a:lstStyle/>
          <a:p>
            <a:r>
              <a:rPr lang="el-GR" dirty="0"/>
              <a:t>Η ομάδα αντιπαράθεσης (</a:t>
            </a:r>
            <a:r>
              <a:rPr lang="el-GR" dirty="0" err="1"/>
              <a:t>encounter</a:t>
            </a:r>
            <a:r>
              <a:rPr lang="el-GR" dirty="0"/>
              <a:t> </a:t>
            </a:r>
            <a:r>
              <a:rPr lang="el-GR" dirty="0" err="1"/>
              <a:t>group</a:t>
            </a:r>
            <a:r>
              <a:rPr lang="el-GR" dirty="0"/>
              <a:t>) </a:t>
            </a:r>
            <a:r>
              <a:rPr lang="el-GR" sz="2800" b="0" dirty="0" smtClean="0"/>
              <a:t>5/9</a:t>
            </a:r>
            <a:endParaRPr lang="el-GR" dirty="0"/>
          </a:p>
        </p:txBody>
      </p:sp>
    </p:spTree>
    <p:extLst>
      <p:ext uri="{BB962C8B-B14F-4D97-AF65-F5344CB8AC3E}">
        <p14:creationId xmlns:p14="http://schemas.microsoft.com/office/powerpoint/2010/main" val="478377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E709396-B86B-4E8A-993D-274F0BC6553C}" type="slidenum">
              <a:rPr lang="en-US" altLang="el-GR" sz="1400" b="0">
                <a:solidFill>
                  <a:srgbClr val="000000"/>
                </a:solidFill>
              </a:rPr>
              <a:pPr eaLnBrk="1" hangingPunct="1"/>
              <a:t>10</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Ενθαρρύνονται να εκφράσουν θυμό, αρνητικές σκέψεις ή παρανοήσεις που σχετίζονται με την καθημερινή ζωή στη θεραπευτική κοινότητα, με σκοπό να συνειδητοποιήσουν τα συναισθήματά τους και να κατανοήσουν τις συμπεριφορές τους.</a:t>
            </a:r>
          </a:p>
          <a:p>
            <a:r>
              <a:rPr lang="el-GR" dirty="0" smtClean="0"/>
              <a:t>Η αποκάλυψη των συμπεριφορών των άλλων καθώς και η </a:t>
            </a:r>
            <a:r>
              <a:rPr lang="el-GR" dirty="0" err="1" smtClean="0"/>
              <a:t>αυτοαποκάλυψη</a:t>
            </a:r>
            <a:r>
              <a:rPr lang="el-GR" dirty="0" smtClean="0"/>
              <a:t> είναι έννοιες βαθιά ριζωμένες στις αντιπαραθετικές ομάδες και δεν σχετίζονται μόνο με την ανάγκη για συμμόρφωση με τους κανόνες της ομάδας αλλά και με την ανάγκη για αποδοχή και επιδοκιμασία των άλλων.</a:t>
            </a:r>
          </a:p>
        </p:txBody>
      </p:sp>
      <p:sp>
        <p:nvSpPr>
          <p:cNvPr id="3" name="Τίτλος 2"/>
          <p:cNvSpPr>
            <a:spLocks noGrp="1"/>
          </p:cNvSpPr>
          <p:nvPr>
            <p:ph type="title"/>
          </p:nvPr>
        </p:nvSpPr>
        <p:spPr/>
        <p:txBody>
          <a:bodyPr/>
          <a:lstStyle/>
          <a:p>
            <a:r>
              <a:rPr lang="el-GR" dirty="0"/>
              <a:t>Η ομάδα αντιπαράθεσης (</a:t>
            </a:r>
            <a:r>
              <a:rPr lang="el-GR" dirty="0" err="1"/>
              <a:t>encounter</a:t>
            </a:r>
            <a:r>
              <a:rPr lang="el-GR" dirty="0"/>
              <a:t> </a:t>
            </a:r>
            <a:r>
              <a:rPr lang="el-GR" dirty="0" err="1"/>
              <a:t>group</a:t>
            </a:r>
            <a:r>
              <a:rPr lang="el-GR" dirty="0"/>
              <a:t>) </a:t>
            </a:r>
            <a:r>
              <a:rPr lang="el-GR" sz="2800" b="0" dirty="0" smtClean="0"/>
              <a:t>6/9</a:t>
            </a:r>
            <a:endParaRPr lang="el-GR" dirty="0"/>
          </a:p>
        </p:txBody>
      </p:sp>
    </p:spTree>
    <p:extLst>
      <p:ext uri="{BB962C8B-B14F-4D97-AF65-F5344CB8AC3E}">
        <p14:creationId xmlns:p14="http://schemas.microsoft.com/office/powerpoint/2010/main" val="3218260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CED035BC-8266-43F9-BD3F-94C0B4CAC447}" type="slidenum">
              <a:rPr lang="en-US" altLang="el-GR" sz="1400" b="0">
                <a:solidFill>
                  <a:srgbClr val="000000"/>
                </a:solidFill>
              </a:rPr>
              <a:pPr eaLnBrk="1" hangingPunct="1"/>
              <a:t>11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αντιπαραθετικές ομάδες αποτελούνται συνήθως από 8-12 άτομα τα οποία είτε έχουν ζητήσει τα ίδια να συμμετάσχουν στη συγκεκριμένη συνεδρία είτε αποτελούν μέλη μιας μικρής ομάδας στην οργανωτική δομή της κοινότητας.</a:t>
            </a:r>
          </a:p>
          <a:p>
            <a:r>
              <a:rPr lang="el-GR" dirty="0" smtClean="0"/>
              <a:t>Στις ομάδες αντιπαράθεσης καταλύεται η ιεραρχία και όλα τα μέλη και το προσωπικό, εκτός του συντονιστή, συμμετέχουν ισότιμα.</a:t>
            </a:r>
          </a:p>
          <a:p>
            <a:r>
              <a:rPr lang="el-GR" dirty="0" smtClean="0"/>
              <a:t>Εάν κάποιο μέλος στη διάρκεια της συνεδρίας ζητήσει να αντιπαρατεθεί στον συντονιστή, τότε κάποιο άλλο μέλος αναλαμβάνει τον ρόλο του και ο συντονιστής συμμετέχει στη αντιπαράθεση με τους ίδιους όρους.</a:t>
            </a:r>
          </a:p>
        </p:txBody>
      </p:sp>
      <p:sp>
        <p:nvSpPr>
          <p:cNvPr id="3" name="Τίτλος 2"/>
          <p:cNvSpPr>
            <a:spLocks noGrp="1"/>
          </p:cNvSpPr>
          <p:nvPr>
            <p:ph type="title"/>
          </p:nvPr>
        </p:nvSpPr>
        <p:spPr/>
        <p:txBody>
          <a:bodyPr/>
          <a:lstStyle/>
          <a:p>
            <a:r>
              <a:rPr lang="el-GR" dirty="0"/>
              <a:t>Η ομάδα αντιπαράθεσης (</a:t>
            </a:r>
            <a:r>
              <a:rPr lang="el-GR" dirty="0" err="1"/>
              <a:t>encounter</a:t>
            </a:r>
            <a:r>
              <a:rPr lang="el-GR" dirty="0"/>
              <a:t> </a:t>
            </a:r>
            <a:r>
              <a:rPr lang="el-GR" dirty="0" err="1"/>
              <a:t>group</a:t>
            </a:r>
            <a:r>
              <a:rPr lang="el-GR" dirty="0"/>
              <a:t>) </a:t>
            </a:r>
            <a:r>
              <a:rPr lang="el-GR" sz="2800" b="0" dirty="0" smtClean="0"/>
              <a:t>7/9</a:t>
            </a:r>
            <a:endParaRPr lang="el-GR" dirty="0"/>
          </a:p>
        </p:txBody>
      </p:sp>
    </p:spTree>
    <p:extLst>
      <p:ext uri="{BB962C8B-B14F-4D97-AF65-F5344CB8AC3E}">
        <p14:creationId xmlns:p14="http://schemas.microsoft.com/office/powerpoint/2010/main" val="79599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CED035BC-8266-43F9-BD3F-94C0B4CAC447}" type="slidenum">
              <a:rPr lang="en-US" altLang="el-GR" sz="1400" b="0">
                <a:solidFill>
                  <a:srgbClr val="000000"/>
                </a:solidFill>
              </a:rPr>
              <a:pPr eaLnBrk="1" hangingPunct="1"/>
              <a:t>12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Στη διάρκεια της αντιπαράθεσης, τα μέλη κάθονται σε κύκλο και κάποιο από αυτά ζητά να αντιπαρατεθεί σε κάποιο άλλο αναφέροντας το όνομά του και το λόγο για τον οποίο ζητά την αντιπαράθεση.</a:t>
            </a:r>
          </a:p>
          <a:p>
            <a:r>
              <a:rPr lang="el-GR" dirty="0" smtClean="0"/>
              <a:t>Εκείνοι που αντιπαρατίθενται έρχονται τότε στο κέντρο του κύκλου, ώστε να μπορούν όλοι να παρακολουθήσουν την αντιπαράθεση και να παρέμβουν αν χρειασθεί. </a:t>
            </a:r>
          </a:p>
          <a:p>
            <a:r>
              <a:rPr lang="el-GR" dirty="0" smtClean="0"/>
              <a:t>Ο συντονιστής-θεραπευτής μπορεί να βρίσκεται στον κύκλο ή εκτός αυτού.</a:t>
            </a:r>
          </a:p>
        </p:txBody>
      </p:sp>
      <p:sp>
        <p:nvSpPr>
          <p:cNvPr id="3" name="Τίτλος 2"/>
          <p:cNvSpPr>
            <a:spLocks noGrp="1"/>
          </p:cNvSpPr>
          <p:nvPr>
            <p:ph type="title"/>
          </p:nvPr>
        </p:nvSpPr>
        <p:spPr/>
        <p:txBody>
          <a:bodyPr/>
          <a:lstStyle/>
          <a:p>
            <a:r>
              <a:rPr lang="el-GR" dirty="0"/>
              <a:t>Η ομάδα αντιπαράθεσης (</a:t>
            </a:r>
            <a:r>
              <a:rPr lang="el-GR" dirty="0" err="1"/>
              <a:t>encounter</a:t>
            </a:r>
            <a:r>
              <a:rPr lang="el-GR" dirty="0"/>
              <a:t> </a:t>
            </a:r>
            <a:r>
              <a:rPr lang="el-GR" dirty="0" err="1"/>
              <a:t>group</a:t>
            </a:r>
            <a:r>
              <a:rPr lang="el-GR" dirty="0"/>
              <a:t>) </a:t>
            </a:r>
            <a:r>
              <a:rPr lang="el-GR" sz="2800" b="0" dirty="0" smtClean="0"/>
              <a:t>8/9</a:t>
            </a:r>
            <a:endParaRPr lang="el-GR" dirty="0"/>
          </a:p>
        </p:txBody>
      </p:sp>
    </p:spTree>
    <p:extLst>
      <p:ext uri="{BB962C8B-B14F-4D97-AF65-F5344CB8AC3E}">
        <p14:creationId xmlns:p14="http://schemas.microsoft.com/office/powerpoint/2010/main" val="498665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23ABB8CD-996F-4F22-9A5A-32A88896AF19}" type="slidenum">
              <a:rPr lang="en-US" altLang="el-GR" sz="1400" b="0">
                <a:solidFill>
                  <a:srgbClr val="000000"/>
                </a:solidFill>
              </a:rPr>
              <a:pPr eaLnBrk="1" hangingPunct="1"/>
              <a:t>13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θεραπευτές έχουν περισσότερο τον ρόλο του </a:t>
            </a:r>
            <a:r>
              <a:rPr lang="el-GR" dirty="0" err="1" smtClean="0"/>
              <a:t>διευκολυντή</a:t>
            </a:r>
            <a:r>
              <a:rPr lang="el-GR" dirty="0" smtClean="0"/>
              <a:t> (</a:t>
            </a:r>
            <a:r>
              <a:rPr lang="el-GR" dirty="0" err="1" smtClean="0"/>
              <a:t>facilitator</a:t>
            </a:r>
            <a:r>
              <a:rPr lang="el-GR" dirty="0" smtClean="0"/>
              <a:t>) της διαδικασίας και φροντίζουν να μην παραβιάζονται οι βασικοί κανόνες.</a:t>
            </a:r>
          </a:p>
          <a:p>
            <a:r>
              <a:rPr lang="el-GR" dirty="0" smtClean="0"/>
              <a:t>Ορισμένες φορές εμφανίζονται στις ομάδες πολύ ισχυρές αντιστάσεις που φαίνεται να οδηγούν την αντιπαράθεση σε αδιέξοδο.</a:t>
            </a:r>
          </a:p>
          <a:p>
            <a:r>
              <a:rPr lang="el-GR" dirty="0" smtClean="0"/>
              <a:t>Η συναισθηματική </a:t>
            </a:r>
            <a:r>
              <a:rPr lang="el-GR" dirty="0" err="1" smtClean="0"/>
              <a:t>εκφόρτιση</a:t>
            </a:r>
            <a:r>
              <a:rPr lang="el-GR" dirty="0" smtClean="0"/>
              <a:t>, η διευκρίνιση και η </a:t>
            </a:r>
            <a:r>
              <a:rPr lang="el-GR" dirty="0" err="1" smtClean="0"/>
              <a:t>αναπλαισίωση</a:t>
            </a:r>
            <a:r>
              <a:rPr lang="el-GR" dirty="0" smtClean="0"/>
              <a:t> αποτελούν τα βασικά στάδια της ομάδας αντιπαράθεσης.</a:t>
            </a:r>
          </a:p>
          <a:p>
            <a:r>
              <a:rPr lang="el-GR" dirty="0" smtClean="0"/>
              <a:t>Η αντιπαραθετική ομάδα ως τεχνική έχει δεχθεί κριτική ως προς το ότι έχει περιορισμένες δυνατότητες, καθώς δεν μπορεί να επεξεργαστεί σε βάθος τις μεταβιβάσεις που συμβαίνουν στη διάρκειά της και να τις προσεγγίσει, φέρνοντας στην επιφάνεια την προέλευσή τους.</a:t>
            </a:r>
          </a:p>
        </p:txBody>
      </p:sp>
      <p:sp>
        <p:nvSpPr>
          <p:cNvPr id="3" name="Τίτλος 2"/>
          <p:cNvSpPr>
            <a:spLocks noGrp="1"/>
          </p:cNvSpPr>
          <p:nvPr>
            <p:ph type="title"/>
          </p:nvPr>
        </p:nvSpPr>
        <p:spPr/>
        <p:txBody>
          <a:bodyPr/>
          <a:lstStyle/>
          <a:p>
            <a:r>
              <a:rPr lang="el-GR" dirty="0"/>
              <a:t>Η ομάδα αντιπαράθεσης (</a:t>
            </a:r>
            <a:r>
              <a:rPr lang="el-GR" dirty="0" err="1"/>
              <a:t>encounter</a:t>
            </a:r>
            <a:r>
              <a:rPr lang="el-GR" dirty="0"/>
              <a:t> </a:t>
            </a:r>
            <a:r>
              <a:rPr lang="el-GR" dirty="0" err="1"/>
              <a:t>group</a:t>
            </a:r>
            <a:r>
              <a:rPr lang="el-GR" dirty="0"/>
              <a:t>) </a:t>
            </a:r>
            <a:r>
              <a:rPr lang="el-GR" sz="2800" b="0" dirty="0" smtClean="0"/>
              <a:t>9/9</a:t>
            </a:r>
            <a:endParaRPr lang="el-GR" dirty="0"/>
          </a:p>
        </p:txBody>
      </p:sp>
    </p:spTree>
    <p:extLst>
      <p:ext uri="{BB962C8B-B14F-4D97-AF65-F5344CB8AC3E}">
        <p14:creationId xmlns:p14="http://schemas.microsoft.com/office/powerpoint/2010/main" val="2337278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4F398A54-D723-498D-B5E9-782BC9D70FB1}" type="slidenum">
              <a:rPr lang="en-US" altLang="el-GR" sz="1400" b="0">
                <a:solidFill>
                  <a:srgbClr val="000000"/>
                </a:solidFill>
              </a:rPr>
              <a:pPr eaLnBrk="1" hangingPunct="1"/>
              <a:t>14</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568952" cy="5472956"/>
          </a:xfrm>
        </p:spPr>
        <p:txBody>
          <a:bodyPr/>
          <a:lstStyle/>
          <a:p>
            <a:r>
              <a:rPr lang="el-GR" sz="2100" dirty="0" smtClean="0"/>
              <a:t>Ο μαραθώνιος αποτελεί εντατική διαδικασία η οποία συνήθως διαρκεί 8-24 ώρες (σε ορισμένες περιπτώσεις έως και 48 ώρες) με ελάχιστες ώρες ύπνου.</a:t>
            </a:r>
          </a:p>
          <a:p>
            <a:r>
              <a:rPr lang="el-GR" sz="2100" dirty="0" smtClean="0"/>
              <a:t>Έχει ως στόχο να εμβαθύνει σε ένα συγκεκριμένο θέμα ή να αντιμετωπίσει μια κατάσταση κρίσης στη θεραπευτική κοινότητα.</a:t>
            </a:r>
          </a:p>
          <a:p>
            <a:r>
              <a:rPr lang="el-GR" sz="2100" dirty="0" smtClean="0"/>
              <a:t>Έτσι, για παράδειγμα, διεξάγονται θεματικοί μαραθώνιοι που σχετίζονται με την παιδική ηλικία των μελών, τη σχέση με την οικογένεια, τις ερωτικές σχέσεις ή μαραθώνιοι κρίσης που σχετίζονται με τις σχέσεις των μελών μεταξύ τους, όταν έχει επέλθει απομάκρυνση και ψυχρότητα, ή με συμπεριφορές </a:t>
            </a:r>
            <a:r>
              <a:rPr lang="el-GR" sz="2100" dirty="0" err="1" smtClean="0"/>
              <a:t>εκδραμάτισης</a:t>
            </a:r>
            <a:r>
              <a:rPr lang="el-GR" sz="2100" dirty="0" smtClean="0"/>
              <a:t> που έχουν εκδηλωθεί και επηρεάζουν τη λειτουργία της κοινότητας.</a:t>
            </a:r>
          </a:p>
          <a:p>
            <a:r>
              <a:rPr lang="el-GR" sz="2100" dirty="0" smtClean="0"/>
              <a:t>Οι μαραθώνιοι πραγματοποιούνται κάθε τέσσερις περίπου μήνες, και αναμένεται ένα μέλος να συμμετάσχει στη διάρκεια της θεραπείας του σε τρεις περίπου μαραθώνιους.</a:t>
            </a:r>
          </a:p>
        </p:txBody>
      </p:sp>
      <p:sp>
        <p:nvSpPr>
          <p:cNvPr id="3" name="Τίτλος 2"/>
          <p:cNvSpPr>
            <a:spLocks noGrp="1"/>
          </p:cNvSpPr>
          <p:nvPr>
            <p:ph type="title"/>
          </p:nvPr>
        </p:nvSpPr>
        <p:spPr/>
        <p:txBody>
          <a:bodyPr/>
          <a:lstStyle/>
          <a:p>
            <a:r>
              <a:rPr lang="el-GR" dirty="0" smtClean="0"/>
              <a:t>Μαραθώνιος (</a:t>
            </a:r>
            <a:r>
              <a:rPr lang="en-US" dirty="0" smtClean="0"/>
              <a:t>marathon group)</a:t>
            </a:r>
            <a:r>
              <a:rPr lang="el-GR" dirty="0" smtClean="0"/>
              <a:t> </a:t>
            </a:r>
            <a:r>
              <a:rPr lang="el-GR" sz="2800" b="0" dirty="0" smtClean="0"/>
              <a:t>1/5</a:t>
            </a:r>
            <a:endParaRPr lang="el-GR" sz="2800" b="0" dirty="0"/>
          </a:p>
        </p:txBody>
      </p:sp>
    </p:spTree>
    <p:extLst>
      <p:ext uri="{BB962C8B-B14F-4D97-AF65-F5344CB8AC3E}">
        <p14:creationId xmlns:p14="http://schemas.microsoft.com/office/powerpoint/2010/main" val="488749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47A5CB94-D296-41B4-8279-3E672ECE949A}" type="slidenum">
              <a:rPr lang="en-US" altLang="el-GR" sz="1400" b="0">
                <a:solidFill>
                  <a:srgbClr val="000000"/>
                </a:solidFill>
              </a:rPr>
              <a:pPr eaLnBrk="1" hangingPunct="1"/>
              <a:t>15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Στη διάρκεια του μαραθώνιου τα μέλη προσπαθούν να αναγνωρίσουν εμπειρίες και συναισθήματα του παρόντος ή του παρελθόντος που επηρεάζουν τη συμπεριφορά τους και τη στάση τους απέναντι στον εαυτό τους και τους άλλους.</a:t>
            </a:r>
          </a:p>
          <a:p>
            <a:r>
              <a:rPr lang="el-GR" dirty="0" smtClean="0"/>
              <a:t>Όταν διεξάγεται μαραθώνιος, η κοινότητα αναστέλλει την κανονική λειτουργία της, και μόνον ορισμένα μέλη μπορούν να εξαιρεθούν για τις απολύτως απαραίτητες εργασίες.</a:t>
            </a:r>
          </a:p>
          <a:p>
            <a:r>
              <a:rPr lang="el-GR" dirty="0" smtClean="0"/>
              <a:t>Ο μαραθώνιος συνήθως χρειάζεται αρκετό χρόνο προετοιμασίας από το έμπειρο προσωπικό και τα παλαιότερα μέλη της κοινότητας, που σε ορισμένες περιπτώσεις συμμετέχουν έχοντας βοηθητικούς ρόλους.</a:t>
            </a:r>
          </a:p>
        </p:txBody>
      </p:sp>
      <p:sp>
        <p:nvSpPr>
          <p:cNvPr id="3" name="Τίτλος 2"/>
          <p:cNvSpPr>
            <a:spLocks noGrp="1"/>
          </p:cNvSpPr>
          <p:nvPr>
            <p:ph type="title"/>
          </p:nvPr>
        </p:nvSpPr>
        <p:spPr/>
        <p:txBody>
          <a:bodyPr/>
          <a:lstStyle/>
          <a:p>
            <a:r>
              <a:rPr lang="el-GR" dirty="0"/>
              <a:t>Μαραθώνιος (</a:t>
            </a:r>
            <a:r>
              <a:rPr lang="en-US" dirty="0"/>
              <a:t>marathon group)</a:t>
            </a:r>
            <a:r>
              <a:rPr lang="el-GR" dirty="0"/>
              <a:t> </a:t>
            </a:r>
            <a:r>
              <a:rPr lang="el-GR" sz="2800" b="0" dirty="0" smtClean="0"/>
              <a:t>2/5</a:t>
            </a:r>
            <a:endParaRPr lang="el-GR" dirty="0"/>
          </a:p>
        </p:txBody>
      </p:sp>
    </p:spTree>
    <p:extLst>
      <p:ext uri="{BB962C8B-B14F-4D97-AF65-F5344CB8AC3E}">
        <p14:creationId xmlns:p14="http://schemas.microsoft.com/office/powerpoint/2010/main" val="3152626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47A5CB94-D296-41B4-8279-3E672ECE949A}" type="slidenum">
              <a:rPr lang="en-US" altLang="el-GR" sz="1400" b="0">
                <a:solidFill>
                  <a:srgbClr val="000000"/>
                </a:solidFill>
              </a:rPr>
              <a:pPr eaLnBrk="1" hangingPunct="1"/>
              <a:t>16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Τα θέματα μπορεί να προσεγγίζονται με διάφορες διαδικασίες, όπως ασκήσεις προσωπικής ανάπτυξης, ομάδες αντιπαράθεσης, </a:t>
            </a:r>
            <a:r>
              <a:rPr lang="el-GR" dirty="0" err="1" smtClean="0"/>
              <a:t>δραματοθεραπεία</a:t>
            </a:r>
            <a:r>
              <a:rPr lang="el-GR" dirty="0" smtClean="0"/>
              <a:t>, ψυχόδραμα, χαλάρωση, σεμινάρια.</a:t>
            </a:r>
          </a:p>
          <a:p>
            <a:r>
              <a:rPr lang="el-GR" dirty="0" smtClean="0"/>
              <a:t>Αυτές συνθέτους ένα πρόγραμμα με συνεχείς εναλλαγές που πραγματοποιείται σε μικρές και μεγάλες ομάδες.</a:t>
            </a:r>
          </a:p>
          <a:p>
            <a:r>
              <a:rPr lang="el-GR" dirty="0" smtClean="0"/>
              <a:t>Η πολύωρη διάρκεια βοηθά να μειωθούν οι αντιστάσεις των συμμετεχόντων και να έρθουν ποιο κοντά στα συναισθήματά τους.</a:t>
            </a:r>
          </a:p>
        </p:txBody>
      </p:sp>
      <p:sp>
        <p:nvSpPr>
          <p:cNvPr id="3" name="Τίτλος 2"/>
          <p:cNvSpPr>
            <a:spLocks noGrp="1"/>
          </p:cNvSpPr>
          <p:nvPr>
            <p:ph type="title"/>
          </p:nvPr>
        </p:nvSpPr>
        <p:spPr/>
        <p:txBody>
          <a:bodyPr/>
          <a:lstStyle/>
          <a:p>
            <a:r>
              <a:rPr lang="el-GR" dirty="0"/>
              <a:t>Μαραθώνιος (</a:t>
            </a:r>
            <a:r>
              <a:rPr lang="en-US" dirty="0"/>
              <a:t>marathon group)</a:t>
            </a:r>
            <a:r>
              <a:rPr lang="el-GR" dirty="0"/>
              <a:t> </a:t>
            </a:r>
            <a:r>
              <a:rPr lang="el-GR" sz="2800" b="0" dirty="0" smtClean="0"/>
              <a:t>3/5</a:t>
            </a:r>
            <a:endParaRPr lang="el-GR" dirty="0"/>
          </a:p>
        </p:txBody>
      </p:sp>
    </p:spTree>
    <p:extLst>
      <p:ext uri="{BB962C8B-B14F-4D97-AF65-F5344CB8AC3E}">
        <p14:creationId xmlns:p14="http://schemas.microsoft.com/office/powerpoint/2010/main" val="1359691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521CA3B-74A0-4108-BF90-100D431C854C}" type="slidenum">
              <a:rPr lang="en-US" altLang="el-GR" sz="1400" b="0">
                <a:solidFill>
                  <a:srgbClr val="000000"/>
                </a:solidFill>
              </a:rPr>
              <a:pPr eaLnBrk="1" hangingPunct="1"/>
              <a:t>17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Ορισμένες δυσκολίες που έχουν τα εξαρτημένα άτομα σχετίζονται με τη διαχείριση των συναισθημάτων και την κακή σχέση με το σώμα τους, το οποίο έχουν κακοποιήσει στη διάρκεια της χρήσης.</a:t>
            </a:r>
          </a:p>
          <a:p>
            <a:r>
              <a:rPr lang="el-GR" dirty="0" smtClean="0"/>
              <a:t>Προκειμένου να προφυλάξουν τον εαυτό τους από τους άλλους και να καλύψουν τις αδυναμίες και τα βαθύτερα συναισθήματά τους, πολύ συχνά υιοθετούν διάφορες «μάσκες» που νομίζουν ότι τους προστατεύουν.</a:t>
            </a:r>
          </a:p>
          <a:p>
            <a:r>
              <a:rPr lang="el-GR" dirty="0" smtClean="0"/>
              <a:t>Έτσι, αποκτούν μια </a:t>
            </a:r>
            <a:r>
              <a:rPr lang="el-GR" dirty="0" err="1" smtClean="0"/>
              <a:t>ψευδοεικόνα</a:t>
            </a:r>
            <a:r>
              <a:rPr lang="el-GR" dirty="0" smtClean="0"/>
              <a:t>, την οποία προβάλλουν για να αποφύγουν να αποκαλυφθεί ο πραγματικός εαυτός.</a:t>
            </a:r>
          </a:p>
          <a:p>
            <a:r>
              <a:rPr lang="el-GR" dirty="0" smtClean="0"/>
              <a:t>Μέσω του μαραθωνίου επιδιώκεται η έκφραση των συναισθημάτων και εμπειριών, η αναγνώριση των δυσκολιών, η αποδοχή και φροντίδα του σώματος και η ενίσχυση της αυτογνωσίας.</a:t>
            </a:r>
          </a:p>
        </p:txBody>
      </p:sp>
      <p:sp>
        <p:nvSpPr>
          <p:cNvPr id="3" name="Τίτλος 2"/>
          <p:cNvSpPr>
            <a:spLocks noGrp="1"/>
          </p:cNvSpPr>
          <p:nvPr>
            <p:ph type="title"/>
          </p:nvPr>
        </p:nvSpPr>
        <p:spPr/>
        <p:txBody>
          <a:bodyPr/>
          <a:lstStyle/>
          <a:p>
            <a:r>
              <a:rPr lang="el-GR" dirty="0"/>
              <a:t>Μαραθώνιος (</a:t>
            </a:r>
            <a:r>
              <a:rPr lang="en-US" dirty="0"/>
              <a:t>marathon group)</a:t>
            </a:r>
            <a:r>
              <a:rPr lang="el-GR" dirty="0"/>
              <a:t> </a:t>
            </a:r>
            <a:r>
              <a:rPr lang="el-GR" sz="2800" b="0" dirty="0" smtClean="0"/>
              <a:t>4/5</a:t>
            </a:r>
            <a:endParaRPr lang="el-GR" dirty="0"/>
          </a:p>
        </p:txBody>
      </p:sp>
    </p:spTree>
    <p:extLst>
      <p:ext uri="{BB962C8B-B14F-4D97-AF65-F5344CB8AC3E}">
        <p14:creationId xmlns:p14="http://schemas.microsoft.com/office/powerpoint/2010/main" val="3786492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6DF6AD3-E2A2-4C20-BB25-8CB890D7ACD4}" type="slidenum">
              <a:rPr lang="en-US" altLang="el-GR" sz="1400" b="0">
                <a:solidFill>
                  <a:srgbClr val="000000"/>
                </a:solidFill>
              </a:rPr>
              <a:pPr eaLnBrk="1" hangingPunct="1"/>
              <a:t>18</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κριτική που ασκήθηκε στους μαραθωνίους είναι ότι δημιουργούν έντονη ψυχολογική πίεση στους συμμετέχοντες, με αποτέλεσμα ορισμένοι να οδηγούνται σε πρόωρη εγκατάλειψη, ότι δημιουργούν ψευδαίσθηση αλλαγής και ότι πολύ συχνά τα άτομα που τους διευθύνουν δεν έχουν τις απαραίτητες γνώσεις και δεξιότητες για να διαχειριστούν τη δυναμική μιας τόσο μεγάλης ομάδας σε μια τόσο εντατική διαδικασία και να επεξεργαστούν τις μεταβιβάσεις και </a:t>
            </a:r>
            <a:r>
              <a:rPr lang="el-GR" dirty="0" err="1" smtClean="0"/>
              <a:t>αντιμεταβιβάσεις</a:t>
            </a:r>
            <a:r>
              <a:rPr lang="el-GR" dirty="0" smtClean="0"/>
              <a:t> που συμβαίνουν.</a:t>
            </a:r>
          </a:p>
          <a:p>
            <a:r>
              <a:rPr lang="el-GR" dirty="0" smtClean="0"/>
              <a:t>Επίσης, η συμμετοχή νέων μελών της θεραπευτικής κοινότητας στον μαραθώνιο μπορεί να τους δημιουργήσει ανησυχία και φόβο για τις διαδικασίες της θεραπευτικής κοινότητας.</a:t>
            </a:r>
          </a:p>
        </p:txBody>
      </p:sp>
      <p:sp>
        <p:nvSpPr>
          <p:cNvPr id="3" name="Τίτλος 2"/>
          <p:cNvSpPr>
            <a:spLocks noGrp="1"/>
          </p:cNvSpPr>
          <p:nvPr>
            <p:ph type="title"/>
          </p:nvPr>
        </p:nvSpPr>
        <p:spPr/>
        <p:txBody>
          <a:bodyPr/>
          <a:lstStyle/>
          <a:p>
            <a:r>
              <a:rPr lang="el-GR" dirty="0"/>
              <a:t>Μαραθώνιος (</a:t>
            </a:r>
            <a:r>
              <a:rPr lang="en-US" dirty="0"/>
              <a:t>marathon group)</a:t>
            </a:r>
            <a:r>
              <a:rPr lang="el-GR" dirty="0"/>
              <a:t> </a:t>
            </a:r>
            <a:r>
              <a:rPr lang="el-GR" sz="2800" b="0" dirty="0" smtClean="0"/>
              <a:t>5/5</a:t>
            </a:r>
            <a:endParaRPr lang="el-GR" dirty="0"/>
          </a:p>
        </p:txBody>
      </p:sp>
    </p:spTree>
    <p:extLst>
      <p:ext uri="{BB962C8B-B14F-4D97-AF65-F5344CB8AC3E}">
        <p14:creationId xmlns:p14="http://schemas.microsoft.com/office/powerpoint/2010/main" val="263953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8B1A0C9E-6D4C-46EC-876B-09F4DF1E2B89}" type="slidenum">
              <a:rPr lang="en-US" altLang="el-GR" sz="1400" b="0">
                <a:solidFill>
                  <a:srgbClr val="000000"/>
                </a:solidFill>
              </a:rPr>
              <a:pPr eaLnBrk="1" hangingPunct="1"/>
              <a:t>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ομαδική θεραπεία αποτελεί το κύριο χαρακτηριστικό των προγραμμάτων απεξάρτησης από ψυχοτρόπους ουσίες.</a:t>
            </a:r>
          </a:p>
          <a:p>
            <a:r>
              <a:rPr lang="el-GR" dirty="0" smtClean="0"/>
              <a:t>Παρόλο που χρησιμοποιείται σε όλα τα μοντέλα αντιμετώπισης του προβλήματος της </a:t>
            </a:r>
            <a:r>
              <a:rPr lang="el-GR" dirty="0" err="1" smtClean="0"/>
              <a:t>τοξικοεξάρτησης</a:t>
            </a:r>
            <a:r>
              <a:rPr lang="el-GR" dirty="0" smtClean="0"/>
              <a:t>, έχει καλύτερα αποτελέσματα όταν τα άτομα που συμμετέχουν σε αυτήν δεν βρίσκονται υπό την επήρεια των ψυχοτρόπων ουσιών.</a:t>
            </a:r>
          </a:p>
          <a:p>
            <a:r>
              <a:rPr lang="el-GR" dirty="0" smtClean="0"/>
              <a:t>Με τη συμμετοχή στις ομαδικές θεραπείες επιδιώκεται η προσωπική αλλαγή μέσω της ανταλλαγής εμπειριών, της έκφρασης σκέψεων και συναισθημάτων, της ανάπτυξης δεξιοτήτων και εκμάθησης διαφορετικών τρόπων αντιμετώπισης των προβλημάτων και των δυσκολιών.</a:t>
            </a:r>
          </a:p>
        </p:txBody>
      </p:sp>
      <p:sp>
        <p:nvSpPr>
          <p:cNvPr id="3" name="Τίτλος 2"/>
          <p:cNvSpPr>
            <a:spLocks noGrp="1"/>
          </p:cNvSpPr>
          <p:nvPr>
            <p:ph type="title"/>
          </p:nvPr>
        </p:nvSpPr>
        <p:spPr/>
        <p:txBody>
          <a:bodyPr/>
          <a:lstStyle/>
          <a:p>
            <a:r>
              <a:rPr lang="el-GR" dirty="0" smtClean="0"/>
              <a:t>Οι θεραπευτικές ομάδες </a:t>
            </a:r>
            <a:r>
              <a:rPr lang="el-GR" sz="2800" b="0" dirty="0" smtClean="0"/>
              <a:t>1/4</a:t>
            </a:r>
            <a:endParaRPr lang="el-GR" sz="2800" b="0" dirty="0"/>
          </a:p>
        </p:txBody>
      </p:sp>
    </p:spTree>
    <p:extLst>
      <p:ext uri="{BB962C8B-B14F-4D97-AF65-F5344CB8AC3E}">
        <p14:creationId xmlns:p14="http://schemas.microsoft.com/office/powerpoint/2010/main" val="467661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0EEDF7A-284B-4AAE-A037-E1D32EBC85EB}" type="slidenum">
              <a:rPr lang="en-US" altLang="el-GR" sz="1400" b="0">
                <a:solidFill>
                  <a:srgbClr val="000000"/>
                </a:solidFill>
              </a:rPr>
              <a:pPr eaLnBrk="1" hangingPunct="1"/>
              <a:t>19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συνάντηση κοινότητας αποτελεί βασική θεραπευτική διαδικασία των θεραπευτικών κοινοτήτων και εφαρμόστηκε συγχρόνως στις δύο πρώτες δημοκρατικές κοινότητες που δημιουργήθηκαν στην Αγγλία. </a:t>
            </a:r>
          </a:p>
          <a:p>
            <a:r>
              <a:rPr lang="el-GR" dirty="0" smtClean="0"/>
              <a:t>Ο </a:t>
            </a:r>
            <a:r>
              <a:rPr lang="el-GR" dirty="0" err="1" smtClean="0"/>
              <a:t>Bion</a:t>
            </a:r>
            <a:r>
              <a:rPr lang="el-GR" dirty="0" smtClean="0"/>
              <a:t> (1961) ήταν ο πρώτος που εισήγαγε τη συνάντηση κοινότητας στο </a:t>
            </a:r>
            <a:r>
              <a:rPr lang="el-GR" dirty="0" err="1" smtClean="0"/>
              <a:t>Northfield</a:t>
            </a:r>
            <a:r>
              <a:rPr lang="el-GR" dirty="0" smtClean="0"/>
              <a:t>, όπου όλοι οι ασθενείς είχαν τη δυνατότητα να συζητούν σε κοινή τους συνάντηση μια φορά την ημέρα τα προβλήματα που προέκυπταν από τη λειτουργία της κοινότητας, τα προσωπικά τους συναισθήματα καθώς και θέματα που προέκυπταν από τις θεραπευτικές διαδικασίες.</a:t>
            </a:r>
          </a:p>
        </p:txBody>
      </p:sp>
      <p:sp>
        <p:nvSpPr>
          <p:cNvPr id="3" name="Τίτλος 2"/>
          <p:cNvSpPr>
            <a:spLocks noGrp="1"/>
          </p:cNvSpPr>
          <p:nvPr>
            <p:ph type="title"/>
          </p:nvPr>
        </p:nvSpPr>
        <p:spPr/>
        <p:txBody>
          <a:bodyPr/>
          <a:lstStyle/>
          <a:p>
            <a:r>
              <a:rPr lang="el-GR" dirty="0" smtClean="0"/>
              <a:t>Συνάντηση κοινότητας (</a:t>
            </a:r>
            <a:r>
              <a:rPr lang="en-US" dirty="0" smtClean="0"/>
              <a:t>community meeting)</a:t>
            </a:r>
            <a:r>
              <a:rPr lang="el-GR" dirty="0" smtClean="0"/>
              <a:t> </a:t>
            </a:r>
            <a:r>
              <a:rPr lang="el-GR" sz="2800" b="0" dirty="0" smtClean="0"/>
              <a:t>1/6</a:t>
            </a:r>
            <a:endParaRPr lang="el-GR" sz="2800" b="0" dirty="0"/>
          </a:p>
        </p:txBody>
      </p:sp>
    </p:spTree>
    <p:extLst>
      <p:ext uri="{BB962C8B-B14F-4D97-AF65-F5344CB8AC3E}">
        <p14:creationId xmlns:p14="http://schemas.microsoft.com/office/powerpoint/2010/main" val="553324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AEF93CBA-1351-416C-B739-B41F3D7FDB57}" type="slidenum">
              <a:rPr lang="en-US" altLang="el-GR" sz="1400" b="0">
                <a:solidFill>
                  <a:srgbClr val="000000"/>
                </a:solidFill>
              </a:rPr>
              <a:pPr eaLnBrk="1" hangingPunct="1"/>
              <a:t>20</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712968" cy="5184924"/>
          </a:xfrm>
        </p:spPr>
        <p:txBody>
          <a:bodyPr/>
          <a:lstStyle/>
          <a:p>
            <a:r>
              <a:rPr lang="el-GR" sz="2100" dirty="0" smtClean="0"/>
              <a:t>Η συνάντηση κοινότητας αποτέλεσε μια δημοκρατική διαδικασία έκφρασης των ατομικών δικαιωμάτων των μελών, μέσα σε ένα πλαίσιο με κυρίαρχες αξίες τη συλλογικότητα, την </a:t>
            </a:r>
            <a:r>
              <a:rPr lang="el-GR" sz="2100" dirty="0" err="1" smtClean="0"/>
              <a:t>επιτρεπτικότητα</a:t>
            </a:r>
            <a:r>
              <a:rPr lang="el-GR" sz="2100" dirty="0" smtClean="0"/>
              <a:t>, τη δημοκρατία και την αντιμετώπιση της πραγματικότητας.</a:t>
            </a:r>
          </a:p>
          <a:p>
            <a:r>
              <a:rPr lang="el-GR" sz="2100" dirty="0" smtClean="0"/>
              <a:t>Οι ασθενείς από παθητικοί αποδέκτες της θεραπείας βαθμιαία αναλάμβαναν την ευθύνη του εαυτού τους και του χώρου μέσα στον οποίο ζούσαν.</a:t>
            </a:r>
          </a:p>
          <a:p>
            <a:r>
              <a:rPr lang="el-GR" sz="2100" dirty="0" smtClean="0"/>
              <a:t>Η συνάντηση κοινότητας έδινε τη δυνατότητα να συζητηθούν ανοικτά που συνέβαιναν εντός και εκτός αυτής και να αναλυθεί η πολύπλοκη εσωτερική και εξωτερική πραγματικότητα.</a:t>
            </a:r>
          </a:p>
          <a:p>
            <a:r>
              <a:rPr lang="el-GR" sz="2100" dirty="0" smtClean="0"/>
              <a:t>Το μεγάλο πλεονέκτημα ήταν η ανοικτή ανταλλαγή των πληροφοριών, μέσω της οποίας το προσωπικό μπορούσε να κατανοήσει, να ερμηνεύσει και να επεξεργαστεί τις αντιστάσεις και τις συγκρούσεις που επηρέαζαν την κοινότητα.</a:t>
            </a:r>
            <a:endParaRPr lang="el-GR" sz="2100" dirty="0"/>
          </a:p>
        </p:txBody>
      </p:sp>
      <p:sp>
        <p:nvSpPr>
          <p:cNvPr id="3" name="Τίτλος 2"/>
          <p:cNvSpPr>
            <a:spLocks noGrp="1"/>
          </p:cNvSpPr>
          <p:nvPr>
            <p:ph type="title"/>
          </p:nvPr>
        </p:nvSpPr>
        <p:spPr/>
        <p:txBody>
          <a:bodyPr/>
          <a:lstStyle/>
          <a:p>
            <a:r>
              <a:rPr lang="el-GR" dirty="0"/>
              <a:t>Συνάντηση κοινότητας (</a:t>
            </a:r>
            <a:r>
              <a:rPr lang="en-US" dirty="0"/>
              <a:t>community meeting)</a:t>
            </a:r>
            <a:r>
              <a:rPr lang="el-GR" dirty="0"/>
              <a:t> </a:t>
            </a:r>
            <a:r>
              <a:rPr lang="el-GR" sz="2800" b="0" dirty="0" smtClean="0"/>
              <a:t>2/6</a:t>
            </a:r>
            <a:endParaRPr lang="el-GR" dirty="0"/>
          </a:p>
        </p:txBody>
      </p:sp>
    </p:spTree>
    <p:extLst>
      <p:ext uri="{BB962C8B-B14F-4D97-AF65-F5344CB8AC3E}">
        <p14:creationId xmlns:p14="http://schemas.microsoft.com/office/powerpoint/2010/main" val="2951804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DE17D11-632E-4B70-8318-DE3414CCF98D}" type="slidenum">
              <a:rPr lang="en-US" altLang="el-GR" sz="1400" b="0">
                <a:solidFill>
                  <a:srgbClr val="000000"/>
                </a:solidFill>
              </a:rPr>
              <a:pPr eaLnBrk="1" hangingPunct="1"/>
              <a:t>21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Αντίστοιχη διαδικασία, με κάποιες όμως διαφοροποιήσεις, εφαρμόστηκε στο </a:t>
            </a:r>
            <a:r>
              <a:rPr lang="el-GR" dirty="0" err="1" smtClean="0"/>
              <a:t>Synanon</a:t>
            </a:r>
            <a:r>
              <a:rPr lang="el-GR" dirty="0" smtClean="0"/>
              <a:t> και στο </a:t>
            </a:r>
            <a:r>
              <a:rPr lang="el-GR" dirty="0" err="1" smtClean="0"/>
              <a:t>Daytop</a:t>
            </a:r>
            <a:r>
              <a:rPr lang="el-GR" dirty="0" smtClean="0"/>
              <a:t>, τις πρώτες αμερικανικές θεραπευτικές κοινότητες για εξαρτημένους.</a:t>
            </a:r>
          </a:p>
          <a:p>
            <a:r>
              <a:rPr lang="el-GR" dirty="0" smtClean="0"/>
              <a:t>Αυτή η διαδικασία εφαρμόζεται και σήμερα στις θεραπευτικές κοινότητες.</a:t>
            </a:r>
          </a:p>
          <a:p>
            <a:r>
              <a:rPr lang="el-GR" dirty="0" smtClean="0"/>
              <a:t>Ονομάζεται πρωινή συνάντηση (</a:t>
            </a:r>
            <a:r>
              <a:rPr lang="el-GR" dirty="0" err="1" smtClean="0"/>
              <a:t>morning</a:t>
            </a:r>
            <a:r>
              <a:rPr lang="el-GR" dirty="0" smtClean="0"/>
              <a:t> </a:t>
            </a:r>
            <a:r>
              <a:rPr lang="el-GR" dirty="0" err="1" smtClean="0"/>
              <a:t>meeting</a:t>
            </a:r>
            <a:r>
              <a:rPr lang="el-GR" dirty="0" smtClean="0"/>
              <a:t>) και γίνεται κάθε πρωί, σε αντίθεση με την οικογενειακή συνάντηση (</a:t>
            </a:r>
            <a:r>
              <a:rPr lang="el-GR" dirty="0" err="1" smtClean="0"/>
              <a:t>family</a:t>
            </a:r>
            <a:r>
              <a:rPr lang="el-GR" dirty="0" smtClean="0"/>
              <a:t> </a:t>
            </a:r>
            <a:r>
              <a:rPr lang="el-GR" dirty="0" err="1" smtClean="0"/>
              <a:t>meeting</a:t>
            </a:r>
            <a:r>
              <a:rPr lang="el-GR" dirty="0" smtClean="0"/>
              <a:t>) που γίνεται μια φορά την εβδομάδα και αποτελεί ένα είδος ανασκόπησης της εβδομαδιαίας λειτουργίας της κοινότητας και των σημαντικών θεμάτων που την απασχολούν.</a:t>
            </a:r>
          </a:p>
        </p:txBody>
      </p:sp>
      <p:sp>
        <p:nvSpPr>
          <p:cNvPr id="3" name="Τίτλος 2"/>
          <p:cNvSpPr>
            <a:spLocks noGrp="1"/>
          </p:cNvSpPr>
          <p:nvPr>
            <p:ph type="title"/>
          </p:nvPr>
        </p:nvSpPr>
        <p:spPr/>
        <p:txBody>
          <a:bodyPr/>
          <a:lstStyle/>
          <a:p>
            <a:r>
              <a:rPr lang="el-GR" dirty="0"/>
              <a:t>Συνάντηση κοινότητας (</a:t>
            </a:r>
            <a:r>
              <a:rPr lang="en-US" dirty="0"/>
              <a:t>community meeting)</a:t>
            </a:r>
            <a:r>
              <a:rPr lang="el-GR" dirty="0"/>
              <a:t> </a:t>
            </a:r>
            <a:r>
              <a:rPr lang="el-GR" sz="2800" b="0" dirty="0" smtClean="0"/>
              <a:t>3/6</a:t>
            </a:r>
            <a:endParaRPr lang="el-GR" dirty="0"/>
          </a:p>
        </p:txBody>
      </p:sp>
    </p:spTree>
    <p:extLst>
      <p:ext uri="{BB962C8B-B14F-4D97-AF65-F5344CB8AC3E}">
        <p14:creationId xmlns:p14="http://schemas.microsoft.com/office/powerpoint/2010/main" val="619180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29B74268-1F8D-46FB-9C51-A37E020AB779}" type="slidenum">
              <a:rPr lang="en-US" altLang="el-GR" sz="1400" b="0">
                <a:solidFill>
                  <a:srgbClr val="000000"/>
                </a:solidFill>
              </a:rPr>
              <a:pPr eaLnBrk="1" hangingPunct="1"/>
              <a:t>22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Στη πρωινή συνάντηση, εκτός άλλων, γίνεται το καλωσόρισμα των νέων μελών, η παρουσίαση των σημαντικών νέων από την κοινότητα και την κοινωνία, η ανάγνωση της φιλοσοφίας της κοινότητας, ανακοινώσεις, παρατηρήσεις και δίνεται η δυνατότητα έκφρασης των συναισθημάτων και των σκέψεων των μελών.</a:t>
            </a:r>
          </a:p>
          <a:p>
            <a:r>
              <a:rPr lang="el-GR" dirty="0" smtClean="0"/>
              <a:t>Συνήθως διαρκεί μια ώρα συμμετέχουν σ αυτήν όλα τα μέλη της κοινότητας και το προσωπικό. Συντονίζεται από ένα μέλος του προσωπικού ή ένα παλαιότερο μέλος της κοινότητας.</a:t>
            </a:r>
          </a:p>
        </p:txBody>
      </p:sp>
      <p:sp>
        <p:nvSpPr>
          <p:cNvPr id="3" name="Τίτλος 2"/>
          <p:cNvSpPr>
            <a:spLocks noGrp="1"/>
          </p:cNvSpPr>
          <p:nvPr>
            <p:ph type="title"/>
          </p:nvPr>
        </p:nvSpPr>
        <p:spPr/>
        <p:txBody>
          <a:bodyPr/>
          <a:lstStyle/>
          <a:p>
            <a:r>
              <a:rPr lang="el-GR" dirty="0"/>
              <a:t>Συνάντηση κοινότητας (</a:t>
            </a:r>
            <a:r>
              <a:rPr lang="en-US" dirty="0"/>
              <a:t>community meeting)</a:t>
            </a:r>
            <a:r>
              <a:rPr lang="el-GR" dirty="0"/>
              <a:t> </a:t>
            </a:r>
            <a:r>
              <a:rPr lang="el-GR" sz="2800" b="0" dirty="0" smtClean="0"/>
              <a:t>4/6</a:t>
            </a:r>
            <a:endParaRPr lang="el-GR" dirty="0"/>
          </a:p>
        </p:txBody>
      </p:sp>
    </p:spTree>
    <p:extLst>
      <p:ext uri="{BB962C8B-B14F-4D97-AF65-F5344CB8AC3E}">
        <p14:creationId xmlns:p14="http://schemas.microsoft.com/office/powerpoint/2010/main" val="1144968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29B74268-1F8D-46FB-9C51-A37E020AB779}" type="slidenum">
              <a:rPr lang="en-US" altLang="el-GR" sz="1400" b="0">
                <a:solidFill>
                  <a:srgbClr val="000000"/>
                </a:solidFill>
              </a:rPr>
              <a:pPr eaLnBrk="1" hangingPunct="1"/>
              <a:t>23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Σε αυτή τη συνάντηση φαίνονται η διάθεση της κοινότητας και η ψυχολογική κατάσταση των μελών. Αν έχουν συμβεί αρνητικά γεγονότα, δίνεται η δυνατότητα επεξεργασίας τους. Αν κάποιο μέλος χρειάζεται υποστήριξη, μπορεί να τη ζητήσει δημόσια από τα υπόλοιπα μέλη της κοινότητας.</a:t>
            </a:r>
          </a:p>
          <a:p>
            <a:r>
              <a:rPr lang="el-GR" dirty="0" smtClean="0"/>
              <a:t>Όλα τα μέλη που συμμετέχουν μπορούν να πληροφορηθούν άμεσα τα γεγονότα που συμβαίνουν και επηρεάζουν τη δυναμική της κοινότητας.</a:t>
            </a:r>
          </a:p>
          <a:p>
            <a:r>
              <a:rPr lang="el-GR" dirty="0" smtClean="0"/>
              <a:t>Δίνεται η ευκαιρία συγκέντρωσης πληροφοριών, αξιολόγησης των γεγονότων, αναθεώρησης λανθασμένων αντιλήψεων ή αποφάσεων και </a:t>
            </a:r>
            <a:r>
              <a:rPr lang="el-GR" dirty="0" err="1" smtClean="0"/>
              <a:t>αναπλαισίωσης</a:t>
            </a:r>
            <a:r>
              <a:rPr lang="el-GR" dirty="0" smtClean="0"/>
              <a:t>.</a:t>
            </a:r>
          </a:p>
        </p:txBody>
      </p:sp>
      <p:sp>
        <p:nvSpPr>
          <p:cNvPr id="3" name="Τίτλος 2"/>
          <p:cNvSpPr>
            <a:spLocks noGrp="1"/>
          </p:cNvSpPr>
          <p:nvPr>
            <p:ph type="title"/>
          </p:nvPr>
        </p:nvSpPr>
        <p:spPr/>
        <p:txBody>
          <a:bodyPr/>
          <a:lstStyle/>
          <a:p>
            <a:r>
              <a:rPr lang="el-GR" dirty="0"/>
              <a:t>Συνάντηση κοινότητας (</a:t>
            </a:r>
            <a:r>
              <a:rPr lang="en-US" dirty="0"/>
              <a:t>community meeting)</a:t>
            </a:r>
            <a:r>
              <a:rPr lang="el-GR" dirty="0"/>
              <a:t> </a:t>
            </a:r>
            <a:r>
              <a:rPr lang="el-GR" sz="2800" b="0" dirty="0" smtClean="0"/>
              <a:t>5/6</a:t>
            </a:r>
            <a:endParaRPr lang="el-GR" dirty="0"/>
          </a:p>
        </p:txBody>
      </p:sp>
    </p:spTree>
    <p:extLst>
      <p:ext uri="{BB962C8B-B14F-4D97-AF65-F5344CB8AC3E}">
        <p14:creationId xmlns:p14="http://schemas.microsoft.com/office/powerpoint/2010/main" val="54900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DE88D341-CC00-4FA6-88AE-089230DA0D94}" type="slidenum">
              <a:rPr lang="en-US" altLang="el-GR" sz="1400" b="0">
                <a:solidFill>
                  <a:srgbClr val="000000"/>
                </a:solidFill>
              </a:rPr>
              <a:pPr eaLnBrk="1" hangingPunct="1"/>
              <a:t>24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Παρά τη θετική της συμβολή στη θεραπεία των μελών, υπάρχουν ορισμένοι περιορισμοί που σχετίζονται με τη συνάντηση της κοινότητας ως μεγάλης ομάδας.</a:t>
            </a:r>
          </a:p>
          <a:p>
            <a:r>
              <a:rPr lang="el-GR" dirty="0" smtClean="0"/>
              <a:t>Ο μεγάλος αριθμός των συμμετεχόντων δίνει ελάχιστες ευκαιρίες σε όλα τα μέλη να εκφρασθούν.</a:t>
            </a:r>
          </a:p>
          <a:p>
            <a:r>
              <a:rPr lang="el-GR" dirty="0" smtClean="0"/>
              <a:t>Επίσης, ορισμένα μέλη αισθάνονται περισσότερο εκτεθειμένα, όταν πρόκειται να μιλήσουν για θέματα που τους απασχολούν σε μια τόσο μεγάλη ομάδα.</a:t>
            </a:r>
          </a:p>
        </p:txBody>
      </p:sp>
      <p:sp>
        <p:nvSpPr>
          <p:cNvPr id="3" name="Τίτλος 2"/>
          <p:cNvSpPr>
            <a:spLocks noGrp="1"/>
          </p:cNvSpPr>
          <p:nvPr>
            <p:ph type="title"/>
          </p:nvPr>
        </p:nvSpPr>
        <p:spPr/>
        <p:txBody>
          <a:bodyPr/>
          <a:lstStyle/>
          <a:p>
            <a:r>
              <a:rPr lang="el-GR" dirty="0"/>
              <a:t>Συνάντηση κοινότητας (</a:t>
            </a:r>
            <a:r>
              <a:rPr lang="en-US" dirty="0"/>
              <a:t>community meeting)</a:t>
            </a:r>
            <a:r>
              <a:rPr lang="el-GR" dirty="0"/>
              <a:t> </a:t>
            </a:r>
            <a:r>
              <a:rPr lang="el-GR" sz="2800" b="0" dirty="0" smtClean="0"/>
              <a:t>6/6</a:t>
            </a:r>
            <a:endParaRPr lang="el-GR" dirty="0"/>
          </a:p>
        </p:txBody>
      </p:sp>
    </p:spTree>
    <p:extLst>
      <p:ext uri="{BB962C8B-B14F-4D97-AF65-F5344CB8AC3E}">
        <p14:creationId xmlns:p14="http://schemas.microsoft.com/office/powerpoint/2010/main" val="3563773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1045617-E616-478B-8225-7283FE391A74}" type="slidenum">
              <a:rPr lang="en-US" altLang="el-GR" sz="1400" b="0">
                <a:solidFill>
                  <a:srgbClr val="000000"/>
                </a:solidFill>
              </a:rPr>
              <a:pPr eaLnBrk="1" hangingPunct="1"/>
              <a:t>25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ομάδα των </a:t>
            </a:r>
            <a:r>
              <a:rPr lang="el-GR" dirty="0" err="1" smtClean="0"/>
              <a:t>ομοτίμων</a:t>
            </a:r>
            <a:r>
              <a:rPr lang="el-GR" dirty="0" smtClean="0"/>
              <a:t> αποτελεί μια υποστηρικτική ομάδα ευαισθητοποίησης και διερεύνησης ιδιαίτερων θεμάτων που απασχολούν τα μέλη και εφαρμόζεται στις περισσότερες θεραπευτικές κοινότητες.</a:t>
            </a:r>
          </a:p>
          <a:p>
            <a:r>
              <a:rPr lang="el-GR" dirty="0" smtClean="0"/>
              <a:t>Απαρτίζεται από μέλη που έχουν τον ίδιο περίπου χρόνο παραμονής στη θεραπευτική κοινότητα και αντιμετωπίζουν κοινές δυσκολίες και προβλήματα </a:t>
            </a:r>
            <a:r>
              <a:rPr lang="el-GR" dirty="0"/>
              <a:t>σ</a:t>
            </a:r>
            <a:r>
              <a:rPr lang="el-GR" dirty="0" smtClean="0"/>
              <a:t>τη θεραπεία τους.</a:t>
            </a:r>
          </a:p>
          <a:p>
            <a:r>
              <a:rPr lang="el-GR" dirty="0" smtClean="0"/>
              <a:t>Πραγματοποιείται συνήθως μια φορά την εβδομάδα και διαρκεί περίπου δυο ώρες.</a:t>
            </a:r>
          </a:p>
        </p:txBody>
      </p:sp>
      <p:sp>
        <p:nvSpPr>
          <p:cNvPr id="3" name="Τίτλος 2"/>
          <p:cNvSpPr>
            <a:spLocks noGrp="1"/>
          </p:cNvSpPr>
          <p:nvPr>
            <p:ph type="title"/>
          </p:nvPr>
        </p:nvSpPr>
        <p:spPr/>
        <p:txBody>
          <a:bodyPr/>
          <a:lstStyle/>
          <a:p>
            <a:r>
              <a:rPr lang="el-GR" dirty="0" smtClean="0"/>
              <a:t>Ομάδα </a:t>
            </a:r>
            <a:r>
              <a:rPr lang="el-GR" dirty="0" err="1" smtClean="0"/>
              <a:t>ομοτίμων</a:t>
            </a:r>
            <a:r>
              <a:rPr lang="el-GR" dirty="0" smtClean="0"/>
              <a:t> (</a:t>
            </a:r>
            <a:r>
              <a:rPr lang="en-US" dirty="0" smtClean="0"/>
              <a:t>peer group)</a:t>
            </a:r>
            <a:r>
              <a:rPr lang="el-GR" dirty="0" smtClean="0"/>
              <a:t> </a:t>
            </a:r>
            <a:r>
              <a:rPr lang="el-GR" sz="2800" b="0" dirty="0" smtClean="0"/>
              <a:t>1/5</a:t>
            </a:r>
            <a:endParaRPr lang="el-GR" sz="2800" b="0" dirty="0"/>
          </a:p>
        </p:txBody>
      </p:sp>
    </p:spTree>
    <p:extLst>
      <p:ext uri="{BB962C8B-B14F-4D97-AF65-F5344CB8AC3E}">
        <p14:creationId xmlns:p14="http://schemas.microsoft.com/office/powerpoint/2010/main" val="878725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1045617-E616-478B-8225-7283FE391A74}" type="slidenum">
              <a:rPr lang="en-US" altLang="el-GR" sz="1400" b="0">
                <a:solidFill>
                  <a:srgbClr val="000000"/>
                </a:solidFill>
              </a:rPr>
              <a:pPr eaLnBrk="1" hangingPunct="1"/>
              <a:t>26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Συνήθως μια θεραπευτική κοινότητα είναι χωρισμένη σε τρεις ή τέσσερις ομάδες που αποκαλούνται «παρέες» και αντιπροσωπεύουν τη φάση της εξέλιξης των μελών στη κοινότητα.</a:t>
            </a:r>
          </a:p>
          <a:p>
            <a:r>
              <a:rPr lang="el-GR" dirty="0" smtClean="0"/>
              <a:t>Ο αριθμός των συμμετεχόντων σε κάθε παρέα είναι συνήθως από 5 έως και 15 μέλη και εξαρτάται από τη δυναμικότητα της θεραπευτικής κοινότητας και τον χρόνο εισαγωγής των μελών.</a:t>
            </a:r>
          </a:p>
        </p:txBody>
      </p:sp>
      <p:sp>
        <p:nvSpPr>
          <p:cNvPr id="3" name="Τίτλος 2"/>
          <p:cNvSpPr>
            <a:spLocks noGrp="1"/>
          </p:cNvSpPr>
          <p:nvPr>
            <p:ph type="title"/>
          </p:nvPr>
        </p:nvSpPr>
        <p:spPr/>
        <p:txBody>
          <a:bodyPr/>
          <a:lstStyle/>
          <a:p>
            <a:r>
              <a:rPr lang="el-GR" dirty="0"/>
              <a:t>Ομάδα </a:t>
            </a:r>
            <a:r>
              <a:rPr lang="el-GR" dirty="0" err="1"/>
              <a:t>ομοτίμων</a:t>
            </a:r>
            <a:r>
              <a:rPr lang="el-GR" dirty="0"/>
              <a:t> (</a:t>
            </a:r>
            <a:r>
              <a:rPr lang="en-US" dirty="0"/>
              <a:t>peer group)</a:t>
            </a:r>
            <a:r>
              <a:rPr lang="el-GR" dirty="0"/>
              <a:t> </a:t>
            </a:r>
            <a:r>
              <a:rPr lang="el-GR" sz="2800" b="0" dirty="0" smtClean="0"/>
              <a:t>2/5</a:t>
            </a:r>
            <a:endParaRPr lang="el-GR" dirty="0"/>
          </a:p>
        </p:txBody>
      </p:sp>
    </p:spTree>
    <p:extLst>
      <p:ext uri="{BB962C8B-B14F-4D97-AF65-F5344CB8AC3E}">
        <p14:creationId xmlns:p14="http://schemas.microsoft.com/office/powerpoint/2010/main" val="4254560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CF3D7949-6045-4D0F-8758-13582FA33507}" type="slidenum">
              <a:rPr lang="en-US" altLang="el-GR" sz="1400" b="0">
                <a:solidFill>
                  <a:srgbClr val="000000"/>
                </a:solidFill>
              </a:rPr>
              <a:pPr eaLnBrk="1" hangingPunct="1"/>
              <a:t>27</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568952" cy="5184924"/>
          </a:xfrm>
        </p:spPr>
        <p:txBody>
          <a:bodyPr/>
          <a:lstStyle/>
          <a:p>
            <a:r>
              <a:rPr lang="el-GR" dirty="0" smtClean="0"/>
              <a:t>Η πρώτη ομάδα </a:t>
            </a:r>
            <a:r>
              <a:rPr lang="el-GR" dirty="0" err="1" smtClean="0"/>
              <a:t>ομοτίμων</a:t>
            </a:r>
            <a:r>
              <a:rPr lang="el-GR" dirty="0" smtClean="0"/>
              <a:t> αφορά στα νέα μέλη της κοινότητας (έως 4 μήνες παραμονής στη θεραπεία) και μπορεί να περιλαμβάνει μια μικρότερη </a:t>
            </a:r>
            <a:r>
              <a:rPr lang="el-GR" dirty="0" err="1" smtClean="0"/>
              <a:t>υπο</a:t>
            </a:r>
            <a:r>
              <a:rPr lang="el-GR" dirty="0" smtClean="0"/>
              <a:t>-ομάδα, τους νεοεισερχόμενους (μέχρι 1 μήνα), η οποία να λειτουργεί ως ανεξάρτητη παρέα.</a:t>
            </a:r>
          </a:p>
          <a:p>
            <a:r>
              <a:rPr lang="el-GR" dirty="0" smtClean="0"/>
              <a:t>Στην ομάδα των νεοεισερχομένων συζητούνται θέματα που σχετίζονται με τις επιπτώσεις της εισαγωγής στη θεραπευτική κοινότητα, όπως οι δυσκολίες ένταξης στην ομαδική ζωή και το ημερήσιο πρόγραμμα, η αντιμετώπιση του στερητικού συνδρόμου, οι παρορμήσεις για διακοπή της θεραπείας και χρήση ουσιών.</a:t>
            </a:r>
          </a:p>
          <a:p>
            <a:r>
              <a:rPr lang="el-GR" dirty="0" smtClean="0"/>
              <a:t>Στην ομάδα των νέων μελών συζητούνται κυρίως θέματα που σχετίζονται με την ένταξη και την προσαρμογή στη κοινότητα, με τον χρόνο παραμονής στη θεραπεία, με τις δυσκολίες στην έκφραση των συναισθημάτων και στην αναγνώριση της </a:t>
            </a:r>
            <a:r>
              <a:rPr lang="el-GR" dirty="0" err="1" smtClean="0"/>
              <a:t>ψευδοεικόνας</a:t>
            </a:r>
            <a:r>
              <a:rPr lang="el-GR" dirty="0" smtClean="0"/>
              <a:t>.</a:t>
            </a:r>
          </a:p>
        </p:txBody>
      </p:sp>
      <p:sp>
        <p:nvSpPr>
          <p:cNvPr id="3" name="Τίτλος 2"/>
          <p:cNvSpPr>
            <a:spLocks noGrp="1"/>
          </p:cNvSpPr>
          <p:nvPr>
            <p:ph type="title"/>
          </p:nvPr>
        </p:nvSpPr>
        <p:spPr/>
        <p:txBody>
          <a:bodyPr/>
          <a:lstStyle/>
          <a:p>
            <a:r>
              <a:rPr lang="el-GR" dirty="0"/>
              <a:t>Ομάδα </a:t>
            </a:r>
            <a:r>
              <a:rPr lang="el-GR" dirty="0" err="1"/>
              <a:t>ομοτίμων</a:t>
            </a:r>
            <a:r>
              <a:rPr lang="el-GR" dirty="0"/>
              <a:t> (</a:t>
            </a:r>
            <a:r>
              <a:rPr lang="en-US" dirty="0"/>
              <a:t>peer group)</a:t>
            </a:r>
            <a:r>
              <a:rPr lang="el-GR" dirty="0"/>
              <a:t> </a:t>
            </a:r>
            <a:r>
              <a:rPr lang="el-GR" sz="2800" b="0" dirty="0" smtClean="0"/>
              <a:t>3/5</a:t>
            </a:r>
            <a:endParaRPr lang="el-GR" dirty="0"/>
          </a:p>
        </p:txBody>
      </p:sp>
    </p:spTree>
    <p:extLst>
      <p:ext uri="{BB962C8B-B14F-4D97-AF65-F5344CB8AC3E}">
        <p14:creationId xmlns:p14="http://schemas.microsoft.com/office/powerpoint/2010/main" val="2315301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81D2F51-8B7B-4691-8AA3-B359BC8FADBF}" type="slidenum">
              <a:rPr lang="en-US" altLang="el-GR" sz="1400" b="0">
                <a:solidFill>
                  <a:srgbClr val="000000"/>
                </a:solidFill>
              </a:rPr>
              <a:pPr eaLnBrk="1" hangingPunct="1"/>
              <a:t>28</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Στην ομάδα των μεσαίων μελών (5-8 μήνες) προσφιλή θέματα αποτελούν εκείνα που σχετίζονται με την αλλαγή των στάσεων και των συμπεριφορών, την ανάληψη της ευθύνης, τη κατάρριψη της </a:t>
            </a:r>
            <a:r>
              <a:rPr lang="el-GR" dirty="0" err="1" smtClean="0"/>
              <a:t>ψευδοεικόνας</a:t>
            </a:r>
            <a:r>
              <a:rPr lang="el-GR" dirty="0" smtClean="0"/>
              <a:t> και την εμβάθυνση στην αιτιολογία της χρήσης ουσιών.</a:t>
            </a:r>
          </a:p>
          <a:p>
            <a:r>
              <a:rPr lang="el-GR" dirty="0" smtClean="0"/>
              <a:t>Στην ομάδα των παλαιών μελών (9-12 μήνες) απαιτείται το κάθε μέλος να λειτουργεί ως πρότυπο για τα υπόλοιπα μέλη της κοινότητας, και συζητούνται θέματα που αφορούν στη σχέση με την οικογένεια, στο άλλο φύλο, στον αποχωρισμό από την κοινότητα και στην προετοιμασία για επανένταξη.</a:t>
            </a:r>
          </a:p>
        </p:txBody>
      </p:sp>
      <p:sp>
        <p:nvSpPr>
          <p:cNvPr id="3" name="Τίτλος 2"/>
          <p:cNvSpPr>
            <a:spLocks noGrp="1"/>
          </p:cNvSpPr>
          <p:nvPr>
            <p:ph type="title"/>
          </p:nvPr>
        </p:nvSpPr>
        <p:spPr/>
        <p:txBody>
          <a:bodyPr/>
          <a:lstStyle/>
          <a:p>
            <a:r>
              <a:rPr lang="el-GR" dirty="0"/>
              <a:t>Ομάδα </a:t>
            </a:r>
            <a:r>
              <a:rPr lang="el-GR" dirty="0" err="1"/>
              <a:t>ομοτίμων</a:t>
            </a:r>
            <a:r>
              <a:rPr lang="el-GR" dirty="0"/>
              <a:t> (</a:t>
            </a:r>
            <a:r>
              <a:rPr lang="en-US" dirty="0"/>
              <a:t>peer group)</a:t>
            </a:r>
            <a:r>
              <a:rPr lang="el-GR" dirty="0"/>
              <a:t> </a:t>
            </a:r>
            <a:r>
              <a:rPr lang="el-GR" sz="2800" b="0" dirty="0" smtClean="0"/>
              <a:t>4/5</a:t>
            </a:r>
            <a:endParaRPr lang="el-GR" dirty="0"/>
          </a:p>
        </p:txBody>
      </p:sp>
    </p:spTree>
    <p:extLst>
      <p:ext uri="{BB962C8B-B14F-4D97-AF65-F5344CB8AC3E}">
        <p14:creationId xmlns:p14="http://schemas.microsoft.com/office/powerpoint/2010/main" val="469324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C322242-E472-42D5-8CD9-A9B979DE0979}" type="slidenum">
              <a:rPr lang="en-US" altLang="el-GR" sz="1400" b="0">
                <a:solidFill>
                  <a:srgbClr val="000000"/>
                </a:solidFill>
              </a:rPr>
              <a:pPr eaLnBrk="1" hangingPunct="1"/>
              <a:t>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άνθρωποι μεγαλώνουν μέσα σε ομάδες, όπως η οικογένεια, το σχολείο, η κοινότητα και δέχονται τόσο θετικές όσο και αρνητικές επιδράσεις από τη συμμετοχή τους σε αυτές.</a:t>
            </a:r>
          </a:p>
          <a:p>
            <a:r>
              <a:rPr lang="el-GR" dirty="0" smtClean="0"/>
              <a:t>Οι εξαρτημένοι χρήστες με τη συμμετοχή τους σε δυσλειτουργικές ομάδες στη διάρκεια της χρήσης και με την κοινωνική απομόνωση που συνήθως υφίστανται βιώνουν αισθήματα μοναξιάς, ανεπάρκειας και απόγνωσης.</a:t>
            </a:r>
          </a:p>
          <a:p>
            <a:r>
              <a:rPr lang="el-GR" dirty="0" smtClean="0"/>
              <a:t>Ένα θεραπευτικό πλαίσιο, όπως η θεραπευτική κοινότητα, αξιοποιεί τις ομαδικές δραστηριότητες, για να υποστηρίξει το μέλος στην προσπάθεια για αλλαγή.</a:t>
            </a:r>
          </a:p>
          <a:p>
            <a:r>
              <a:rPr lang="el-GR" dirty="0" smtClean="0"/>
              <a:t>Με τη συμμετοχή σε μια θεραπευτική ομάδα οι άνθρωποι διαπιστώνουν ότι υπάρχουν και άλλοι με παρόμοια προβλήματα, φόβους και αδυναμίες.</a:t>
            </a:r>
          </a:p>
        </p:txBody>
      </p:sp>
      <p:sp>
        <p:nvSpPr>
          <p:cNvPr id="3" name="Τίτλος 2"/>
          <p:cNvSpPr>
            <a:spLocks noGrp="1"/>
          </p:cNvSpPr>
          <p:nvPr>
            <p:ph type="title"/>
          </p:nvPr>
        </p:nvSpPr>
        <p:spPr/>
        <p:txBody>
          <a:bodyPr/>
          <a:lstStyle/>
          <a:p>
            <a:r>
              <a:rPr lang="el-GR" dirty="0"/>
              <a:t>Οι θεραπευτικές ομάδες </a:t>
            </a:r>
            <a:r>
              <a:rPr lang="el-GR" sz="2800" b="0" dirty="0" smtClean="0"/>
              <a:t>2/4</a:t>
            </a:r>
            <a:endParaRPr lang="el-GR" dirty="0"/>
          </a:p>
        </p:txBody>
      </p:sp>
    </p:spTree>
    <p:extLst>
      <p:ext uri="{BB962C8B-B14F-4D97-AF65-F5344CB8AC3E}">
        <p14:creationId xmlns:p14="http://schemas.microsoft.com/office/powerpoint/2010/main" val="3706190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DDF388D6-38B6-4D72-85C7-010D685A32E2}" type="slidenum">
              <a:rPr lang="en-US" altLang="el-GR" sz="1400" b="0">
                <a:solidFill>
                  <a:srgbClr val="000000"/>
                </a:solidFill>
              </a:rPr>
              <a:pPr eaLnBrk="1" hangingPunct="1"/>
              <a:t>29</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424936" cy="5184924"/>
          </a:xfrm>
        </p:spPr>
        <p:txBody>
          <a:bodyPr/>
          <a:lstStyle/>
          <a:p>
            <a:r>
              <a:rPr lang="el-GR" sz="2100" dirty="0" smtClean="0"/>
              <a:t>Το πέρασμα από τη μία παρέα στην άλλη γίνεται με μια διαδικασία εισαγωγής, κατά την οποία το υποψήφιο μέλος πρέπει να απαντήσει σε ερωτήσεις των μελών της παρέας όπου επιθυμεί να ενταχθεί σχετικά με την πορεία του στη κοινότητα, τον ρόλο του και τους στόχους που απαιτείται από την παρέα να έχει επιτύχει, για να μπορέσει να θεωρηθεί μέλος της.</a:t>
            </a:r>
          </a:p>
          <a:p>
            <a:r>
              <a:rPr lang="el-GR" sz="2100" dirty="0" smtClean="0"/>
              <a:t>Αυτή η διαδικασία δίνει τη δυνατότητα για </a:t>
            </a:r>
            <a:r>
              <a:rPr lang="el-GR" sz="2100" dirty="0" err="1" smtClean="0"/>
              <a:t>αυτοαξιολόγηση</a:t>
            </a:r>
            <a:r>
              <a:rPr lang="el-GR" sz="2100" dirty="0" smtClean="0"/>
              <a:t>, γιατί το υποψήφιο μέλος υποχρεούται να υποβάλει ένα αίτημα στο οποίο κάνει ανασκόπηση της πορείας του, των επιτευγμάτων και των δυσκολιών του.</a:t>
            </a:r>
          </a:p>
          <a:p>
            <a:r>
              <a:rPr lang="el-GR" sz="2100" dirty="0" smtClean="0"/>
              <a:t>Η διαδικασία της εισαγωγής αποτελεί ένα είδος αξιολόγησης η οποία δείχνει με ήπιο τρόπο τις αντιλήψεις μιας ομάδας </a:t>
            </a:r>
            <a:r>
              <a:rPr lang="el-GR" sz="2100" dirty="0" err="1" smtClean="0"/>
              <a:t>ομοτίμων</a:t>
            </a:r>
            <a:r>
              <a:rPr lang="el-GR" sz="2100" dirty="0" smtClean="0"/>
              <a:t> για την πορεία του μέλους και βοηθά στην ταχύτερη εξέλιξη μέσω της θετικής ενίσχυσης.</a:t>
            </a:r>
          </a:p>
        </p:txBody>
      </p:sp>
      <p:sp>
        <p:nvSpPr>
          <p:cNvPr id="3" name="Τίτλος 2"/>
          <p:cNvSpPr>
            <a:spLocks noGrp="1"/>
          </p:cNvSpPr>
          <p:nvPr>
            <p:ph type="title"/>
          </p:nvPr>
        </p:nvSpPr>
        <p:spPr/>
        <p:txBody>
          <a:bodyPr/>
          <a:lstStyle/>
          <a:p>
            <a:r>
              <a:rPr lang="el-GR" dirty="0"/>
              <a:t>Ομάδα </a:t>
            </a:r>
            <a:r>
              <a:rPr lang="el-GR" dirty="0" err="1"/>
              <a:t>ομοτίμων</a:t>
            </a:r>
            <a:r>
              <a:rPr lang="el-GR" dirty="0"/>
              <a:t> (</a:t>
            </a:r>
            <a:r>
              <a:rPr lang="en-US" dirty="0"/>
              <a:t>peer group)</a:t>
            </a:r>
            <a:r>
              <a:rPr lang="el-GR" dirty="0"/>
              <a:t> </a:t>
            </a:r>
            <a:r>
              <a:rPr lang="el-GR" sz="2800" b="0" dirty="0" smtClean="0"/>
              <a:t>5/5</a:t>
            </a:r>
            <a:endParaRPr lang="el-GR" dirty="0"/>
          </a:p>
        </p:txBody>
      </p:sp>
    </p:spTree>
    <p:extLst>
      <p:ext uri="{BB962C8B-B14F-4D97-AF65-F5344CB8AC3E}">
        <p14:creationId xmlns:p14="http://schemas.microsoft.com/office/powerpoint/2010/main" val="718973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Δέσποινα </a:t>
            </a:r>
            <a:r>
              <a:rPr lang="el-GR" sz="2000" dirty="0" err="1"/>
              <a:t>Κομπότη</a:t>
            </a:r>
            <a:r>
              <a:rPr lang="el-GR" sz="2000" dirty="0"/>
              <a:t> </a:t>
            </a:r>
            <a:r>
              <a:rPr lang="el-GR" sz="2000" dirty="0" smtClean="0"/>
              <a:t>2014. </a:t>
            </a:r>
            <a:r>
              <a:rPr lang="el-GR" sz="2000" dirty="0"/>
              <a:t>Δέσποινα </a:t>
            </a:r>
            <a:r>
              <a:rPr lang="el-GR" sz="2000" dirty="0" err="1"/>
              <a:t>Κομπότη</a:t>
            </a:r>
            <a:r>
              <a:rPr lang="el-GR" sz="2000" dirty="0"/>
              <a:t>. «Κοινωνική Εργασία με Εξαρτημένα Άτομα. </a:t>
            </a:r>
            <a:r>
              <a:rPr lang="el-GR" sz="2000" dirty="0" smtClean="0"/>
              <a:t>Ενότητα 7</a:t>
            </a:r>
            <a:r>
              <a:rPr lang="en-US" sz="2000" dirty="0" smtClean="0"/>
              <a:t>:</a:t>
            </a:r>
            <a:r>
              <a:rPr lang="el-GR" sz="2000" dirty="0"/>
              <a:t> Θεραπευτικές Ομάδες».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515578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1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l-GR" sz="2000" dirty="0" smtClean="0"/>
              <a:t>Πουλόπουλος Χαράλαμπος. Κοινωνική Εργασία και Εξαρτήσεις: </a:t>
            </a:r>
            <a:r>
              <a:rPr lang="el-GR" sz="2000" dirty="0"/>
              <a:t>Ο</a:t>
            </a:r>
            <a:r>
              <a:rPr lang="el-GR" sz="2000" dirty="0" smtClean="0"/>
              <a:t>ι κοινότητες της αλλαγής. Μοτίβο εκδοτική </a:t>
            </a:r>
            <a:r>
              <a:rPr lang="el-GR" sz="2000" dirty="0"/>
              <a:t>Α</a:t>
            </a:r>
            <a:r>
              <a:rPr lang="el-GR" sz="2000" dirty="0" smtClean="0"/>
              <a:t>.Ε. Αθήνα 2011</a:t>
            </a:r>
            <a:endParaRPr lang="en-US" sz="2000" dirty="0" smtClean="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8841C285-C663-48F0-97F4-F1FCD4A4278B}" type="slidenum">
              <a:rPr lang="en-US" altLang="el-GR" sz="1400" b="0">
                <a:solidFill>
                  <a:srgbClr val="000000"/>
                </a:solidFill>
              </a:rPr>
              <a:pPr eaLnBrk="1" hangingPunct="1"/>
              <a:t>3</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496944" cy="5328940"/>
          </a:xfrm>
        </p:spPr>
        <p:txBody>
          <a:bodyPr/>
          <a:lstStyle/>
          <a:p>
            <a:r>
              <a:rPr lang="el-GR" dirty="0" smtClean="0"/>
              <a:t>Οι βασικοί τύποι θεραπευτικών ομάδων που εφαρμόζονται στη θεραπευτική κοινότητα είναι η ομάδα αντιπαράθεσης (</a:t>
            </a:r>
            <a:r>
              <a:rPr lang="el-GR" dirty="0" err="1" smtClean="0"/>
              <a:t>encounter</a:t>
            </a:r>
            <a:r>
              <a:rPr lang="el-GR" dirty="0" smtClean="0"/>
              <a:t> </a:t>
            </a:r>
            <a:r>
              <a:rPr lang="el-GR" dirty="0" err="1" smtClean="0"/>
              <a:t>group</a:t>
            </a:r>
            <a:r>
              <a:rPr lang="el-GR" dirty="0" smtClean="0"/>
              <a:t>), ο μαραθώνιος (</a:t>
            </a:r>
            <a:r>
              <a:rPr lang="el-GR" dirty="0" err="1" smtClean="0"/>
              <a:t>marathon</a:t>
            </a:r>
            <a:r>
              <a:rPr lang="el-GR" dirty="0" smtClean="0"/>
              <a:t>), η συνάντηση κοινότητας (</a:t>
            </a:r>
            <a:r>
              <a:rPr lang="el-GR" dirty="0" err="1" smtClean="0"/>
              <a:t>community</a:t>
            </a:r>
            <a:r>
              <a:rPr lang="el-GR" dirty="0" smtClean="0"/>
              <a:t> </a:t>
            </a:r>
            <a:r>
              <a:rPr lang="el-GR" dirty="0" err="1" smtClean="0"/>
              <a:t>meeting</a:t>
            </a:r>
            <a:r>
              <a:rPr lang="el-GR" dirty="0" smtClean="0"/>
              <a:t>) και η ομάδα των </a:t>
            </a:r>
            <a:r>
              <a:rPr lang="el-GR" dirty="0" err="1" smtClean="0"/>
              <a:t>ομοτίμων</a:t>
            </a:r>
            <a:r>
              <a:rPr lang="el-GR" dirty="0" smtClean="0"/>
              <a:t> (</a:t>
            </a:r>
            <a:r>
              <a:rPr lang="el-GR" dirty="0" err="1" smtClean="0"/>
              <a:t>peer</a:t>
            </a:r>
            <a:r>
              <a:rPr lang="el-GR" dirty="0" smtClean="0"/>
              <a:t> </a:t>
            </a:r>
            <a:r>
              <a:rPr lang="el-GR" dirty="0" err="1" smtClean="0"/>
              <a:t>group</a:t>
            </a:r>
            <a:r>
              <a:rPr lang="el-GR" dirty="0" smtClean="0"/>
              <a:t>).</a:t>
            </a:r>
          </a:p>
          <a:p>
            <a:r>
              <a:rPr lang="el-GR" dirty="0" smtClean="0"/>
              <a:t>O </a:t>
            </a:r>
            <a:r>
              <a:rPr lang="el-GR" dirty="0" err="1" smtClean="0"/>
              <a:t>Yalom</a:t>
            </a:r>
            <a:r>
              <a:rPr lang="el-GR" dirty="0" smtClean="0"/>
              <a:t> (1985) έχει αναφερθεί αναλυτικά στους θεραπευτικούς παράγοντες μιας ψυχοθεραπευτικής ομάδας.</a:t>
            </a:r>
          </a:p>
          <a:p>
            <a:r>
              <a:rPr lang="el-GR" dirty="0" smtClean="0"/>
              <a:t>Οι παράγοντες που επιδρούν στις θεραπευτικές ομάδες με εξαρτημένους και εφαρμόζονται στη θεραπευτική κοινότητα είναι:</a:t>
            </a:r>
          </a:p>
          <a:p>
            <a:r>
              <a:rPr lang="el-GR" dirty="0" smtClean="0"/>
              <a:t>Η θετική υποστήριξη και, ορισμένες φορές, η πίεση για αλλαγή μορφών συμπεριφοράς που είναι καταστροφικές για το ίδιο το άτομο και το περιβάλλον του.</a:t>
            </a:r>
          </a:p>
          <a:p>
            <a:r>
              <a:rPr lang="el-GR" dirty="0" smtClean="0"/>
              <a:t>Η ενίσχυση της αποχής από τη χρήση των ουσιών μέσω της βιωματικής μάθησης.</a:t>
            </a:r>
          </a:p>
        </p:txBody>
      </p:sp>
      <p:sp>
        <p:nvSpPr>
          <p:cNvPr id="3" name="Τίτλος 2"/>
          <p:cNvSpPr>
            <a:spLocks noGrp="1"/>
          </p:cNvSpPr>
          <p:nvPr>
            <p:ph type="title"/>
          </p:nvPr>
        </p:nvSpPr>
        <p:spPr/>
        <p:txBody>
          <a:bodyPr/>
          <a:lstStyle/>
          <a:p>
            <a:r>
              <a:rPr lang="el-GR" dirty="0"/>
              <a:t>Οι θεραπευτικές ομάδες </a:t>
            </a:r>
            <a:r>
              <a:rPr lang="el-GR" sz="2800" b="0" dirty="0" smtClean="0"/>
              <a:t>3/4</a:t>
            </a:r>
            <a:endParaRPr lang="el-GR" dirty="0"/>
          </a:p>
        </p:txBody>
      </p:sp>
    </p:spTree>
    <p:extLst>
      <p:ext uri="{BB962C8B-B14F-4D97-AF65-F5344CB8AC3E}">
        <p14:creationId xmlns:p14="http://schemas.microsoft.com/office/powerpoint/2010/main" val="1527218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9A81A101-71A7-4FED-8FA2-45D3F8BACBBC}" type="slidenum">
              <a:rPr lang="en-US" altLang="el-GR" sz="1400" b="0">
                <a:solidFill>
                  <a:srgbClr val="000000"/>
                </a:solidFill>
              </a:rPr>
              <a:pPr eaLnBrk="1" hangingPunct="1"/>
              <a:t>4</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568952" cy="5400948"/>
          </a:xfrm>
        </p:spPr>
        <p:txBody>
          <a:bodyPr/>
          <a:lstStyle/>
          <a:p>
            <a:pPr>
              <a:buFont typeface="Wingdings" panose="05000000000000000000" pitchFamily="2" charset="2"/>
              <a:buChar char="ü"/>
            </a:pPr>
            <a:r>
              <a:rPr lang="el-GR" dirty="0" smtClean="0"/>
              <a:t>Η δυνατότητα για κατανόηση των προσωπικών αντιστάσεων μέσω της αναγνώρισης των αντιστάσεων των άλλων.</a:t>
            </a:r>
          </a:p>
          <a:p>
            <a:pPr>
              <a:buFont typeface="Wingdings" panose="05000000000000000000" pitchFamily="2" charset="2"/>
              <a:buChar char="ü"/>
            </a:pPr>
            <a:r>
              <a:rPr lang="el-GR" dirty="0" smtClean="0"/>
              <a:t>Η αναγνώριση των δυσκολιών, προβλημάτων και αδυναμιών που εμφανίζονται και σε άλλους ανθρώπους.</a:t>
            </a:r>
          </a:p>
          <a:p>
            <a:pPr>
              <a:buFont typeface="Wingdings" panose="05000000000000000000" pitchFamily="2" charset="2"/>
              <a:buChar char="ü"/>
            </a:pPr>
            <a:r>
              <a:rPr lang="el-GR" dirty="0" smtClean="0"/>
              <a:t>Η ενίσχυση της αυτοεκτίμησης μέσω της παροχής βοήθειας και υποστήριξης σε άλλους ανθρώπους.</a:t>
            </a:r>
          </a:p>
          <a:p>
            <a:pPr>
              <a:buFont typeface="Wingdings" panose="05000000000000000000" pitchFamily="2" charset="2"/>
              <a:buChar char="ü"/>
            </a:pPr>
            <a:r>
              <a:rPr lang="el-GR" dirty="0" smtClean="0"/>
              <a:t>Η συμβολική αναπαράσταση της οικογένειας και η επεξεργασία των βαθύτερων συναισθημάτων που σχετίζονται με αυτήν.</a:t>
            </a:r>
          </a:p>
          <a:p>
            <a:pPr>
              <a:buFont typeface="Wingdings" panose="05000000000000000000" pitchFamily="2" charset="2"/>
              <a:buChar char="ü"/>
            </a:pPr>
            <a:r>
              <a:rPr lang="el-GR" dirty="0" smtClean="0"/>
              <a:t>Η ταύτιση, η συνοχή και η ελπίδα σε ένα δομημένο πλαίσιο με ξεκάθαρα όρια που βοηθά τα άτομα να αναλάβουν τις ευθύνες τους.</a:t>
            </a:r>
          </a:p>
          <a:p>
            <a:pPr>
              <a:buFont typeface="Wingdings" panose="05000000000000000000" pitchFamily="2" charset="2"/>
              <a:buChar char="ü"/>
            </a:pPr>
            <a:r>
              <a:rPr lang="el-GR" dirty="0" smtClean="0"/>
              <a:t>Η εκμάθηση νέων τρόπων επικοινωνίας και η δημιουργία ουσιαστικών διαπροσωπικών σχέσεων.</a:t>
            </a:r>
            <a:endParaRPr lang="el-GR" dirty="0"/>
          </a:p>
        </p:txBody>
      </p:sp>
      <p:sp>
        <p:nvSpPr>
          <p:cNvPr id="3" name="Τίτλος 2"/>
          <p:cNvSpPr>
            <a:spLocks noGrp="1"/>
          </p:cNvSpPr>
          <p:nvPr>
            <p:ph type="title"/>
          </p:nvPr>
        </p:nvSpPr>
        <p:spPr/>
        <p:txBody>
          <a:bodyPr/>
          <a:lstStyle/>
          <a:p>
            <a:r>
              <a:rPr lang="el-GR" dirty="0"/>
              <a:t>Οι θεραπευτικές ομάδες </a:t>
            </a:r>
            <a:r>
              <a:rPr lang="el-GR" sz="2800" b="0" dirty="0" smtClean="0"/>
              <a:t>4/4</a:t>
            </a:r>
            <a:endParaRPr lang="el-GR" dirty="0"/>
          </a:p>
        </p:txBody>
      </p:sp>
    </p:spTree>
    <p:extLst>
      <p:ext uri="{BB962C8B-B14F-4D97-AF65-F5344CB8AC3E}">
        <p14:creationId xmlns:p14="http://schemas.microsoft.com/office/powerpoint/2010/main" val="2562429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83FE0305-C599-4146-8597-84E539AD8F5D}" type="slidenum">
              <a:rPr lang="en-US" altLang="el-GR" sz="1400" b="0">
                <a:solidFill>
                  <a:srgbClr val="000000"/>
                </a:solidFill>
              </a:rPr>
              <a:pPr eaLnBrk="1" hangingPunct="1"/>
              <a:t>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θεραπευτική κοινότητα επιδιώκει την αλλαγή μέσω της θετικής ενίσχυσης και την αντιμετώπιση των αρνητικών συμπεριφορών που εμφανίζουν τα μέλη.</a:t>
            </a:r>
          </a:p>
          <a:p>
            <a:r>
              <a:rPr lang="el-GR" dirty="0" smtClean="0"/>
              <a:t>Αρνητικές συμπεριφορές στη θεραπευτική κοινότητα θεωρούνται οι συμπεριφορές «πιάτσας», όπως η «μαγκιά», η επιβολή του </a:t>
            </a:r>
            <a:r>
              <a:rPr lang="el-GR" dirty="0" err="1" smtClean="0"/>
              <a:t>ισχυροτέρου</a:t>
            </a:r>
            <a:r>
              <a:rPr lang="el-GR" dirty="0" smtClean="0"/>
              <a:t>, η έλλειψη εμπιστοσύνης, η αναζήτηση άμεσης ικανοποίησης των αναγκών, η </a:t>
            </a:r>
            <a:r>
              <a:rPr lang="el-GR" dirty="0" err="1" smtClean="0"/>
              <a:t>ψευδο</a:t>
            </a:r>
            <a:r>
              <a:rPr lang="el-GR" dirty="0" smtClean="0"/>
              <a:t>-αλληλεγγύη της «πιάτσας».</a:t>
            </a:r>
          </a:p>
        </p:txBody>
      </p:sp>
      <p:sp>
        <p:nvSpPr>
          <p:cNvPr id="3" name="Τίτλος 2"/>
          <p:cNvSpPr>
            <a:spLocks noGrp="1"/>
          </p:cNvSpPr>
          <p:nvPr>
            <p:ph type="title"/>
          </p:nvPr>
        </p:nvSpPr>
        <p:spPr/>
        <p:txBody>
          <a:bodyPr/>
          <a:lstStyle/>
          <a:p>
            <a:r>
              <a:rPr lang="el-GR" dirty="0" smtClean="0"/>
              <a:t>Η ομάδα αντιπαράθεσης (</a:t>
            </a:r>
            <a:r>
              <a:rPr lang="el-GR" dirty="0" err="1" smtClean="0"/>
              <a:t>encounter</a:t>
            </a:r>
            <a:r>
              <a:rPr lang="el-GR" dirty="0" smtClean="0"/>
              <a:t> </a:t>
            </a:r>
            <a:r>
              <a:rPr lang="el-GR" dirty="0" err="1" smtClean="0"/>
              <a:t>group</a:t>
            </a:r>
            <a:r>
              <a:rPr lang="el-GR" dirty="0" smtClean="0"/>
              <a:t>) </a:t>
            </a:r>
            <a:r>
              <a:rPr lang="el-GR" sz="2800" b="0" dirty="0" smtClean="0"/>
              <a:t>1/9</a:t>
            </a:r>
            <a:endParaRPr lang="el-GR" sz="2800" b="0" dirty="0"/>
          </a:p>
        </p:txBody>
      </p:sp>
    </p:spTree>
    <p:extLst>
      <p:ext uri="{BB962C8B-B14F-4D97-AF65-F5344CB8AC3E}">
        <p14:creationId xmlns:p14="http://schemas.microsoft.com/office/powerpoint/2010/main" val="4262212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83FE0305-C599-4146-8597-84E539AD8F5D}" type="slidenum">
              <a:rPr lang="en-US" altLang="el-GR" sz="1400" b="0">
                <a:solidFill>
                  <a:srgbClr val="000000"/>
                </a:solidFill>
              </a:rPr>
              <a:pPr eaLnBrk="1" hangingPunct="1"/>
              <a:t>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Επίσης επιδιώκεται να γίνουν κατανοητές και να πάψουν να υιοθετούνται συμπεριφορές που είχαν τα μέλη στη περίοδο της χρήσης, όπως η απόσυρση από την ομάδα και οι αντιστάσεις στην αναγνώριση των συναισθημάτων.</a:t>
            </a:r>
          </a:p>
          <a:p>
            <a:r>
              <a:rPr lang="el-GR" dirty="0" smtClean="0"/>
              <a:t>Για την αντιμετώπιση των αρνητικών συμπεριφορών, τη θέσπιση ορίων συμπεριφοράς και την τήρηση των κανόνων του προγράμματος χρησιμοποιείται η ομάδα αντιπαράθεσης.</a:t>
            </a:r>
          </a:p>
          <a:p>
            <a:r>
              <a:rPr lang="el-GR" dirty="0" smtClean="0"/>
              <a:t>Το έμψυχο αυτό εργαλείο έχει συνδεθεί άμεσα με το μοντέλο των θεραπευτικών κοινοτήτων για </a:t>
            </a:r>
            <a:r>
              <a:rPr lang="el-GR" dirty="0" err="1" smtClean="0"/>
              <a:t>τοξικοεξαρτημένους</a:t>
            </a:r>
            <a:r>
              <a:rPr lang="el-GR" dirty="0" smtClean="0"/>
              <a:t>.</a:t>
            </a:r>
          </a:p>
        </p:txBody>
      </p:sp>
      <p:sp>
        <p:nvSpPr>
          <p:cNvPr id="3" name="Τίτλος 2"/>
          <p:cNvSpPr>
            <a:spLocks noGrp="1"/>
          </p:cNvSpPr>
          <p:nvPr>
            <p:ph type="title"/>
          </p:nvPr>
        </p:nvSpPr>
        <p:spPr/>
        <p:txBody>
          <a:bodyPr/>
          <a:lstStyle/>
          <a:p>
            <a:r>
              <a:rPr lang="el-GR" dirty="0"/>
              <a:t>Η ομάδα αντιπαράθεσης (</a:t>
            </a:r>
            <a:r>
              <a:rPr lang="el-GR" dirty="0" err="1"/>
              <a:t>encounter</a:t>
            </a:r>
            <a:r>
              <a:rPr lang="el-GR" dirty="0"/>
              <a:t> </a:t>
            </a:r>
            <a:r>
              <a:rPr lang="el-GR" dirty="0" err="1"/>
              <a:t>group</a:t>
            </a:r>
            <a:r>
              <a:rPr lang="el-GR" dirty="0"/>
              <a:t>) </a:t>
            </a:r>
            <a:r>
              <a:rPr lang="el-GR" sz="2800" b="0" dirty="0" smtClean="0"/>
              <a:t>2/9</a:t>
            </a:r>
            <a:endParaRPr lang="el-GR" dirty="0"/>
          </a:p>
        </p:txBody>
      </p:sp>
    </p:spTree>
    <p:extLst>
      <p:ext uri="{BB962C8B-B14F-4D97-AF65-F5344CB8AC3E}">
        <p14:creationId xmlns:p14="http://schemas.microsoft.com/office/powerpoint/2010/main" val="3069857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A3E8B0E9-D79B-4527-AEBF-A9DEFFFB4D78}" type="slidenum">
              <a:rPr lang="en-US" altLang="el-GR" sz="1400" b="0">
                <a:solidFill>
                  <a:srgbClr val="000000"/>
                </a:solidFill>
              </a:rPr>
              <a:pPr eaLnBrk="1" hangingPunct="1"/>
              <a:t>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ομάδα αντιπαράθεσης αναπτύχθηκε αρχικά στην πρώτη θεραπευτική κοινότητα για εξαρτημένους χρήστες ουσιών, την κοινότητα </a:t>
            </a:r>
            <a:r>
              <a:rPr lang="el-GR" dirty="0" err="1" smtClean="0"/>
              <a:t>Synanon</a:t>
            </a:r>
            <a:r>
              <a:rPr lang="el-GR" dirty="0" smtClean="0"/>
              <a:t>.</a:t>
            </a:r>
          </a:p>
          <a:p>
            <a:r>
              <a:rPr lang="el-GR" dirty="0" smtClean="0"/>
              <a:t>Στην αρχική φάση λειτουργίας του </a:t>
            </a:r>
            <a:r>
              <a:rPr lang="el-GR" dirty="0" err="1" smtClean="0"/>
              <a:t>Synanon</a:t>
            </a:r>
            <a:r>
              <a:rPr lang="el-GR" dirty="0" smtClean="0"/>
              <a:t> o </a:t>
            </a:r>
            <a:r>
              <a:rPr lang="el-GR" dirty="0" err="1" smtClean="0"/>
              <a:t>Charles</a:t>
            </a:r>
            <a:r>
              <a:rPr lang="el-GR" dirty="0" smtClean="0"/>
              <a:t> </a:t>
            </a:r>
            <a:r>
              <a:rPr lang="el-GR" dirty="0" err="1" smtClean="0"/>
              <a:t>Dederich</a:t>
            </a:r>
            <a:r>
              <a:rPr lang="el-GR" dirty="0" smtClean="0"/>
              <a:t>, ιδρυτής του προγράμματος, παρατήρησε ότι στη διάρκεια των διαλειμμάτων τα μέλη συζητούσαν έντονα μεταξύ τους, πείραζαν ο ένας τον άλλο για θέματα συμπεριφοράς και στάσης ή καβγάδιζαν παίζοντας ένα παιχνίδι.</a:t>
            </a:r>
          </a:p>
          <a:p>
            <a:r>
              <a:rPr lang="el-GR" dirty="0" smtClean="0"/>
              <a:t>Με τον τρόπο αυτό έφευγε η ένταση που υπήρχε ανάμεσά τους και εξομαλύνονταν οι σχέσεις.</a:t>
            </a:r>
          </a:p>
          <a:p>
            <a:r>
              <a:rPr lang="el-GR" dirty="0" smtClean="0"/>
              <a:t>Αυτή η άτυπη λειτουργία καθιερώθηκε στη διάρκεια του ημερήσιου προγράμματος του </a:t>
            </a:r>
            <a:r>
              <a:rPr lang="el-GR" dirty="0" err="1" smtClean="0"/>
              <a:t>Synanon</a:t>
            </a:r>
            <a:r>
              <a:rPr lang="el-GR" dirty="0" smtClean="0"/>
              <a:t> και ενισχύθηκε ακόμη περισσότερο ως διαδικασία όταν τέθηκαν τα όρια λειτουργίας του προγράμματος.</a:t>
            </a:r>
          </a:p>
        </p:txBody>
      </p:sp>
      <p:sp>
        <p:nvSpPr>
          <p:cNvPr id="3" name="Τίτλος 2"/>
          <p:cNvSpPr>
            <a:spLocks noGrp="1"/>
          </p:cNvSpPr>
          <p:nvPr>
            <p:ph type="title"/>
          </p:nvPr>
        </p:nvSpPr>
        <p:spPr/>
        <p:txBody>
          <a:bodyPr/>
          <a:lstStyle/>
          <a:p>
            <a:r>
              <a:rPr lang="el-GR" dirty="0"/>
              <a:t>Η ομάδα αντιπαράθεσης (</a:t>
            </a:r>
            <a:r>
              <a:rPr lang="el-GR" dirty="0" err="1"/>
              <a:t>encounter</a:t>
            </a:r>
            <a:r>
              <a:rPr lang="el-GR" dirty="0"/>
              <a:t> </a:t>
            </a:r>
            <a:r>
              <a:rPr lang="el-GR" dirty="0" err="1"/>
              <a:t>group</a:t>
            </a:r>
            <a:r>
              <a:rPr lang="el-GR" dirty="0"/>
              <a:t>) </a:t>
            </a:r>
            <a:r>
              <a:rPr lang="el-GR" sz="2800" b="0" dirty="0" smtClean="0"/>
              <a:t>3/9</a:t>
            </a:r>
            <a:endParaRPr lang="el-GR" dirty="0"/>
          </a:p>
        </p:txBody>
      </p:sp>
    </p:spTree>
    <p:extLst>
      <p:ext uri="{BB962C8B-B14F-4D97-AF65-F5344CB8AC3E}">
        <p14:creationId xmlns:p14="http://schemas.microsoft.com/office/powerpoint/2010/main" val="3990513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96FDB614-DCDB-4C3F-A4D8-947834EF5C46}" type="slidenum">
              <a:rPr lang="en-US" altLang="el-GR" sz="1400" b="0">
                <a:solidFill>
                  <a:srgbClr val="000000"/>
                </a:solidFill>
              </a:rPr>
              <a:pPr eaLnBrk="1" hangingPunct="1"/>
              <a:t>8</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Το πλαίσιο του προγράμματος όριζε τότε ότι τα μέλη ήταν υποχρεωμένα να τηρούν αυστηρά την ιεραρχία στη διάρκεια της ημέρας, την οποία μπορούσαν ωστόσο να ανατρέψουν στη διάρκεια των αντιπαραθετικών ομάδων.</a:t>
            </a:r>
          </a:p>
          <a:p>
            <a:r>
              <a:rPr lang="el-GR" dirty="0" smtClean="0"/>
              <a:t>Στις αντιπαραθετικές ομάδες συμμετείχαν όλοι ισότιμα και υπήρχε η δυνατότητα έκφρασης των αντιθέσεων, της κριτικής, της αμφισβήτησης του συστήματος αλλά και του ρόλου των άλλων.</a:t>
            </a:r>
          </a:p>
          <a:p>
            <a:r>
              <a:rPr lang="el-GR" dirty="0" smtClean="0"/>
              <a:t>Οι αντιπαραθετικές ομάδες αξιολογήθηκαν εμπειρικά ως σημαντικό θεραπευτικό εργαλείο των κοινοτήτων και μέχρι σήμερα στις περισσότερες θεραπευτικές κοινότητες πραγματοποιούνται αυτές οι ομάδες μια έως τρεις φορές την εβδομάδα.</a:t>
            </a:r>
          </a:p>
        </p:txBody>
      </p:sp>
      <p:sp>
        <p:nvSpPr>
          <p:cNvPr id="3" name="Τίτλος 2"/>
          <p:cNvSpPr>
            <a:spLocks noGrp="1"/>
          </p:cNvSpPr>
          <p:nvPr>
            <p:ph type="title"/>
          </p:nvPr>
        </p:nvSpPr>
        <p:spPr/>
        <p:txBody>
          <a:bodyPr/>
          <a:lstStyle/>
          <a:p>
            <a:r>
              <a:rPr lang="el-GR" dirty="0"/>
              <a:t>Η ομάδα αντιπαράθεσης (</a:t>
            </a:r>
            <a:r>
              <a:rPr lang="el-GR" dirty="0" err="1"/>
              <a:t>encounter</a:t>
            </a:r>
            <a:r>
              <a:rPr lang="el-GR" dirty="0"/>
              <a:t> </a:t>
            </a:r>
            <a:r>
              <a:rPr lang="el-GR" dirty="0" err="1"/>
              <a:t>group</a:t>
            </a:r>
            <a:r>
              <a:rPr lang="el-GR" dirty="0"/>
              <a:t>) </a:t>
            </a:r>
            <a:r>
              <a:rPr lang="el-GR" sz="2800" b="0" dirty="0" smtClean="0"/>
              <a:t>4/9</a:t>
            </a:r>
            <a:endParaRPr lang="el-GR" dirty="0"/>
          </a:p>
        </p:txBody>
      </p:sp>
    </p:spTree>
    <p:extLst>
      <p:ext uri="{BB962C8B-B14F-4D97-AF65-F5344CB8AC3E}">
        <p14:creationId xmlns:p14="http://schemas.microsoft.com/office/powerpoint/2010/main" val="40039485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Προσαρμοσμένο 17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F3F3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final</Template>
  <TotalTime>320</TotalTime>
  <Words>3436</Words>
  <Application>Microsoft Office PowerPoint</Application>
  <PresentationFormat>Προβολή στην οθόνη (4:3)</PresentationFormat>
  <Paragraphs>247</Paragraphs>
  <Slides>38</Slides>
  <Notes>37</Notes>
  <HiddenSlides>0</HiddenSlides>
  <MMClips>0</MMClips>
  <ScaleCrop>false</ScaleCrop>
  <HeadingPairs>
    <vt:vector size="4" baseType="variant">
      <vt:variant>
        <vt:lpstr>Θέμα</vt:lpstr>
      </vt:variant>
      <vt:variant>
        <vt:i4>2</vt:i4>
      </vt:variant>
      <vt:variant>
        <vt:lpstr>Τίτλοι διαφανειών</vt:lpstr>
      </vt:variant>
      <vt:variant>
        <vt:i4>38</vt:i4>
      </vt:variant>
    </vt:vector>
  </HeadingPairs>
  <TitlesOfParts>
    <vt:vector size="40" baseType="lpstr">
      <vt:lpstr>template final</vt:lpstr>
      <vt:lpstr>Default Design</vt:lpstr>
      <vt:lpstr>Κοινωνική Εργασία με Εξαρτημένα Άτομα</vt:lpstr>
      <vt:lpstr>Οι θεραπευτικές ομάδες 1/4</vt:lpstr>
      <vt:lpstr>Οι θεραπευτικές ομάδες 2/4</vt:lpstr>
      <vt:lpstr>Οι θεραπευτικές ομάδες 3/4</vt:lpstr>
      <vt:lpstr>Οι θεραπευτικές ομάδες 4/4</vt:lpstr>
      <vt:lpstr>Η ομάδα αντιπαράθεσης (encounter group) 1/9</vt:lpstr>
      <vt:lpstr>Η ομάδα αντιπαράθεσης (encounter group) 2/9</vt:lpstr>
      <vt:lpstr>Η ομάδα αντιπαράθεσης (encounter group) 3/9</vt:lpstr>
      <vt:lpstr>Η ομάδα αντιπαράθεσης (encounter group) 4/9</vt:lpstr>
      <vt:lpstr>Η ομάδα αντιπαράθεσης (encounter group) 5/9</vt:lpstr>
      <vt:lpstr>Η ομάδα αντιπαράθεσης (encounter group) 6/9</vt:lpstr>
      <vt:lpstr>Η ομάδα αντιπαράθεσης (encounter group) 7/9</vt:lpstr>
      <vt:lpstr>Η ομάδα αντιπαράθεσης (encounter group) 8/9</vt:lpstr>
      <vt:lpstr>Η ομάδα αντιπαράθεσης (encounter group) 9/9</vt:lpstr>
      <vt:lpstr>Μαραθώνιος (marathon group) 1/5</vt:lpstr>
      <vt:lpstr>Μαραθώνιος (marathon group) 2/5</vt:lpstr>
      <vt:lpstr>Μαραθώνιος (marathon group) 3/5</vt:lpstr>
      <vt:lpstr>Μαραθώνιος (marathon group) 4/5</vt:lpstr>
      <vt:lpstr>Μαραθώνιος (marathon group) 5/5</vt:lpstr>
      <vt:lpstr>Συνάντηση κοινότητας (community meeting) 1/6</vt:lpstr>
      <vt:lpstr>Συνάντηση κοινότητας (community meeting) 2/6</vt:lpstr>
      <vt:lpstr>Συνάντηση κοινότητας (community meeting) 3/6</vt:lpstr>
      <vt:lpstr>Συνάντηση κοινότητας (community meeting) 4/6</vt:lpstr>
      <vt:lpstr>Συνάντηση κοινότητας (community meeting) 5/6</vt:lpstr>
      <vt:lpstr>Συνάντηση κοινότητας (community meeting) 6/6</vt:lpstr>
      <vt:lpstr>Ομάδα ομοτίμων (peer group) 1/5</vt:lpstr>
      <vt:lpstr>Ομάδα ομοτίμων (peer group) 2/5</vt:lpstr>
      <vt:lpstr>Ομάδα ομοτίμων (peer group) 3/5</vt:lpstr>
      <vt:lpstr>Ομάδα ομοτίμων (peer group) 4/5</vt:lpstr>
      <vt:lpstr>Ομάδα ομοτίμων (peer group) 5/5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fkaram2</cp:lastModifiedBy>
  <cp:revision>40</cp:revision>
  <dcterms:created xsi:type="dcterms:W3CDTF">2014-10-15T10:57:23Z</dcterms:created>
  <dcterms:modified xsi:type="dcterms:W3CDTF">2015-02-13T15:19:43Z</dcterms:modified>
</cp:coreProperties>
</file>