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9"/>
  </p:notesMasterIdLst>
  <p:handoutMasterIdLst>
    <p:handoutMasterId r:id="rId20"/>
  </p:handoutMasterIdLst>
  <p:sldIdLst>
    <p:sldId id="256" r:id="rId3"/>
    <p:sldId id="267" r:id="rId4"/>
    <p:sldId id="268" r:id="rId5"/>
    <p:sldId id="269" r:id="rId6"/>
    <p:sldId id="270" r:id="rId7"/>
    <p:sldId id="271" r:id="rId8"/>
    <p:sldId id="272" r:id="rId9"/>
    <p:sldId id="273" r:id="rId10"/>
    <p:sldId id="274" r:id="rId11"/>
    <p:sldId id="275" r:id="rId12"/>
    <p:sldId id="257" r:id="rId13"/>
    <p:sldId id="262" r:id="rId14"/>
    <p:sldId id="264" r:id="rId15"/>
    <p:sldId id="265" r:id="rId16"/>
    <p:sldId id="266" r:id="rId17"/>
    <p:sldId id="261"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6" d="100"/>
          <a:sy n="106" d="100"/>
        </p:scale>
        <p:origin x="188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3/11/2014</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3/11/2014</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23639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paper-textures-crumpled-backgrounds-wallpapers-paper-textures-crumpled-phot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69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391384" y="1196752"/>
            <a:ext cx="8361232" cy="5184576"/>
          </a:xfrm>
          <a:prstGeom prst="roundRect">
            <a:avLst>
              <a:gd name="adj" fmla="val 3352"/>
            </a:avLst>
          </a:prstGeom>
          <a:solidFill>
            <a:schemeClr val="bg1">
              <a:alpha val="78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Τίτλος 1"/>
          <p:cNvSpPr txBox="1">
            <a:spLocks/>
          </p:cNvSpPr>
          <p:nvPr userDrawn="1"/>
        </p:nvSpPr>
        <p:spPr>
          <a:xfrm>
            <a:off x="467544" y="116632"/>
            <a:ext cx="8208912" cy="936104"/>
          </a:xfrm>
          <a:prstGeom prst="rect">
            <a:avLst/>
          </a:prstGeom>
          <a:solidFill>
            <a:schemeClr val="bg1">
              <a:alpha val="56000"/>
            </a:schemeClr>
          </a:soli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l-GR" sz="4000" b="1" dirty="0">
              <a:solidFill>
                <a:prstClr val="black"/>
              </a:solidFill>
            </a:endParaRPr>
          </a:p>
        </p:txBody>
      </p:sp>
      <p:sp>
        <p:nvSpPr>
          <p:cNvPr id="2" name="Title 1"/>
          <p:cNvSpPr>
            <a:spLocks noGrp="1"/>
          </p:cNvSpPr>
          <p:nvPr>
            <p:ph type="title"/>
          </p:nvPr>
        </p:nvSpPr>
        <p:spPr/>
        <p:txBody>
          <a:bodyPr>
            <a:normAutofit/>
          </a:bodyPr>
          <a:lstStyle>
            <a:lvl1pPr>
              <a:defRPr sz="3600">
                <a:solidFill>
                  <a:schemeClr val="accent4">
                    <a:lumMod val="75000"/>
                  </a:schemeClr>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spcBef>
                <a:spcPts val="1200"/>
              </a:spcBef>
              <a:buFont typeface="Courier New" panose="02070309020205020404" pitchFamily="49" charset="0"/>
              <a:buChar char="o"/>
              <a:defRPr sz="2400"/>
            </a:lvl1pPr>
            <a:lvl2pPr marL="742950" indent="-285750">
              <a:buFont typeface="Arial" panose="020B0604020202020204" pitchFamily="34" charset="0"/>
              <a:buChar char="•"/>
              <a:defRPr sz="2200"/>
            </a:lvl2pPr>
            <a:lvl3pPr>
              <a:defRPr sz="2000"/>
            </a:lvl3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60764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105127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28491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277537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003779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31163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056495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85489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872692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368251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Τεκμηριωμένη Λήψη Κλινικής Απόφασης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r>
              <a:rPr lang="el-GR" sz="2800" b="1" dirty="0" smtClean="0"/>
              <a:t>Ενότητα </a:t>
            </a:r>
            <a:r>
              <a:rPr lang="el-GR" sz="2800" b="1" dirty="0"/>
              <a:t>6</a:t>
            </a:r>
            <a:r>
              <a:rPr lang="el-GR" sz="2800" dirty="0" smtClean="0"/>
              <a:t>:</a:t>
            </a:r>
            <a:r>
              <a:rPr lang="en-US" sz="2800" dirty="0" smtClean="0"/>
              <a:t> </a:t>
            </a:r>
            <a:r>
              <a:rPr lang="el-GR" sz="2800" dirty="0"/>
              <a:t>Αφηγηματική και συστηματική ανασκόπηση</a:t>
            </a:r>
          </a:p>
          <a:p>
            <a:pPr>
              <a:spcBef>
                <a:spcPts val="0"/>
              </a:spcBef>
            </a:pPr>
            <a:r>
              <a:rPr lang="el-GR" sz="2400" dirty="0" smtClean="0"/>
              <a:t>Κλαίρη </a:t>
            </a:r>
            <a:r>
              <a:rPr lang="el-GR" sz="2400" dirty="0" err="1" smtClean="0"/>
              <a:t>Γουρουντή</a:t>
            </a:r>
            <a:r>
              <a:rPr lang="el-GR" sz="2400" dirty="0" smtClean="0"/>
              <a:t>, </a:t>
            </a:r>
            <a:r>
              <a:rPr lang="en-US" sz="2400" dirty="0" smtClean="0"/>
              <a:t>PhD</a:t>
            </a:r>
            <a:endParaRPr lang="el-GR" sz="2400" dirty="0"/>
          </a:p>
          <a:p>
            <a:pPr>
              <a:spcBef>
                <a:spcPts val="0"/>
              </a:spcBef>
            </a:pPr>
            <a:r>
              <a:rPr lang="el-GR" sz="2400" dirty="0"/>
              <a:t>Τμήμα </a:t>
            </a:r>
            <a:r>
              <a:rPr lang="el-GR" sz="2400" dirty="0" smtClean="0"/>
              <a:t>Μαιευτικής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Πλεονεκτήματα συστηματικών ανασκοπήσεων </a:t>
            </a:r>
            <a:r>
              <a:rPr lang="el-GR" sz="3000" b="0" dirty="0" smtClean="0"/>
              <a:t>(2 </a:t>
            </a:r>
            <a:r>
              <a:rPr lang="el-GR" sz="3000" b="0" dirty="0"/>
              <a:t>από </a:t>
            </a:r>
            <a:r>
              <a:rPr lang="el-GR" sz="3000" b="0" dirty="0" smtClean="0"/>
              <a:t>2)</a:t>
            </a:r>
            <a:endParaRPr lang="el-GR" sz="3000" dirty="0"/>
          </a:p>
        </p:txBody>
      </p:sp>
      <p:sp>
        <p:nvSpPr>
          <p:cNvPr id="3" name="Θέση περιεχομένου 2"/>
          <p:cNvSpPr>
            <a:spLocks noGrp="1"/>
          </p:cNvSpPr>
          <p:nvPr>
            <p:ph idx="1"/>
          </p:nvPr>
        </p:nvSpPr>
        <p:spPr>
          <a:xfrm>
            <a:off x="457200" y="1196752"/>
            <a:ext cx="8229600" cy="504056"/>
          </a:xfrm>
        </p:spPr>
        <p:txBody>
          <a:bodyPr/>
          <a:lstStyle/>
          <a:p>
            <a:pPr marL="0" indent="0" algn="ctr">
              <a:buNone/>
            </a:pPr>
            <a:r>
              <a:rPr lang="en-US" b="1" dirty="0" smtClean="0"/>
              <a:t>The Concept of a Systematic Review</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grpSp>
        <p:nvGrpSpPr>
          <p:cNvPr id="52" name="Ομάδα 51"/>
          <p:cNvGrpSpPr/>
          <p:nvPr/>
        </p:nvGrpSpPr>
        <p:grpSpPr>
          <a:xfrm>
            <a:off x="3242661" y="1784149"/>
            <a:ext cx="2880320" cy="4272393"/>
            <a:chOff x="3203848" y="1909456"/>
            <a:chExt cx="2880320" cy="4272393"/>
          </a:xfrm>
        </p:grpSpPr>
        <p:sp>
          <p:nvSpPr>
            <p:cNvPr id="10" name="Έλλειψη 9"/>
            <p:cNvSpPr/>
            <p:nvPr/>
          </p:nvSpPr>
          <p:spPr>
            <a:xfrm>
              <a:off x="3203848" y="2636912"/>
              <a:ext cx="2880320" cy="576064"/>
            </a:xfrm>
            <a:prstGeom prst="ellipse">
              <a:avLst/>
            </a:prstGeom>
            <a:solidFill>
              <a:srgbClr val="0B5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2" name="Ισοσκελές τρίγωνο 11"/>
            <p:cNvSpPr/>
            <p:nvPr/>
          </p:nvSpPr>
          <p:spPr>
            <a:xfrm rot="15317915">
              <a:off x="3687018" y="2068458"/>
              <a:ext cx="179806" cy="244420"/>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 name="Ισοσκελές τρίγωνο 12"/>
            <p:cNvSpPr/>
            <p:nvPr/>
          </p:nvSpPr>
          <p:spPr>
            <a:xfrm>
              <a:off x="4226757" y="1909456"/>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4" name="Ισοσκελές τρίγωνο 13"/>
            <p:cNvSpPr/>
            <p:nvPr/>
          </p:nvSpPr>
          <p:spPr>
            <a:xfrm rot="10975224">
              <a:off x="4788023" y="1997201"/>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5" name="Ισοσκελές τρίγωνο 14"/>
            <p:cNvSpPr/>
            <p:nvPr/>
          </p:nvSpPr>
          <p:spPr>
            <a:xfrm rot="15391555">
              <a:off x="5167292" y="2052700"/>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6" name="Ισοσκελές τρίγωνο 15"/>
            <p:cNvSpPr/>
            <p:nvPr/>
          </p:nvSpPr>
          <p:spPr>
            <a:xfrm rot="16200000">
              <a:off x="5471443" y="2272419"/>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7" name="Ισοσκελές τρίγωνο 16"/>
            <p:cNvSpPr/>
            <p:nvPr/>
          </p:nvSpPr>
          <p:spPr>
            <a:xfrm rot="10975224">
              <a:off x="3390421" y="2698156"/>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8" name="Ισοσκελές τρίγωνο 17"/>
            <p:cNvSpPr/>
            <p:nvPr/>
          </p:nvSpPr>
          <p:spPr>
            <a:xfrm rot="16200000">
              <a:off x="3657019" y="2457953"/>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solidFill>
                  <a:prstClr val="white"/>
                </a:solidFill>
              </a:endParaRPr>
            </a:p>
          </p:txBody>
        </p:sp>
        <p:sp>
          <p:nvSpPr>
            <p:cNvPr id="19" name="Ισοσκελές τρίγωνο 18"/>
            <p:cNvSpPr/>
            <p:nvPr/>
          </p:nvSpPr>
          <p:spPr>
            <a:xfrm rot="15785487">
              <a:off x="4195610" y="2453625"/>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0" name="Ισοσκελές τρίγωνο 19"/>
            <p:cNvSpPr/>
            <p:nvPr/>
          </p:nvSpPr>
          <p:spPr>
            <a:xfrm rot="5400000">
              <a:off x="4745952" y="2392322"/>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1" name="Ισοσκελές τρίγωνο 20"/>
            <p:cNvSpPr/>
            <p:nvPr/>
          </p:nvSpPr>
          <p:spPr>
            <a:xfrm rot="10800000">
              <a:off x="5148064" y="2451896"/>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2" name="Ισοσκελές τρίγωνο 21"/>
            <p:cNvSpPr/>
            <p:nvPr/>
          </p:nvSpPr>
          <p:spPr>
            <a:xfrm rot="15453219">
              <a:off x="3696944" y="2984205"/>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3" name="Ισοσκελές τρίγωνο 22"/>
            <p:cNvSpPr/>
            <p:nvPr/>
          </p:nvSpPr>
          <p:spPr>
            <a:xfrm rot="198991">
              <a:off x="3982497" y="2687320"/>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4" name="Ισοσκελές τρίγωνο 23"/>
            <p:cNvSpPr/>
            <p:nvPr/>
          </p:nvSpPr>
          <p:spPr>
            <a:xfrm rot="5792303">
              <a:off x="4277661" y="2867625"/>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5" name="Ισοσκελές τρίγωνο 24"/>
            <p:cNvSpPr/>
            <p:nvPr/>
          </p:nvSpPr>
          <p:spPr>
            <a:xfrm rot="5032144">
              <a:off x="4689410" y="2818748"/>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6" name="Ισοσκελές τρίγωνο 25"/>
            <p:cNvSpPr/>
            <p:nvPr/>
          </p:nvSpPr>
          <p:spPr>
            <a:xfrm rot="1657960">
              <a:off x="4957039" y="2566234"/>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7" name="Ισοσκελές τρίγωνο 26"/>
            <p:cNvSpPr/>
            <p:nvPr/>
          </p:nvSpPr>
          <p:spPr>
            <a:xfrm rot="1274618">
              <a:off x="5459605" y="2586411"/>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8" name="Ισοσκελές τρίγωνο 27"/>
            <p:cNvSpPr/>
            <p:nvPr/>
          </p:nvSpPr>
          <p:spPr>
            <a:xfrm rot="10975224">
              <a:off x="5317681" y="3005633"/>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9" name="Ισοσκελές τρίγωνο 28"/>
            <p:cNvSpPr/>
            <p:nvPr/>
          </p:nvSpPr>
          <p:spPr>
            <a:xfrm>
              <a:off x="4692001" y="3064516"/>
              <a:ext cx="239805" cy="228678"/>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1" name="Ισοσκελές τρίγωνο 30"/>
            <p:cNvSpPr/>
            <p:nvPr/>
          </p:nvSpPr>
          <p:spPr>
            <a:xfrm>
              <a:off x="3998993" y="5157193"/>
              <a:ext cx="285002" cy="171507"/>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2" name="Ισοσκελές τρίγωνο 31"/>
            <p:cNvSpPr/>
            <p:nvPr/>
          </p:nvSpPr>
          <p:spPr>
            <a:xfrm>
              <a:off x="4320907" y="5157193"/>
              <a:ext cx="285002" cy="183934"/>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3" name="Ισοσκελές τρίγωνο 32"/>
            <p:cNvSpPr/>
            <p:nvPr/>
          </p:nvSpPr>
          <p:spPr>
            <a:xfrm>
              <a:off x="4650802" y="5163406"/>
              <a:ext cx="285002" cy="171507"/>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4" name="Ισοσκελές τρίγωνο 33"/>
            <p:cNvSpPr/>
            <p:nvPr/>
          </p:nvSpPr>
          <p:spPr>
            <a:xfrm>
              <a:off x="4980194" y="5169620"/>
              <a:ext cx="285002" cy="171507"/>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5" name="Ισοσκελές τρίγωνο 34"/>
            <p:cNvSpPr/>
            <p:nvPr/>
          </p:nvSpPr>
          <p:spPr>
            <a:xfrm>
              <a:off x="4508301" y="4640563"/>
              <a:ext cx="285002" cy="171507"/>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6" name="Ισοσκελές τρίγωνο 35"/>
            <p:cNvSpPr/>
            <p:nvPr/>
          </p:nvSpPr>
          <p:spPr>
            <a:xfrm>
              <a:off x="4173011" y="4962998"/>
              <a:ext cx="285002" cy="171507"/>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7" name="Ισοσκελές τρίγωνο 36"/>
            <p:cNvSpPr/>
            <p:nvPr/>
          </p:nvSpPr>
          <p:spPr>
            <a:xfrm>
              <a:off x="4523217" y="4962997"/>
              <a:ext cx="285002" cy="171507"/>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8" name="Ισοσκελές τρίγωνο 37"/>
            <p:cNvSpPr/>
            <p:nvPr/>
          </p:nvSpPr>
          <p:spPr>
            <a:xfrm>
              <a:off x="4825882" y="4971544"/>
              <a:ext cx="285002" cy="171507"/>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9" name="Ισοσκελές τρίγωνο 38"/>
            <p:cNvSpPr/>
            <p:nvPr/>
          </p:nvSpPr>
          <p:spPr>
            <a:xfrm rot="10965553">
              <a:off x="4168634" y="5172234"/>
              <a:ext cx="285002" cy="171507"/>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40" name="Ισοσκελές τρίγωνο 39"/>
            <p:cNvSpPr/>
            <p:nvPr/>
          </p:nvSpPr>
          <p:spPr>
            <a:xfrm rot="10800000">
              <a:off x="4488830" y="5172233"/>
              <a:ext cx="285002" cy="171507"/>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42" name="Ισοσκελές τρίγωνο 41"/>
            <p:cNvSpPr/>
            <p:nvPr/>
          </p:nvSpPr>
          <p:spPr>
            <a:xfrm rot="10800000">
              <a:off x="4825882" y="5178995"/>
              <a:ext cx="285002" cy="171507"/>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43" name="Ισοσκελές τρίγωνο 42"/>
            <p:cNvSpPr/>
            <p:nvPr/>
          </p:nvSpPr>
          <p:spPr>
            <a:xfrm rot="10800000">
              <a:off x="4516561" y="4792390"/>
              <a:ext cx="285002" cy="171507"/>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44" name="Ισοσκελές τρίγωνο 43"/>
            <p:cNvSpPr/>
            <p:nvPr/>
          </p:nvSpPr>
          <p:spPr>
            <a:xfrm>
              <a:off x="4669402" y="4791490"/>
              <a:ext cx="285002" cy="171507"/>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45" name="Ισοσκελές τρίγωνο 44"/>
            <p:cNvSpPr/>
            <p:nvPr/>
          </p:nvSpPr>
          <p:spPr>
            <a:xfrm>
              <a:off x="4346328" y="4787580"/>
              <a:ext cx="285002" cy="171507"/>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46" name="Βέλος προς τα κάτω 45"/>
            <p:cNvSpPr/>
            <p:nvPr/>
          </p:nvSpPr>
          <p:spPr>
            <a:xfrm rot="3026040">
              <a:off x="3987156" y="5416891"/>
              <a:ext cx="217946" cy="648072"/>
            </a:xfrm>
            <a:prstGeom prst="downArrow">
              <a:avLst/>
            </a:prstGeom>
            <a:solidFill>
              <a:srgbClr val="0E742E"/>
            </a:solidFill>
            <a:ln>
              <a:solidFill>
                <a:srgbClr val="0E7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47" name="Βέλος προς τα κάτω 46"/>
            <p:cNvSpPr/>
            <p:nvPr/>
          </p:nvSpPr>
          <p:spPr>
            <a:xfrm>
              <a:off x="4563472" y="5533777"/>
              <a:ext cx="217946" cy="648072"/>
            </a:xfrm>
            <a:prstGeom prst="downArrow">
              <a:avLst/>
            </a:prstGeom>
            <a:solidFill>
              <a:srgbClr val="0E742E"/>
            </a:solidFill>
            <a:ln>
              <a:solidFill>
                <a:srgbClr val="0E7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48" name="Βέλος προς τα κάτω 47"/>
            <p:cNvSpPr/>
            <p:nvPr/>
          </p:nvSpPr>
          <p:spPr>
            <a:xfrm rot="18677497">
              <a:off x="5142333" y="5436799"/>
              <a:ext cx="217946" cy="648072"/>
            </a:xfrm>
            <a:prstGeom prst="downArrow">
              <a:avLst/>
            </a:prstGeom>
            <a:solidFill>
              <a:srgbClr val="0E742E"/>
            </a:solidFill>
            <a:ln>
              <a:solidFill>
                <a:srgbClr val="0E7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1" name="Ελεύθερη σχεδίαση 10"/>
            <p:cNvSpPr/>
            <p:nvPr/>
          </p:nvSpPr>
          <p:spPr>
            <a:xfrm>
              <a:off x="3234885" y="2981965"/>
              <a:ext cx="2811341" cy="1592328"/>
            </a:xfrm>
            <a:custGeom>
              <a:avLst/>
              <a:gdLst>
                <a:gd name="connsiteX0" fmla="*/ 12517 w 2811341"/>
                <a:gd name="connsiteY0" fmla="*/ 17609 h 1592328"/>
                <a:gd name="connsiteX1" fmla="*/ 294528 w 2811341"/>
                <a:gd name="connsiteY1" fmla="*/ 291074 h 1592328"/>
                <a:gd name="connsiteX2" fmla="*/ 602177 w 2811341"/>
                <a:gd name="connsiteY2" fmla="*/ 632906 h 1592328"/>
                <a:gd name="connsiteX3" fmla="*/ 909825 w 2811341"/>
                <a:gd name="connsiteY3" fmla="*/ 1008921 h 1592328"/>
                <a:gd name="connsiteX4" fmla="*/ 1063650 w 2811341"/>
                <a:gd name="connsiteY4" fmla="*/ 1137108 h 1592328"/>
                <a:gd name="connsiteX5" fmla="*/ 1097833 w 2811341"/>
                <a:gd name="connsiteY5" fmla="*/ 1188383 h 1592328"/>
                <a:gd name="connsiteX6" fmla="*/ 1080741 w 2811341"/>
                <a:gd name="connsiteY6" fmla="*/ 1444756 h 1592328"/>
                <a:gd name="connsiteX7" fmla="*/ 1080741 w 2811341"/>
                <a:gd name="connsiteY7" fmla="*/ 1538760 h 1592328"/>
                <a:gd name="connsiteX8" fmla="*/ 1328569 w 2811341"/>
                <a:gd name="connsiteY8" fmla="*/ 1581489 h 1592328"/>
                <a:gd name="connsiteX9" fmla="*/ 1644764 w 2811341"/>
                <a:gd name="connsiteY9" fmla="*/ 1590035 h 1592328"/>
                <a:gd name="connsiteX10" fmla="*/ 1764405 w 2811341"/>
                <a:gd name="connsiteY10" fmla="*/ 1547306 h 1592328"/>
                <a:gd name="connsiteX11" fmla="*/ 1755859 w 2811341"/>
                <a:gd name="connsiteY11" fmla="*/ 1342207 h 1592328"/>
                <a:gd name="connsiteX12" fmla="*/ 1755859 w 2811341"/>
                <a:gd name="connsiteY12" fmla="*/ 1222566 h 1592328"/>
                <a:gd name="connsiteX13" fmla="*/ 1738767 w 2811341"/>
                <a:gd name="connsiteY13" fmla="*/ 1196928 h 1592328"/>
                <a:gd name="connsiteX14" fmla="*/ 2029324 w 2811341"/>
                <a:gd name="connsiteY14" fmla="*/ 889280 h 1592328"/>
                <a:gd name="connsiteX15" fmla="*/ 2405339 w 2811341"/>
                <a:gd name="connsiteY15" fmla="*/ 444899 h 1592328"/>
                <a:gd name="connsiteX16" fmla="*/ 2661713 w 2811341"/>
                <a:gd name="connsiteY16" fmla="*/ 179979 h 1592328"/>
                <a:gd name="connsiteX17" fmla="*/ 2806992 w 2811341"/>
                <a:gd name="connsiteY17" fmla="*/ 517 h 1592328"/>
                <a:gd name="connsiteX18" fmla="*/ 2499343 w 2811341"/>
                <a:gd name="connsiteY18" fmla="*/ 128704 h 1592328"/>
                <a:gd name="connsiteX19" fmla="*/ 1764405 w 2811341"/>
                <a:gd name="connsiteY19" fmla="*/ 222708 h 1592328"/>
                <a:gd name="connsiteX20" fmla="*/ 867096 w 2811341"/>
                <a:gd name="connsiteY20" fmla="*/ 197071 h 1592328"/>
                <a:gd name="connsiteX21" fmla="*/ 311620 w 2811341"/>
                <a:gd name="connsiteY21" fmla="*/ 128704 h 1592328"/>
                <a:gd name="connsiteX22" fmla="*/ 72337 w 2811341"/>
                <a:gd name="connsiteY22" fmla="*/ 51792 h 1592328"/>
                <a:gd name="connsiteX23" fmla="*/ 12517 w 2811341"/>
                <a:gd name="connsiteY23" fmla="*/ 17609 h 159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11341" h="1592328">
                  <a:moveTo>
                    <a:pt x="12517" y="17609"/>
                  </a:moveTo>
                  <a:cubicBezTo>
                    <a:pt x="49549" y="57489"/>
                    <a:pt x="196251" y="188525"/>
                    <a:pt x="294528" y="291074"/>
                  </a:cubicBezTo>
                  <a:cubicBezTo>
                    <a:pt x="392805" y="393623"/>
                    <a:pt x="499628" y="513265"/>
                    <a:pt x="602177" y="632906"/>
                  </a:cubicBezTo>
                  <a:cubicBezTo>
                    <a:pt x="704727" y="752547"/>
                    <a:pt x="832913" y="924887"/>
                    <a:pt x="909825" y="1008921"/>
                  </a:cubicBezTo>
                  <a:cubicBezTo>
                    <a:pt x="986737" y="1092955"/>
                    <a:pt x="1032315" y="1107198"/>
                    <a:pt x="1063650" y="1137108"/>
                  </a:cubicBezTo>
                  <a:cubicBezTo>
                    <a:pt x="1094985" y="1167018"/>
                    <a:pt x="1094985" y="1137108"/>
                    <a:pt x="1097833" y="1188383"/>
                  </a:cubicBezTo>
                  <a:cubicBezTo>
                    <a:pt x="1100682" y="1239658"/>
                    <a:pt x="1083590" y="1386360"/>
                    <a:pt x="1080741" y="1444756"/>
                  </a:cubicBezTo>
                  <a:cubicBezTo>
                    <a:pt x="1077892" y="1503152"/>
                    <a:pt x="1039436" y="1515971"/>
                    <a:pt x="1080741" y="1538760"/>
                  </a:cubicBezTo>
                  <a:cubicBezTo>
                    <a:pt x="1122046" y="1561549"/>
                    <a:pt x="1234565" y="1572943"/>
                    <a:pt x="1328569" y="1581489"/>
                  </a:cubicBezTo>
                  <a:cubicBezTo>
                    <a:pt x="1422573" y="1590035"/>
                    <a:pt x="1572125" y="1595732"/>
                    <a:pt x="1644764" y="1590035"/>
                  </a:cubicBezTo>
                  <a:cubicBezTo>
                    <a:pt x="1717403" y="1584338"/>
                    <a:pt x="1745889" y="1588611"/>
                    <a:pt x="1764405" y="1547306"/>
                  </a:cubicBezTo>
                  <a:cubicBezTo>
                    <a:pt x="1782921" y="1506001"/>
                    <a:pt x="1757283" y="1396330"/>
                    <a:pt x="1755859" y="1342207"/>
                  </a:cubicBezTo>
                  <a:cubicBezTo>
                    <a:pt x="1754435" y="1288084"/>
                    <a:pt x="1758708" y="1246779"/>
                    <a:pt x="1755859" y="1222566"/>
                  </a:cubicBezTo>
                  <a:cubicBezTo>
                    <a:pt x="1753010" y="1198353"/>
                    <a:pt x="1693190" y="1252476"/>
                    <a:pt x="1738767" y="1196928"/>
                  </a:cubicBezTo>
                  <a:cubicBezTo>
                    <a:pt x="1784345" y="1141380"/>
                    <a:pt x="1918229" y="1014618"/>
                    <a:pt x="2029324" y="889280"/>
                  </a:cubicBezTo>
                  <a:cubicBezTo>
                    <a:pt x="2140419" y="763942"/>
                    <a:pt x="2299941" y="563116"/>
                    <a:pt x="2405339" y="444899"/>
                  </a:cubicBezTo>
                  <a:cubicBezTo>
                    <a:pt x="2510737" y="326682"/>
                    <a:pt x="2594771" y="254043"/>
                    <a:pt x="2661713" y="179979"/>
                  </a:cubicBezTo>
                  <a:cubicBezTo>
                    <a:pt x="2728655" y="105915"/>
                    <a:pt x="2834054" y="9063"/>
                    <a:pt x="2806992" y="517"/>
                  </a:cubicBezTo>
                  <a:cubicBezTo>
                    <a:pt x="2779930" y="-8029"/>
                    <a:pt x="2673108" y="91672"/>
                    <a:pt x="2499343" y="128704"/>
                  </a:cubicBezTo>
                  <a:cubicBezTo>
                    <a:pt x="2325579" y="165736"/>
                    <a:pt x="2036446" y="211314"/>
                    <a:pt x="1764405" y="222708"/>
                  </a:cubicBezTo>
                  <a:cubicBezTo>
                    <a:pt x="1492364" y="234102"/>
                    <a:pt x="1109227" y="212738"/>
                    <a:pt x="867096" y="197071"/>
                  </a:cubicBezTo>
                  <a:cubicBezTo>
                    <a:pt x="624965" y="181404"/>
                    <a:pt x="444080" y="152917"/>
                    <a:pt x="311620" y="128704"/>
                  </a:cubicBezTo>
                  <a:cubicBezTo>
                    <a:pt x="179160" y="104491"/>
                    <a:pt x="116490" y="71732"/>
                    <a:pt x="72337" y="51792"/>
                  </a:cubicBezTo>
                  <a:cubicBezTo>
                    <a:pt x="28184" y="31852"/>
                    <a:pt x="-24515" y="-22271"/>
                    <a:pt x="12517" y="17609"/>
                  </a:cubicBezTo>
                  <a:close/>
                </a:path>
              </a:pathLst>
            </a:custGeom>
            <a:solidFill>
              <a:srgbClr val="0E7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49" name="TextBox 48"/>
            <p:cNvSpPr txBox="1"/>
            <p:nvPr/>
          </p:nvSpPr>
          <p:spPr>
            <a:xfrm>
              <a:off x="4065849" y="2108588"/>
              <a:ext cx="1080120" cy="323165"/>
            </a:xfrm>
            <a:prstGeom prst="rect">
              <a:avLst/>
            </a:prstGeom>
            <a:solidFill>
              <a:schemeClr val="bg1"/>
            </a:solidFill>
          </p:spPr>
          <p:txBody>
            <a:bodyPr wrap="square" rtlCol="0">
              <a:spAutoFit/>
            </a:bodyPr>
            <a:lstStyle/>
            <a:p>
              <a:pPr algn="ctr"/>
              <a:r>
                <a:rPr lang="en-US" sz="1500" dirty="0" smtClean="0">
                  <a:solidFill>
                    <a:prstClr val="black"/>
                  </a:solidFill>
                  <a:latin typeface="Calibri"/>
                </a:rPr>
                <a:t>Studies</a:t>
              </a:r>
              <a:endParaRPr lang="el-GR" sz="1500" dirty="0">
                <a:solidFill>
                  <a:prstClr val="black"/>
                </a:solidFill>
                <a:latin typeface="Calibri"/>
              </a:endParaRPr>
            </a:p>
          </p:txBody>
        </p:sp>
        <p:sp>
          <p:nvSpPr>
            <p:cNvPr id="50" name="TextBox 49"/>
            <p:cNvSpPr txBox="1"/>
            <p:nvPr/>
          </p:nvSpPr>
          <p:spPr>
            <a:xfrm>
              <a:off x="3700462" y="3717032"/>
              <a:ext cx="1955772" cy="553998"/>
            </a:xfrm>
            <a:prstGeom prst="rect">
              <a:avLst/>
            </a:prstGeom>
            <a:solidFill>
              <a:schemeClr val="bg1"/>
            </a:solidFill>
          </p:spPr>
          <p:txBody>
            <a:bodyPr wrap="square" rtlCol="0">
              <a:spAutoFit/>
            </a:bodyPr>
            <a:lstStyle/>
            <a:p>
              <a:pPr algn="ctr"/>
              <a:r>
                <a:rPr lang="en-US" sz="1500" dirty="0" smtClean="0">
                  <a:solidFill>
                    <a:prstClr val="black"/>
                  </a:solidFill>
                  <a:latin typeface="Calibri"/>
                </a:rPr>
                <a:t>Systematic review process</a:t>
              </a:r>
              <a:endParaRPr lang="el-GR" sz="1500" dirty="0">
                <a:solidFill>
                  <a:prstClr val="black"/>
                </a:solidFill>
                <a:latin typeface="Calibri"/>
              </a:endParaRPr>
            </a:p>
          </p:txBody>
        </p:sp>
        <p:sp>
          <p:nvSpPr>
            <p:cNvPr id="51" name="TextBox 50"/>
            <p:cNvSpPr txBox="1"/>
            <p:nvPr/>
          </p:nvSpPr>
          <p:spPr>
            <a:xfrm>
              <a:off x="3764297" y="4889216"/>
              <a:ext cx="1789527" cy="323165"/>
            </a:xfrm>
            <a:prstGeom prst="rect">
              <a:avLst/>
            </a:prstGeom>
            <a:solidFill>
              <a:schemeClr val="bg1"/>
            </a:solidFill>
          </p:spPr>
          <p:txBody>
            <a:bodyPr wrap="square" rtlCol="0">
              <a:spAutoFit/>
            </a:bodyPr>
            <a:lstStyle/>
            <a:p>
              <a:pPr algn="ctr"/>
              <a:r>
                <a:rPr lang="en-US" sz="1500" dirty="0" smtClean="0">
                  <a:solidFill>
                    <a:prstClr val="black"/>
                  </a:solidFill>
                  <a:latin typeface="Calibri"/>
                </a:rPr>
                <a:t>Systematic review</a:t>
              </a:r>
              <a:endParaRPr lang="el-GR" sz="1500" dirty="0">
                <a:solidFill>
                  <a:prstClr val="black"/>
                </a:solidFill>
                <a:latin typeface="Calibri"/>
              </a:endParaRPr>
            </a:p>
          </p:txBody>
        </p:sp>
      </p:grpSp>
    </p:spTree>
    <p:extLst>
      <p:ext uri="{BB962C8B-B14F-4D97-AF65-F5344CB8AC3E}">
        <p14:creationId xmlns:p14="http://schemas.microsoft.com/office/powerpoint/2010/main" val="670403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Κλαίρη </a:t>
            </a:r>
            <a:r>
              <a:rPr lang="el-GR" sz="2000" dirty="0" err="1" smtClean="0"/>
              <a:t>Γουρουντή</a:t>
            </a:r>
            <a:r>
              <a:rPr lang="el-GR" sz="2000" dirty="0" smtClean="0"/>
              <a:t> 2014. </a:t>
            </a:r>
            <a:r>
              <a:rPr lang="el-GR" sz="2000" dirty="0"/>
              <a:t>Κλαίρη </a:t>
            </a:r>
            <a:r>
              <a:rPr lang="el-GR" sz="2000" dirty="0" err="1" smtClean="0"/>
              <a:t>Γουρουντή</a:t>
            </a:r>
            <a:r>
              <a:rPr lang="el-GR" sz="2000" dirty="0" smtClean="0"/>
              <a:t>. «Τεκμηριωμένη Λήψη Κλινικής Απόφασης. Ενότητα </a:t>
            </a:r>
            <a:r>
              <a:rPr lang="el-GR" sz="2000" dirty="0" smtClean="0"/>
              <a:t>6</a:t>
            </a:r>
            <a:r>
              <a:rPr lang="en-US" sz="2000" dirty="0" smtClean="0"/>
              <a:t>:</a:t>
            </a:r>
            <a:r>
              <a:rPr lang="el-GR" sz="2000" dirty="0"/>
              <a:t> Αφηγηματική και συστηματική </a:t>
            </a:r>
            <a:r>
              <a:rPr lang="el-GR" sz="2000" dirty="0" smtClean="0"/>
              <a:t>ανασκόπηση</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Γιατί πρέπει να γίνεται σύνθεση των </a:t>
            </a:r>
            <a:r>
              <a:rPr lang="el-GR" sz="3200" dirty="0" smtClean="0"/>
              <a:t>αποτελεσμάτων</a:t>
            </a:r>
            <a:r>
              <a:rPr lang="en-US" sz="3200" dirty="0" smtClean="0"/>
              <a:t>; </a:t>
            </a:r>
            <a:r>
              <a:rPr lang="en-US" sz="3000" b="0" dirty="0" smtClean="0"/>
              <a:t>(1 </a:t>
            </a:r>
            <a:r>
              <a:rPr lang="el-GR" sz="3000" b="0" dirty="0" smtClean="0"/>
              <a:t>από 2)</a:t>
            </a:r>
            <a:endParaRPr lang="el-GR" sz="3000" b="0" dirty="0"/>
          </a:p>
        </p:txBody>
      </p:sp>
      <p:sp>
        <p:nvSpPr>
          <p:cNvPr id="3" name="Θέση περιεχομένου 2"/>
          <p:cNvSpPr>
            <a:spLocks noGrp="1"/>
          </p:cNvSpPr>
          <p:nvPr>
            <p:ph idx="1"/>
          </p:nvPr>
        </p:nvSpPr>
        <p:spPr>
          <a:xfrm>
            <a:off x="457200" y="1556792"/>
            <a:ext cx="8229600" cy="4680520"/>
          </a:xfrm>
        </p:spPr>
        <p:txBody>
          <a:bodyPr/>
          <a:lstStyle/>
          <a:p>
            <a:r>
              <a:rPr lang="el-GR" dirty="0"/>
              <a:t>Η ολοένα αυξανόμενη πληροφορία σχετικά με τα διάφορα επιστημονικά ερωτήματα καθώς και η ανάγκη για λήψη έγκυρων και έγκαιρων αποφάσεων τόσο σε θέματα δημόσιας υγείας όσο και στην καθημερινή μαιευτική κλινική πρακτική, καθιστούν απαραίτητη τη σύνθεση των αποτελεσμάτων που προέρχονται από την πληθώρα των πρωτογενών μελετών που διεξάγονται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946616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556792"/>
            <a:ext cx="8229600" cy="4680520"/>
          </a:xfrm>
        </p:spPr>
        <p:txBody>
          <a:bodyPr/>
          <a:lstStyle/>
          <a:p>
            <a:r>
              <a:rPr lang="el-GR" altLang="el-GR" dirty="0"/>
              <a:t>Η πλέον αποδεκτή επιστημονική μέθοδος σύνθεσης των ευρημάτων των πρωτογενών μελετών είναι η συστηματική ανασκόπηση (</a:t>
            </a:r>
            <a:r>
              <a:rPr lang="el-GR" altLang="el-GR" dirty="0" err="1"/>
              <a:t>systematic</a:t>
            </a:r>
            <a:r>
              <a:rPr lang="el-GR" altLang="el-GR" dirty="0"/>
              <a:t> </a:t>
            </a:r>
            <a:r>
              <a:rPr lang="el-GR" altLang="el-GR" dirty="0" err="1"/>
              <a:t>review</a:t>
            </a:r>
            <a:r>
              <a:rPr lang="el-GR" altLang="el-GR" dirty="0"/>
              <a:t>) σε συνδυασμό με την εφαρμογή της </a:t>
            </a:r>
            <a:r>
              <a:rPr lang="el-GR" altLang="el-GR" dirty="0" err="1"/>
              <a:t>μετα</a:t>
            </a:r>
            <a:r>
              <a:rPr lang="el-GR" altLang="el-GR" dirty="0"/>
              <a:t>-ανάλυσης (</a:t>
            </a:r>
            <a:r>
              <a:rPr lang="el-GR" altLang="el-GR" dirty="0" err="1"/>
              <a:t>meta</a:t>
            </a:r>
            <a:r>
              <a:rPr lang="el-GR" altLang="el-GR" dirty="0"/>
              <a:t>-</a:t>
            </a:r>
            <a:r>
              <a:rPr lang="el-GR" altLang="el-GR" dirty="0" err="1"/>
              <a:t>analysis</a:t>
            </a:r>
            <a:r>
              <a:rPr lang="el-GR" alt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
        <p:nvSpPr>
          <p:cNvPr id="5" name="Τίτλος 4"/>
          <p:cNvSpPr>
            <a:spLocks noGrp="1"/>
          </p:cNvSpPr>
          <p:nvPr>
            <p:ph type="title"/>
          </p:nvPr>
        </p:nvSpPr>
        <p:spPr/>
        <p:txBody>
          <a:bodyPr>
            <a:normAutofit fontScale="90000"/>
          </a:bodyPr>
          <a:lstStyle/>
          <a:p>
            <a:r>
              <a:rPr lang="el-GR" dirty="0"/>
              <a:t>Γιατί πρέπει να γίνεται σύνθεση των αποτελεσμάτων; </a:t>
            </a:r>
            <a:r>
              <a:rPr lang="el-GR" sz="3300" b="0" dirty="0"/>
              <a:t>(2 από 2)</a:t>
            </a:r>
          </a:p>
        </p:txBody>
      </p:sp>
    </p:spTree>
    <p:extLst>
      <p:ext uri="{BB962C8B-B14F-4D97-AF65-F5344CB8AC3E}">
        <p14:creationId xmlns:p14="http://schemas.microsoft.com/office/powerpoint/2010/main" val="3990729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ανασκοπήσεων</a:t>
            </a:r>
          </a:p>
        </p:txBody>
      </p:sp>
      <p:sp>
        <p:nvSpPr>
          <p:cNvPr id="3" name="Θέση περιεχομένου 2"/>
          <p:cNvSpPr>
            <a:spLocks noGrp="1"/>
          </p:cNvSpPr>
          <p:nvPr>
            <p:ph idx="1"/>
          </p:nvPr>
        </p:nvSpPr>
        <p:spPr>
          <a:xfrm>
            <a:off x="457200" y="1556792"/>
            <a:ext cx="8229600" cy="4680520"/>
          </a:xfrm>
        </p:spPr>
        <p:txBody>
          <a:bodyPr/>
          <a:lstStyle/>
          <a:p>
            <a:r>
              <a:rPr lang="el-GR" dirty="0"/>
              <a:t>Αφηγηματική </a:t>
            </a:r>
            <a:r>
              <a:rPr lang="el-GR" dirty="0" smtClean="0"/>
              <a:t>ανασκόπηση,</a:t>
            </a:r>
            <a:endParaRPr lang="el-GR" dirty="0"/>
          </a:p>
          <a:p>
            <a:r>
              <a:rPr lang="el-GR" dirty="0"/>
              <a:t>Συστηματική </a:t>
            </a:r>
            <a:r>
              <a:rPr lang="el-GR" dirty="0" smtClean="0"/>
              <a:t>ανασκόπηση.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427219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Αφηγηματική ανασκόπηση</a:t>
            </a:r>
          </a:p>
        </p:txBody>
      </p:sp>
      <p:sp>
        <p:nvSpPr>
          <p:cNvPr id="3" name="Θέση περιεχομένου 2"/>
          <p:cNvSpPr>
            <a:spLocks noGrp="1"/>
          </p:cNvSpPr>
          <p:nvPr>
            <p:ph idx="1"/>
          </p:nvPr>
        </p:nvSpPr>
        <p:spPr>
          <a:xfrm>
            <a:off x="457200" y="1556792"/>
            <a:ext cx="8229600" cy="2448272"/>
          </a:xfrm>
        </p:spPr>
        <p:txBody>
          <a:bodyPr/>
          <a:lstStyle/>
          <a:p>
            <a:r>
              <a:rPr lang="el-GR" dirty="0"/>
              <a:t>Η χρήση της αφηγηματικής ανασκόπησης (</a:t>
            </a:r>
            <a:r>
              <a:rPr lang="el-GR" dirty="0" err="1"/>
              <a:t>narrative</a:t>
            </a:r>
            <a:r>
              <a:rPr lang="el-GR" dirty="0"/>
              <a:t> </a:t>
            </a:r>
            <a:r>
              <a:rPr lang="el-GR" dirty="0" err="1"/>
              <a:t>review</a:t>
            </a:r>
            <a:r>
              <a:rPr lang="el-GR" dirty="0"/>
              <a:t>) έχει δεχθεί έντονη κριτική και εκάστοτε έχει απορριφθεί από την ερευνητική κοινότητα, καθώς σε αρκετές περιπτώσεις οδήγησε στην εξαγωγή λανθασμένων ή παραπλανητικών συμπερασμάτων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
        <p:nvSpPr>
          <p:cNvPr id="5" name="Ορθογώνιο 4"/>
          <p:cNvSpPr/>
          <p:nvPr/>
        </p:nvSpPr>
        <p:spPr>
          <a:xfrm>
            <a:off x="5292080" y="4869160"/>
            <a:ext cx="3104568" cy="400110"/>
          </a:xfrm>
          <a:prstGeom prst="rect">
            <a:avLst/>
          </a:prstGeom>
        </p:spPr>
        <p:txBody>
          <a:bodyPr wrap="none">
            <a:spAutoFit/>
          </a:bodyPr>
          <a:lstStyle/>
          <a:p>
            <a:r>
              <a:rPr lang="en-US" sz="2000" dirty="0">
                <a:solidFill>
                  <a:prstClr val="black"/>
                </a:solidFill>
                <a:latin typeface="Calibri"/>
              </a:rPr>
              <a:t>(Stroup and Thacker, 2005). </a:t>
            </a:r>
          </a:p>
        </p:txBody>
      </p:sp>
    </p:spTree>
    <p:extLst>
      <p:ext uri="{BB962C8B-B14F-4D97-AF65-F5344CB8AC3E}">
        <p14:creationId xmlns:p14="http://schemas.microsoft.com/office/powerpoint/2010/main" val="831389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Ορισμοί</a:t>
            </a:r>
          </a:p>
        </p:txBody>
      </p:sp>
      <p:sp>
        <p:nvSpPr>
          <p:cNvPr id="3" name="Θέση περιεχομένου 2"/>
          <p:cNvSpPr>
            <a:spLocks noGrp="1"/>
          </p:cNvSpPr>
          <p:nvPr>
            <p:ph idx="1"/>
          </p:nvPr>
        </p:nvSpPr>
        <p:spPr/>
        <p:txBody>
          <a:bodyPr>
            <a:normAutofit/>
          </a:bodyPr>
          <a:lstStyle/>
          <a:p>
            <a:r>
              <a:rPr lang="el-GR" b="1" dirty="0"/>
              <a:t>Αφηγηματική ανασκόπηση (</a:t>
            </a:r>
            <a:r>
              <a:rPr lang="el-GR" b="1" dirty="0" err="1"/>
              <a:t>literature</a:t>
            </a:r>
            <a:r>
              <a:rPr lang="el-GR" b="1" dirty="0"/>
              <a:t> </a:t>
            </a:r>
            <a:r>
              <a:rPr lang="el-GR" b="1" dirty="0" err="1"/>
              <a:t>review</a:t>
            </a:r>
            <a:r>
              <a:rPr lang="el-GR" b="1" dirty="0" smtClean="0"/>
              <a:t>)</a:t>
            </a:r>
            <a:endParaRPr lang="el-GR" b="1" dirty="0"/>
          </a:p>
          <a:p>
            <a:pPr marL="0" indent="0">
              <a:buNone/>
            </a:pPr>
            <a:r>
              <a:rPr lang="el-GR" dirty="0" smtClean="0"/>
              <a:t>Άρθρο </a:t>
            </a:r>
            <a:r>
              <a:rPr lang="el-GR" dirty="0"/>
              <a:t>που συνοψίζει πολλές διαφορετικές μελέτες και μπορεί να προβαίνει σε εξαγωγή συμπερασμάτων για ένα συγκεκριμένο </a:t>
            </a:r>
            <a:r>
              <a:rPr lang="el-GR" dirty="0" smtClean="0"/>
              <a:t>θέμα</a:t>
            </a:r>
            <a:endParaRPr lang="el-GR" dirty="0"/>
          </a:p>
          <a:p>
            <a:r>
              <a:rPr lang="el-GR" b="1" dirty="0"/>
              <a:t>Συστηματική </a:t>
            </a:r>
            <a:r>
              <a:rPr lang="el-GR" b="1" dirty="0" err="1"/>
              <a:t>ανασκόπηση(systematic</a:t>
            </a:r>
            <a:r>
              <a:rPr lang="el-GR" b="1" dirty="0"/>
              <a:t> </a:t>
            </a:r>
            <a:r>
              <a:rPr lang="el-GR" b="1" dirty="0" err="1"/>
              <a:t>review</a:t>
            </a:r>
            <a:r>
              <a:rPr lang="el-GR" b="1" dirty="0" smtClean="0"/>
              <a:t>)</a:t>
            </a:r>
            <a:endParaRPr lang="el-GR" b="1" dirty="0"/>
          </a:p>
          <a:p>
            <a:pPr marL="0" indent="0">
              <a:buNone/>
            </a:pPr>
            <a:r>
              <a:rPr lang="el-GR" dirty="0" smtClean="0"/>
              <a:t>Η </a:t>
            </a:r>
            <a:r>
              <a:rPr lang="el-GR" dirty="0"/>
              <a:t>ανασκόπηση της υπάρχουσας έρευνας που αφορά σαφώς διατυπωμένα ερωτήματα και χρησιμοποιεί συστηματικά και ρητά κριτήρια για τον εντοπισμό, την επιλογή και την κριτική αποτίμηση των σχετικών ερευνών, για την συλλογή και ανάλυση των δεδομένων των μελετών που περιλαμβάνονται στην ανασκόπηση.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789954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200" dirty="0"/>
              <a:t>M</a:t>
            </a:r>
            <a:r>
              <a:rPr lang="el-GR" sz="3200" dirty="0" err="1"/>
              <a:t>ειονεκτήματα</a:t>
            </a:r>
            <a:r>
              <a:rPr lang="el-GR" sz="3200" dirty="0"/>
              <a:t> αφηγηματικής </a:t>
            </a:r>
            <a:r>
              <a:rPr lang="el-GR" sz="3200" dirty="0" smtClean="0"/>
              <a:t>ανασκόπησης </a:t>
            </a:r>
            <a:r>
              <a:rPr lang="el-GR" sz="3000" b="0" dirty="0" smtClean="0"/>
              <a:t>(1 από 2)</a:t>
            </a:r>
            <a:endParaRPr lang="el-GR" sz="3000" b="0"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Τα σημαντικότερα μειονεκτήματα των αφηγηματικών μελέτες που πρόκειται να συμπεριλάβει στην ανασκόπησή ανασκοπήσεων είναι:</a:t>
            </a:r>
          </a:p>
          <a:p>
            <a:r>
              <a:rPr lang="el-GR" dirty="0"/>
              <a:t>ο υποκειμενικός τρόπος με τον οποίο ο ερευνητής επιλέγει τις μελέτες, </a:t>
            </a:r>
          </a:p>
          <a:p>
            <a:r>
              <a:rPr lang="el-GR" dirty="0"/>
              <a:t>η ανομοιογένεια στην ποιότητα των μελετών, </a:t>
            </a:r>
          </a:p>
          <a:p>
            <a:r>
              <a:rPr lang="el-GR" dirty="0"/>
              <a:t>η ανομοιογένεια στην μέθοδο συλλογής των πρωτογενών δεδομένων,</a:t>
            </a:r>
          </a:p>
          <a:p>
            <a:r>
              <a:rPr lang="el-GR" dirty="0"/>
              <a:t>η μη ύπαρξη σε όλες τις μελέτες των απαιτούμενων δεδομένων ώστε να μπορούν να συμπεριληφθούν στην ανασκόπηση και </a:t>
            </a:r>
          </a:p>
          <a:p>
            <a:r>
              <a:rPr lang="el-GR" dirty="0"/>
              <a:t>η εσφαλμένη ερμηνεία της έκβασης.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2550740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200" dirty="0"/>
              <a:t>M</a:t>
            </a:r>
            <a:r>
              <a:rPr lang="el-GR" sz="3200" dirty="0" err="1"/>
              <a:t>ειονεκτήματα</a:t>
            </a:r>
            <a:r>
              <a:rPr lang="el-GR" sz="3200" dirty="0"/>
              <a:t> αφηγηματικής ανασκόπησης </a:t>
            </a:r>
            <a:r>
              <a:rPr lang="el-GR" sz="3000" b="0" dirty="0" smtClean="0"/>
              <a:t>(2 </a:t>
            </a:r>
            <a:r>
              <a:rPr lang="el-GR" sz="3000" b="0" dirty="0"/>
              <a:t>από </a:t>
            </a:r>
            <a:r>
              <a:rPr lang="el-GR" sz="3000" b="0" dirty="0" smtClean="0"/>
              <a:t>2)</a:t>
            </a:r>
            <a:endParaRPr lang="el-GR" sz="3000" dirty="0"/>
          </a:p>
        </p:txBody>
      </p:sp>
      <p:sp>
        <p:nvSpPr>
          <p:cNvPr id="3" name="Θέση περιεχομένου 2"/>
          <p:cNvSpPr>
            <a:spLocks noGrp="1"/>
          </p:cNvSpPr>
          <p:nvPr>
            <p:ph idx="1"/>
          </p:nvPr>
        </p:nvSpPr>
        <p:spPr>
          <a:xfrm>
            <a:off x="457200" y="1556792"/>
            <a:ext cx="8229600" cy="4680520"/>
          </a:xfrm>
        </p:spPr>
        <p:txBody>
          <a:bodyPr/>
          <a:lstStyle/>
          <a:p>
            <a:r>
              <a:rPr lang="el-GR" dirty="0"/>
              <a:t>Οι αφηγηματικές ανασκοπήσεις στερούνται συστηματικότητας ή δεν ενσωματώνουν σε τακτική βάση όλες τις συναφείς </a:t>
            </a:r>
            <a:r>
              <a:rPr lang="el-GR" dirty="0" err="1"/>
              <a:t>επικαιροποιημένες</a:t>
            </a:r>
            <a:r>
              <a:rPr lang="el-GR" dirty="0"/>
              <a:t> επιστημονικές ενδείξεις. </a:t>
            </a:r>
          </a:p>
          <a:p>
            <a:r>
              <a:rPr lang="el-GR" dirty="0" smtClean="0"/>
              <a:t>Η </a:t>
            </a:r>
            <a:r>
              <a:rPr lang="el-GR" dirty="0"/>
              <a:t>ατέλεια αυτή έχει οδηγήσει στην ιδέα ότι οι ανασκοπήσεις είναι ανάγκη να διενεργούνται κατά τρόπο συστηματικό.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326926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Πλεονεκτήματα συστηματικών </a:t>
            </a:r>
            <a:r>
              <a:rPr lang="el-GR" sz="3200" dirty="0" smtClean="0"/>
              <a:t>ανασκοπήσεων </a:t>
            </a:r>
            <a:r>
              <a:rPr lang="el-GR" sz="3000" b="0" dirty="0" smtClean="0"/>
              <a:t>(1 από </a:t>
            </a:r>
            <a:r>
              <a:rPr lang="el-GR" sz="3000" b="0" dirty="0"/>
              <a:t>2</a:t>
            </a:r>
            <a:r>
              <a:rPr lang="el-GR" sz="3000" b="0" dirty="0" smtClean="0"/>
              <a:t>)</a:t>
            </a:r>
            <a:endParaRPr lang="el-GR" sz="3000" b="0"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Οι λόγοι για την προτίμηση των συστηματικών ανασκοπήσεων έναντι των αφηγηματικών ανασκοπήσεων είναι οι εξής: </a:t>
            </a:r>
          </a:p>
          <a:p>
            <a:r>
              <a:rPr lang="el-GR" dirty="0"/>
              <a:t>με το συνδυασμό των δεδομένων βελτιώνεται η δυνατότητα να </a:t>
            </a:r>
            <a:r>
              <a:rPr lang="el-GR" dirty="0" err="1"/>
              <a:t>μελετήθει</a:t>
            </a:r>
            <a:r>
              <a:rPr lang="el-GR" dirty="0"/>
              <a:t> καλύτερα η συνοχή (</a:t>
            </a:r>
            <a:r>
              <a:rPr lang="el-GR" dirty="0" err="1"/>
              <a:t>consistency</a:t>
            </a:r>
            <a:r>
              <a:rPr lang="el-GR" dirty="0"/>
              <a:t>) των αποτελεσμάτων και τελικά να γενικευθούν τα </a:t>
            </a:r>
            <a:r>
              <a:rPr lang="el-GR" dirty="0" smtClean="0"/>
              <a:t>ευρήματα.</a:t>
            </a:r>
            <a:endParaRPr lang="el-GR" dirty="0"/>
          </a:p>
          <a:p>
            <a:r>
              <a:rPr lang="el-GR" dirty="0"/>
              <a:t>συνδυάζοντας όλες τις μεμονωμένες πρωτογενείς μελέτες που έχουν προσπαθήσει να απαντήσουν στην ίδια ερώτηση βελτιώνεται σημαντικά η στατιστική ισχύ (</a:t>
            </a:r>
            <a:r>
              <a:rPr lang="el-GR" dirty="0" err="1"/>
              <a:t>power</a:t>
            </a:r>
            <a:r>
              <a:rPr lang="el-GR" dirty="0"/>
              <a:t>) διότι αυξάνεται το μέγεθος του δείγματος. Αυτό συμβαίνει επειδή πολλές μεμονωμένες μελέτες περιλαμβάνουν μικρά μεγέθη δειγμάτων και ως εκ τούτου δεν είναι εφικτό να ανιχνευθούν μικρές αλλά σημαντικές επιπτώσεις (ανεπαρκή δύναμη</a:t>
            </a:r>
            <a:r>
              <a:rPr lang="el-GR" dirty="0" smtClean="0"/>
              <a:t>).</a:t>
            </a:r>
            <a:endParaRPr lang="el-GR" dirty="0"/>
          </a:p>
          <a:p>
            <a:r>
              <a:rPr lang="el-GR" dirty="0"/>
              <a:t>ο αναγνώστης μπορεί </a:t>
            </a:r>
            <a:r>
              <a:rPr lang="el-GR" dirty="0" err="1"/>
              <a:t>διαβάζωντας</a:t>
            </a:r>
            <a:r>
              <a:rPr lang="el-GR" dirty="0"/>
              <a:t> μια συστηματική ανασκόπηση να αντλήσει γρήγορα μεγάλο όγκο πληροφοριών που έχουν παρουσιαστεί με συστηματικό τρόπο.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41851024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d03e8e218b107563e6c12227ea8d27490375d2c"/>
</p:tagLst>
</file>

<file path=ppt/theme/theme1.xml><?xml version="1.0" encoding="utf-8"?>
<a:theme xmlns:a="http://schemas.openxmlformats.org/drawingml/2006/main" name="OC_template_updated">
  <a:themeElements>
    <a:clrScheme name="Προσαρμοσμένο 1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TotalTime>
  <Words>833</Words>
  <Application>Microsoft Office PowerPoint</Application>
  <PresentationFormat>Προβολή στην οθόνη (4:3)</PresentationFormat>
  <Paragraphs>83</Paragraphs>
  <Slides>16</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16</vt:i4>
      </vt:variant>
    </vt:vector>
  </HeadingPairs>
  <TitlesOfParts>
    <vt:vector size="23" baseType="lpstr">
      <vt:lpstr>Arial</vt:lpstr>
      <vt:lpstr>Calibri</vt:lpstr>
      <vt:lpstr>Courier New</vt:lpstr>
      <vt:lpstr>Times New Roman</vt:lpstr>
      <vt:lpstr>Wingdings</vt:lpstr>
      <vt:lpstr>OC_template_updated</vt:lpstr>
      <vt:lpstr>OC_template_1</vt:lpstr>
      <vt:lpstr>Τεκμηριωμένη Λήψη Κλινικής Απόφασης</vt:lpstr>
      <vt:lpstr>Γιατί πρέπει να γίνεται σύνθεση των αποτελεσμάτων; (1 από 2)</vt:lpstr>
      <vt:lpstr>Γιατί πρέπει να γίνεται σύνθεση των αποτελεσμάτων; (2 από 2)</vt:lpstr>
      <vt:lpstr>Είδη ανασκοπήσεων</vt:lpstr>
      <vt:lpstr>Αφηγηματική ανασκόπηση</vt:lpstr>
      <vt:lpstr>Ορισμοί</vt:lpstr>
      <vt:lpstr>Mειονεκτήματα αφηγηματικής ανασκόπησης (1 από 2)</vt:lpstr>
      <vt:lpstr>Mειονεκτήματα αφηγηματικής ανασκόπησης (2 από 2)</vt:lpstr>
      <vt:lpstr>Πλεονεκτήματα συστηματικών ανασκοπήσεων (1 από 2)</vt:lpstr>
      <vt:lpstr>Πλεονεκτήματα συστηματικών ανασκοπήσεων (2 από 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Elenh Xoumh</cp:lastModifiedBy>
  <cp:revision>36</cp:revision>
  <dcterms:created xsi:type="dcterms:W3CDTF">2013-03-04T13:35:19Z</dcterms:created>
  <dcterms:modified xsi:type="dcterms:W3CDTF">2014-11-03T08:10:59Z</dcterms:modified>
</cp:coreProperties>
</file>