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8" r:id="rId2"/>
  </p:sldMasterIdLst>
  <p:notesMasterIdLst>
    <p:notesMasterId r:id="rId124"/>
  </p:notesMasterIdLst>
  <p:handoutMasterIdLst>
    <p:handoutMasterId r:id="rId125"/>
  </p:handoutMasterIdLst>
  <p:sldIdLst>
    <p:sldId id="374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37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380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376" r:id="rId43"/>
    <p:sldId id="298" r:id="rId44"/>
    <p:sldId id="377" r:id="rId45"/>
    <p:sldId id="300" r:id="rId46"/>
    <p:sldId id="301" r:id="rId47"/>
    <p:sldId id="302" r:id="rId48"/>
    <p:sldId id="303" r:id="rId49"/>
    <p:sldId id="304" r:id="rId50"/>
    <p:sldId id="381" r:id="rId51"/>
    <p:sldId id="306" r:id="rId52"/>
    <p:sldId id="307" r:id="rId53"/>
    <p:sldId id="308" r:id="rId54"/>
    <p:sldId id="309" r:id="rId55"/>
    <p:sldId id="387" r:id="rId56"/>
    <p:sldId id="388" r:id="rId57"/>
    <p:sldId id="389" r:id="rId58"/>
    <p:sldId id="382" r:id="rId59"/>
    <p:sldId id="383" r:id="rId60"/>
    <p:sldId id="384" r:id="rId61"/>
    <p:sldId id="385" r:id="rId62"/>
    <p:sldId id="386" r:id="rId63"/>
    <p:sldId id="321" r:id="rId64"/>
    <p:sldId id="322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78" r:id="rId77"/>
    <p:sldId id="334" r:id="rId78"/>
    <p:sldId id="335" r:id="rId79"/>
    <p:sldId id="336" r:id="rId80"/>
    <p:sldId id="379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9" r:id="rId93"/>
    <p:sldId id="350" r:id="rId94"/>
    <p:sldId id="351" r:id="rId95"/>
    <p:sldId id="353" r:id="rId96"/>
    <p:sldId id="354" r:id="rId97"/>
    <p:sldId id="355" r:id="rId98"/>
    <p:sldId id="356" r:id="rId99"/>
    <p:sldId id="357" r:id="rId100"/>
    <p:sldId id="358" r:id="rId101"/>
    <p:sldId id="359" r:id="rId102"/>
    <p:sldId id="360" r:id="rId103"/>
    <p:sldId id="361" r:id="rId104"/>
    <p:sldId id="362" r:id="rId105"/>
    <p:sldId id="363" r:id="rId106"/>
    <p:sldId id="364" r:id="rId107"/>
    <p:sldId id="366" r:id="rId108"/>
    <p:sldId id="367" r:id="rId109"/>
    <p:sldId id="368" r:id="rId110"/>
    <p:sldId id="369" r:id="rId111"/>
    <p:sldId id="371" r:id="rId112"/>
    <p:sldId id="391" r:id="rId113"/>
    <p:sldId id="390" r:id="rId114"/>
    <p:sldId id="372" r:id="rId115"/>
    <p:sldId id="373" r:id="rId116"/>
    <p:sldId id="392" r:id="rId117"/>
    <p:sldId id="393" r:id="rId118"/>
    <p:sldId id="394" r:id="rId119"/>
    <p:sldId id="396" r:id="rId120"/>
    <p:sldId id="398" r:id="rId121"/>
    <p:sldId id="399" r:id="rId122"/>
    <p:sldId id="397" r:id="rId123"/>
  </p:sldIdLst>
  <p:sldSz cx="9144000" cy="6858000" type="screen4x3"/>
  <p:notesSz cx="7104063" cy="10234613"/>
  <p:custDataLst>
    <p:tags r:id="rId126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0000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47" autoAdjust="0"/>
    <p:restoredTop sz="9466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28" Type="http://schemas.openxmlformats.org/officeDocument/2006/relationships/viewProps" Target="viewProps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18" Type="http://schemas.openxmlformats.org/officeDocument/2006/relationships/slide" Target="slides/slide116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124" Type="http://schemas.openxmlformats.org/officeDocument/2006/relationships/notesMaster" Target="notesMasters/notesMaster1.xml"/><Relationship Id="rId129" Type="http://schemas.openxmlformats.org/officeDocument/2006/relationships/theme" Target="theme/theme1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119" Type="http://schemas.openxmlformats.org/officeDocument/2006/relationships/slide" Target="slides/slide117.xml"/><Relationship Id="rId44" Type="http://schemas.openxmlformats.org/officeDocument/2006/relationships/slide" Target="slides/slide42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130" Type="http://schemas.openxmlformats.org/officeDocument/2006/relationships/tableStyles" Target="tableStyles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120" Type="http://schemas.openxmlformats.org/officeDocument/2006/relationships/slide" Target="slides/slide118.xml"/><Relationship Id="rId125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slide" Target="slides/slide11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tags" Target="tags/tag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26" Type="http://schemas.openxmlformats.org/officeDocument/2006/relationships/slide" Target="slides/slide2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19/3/2015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614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3D0D1C-2BC6-423D-921A-22A69661046F}" type="slidenum">
              <a:rPr lang="el-GR" smtClean="0"/>
              <a:pPr/>
              <a:t>10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22308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283910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7394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624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EECE36-D225-44AF-A138-4E5332BF30A1}" type="slidenum">
              <a:rPr lang="el-GR" smtClean="0"/>
              <a:pPr/>
              <a:t>20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68092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79040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84843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979048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706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7541ED-509F-4ECF-93D7-4E5E7B08689E}" type="slidenum">
              <a:rPr lang="el-GR" smtClean="0"/>
              <a:pPr/>
              <a:t>44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227617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6758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7489C-081E-4DC2-AB59-09A4CDF8AC3B}" type="slidenum">
              <a:rPr lang="el-GR" smtClean="0"/>
              <a:pPr/>
              <a:t>50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28891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6861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61DF72-386E-424B-840B-8801F10EBD09}" type="slidenum">
              <a:rPr lang="el-GR" smtClean="0"/>
              <a:pPr/>
              <a:t>62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96019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542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F34A1B-CFAC-4C95-A30F-FA90143F0532}" type="slidenum">
              <a:rPr lang="el-GR" smtClean="0"/>
              <a:pPr/>
              <a:t>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87289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696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CE7526-42D2-4FF9-86DB-A366CEDD6E84}" type="slidenum">
              <a:rPr lang="el-GR" smtClean="0"/>
              <a:pPr/>
              <a:t>66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8064969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7168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6497AA-71FF-4235-9197-BCF01ABAD48D}" type="slidenum">
              <a:rPr lang="el-GR" smtClean="0"/>
              <a:pPr/>
              <a:t>67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033730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727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80DAAE-BE78-46C2-BE2A-2EFF284A54D3}" type="slidenum">
              <a:rPr lang="el-GR" smtClean="0"/>
              <a:pPr/>
              <a:t>68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74435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3731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737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ED412-8C2D-4E1C-8237-F1B8F4141185}" type="slidenum">
              <a:rPr lang="el-GR" smtClean="0"/>
              <a:pPr/>
              <a:t>69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194943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7475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C5B654-2327-4D31-8CDA-02BDCCF85B11}" type="slidenum">
              <a:rPr lang="el-GR" smtClean="0"/>
              <a:pPr/>
              <a:t>70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20562262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7578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7229E3-0C44-4F5C-98D4-FA8936FEBC3B}" type="slidenum">
              <a:rPr lang="el-GR" smtClean="0"/>
              <a:pPr/>
              <a:t>71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156907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6803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7680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7572D-8549-4DDA-8EAD-D6222633DD5F}" type="slidenum">
              <a:rPr lang="el-GR" smtClean="0"/>
              <a:pPr/>
              <a:t>72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421323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680751-6D7B-43EB-9BEE-75A02F33729C}" type="slidenum">
              <a:rPr lang="el-GR" smtClean="0"/>
              <a:pPr/>
              <a:t>73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060693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7782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680751-6D7B-43EB-9BEE-75A02F33729C}" type="slidenum">
              <a:rPr lang="el-GR" smtClean="0"/>
              <a:pPr/>
              <a:t>74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0464360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7885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1F31ACC-24E2-4D81-A53A-B42FCEC640FA}" type="slidenum">
              <a:rPr lang="el-GR" smtClean="0"/>
              <a:pPr/>
              <a:t>75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504218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553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DB2E4C4-8068-432A-A675-52C7EEBA9645}" type="slidenum">
              <a:rPr lang="el-GR" smtClean="0"/>
              <a:pPr/>
              <a:t>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344891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7987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6FAA9F-250C-4A38-8748-324B7CE55B10}" type="slidenum">
              <a:rPr lang="el-GR" smtClean="0"/>
              <a:pPr/>
              <a:t>76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7766036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6AAB2-F874-4922-8BDA-70C039AD1F97}" type="slidenum">
              <a:rPr lang="el-GR" smtClean="0"/>
              <a:pPr/>
              <a:t>77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93954664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8090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6AAB2-F874-4922-8BDA-70C039AD1F97}" type="slidenum">
              <a:rPr lang="el-GR" smtClean="0"/>
              <a:pPr/>
              <a:t>78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02897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819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F4025-9DA5-413C-8EAE-7BFF96E3D050}" type="slidenum">
              <a:rPr lang="el-GR" smtClean="0"/>
              <a:pPr/>
              <a:t>79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5519244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829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A0ACE-CD56-4941-B70B-54BC976EACFF}" type="slidenum">
              <a:rPr lang="el-GR" smtClean="0"/>
              <a:pPr/>
              <a:t>80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823838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839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CF63C8-7381-405B-831F-EDA05C316FBF}" type="slidenum">
              <a:rPr lang="el-GR" smtClean="0"/>
              <a:pPr/>
              <a:t>81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61530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849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63B1B2-7EEA-4093-A34F-4A80204B7919}" type="slidenum">
              <a:rPr lang="el-GR" smtClean="0"/>
              <a:pPr/>
              <a:t>82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8390088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B092A8-1690-44A2-962C-0CE957767801}" type="slidenum">
              <a:rPr lang="el-GR" smtClean="0"/>
              <a:pPr/>
              <a:t>83</a:t>
            </a:fld>
            <a:endParaRPr lang="el-GR" dirty="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0271605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7043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8704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A8EDA6-C2E0-4B4C-848D-3B4CD2869242}" type="slidenum">
              <a:rPr lang="el-GR" smtClean="0"/>
              <a:pPr/>
              <a:t>84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93338488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8806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ED6848-324C-4F1E-985D-B8575E0FE867}" type="slidenum">
              <a:rPr lang="el-GR" smtClean="0"/>
              <a:pPr/>
              <a:t>85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49150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9C9B94-5C6D-411D-A8AF-CE94DB825EBB}" type="slidenum">
              <a:rPr lang="el-GR" smtClean="0"/>
              <a:pPr/>
              <a:t>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72096635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9091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8909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0B3BC-F123-4A98-B636-D58F82AC7741}" type="slidenum">
              <a:rPr lang="el-GR" smtClean="0"/>
              <a:pPr/>
              <a:t>87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7360158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9114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935DD-6544-4AD3-92CD-863F8853AFF9}" type="slidenum">
              <a:rPr lang="el-GR" smtClean="0"/>
              <a:pPr/>
              <a:t>90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028035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9216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74228D-54A8-4227-956C-772DC8020586}" type="slidenum">
              <a:rPr lang="el-GR" smtClean="0"/>
              <a:pPr/>
              <a:t>91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189463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C7A68D-F82B-46E9-84F7-41769F73EDB3}" type="slidenum">
              <a:rPr lang="el-GR" smtClean="0"/>
              <a:pPr/>
              <a:t>92</a:t>
            </a:fld>
            <a:endParaRPr lang="el-GR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0079738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1AC85-2860-4861-8D31-09765934B571}" type="slidenum">
              <a:rPr lang="el-GR" smtClean="0"/>
              <a:pPr/>
              <a:t>93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29718217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9626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7AB4CA-7A16-4DBA-BA0F-32C1BCC27EB4}" type="slidenum">
              <a:rPr lang="el-GR" smtClean="0"/>
              <a:pPr/>
              <a:t>94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291636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7883C-B663-497D-B0F2-085ACB984474}" type="slidenum">
              <a:rPr lang="el-GR" smtClean="0"/>
              <a:pPr/>
              <a:t>95</a:t>
            </a:fld>
            <a:endParaRPr lang="el-GR" dirty="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91011053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9830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62AC52-AB73-4880-BEF0-28449E133091}" type="slidenum">
              <a:rPr lang="el-GR" smtClean="0"/>
              <a:pPr/>
              <a:t>96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22760000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9331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9933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B522C9-1793-42B7-BB4A-63A335A240EF}" type="slidenum">
              <a:rPr lang="el-GR" smtClean="0"/>
              <a:pPr/>
              <a:t>97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6867294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5235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9523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1AC85-2860-4861-8D31-09765934B571}" type="slidenum">
              <a:rPr lang="el-GR" smtClean="0"/>
              <a:pPr/>
              <a:t>99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0052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57348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CF0AB3-7DD9-41A5-82EB-B865D273506F}" type="slidenum">
              <a:rPr lang="el-GR" smtClean="0"/>
              <a:pPr/>
              <a:t>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3282626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118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58372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3BB023-0CD4-44F4-9D06-4B608E339EDD}" type="slidenum">
              <a:rPr lang="el-GR" smtClean="0"/>
              <a:pPr/>
              <a:t>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7699452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41A5C-A0C7-4241-AE84-40DCABBC6BEF}" type="slidenum">
              <a:rPr lang="el-GR" smtClean="0"/>
              <a:pPr/>
              <a:t>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8260557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59396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141A5C-A0C7-4241-AE84-40DCABBC6BEF}" type="slidenum">
              <a:rPr lang="el-GR" smtClean="0"/>
              <a:pPr/>
              <a:t>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822028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2 - Θέση σημειώσεων"/>
          <p:cNvSpPr>
            <a:spLocks noGrp="1"/>
          </p:cNvSpPr>
          <p:nvPr>
            <p:ph type="body" idx="1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l-GR" dirty="0" smtClean="0"/>
          </a:p>
        </p:txBody>
      </p:sp>
      <p:sp>
        <p:nvSpPr>
          <p:cNvPr id="60420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8249AB-6F1A-4AFB-8937-D80FF09DFC4F}" type="slidenum">
              <a:rPr lang="el-GR" smtClean="0"/>
              <a:pPr/>
              <a:t>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24574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C7637-0A55-48BD-8F88-3C7C6FC7E758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00876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περιεχομένου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D77EC3-1F1B-4274-A5ED-91FA16590133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95516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2267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840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8656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159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381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678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242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24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4017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9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9B0000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rgbClr val="9B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4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nd/2.0/deed.en" TargetMode="External"/><Relationship Id="rId4" Type="http://schemas.openxmlformats.org/officeDocument/2006/relationships/hyperlink" Target="http://www.flickr.com/photos/pinprick/85047424/" TargetMode="Externa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\\SERVER\Volume_1\Documents\Books\Icons%20of%20Biological%20Fluids\&#931;&#960;&#941;&#961;&#956;&#945;\&#922;&#943;&#957;&#951;&#963;&#951;%20&#963;&#960;&#941;&#961;&#956;&#945;&#964;&#959;&#962;.wmv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ookaboo.com/o/pictures/picture/12366888/Positive_displacement_pipette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Saperaud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Abnormalsperm.sv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en.wikipedia.org/wiki/User:Xenz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Filip_em" TargetMode="External"/><Relationship Id="rId4" Type="http://schemas.openxmlformats.org/officeDocument/2006/relationships/hyperlink" Target="http://commons.wikimedia.org/wiki/File:Orchidometr.png" TargetMode="Externa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332185" y="1170865"/>
            <a:ext cx="8479631" cy="1470025"/>
          </a:xfrm>
        </p:spPr>
        <p:txBody>
          <a:bodyPr>
            <a:normAutofit/>
          </a:bodyPr>
          <a:lstStyle/>
          <a:p>
            <a:r>
              <a:rPr lang="el-GR" sz="3200" dirty="0"/>
              <a:t>Ανάλυση Βιολογικών Υγρών &amp; Εκκριμάτων (Θ)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708920"/>
            <a:ext cx="7776863" cy="2520280"/>
          </a:xfrm>
        </p:spPr>
        <p:txBody>
          <a:bodyPr>
            <a:normAutofit fontScale="92500" lnSpcReduction="10000"/>
          </a:bodyPr>
          <a:lstStyle/>
          <a:p>
            <a:r>
              <a:rPr lang="el-GR" sz="2700" b="1" dirty="0" smtClean="0"/>
              <a:t>Ενότητα </a:t>
            </a:r>
            <a:r>
              <a:rPr lang="en-US" sz="2700" b="1" dirty="0" smtClean="0"/>
              <a:t>9</a:t>
            </a:r>
            <a:r>
              <a:rPr lang="el-GR" sz="2700" dirty="0" smtClean="0"/>
              <a:t>:</a:t>
            </a:r>
            <a:r>
              <a:rPr lang="en-US" sz="2700" dirty="0" smtClean="0"/>
              <a:t> </a:t>
            </a:r>
            <a:r>
              <a:rPr lang="el-GR" sz="2700" dirty="0"/>
              <a:t>Ο έλεγχος του ανδρικού αναπαραγωγικού συστήματος</a:t>
            </a:r>
          </a:p>
          <a:p>
            <a:endParaRPr lang="en-US" sz="2700" dirty="0" smtClean="0"/>
          </a:p>
          <a:p>
            <a:r>
              <a:rPr lang="el-GR" sz="2600" dirty="0" smtClean="0"/>
              <a:t>Πέτρος </a:t>
            </a:r>
            <a:r>
              <a:rPr lang="el-GR" sz="2600" dirty="0"/>
              <a:t>Καρκαλούσος</a:t>
            </a:r>
          </a:p>
          <a:p>
            <a:r>
              <a:rPr lang="el-GR" sz="2600" dirty="0"/>
              <a:t>Καθηγητής εφαρμογών κλινικής χημείας – ΤΕΙ Αθηνών</a:t>
            </a:r>
          </a:p>
          <a:p>
            <a:r>
              <a:rPr lang="el-GR" sz="2600" dirty="0"/>
              <a:t>Τμήμα Ιατρικών Εργαστήριων</a:t>
            </a:r>
          </a:p>
          <a:p>
            <a:endParaRPr lang="en-US" sz="2800" dirty="0" smtClean="0"/>
          </a:p>
        </p:txBody>
      </p:sp>
      <p:pic>
        <p:nvPicPr>
          <p:cNvPr id="11" name="Picture 10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0811888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4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83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Φυσικοί χαρακτήρες του </a:t>
            </a:r>
            <a:r>
              <a:rPr lang="el-GR" dirty="0" smtClean="0"/>
              <a:t>σπέρματος</a:t>
            </a:r>
            <a:endParaRPr lang="el-GR" dirty="0"/>
          </a:p>
        </p:txBody>
      </p:sp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1002567" y="1196752"/>
            <a:ext cx="7025817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n-US" sz="2400" b="1" dirty="0">
                <a:solidFill>
                  <a:srgbClr val="9B0000"/>
                </a:solidFill>
                <a:latin typeface="+mn-lt"/>
              </a:rPr>
              <a:t>pH</a:t>
            </a:r>
            <a:r>
              <a:rPr lang="en-US" sz="2400" dirty="0">
                <a:latin typeface="+mn-lt"/>
              </a:rPr>
              <a:t> (&gt; 7,2</a:t>
            </a:r>
            <a:r>
              <a:rPr lang="en-US" sz="2400" dirty="0" smtClean="0">
                <a:latin typeface="+mn-lt"/>
              </a:rPr>
              <a:t>)</a:t>
            </a:r>
            <a:r>
              <a:rPr lang="el-GR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Όψη </a:t>
            </a:r>
            <a:r>
              <a:rPr lang="el-GR" sz="2400" dirty="0">
                <a:latin typeface="+mn-lt"/>
              </a:rPr>
              <a:t>(γαλακτώδης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Χροιά</a:t>
            </a:r>
            <a:r>
              <a:rPr lang="el-GR" sz="2400" dirty="0">
                <a:latin typeface="+mn-lt"/>
              </a:rPr>
              <a:t> (τεφρόχροη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Οσμή</a:t>
            </a:r>
            <a:r>
              <a:rPr lang="el-GR" sz="2400" b="1" dirty="0">
                <a:solidFill>
                  <a:srgbClr val="CC33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(ιδιάζουσα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Ιξώδες ή γλοιότητα </a:t>
            </a:r>
            <a:r>
              <a:rPr lang="el-GR" sz="2400" dirty="0">
                <a:latin typeface="+mn-lt"/>
              </a:rPr>
              <a:t>(φυσιολογική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Ρευστοποίηση</a:t>
            </a:r>
            <a:r>
              <a:rPr lang="el-GR" sz="2400" dirty="0">
                <a:latin typeface="+mn-lt"/>
              </a:rPr>
              <a:t> (μέσα σε 60 λεπτά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Όγκος</a:t>
            </a:r>
            <a:r>
              <a:rPr lang="el-GR" sz="2400" dirty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(</a:t>
            </a:r>
            <a:r>
              <a:rPr lang="el-GR" sz="2400" dirty="0"/>
              <a:t>≥ 2</a:t>
            </a:r>
            <a:r>
              <a:rPr lang="en-US" sz="2400" dirty="0"/>
              <a:t> </a:t>
            </a:r>
            <a:r>
              <a:rPr lang="en-US" sz="2400" dirty="0" smtClean="0"/>
              <a:t>mL</a:t>
            </a:r>
            <a:r>
              <a:rPr lang="en-US" sz="2400" dirty="0" smtClean="0">
                <a:latin typeface="+mn-lt"/>
              </a:rPr>
              <a:t>)</a:t>
            </a:r>
            <a:r>
              <a:rPr lang="el-GR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800100" lvl="1" indent="-342900">
              <a:spcBef>
                <a:spcPts val="1200"/>
              </a:spcBef>
              <a:buFontTx/>
              <a:buChar char="•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Υποσπερμία</a:t>
            </a:r>
            <a:r>
              <a:rPr lang="el-GR" sz="2400" dirty="0">
                <a:latin typeface="+mn-lt"/>
              </a:rPr>
              <a:t> &lt; 2 </a:t>
            </a:r>
            <a:r>
              <a:rPr lang="en-US" sz="2400" dirty="0" smtClean="0">
                <a:latin typeface="+mn-lt"/>
              </a:rPr>
              <a:t>ml</a:t>
            </a:r>
            <a:r>
              <a:rPr lang="el-GR" sz="2400" dirty="0" smtClean="0">
                <a:latin typeface="+mn-lt"/>
              </a:rPr>
              <a:t>,</a:t>
            </a: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1200"/>
              </a:spcBef>
              <a:buFontTx/>
              <a:buChar char="•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Υπερσπερμία</a:t>
            </a:r>
            <a:r>
              <a:rPr lang="el-GR" sz="2400" dirty="0">
                <a:latin typeface="+mn-lt"/>
              </a:rPr>
              <a:t> &gt; 7 </a:t>
            </a:r>
            <a:r>
              <a:rPr lang="en-US" sz="2400" dirty="0" smtClean="0">
                <a:latin typeface="+mn-lt"/>
              </a:rPr>
              <a:t>ml</a:t>
            </a:r>
            <a:r>
              <a:rPr lang="el-GR" sz="2400" dirty="0" smtClean="0">
                <a:latin typeface="+mn-lt"/>
              </a:rPr>
              <a:t>,</a:t>
            </a:r>
            <a:endParaRPr lang="en-US" sz="2400" dirty="0">
              <a:latin typeface="+mn-lt"/>
            </a:endParaRPr>
          </a:p>
          <a:p>
            <a:pPr marL="800100" lvl="1" indent="-342900">
              <a:spcBef>
                <a:spcPts val="1200"/>
              </a:spcBef>
              <a:buFontTx/>
              <a:buChar char="•"/>
            </a:pPr>
            <a:r>
              <a:rPr lang="en-US" sz="2400" b="1" dirty="0">
                <a:solidFill>
                  <a:srgbClr val="9B0000"/>
                </a:solidFill>
                <a:latin typeface="+mn-lt"/>
              </a:rPr>
              <a:t>A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σπερμία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Πλήρη απουσία </a:t>
            </a:r>
            <a:r>
              <a:rPr lang="el-GR" sz="2400" dirty="0" smtClean="0">
                <a:latin typeface="+mn-lt"/>
              </a:rPr>
              <a:t>σπέρματος.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2384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152128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Οι αναλυτές </a:t>
            </a:r>
            <a:r>
              <a:rPr lang="el-GR" dirty="0" smtClean="0"/>
              <a:t>σπέρματος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7716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l-GR" dirty="0" smtClean="0"/>
              <a:t>Συστήματα </a:t>
            </a:r>
            <a:r>
              <a:rPr lang="en-US" dirty="0" smtClean="0"/>
              <a:t>CASA </a:t>
            </a:r>
            <a:r>
              <a:rPr lang="en-US" sz="3600" b="0" dirty="0" smtClean="0"/>
              <a:t>(1 </a:t>
            </a:r>
            <a:r>
              <a:rPr lang="el-GR" sz="3600" b="0" dirty="0" smtClean="0"/>
              <a:t>από 2)</a:t>
            </a:r>
            <a:endParaRPr lang="el-GR" sz="3600" b="0" dirty="0"/>
          </a:p>
        </p:txBody>
      </p:sp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4247778" y="1340768"/>
            <a:ext cx="489622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Πρόκειται για συστήματα </a:t>
            </a:r>
            <a:r>
              <a:rPr lang="el-GR" sz="2400" dirty="0" smtClean="0">
                <a:latin typeface="+mn-lt"/>
              </a:rPr>
              <a:t>εκτίμησης</a:t>
            </a:r>
            <a:r>
              <a:rPr lang="en-US" sz="2400" dirty="0" smtClean="0">
                <a:latin typeface="+mn-lt"/>
              </a:rPr>
              <a:t>:</a:t>
            </a:r>
            <a:r>
              <a:rPr lang="el-GR" sz="2400" dirty="0" smtClean="0">
                <a:latin typeface="+mn-lt"/>
              </a:rPr>
              <a:t> </a:t>
            </a: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+mn-lt"/>
              </a:rPr>
              <a:t>Κινητικότητας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+mn-lt"/>
              </a:rPr>
              <a:t>Μορφολογίας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+mn-lt"/>
              </a:rPr>
              <a:t>Συγκέντρωσης σπερματοζωαρίων </a:t>
            </a:r>
            <a:endParaRPr lang="en-US" sz="2400" dirty="0" smtClean="0">
              <a:latin typeface="+mn-lt"/>
            </a:endParaRPr>
          </a:p>
          <a:p>
            <a:pPr marL="342900" indent="-342900">
              <a:spcBef>
                <a:spcPct val="50000"/>
              </a:spcBef>
              <a:buFont typeface="Courier New" panose="02070309020205020404" pitchFamily="49" charset="0"/>
              <a:buChar char="o"/>
            </a:pPr>
            <a:r>
              <a:rPr lang="el-GR" sz="2400" dirty="0" smtClean="0">
                <a:latin typeface="+mn-lt"/>
              </a:rPr>
              <a:t>Ζωτικότητας</a:t>
            </a:r>
            <a:endParaRPr lang="el-GR" sz="2400" dirty="0">
              <a:latin typeface="+mn-lt"/>
            </a:endParaRPr>
          </a:p>
        </p:txBody>
      </p:sp>
      <p:pic>
        <p:nvPicPr>
          <p:cNvPr id="3075" name="Picture 9" descr="UltiMate Analyzer"/>
          <p:cNvPicPr>
            <a:picLocks noChangeAspect="1" noChangeArrowheads="1"/>
          </p:cNvPicPr>
          <p:nvPr/>
        </p:nvPicPr>
        <p:blipFill rotWithShape="1">
          <a:blip r:embed="rId2" cstate="print"/>
          <a:srcRect t="4586" b="5378"/>
          <a:stretch/>
        </p:blipFill>
        <p:spPr bwMode="auto">
          <a:xfrm>
            <a:off x="179512" y="476672"/>
            <a:ext cx="2479370" cy="2960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1"/>
          <p:cNvPicPr>
            <a:picLocks noChangeAspect="1" noChangeArrowheads="1"/>
          </p:cNvPicPr>
          <p:nvPr/>
        </p:nvPicPr>
        <p:blipFill rotWithShape="1">
          <a:blip r:embed="rId3" cstate="print"/>
          <a:srcRect l="3683" t="3394" r="3501" b="5293"/>
          <a:stretch/>
        </p:blipFill>
        <p:spPr bwMode="auto">
          <a:xfrm>
            <a:off x="107505" y="3501008"/>
            <a:ext cx="4247518" cy="3326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650038" y="6467683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3830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Συστήματα </a:t>
            </a:r>
            <a:r>
              <a:rPr lang="en-US" dirty="0" smtClean="0"/>
              <a:t>CASA </a:t>
            </a:r>
            <a:r>
              <a:rPr lang="en-US" sz="3600" b="0" dirty="0" smtClean="0"/>
              <a:t>(</a:t>
            </a:r>
            <a:r>
              <a:rPr lang="el-GR" sz="3600" b="0" dirty="0" smtClean="0"/>
              <a:t>2</a:t>
            </a:r>
            <a:r>
              <a:rPr lang="en-US" sz="3600" b="0" dirty="0" smtClean="0"/>
              <a:t> </a:t>
            </a:r>
            <a:r>
              <a:rPr lang="el-GR" sz="3600" b="0" dirty="0" smtClean="0"/>
              <a:t>από 2)</a:t>
            </a:r>
            <a:endParaRPr lang="el-GR" dirty="0"/>
          </a:p>
        </p:txBody>
      </p:sp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9500" y="1241296"/>
            <a:ext cx="6985000" cy="531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033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Autofit/>
          </a:bodyPr>
          <a:lstStyle/>
          <a:p>
            <a:r>
              <a:rPr lang="el-GR" dirty="0"/>
              <a:t>Ο θάλαμος μέτρησης αριθμού σπερματοζωαρίων </a:t>
            </a:r>
            <a:r>
              <a:rPr lang="el-GR" dirty="0" smtClean="0"/>
              <a:t>Makler</a:t>
            </a:r>
            <a:endParaRPr lang="el-GR" dirty="0"/>
          </a:p>
        </p:txBody>
      </p:sp>
      <p:sp>
        <p:nvSpPr>
          <p:cNvPr id="5124" name="Text Box 6"/>
          <p:cNvSpPr txBox="1">
            <a:spLocks noChangeArrowheads="1"/>
          </p:cNvSpPr>
          <p:nvPr/>
        </p:nvSpPr>
        <p:spPr bwMode="auto">
          <a:xfrm>
            <a:off x="302149" y="1556792"/>
            <a:ext cx="5328592" cy="4635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Πρόκειται για ειδικό θάλαμο μέτρησης σπερματοζωαρίων ο οποίος επιτρέπει στα σπερματοζωάρια να κινούνται.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Τοποθετείται κάτω από μικροσκόπιο.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Το δείγμα τοποθετείται χωρίς αραίωση.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Χρησιμοποιείται για την εκτίμηση του αριθμού, της κινητικότητας, της μορφολογίας και της ζωτικότητας των σπερματοζωαρίων.</a:t>
            </a:r>
          </a:p>
        </p:txBody>
      </p:sp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29882" y="1581133"/>
            <a:ext cx="22383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18520" y="3309825"/>
            <a:ext cx="3273425" cy="33861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855561" y="6321424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2043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Ο τρόπος τοποθέτησης του δείγματος στην πλάκα </a:t>
            </a:r>
            <a:r>
              <a:rPr lang="el-GR" dirty="0" smtClean="0"/>
              <a:t>Makler</a:t>
            </a:r>
            <a:endParaRPr lang="el-GR" dirty="0"/>
          </a:p>
        </p:txBody>
      </p:sp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628800"/>
            <a:ext cx="3816350" cy="264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700" y="4347394"/>
            <a:ext cx="3600450" cy="234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636912"/>
            <a:ext cx="3960812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69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53" y="1934378"/>
            <a:ext cx="5058298" cy="377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 Box 8"/>
          <p:cNvSpPr txBox="1">
            <a:spLocks noChangeArrowheads="1"/>
          </p:cNvSpPr>
          <p:nvPr/>
        </p:nvSpPr>
        <p:spPr bwMode="auto">
          <a:xfrm>
            <a:off x="5576887" y="1934378"/>
            <a:ext cx="3419475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Μπάρα </a:t>
            </a:r>
            <a:r>
              <a:rPr lang="el-GR" sz="2400" dirty="0" smtClean="0">
                <a:latin typeface="+mn-lt"/>
              </a:rPr>
              <a:t>εργαλείων,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Δημογραφικά στοιχεία </a:t>
            </a:r>
            <a:r>
              <a:rPr lang="el-GR" sz="2400" dirty="0" smtClean="0">
                <a:latin typeface="+mn-lt"/>
              </a:rPr>
              <a:t>ασθενούς,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Μέσες τιμές </a:t>
            </a:r>
            <a:r>
              <a:rPr lang="el-GR" sz="2400" dirty="0" smtClean="0">
                <a:latin typeface="+mn-lt"/>
              </a:rPr>
              <a:t>ασθενούς,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 smtClean="0">
                <a:latin typeface="+mn-lt"/>
              </a:rPr>
              <a:t>Ιστόγραμμα,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Σχεδιάγραμμα κίνησης </a:t>
            </a:r>
            <a:r>
              <a:rPr lang="el-GR" sz="2400" dirty="0" smtClean="0">
                <a:latin typeface="+mn-lt"/>
              </a:rPr>
              <a:t>σπερματοζωαρίων,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Ζωντανό </a:t>
            </a:r>
            <a:r>
              <a:rPr lang="en-US" sz="2400" dirty="0" smtClean="0">
                <a:latin typeface="+mn-lt"/>
              </a:rPr>
              <a:t>video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7173" name="Line 10"/>
          <p:cNvSpPr>
            <a:spLocks noChangeShapeType="1"/>
          </p:cNvSpPr>
          <p:nvPr/>
        </p:nvSpPr>
        <p:spPr bwMode="auto">
          <a:xfrm flipH="1" flipV="1">
            <a:off x="3347863" y="2132856"/>
            <a:ext cx="2229022" cy="7200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7174" name="Line 11"/>
          <p:cNvSpPr>
            <a:spLocks noChangeShapeType="1"/>
          </p:cNvSpPr>
          <p:nvPr/>
        </p:nvSpPr>
        <p:spPr bwMode="auto">
          <a:xfrm flipH="1">
            <a:off x="917463" y="2780929"/>
            <a:ext cx="4659421" cy="72008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7175" name="Line 12"/>
          <p:cNvSpPr>
            <a:spLocks noChangeShapeType="1"/>
          </p:cNvSpPr>
          <p:nvPr/>
        </p:nvSpPr>
        <p:spPr bwMode="auto">
          <a:xfrm flipH="1">
            <a:off x="2123725" y="3646034"/>
            <a:ext cx="3453161" cy="7904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7176" name="Line 13"/>
          <p:cNvSpPr>
            <a:spLocks noChangeShapeType="1"/>
          </p:cNvSpPr>
          <p:nvPr/>
        </p:nvSpPr>
        <p:spPr bwMode="auto">
          <a:xfrm flipH="1">
            <a:off x="541069" y="4221088"/>
            <a:ext cx="5035817" cy="64777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7177" name="Line 14"/>
          <p:cNvSpPr>
            <a:spLocks noChangeShapeType="1"/>
          </p:cNvSpPr>
          <p:nvPr/>
        </p:nvSpPr>
        <p:spPr bwMode="auto">
          <a:xfrm flipH="1">
            <a:off x="2051719" y="4725144"/>
            <a:ext cx="3525166" cy="21674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7178" name="Line 15"/>
          <p:cNvSpPr>
            <a:spLocks noChangeShapeType="1"/>
          </p:cNvSpPr>
          <p:nvPr/>
        </p:nvSpPr>
        <p:spPr bwMode="auto">
          <a:xfrm flipH="1" flipV="1">
            <a:off x="4003111" y="3725078"/>
            <a:ext cx="1573775" cy="1864161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Σύστημα CASA για προσδιορισμό </a:t>
            </a:r>
            <a:r>
              <a:rPr lang="el-GR" dirty="0" smtClean="0"/>
              <a:t>κινητικότητας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19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Ιστόγραμμα κατανομής μέτρησης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96182" y="1264636"/>
            <a:ext cx="6751637" cy="554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4045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152128"/>
          </a:xfrm>
        </p:spPr>
        <p:txBody>
          <a:bodyPr>
            <a:noAutofit/>
          </a:bodyPr>
          <a:lstStyle/>
          <a:p>
            <a:r>
              <a:rPr lang="el-GR" dirty="0"/>
              <a:t>Η μαθηματική εκτίμηση της κινητικότητας </a:t>
            </a:r>
            <a:br>
              <a:rPr lang="el-GR" dirty="0"/>
            </a:br>
            <a:r>
              <a:rPr lang="el-GR" dirty="0"/>
              <a:t>των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pic>
        <p:nvPicPr>
          <p:cNvPr id="1024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1773238"/>
            <a:ext cx="633730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3881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080120"/>
          </a:xfrm>
        </p:spPr>
        <p:txBody>
          <a:bodyPr>
            <a:noAutofit/>
          </a:bodyPr>
          <a:lstStyle/>
          <a:p>
            <a:r>
              <a:rPr lang="el-GR" dirty="0"/>
              <a:t>Παράμετροι εκτίμησης της κινητικότητας </a:t>
            </a:r>
            <a:br>
              <a:rPr lang="el-GR" dirty="0"/>
            </a:br>
            <a:r>
              <a:rPr lang="el-GR" dirty="0"/>
              <a:t>των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189241" y="1472237"/>
            <a:ext cx="888583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marL="36000">
              <a:lnSpc>
                <a:spcPct val="12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l-GR" sz="2400" dirty="0">
                <a:latin typeface="+mn-lt"/>
              </a:rPr>
              <a:t> VAP: Smoothed Path Velocity (microns/sec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36000" lvl="1">
              <a:lnSpc>
                <a:spcPct val="12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l-GR" sz="2400" dirty="0">
                <a:latin typeface="+mn-lt"/>
              </a:rPr>
              <a:t> VCL: Track Velocity (microns/sec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36000" lvl="1">
              <a:lnSpc>
                <a:spcPct val="12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l-GR" sz="2400" dirty="0">
                <a:latin typeface="+mn-lt"/>
              </a:rPr>
              <a:t> VSL: Straight Line Velocity (microns/sec</a:t>
            </a:r>
            <a:r>
              <a:rPr lang="el-GR" sz="2400" dirty="0" smtClean="0">
                <a:latin typeface="+mn-lt"/>
              </a:rPr>
              <a:t>), </a:t>
            </a:r>
            <a:endParaRPr lang="el-GR" sz="2400" dirty="0">
              <a:latin typeface="+mn-lt"/>
            </a:endParaRPr>
          </a:p>
          <a:p>
            <a:pPr marL="36000" lvl="1">
              <a:lnSpc>
                <a:spcPct val="12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l-GR" sz="2400" dirty="0">
                <a:latin typeface="+mn-lt"/>
              </a:rPr>
              <a:t> ALH: Amplitude of Lateral Head Displacement (microns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36000" lvl="1">
              <a:lnSpc>
                <a:spcPct val="12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l-GR" sz="2400" dirty="0">
                <a:latin typeface="+mn-lt"/>
              </a:rPr>
              <a:t> BCF: Beat Cross Frequency (hertz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36000" lvl="1">
              <a:lnSpc>
                <a:spcPct val="12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l-GR" sz="2400" dirty="0">
                <a:latin typeface="+mn-lt"/>
              </a:rPr>
              <a:t> LIN: Linearity (ratio of VSL/VCL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36000" lvl="1">
              <a:lnSpc>
                <a:spcPct val="12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l-GR" sz="2400" dirty="0">
                <a:latin typeface="+mn-lt"/>
              </a:rPr>
              <a:t> STR: Straightness (ratio of VSL/VAP</a:t>
            </a:r>
            <a:r>
              <a:rPr lang="el-GR" sz="2400" dirty="0" smtClean="0">
                <a:latin typeface="+mn-lt"/>
              </a:rPr>
              <a:t>),</a:t>
            </a:r>
          </a:p>
          <a:p>
            <a:pPr marL="36000" lvl="1">
              <a:lnSpc>
                <a:spcPct val="12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l-GR" sz="2400" dirty="0" smtClean="0">
                <a:latin typeface="+mn-lt"/>
              </a:rPr>
              <a:t>Elongation</a:t>
            </a:r>
            <a:r>
              <a:rPr lang="el-GR" sz="2400" dirty="0">
                <a:latin typeface="+mn-lt"/>
              </a:rPr>
              <a:t>: head shape (ratio of minor to major axis of sperm head</a:t>
            </a:r>
            <a:r>
              <a:rPr lang="el-GR" sz="2400" dirty="0" smtClean="0">
                <a:latin typeface="+mn-lt"/>
              </a:rPr>
              <a:t>), </a:t>
            </a:r>
            <a:endParaRPr lang="el-GR" sz="2400" dirty="0">
              <a:latin typeface="+mn-lt"/>
            </a:endParaRPr>
          </a:p>
          <a:p>
            <a:pPr marL="36000" lvl="1">
              <a:lnSpc>
                <a:spcPct val="125000"/>
              </a:lnSpc>
              <a:spcBef>
                <a:spcPct val="25000"/>
              </a:spcBef>
              <a:buFontTx/>
              <a:buChar char="•"/>
              <a:defRPr/>
            </a:pPr>
            <a:r>
              <a:rPr lang="el-GR" sz="2400" dirty="0">
                <a:latin typeface="+mn-lt"/>
              </a:rPr>
              <a:t> Area: head size (square microns</a:t>
            </a:r>
            <a:r>
              <a:rPr lang="el-GR" sz="2400" dirty="0" smtClean="0">
                <a:latin typeface="+mn-lt"/>
              </a:rPr>
              <a:t>).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719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Σχηματική εκτίμηση της κινητικότητας των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108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506121"/>
            <a:ext cx="6062786" cy="4850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Ποια μέτρηση πρέπει να γίνει πρώτη στο δείγμα σπέρματος</a:t>
            </a:r>
            <a:r>
              <a:rPr lang="el-GR" dirty="0" smtClean="0"/>
              <a:t>;</a:t>
            </a:r>
            <a:endParaRPr lang="el-GR" dirty="0"/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467544" y="1392004"/>
            <a:ext cx="809999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Απάντηση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: </a:t>
            </a:r>
            <a:r>
              <a:rPr lang="en-US" sz="2400" dirty="0" smtClean="0">
                <a:latin typeface="+mn-lt"/>
              </a:rPr>
              <a:t>H </a:t>
            </a:r>
            <a:r>
              <a:rPr lang="el-GR" sz="2400" dirty="0">
                <a:latin typeface="+mn-lt"/>
              </a:rPr>
              <a:t>μέτρηση του </a:t>
            </a:r>
            <a:r>
              <a:rPr lang="en-US" sz="2400" dirty="0" smtClean="0">
                <a:latin typeface="+mn-lt"/>
              </a:rPr>
              <a:t>pH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467543" y="1849204"/>
            <a:ext cx="8099995" cy="138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l-GR" sz="2000" dirty="0"/>
              <a:t>Αμέσως μετά την λήψη αυξάνει λόγω εξάτμισης </a:t>
            </a:r>
            <a:r>
              <a:rPr lang="en-US" sz="2000" dirty="0"/>
              <a:t>CO</a:t>
            </a:r>
            <a:r>
              <a:rPr lang="en-US" sz="2000" baseline="-25000" dirty="0"/>
              <a:t>2</a:t>
            </a:r>
            <a:r>
              <a:rPr lang="en-US" sz="2000" dirty="0"/>
              <a:t> </a:t>
            </a:r>
            <a:r>
              <a:rPr lang="el-GR" sz="2000" dirty="0"/>
              <a:t>και δέσμευσης ιόντων Η</a:t>
            </a:r>
            <a:r>
              <a:rPr lang="el-GR" sz="2000" baseline="30000" dirty="0"/>
              <a:t>+ </a:t>
            </a:r>
            <a:r>
              <a:rPr lang="el-GR" sz="2000" dirty="0"/>
              <a:t>οπότε παράγονται ρίζες </a:t>
            </a:r>
            <a:r>
              <a:rPr lang="en-US" sz="2000" dirty="0"/>
              <a:t>HCO</a:t>
            </a:r>
            <a:r>
              <a:rPr lang="en-US" sz="2000" baseline="-25000" dirty="0"/>
              <a:t>3</a:t>
            </a:r>
            <a:r>
              <a:rPr lang="en-US" sz="2000" baseline="30000" dirty="0"/>
              <a:t>-</a:t>
            </a:r>
            <a:r>
              <a:rPr lang="en-US" sz="2000" dirty="0"/>
              <a:t>.</a:t>
            </a: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l-GR" sz="2000" dirty="0"/>
              <a:t>Αργότερα ελαττώνεται λόγω παραγωγής γαλακτικού οξέος.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67543" y="3284984"/>
            <a:ext cx="784815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/>
              <a:t>Η </a:t>
            </a:r>
            <a:r>
              <a:rPr lang="el-GR" sz="2000" dirty="0" smtClean="0"/>
              <a:t>εξέταση των φυσικών χαρακτήρων πρέπει να ολοκληρωθεί μέσα σε μία ώρα.</a:t>
            </a:r>
            <a:endParaRPr lang="el-GR" sz="2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94" t="643" r="-4519" b="5686"/>
          <a:stretch/>
        </p:blipFill>
        <p:spPr bwMode="auto">
          <a:xfrm>
            <a:off x="3222326" y="3803373"/>
            <a:ext cx="2699349" cy="243369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2"/>
          <p:cNvSpPr/>
          <p:nvPr/>
        </p:nvSpPr>
        <p:spPr>
          <a:xfrm>
            <a:off x="3131840" y="6237069"/>
            <a:ext cx="26190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pee cup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amanda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CC BY-NC-ND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2.0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29260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109</a:t>
            </a:fld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7820" y="1484784"/>
            <a:ext cx="5692180" cy="4553744"/>
          </a:xfrm>
          <a:prstGeom prst="rect">
            <a:avLst/>
          </a:prstGeom>
        </p:spPr>
      </p:pic>
      <p:sp>
        <p:nvSpPr>
          <p:cNvPr id="8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Εκτίμηση μορφολογίας σε αναλυτή </a:t>
            </a:r>
            <a:r>
              <a:rPr lang="el-GR" dirty="0" smtClean="0"/>
              <a:t>σπέρματος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530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33656" cy="9087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el-GR" dirty="0" smtClean="0"/>
              <a:t>πάντηση μορφολογίας σπερματοζωαρίων από αναλυτή σπέρματος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110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84784"/>
            <a:ext cx="5942434" cy="475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99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</a:t>
            </a:r>
            <a:r>
              <a:rPr lang="el-GR" dirty="0" smtClean="0"/>
              <a:t>πάντηση εξέτασης σπέρματος από </a:t>
            </a:r>
            <a:r>
              <a:rPr lang="en-US" dirty="0" smtClean="0"/>
              <a:t>CASA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111</a:t>
            </a:fld>
            <a:endParaRPr lang="el-GR" dirty="0"/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68760"/>
            <a:ext cx="6734522" cy="538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80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Διάκριση ζωντανών και νεκρών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sp>
        <p:nvSpPr>
          <p:cNvPr id="15362" name="1 - Ορθογώνιο"/>
          <p:cNvSpPr>
            <a:spLocks noChangeArrowheads="1"/>
          </p:cNvSpPr>
          <p:nvPr/>
        </p:nvSpPr>
        <p:spPr bwMode="auto">
          <a:xfrm>
            <a:off x="1039899" y="5468031"/>
            <a:ext cx="709912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dirty="0">
                <a:latin typeface="+mn-lt"/>
              </a:rPr>
              <a:t>Με διαφορετική φθορίζουσα χρωστική σημαίνονται τα ζωντανά και νεκρά σπερματοζωάρια.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75" y="1357313"/>
            <a:ext cx="54641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226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Aναλυτές μέτρησης κινητικότητας και αριθμού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pic>
        <p:nvPicPr>
          <p:cNvPr id="16386" name="Picture 5" descr="spermometer phot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93" y="1557338"/>
            <a:ext cx="3816350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1" descr="Sperm Quality Analyzer SQA IIc-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0200" y="3068638"/>
            <a:ext cx="477520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40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Ομάδα 1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9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9283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147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Πέτρος Καρκαλούσος 2014. Πέτρος Καρκαλούσος. «Θεωρία Ανάλυσης Βιολογικών Υγρών &amp; Εκκριμάτων. Ενότητα 9: Ο έλεγχος του ανδρικού αναπαραγωγικού </a:t>
            </a:r>
            <a:r>
              <a:rPr lang="el-GR" sz="2000" dirty="0" smtClean="0"/>
              <a:t>συστήματος».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5446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84370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997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Αντίδραση </a:t>
            </a:r>
            <a:r>
              <a:rPr lang="en-US" dirty="0" smtClean="0"/>
              <a:t>pH</a:t>
            </a:r>
            <a:endParaRPr lang="en-US" dirty="0"/>
          </a:p>
        </p:txBody>
      </p:sp>
      <p:sp>
        <p:nvSpPr>
          <p:cNvPr id="6149" name="Text Box 7"/>
          <p:cNvSpPr txBox="1">
            <a:spLocks noChangeArrowheads="1"/>
          </p:cNvSpPr>
          <p:nvPr/>
        </p:nvSpPr>
        <p:spPr bwMode="auto">
          <a:xfrm>
            <a:off x="419942" y="1037926"/>
            <a:ext cx="3386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u="sng" dirty="0">
                <a:latin typeface="+mn-lt"/>
              </a:rPr>
              <a:t>Τιμή αναφοράς</a:t>
            </a:r>
            <a:r>
              <a:rPr lang="en-US" sz="2400" u="sng" dirty="0">
                <a:latin typeface="+mn-lt"/>
              </a:rPr>
              <a:t>:</a:t>
            </a:r>
            <a:r>
              <a:rPr lang="el-GR" sz="2400" u="sng" dirty="0">
                <a:latin typeface="+mn-lt"/>
              </a:rPr>
              <a:t> </a:t>
            </a:r>
            <a:r>
              <a:rPr lang="en-US" sz="2400" u="sng" dirty="0">
                <a:latin typeface="+mn-lt"/>
              </a:rPr>
              <a:t>pH &gt; 7,2</a:t>
            </a:r>
            <a:endParaRPr lang="el-GR" sz="2400" u="sng" dirty="0">
              <a:latin typeface="+mn-lt"/>
            </a:endParaRPr>
          </a:p>
        </p:txBody>
      </p:sp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363527" y="1499592"/>
            <a:ext cx="875031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dirty="0">
                <a:latin typeface="+mn-lt"/>
              </a:rPr>
              <a:t>Μετριέται με πεχαμετρικό χαρτί κατάλληλου εύρους ή με πεχάμετρο</a:t>
            </a:r>
          </a:p>
        </p:txBody>
      </p:sp>
      <p:sp>
        <p:nvSpPr>
          <p:cNvPr id="6146" name="Rectangle 4"/>
          <p:cNvSpPr>
            <a:spLocks noChangeArrowheads="1"/>
          </p:cNvSpPr>
          <p:nvPr/>
        </p:nvSpPr>
        <p:spPr bwMode="auto">
          <a:xfrm>
            <a:off x="211939" y="1961257"/>
            <a:ext cx="8750316" cy="4651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60000" indent="-360000">
              <a:lnSpc>
                <a:spcPct val="130000"/>
              </a:lnSpc>
              <a:spcBef>
                <a:spcPct val="25000"/>
              </a:spcBef>
              <a:buFontTx/>
              <a:buChar char="•"/>
            </a:pPr>
            <a:r>
              <a:rPr lang="el-GR" sz="2400" dirty="0">
                <a:latin typeface="+mn-lt"/>
              </a:rPr>
              <a:t>Το </a:t>
            </a:r>
            <a:r>
              <a:rPr lang="en-US" sz="2400" dirty="0">
                <a:latin typeface="+mn-lt"/>
              </a:rPr>
              <a:t>pH</a:t>
            </a:r>
            <a:r>
              <a:rPr lang="el-GR" sz="2400" dirty="0">
                <a:latin typeface="+mn-lt"/>
              </a:rPr>
              <a:t> εξαρτάται από τις εκκρίσεις των επικουρικών αδένων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του ανδρικού αναπαραγωγικού </a:t>
            </a:r>
            <a:r>
              <a:rPr lang="el-GR" sz="2400" dirty="0" smtClean="0">
                <a:latin typeface="+mn-lt"/>
              </a:rPr>
              <a:t>συστήματος</a:t>
            </a:r>
            <a:r>
              <a:rPr lang="el-GR" sz="2400" dirty="0">
                <a:latin typeface="+mn-lt"/>
              </a:rPr>
              <a:t>,</a:t>
            </a:r>
            <a:endParaRPr lang="en-US" sz="2400" dirty="0">
              <a:latin typeface="+mn-lt"/>
            </a:endParaRPr>
          </a:p>
          <a:p>
            <a:pPr marL="360000" indent="-360000">
              <a:lnSpc>
                <a:spcPct val="130000"/>
              </a:lnSpc>
              <a:spcBef>
                <a:spcPct val="25000"/>
              </a:spcBef>
              <a:buFontTx/>
              <a:buChar char="•"/>
            </a:pPr>
            <a:r>
              <a:rPr lang="el-GR" sz="2400" dirty="0">
                <a:latin typeface="+mn-lt"/>
              </a:rPr>
              <a:t>Όταν το </a:t>
            </a:r>
            <a:r>
              <a:rPr lang="en-US" sz="2400" dirty="0">
                <a:latin typeface="+mn-lt"/>
              </a:rPr>
              <a:t>pH</a:t>
            </a:r>
            <a:r>
              <a:rPr lang="el-GR" sz="2400" dirty="0">
                <a:latin typeface="+mn-lt"/>
              </a:rPr>
              <a:t> είναι πολύ μικρό (</a:t>
            </a:r>
            <a:r>
              <a:rPr lang="en-US" sz="2400" dirty="0">
                <a:latin typeface="+mn-lt"/>
              </a:rPr>
              <a:t>pH</a:t>
            </a:r>
            <a:r>
              <a:rPr lang="el-GR" sz="2400" dirty="0">
                <a:latin typeface="+mn-lt"/>
              </a:rPr>
              <a:t> &lt; 7,2) υπάρχει απόφραξη διαφόρων τμημάτων του αναπαραγωγικού </a:t>
            </a:r>
            <a:r>
              <a:rPr lang="el-GR" sz="2400" dirty="0" smtClean="0">
                <a:latin typeface="+mn-lt"/>
              </a:rPr>
              <a:t>συστήματος</a:t>
            </a:r>
            <a:r>
              <a:rPr lang="el-GR" sz="2400" dirty="0">
                <a:latin typeface="+mn-lt"/>
              </a:rPr>
              <a:t>,</a:t>
            </a:r>
          </a:p>
          <a:p>
            <a:pPr marL="360000" indent="-360000">
              <a:lnSpc>
                <a:spcPct val="130000"/>
              </a:lnSpc>
              <a:spcBef>
                <a:spcPct val="25000"/>
              </a:spcBef>
              <a:buFontTx/>
              <a:buChar char="•"/>
            </a:pPr>
            <a:r>
              <a:rPr lang="el-GR" sz="2400" dirty="0">
                <a:latin typeface="+mn-lt"/>
              </a:rPr>
              <a:t>Αντίθετα όταν </a:t>
            </a:r>
            <a:r>
              <a:rPr lang="en-US" sz="2400" dirty="0">
                <a:latin typeface="+mn-lt"/>
              </a:rPr>
              <a:t>pH</a:t>
            </a:r>
            <a:r>
              <a:rPr lang="el-GR" sz="2400" dirty="0">
                <a:latin typeface="+mn-lt"/>
              </a:rPr>
              <a:t> &gt; 8 υπάρχει η υποψία </a:t>
            </a:r>
            <a:r>
              <a:rPr lang="el-GR" sz="2400" dirty="0" smtClean="0">
                <a:latin typeface="+mn-lt"/>
              </a:rPr>
              <a:t>λοίμωξης</a:t>
            </a:r>
            <a:r>
              <a:rPr lang="el-GR" sz="2400" dirty="0">
                <a:latin typeface="+mn-lt"/>
              </a:rPr>
              <a:t>,</a:t>
            </a:r>
          </a:p>
          <a:p>
            <a:pPr marL="360000" indent="-360000">
              <a:lnSpc>
                <a:spcPct val="130000"/>
              </a:lnSpc>
              <a:spcBef>
                <a:spcPct val="25000"/>
              </a:spcBef>
              <a:buFontTx/>
              <a:buChar char="•"/>
            </a:pPr>
            <a:r>
              <a:rPr lang="el-GR" sz="2400" dirty="0">
                <a:latin typeface="+mn-lt"/>
              </a:rPr>
              <a:t>Στο εργαστήριο το </a:t>
            </a:r>
            <a:r>
              <a:rPr lang="en-US" sz="2400" dirty="0">
                <a:latin typeface="+mn-lt"/>
              </a:rPr>
              <a:t>pH</a:t>
            </a:r>
            <a:r>
              <a:rPr lang="el-GR" sz="2400" dirty="0">
                <a:latin typeface="+mn-lt"/>
              </a:rPr>
              <a:t> αυξάνει λόγω απωλειών </a:t>
            </a:r>
            <a:r>
              <a:rPr lang="en-US" sz="2400" dirty="0">
                <a:latin typeface="+mn-lt"/>
              </a:rPr>
              <a:t>CO</a:t>
            </a:r>
            <a:r>
              <a:rPr lang="el-GR" sz="2400" baseline="-25000" dirty="0">
                <a:latin typeface="+mn-lt"/>
              </a:rPr>
              <a:t>2</a:t>
            </a:r>
            <a:r>
              <a:rPr lang="el-GR" sz="2400" dirty="0">
                <a:latin typeface="+mn-lt"/>
              </a:rPr>
              <a:t>. Αργότερα ελαττώνεται λόγω συσσώρευσης γαλακτικού οξέος. Σε όξινο </a:t>
            </a:r>
            <a:r>
              <a:rPr lang="en-US" sz="2400" dirty="0">
                <a:latin typeface="+mn-lt"/>
              </a:rPr>
              <a:t>pH</a:t>
            </a:r>
            <a:r>
              <a:rPr lang="el-GR" sz="2400" dirty="0">
                <a:latin typeface="+mn-lt"/>
              </a:rPr>
              <a:t> ακινητοποιούνται τα σπερματοζωάρια. Γι’ αυτό το λόγο το </a:t>
            </a:r>
            <a:r>
              <a:rPr lang="en-US" sz="2400" dirty="0">
                <a:latin typeface="+mn-lt"/>
              </a:rPr>
              <a:t>pH </a:t>
            </a:r>
            <a:r>
              <a:rPr lang="el-GR" sz="2400" dirty="0">
                <a:latin typeface="+mn-lt"/>
              </a:rPr>
              <a:t>μετριέται αμέσως μετά την λήψη του δείγματος.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481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119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43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Αθήνας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825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Όγκος </a:t>
            </a:r>
            <a:r>
              <a:rPr lang="el-GR" dirty="0" smtClean="0"/>
              <a:t>εκσπερμάτισης</a:t>
            </a:r>
            <a:endParaRPr lang="el-GR" dirty="0"/>
          </a:p>
        </p:txBody>
      </p: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395536" y="1176849"/>
            <a:ext cx="87484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u="sng" dirty="0">
                <a:latin typeface="+mn-lt"/>
              </a:rPr>
              <a:t>Τιμή αναφοράς</a:t>
            </a:r>
            <a:r>
              <a:rPr lang="en-US" sz="2400" u="sng" dirty="0">
                <a:latin typeface="+mn-lt"/>
              </a:rPr>
              <a:t>:</a:t>
            </a:r>
            <a:r>
              <a:rPr lang="el-GR" sz="2400" u="sng" dirty="0">
                <a:latin typeface="+mn-lt"/>
              </a:rPr>
              <a:t> </a:t>
            </a:r>
            <a:r>
              <a:rPr lang="el-GR" sz="2400" b="1" u="sng" dirty="0" smtClean="0">
                <a:solidFill>
                  <a:srgbClr val="9B0000"/>
                </a:solidFill>
                <a:latin typeface="+mn-lt"/>
              </a:rPr>
              <a:t>≥ 1,5 </a:t>
            </a:r>
            <a:r>
              <a:rPr lang="en-US" sz="2400" b="1" u="sng" dirty="0" smtClean="0">
                <a:solidFill>
                  <a:srgbClr val="9B0000"/>
                </a:solidFill>
                <a:latin typeface="+mn-lt"/>
              </a:rPr>
              <a:t>mL </a:t>
            </a:r>
            <a:r>
              <a:rPr lang="el-GR" sz="2400" b="1" u="sng" dirty="0" smtClean="0">
                <a:solidFill>
                  <a:srgbClr val="9B0000"/>
                </a:solidFill>
                <a:latin typeface="+mn-lt"/>
              </a:rPr>
              <a:t>(Νέα οδηγία)</a:t>
            </a:r>
            <a:r>
              <a:rPr lang="el-GR" sz="2400" b="1" u="sng" dirty="0" smtClean="0">
                <a:latin typeface="+mn-lt"/>
              </a:rPr>
              <a:t> </a:t>
            </a:r>
            <a:r>
              <a:rPr lang="el-GR" sz="2400" u="sng" dirty="0" smtClean="0">
                <a:latin typeface="+mn-lt"/>
              </a:rPr>
              <a:t>αλλά ≥ 2</a:t>
            </a:r>
            <a:r>
              <a:rPr lang="en-US" sz="2400" u="sng" dirty="0" smtClean="0">
                <a:latin typeface="+mn-lt"/>
              </a:rPr>
              <a:t> mL</a:t>
            </a:r>
            <a:r>
              <a:rPr lang="el-GR" sz="2400" u="sng" dirty="0" smtClean="0">
                <a:latin typeface="+mn-lt"/>
              </a:rPr>
              <a:t> (Παλιά οδηγία)</a:t>
            </a:r>
            <a:endParaRPr lang="el-GR" sz="2400" u="sng" dirty="0">
              <a:latin typeface="+mn-lt"/>
            </a:endParaRPr>
          </a:p>
        </p:txBody>
      </p:sp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395536" y="1772816"/>
            <a:ext cx="835342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</a:pPr>
            <a:r>
              <a:rPr lang="el-GR" sz="2400" dirty="0">
                <a:latin typeface="+mn-lt"/>
              </a:rPr>
              <a:t>Ο όγκος μετριέται με βαθμονομημένη πλαστική </a:t>
            </a:r>
            <a:r>
              <a:rPr lang="el-GR" sz="2400" dirty="0" smtClean="0">
                <a:latin typeface="+mn-lt"/>
              </a:rPr>
              <a:t>πιπέτα </a:t>
            </a:r>
            <a:r>
              <a:rPr lang="el-GR" sz="2400" dirty="0">
                <a:latin typeface="+mn-lt"/>
              </a:rPr>
              <a:t>των 5 ή 10 </a:t>
            </a:r>
            <a:r>
              <a:rPr lang="en-US" sz="2400" dirty="0">
                <a:latin typeface="+mn-lt"/>
              </a:rPr>
              <a:t>ml</a:t>
            </a:r>
            <a:r>
              <a:rPr lang="el-GR" sz="2400" dirty="0">
                <a:latin typeface="+mn-lt"/>
              </a:rPr>
              <a:t> ανάλογα με τον όγκο του. Ο όγκος αναγράφεται με ακρίβεια ενός εκατοστού π.χ. 4,4 </a:t>
            </a:r>
            <a:r>
              <a:rPr lang="en-US" sz="2400" dirty="0" smtClean="0">
                <a:latin typeface="+mn-lt"/>
              </a:rPr>
              <a:t>mL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395535" y="3323405"/>
            <a:ext cx="8135937" cy="981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Αποφεύγονται τα πλαστικά σκεύη γιατί κολλούν πάνω τους τα κινούμενα σπερματοζωάρια.</a:t>
            </a:r>
          </a:p>
        </p:txBody>
      </p:sp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395535" y="4309610"/>
            <a:ext cx="8351837" cy="2548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  <a:spcBef>
                <a:spcPct val="40000"/>
              </a:spcBef>
              <a:tabLst>
                <a:tab pos="342900" algn="l"/>
              </a:tabLst>
            </a:pPr>
            <a:r>
              <a:rPr lang="el-GR" sz="2400" dirty="0">
                <a:latin typeface="+mn-lt"/>
              </a:rPr>
              <a:t>Όγκος &lt; 1 </a:t>
            </a:r>
            <a:r>
              <a:rPr lang="en-US" sz="2400" dirty="0" smtClean="0">
                <a:latin typeface="+mn-lt"/>
              </a:rPr>
              <a:t>mL</a:t>
            </a:r>
            <a:r>
              <a:rPr lang="el-GR" sz="2400" dirty="0" smtClean="0">
                <a:latin typeface="+mn-lt"/>
              </a:rPr>
              <a:t>  </a:t>
            </a:r>
            <a:r>
              <a:rPr lang="el-GR" sz="2400" dirty="0">
                <a:latin typeface="+mn-lt"/>
              </a:rPr>
              <a:t>δυσχεραίνει την είσοδο των σπερματοζωαρίων μέσω του τραχήλου της μήτρας. Συνήθως οφείλεται σε ανεπαρκή συλλογή του δείγματος.</a:t>
            </a:r>
          </a:p>
          <a:p>
            <a:pPr>
              <a:lnSpc>
                <a:spcPct val="125000"/>
              </a:lnSpc>
              <a:spcBef>
                <a:spcPct val="40000"/>
              </a:spcBef>
              <a:tabLst>
                <a:tab pos="342900" algn="l"/>
              </a:tabLst>
            </a:pPr>
            <a:r>
              <a:rPr lang="el-GR" sz="2400" dirty="0">
                <a:latin typeface="+mn-lt"/>
              </a:rPr>
              <a:t>Όγκος &gt;  5 </a:t>
            </a:r>
            <a:r>
              <a:rPr lang="en-US" sz="2400" dirty="0" smtClean="0">
                <a:latin typeface="+mn-lt"/>
              </a:rPr>
              <a:t>mL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οδηγεί σε μεγάλη αραίωση των σπερματοζωαρίων και μειωμένη κινητικότητα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5225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Γλοιότητα (ιξώδες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467544" y="1058296"/>
            <a:ext cx="31495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400" u="sng" dirty="0">
                <a:latin typeface="+mn-lt"/>
              </a:rPr>
              <a:t>Τιμή αναφοράς: μηδέν </a:t>
            </a:r>
          </a:p>
        </p:txBody>
      </p:sp>
      <p:sp>
        <p:nvSpPr>
          <p:cNvPr id="8194" name="Rectangle 4"/>
          <p:cNvSpPr>
            <a:spLocks noChangeArrowheads="1"/>
          </p:cNvSpPr>
          <p:nvPr/>
        </p:nvSpPr>
        <p:spPr bwMode="auto">
          <a:xfrm>
            <a:off x="467544" y="1519961"/>
            <a:ext cx="8424862" cy="502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  <a:spcBef>
                <a:spcPct val="55000"/>
              </a:spcBef>
            </a:pPr>
            <a:r>
              <a:rPr lang="el-GR" sz="2400" dirty="0">
                <a:latin typeface="+mn-lt"/>
              </a:rPr>
              <a:t>Η ύπαρξη υψηλού ιξώδους επηρεάζει τον προσδιορισμό πολλών παραμέτρων του σπερμοδιαγράμματος (π.χ. κινητικότητα). </a:t>
            </a:r>
          </a:p>
          <a:p>
            <a:pPr>
              <a:lnSpc>
                <a:spcPct val="125000"/>
              </a:lnSpc>
              <a:spcBef>
                <a:spcPct val="55000"/>
              </a:spcBef>
            </a:pPr>
            <a:r>
              <a:rPr lang="el-GR" sz="2400" u="sng" dirty="0">
                <a:latin typeface="+mn-lt"/>
              </a:rPr>
              <a:t>Τεχνική</a:t>
            </a:r>
          </a:p>
          <a:p>
            <a:pPr>
              <a:lnSpc>
                <a:spcPct val="125000"/>
              </a:lnSpc>
              <a:spcBef>
                <a:spcPct val="55000"/>
              </a:spcBef>
            </a:pPr>
            <a:r>
              <a:rPr lang="el-GR" sz="2400" dirty="0">
                <a:latin typeface="+mn-lt"/>
              </a:rPr>
              <a:t>Το σπέρμα αναρροφάται μαλακά μέσα στην πιπέτα και ύστερα αφήνεται να πέσει με την βαρύτητα. </a:t>
            </a:r>
          </a:p>
          <a:p>
            <a:pPr>
              <a:lnSpc>
                <a:spcPct val="125000"/>
              </a:lnSpc>
              <a:spcBef>
                <a:spcPct val="55000"/>
              </a:spcBef>
            </a:pPr>
            <a:r>
              <a:rPr lang="el-GR" sz="2400" dirty="0">
                <a:latin typeface="+mn-lt"/>
              </a:rPr>
              <a:t>Αν οι σταγόνες πέφτουν πλήρεις, χωρίς να αφήνουν ίνες, η γλοιότητα χαρακτηρίζεται ως μηδέν.</a:t>
            </a:r>
          </a:p>
          <a:p>
            <a:pPr>
              <a:lnSpc>
                <a:spcPct val="125000"/>
              </a:lnSpc>
              <a:spcBef>
                <a:spcPct val="55000"/>
              </a:spcBef>
            </a:pPr>
            <a:r>
              <a:rPr lang="el-GR" sz="2400" dirty="0">
                <a:latin typeface="+mn-lt"/>
              </a:rPr>
              <a:t>Αν εμφανίζεται πίσω από την σταγόνα ίνα &gt; 2 εκατοστών σημειώνεται αυξημένη γλοιότητα στην απάντηση του ασθενούς.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2725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Ρευστοποίηση</a:t>
            </a:r>
            <a:endParaRPr lang="el-GR" dirty="0"/>
          </a:p>
        </p:txBody>
      </p:sp>
      <p:sp>
        <p:nvSpPr>
          <p:cNvPr id="9220" name="Text Box 6"/>
          <p:cNvSpPr txBox="1">
            <a:spLocks noChangeArrowheads="1"/>
          </p:cNvSpPr>
          <p:nvPr/>
        </p:nvSpPr>
        <p:spPr bwMode="auto">
          <a:xfrm>
            <a:off x="473764" y="1268760"/>
            <a:ext cx="360111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u="sng" dirty="0">
                <a:latin typeface="+mn-lt"/>
              </a:rPr>
              <a:t>Τιμή αναφοράς</a:t>
            </a:r>
            <a:r>
              <a:rPr lang="en-US" sz="2400" u="sng" dirty="0">
                <a:latin typeface="+mn-lt"/>
              </a:rPr>
              <a:t>:</a:t>
            </a:r>
            <a:r>
              <a:rPr lang="el-GR" sz="2400" u="sng" dirty="0">
                <a:latin typeface="+mn-lt"/>
              </a:rPr>
              <a:t> &lt; 60 λεπτά</a:t>
            </a:r>
          </a:p>
        </p:txBody>
      </p:sp>
      <p:sp>
        <p:nvSpPr>
          <p:cNvPr id="9218" name="Rectangle 4"/>
          <p:cNvSpPr>
            <a:spLocks noChangeArrowheads="1"/>
          </p:cNvSpPr>
          <p:nvPr/>
        </p:nvSpPr>
        <p:spPr bwMode="auto">
          <a:xfrm>
            <a:off x="471195" y="1844824"/>
            <a:ext cx="8572604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25000"/>
              </a:lnSpc>
              <a:spcBef>
                <a:spcPct val="60000"/>
              </a:spcBef>
            </a:pPr>
            <a:r>
              <a:rPr lang="el-GR" sz="2400" dirty="0">
                <a:latin typeface="+mn-lt"/>
              </a:rPr>
              <a:t>Ατελής ρευστοποίηση είναι ενδεικτική λοίμωξης των επικουρικών αδένων, των σπερματικών σωληναρίων ή του προστάτη.</a:t>
            </a:r>
          </a:p>
          <a:p>
            <a:pPr>
              <a:lnSpc>
                <a:spcPct val="125000"/>
              </a:lnSpc>
              <a:spcBef>
                <a:spcPct val="60000"/>
              </a:spcBef>
            </a:pPr>
            <a:r>
              <a:rPr lang="el-GR" sz="2400" dirty="0">
                <a:latin typeface="+mn-lt"/>
              </a:rPr>
              <a:t>Η ρευστοποίηση φαίνεται στο μικροσκόπιο σε νωπό παρασκεύασμα. Συγκεκριμένα παρατηρούμε αν φαίνονται μέσα σε αυτό «πηγαδάκια» ή «νερά».</a:t>
            </a:r>
          </a:p>
          <a:p>
            <a:pPr>
              <a:lnSpc>
                <a:spcPct val="125000"/>
              </a:lnSpc>
              <a:spcBef>
                <a:spcPct val="60000"/>
              </a:spcBef>
            </a:pPr>
            <a:r>
              <a:rPr lang="el-GR" sz="2400" dirty="0">
                <a:latin typeface="+mn-lt"/>
              </a:rPr>
              <a:t>Η ρευστοποίηση προσδιορίζεται για πρώτη φορά 30 λεπτά μετά την λήψη του σπέρματος. Αν μετά 30 λεπτά η ρευστοποίηση δεν έχει ολοκληρωθεί ο έλεγχος επαναλαμβάνεται κάθε 10 – 15 λεπτά.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754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Χροιά</a:t>
            </a:r>
            <a:endParaRPr lang="el-GR" dirty="0"/>
          </a:p>
        </p:txBody>
      </p:sp>
      <p:sp>
        <p:nvSpPr>
          <p:cNvPr id="10244" name="Text Box 6"/>
          <p:cNvSpPr txBox="1">
            <a:spLocks noChangeArrowheads="1"/>
          </p:cNvSpPr>
          <p:nvPr/>
        </p:nvSpPr>
        <p:spPr bwMode="auto">
          <a:xfrm>
            <a:off x="539553" y="1137917"/>
            <a:ext cx="59047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u="sng" dirty="0">
                <a:latin typeface="+mn-lt"/>
              </a:rPr>
              <a:t>Τιμή αναφοράς</a:t>
            </a:r>
            <a:r>
              <a:rPr lang="en-US" sz="2400" u="sng" dirty="0">
                <a:latin typeface="+mn-lt"/>
              </a:rPr>
              <a:t>:</a:t>
            </a:r>
            <a:r>
              <a:rPr lang="el-GR" sz="2400" u="sng" dirty="0">
                <a:latin typeface="+mn-lt"/>
              </a:rPr>
              <a:t> Τεφρόχροη ή φαίον ιριδίζον</a:t>
            </a:r>
          </a:p>
        </p:txBody>
      </p:sp>
      <p:sp>
        <p:nvSpPr>
          <p:cNvPr id="10242" name="Rectangle 4"/>
          <p:cNvSpPr>
            <a:spLocks noChangeArrowheads="1"/>
          </p:cNvSpPr>
          <p:nvPr/>
        </p:nvSpPr>
        <p:spPr bwMode="auto">
          <a:xfrm>
            <a:off x="539553" y="1772816"/>
            <a:ext cx="8280920" cy="3914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185738" indent="-185738">
              <a:lnSpc>
                <a:spcPct val="125000"/>
              </a:lnSpc>
              <a:spcBef>
                <a:spcPct val="40000"/>
              </a:spcBef>
              <a:tabLst>
                <a:tab pos="342900" algn="l"/>
              </a:tabLst>
            </a:pPr>
            <a:r>
              <a:rPr lang="el-GR" sz="2400" dirty="0">
                <a:latin typeface="+mn-lt"/>
              </a:rPr>
              <a:t>Παρατηρείται μακροσκοπικά σηκώνοντας το δοχείο στο φως. </a:t>
            </a:r>
          </a:p>
          <a:p>
            <a:pPr marL="185738" indent="-185738">
              <a:lnSpc>
                <a:spcPct val="125000"/>
              </a:lnSpc>
              <a:spcBef>
                <a:spcPct val="40000"/>
              </a:spcBef>
              <a:tabLst>
                <a:tab pos="342900" algn="l"/>
              </a:tabLst>
            </a:pPr>
            <a:r>
              <a:rPr lang="el-GR" sz="2400" dirty="0" smtClean="0">
                <a:latin typeface="+mn-lt"/>
              </a:rPr>
              <a:t>Σε </a:t>
            </a:r>
            <a:r>
              <a:rPr lang="el-GR" sz="2400" dirty="0">
                <a:latin typeface="+mn-lt"/>
              </a:rPr>
              <a:t>παθολογικές καταστάσεις παρατηρούνται:</a:t>
            </a:r>
          </a:p>
          <a:p>
            <a:pPr marL="185738" indent="-185738">
              <a:lnSpc>
                <a:spcPct val="125000"/>
              </a:lnSpc>
              <a:spcBef>
                <a:spcPct val="40000"/>
              </a:spcBef>
              <a:buFontTx/>
              <a:buChar char="•"/>
              <a:tabLst>
                <a:tab pos="342900" algn="l"/>
              </a:tabLst>
            </a:pPr>
            <a:r>
              <a:rPr lang="el-GR" sz="2400" b="1" dirty="0">
                <a:latin typeface="+mn-lt"/>
              </a:rPr>
              <a:t>Αραιό γαλακτώδες </a:t>
            </a:r>
            <a:r>
              <a:rPr lang="el-GR" sz="2400" dirty="0">
                <a:latin typeface="+mn-lt"/>
              </a:rPr>
              <a:t>χρώμα αν η συγκέντρωση των σπερματοζωαρίων είναι μικρή,</a:t>
            </a:r>
          </a:p>
          <a:p>
            <a:pPr marL="185738" indent="-185738">
              <a:lnSpc>
                <a:spcPct val="125000"/>
              </a:lnSpc>
              <a:spcBef>
                <a:spcPct val="40000"/>
              </a:spcBef>
              <a:buFontTx/>
              <a:buChar char="•"/>
              <a:tabLst>
                <a:tab pos="342900" algn="l"/>
              </a:tabLst>
            </a:pPr>
            <a:r>
              <a:rPr lang="el-GR" sz="2400" b="1" dirty="0">
                <a:latin typeface="+mn-lt"/>
              </a:rPr>
              <a:t>Κοκκινωπό-καφέ</a:t>
            </a:r>
            <a:r>
              <a:rPr lang="el-GR" sz="2400" dirty="0">
                <a:latin typeface="+mn-lt"/>
              </a:rPr>
              <a:t> αν υπάρχει πρόσμειξη </a:t>
            </a:r>
            <a:r>
              <a:rPr lang="el-GR" sz="2400" dirty="0" smtClean="0">
                <a:latin typeface="+mn-lt"/>
              </a:rPr>
              <a:t>ερυθροκυττάρων</a:t>
            </a:r>
            <a:r>
              <a:rPr lang="el-GR" sz="2400" dirty="0">
                <a:latin typeface="+mn-lt"/>
              </a:rPr>
              <a:t>,</a:t>
            </a:r>
          </a:p>
          <a:p>
            <a:pPr marL="185738" indent="-185738">
              <a:lnSpc>
                <a:spcPct val="125000"/>
              </a:lnSpc>
              <a:spcBef>
                <a:spcPct val="40000"/>
              </a:spcBef>
              <a:buFontTx/>
              <a:buChar char="•"/>
              <a:tabLst>
                <a:tab pos="342900" algn="l"/>
              </a:tabLst>
            </a:pPr>
            <a:r>
              <a:rPr lang="el-GR" sz="2400" b="1" dirty="0">
                <a:latin typeface="+mn-lt"/>
              </a:rPr>
              <a:t>Κιτρινωπό</a:t>
            </a:r>
            <a:r>
              <a:rPr lang="el-GR" sz="2400" dirty="0">
                <a:latin typeface="+mn-lt"/>
              </a:rPr>
              <a:t> αν υπάρχει ίκτερος, λήψη σκευασμάτων βιταμινών ή ακόμα παρατεταμένη αποχή.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6964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Οσμή</a:t>
            </a:r>
            <a:endParaRPr lang="el-GR" dirty="0"/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539750" y="1341437"/>
            <a:ext cx="360049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u="sng" dirty="0">
                <a:latin typeface="+mn-lt"/>
              </a:rPr>
              <a:t>Τιμή αναφοράς</a:t>
            </a:r>
            <a:r>
              <a:rPr lang="en-US" sz="2400" u="sng" dirty="0">
                <a:latin typeface="+mn-lt"/>
              </a:rPr>
              <a:t>:</a:t>
            </a:r>
            <a:r>
              <a:rPr lang="el-GR" sz="2400" u="sng" dirty="0">
                <a:latin typeface="+mn-lt"/>
              </a:rPr>
              <a:t> Ιδιάζουσα</a:t>
            </a:r>
          </a:p>
        </p:txBody>
      </p:sp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539750" y="1870244"/>
            <a:ext cx="8280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  <a:spcBef>
                <a:spcPct val="45000"/>
              </a:spcBef>
            </a:pPr>
            <a:r>
              <a:rPr lang="el-GR" sz="2400" dirty="0">
                <a:latin typeface="+mn-lt"/>
              </a:rPr>
              <a:t>Πρόκειται για την χαρακτηριστική οσμή που θυμίζει μούχλα ή βρασμένα κάστανα. Σημειώνεται αν είναι παθολογική.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2051523" y="3271838"/>
            <a:ext cx="496887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4000" b="1" dirty="0">
                <a:solidFill>
                  <a:srgbClr val="9B0000"/>
                </a:solidFill>
                <a:latin typeface="+mn-lt"/>
              </a:rPr>
              <a:t>Όψη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539750" y="4149080"/>
            <a:ext cx="4140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u="sng" dirty="0">
                <a:latin typeface="+mn-lt"/>
              </a:rPr>
              <a:t>Τιμή αναφοράς</a:t>
            </a:r>
            <a:r>
              <a:rPr lang="en-US" sz="2400" u="sng" dirty="0">
                <a:latin typeface="+mn-lt"/>
              </a:rPr>
              <a:t>:</a:t>
            </a:r>
            <a:r>
              <a:rPr lang="el-GR" sz="2400" u="sng" dirty="0">
                <a:latin typeface="+mn-lt"/>
              </a:rPr>
              <a:t> Ημιδιαφανής</a:t>
            </a:r>
          </a:p>
        </p:txBody>
      </p:sp>
      <p:sp>
        <p:nvSpPr>
          <p:cNvPr id="11269" name="Rectangle 7"/>
          <p:cNvSpPr>
            <a:spLocks noChangeArrowheads="1"/>
          </p:cNvSpPr>
          <p:nvPr/>
        </p:nvSpPr>
        <p:spPr bwMode="auto">
          <a:xfrm>
            <a:off x="539750" y="4797425"/>
            <a:ext cx="8208963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20000"/>
              </a:spcBef>
            </a:pPr>
            <a:r>
              <a:rPr lang="el-GR" sz="2400" dirty="0">
                <a:latin typeface="+mn-lt"/>
              </a:rPr>
              <a:t>Παρατηρείται μακροσκοπικά σηκώνοντας το δοχείο στο φως. </a:t>
            </a:r>
          </a:p>
          <a:p>
            <a:pPr>
              <a:lnSpc>
                <a:spcPct val="125000"/>
              </a:lnSpc>
              <a:spcBef>
                <a:spcPct val="20000"/>
              </a:spcBef>
            </a:pPr>
            <a:r>
              <a:rPr lang="el-GR" sz="2400" dirty="0">
                <a:latin typeface="+mn-lt"/>
              </a:rPr>
              <a:t>Σημειώνεται η παρουσία κολλοειδών σωματίων ή βλέννας.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390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Διάταξη επωαστικού κλιβάνου για σπερμοδιάγραμμα</a:t>
            </a:r>
            <a:endParaRPr lang="el-GR" dirty="0"/>
          </a:p>
        </p:txBody>
      </p:sp>
      <p:pic>
        <p:nvPicPr>
          <p:cNvPr id="1229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217975"/>
            <a:ext cx="5797550" cy="3870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288775" y="5401869"/>
            <a:ext cx="2805311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Επωαστικός κλίβανος</a:t>
            </a:r>
          </a:p>
        </p:txBody>
      </p:sp>
      <p:sp>
        <p:nvSpPr>
          <p:cNvPr id="12292" name="Line 6"/>
          <p:cNvSpPr>
            <a:spLocks noChangeShapeType="1"/>
          </p:cNvSpPr>
          <p:nvPr/>
        </p:nvSpPr>
        <p:spPr bwMode="auto">
          <a:xfrm flipV="1">
            <a:off x="1691430" y="3513524"/>
            <a:ext cx="676974" cy="185969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5796136" y="5633326"/>
            <a:ext cx="2930388" cy="40011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Οριζόντιος ανακινητήρας </a:t>
            </a:r>
          </a:p>
        </p:txBody>
      </p:sp>
      <p:sp>
        <p:nvSpPr>
          <p:cNvPr id="12294" name="Line 8"/>
          <p:cNvSpPr>
            <a:spLocks noChangeShapeType="1"/>
          </p:cNvSpPr>
          <p:nvPr/>
        </p:nvSpPr>
        <p:spPr bwMode="auto">
          <a:xfrm flipH="1" flipV="1">
            <a:off x="3997175" y="3758154"/>
            <a:ext cx="2119446" cy="190026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2295" name="Text Box 9"/>
          <p:cNvSpPr txBox="1">
            <a:spLocks noChangeArrowheads="1"/>
          </p:cNvSpPr>
          <p:nvPr/>
        </p:nvSpPr>
        <p:spPr bwMode="auto">
          <a:xfrm>
            <a:off x="425877" y="5902100"/>
            <a:ext cx="3479782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Θέση τοποθέτησης δειγμάτων σπέρματος</a:t>
            </a:r>
          </a:p>
        </p:txBody>
      </p:sp>
      <p:sp>
        <p:nvSpPr>
          <p:cNvPr id="12296" name="Line 10"/>
          <p:cNvSpPr>
            <a:spLocks noChangeShapeType="1"/>
          </p:cNvSpPr>
          <p:nvPr/>
        </p:nvSpPr>
        <p:spPr bwMode="auto">
          <a:xfrm flipV="1">
            <a:off x="3131988" y="3239053"/>
            <a:ext cx="498935" cy="26368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2297" name="Text Box 11"/>
          <p:cNvSpPr txBox="1">
            <a:spLocks noChangeArrowheads="1"/>
          </p:cNvSpPr>
          <p:nvPr/>
        </p:nvSpPr>
        <p:spPr bwMode="auto">
          <a:xfrm>
            <a:off x="3905659" y="6032122"/>
            <a:ext cx="3780953" cy="70788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Θερμαινόμενες αντικειμενοφόρες πλάκες και καλυπτρίδες</a:t>
            </a:r>
          </a:p>
        </p:txBody>
      </p:sp>
      <p:sp>
        <p:nvSpPr>
          <p:cNvPr id="12298" name="Line 12"/>
          <p:cNvSpPr>
            <a:spLocks noChangeShapeType="1"/>
          </p:cNvSpPr>
          <p:nvPr/>
        </p:nvSpPr>
        <p:spPr bwMode="auto">
          <a:xfrm flipV="1">
            <a:off x="4932213" y="3681471"/>
            <a:ext cx="0" cy="23253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2299" name="Line 13"/>
          <p:cNvSpPr>
            <a:spLocks noChangeShapeType="1"/>
          </p:cNvSpPr>
          <p:nvPr/>
        </p:nvSpPr>
        <p:spPr bwMode="auto">
          <a:xfrm flipV="1">
            <a:off x="4932213" y="3743641"/>
            <a:ext cx="250155" cy="226317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  <p:sp>
        <p:nvSpPr>
          <p:cNvPr id="14" name="Ορθογώνιο 8"/>
          <p:cNvSpPr/>
          <p:nvPr/>
        </p:nvSpPr>
        <p:spPr>
          <a:xfrm>
            <a:off x="2195736" y="5085184"/>
            <a:ext cx="4824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20100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Εκτίμηση της κινητικότητας των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sp>
        <p:nvSpPr>
          <p:cNvPr id="13315" name="Text Box 5"/>
          <p:cNvSpPr txBox="1">
            <a:spLocks noChangeArrowheads="1"/>
          </p:cNvSpPr>
          <p:nvPr/>
        </p:nvSpPr>
        <p:spPr bwMode="auto">
          <a:xfrm>
            <a:off x="467544" y="2060848"/>
            <a:ext cx="82081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Η διαδικασία πρέπει να ολοκληρωθεί μέσα στην 1</a:t>
            </a:r>
            <a:r>
              <a:rPr lang="el-GR" sz="2400" baseline="30000" dirty="0">
                <a:latin typeface="+mn-lt"/>
              </a:rPr>
              <a:t>η</a:t>
            </a:r>
            <a:r>
              <a:rPr lang="el-GR" sz="2400" dirty="0">
                <a:latin typeface="+mn-lt"/>
              </a:rPr>
              <a:t> ώρα </a:t>
            </a:r>
            <a:r>
              <a:rPr lang="el-GR" sz="2400" dirty="0" smtClean="0">
                <a:latin typeface="+mn-lt"/>
              </a:rPr>
              <a:t>ή μόλις </a:t>
            </a:r>
            <a:r>
              <a:rPr lang="el-GR" sz="2400" dirty="0">
                <a:latin typeface="+mn-lt"/>
              </a:rPr>
              <a:t>ολοκληρωθεί η </a:t>
            </a:r>
            <a:r>
              <a:rPr lang="el-GR" sz="2400" dirty="0" smtClean="0">
                <a:latin typeface="+mn-lt"/>
              </a:rPr>
              <a:t>ρευστοποίηση.</a:t>
            </a:r>
            <a:endParaRPr lang="el-GR" sz="2400" dirty="0">
              <a:latin typeface="+mn-lt"/>
            </a:endParaRPr>
          </a:p>
          <a:p>
            <a:pPr>
              <a:spcBef>
                <a:spcPct val="50000"/>
              </a:spcBef>
            </a:pPr>
            <a:endParaRPr lang="el-GR" sz="2400" dirty="0">
              <a:latin typeface="+mn-lt"/>
            </a:endParaRPr>
          </a:p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Μετά τις 2 ώρες χωρίς ρευστοποίηση </a:t>
            </a:r>
            <a:r>
              <a:rPr lang="el-GR" sz="2400" dirty="0" smtClean="0">
                <a:latin typeface="+mn-lt"/>
              </a:rPr>
              <a:t>το </a:t>
            </a:r>
            <a:r>
              <a:rPr lang="el-GR" sz="2400" dirty="0">
                <a:latin typeface="+mn-lt"/>
              </a:rPr>
              <a:t>δείγμα </a:t>
            </a:r>
            <a:r>
              <a:rPr lang="el-GR" sz="2400" dirty="0" smtClean="0">
                <a:latin typeface="+mn-lt"/>
              </a:rPr>
              <a:t>είτε απορρίπτεται είτε </a:t>
            </a:r>
            <a:r>
              <a:rPr lang="el-GR" sz="2400" b="1" dirty="0" smtClean="0">
                <a:latin typeface="+mn-lt"/>
              </a:rPr>
              <a:t>ρευστοποιείται με την προσθήκη θρυψίνης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67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Απαιτούμενες εξετάσεις </a:t>
            </a:r>
            <a:r>
              <a:rPr lang="el-GR" sz="3200" b="0" dirty="0"/>
              <a:t>(</a:t>
            </a:r>
            <a:r>
              <a:rPr lang="el-GR" sz="3200" b="0" dirty="0" smtClean="0"/>
              <a:t>1 από 2)</a:t>
            </a:r>
            <a:endParaRPr lang="el-GR" sz="3200" b="0" dirty="0"/>
          </a:p>
        </p:txBody>
      </p:sp>
      <p:sp>
        <p:nvSpPr>
          <p:cNvPr id="4098" name="Text Box 4"/>
          <p:cNvSpPr txBox="1">
            <a:spLocks noChangeArrowheads="1"/>
          </p:cNvSpPr>
          <p:nvPr/>
        </p:nvSpPr>
        <p:spPr bwMode="auto">
          <a:xfrm>
            <a:off x="323528" y="1484784"/>
            <a:ext cx="8820472" cy="40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96000">
              <a:spcBef>
                <a:spcPts val="1200"/>
              </a:spcBef>
              <a:buFontTx/>
              <a:buAutoNum type="arabicPeriod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Βασική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ανάλυση σπέρματος </a:t>
            </a:r>
            <a:r>
              <a:rPr lang="el-GR" sz="2400" dirty="0">
                <a:latin typeface="+mn-lt"/>
              </a:rPr>
              <a:t>(παλαιότερα σπερμοδιάγραμμα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342900" indent="-396000">
              <a:lnSpc>
                <a:spcPct val="135000"/>
              </a:lnSpc>
              <a:spcBef>
                <a:spcPts val="1200"/>
              </a:spcBef>
              <a:buFontTx/>
              <a:buAutoNum type="arabicPeriod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Μικροβιολογικός έλεγχος </a:t>
            </a:r>
            <a:r>
              <a:rPr lang="el-GR" sz="2400" dirty="0">
                <a:latin typeface="+mn-lt"/>
              </a:rPr>
              <a:t>(καλλιέργεια για αερόβια </a:t>
            </a:r>
            <a:r>
              <a:rPr lang="el-GR" sz="2400" dirty="0" smtClean="0">
                <a:latin typeface="+mn-lt"/>
              </a:rPr>
              <a:t>και αναερόβια </a:t>
            </a:r>
            <a:r>
              <a:rPr lang="el-GR" sz="2400" dirty="0">
                <a:latin typeface="+mn-lt"/>
              </a:rPr>
              <a:t>μικρόβια και μυκοπλάσματα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342900" indent="-396000">
              <a:lnSpc>
                <a:spcPct val="135000"/>
              </a:lnSpc>
              <a:spcBef>
                <a:spcPts val="1200"/>
              </a:spcBef>
              <a:buFontTx/>
              <a:buAutoNum type="arabicPeriod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Βιοχημικός έλεγχος </a:t>
            </a:r>
            <a:r>
              <a:rPr lang="el-GR" sz="2400" dirty="0">
                <a:latin typeface="+mn-lt"/>
              </a:rPr>
              <a:t>(φρουκτόζη, όξινη φωσφατάση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κ.α</a:t>
            </a:r>
            <a:r>
              <a:rPr lang="el-GR" sz="2400" dirty="0" smtClean="0">
                <a:latin typeface="+mn-lt"/>
              </a:rPr>
              <a:t>.),</a:t>
            </a:r>
            <a:endParaRPr lang="el-GR" sz="2400" dirty="0">
              <a:latin typeface="+mn-lt"/>
            </a:endParaRPr>
          </a:p>
          <a:p>
            <a:pPr marL="342900" indent="-396000">
              <a:lnSpc>
                <a:spcPct val="135000"/>
              </a:lnSpc>
              <a:spcBef>
                <a:spcPts val="1200"/>
              </a:spcBef>
              <a:buFontTx/>
              <a:buAutoNum type="arabicPeriod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Ανοσολογικός έλεγχος </a:t>
            </a:r>
            <a:r>
              <a:rPr lang="el-GR" sz="2400" dirty="0">
                <a:latin typeface="+mn-lt"/>
              </a:rPr>
              <a:t>(αντισπερματικά αντισώματα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342900" indent="-396000">
              <a:lnSpc>
                <a:spcPct val="135000"/>
              </a:lnSpc>
              <a:spcBef>
                <a:spcPts val="1200"/>
              </a:spcBef>
              <a:buFontTx/>
              <a:buAutoNum type="arabicPeriod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Ορμονολογικός έλεγχος </a:t>
            </a:r>
            <a:r>
              <a:rPr lang="el-GR" sz="2400" dirty="0">
                <a:latin typeface="+mn-lt"/>
              </a:rPr>
              <a:t>(τεστοστερόνη, γοναδοτροπίνες, </a:t>
            </a:r>
            <a:r>
              <a:rPr lang="el-GR" sz="2400" dirty="0" smtClean="0">
                <a:latin typeface="+mn-lt"/>
              </a:rPr>
              <a:t>προλακτίνη</a:t>
            </a:r>
            <a:r>
              <a:rPr lang="en-US" sz="2400" dirty="0" smtClean="0">
                <a:latin typeface="+mn-lt"/>
              </a:rPr>
              <a:t>, </a:t>
            </a:r>
            <a:r>
              <a:rPr lang="el-GR" sz="2400" dirty="0" smtClean="0">
                <a:latin typeface="+mn-lt"/>
              </a:rPr>
              <a:t>ανασταλτίνη).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065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Η μικροσκόπηση του σπέρματος</a:t>
            </a:r>
            <a:endParaRPr lang="el-GR" dirty="0"/>
          </a:p>
        </p:txBody>
      </p:sp>
      <p:sp>
        <p:nvSpPr>
          <p:cNvPr id="14339" name="Text Box 36"/>
          <p:cNvSpPr txBox="1">
            <a:spLocks noChangeArrowheads="1"/>
          </p:cNvSpPr>
          <p:nvPr/>
        </p:nvSpPr>
        <p:spPr bwMode="auto">
          <a:xfrm>
            <a:off x="467544" y="5327099"/>
            <a:ext cx="8208912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400" dirty="0">
                <a:latin typeface="+mn-lt"/>
              </a:rPr>
              <a:t>H </a:t>
            </a:r>
            <a:r>
              <a:rPr lang="el-GR" sz="2400" dirty="0">
                <a:latin typeface="+mn-lt"/>
              </a:rPr>
              <a:t>μέτρηση της κινητικότητας γίνεται με μικροσκόπιο </a:t>
            </a:r>
            <a:r>
              <a:rPr lang="el-GR" sz="2400" b="1" dirty="0">
                <a:latin typeface="+mn-lt"/>
              </a:rPr>
              <a:t>αντίθετης φάσης </a:t>
            </a:r>
            <a:r>
              <a:rPr lang="el-GR" sz="2400" dirty="0">
                <a:latin typeface="+mn-lt"/>
              </a:rPr>
              <a:t>και με την χρήση </a:t>
            </a:r>
            <a:r>
              <a:rPr lang="el-GR" sz="2400" b="1" dirty="0">
                <a:latin typeface="+mn-lt"/>
              </a:rPr>
              <a:t>προθερμασμένων</a:t>
            </a:r>
            <a:r>
              <a:rPr lang="el-GR" sz="2400" dirty="0">
                <a:latin typeface="+mn-lt"/>
              </a:rPr>
              <a:t> αντικειμενοφόρων πλακών.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7699" t="7507"/>
          <a:stretch/>
        </p:blipFill>
        <p:spPr bwMode="auto">
          <a:xfrm>
            <a:off x="622852" y="1073425"/>
            <a:ext cx="3588464" cy="400560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340" name="3 - TextBox"/>
          <p:cNvSpPr txBox="1">
            <a:spLocks noChangeArrowheads="1"/>
          </p:cNvSpPr>
          <p:nvPr/>
        </p:nvSpPr>
        <p:spPr bwMode="auto">
          <a:xfrm>
            <a:off x="4869210" y="2327898"/>
            <a:ext cx="3024013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Μικροσκόπιο αντίθετης φάσης </a:t>
            </a:r>
          </a:p>
        </p:txBody>
      </p:sp>
      <p:cxnSp>
        <p:nvCxnSpPr>
          <p:cNvPr id="6" name="5 - Ευθύγραμμο βέλος σύνδεσης"/>
          <p:cNvCxnSpPr/>
          <p:nvPr/>
        </p:nvCxnSpPr>
        <p:spPr>
          <a:xfrm rot="10800000">
            <a:off x="3851275" y="2327898"/>
            <a:ext cx="1008063" cy="360362"/>
          </a:xfrm>
          <a:prstGeom prst="straightConnector1">
            <a:avLst/>
          </a:prstGeom>
          <a:ln w="25400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7 - TextBox"/>
          <p:cNvSpPr txBox="1">
            <a:spLocks noChangeArrowheads="1"/>
          </p:cNvSpPr>
          <p:nvPr/>
        </p:nvSpPr>
        <p:spPr bwMode="auto">
          <a:xfrm>
            <a:off x="4859338" y="4559923"/>
            <a:ext cx="2592982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Συσκευή θέρμανσης τράπεζας</a:t>
            </a:r>
          </a:p>
        </p:txBody>
      </p:sp>
      <p:cxnSp>
        <p:nvCxnSpPr>
          <p:cNvPr id="10" name="9 - Ευθύγραμμο βέλος σύνδεσης"/>
          <p:cNvCxnSpPr>
            <a:stCxn id="14342" idx="1"/>
          </p:cNvCxnSpPr>
          <p:nvPr/>
        </p:nvCxnSpPr>
        <p:spPr>
          <a:xfrm flipH="1" flipV="1">
            <a:off x="2051050" y="3551862"/>
            <a:ext cx="2808288" cy="1392782"/>
          </a:xfrm>
          <a:prstGeom prst="straightConnector1">
            <a:avLst/>
          </a:prstGeom>
          <a:ln w="25400">
            <a:solidFill>
              <a:srgbClr val="3333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7156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712968" cy="908720"/>
          </a:xfrm>
        </p:spPr>
        <p:txBody>
          <a:bodyPr>
            <a:noAutofit/>
          </a:bodyPr>
          <a:lstStyle/>
          <a:p>
            <a:r>
              <a:rPr lang="en-US" dirty="0"/>
              <a:t>H </a:t>
            </a:r>
            <a:r>
              <a:rPr lang="el-GR" dirty="0"/>
              <a:t>κινητικότητα των </a:t>
            </a:r>
            <a:r>
              <a:rPr lang="el-GR" dirty="0" smtClean="0"/>
              <a:t>σπερματοζωαρίων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παλιά οδηγία του ΠΟΥ</a:t>
            </a:r>
            <a:endParaRPr lang="el-GR" dirty="0"/>
          </a:p>
        </p:txBody>
      </p:sp>
      <p:sp>
        <p:nvSpPr>
          <p:cNvPr id="12317" name="Text Box 112"/>
          <p:cNvSpPr txBox="1">
            <a:spLocks noChangeArrowheads="1"/>
          </p:cNvSpPr>
          <p:nvPr/>
        </p:nvSpPr>
        <p:spPr bwMode="auto">
          <a:xfrm>
            <a:off x="827088" y="1412875"/>
            <a:ext cx="6840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+mn-lt"/>
              </a:rPr>
              <a:t>M</a:t>
            </a:r>
            <a:r>
              <a:rPr lang="el-GR" sz="2400" dirty="0">
                <a:latin typeface="+mn-lt"/>
              </a:rPr>
              <a:t>ετριέται μέσα σε μία ώρα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και αξιολογείται ως εξής</a:t>
            </a:r>
            <a:r>
              <a:rPr lang="en-US" sz="2400" dirty="0">
                <a:latin typeface="+mn-lt"/>
              </a:rPr>
              <a:t>:</a:t>
            </a:r>
            <a:endParaRPr lang="el-GR" sz="2400" dirty="0">
              <a:latin typeface="+mn-lt"/>
            </a:endParaRPr>
          </a:p>
        </p:txBody>
      </p:sp>
      <p:graphicFrame>
        <p:nvGraphicFramePr>
          <p:cNvPr id="12399" name="Group 1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9239129"/>
              </p:ext>
            </p:extLst>
          </p:nvPr>
        </p:nvGraphicFramePr>
        <p:xfrm>
          <a:off x="827088" y="2060575"/>
          <a:ext cx="7272337" cy="2286000"/>
        </p:xfrm>
        <a:graphic>
          <a:graphicData uri="http://schemas.openxmlformats.org/drawingml/2006/table">
            <a:tbl>
              <a:tblPr/>
              <a:tblGrid>
                <a:gridCol w="3529012"/>
                <a:gridCol w="1727200"/>
                <a:gridCol w="2016125"/>
              </a:tblGrid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Κατηγορίες κινητικότητας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6450" algn="l"/>
                        </a:tabLst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Κωδικός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Ταχύτητα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Ζωηρή προωθητική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&gt; 24</a:t>
                      </a: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μ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m/s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Νωθρή προωθητική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Β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5-24 μ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m/s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Μη προωθητική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Γ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&lt; 5 μ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m/s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Ακίνητα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Δ</a:t>
                      </a:r>
                      <a:endParaRPr kumimoji="0" lang="el-G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  μ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m/s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318" name="Text Box 113"/>
          <p:cNvSpPr txBox="1">
            <a:spLocks noChangeArrowheads="1"/>
          </p:cNvSpPr>
          <p:nvPr/>
        </p:nvSpPr>
        <p:spPr bwMode="auto">
          <a:xfrm>
            <a:off x="827088" y="4437063"/>
            <a:ext cx="8137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690813" indent="-2690813">
              <a:spcBef>
                <a:spcPct val="50000"/>
              </a:spcBef>
            </a:pPr>
            <a:r>
              <a:rPr lang="el-GR" sz="2400" dirty="0">
                <a:latin typeface="+mn-lt"/>
              </a:rPr>
              <a:t>Φυσιολογικές τιμές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 Ζωηρή προωθητική &gt; 25% του </a:t>
            </a:r>
            <a:r>
              <a:rPr lang="el-GR" sz="2400" dirty="0" smtClean="0">
                <a:latin typeface="+mn-lt"/>
              </a:rPr>
              <a:t>συνόλου ή </a:t>
            </a:r>
            <a:r>
              <a:rPr lang="el-GR" sz="2400" dirty="0">
                <a:latin typeface="+mn-lt"/>
              </a:rPr>
              <a:t>Σύνολο προωθητικής &gt; 50% του </a:t>
            </a:r>
            <a:r>
              <a:rPr lang="el-GR" sz="2400" dirty="0" smtClean="0">
                <a:latin typeface="+mn-lt"/>
              </a:rPr>
              <a:t>συνόλου.</a:t>
            </a:r>
            <a:endParaRPr lang="el-GR" sz="2400" dirty="0">
              <a:latin typeface="+mn-lt"/>
            </a:endParaRPr>
          </a:p>
        </p:txBody>
      </p:sp>
      <p:sp>
        <p:nvSpPr>
          <p:cNvPr id="12319" name="Text Box 114"/>
          <p:cNvSpPr txBox="1">
            <a:spLocks noChangeArrowheads="1"/>
          </p:cNvSpPr>
          <p:nvPr/>
        </p:nvSpPr>
        <p:spPr bwMode="auto">
          <a:xfrm>
            <a:off x="827088" y="5661025"/>
            <a:ext cx="7921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Ασθενοσπερμία</a:t>
            </a:r>
            <a:r>
              <a:rPr lang="en-US" sz="2400" dirty="0">
                <a:latin typeface="+mn-lt"/>
              </a:rPr>
              <a:t>: M</a:t>
            </a:r>
            <a:r>
              <a:rPr lang="el-GR" sz="2400" dirty="0">
                <a:latin typeface="+mn-lt"/>
              </a:rPr>
              <a:t>ειωμένη κινητικότητα σπερματοζωαρίων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762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703935"/>
              </p:ext>
            </p:extLst>
          </p:nvPr>
        </p:nvGraphicFramePr>
        <p:xfrm>
          <a:off x="539552" y="2132856"/>
          <a:ext cx="8352928" cy="1981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44578"/>
                <a:gridCol w="3708350"/>
              </a:tblGrid>
              <a:tr h="360040">
                <a:tc>
                  <a:txBody>
                    <a:bodyPr/>
                    <a:lstStyle/>
                    <a:p>
                      <a:r>
                        <a:rPr lang="el-GR" sz="2000" b="1" dirty="0" smtClean="0">
                          <a:solidFill>
                            <a:srgbClr val="C00000"/>
                          </a:solidFill>
                        </a:rPr>
                        <a:t>Είδος κινητικότητας</a:t>
                      </a:r>
                      <a:endParaRPr lang="el-GR" sz="2000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Ζωηρή προωθητική + νωθρή προωθητική%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000" dirty="0" smtClean="0"/>
                        <a:t>Τιμή αναφοράς την 1</a:t>
                      </a:r>
                      <a:r>
                        <a:rPr lang="el-GR" sz="2000" baseline="30000" dirty="0" smtClean="0"/>
                        <a:t>η</a:t>
                      </a:r>
                      <a:r>
                        <a:rPr lang="el-GR" sz="2000" dirty="0" smtClean="0"/>
                        <a:t> ώρα ≥ 32%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Μη προωθητική %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/>
                        <a:t>Ακίνητη %</a:t>
                      </a:r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l-GR" sz="2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alpha val="2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C00000"/>
                          </a:solidFill>
                        </a:rPr>
                        <a:t>Σύνολο κινούμενης%</a:t>
                      </a:r>
                      <a:endParaRPr lang="el-GR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2000" dirty="0" smtClean="0">
                          <a:solidFill>
                            <a:srgbClr val="C00000"/>
                          </a:solidFill>
                        </a:rPr>
                        <a:t>Τιμή αναφοράς την 1</a:t>
                      </a:r>
                      <a:r>
                        <a:rPr lang="el-GR" sz="2000" baseline="30000" dirty="0" smtClean="0">
                          <a:solidFill>
                            <a:srgbClr val="C00000"/>
                          </a:solidFill>
                        </a:rPr>
                        <a:t>η</a:t>
                      </a:r>
                      <a:r>
                        <a:rPr lang="el-GR" sz="2000" dirty="0" smtClean="0">
                          <a:solidFill>
                            <a:srgbClr val="C00000"/>
                          </a:solidFill>
                        </a:rPr>
                        <a:t> ώρα ≥ 40%</a:t>
                      </a:r>
                      <a:endParaRPr lang="el-GR" sz="2000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  <p:sp>
        <p:nvSpPr>
          <p:cNvPr id="6" name="Τίτλος 1"/>
          <p:cNvSpPr txBox="1">
            <a:spLocks/>
          </p:cNvSpPr>
          <p:nvPr/>
        </p:nvSpPr>
        <p:spPr>
          <a:xfrm>
            <a:off x="251520" y="188640"/>
            <a:ext cx="8712968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 </a:t>
            </a: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κινητικότητα των σπερματοζωαρίων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νέα οδηγία του ΠΟΥ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9B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7033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Τεχνική προσδιορισμού κινητικότητας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sp>
        <p:nvSpPr>
          <p:cNvPr id="15363" name="Text Box 6"/>
          <p:cNvSpPr txBox="1">
            <a:spLocks noChangeArrowheads="1"/>
          </p:cNvSpPr>
          <p:nvPr/>
        </p:nvSpPr>
        <p:spPr bwMode="auto">
          <a:xfrm>
            <a:off x="107504" y="1279967"/>
            <a:ext cx="9036496" cy="5625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15000"/>
              </a:lnSpc>
              <a:spcBef>
                <a:spcPts val="600"/>
              </a:spcBef>
              <a:buFontTx/>
              <a:buAutoNum type="arabicPeriod"/>
            </a:pPr>
            <a:r>
              <a:rPr lang="el-GR" sz="2400" dirty="0" smtClean="0">
                <a:latin typeface="+mn-lt"/>
              </a:rPr>
              <a:t>Τοποθετούμε 10 μ</a:t>
            </a:r>
            <a:r>
              <a:rPr lang="en-US" sz="2400" dirty="0" smtClean="0">
                <a:latin typeface="+mn-lt"/>
              </a:rPr>
              <a:t>l </a:t>
            </a:r>
            <a:r>
              <a:rPr lang="el-GR" sz="2400" dirty="0" smtClean="0">
                <a:latin typeface="+mn-lt"/>
              </a:rPr>
              <a:t>σπέρματος πάνω σε προθερμασμένη πλάκα στους 37</a:t>
            </a:r>
            <a:r>
              <a:rPr lang="el-GR" sz="2400" baseline="30000" dirty="0" smtClean="0">
                <a:latin typeface="+mn-lt"/>
              </a:rPr>
              <a:t>ο</a:t>
            </a:r>
            <a:r>
              <a:rPr lang="el-G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C</a:t>
            </a:r>
            <a:r>
              <a:rPr lang="el-GR" sz="2400" dirty="0" smtClean="0">
                <a:latin typeface="+mn-lt"/>
              </a:rPr>
              <a:t>,</a:t>
            </a:r>
            <a:endParaRPr lang="en-US" sz="2400" dirty="0" smtClean="0">
              <a:latin typeface="+mn-lt"/>
            </a:endParaRP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Tx/>
              <a:buAutoNum type="arabicPeriod"/>
            </a:pPr>
            <a:r>
              <a:rPr lang="en-US" sz="2400" dirty="0" smtClean="0">
                <a:latin typeface="+mn-lt"/>
              </a:rPr>
              <a:t>T</a:t>
            </a:r>
            <a:r>
              <a:rPr lang="el-GR" sz="2400" dirty="0" smtClean="0">
                <a:latin typeface="+mn-lt"/>
              </a:rPr>
              <a:t>οποθετούμε πάνω από την σταγόνα μία καλυπτρίδα 22 </a:t>
            </a:r>
            <a:r>
              <a:rPr lang="en-US" sz="2400" dirty="0" smtClean="0">
                <a:latin typeface="+mn-lt"/>
              </a:rPr>
              <a:t>x 22</a:t>
            </a:r>
            <a:r>
              <a:rPr lang="el-GR" sz="2400" dirty="0" smtClean="0">
                <a:latin typeface="+mn-lt"/>
              </a:rPr>
              <a:t> </a:t>
            </a:r>
            <a:r>
              <a:rPr lang="en-US" sz="2400" dirty="0" smtClean="0">
                <a:latin typeface="+mn-lt"/>
              </a:rPr>
              <a:t>mm </a:t>
            </a:r>
            <a:r>
              <a:rPr lang="el-GR" sz="2400" dirty="0" smtClean="0">
                <a:latin typeface="+mn-lt"/>
              </a:rPr>
              <a:t>η οποία καλύπτει πλήρως την σταγόνα,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Tx/>
              <a:buAutoNum type="arabicPeriod"/>
            </a:pPr>
            <a:r>
              <a:rPr lang="el-GR" sz="2400" dirty="0" smtClean="0">
                <a:latin typeface="+mn-lt"/>
              </a:rPr>
              <a:t>Μικροσκοπούμε σε μεγέθυνση 40Χ,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Tx/>
              <a:buAutoNum type="arabicPeriod"/>
            </a:pPr>
            <a:r>
              <a:rPr lang="el-GR" sz="2400" dirty="0" smtClean="0">
                <a:latin typeface="+mn-lt"/>
              </a:rPr>
              <a:t>Εκτιμούμε την κινητικότητα 200 σπερματοζωαρίων σε τουλάχιστον 4 οπτικά πεδία,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Tx/>
              <a:buAutoNum type="arabicPeriod"/>
            </a:pPr>
            <a:r>
              <a:rPr lang="el-GR" sz="2400" dirty="0" smtClean="0">
                <a:latin typeface="+mn-lt"/>
              </a:rPr>
              <a:t>Επαναλαμβάνουμε την προηγούμενη διαδικασία για άλλα 200 σπερματοζωάρια,</a:t>
            </a: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Tx/>
              <a:buAutoNum type="arabicPeriod"/>
            </a:pPr>
            <a:r>
              <a:rPr lang="el-GR" sz="2400" dirty="0" smtClean="0">
                <a:latin typeface="+mn-lt"/>
              </a:rPr>
              <a:t>Η τελική κατηγοριοποίηση της κινητικότητας θα είναι η μέση τιμή των δύο μετρήσεων</a:t>
            </a:r>
            <a:r>
              <a:rPr lang="el-GR" sz="2400" dirty="0">
                <a:latin typeface="+mn-lt"/>
              </a:rPr>
              <a:t>,</a:t>
            </a:r>
            <a:endParaRPr lang="el-GR" sz="2400" dirty="0" smtClean="0">
              <a:latin typeface="+mn-lt"/>
            </a:endParaRPr>
          </a:p>
          <a:p>
            <a:pPr marL="342900" indent="-342900">
              <a:lnSpc>
                <a:spcPct val="115000"/>
              </a:lnSpc>
              <a:spcBef>
                <a:spcPts val="600"/>
              </a:spcBef>
              <a:buFontTx/>
              <a:buAutoNum type="arabicPeriod"/>
            </a:pPr>
            <a:r>
              <a:rPr lang="el-GR" sz="2400" dirty="0" smtClean="0">
                <a:latin typeface="+mn-lt"/>
              </a:rPr>
              <a:t>το </a:t>
            </a:r>
            <a:r>
              <a:rPr lang="el-GR" sz="2400" dirty="0">
                <a:latin typeface="+mn-lt"/>
              </a:rPr>
              <a:t>δείγμα στους 37</a:t>
            </a:r>
            <a:r>
              <a:rPr lang="el-GR" sz="2400" baseline="30000" dirty="0">
                <a:latin typeface="+mn-lt"/>
              </a:rPr>
              <a:t>ο</a:t>
            </a:r>
            <a:r>
              <a:rPr lang="en-US" sz="2400" dirty="0">
                <a:latin typeface="+mn-lt"/>
              </a:rPr>
              <a:t> C</a:t>
            </a:r>
            <a:r>
              <a:rPr lang="el-GR" sz="2400" dirty="0">
                <a:latin typeface="+mn-lt"/>
              </a:rPr>
              <a:t>, τουλάχιστον 20 λεπτά με ανάδευση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71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008112"/>
          </a:xfrm>
        </p:spPr>
        <p:txBody>
          <a:bodyPr/>
          <a:lstStyle/>
          <a:p>
            <a:r>
              <a:rPr lang="en-US" dirty="0" smtClean="0"/>
              <a:t>H </a:t>
            </a:r>
            <a:r>
              <a:rPr lang="el-GR" dirty="0" smtClean="0"/>
              <a:t>τοποθέτηση της καλυπτρίδας</a:t>
            </a:r>
            <a:endParaRPr lang="el-GR" dirty="0"/>
          </a:p>
        </p:txBody>
      </p:sp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8244" y="765175"/>
            <a:ext cx="6767512" cy="1906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2601115" y="2924944"/>
            <a:ext cx="3941770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Σωστή τοποθέτηση καλυπτρίδας</a:t>
            </a:r>
          </a:p>
        </p:txBody>
      </p:sp>
      <p:pic>
        <p:nvPicPr>
          <p:cNvPr id="1638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3716338"/>
            <a:ext cx="6769100" cy="17192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2601115" y="5732453"/>
            <a:ext cx="4321075" cy="4001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Λανθασμένη τοποθέτηση καλυπτρίδας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403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 </a:t>
            </a:r>
            <a:r>
              <a:rPr lang="el-GR" dirty="0" smtClean="0"/>
              <a:t>κίνηση των σπερματοζωαρίων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  <p:pic>
        <p:nvPicPr>
          <p:cNvPr id="7" name="Κίνηση σπέρματος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771800" y="2132856"/>
            <a:ext cx="3539299" cy="2654474"/>
          </a:xfrm>
          <a:prstGeom prst="rect">
            <a:avLst/>
          </a:prstGeom>
        </p:spPr>
      </p:pic>
      <p:sp>
        <p:nvSpPr>
          <p:cNvPr id="5" name="Ορθογώνιο 8"/>
          <p:cNvSpPr/>
          <p:nvPr/>
        </p:nvSpPr>
        <p:spPr>
          <a:xfrm>
            <a:off x="971600" y="4941168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3828197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88" y="1588"/>
            <a:ext cx="9104312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Oval 6"/>
          <p:cNvSpPr>
            <a:spLocks noChangeArrowheads="1"/>
          </p:cNvSpPr>
          <p:nvPr/>
        </p:nvSpPr>
        <p:spPr bwMode="auto">
          <a:xfrm>
            <a:off x="1042988" y="-215900"/>
            <a:ext cx="215900" cy="215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440" name="Oval 8"/>
          <p:cNvSpPr>
            <a:spLocks noChangeArrowheads="1"/>
          </p:cNvSpPr>
          <p:nvPr/>
        </p:nvSpPr>
        <p:spPr bwMode="auto">
          <a:xfrm flipV="1">
            <a:off x="2484438" y="-188913"/>
            <a:ext cx="215900" cy="188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441" name="Oval 9"/>
          <p:cNvSpPr>
            <a:spLocks noChangeArrowheads="1"/>
          </p:cNvSpPr>
          <p:nvPr/>
        </p:nvSpPr>
        <p:spPr bwMode="auto">
          <a:xfrm>
            <a:off x="7667625" y="-188913"/>
            <a:ext cx="217488" cy="188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8926513" y="-188913"/>
            <a:ext cx="217487" cy="18891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1116013" y="2420938"/>
            <a:ext cx="142875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8243888" y="4076700"/>
            <a:ext cx="142875" cy="1444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258888" y="116632"/>
            <a:ext cx="6985000" cy="908720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r>
              <a:rPr lang="el-GR" dirty="0" smtClean="0"/>
              <a:t>Οι 4 διαφορετικές κινήσεις των σπερματοζωαρίων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332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54335E-6 C 0.00868 0.00393 0.01302 0.01248 0.0158 0.02381 C 0.01632 0.0393 0.01666 0.05456 0.01753 0.07006 C 0.01788 0.0756 0.01805 0.08138 0.01944 0.08693 C 0.02153 0.09711 0.02291 0.09271 0.02812 0.09688 C 0.03177 0.09942 0.03489 0.10451 0.03889 0.10636 C 0.04601 0.10982 0.05295 0.11283 0.06007 0.11607 C 0.07639 0.15006 0.05382 0.21688 0.08298 0.24485 C 0.08559 0.2504 0.08698 0.25688 0.0901 0.26173 C 0.09166 0.26404 0.09375 0.26474 0.09531 0.26659 C 0.11007 0.28347 0.11753 0.28832 0.13628 0.29318 C 0.13767 0.29433 0.14722 0.29988 0.14861 0.30312 C 0.15052 0.30751 0.15208 0.31745 0.15208 0.31792 C 0.15156 0.32485 0.15035 0.33202 0.15035 0.33919 C 0.15035 0.38566 0.14878 0.41757 0.16614 0.45341 C 0.16857 0.45803 0.17448 0.45688 0.17847 0.45803 C 0.19132 0.47006 0.20295 0.48277 0.2158 0.4948 C 0.21996 0.49849 0.22656 0.50936 0.22656 0.50959 C 0.22934 0.52046 0.23038 0.53133 0.23177 0.54312 C 0.23246 0.57225 0.22673 0.60693 0.23889 0.63306 C 0.2408 0.6467 0.24427 0.65942 0.25295 0.66705 C 0.26232 0.68647 0.28038 0.68693 0.29531 0.69387 C 0.29774 0.69618 0.30087 0.69711 0.3026 0.70104 C 0.30486 0.7052 0.30382 0.71144 0.30607 0.7156 C 0.30729 0.71792 0.30833 0.72 0.30972 0.72277 C 0.31285 0.75283 0.31614 0.78289 0.32014 0.81248 C 0.32187 0.82451 0.33489 0.83167 0.34149 0.83676 C 0.35104 0.84416 0.34288 0.83815 0.35208 0.84901 C 0.35955 0.85826 0.3691 0.86058 0.37847 0.86335 C 0.38524 0.86959 0.39184 0.87306 0.39982 0.8756 C 0.40156 0.87699 0.40312 0.8793 0.40521 0.88046 C 0.40694 0.88138 0.41024 0.88046 0.41041 0.88277 C 0.41302 0.91006 0.40121 0.96138 0.42465 0.97757 C 0.43125 0.99052 0.43906 0.99098 0.4493 0.99445 C 0.45781 0.99722 0.46597 1.00162 0.4743 1.00416 C 0.48246 1.01595 0.48298 1.01017 0.49184 1.01641 C 0.50399 1.0252 0.49028 1.01873 0.5026 1.02358 C 0.50416 1.03098 0.5026 1.04994 0.50798 1.04323 " pathEditMode="relative" rAng="0" ptsTypes="fffffffffffffffffffffffffffffffffffffA">
                                      <p:cBhvr>
                                        <p:cTn id="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5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0023 C 0.021 0.00532 0.00347 -0.00324 0.01076 0.04324 C 0.01163 0.04948 0.025 0.04971 0.03142 0.05063 C 0.05486 0.06011 0.02482 0.10566 0.04427 0.12347 C 0.05034 0.14613 0.06458 0.14358 0.07968 0.1452 C 0.10052 0.16393 0.08767 0.21826 0.08889 0.24 C 0.08906 0.24277 0.0908 0.24555 0.09253 0.24717 C 0.10034 0.25341 0.12326 0.26219 0.13159 0.26428 C 0.14062 0.26821 0.1375 0.27376 0.14271 0.2837 C 0.14809 0.30543 0.14218 0.32994 0.14843 0.35167 C 0.15 0.35769 0.15312 0.36092 0.15781 0.3637 C 0.16128 0.36578 0.16857 0.36878 0.16857 0.36925 C 0.18038 0.39006 0.17708 0.38728 0.18194 0.41248 C 0.18316 0.44948 0.17882 0.47977 0.20955 0.49225 C 0.21614 0.50127 0.22396 0.50497 0.23194 0.51191 C 0.23385 0.51352 0.23767 0.51676 0.23767 0.51699 C 0.24444 0.53017 0.24618 0.54497 0.24878 0.56023 C 0.24948 0.58219 0.24444 0.6504 0.271 0.66243 C 0.28837 0.67954 0.3085 0.67191 0.32482 0.6941 C 0.32847 0.72578 0.31771 0.7637 0.33819 0.78636 C 0.34375 0.79306 0.35312 0.80115 0.36007 0.80578 C 0.36718 0.8104 0.37552 0.8111 0.38246 0.81526 C 0.39357 0.82219 0.38715 0.81896 0.40121 0.82497 C 0.40295 0.82589 0.40659 0.82774 0.40659 0.82798 C 0.41267 0.8393 0.41267 0.85087 0.41597 0.86381 C 0.41805 0.9193 0.41163 0.9237 0.43646 0.9563 C 0.44201 0.96324 0.44548 0.9674 0.45312 0.97087 C 0.46041 0.98011 0.46597 0.98173 0.47343 0.99052 C 0.48559 1.00347 0.49948 1.01988 0.5125 1.03144 C 0.5151 1.0363 0.51736 1.04139 0.51996 1.04601 C 0.521 1.04809 0.52031 1.05179 0.52187 1.05341 C 0.52569 1.0585 0.52795 1.05526 0.53142 1.05341 " pathEditMode="relative" rAng="0" ptsTypes="fffffffffffffffffffffffffffffffA">
                                      <p:cBhvr>
                                        <p:cTn id="10" dur="2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600" y="52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1.6185E-6 C -0.00938 0.01087 -0.00764 0.00509 -0.00469 0.02497 C -0.00434 0.02728 -0.00417 0.03006 -0.00295 0.03167 C -0.00157 0.03329 0.00087 0.03283 0.00243 0.03399 C 0.00434 0.03514 0.0059 0.03699 0.00764 0.03861 C 0.01232 0.05688 0.01684 0.08185 -0.00104 0.08902 C -0.01181 0.08832 -0.02257 0.08809 -0.03316 0.08693 C -0.04011 0.08601 -0.04601 0.07838 -0.05261 0.07537 C -0.06094 0.07167 -0.06945 0.07006 -0.07761 0.06636 C -0.0915 0.06705 -0.12327 0.0548 -0.12934 0.07977 C -0.12847 0.09595 -0.13177 0.11399 -0.12587 0.12809 C -0.1191 0.14312 -0.10886 0.14982 -0.09722 0.15792 C -0.08698 0.16532 -0.079 0.17641 -0.06875 0.18312 C -0.06459 0.19167 -0.06181 0.19167 -0.05452 0.19445 C -0.04775 0.20347 -0.04566 0.20254 -0.03681 0.20601 C -0.03264 0.2141 -0.02969 0.21688 -0.02257 0.21988 C -0.02118 0.22219 -0.01979 0.22404 -0.01893 0.22659 C -0.01719 0.23098 -0.01528 0.24046 -0.01528 0.24069 C -0.01684 0.25526 -0.01771 0.26798 -0.02969 0.27237 C -0.0349 0.28324 -0.03629 0.28046 -0.04566 0.28393 C -0.04913 0.28532 -0.05625 0.28855 -0.05625 0.28878 C -0.06875 0.28786 -0.08125 0.2874 -0.09358 0.28624 C -0.0967 0.28601 -0.09966 0.28485 -0.10278 0.28393 C -0.10625 0.28277 -0.1132 0.27954 -0.1132 0.27977 C -0.13264 0.26266 -0.10313 0.28693 -0.12587 0.27237 C -0.1283 0.27075 -0.13038 0.26728 -0.13282 0.26566 C -0.13872 0.26196 -0.14653 0.25988 -0.15243 0.25665 C -0.15469 0.25526 -0.15712 0.25364 -0.15938 0.25202 C -0.16198 0.25063 -0.16302 0.24855 -0.16511 0.2474 C -0.17032 0.24439 -0.17552 0.24115 -0.18091 0.23815 C -0.18438 0.2363 -0.18802 0.23491 -0.19167 0.23352 C -0.19341 0.2326 -0.19688 0.23121 -0.19688 0.23144 C -0.20417 0.22497 -0.21285 0.22173 -0.22014 0.21526 C -0.22222 0.21341 -0.22396 0.2104 -0.22535 0.20832 C -0.23073 0.20277 -0.24722 0.19283 -0.254 0.18982 C -0.26459 0.17641 -0.27379 0.17202 -0.28768 0.16693 C -0.29011 0.16601 -0.29236 0.16555 -0.29479 0.16485 C -0.29966 0.16347 -0.30903 0.16023 -0.30903 0.16046 C -0.33455 0.16092 -0.36025 0.15977 -0.38559 0.16254 C -0.39948 0.16416 -0.39132 0.20347 -0.38038 0.21318 C -0.37188 0.2289 -0.37674 0.22358 -0.36771 0.23121 C -0.36216 0.24231 -0.35504 0.24948 -0.34653 0.25665 C -0.34097 0.26728 -0.34497 0.26243 -0.33282 0.26798 C -0.3191 0.27352 -0.325 0.27653 -0.31615 0.28393 C -0.30747 0.29133 -0.29427 0.28717 -0.28438 0.29063 C -0.2757 0.29387 -0.2691 0.2985 -0.26111 0.30243 C -0.25573 0.30497 -0.24983 0.30543 -0.24514 0.30936 C -0.23802 0.31514 -0.24184 0.31283 -0.2342 0.31607 C -0.23073 0.32069 -0.2283 0.32485 -0.22431 0.32763 C -0.21094 0.33549 -0.22552 0.32393 -0.21285 0.33202 C -0.19931 0.3415 -0.21563 0.33318 -0.20243 0.33919 C -0.19636 0.34682 -0.18889 0.35167 -0.18091 0.35514 C -0.18004 0.35653 -0.17309 0.36809 -0.17205 0.3711 C -0.16667 0.38705 -0.16476 0.39954 -0.15052 0.40578 C -0.14462 0.41156 -0.13629 0.41688 -0.13108 0.42404 C -0.12969 0.42589 -0.12934 0.42913 -0.12761 0.43075 C -0.12622 0.43237 -0.12379 0.43191 -0.12222 0.43306 C -0.11841 0.43561 -0.11493 0.4393 -0.11163 0.44231 C -0.10365 0.44925 -0.09775 0.45873 -0.08837 0.46289 C -0.07639 0.47815 -0.08247 0.47445 -0.0724 0.47884 C -0.06771 0.48485 -0.06302 0.49225 -0.05625 0.49503 C -0.05261 0.49665 -0.04566 0.49965 -0.04566 0.49988 C -0.03733 0.51537 -0.03959 0.50798 -0.03681 0.52023 C -0.0382 0.56139 -0.03143 0.57456 -0.0599 0.58682 C -0.06945 0.58613 -0.07882 0.58566 -0.08837 0.58428 C -0.0974 0.58312 -0.10625 0.57826 -0.11493 0.57526 C -0.13091 0.56948 -0.14722 0.56393 -0.1632 0.5593 C -0.18247 0.54659 -0.20226 0.53618 -0.22188 0.52462 C -0.22761 0.52139 -0.23229 0.5163 -0.23785 0.51329 C -0.24757 0.50774 -0.25625 0.50751 -0.26459 0.49734 C -0.26597 0.49549 -0.26667 0.49248 -0.26823 0.49063 C -0.27188 0.48624 -0.27691 0.48509 -0.28073 0.48115 C -0.29792 0.46289 -0.26858 0.48948 -0.29653 0.46497 C -0.30035 0.46196 -0.30382 0.45896 -0.30747 0.45595 C -0.3092 0.45456 -0.31268 0.45156 -0.31268 0.45179 C -0.31771 0.44277 -0.33577 0.42821 -0.34306 0.42613 C -0.34497 0.42543 -0.35295 0.42335 -0.35538 0.4215 C -0.36493 0.4141 -0.37188 0.40509 -0.38038 0.39653 C -0.39341 0.38335 -0.40782 0.37248 -0.42136 0.35954 C -0.42275 0.35815 -0.42483 0.35838 -0.42691 0.35746 C -0.43698 0.35214 -0.44636 0.34613 -0.45712 0.3415 C -0.45903 0.34035 -0.46025 0.3378 -0.46233 0.33665 C -0.4658 0.3348 -0.47275 0.33202 -0.47275 0.33225 C -0.48663 0.33341 -0.49584 0.33202 -0.50677 0.3415 C -0.5125 0.36416 -0.51528 0.39399 -0.50486 0.4148 C -0.5 0.42474 -0.49375 0.43167 -0.48716 0.44 C -0.47917 0.45063 -0.48125 0.4578 -0.47118 0.46751 C -0.46563 0.47815 -0.45816 0.48277 -0.44983 0.49063 C -0.43941 0.49988 -0.42986 0.51075 -0.41962 0.52023 C -0.41563 0.5237 -0.41129 0.52578 -0.40695 0.52925 C -0.40504 0.53133 -0.40382 0.53433 -0.40174 0.53641 C -0.39549 0.54266 -0.39584 0.53873 -0.38924 0.54543 C -0.37396 0.56277 -0.38177 0.55746 -0.36962 0.56832 C -0.36476 0.57318 -0.35799 0.57618 -0.35347 0.58196 C -0.34705 0.59075 -0.3507 0.58821 -0.34306 0.59121 C -0.33733 0.59653 -0.33542 0.60208 -0.32882 0.60509 C -0.32639 0.6074 -0.32413 0.60971 -0.3217 0.61179 C -0.31823 0.61503 -0.31094 0.62104 -0.31094 0.62127 C -0.30972 0.62335 -0.30886 0.62613 -0.30747 0.62798 C -0.30591 0.62982 -0.30278 0.62982 -0.30261 0.63237 C -0.29948 0.643 -0.30157 0.65433 -0.29861 0.66474 C -0.30035 0.7015 -0.29462 0.70104 -0.31615 0.71052 C -0.32622 0.70982 -0.33646 0.70936 -0.34653 0.70821 C -0.35903 0.70659 -0.37014 0.69803 -0.38229 0.69456 C -0.40782 0.67722 -0.37674 0.69618 -0.40521 0.68555 C -0.40729 0.68485 -0.40868 0.68185 -0.41111 0.68069 C -0.42309 0.6726 -0.4165 0.67954 -0.43021 0.67144 C -0.46059 0.65364 -0.49097 0.63491 -0.52275 0.62104 C -0.52934 0.61826 -0.53403 0.61225 -0.54045 0.60971 C -0.54236 0.60809 -0.54393 0.60624 -0.54601 0.60509 C -0.54931 0.60324 -0.55347 0.603 -0.5566 0.60046 C -0.56615 0.59237 -0.57674 0.58844 -0.58681 0.58196 C -0.60278 0.57179 -0.57847 0.58358 -0.60295 0.57295 C -0.60469 0.57225 -0.60816 0.57063 -0.60816 0.57087 C -0.65816 0.57364 -0.63993 0.55907 -0.64913 0.59376 C -0.6474 0.6185 -0.64584 0.64439 -0.63143 0.66243 C -0.62952 0.66982 -0.62865 0.67838 -0.62604 0.68555 C -0.62413 0.69017 -0.6191 0.69757 -0.61754 0.7015 C -0.60782 0.71815 -0.61407 0.71167 -0.60469 0.71954 C -0.60035 0.72786 -0.59879 0.7348 -0.59236 0.74035 C -0.58108 0.76231 -0.56823 0.78474 -0.55538 0.80439 C -0.55174 0.80902 -0.54879 0.81364 -0.54601 0.81826 C -0.54271 0.82335 -0.53716 0.83445 -0.53716 0.83468 C -0.53351 0.84832 -0.52309 0.85641 -0.51927 0.87098 C -0.52188 0.89503 -0.52709 0.90404 -0.5441 0.91468 C -0.54653 0.91607 -0.54861 0.91792 -0.55122 0.91907 C -0.55591 0.92092 -0.56545 0.9237 -0.56545 0.92393 C -0.58212 0.92254 -0.59636 0.92254 -0.61198 0.91699 C -0.62726 0.91144 -0.6408 0.90335 -0.6566 0.90081 C -0.67466 0.89318 -0.69271 0.88069 -0.71163 0.87561 C -0.71927 0.8689 -0.72795 0.86705 -0.73646 0.86173 C -0.73941 0.85965 -0.74219 0.85665 -0.74532 0.85503 C -0.75052 0.85225 -0.75677 0.85248 -0.76129 0.84832 C -0.76354 0.84647 -0.76459 0.84462 -0.76667 0.84347 C -0.77344 0.83977 -0.78091 0.83907 -0.78802 0.83676 C -0.79045 0.83607 -0.79532 0.83445 -0.79532 0.83468 C -0.85851 0.83815 -0.81719 0.8326 -0.84497 0.84347 C -0.85209 0.84971 -0.85591 0.85063 -0.85903 0.85965 C -0.86059 0.86404 -0.86268 0.87329 -0.86268 0.87352 C -0.86372 0.89202 -0.8632 0.9348 -0.87153 0.95376 C -0.87795 0.96855 -0.87865 0.96416 -0.88577 0.97456 " pathEditMode="relative" rAng="0" ptsTypes="ffffffffffffffffffffffffffffffffffffffffffffffffffffffffffffffffffffffffffffffffffffffffffffffffffffffffffffffffffffffffffffffffffffffffffffA">
                                      <p:cBhvr>
                                        <p:cTn id="14" dur="50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00" y="4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75 -0.05156 C 0.00886 -0.03954 0.01111 -0.04601 0.01458 -0.02312 C 0.01493 -0.02035 0.01511 -0.01711 0.01667 -0.01526 C 0.01788 -0.01341 0.02083 -0.01364 0.02257 -0.01272 C 0.02448 -0.0111 0.02656 -0.00925 0.02865 -0.00717 C 0.03386 0.01295 0.03924 0.04092 0.01875 0.04878 C 0.00625 0.04809 -0.00573 0.04786 -0.01788 0.04647 C -0.02604 0.04555 -0.03264 0.03699 -0.04028 0.03352 C -0.04948 0.02936 -0.0592 0.02751 -0.0684 0.02312 C -0.08403 0.02404 -0.12049 0.01063 -0.12743 0.03861 C -0.12621 0.05688 -0.13003 0.07699 -0.12344 0.09295 C -0.1158 0.11006 -0.10417 0.11722 -0.09097 0.12647 C -0.07917 0.1348 -0.07031 0.14751 -0.05851 0.15514 C -0.05364 0.16485 -0.05017 0.16485 -0.04219 0.16786 C -0.03455 0.1778 -0.03194 0.17688 -0.02205 0.18081 C -0.01701 0.18982 -0.01406 0.19306 -0.00573 0.19653 C -0.00434 0.19907 -0.00295 0.20139 -0.00174 0.20416 C 0.00017 0.20925 0.00243 0.21965 0.00243 0.22011 C 0.0007 0.2363 -0.00069 0.25087 -0.01406 0.25572 C -0.02014 0.26798 -0.0217 0.26497 -0.03194 0.2689 C -0.03628 0.27029 -0.04427 0.27422 -0.04427 0.27445 C -0.05851 0.27329 -0.07257 0.27283 -0.0868 0.27144 C -0.09045 0.27121 -0.09358 0.26982 -0.09705 0.2689 C -0.10104 0.26751 -0.10903 0.26381 -0.10903 0.26404 C -0.13142 0.24485 -0.09739 0.27237 -0.12344 0.25572 C -0.12621 0.25387 -0.12847 0.24994 -0.13142 0.24809 C -0.13819 0.24393 -0.14705 0.24139 -0.15364 0.23792 C -0.15642 0.2363 -0.1592 0.23468 -0.1618 0.23283 C -0.16441 0.23121 -0.1658 0.2289 -0.16823 0.22751 C -0.17378 0.22404 -0.18021 0.22058 -0.18576 0.21711 C -0.18993 0.21503 -0.19392 0.21341 -0.19826 0.21179 C -0.20017 0.2111 -0.20417 0.20948 -0.20417 0.20971 C -0.2125 0.20231 -0.22257 0.19861 -0.23055 0.19121 C -0.23299 0.18913 -0.23507 0.18589 -0.2368 0.18335 C -0.24271 0.17711 -0.26146 0.16601 -0.26927 0.16277 C -0.28142 0.14751 -0.29167 0.14266 -0.30764 0.13688 C -0.31024 0.13595 -0.31302 0.13549 -0.3158 0.13433 C -0.32101 0.13295 -0.33212 0.12925 -0.33212 0.12948 C -0.36128 0.12994 -0.39028 0.12878 -0.41927 0.13179 C -0.43455 0.13364 -0.42552 0.1778 -0.41319 0.1889 C -0.40364 0.2067 -0.40903 0.20092 -0.39878 0.20948 C -0.39219 0.22196 -0.38437 0.23006 -0.37448 0.23792 C -0.36823 0.24994 -0.37309 0.24462 -0.3592 0.25087 C -0.34323 0.25711 -0.35 0.26035 -0.3401 0.2689 C -0.33003 0.27722 -0.31545 0.2726 -0.30382 0.27653 C -0.2941 0.28 -0.28646 0.28485 -0.27726 0.28948 C -0.27135 0.29225 -0.26458 0.29295 -0.25903 0.29734 C -0.25139 0.30404 -0.25555 0.3015 -0.24705 0.3052 C -0.24271 0.31029 -0.23993 0.31514 -0.23559 0.31815 C -0.21996 0.32717 -0.23715 0.31376 -0.22257 0.32324 C -0.20694 0.33341 -0.22569 0.32462 -0.21059 0.3311 C -0.20382 0.33965 -0.19514 0.3452 -0.18576 0.34913 C -0.18489 0.35052 -0.17743 0.3637 -0.17621 0.36717 C -0.16979 0.3852 -0.16736 0.39907 -0.15139 0.40601 C -0.14462 0.41272 -0.13542 0.41873 -0.12917 0.42682 C -0.1276 0.4289 -0.12743 0.4326 -0.12535 0.43445 C -0.12378 0.4363 -0.12101 0.43561 -0.11927 0.43722 C -0.11493 0.44 -0.11128 0.44393 -0.10694 0.4474 C -0.09826 0.45503 -0.09167 0.46613 -0.0809 0.47075 C -0.06719 0.48809 -0.07396 0.4837 -0.06267 0.48878 C -0.05712 0.49572 -0.05174 0.50358 -0.04427 0.50682 C -0.04028 0.50844 -0.03194 0.51214 -0.03194 0.51237 C -0.02274 0.52971 -0.02535 0.52162 -0.02205 0.53526 C -0.02361 0.58196 -0.0158 0.59676 -0.04844 0.6104 C -0.0592 0.60971 -0.06996 0.60902 -0.0809 0.60763 C -0.09114 0.60647 -0.10104 0.60069 -0.11128 0.59746 C -0.12899 0.59098 -0.14757 0.58474 -0.1658 0.57942 C -0.1875 0.56509 -0.21042 0.55329 -0.23281 0.54058 C -0.23906 0.53665 -0.24444 0.5311 -0.25104 0.5274 C -0.26215 0.52139 -0.27187 0.52115 -0.28142 0.50959 C -0.28316 0.50728 -0.28368 0.50381 -0.28542 0.50196 C -0.28941 0.49734 -0.29549 0.49595 -0.29965 0.49133 C -0.31927 0.47075 -0.28611 0.50035 -0.31788 0.47329 C -0.32205 0.46959 -0.32587 0.46636 -0.33003 0.46289 C -0.33229 0.46127 -0.33611 0.45757 -0.33611 0.45803 C -0.34201 0.44786 -0.3625 0.43167 -0.37066 0.42913 C -0.37309 0.42821 -0.38177 0.42613 -0.38489 0.42428 C -0.39566 0.41572 -0.40364 0.40532 -0.41319 0.39584 C -0.42795 0.38104 -0.44462 0.36878 -0.45937 0.35422 C -0.46094 0.3526 -0.46371 0.35283 -0.46597 0.35191 C -0.47743 0.34566 -0.48854 0.33873 -0.50035 0.33341 C -0.50243 0.33248 -0.50417 0.32994 -0.50625 0.32832 C -0.51024 0.32624 -0.51823 0.32324 -0.51823 0.32347 C -0.5342 0.32485 -0.54462 0.32324 -0.55712 0.33341 C -0.56371 0.3593 -0.56649 0.39283 -0.55503 0.41641 C -0.54913 0.42751 -0.54201 0.43537 -0.53472 0.44485 C -0.52552 0.45665 -0.52795 0.46474 -0.51632 0.47584 C -0.51007 0.48809 -0.50174 0.49318 -0.49236 0.50196 C -0.47986 0.51237 -0.46979 0.52462 -0.45799 0.53526 C -0.45312 0.53942 -0.44844 0.54173 -0.44358 0.54589 C -0.44097 0.54798 -0.43958 0.55121 -0.43733 0.55352 C -0.43055 0.56069 -0.43073 0.55607 -0.42344 0.5637 C -0.40573 0.58335 -0.41458 0.57734 -0.40087 0.58982 C -0.39514 0.59491 -0.38767 0.59838 -0.38264 0.60509 C -0.37517 0.6148 -0.37917 0.61202 -0.37066 0.61526 C -0.36424 0.62127 -0.36198 0.62751 -0.35451 0.63121 C -0.35156 0.63376 -0.34878 0.6363 -0.34618 0.63884 C -0.34219 0.64208 -0.33403 0.64902 -0.33403 0.64925 C -0.33264 0.65156 -0.33194 0.65503 -0.33003 0.65711 C -0.32847 0.65896 -0.32465 0.65896 -0.32448 0.66219 C -0.32083 0.67352 -0.32361 0.6867 -0.32014 0.6985 C -0.32205 0.73988 -0.31562 0.73919 -0.3401 0.75006 C -0.35139 0.74936 -0.36302 0.74867 -0.37448 0.74751 C -0.38889 0.74543 -0.40139 0.73595 -0.41493 0.73202 C -0.44462 0.7126 -0.40903 0.73387 -0.44114 0.72162 C -0.44392 0.72092 -0.44514 0.71792 -0.44844 0.7163 C -0.4618 0.70728 -0.45417 0.71491 -0.46996 0.70613 C -0.50434 0.68578 -0.53889 0.66474 -0.57517 0.64902 C -0.58281 0.64601 -0.58767 0.6393 -0.59531 0.6363 C -0.59739 0.63445 -0.5993 0.63237 -0.60156 0.63121 C -0.60555 0.6289 -0.60989 0.62867 -0.61354 0.62589 C -0.62465 0.61688 -0.63646 0.61225 -0.64792 0.60509 C -0.66614 0.59352 -0.63854 0.60693 -0.66632 0.59468 C -0.66823 0.59399 -0.67239 0.59237 -0.67239 0.5926 C -0.72951 0.59561 -0.70851 0.57896 -0.7191 0.61826 C -0.71701 0.64624 -0.71562 0.67537 -0.69861 0.69595 C -0.6967 0.70428 -0.69601 0.71376 -0.69271 0.72162 C -0.69062 0.72693 -0.68472 0.73549 -0.68299 0.73988 C -0.67205 0.75861 -0.67882 0.75121 -0.66823 0.76046 C -0.66354 0.76971 -0.66163 0.77734 -0.65434 0.78381 C -0.64132 0.80855 -0.62674 0.83352 -0.6125 0.85618 C -0.60799 0.86127 -0.60503 0.86636 -0.60156 0.87167 C -0.59774 0.87746 -0.59149 0.88948 -0.59149 0.89017 C -0.58715 0.90543 -0.57552 0.91468 -0.57101 0.93087 C -0.57396 0.95815 -0.58021 0.96832 -0.59948 0.98035 C -0.60208 0.98173 -0.60486 0.98404 -0.60746 0.98543 C -0.61285 0.98751 -0.62378 0.99075 -0.62378 0.99098 C -0.64253 0.98913 -0.65903 0.98913 -0.67674 0.98289 C -0.6941 0.97665 -0.70937 0.96763 -0.72726 0.96462 C -0.74792 0.95607 -0.7684 0.94196 -0.7901 0.93641 C -0.79878 0.92855 -0.80868 0.92693 -0.81823 0.92069 C -0.82187 0.91815 -0.82483 0.91491 -0.82847 0.91306 C -0.83437 0.90982 -0.84167 0.91006 -0.8467 0.90543 C -0.8493 0.90335 -0.85035 0.90127 -0.8526 0.90011 C -0.86059 0.89572 -0.86875 0.89503 -0.87708 0.89248 C -0.87969 0.89156 -0.88524 0.88948 -0.88524 0.89017 C -0.95746 0.89387 -0.91024 0.88763 -0.94167 0.90011 C -0.95017 0.90705 -0.95451 0.90798 -0.95816 0.91815 C -0.95989 0.92324 -0.96233 0.93387 -0.96233 0.9341 C -0.96337 0.95468 -0.96302 1.00277 -0.97222 1.02428 C -0.97951 1.04139 -0.98021 1.0363 -0.98802 1.04786 " pathEditMode="relative" rAng="0" ptsTypes="ffffffffffffffffffffffffffffffffffffffffffffffffffffffffffffffffffffffffffffffffffffffffffffffffffffffffffffffffffffffffffffffffffffffffffffA">
                                      <p:cBhvr>
                                        <p:cTn id="18" dur="50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00" y="5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27168E-6 C -0.00104 -0.00231 -0.00208 -0.00509 -0.00365 -0.0067 C -0.00712 -0.01063 -0.01528 -0.01595 -0.01528 -0.01572 C -0.01996 0.00301 -0.01597 0.00671 -0.00191 0.0111 C -0.00226 0.01642 -0.00104 0.02266 -0.00365 0.02682 C -0.00521 0.0289 -0.0066 0.02266 -0.00764 0.02035 C -0.00937 0.01596 -0.0099 0.0111 -0.01146 0.00671 C -0.01076 -0.00092 -0.01163 -0.00878 -0.00937 -0.01595 C -0.00885 -0.01826 -0.00538 -0.01919 -0.00365 -0.01803 C -0.00208 -0.01688 -0.00226 -0.01364 -0.00191 -0.0111 C -0.00104 0.00139 -0.00278 0.01434 -5.55556E-7 0.02682 C 0.0007 0.02983 0.00451 0.02451 0.00608 0.02243 C 0.00799 0.01942 0.01233 0.00648 0.01354 0.00231 C 0.01406 0.0111 0.01285 0.02058 0.01528 0.02913 C 0.01615 0.03191 0.01823 0.02474 0.0191 0.02243 C 0.02066 0.01896 0.0224 0.00971 0.02326 0.00671 C 0.02379 -0.00231 0.02344 -0.01156 0.025 -0.02035 C 0.02517 -0.02266 0.02708 -0.01595 0.02708 -0.01364 C 0.02708 0.00116 0.02552 0.00856 0.01719 0.01804 C 0.0033 0.01202 0.00851 -0.00948 0.00747 -0.02474 C -0.00555 -0.01942 -0.00226 -0.02474 -0.00555 -0.01364 C -0.00417 0.00023 -0.00156 0.01295 -0.00555 0.02682 C -0.00642 0.03006 -0.0066 0.02058 -0.00764 0.01804 C -0.01858 -0.01202 -0.00521 0.0333 -0.01319 0.00439 C -0.01406 -0.00092 -0.01267 -0.0067 -0.01528 -0.0111 C -0.01649 -0.01318 -0.01962 -0.01063 -0.02101 -0.00925 C -0.0224 -0.0074 -0.0224 -0.00462 -0.02274 -0.00231 C -0.0224 0.00231 -0.02187 0.00671 -0.02101 0.0111 C -0.02049 0.01364 -0.02101 0.01804 -0.0191 0.01804 C -0.01858 0.01804 -0.01528 0.00439 -0.01528 0.00463 C -0.01476 -0.00393 -0.01424 -0.01202 -0.01319 -0.02035 C -0.01319 -0.02266 -0.01319 -0.02774 -0.01146 -0.02682 C -0.00816 -0.02589 -0.00764 -0.02081 -0.00555 -0.01803 C -0.00191 0.00023 -0.00139 0.00624 -5.55556E-7 0.02913 C 0.00521 0.01064 -0.00191 -0.04555 0.00955 -0.0067 C 0.01354 0.05226 0.01406 0.00648 0.01528 -0.01364 C 0.01823 -0.00139 0.0191 0.00971 0.0191 0.02243 C 0.0191 0.02266 -5.55556E-7 -1.27168E-6 -5.55556E-7 0.00023 Z " pathEditMode="relative" rAng="0" ptsTypes="ffffffffffffffffffffffffffffffffffffff">
                                      <p:cBhvr>
                                        <p:cTn id="25" dur="50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583 -0.25804 C -0.84687 -0.26035 -0.84757 -0.26312 -0.84913 -0.26497 C -0.85225 -0.26867 -0.85937 -0.27399 -0.85937 -0.27376 C -0.86354 -0.25503 -0.86007 -0.2511 -0.84739 -0.24671 C -0.84791 -0.24139 -0.8467 -0.23515 -0.84913 -0.23099 C -0.85034 -0.2289 -0.85173 -0.23515 -0.8526 -0.23769 C -0.85416 -0.24208 -0.85469 -0.24671 -0.8559 -0.25133 C -0.85538 -0.25896 -0.85607 -0.26682 -0.85416 -0.27399 C -0.85364 -0.2763 -0.85069 -0.27723 -0.84913 -0.27607 C -0.84757 -0.27492 -0.84791 -0.27168 -0.84739 -0.26937 C -0.84687 -0.25665 -0.84826 -0.24347 -0.84583 -0.23099 C -0.84531 -0.22821 -0.84184 -0.23353 -0.84062 -0.23561 C -0.83871 -0.23862 -0.83489 -0.25156 -0.83385 -0.25573 C -0.83333 -0.24671 -0.83437 -0.23723 -0.83229 -0.22867 C -0.83159 -0.22613 -0.82969 -0.23307 -0.82882 -0.23561 C -0.8276 -0.23908 -0.82587 -0.24833 -0.82534 -0.25133 C -0.82482 -0.26035 -0.82517 -0.2696 -0.82378 -0.27838 C -0.82344 -0.2807 -0.82205 -0.27399 -0.82205 -0.27168 C -0.82205 -0.25688 -0.82326 -0.24948 -0.83055 -0.24 C -0.84288 -0.24578 -0.83819 -0.26752 -0.83906 -0.28301 C -0.85087 -0.27769 -0.84791 -0.28278 -0.85087 -0.27168 C -0.84948 -0.25781 -0.84722 -0.24509 -0.85087 -0.23099 C -0.85156 -0.22798 -0.85173 -0.23723 -0.8526 -0.24 C -0.86232 -0.27029 -0.85034 -0.22451 -0.85764 -0.25364 C -0.85816 -0.25896 -0.85712 -0.26497 -0.85937 -0.26937 C -0.86041 -0.27122 -0.86319 -0.26867 -0.86441 -0.26705 C -0.86562 -0.26544 -0.86562 -0.26266 -0.86614 -0.26035 C -0.86562 -0.25573 -0.8651 -0.2511 -0.86441 -0.24671 C -0.86406 -0.2444 -0.86441 -0.24 -0.86267 -0.24 C -0.86232 -0.24 -0.85937 -0.25364 -0.85937 -0.25341 C -0.85885 -0.26197 -0.8585 -0.27029 -0.85764 -0.27838 C -0.85746 -0.2807 -0.85764 -0.28578 -0.8559 -0.28509 C -0.85312 -0.28416 -0.8526 -0.27908 -0.85087 -0.27607 C -0.84739 -0.25781 -0.84705 -0.25179 -0.84583 -0.22867 C -0.84114 -0.2474 -0.84739 -0.30405 -0.83732 -0.26497 C -0.83385 -0.20578 -0.83333 -0.25156 -0.83229 -0.27168 C -0.82986 -0.25942 -0.82882 -0.24833 -0.82882 -0.23561 " pathEditMode="relative" rAng="0" ptsTypes="ffffffffffffffffffffffffffffffffffffA">
                                      <p:cBhvr>
                                        <p:cTn id="32" dur="5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8" grpId="0" animBg="1"/>
      <p:bldP spid="18440" grpId="0" animBg="1"/>
      <p:bldP spid="18441" grpId="0" animBg="1"/>
      <p:bldP spid="18442" grpId="0" animBg="1"/>
      <p:bldP spid="18443" grpId="0" animBg="1"/>
      <p:bldP spid="18443" grpId="1" animBg="1"/>
      <p:bldP spid="18444" grpId="0" animBg="1"/>
      <p:bldP spid="1844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dirty="0"/>
              <a:t>Δύο τεχνικές εκτίμησης της </a:t>
            </a:r>
            <a:r>
              <a:rPr lang="el-GR" dirty="0" smtClean="0"/>
              <a:t>κινητικότητας</a:t>
            </a:r>
            <a:endParaRPr lang="el-GR" dirty="0"/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1438"/>
            <a:ext cx="6227763" cy="4752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2688" y="1916113"/>
            <a:ext cx="2881312" cy="285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6767512" y="4653136"/>
            <a:ext cx="1871663" cy="7540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15000"/>
              </a:spcBef>
            </a:pPr>
            <a:r>
              <a:rPr lang="el-GR" sz="2000" dirty="0">
                <a:latin typeface="+mn-lt"/>
              </a:rPr>
              <a:t>Οπτικό πεδίο </a:t>
            </a:r>
          </a:p>
          <a:p>
            <a:pPr>
              <a:spcBef>
                <a:spcPct val="15000"/>
              </a:spcBef>
            </a:pPr>
            <a:r>
              <a:rPr lang="el-GR" sz="2000" dirty="0">
                <a:latin typeface="+mn-lt"/>
              </a:rPr>
              <a:t>με μικροπλέγμα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  <p:sp>
        <p:nvSpPr>
          <p:cNvPr id="7" name="Ορθογώνιο 8"/>
          <p:cNvSpPr/>
          <p:nvPr/>
        </p:nvSpPr>
        <p:spPr>
          <a:xfrm>
            <a:off x="1115616" y="6165304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171318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Μηχανικός μετρητής </a:t>
            </a:r>
            <a:r>
              <a:rPr lang="el-GR" dirty="0" smtClean="0"/>
              <a:t>κυττάρων</a:t>
            </a:r>
            <a:endParaRPr lang="el-GR" dirty="0"/>
          </a:p>
        </p:txBody>
      </p:sp>
      <p:pic>
        <p:nvPicPr>
          <p:cNvPr id="1945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052736"/>
            <a:ext cx="4968552" cy="2910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Text Box 7"/>
          <p:cNvSpPr txBox="1">
            <a:spLocks noChangeArrowheads="1"/>
          </p:cNvSpPr>
          <p:nvPr/>
        </p:nvSpPr>
        <p:spPr bwMode="auto">
          <a:xfrm>
            <a:off x="539552" y="4509120"/>
            <a:ext cx="860444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Χρησιμεύει για τον προσδιορισμό της κινητικότητας, ζωτικότητας, μορφολογίας και συγκέντρωσης των σπερματοζωαρίων.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Επιπλέον χρησιμεύει για την μέτρηση στρογγυλών κυττάρων και αντισπερματικών αντισωμάτων.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 dirty="0"/>
          </a:p>
        </p:txBody>
      </p:sp>
      <p:sp>
        <p:nvSpPr>
          <p:cNvPr id="6" name="Ορθογώνιο 8"/>
          <p:cNvSpPr/>
          <p:nvPr/>
        </p:nvSpPr>
        <p:spPr>
          <a:xfrm>
            <a:off x="1907704" y="4077072"/>
            <a:ext cx="5688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108332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23652"/>
          </a:xfrm>
        </p:spPr>
        <p:txBody>
          <a:bodyPr>
            <a:noAutofit/>
          </a:bodyPr>
          <a:lstStyle/>
          <a:p>
            <a:r>
              <a:rPr lang="el-GR" dirty="0"/>
              <a:t>Εκτίμηση της ζωτικότητας των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9552" y="1633329"/>
            <a:ext cx="777686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Φυσιολογικά τουλάχιστον το </a:t>
            </a:r>
            <a:r>
              <a:rPr lang="el-GR" sz="2400" dirty="0" smtClean="0">
                <a:solidFill>
                  <a:srgbClr val="C00000"/>
                </a:solidFill>
                <a:latin typeface="+mn-lt"/>
              </a:rPr>
              <a:t>≥ 58 </a:t>
            </a:r>
            <a:r>
              <a:rPr lang="el-GR" sz="2400" dirty="0">
                <a:solidFill>
                  <a:srgbClr val="C00000"/>
                </a:solidFill>
                <a:latin typeface="+mn-lt"/>
              </a:rPr>
              <a:t>% </a:t>
            </a:r>
            <a:r>
              <a:rPr lang="el-GR" sz="2400" dirty="0" smtClean="0">
                <a:latin typeface="+mn-lt"/>
              </a:rPr>
              <a:t>(≥ 75% - παλιά οδηγία) των </a:t>
            </a:r>
            <a:r>
              <a:rPr lang="el-GR" sz="2400" dirty="0">
                <a:latin typeface="+mn-lt"/>
              </a:rPr>
              <a:t>σπερματοζωαρίων πρέπει να είναι ζωντανά.</a:t>
            </a:r>
          </a:p>
        </p:txBody>
      </p:sp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539552" y="2929473"/>
            <a:ext cx="70564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Νεκροσπερμία</a:t>
            </a:r>
            <a:r>
              <a:rPr lang="en-US" sz="2400" dirty="0">
                <a:latin typeface="+mn-lt"/>
              </a:rPr>
              <a:t>: </a:t>
            </a:r>
            <a:r>
              <a:rPr lang="el-GR" sz="2400" dirty="0">
                <a:latin typeface="+mn-lt"/>
              </a:rPr>
              <a:t>Νεκρά </a:t>
            </a:r>
            <a:r>
              <a:rPr lang="el-GR" sz="2400" dirty="0" smtClean="0">
                <a:latin typeface="+mn-lt"/>
              </a:rPr>
              <a:t>σπερματοζωάρια.</a:t>
            </a:r>
            <a:endParaRPr lang="el-GR" sz="2400" dirty="0">
              <a:latin typeface="+mn-lt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39552" y="3721561"/>
            <a:ext cx="7776145" cy="13849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Περιορισμοί</a:t>
            </a:r>
            <a:r>
              <a:rPr lang="en-US" sz="2400" dirty="0" smtClean="0">
                <a:solidFill>
                  <a:srgbClr val="9B0000"/>
                </a:solidFill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Η </a:t>
            </a:r>
            <a:r>
              <a:rPr lang="el-GR" sz="2400" dirty="0">
                <a:latin typeface="+mn-lt"/>
              </a:rPr>
              <a:t>χρώση πρέπει να ολοκληρωθεί μέσα στην 1</a:t>
            </a:r>
            <a:r>
              <a:rPr lang="el-GR" sz="2400" baseline="30000" dirty="0">
                <a:latin typeface="+mn-lt"/>
              </a:rPr>
              <a:t>η</a:t>
            </a:r>
            <a:r>
              <a:rPr lang="el-GR" sz="2400" dirty="0">
                <a:latin typeface="+mn-lt"/>
              </a:rPr>
              <a:t> ώρα </a:t>
            </a:r>
            <a:r>
              <a:rPr lang="el-GR" sz="2400" dirty="0" smtClean="0">
                <a:latin typeface="+mn-lt"/>
              </a:rPr>
              <a:t>ή </a:t>
            </a:r>
            <a:r>
              <a:rPr lang="el-GR" sz="2400" dirty="0">
                <a:latin typeface="+mn-lt"/>
              </a:rPr>
              <a:t>μόλις ολοκληρωθεί η </a:t>
            </a:r>
            <a:r>
              <a:rPr lang="el-GR" sz="2400" dirty="0" smtClean="0">
                <a:latin typeface="+mn-lt"/>
              </a:rPr>
              <a:t>ρευστοποίηση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Τα </a:t>
            </a:r>
            <a:r>
              <a:rPr lang="el-GR" sz="2400" dirty="0">
                <a:latin typeface="+mn-lt"/>
              </a:rPr>
              <a:t>βαμμένα παρασκευάσματα διατηρούνται επί </a:t>
            </a:r>
            <a:r>
              <a:rPr lang="el-GR" sz="2400" dirty="0" smtClean="0">
                <a:latin typeface="+mn-lt"/>
              </a:rPr>
              <a:t>μακρόν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3367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Απαιτούμενες εξετάσεις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651488" y="1340768"/>
            <a:ext cx="8024968" cy="4485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spcBef>
                <a:spcPts val="1200"/>
              </a:spcBef>
              <a:buFont typeface="+mj-lt"/>
              <a:buAutoNum type="arabicPeriod" startAt="6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Μοριακός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έλεγχος </a:t>
            </a:r>
            <a:r>
              <a:rPr lang="el-GR" sz="2400" dirty="0">
                <a:latin typeface="+mn-lt"/>
              </a:rPr>
              <a:t>(καρυότυπος, κυστική νόσο κ.α</a:t>
            </a:r>
            <a:r>
              <a:rPr lang="el-GR" sz="2400" dirty="0" smtClean="0">
                <a:latin typeface="+mn-lt"/>
              </a:rPr>
              <a:t>.),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Font typeface="+mj-lt"/>
              <a:buAutoNum type="arabicPeriod" startAt="6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Λειτουργικές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δοκιμασίες των σπερματοζωαρίων </a:t>
            </a:r>
            <a:r>
              <a:rPr lang="el-GR" sz="2400" dirty="0">
                <a:latin typeface="+mn-lt"/>
              </a:rPr>
              <a:t>(</a:t>
            </a:r>
            <a:r>
              <a:rPr lang="en-US" sz="2400" dirty="0">
                <a:latin typeface="+mn-lt"/>
              </a:rPr>
              <a:t>test </a:t>
            </a:r>
            <a:r>
              <a:rPr lang="el-GR" sz="2400" dirty="0">
                <a:latin typeface="+mn-lt"/>
              </a:rPr>
              <a:t>υπεροσμωτικότητας κ.α</a:t>
            </a:r>
            <a:r>
              <a:rPr lang="el-GR" sz="2400" dirty="0" smtClean="0">
                <a:latin typeface="+mn-lt"/>
              </a:rPr>
              <a:t>.),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Font typeface="+mj-lt"/>
              <a:buAutoNum type="arabicPeriod" startAt="6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Υπερηχογραφικός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έλεγχος </a:t>
            </a:r>
            <a:r>
              <a:rPr lang="el-GR" sz="2400" dirty="0">
                <a:latin typeface="+mn-lt"/>
              </a:rPr>
              <a:t>(έγχρωμο </a:t>
            </a:r>
            <a:r>
              <a:rPr lang="en-US" sz="2400" dirty="0">
                <a:latin typeface="+mn-lt"/>
              </a:rPr>
              <a:t>triplex </a:t>
            </a:r>
            <a:r>
              <a:rPr lang="el-GR" sz="2400" dirty="0" smtClean="0">
                <a:latin typeface="+mn-lt"/>
              </a:rPr>
              <a:t>όρχεων),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Font typeface="+mj-lt"/>
              <a:buAutoNum type="arabicPeriod" startAt="6"/>
            </a:pPr>
            <a:r>
              <a:rPr lang="el-GR" sz="2400" dirty="0" smtClean="0">
                <a:latin typeface="+mn-lt"/>
              </a:rPr>
              <a:t>Ειδικός </a:t>
            </a:r>
            <a:r>
              <a:rPr lang="el-GR" sz="2400" dirty="0">
                <a:latin typeface="+mn-lt"/>
              </a:rPr>
              <a:t>ορμονολογικός έλεγχος (ανασταλτίνη, αντιμυλλεριανή </a:t>
            </a:r>
            <a:r>
              <a:rPr lang="el-GR" sz="2400" dirty="0" smtClean="0">
                <a:latin typeface="+mn-lt"/>
              </a:rPr>
              <a:t>ορμόνη),</a:t>
            </a:r>
          </a:p>
          <a:p>
            <a:pPr marL="457200" indent="-457200">
              <a:lnSpc>
                <a:spcPct val="130000"/>
              </a:lnSpc>
              <a:spcBef>
                <a:spcPts val="1200"/>
              </a:spcBef>
              <a:buFont typeface="+mj-lt"/>
              <a:buAutoNum type="arabicPeriod" startAt="6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Κλινική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εξέταση </a:t>
            </a:r>
            <a:r>
              <a:rPr lang="el-GR" sz="2400" dirty="0">
                <a:latin typeface="+mn-lt"/>
              </a:rPr>
              <a:t>(έλεγχος για απόφραξη, τραυματισμό, ανατομικές δυσπλασίες, ιστορικό</a:t>
            </a:r>
            <a:r>
              <a:rPr lang="el-GR" sz="2400" dirty="0" smtClean="0">
                <a:latin typeface="+mn-lt"/>
              </a:rPr>
              <a:t>).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034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Προσδιορισμός ζωτικότητας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sp>
        <p:nvSpPr>
          <p:cNvPr id="21507" name="Text Box 7"/>
          <p:cNvSpPr txBox="1">
            <a:spLocks noChangeArrowheads="1"/>
          </p:cNvSpPr>
          <p:nvPr/>
        </p:nvSpPr>
        <p:spPr bwMode="auto">
          <a:xfrm>
            <a:off x="395536" y="1916832"/>
            <a:ext cx="8352928" cy="396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Η εκτίμηση του ποσοστού των ζωντανών σπερματοζωαρίων γίνεται με την χρώση </a:t>
            </a:r>
            <a:r>
              <a:rPr lang="el-GR" sz="2400" b="1" dirty="0">
                <a:latin typeface="+mn-lt"/>
              </a:rPr>
              <a:t>εωσίνης – νιγκροσίνης</a:t>
            </a:r>
            <a:r>
              <a:rPr lang="el-GR" sz="2400" dirty="0">
                <a:latin typeface="+mn-lt"/>
              </a:rPr>
              <a:t>. 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Η εωσίνη διεισδύει μέσα στα νεκρά σπερματοζωάρια και βάφει τις κεφαλές τους </a:t>
            </a:r>
            <a:r>
              <a:rPr lang="el-GR" sz="2400" b="1" dirty="0">
                <a:latin typeface="+mn-lt"/>
              </a:rPr>
              <a:t>ροζ</a:t>
            </a:r>
            <a:r>
              <a:rPr lang="el-GR" sz="2400" dirty="0">
                <a:latin typeface="+mn-lt"/>
              </a:rPr>
              <a:t>.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Τα ζωντανά σπερματοζωάρια μένουν λευκά.</a:t>
            </a: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Η νιγκροσίνη δημιουργεί ερυθρό υπόστρωμα για να είναι δυνατή η παρατήρηση των σπερματοζωαρίων. 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1083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Τεχνική προσδιορισμού ζωτικότητας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sp>
        <p:nvSpPr>
          <p:cNvPr id="22531" name="Text Box 6"/>
          <p:cNvSpPr txBox="1">
            <a:spLocks noChangeArrowheads="1"/>
          </p:cNvSpPr>
          <p:nvPr/>
        </p:nvSpPr>
        <p:spPr bwMode="auto">
          <a:xfrm>
            <a:off x="289045" y="1340768"/>
            <a:ext cx="4844009" cy="5351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sz="2400" dirty="0">
                <a:latin typeface="+mn-lt"/>
              </a:rPr>
              <a:t>Σε μία αντικειμενοφόρο πλάκα προσθέτουμε 50 μ</a:t>
            </a:r>
            <a:r>
              <a:rPr lang="en-US" sz="2400" dirty="0">
                <a:latin typeface="+mn-lt"/>
              </a:rPr>
              <a:t>l </a:t>
            </a:r>
            <a:r>
              <a:rPr lang="el-GR" sz="2400" dirty="0">
                <a:latin typeface="+mn-lt"/>
              </a:rPr>
              <a:t>χρωστικής και 50 μ</a:t>
            </a:r>
            <a:r>
              <a:rPr lang="en-US" sz="2400" dirty="0">
                <a:latin typeface="+mn-lt"/>
              </a:rPr>
              <a:t>l </a:t>
            </a:r>
            <a:r>
              <a:rPr lang="el-GR" sz="2400" dirty="0">
                <a:latin typeface="+mn-lt"/>
              </a:rPr>
              <a:t>σπέρματος.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sz="2400" dirty="0">
                <a:latin typeface="+mn-lt"/>
              </a:rPr>
              <a:t>Μεταφέρουμε 10 μ</a:t>
            </a:r>
            <a:r>
              <a:rPr lang="en-US" sz="2400" dirty="0">
                <a:latin typeface="+mn-lt"/>
              </a:rPr>
              <a:t>l </a:t>
            </a:r>
            <a:r>
              <a:rPr lang="el-GR" sz="2400" dirty="0">
                <a:latin typeface="+mn-lt"/>
              </a:rPr>
              <a:t>σπέρματος σε μία άλλη πλάκα και την επιστρώνουμε.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sz="2400" dirty="0">
                <a:latin typeface="+mn-lt"/>
              </a:rPr>
              <a:t>Αφήνουμε την πλάκα να στεγνώσει και μικροσκοπούμε με 40</a:t>
            </a:r>
            <a:r>
              <a:rPr lang="en-US" sz="2400" dirty="0">
                <a:latin typeface="+mn-lt"/>
              </a:rPr>
              <a:t>X </a:t>
            </a:r>
            <a:r>
              <a:rPr lang="el-GR" sz="2400" dirty="0">
                <a:latin typeface="+mn-lt"/>
              </a:rPr>
              <a:t>ή 100Χ μεγέθυνση.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sz="2400" dirty="0">
                <a:latin typeface="+mn-lt"/>
              </a:rPr>
              <a:t>Μετράμε τον αριθμό των ζωντανών (λευκών) σπερματοζωαρίων σε 200 σπερματοζωάρια.</a:t>
            </a:r>
          </a:p>
        </p:txBody>
      </p:sp>
      <p:pic>
        <p:nvPicPr>
          <p:cNvPr id="2253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3419" y="1484784"/>
            <a:ext cx="3598863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 dirty="0"/>
          </a:p>
        </p:txBody>
      </p:sp>
      <p:sp>
        <p:nvSpPr>
          <p:cNvPr id="6" name="Ορθογώνιο 8"/>
          <p:cNvSpPr/>
          <p:nvPr/>
        </p:nvSpPr>
        <p:spPr>
          <a:xfrm>
            <a:off x="4319464" y="6309320"/>
            <a:ext cx="48245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167221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Χρώση εωσίνης – νιγκροσίνης </a:t>
            </a:r>
            <a:r>
              <a:rPr lang="el-GR" sz="3600" b="0" dirty="0" smtClean="0"/>
              <a:t>(1 από 2)</a:t>
            </a:r>
            <a:endParaRPr lang="el-GR" sz="3600" b="0" dirty="0"/>
          </a:p>
        </p:txBody>
      </p: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8050" y="1268760"/>
            <a:ext cx="7064237" cy="4248472"/>
          </a:xfrm>
          <a:prstGeom prst="rect">
            <a:avLst/>
          </a:prstGeom>
          <a:noFill/>
        </p:spPr>
      </p:pic>
      <p:sp>
        <p:nvSpPr>
          <p:cNvPr id="4" name="3 - TextBox"/>
          <p:cNvSpPr txBox="1"/>
          <p:nvPr/>
        </p:nvSpPr>
        <p:spPr>
          <a:xfrm>
            <a:off x="2075097" y="6021288"/>
            <a:ext cx="4921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latin typeface="+mn-lt"/>
              </a:rPr>
              <a:t>Τρία νεκρά και ένα ζωντανό σπερματοζωάριο</a:t>
            </a:r>
            <a:endParaRPr lang="el-GR" sz="2000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 dirty="0"/>
          </a:p>
        </p:txBody>
      </p:sp>
      <p:sp>
        <p:nvSpPr>
          <p:cNvPr id="6" name="Ορθογώνιο 8"/>
          <p:cNvSpPr/>
          <p:nvPr/>
        </p:nvSpPr>
        <p:spPr>
          <a:xfrm>
            <a:off x="1043608" y="5589240"/>
            <a:ext cx="69847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355675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Χρώση εωσίνης – νιγκροσίνης </a:t>
            </a:r>
            <a:r>
              <a:rPr lang="el-GR" sz="3600" b="0" dirty="0" smtClean="0"/>
              <a:t>(</a:t>
            </a:r>
            <a:r>
              <a:rPr lang="en-US" sz="3600" b="0" dirty="0" smtClean="0"/>
              <a:t>2</a:t>
            </a:r>
            <a:r>
              <a:rPr lang="el-GR" sz="3600" b="0" dirty="0" smtClean="0"/>
              <a:t> από 2)</a:t>
            </a:r>
            <a:endParaRPr lang="el-GR" dirty="0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51319" y="1157193"/>
            <a:ext cx="4173508" cy="4252626"/>
          </a:xfrm>
          <a:prstGeom prst="rect">
            <a:avLst/>
          </a:prstGeom>
          <a:noFill/>
        </p:spPr>
      </p:pic>
      <p:sp>
        <p:nvSpPr>
          <p:cNvPr id="3" name="2 - TextBox"/>
          <p:cNvSpPr txBox="1"/>
          <p:nvPr/>
        </p:nvSpPr>
        <p:spPr>
          <a:xfrm>
            <a:off x="2073424" y="5949280"/>
            <a:ext cx="458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Πέντε ζωντανά και ένα νεκρό σπερματοζωάριο</a:t>
            </a:r>
            <a:endParaRPr lang="el-GR" dirty="0">
              <a:latin typeface="+mn-lt"/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 dirty="0"/>
          </a:p>
        </p:txBody>
      </p:sp>
      <p:sp>
        <p:nvSpPr>
          <p:cNvPr id="6" name="Ορθογώνιο 8"/>
          <p:cNvSpPr/>
          <p:nvPr/>
        </p:nvSpPr>
        <p:spPr>
          <a:xfrm>
            <a:off x="1979712" y="5517232"/>
            <a:ext cx="49685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389925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23528" y="1484784"/>
            <a:ext cx="9152385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Φυσιολογική συγκέντρωση σπερματοζωαρίων </a:t>
            </a:r>
            <a:r>
              <a:rPr lang="el-GR" sz="2400" b="1" dirty="0" smtClean="0">
                <a:solidFill>
                  <a:srgbClr val="C00000"/>
                </a:solidFill>
                <a:latin typeface="+mn-lt"/>
              </a:rPr>
              <a:t>≥ 15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x 10</a:t>
            </a:r>
            <a:r>
              <a:rPr lang="en-US" sz="2400" b="1" baseline="30000" dirty="0">
                <a:solidFill>
                  <a:srgbClr val="C00000"/>
                </a:solidFill>
                <a:latin typeface="+mn-lt"/>
              </a:rPr>
              <a:t>6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/ ml</a:t>
            </a:r>
          </a:p>
          <a:p>
            <a:pPr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Παλιά οδηγία ≥ 20 </a:t>
            </a:r>
            <a:r>
              <a:rPr lang="en-US" sz="2400" dirty="0" smtClean="0">
                <a:latin typeface="+mn-lt"/>
              </a:rPr>
              <a:t>x 10</a:t>
            </a:r>
            <a:r>
              <a:rPr lang="en-US" sz="2400" baseline="30000" dirty="0" smtClean="0">
                <a:latin typeface="+mn-lt"/>
              </a:rPr>
              <a:t>6</a:t>
            </a:r>
            <a:r>
              <a:rPr lang="en-US" sz="2400" dirty="0" smtClean="0">
                <a:latin typeface="+mn-lt"/>
              </a:rPr>
              <a:t> / ml</a:t>
            </a:r>
            <a:endParaRPr lang="el-GR" sz="2400" dirty="0" smtClean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Φυσιολογικός </a:t>
            </a:r>
            <a:r>
              <a:rPr lang="el-GR" sz="2400" dirty="0">
                <a:latin typeface="+mn-lt"/>
              </a:rPr>
              <a:t>αριθμός σπερματοζωαρίων </a:t>
            </a:r>
            <a:r>
              <a:rPr lang="el-GR" sz="2400" b="1" dirty="0" smtClean="0">
                <a:solidFill>
                  <a:srgbClr val="C00000"/>
                </a:solidFill>
                <a:latin typeface="+mn-lt"/>
              </a:rPr>
              <a:t>≥ 39 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x 10</a:t>
            </a:r>
            <a:r>
              <a:rPr lang="en-US" sz="2400" b="1" baseline="30000" dirty="0">
                <a:solidFill>
                  <a:srgbClr val="C00000"/>
                </a:solidFill>
                <a:latin typeface="+mn-lt"/>
              </a:rPr>
              <a:t>6</a:t>
            </a:r>
            <a:r>
              <a:rPr lang="en-US" sz="2400" b="1" dirty="0">
                <a:solidFill>
                  <a:srgbClr val="C00000"/>
                </a:solidFill>
                <a:latin typeface="+mn-lt"/>
              </a:rPr>
              <a:t> / </a:t>
            </a:r>
            <a:r>
              <a:rPr lang="el-GR" sz="2400" b="1" dirty="0" smtClean="0">
                <a:solidFill>
                  <a:srgbClr val="C00000"/>
                </a:solidFill>
                <a:latin typeface="+mn-lt"/>
              </a:rPr>
              <a:t>εκσπερμάτιση</a:t>
            </a:r>
          </a:p>
          <a:p>
            <a:pPr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Παλιά οδηγία ≥ 40 </a:t>
            </a:r>
            <a:r>
              <a:rPr lang="en-US" sz="2400" dirty="0" smtClean="0">
                <a:latin typeface="+mn-lt"/>
              </a:rPr>
              <a:t>x 10</a:t>
            </a:r>
            <a:r>
              <a:rPr lang="en-US" sz="2400" baseline="30000" dirty="0" smtClean="0">
                <a:latin typeface="+mn-lt"/>
              </a:rPr>
              <a:t>6</a:t>
            </a:r>
            <a:r>
              <a:rPr lang="en-US" sz="2400" dirty="0" smtClean="0">
                <a:latin typeface="+mn-lt"/>
              </a:rPr>
              <a:t> / </a:t>
            </a:r>
            <a:r>
              <a:rPr lang="el-GR" sz="2400" dirty="0" smtClean="0">
                <a:latin typeface="+mn-lt"/>
              </a:rPr>
              <a:t>εκσπερμάτιση</a:t>
            </a:r>
            <a:endParaRPr lang="el-GR" sz="2400" dirty="0">
              <a:latin typeface="+mn-lt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395536" y="4005064"/>
            <a:ext cx="813690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Ολιγοσπερμία</a:t>
            </a:r>
            <a:r>
              <a:rPr lang="en-US" sz="2400" dirty="0">
                <a:latin typeface="+mn-lt"/>
              </a:rPr>
              <a:t>: </a:t>
            </a:r>
            <a:endParaRPr lang="en-US" sz="2400" dirty="0" smtClean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Χαμηλή </a:t>
            </a:r>
            <a:r>
              <a:rPr lang="el-GR" sz="2400" dirty="0">
                <a:latin typeface="+mn-lt"/>
              </a:rPr>
              <a:t>συγκέντρωση σπερματοζωαρίων &lt; </a:t>
            </a:r>
            <a:r>
              <a:rPr lang="el-GR" sz="2400" dirty="0" smtClean="0">
                <a:latin typeface="+mn-lt"/>
              </a:rPr>
              <a:t>15 </a:t>
            </a:r>
            <a:r>
              <a:rPr lang="en-US" sz="2400" dirty="0">
                <a:latin typeface="+mn-lt"/>
              </a:rPr>
              <a:t>x 10</a:t>
            </a:r>
            <a:r>
              <a:rPr lang="en-US" sz="2400" baseline="30000" dirty="0">
                <a:latin typeface="+mn-lt"/>
              </a:rPr>
              <a:t>6</a:t>
            </a:r>
            <a:r>
              <a:rPr lang="en-US" sz="2400" dirty="0">
                <a:latin typeface="+mn-lt"/>
              </a:rPr>
              <a:t> / ml</a:t>
            </a:r>
          </a:p>
          <a:p>
            <a:pPr>
              <a:spcBef>
                <a:spcPct val="5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Σοβαρή ολιγοσπερμία</a:t>
            </a:r>
            <a:r>
              <a:rPr lang="en-US" sz="2400" dirty="0">
                <a:latin typeface="+mn-lt"/>
              </a:rPr>
              <a:t>: </a:t>
            </a:r>
            <a:endParaRPr lang="en-US" sz="2400" dirty="0" smtClean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Πολύ </a:t>
            </a:r>
            <a:r>
              <a:rPr lang="el-GR" sz="2400" dirty="0">
                <a:latin typeface="+mn-lt"/>
              </a:rPr>
              <a:t>χαμηλή συγκέντρωση σπερματοζωαρίων &lt; 5 </a:t>
            </a:r>
            <a:r>
              <a:rPr lang="en-US" sz="2400" dirty="0">
                <a:latin typeface="+mn-lt"/>
              </a:rPr>
              <a:t>x 10</a:t>
            </a:r>
            <a:r>
              <a:rPr lang="en-US" sz="2400" baseline="30000" dirty="0">
                <a:latin typeface="+mn-lt"/>
              </a:rPr>
              <a:t>6</a:t>
            </a:r>
            <a:r>
              <a:rPr lang="en-US" sz="2400" dirty="0">
                <a:latin typeface="+mn-lt"/>
              </a:rPr>
              <a:t> /ml</a:t>
            </a:r>
            <a:endParaRPr lang="el-GR" sz="24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Προσδιορισμός συγκέντρωσης και αριθμού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496813" y="638132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100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3600" dirty="0"/>
              <a:t>Προσδιορισμός αριθμού </a:t>
            </a:r>
            <a:r>
              <a:rPr lang="el-GR" sz="3600" dirty="0" smtClean="0"/>
              <a:t>σπερματοζωαρίων </a:t>
            </a:r>
            <a:r>
              <a:rPr lang="el-GR" sz="3200" b="0" dirty="0" smtClean="0"/>
              <a:t>(1 από 9)</a:t>
            </a:r>
            <a:endParaRPr lang="el-GR" sz="3200" b="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 dirty="0"/>
          </a:p>
        </p:txBody>
      </p:sp>
      <p:sp>
        <p:nvSpPr>
          <p:cNvPr id="28675" name="Text Box 6"/>
          <p:cNvSpPr txBox="1">
            <a:spLocks noChangeArrowheads="1"/>
          </p:cNvSpPr>
          <p:nvPr/>
        </p:nvSpPr>
        <p:spPr bwMode="auto">
          <a:xfrm>
            <a:off x="457943" y="1628800"/>
            <a:ext cx="856895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Μετράμε </a:t>
            </a:r>
            <a:r>
              <a:rPr lang="el-GR" sz="2400" dirty="0">
                <a:latin typeface="+mn-lt"/>
              </a:rPr>
              <a:t>σε μικροσκόπιο αντίθετης φάσης τον αριθμό των σπερματοζωαρίων τεσσάρων οπτικών </a:t>
            </a:r>
            <a:r>
              <a:rPr lang="el-GR" sz="2400" dirty="0" smtClean="0">
                <a:latin typeface="+mn-lt"/>
              </a:rPr>
              <a:t>πεδίων.</a:t>
            </a:r>
          </a:p>
          <a:p>
            <a:pPr marL="342900" indent="-342900">
              <a:spcBef>
                <a:spcPct val="50000"/>
              </a:spcBef>
              <a:buFont typeface="+mj-lt"/>
              <a:buAutoNum type="arabicPeriod"/>
            </a:pPr>
            <a:r>
              <a:rPr lang="el-GR" sz="2400" dirty="0" smtClean="0">
                <a:latin typeface="+mn-lt"/>
              </a:rPr>
              <a:t>Από </a:t>
            </a:r>
            <a:r>
              <a:rPr lang="el-GR" sz="2400" dirty="0">
                <a:latin typeface="+mn-lt"/>
              </a:rPr>
              <a:t>τον μέσο όρο των οπτικών πεδίων προσδιορίζουμε τι αραίωση θα κάνουμε στο νωπό ρευστοποιημένο δείγμα.</a:t>
            </a:r>
          </a:p>
        </p:txBody>
      </p:sp>
      <p:graphicFrame>
        <p:nvGraphicFramePr>
          <p:cNvPr id="27823" name="Group 1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1624944"/>
              </p:ext>
            </p:extLst>
          </p:nvPr>
        </p:nvGraphicFramePr>
        <p:xfrm>
          <a:off x="468964" y="3429000"/>
          <a:ext cx="8137525" cy="3291840"/>
        </p:xfrm>
        <a:graphic>
          <a:graphicData uri="http://schemas.openxmlformats.org/drawingml/2006/table">
            <a:tbl>
              <a:tblPr/>
              <a:tblGrid>
                <a:gridCol w="2374900"/>
                <a:gridCol w="2193925"/>
                <a:gridCol w="1335088"/>
                <a:gridCol w="2233612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0000"/>
                          </a:solidFill>
                          <a:effectLst/>
                          <a:latin typeface="+mn-lt"/>
                          <a:cs typeface="Arial" charset="0"/>
                        </a:rPr>
                        <a:t>Αριθμός σπερματοζωάριων από 4 οπτικά πεδία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B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0000"/>
                          </a:solidFill>
                          <a:effectLst/>
                          <a:latin typeface="+mn-lt"/>
                          <a:cs typeface="Arial" charset="0"/>
                        </a:rPr>
                        <a:t>Αραίωση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B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0000"/>
                          </a:solidFill>
                          <a:effectLst/>
                          <a:latin typeface="+mn-lt"/>
                          <a:cs typeface="Arial" charset="0"/>
                        </a:rPr>
                        <a:t>Δείγμα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(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μ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l</a:t>
                      </a: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B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0000"/>
                          </a:solidFill>
                          <a:effectLst/>
                          <a:latin typeface="+mn-lt"/>
                          <a:cs typeface="Arial" charset="0"/>
                        </a:rPr>
                        <a:t>Διάλυμα φορμαλδεΰδης – όξινου ανθρακικού νατρίου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B0000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Μέθοδος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Swim-up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 :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   (1 +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&lt; 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 : 5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   (1 + 4)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15 – 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 : 10</a:t>
                      </a: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 (1 + 9)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40 – 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 : 20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 (1 + 19)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950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03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&gt; 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 : 50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  (1 + 49)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2450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733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Προσδιορισμός αριθμού σπερματοζωαρίων </a:t>
            </a:r>
            <a:r>
              <a:rPr lang="el-GR" sz="3600" b="0" dirty="0" smtClean="0"/>
              <a:t>(2 από 9)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 dirty="0"/>
          </a:p>
        </p:txBody>
      </p:sp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175061" y="1484784"/>
            <a:ext cx="86454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60000" indent="-360000">
              <a:spcBef>
                <a:spcPct val="50000"/>
              </a:spcBef>
              <a:buFont typeface="+mj-lt"/>
              <a:buAutoNum type="arabicPeriod" startAt="3"/>
            </a:pPr>
            <a:r>
              <a:rPr lang="el-GR" sz="2400" dirty="0" smtClean="0">
                <a:latin typeface="+mn-lt"/>
              </a:rPr>
              <a:t>Κάνουμε </a:t>
            </a:r>
            <a:r>
              <a:rPr lang="el-GR" sz="2400" dirty="0">
                <a:latin typeface="+mn-lt"/>
              </a:rPr>
              <a:t>την προηγούμενη αραίωση με σιφώνιο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θετικής αναρρόφησης</a:t>
            </a:r>
            <a:r>
              <a:rPr lang="el-GR" sz="2400" dirty="0">
                <a:latin typeface="+mn-lt"/>
              </a:rPr>
              <a:t>.</a:t>
            </a:r>
          </a:p>
        </p:txBody>
      </p:sp>
      <p:sp>
        <p:nvSpPr>
          <p:cNvPr id="11" name="Rectangle 2"/>
          <p:cNvSpPr/>
          <p:nvPr/>
        </p:nvSpPr>
        <p:spPr>
          <a:xfrm>
            <a:off x="4850319" y="3321132"/>
            <a:ext cx="692497" cy="221480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Positive replacement pipette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</a:t>
            </a:r>
            <a:r>
              <a:rPr lang="el-G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από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S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quidonius </a:t>
            </a:r>
            <a:r>
              <a:rPr lang="el-GR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 </a:t>
            </a:r>
            <a:r>
              <a:rPr lang="en-US" sz="105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05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CC BY-SA 3.0</a:t>
            </a:r>
            <a:endParaRPr lang="en-US" sz="105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2500722"/>
            <a:ext cx="2429030" cy="385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4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Προσδιορισμός αριθμού σπερματοζωαρίων </a:t>
            </a:r>
            <a:r>
              <a:rPr lang="el-GR" sz="3600" b="0" dirty="0" smtClean="0"/>
              <a:t>(3 από 9)</a:t>
            </a:r>
            <a:endParaRPr lang="el-GR" dirty="0"/>
          </a:p>
        </p:txBody>
      </p:sp>
      <p:sp>
        <p:nvSpPr>
          <p:cNvPr id="30723" name="3 - Ορθογώνιο"/>
          <p:cNvSpPr>
            <a:spLocks noChangeArrowheads="1"/>
          </p:cNvSpPr>
          <p:nvPr/>
        </p:nvSpPr>
        <p:spPr bwMode="auto">
          <a:xfrm>
            <a:off x="428625" y="1227239"/>
            <a:ext cx="8535863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4"/>
              <a:tabLst>
                <a:tab pos="185738" algn="l"/>
              </a:tabLst>
            </a:pPr>
            <a:r>
              <a:rPr lang="el-GR" sz="2400" dirty="0" smtClean="0">
                <a:latin typeface="+mn-lt"/>
              </a:rPr>
              <a:t>Τοποθετούμε </a:t>
            </a:r>
            <a:r>
              <a:rPr lang="el-GR" sz="2400" dirty="0">
                <a:latin typeface="+mn-lt"/>
              </a:rPr>
              <a:t>πάνω σε πλάκα </a:t>
            </a:r>
            <a:r>
              <a:rPr lang="en-US" sz="2400" dirty="0">
                <a:latin typeface="+mn-lt"/>
              </a:rPr>
              <a:t>Neubauer  </a:t>
            </a:r>
            <a:r>
              <a:rPr lang="el-GR" sz="2400" dirty="0">
                <a:latin typeface="+mn-lt"/>
              </a:rPr>
              <a:t>μία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ειδική καλυπτρίδα</a:t>
            </a:r>
            <a:r>
              <a:rPr lang="el-GR" sz="2400" b="1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για πλάκα </a:t>
            </a:r>
            <a:r>
              <a:rPr lang="en-US" sz="2400" dirty="0">
                <a:latin typeface="+mn-lt"/>
              </a:rPr>
              <a:t>Neubauer. </a:t>
            </a:r>
            <a:r>
              <a:rPr lang="el-GR" sz="2400" dirty="0" smtClean="0">
                <a:latin typeface="+mn-lt"/>
              </a:rPr>
              <a:t>Βρέχουμε </a:t>
            </a:r>
            <a:r>
              <a:rPr lang="el-GR" sz="2400" dirty="0">
                <a:latin typeface="+mn-lt"/>
              </a:rPr>
              <a:t>ελαφρά τα δύο πλαϊνά αυλάκια της πλάκας 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Neubauer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και τρίβουμε την καλυπτρίδα πάνω σε αυτά μέχρι να κολλήσει σταθερά.</a:t>
            </a:r>
          </a:p>
        </p:txBody>
      </p:sp>
      <p:sp>
        <p:nvSpPr>
          <p:cNvPr id="30725" name="5 - TextBox"/>
          <p:cNvSpPr txBox="1">
            <a:spLocks noChangeArrowheads="1"/>
          </p:cNvSpPr>
          <p:nvPr/>
        </p:nvSpPr>
        <p:spPr bwMode="auto">
          <a:xfrm>
            <a:off x="5296856" y="3179544"/>
            <a:ext cx="3523616" cy="1695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sz="2400" dirty="0">
                <a:latin typeface="+mn-lt"/>
              </a:rPr>
              <a:t>Η συγκόλληση της καλυπτρίδας επιβεβαιώνεται από τους δακτυλίους </a:t>
            </a:r>
            <a:r>
              <a:rPr lang="en-US" sz="2400" dirty="0">
                <a:latin typeface="+mn-lt"/>
              </a:rPr>
              <a:t>Newton </a:t>
            </a:r>
            <a:r>
              <a:rPr lang="el-GR" sz="2400" dirty="0">
                <a:latin typeface="+mn-lt"/>
              </a:rPr>
              <a:t>που εμφανίζονται στο πλάι.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3092365"/>
            <a:ext cx="45720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981575"/>
            <a:ext cx="421957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692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Προσδιορισμός αριθμού σπερματοζωαρίων </a:t>
            </a:r>
            <a:r>
              <a:rPr lang="el-GR" sz="3600" b="0" dirty="0" smtClean="0"/>
              <a:t>(4 από 9)</a:t>
            </a:r>
            <a:endParaRPr lang="el-GR" dirty="0"/>
          </a:p>
        </p:txBody>
      </p:sp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453640" y="1030415"/>
            <a:ext cx="8690359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lnSpc>
                <a:spcPct val="120000"/>
              </a:lnSpc>
              <a:buFont typeface="+mj-lt"/>
              <a:buAutoNum type="arabicPeriod" startAt="5"/>
            </a:pPr>
            <a:r>
              <a:rPr lang="en-US" sz="2400" dirty="0" smtClean="0">
                <a:latin typeface="+mn-lt"/>
              </a:rPr>
              <a:t>To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αραιωμένο δείγμα αναδεύεται καλά σε </a:t>
            </a:r>
            <a:r>
              <a:rPr lang="en-US" sz="2400" dirty="0">
                <a:latin typeface="+mn-lt"/>
              </a:rPr>
              <a:t>vortex</a:t>
            </a:r>
            <a:r>
              <a:rPr lang="en-US" sz="2400" b="1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για 15 δευτερόλεπτα. Η τοποθέτηση του αραιωμένου δείγματος πάνω στην πλάκα </a:t>
            </a:r>
            <a:r>
              <a:rPr lang="en-US" sz="2400" dirty="0">
                <a:latin typeface="+mn-lt"/>
              </a:rPr>
              <a:t>Neubauer</a:t>
            </a:r>
            <a:r>
              <a:rPr lang="el-GR" sz="2400" dirty="0">
                <a:latin typeface="+mn-lt"/>
              </a:rPr>
              <a:t> γίνεται με πιπέτα των 10 μ</a:t>
            </a:r>
            <a:r>
              <a:rPr lang="en-US" sz="2400" dirty="0">
                <a:latin typeface="+mn-lt"/>
              </a:rPr>
              <a:t>l</a:t>
            </a:r>
            <a:r>
              <a:rPr lang="el-GR" sz="2400" b="1" dirty="0">
                <a:latin typeface="+mn-lt"/>
              </a:rPr>
              <a:t>. </a:t>
            </a:r>
            <a:r>
              <a:rPr lang="el-GR" sz="2400" dirty="0">
                <a:latin typeface="+mn-lt"/>
              </a:rPr>
              <a:t>Το γέμισμα γίνεται προσεκτικά για να μην ξεχειλίσει ο χώρος της πλάκας. 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8978"/>
          <a:stretch/>
        </p:blipFill>
        <p:spPr bwMode="auto">
          <a:xfrm>
            <a:off x="1079500" y="2895541"/>
            <a:ext cx="6985000" cy="209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431577" y="4957499"/>
            <a:ext cx="8496746" cy="1904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25000"/>
              </a:lnSpc>
              <a:spcBef>
                <a:spcPct val="50000"/>
              </a:spcBef>
              <a:buFont typeface="+mj-lt"/>
              <a:buAutoNum type="arabicPeriod" startAt="6"/>
            </a:pPr>
            <a:r>
              <a:rPr lang="el-GR" sz="2400" dirty="0" smtClean="0">
                <a:latin typeface="+mn-lt"/>
              </a:rPr>
              <a:t>Στη </a:t>
            </a:r>
            <a:r>
              <a:rPr lang="el-GR" sz="2400" dirty="0">
                <a:latin typeface="+mn-lt"/>
              </a:rPr>
              <a:t>συνέχεια το δείγμα τοποθετείται σε υγρό θάλαμο για 15 λεπτά (τρυβλίο με βρεγμένο χαρτί) προκειμένου τα σπερματοζωάρια να καθιζήσουν στον πυθμένα της πλάκας </a:t>
            </a:r>
            <a:r>
              <a:rPr lang="en-US" sz="2400" dirty="0">
                <a:latin typeface="+mn-lt"/>
              </a:rPr>
              <a:t>Neubauer</a:t>
            </a:r>
            <a:r>
              <a:rPr lang="el-GR" sz="2400" dirty="0">
                <a:latin typeface="+mn-lt"/>
              </a:rPr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8598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Ομάδα 4"/>
          <p:cNvGrpSpPr/>
          <p:nvPr/>
        </p:nvGrpSpPr>
        <p:grpSpPr>
          <a:xfrm>
            <a:off x="132209" y="1016795"/>
            <a:ext cx="4248150" cy="1911350"/>
            <a:chOff x="210790" y="872332"/>
            <a:chExt cx="4248150" cy="1911350"/>
          </a:xfrm>
        </p:grpSpPr>
        <p:pic>
          <p:nvPicPr>
            <p:cNvPr id="3277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0790" y="872332"/>
              <a:ext cx="4248150" cy="191135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2771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9577" y="1088232"/>
              <a:ext cx="606425" cy="6175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32772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939577" y="1951832"/>
              <a:ext cx="606425" cy="61753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</p:pic>
      </p:grp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4676584" y="1092041"/>
            <a:ext cx="4248472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 defTabSz="179388">
              <a:lnSpc>
                <a:spcPct val="125000"/>
              </a:lnSpc>
              <a:buFont typeface="+mj-lt"/>
              <a:buAutoNum type="arabicPeriod" startAt="7"/>
            </a:pPr>
            <a:r>
              <a:rPr lang="el-GR" sz="2400" dirty="0" smtClean="0">
                <a:latin typeface="+mn-lt"/>
              </a:rPr>
              <a:t>Πρώτα </a:t>
            </a:r>
            <a:r>
              <a:rPr lang="el-GR" sz="2400" dirty="0">
                <a:latin typeface="+mn-lt"/>
              </a:rPr>
              <a:t>μετράμε τον αριθμό των σπερματοζωαρίων στο άνω αριστερό τετράγωνο. </a:t>
            </a: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234" y="3536157"/>
            <a:ext cx="3611562" cy="320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2437259" y="2096295"/>
            <a:ext cx="1150937" cy="1584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37897" name="Line 9"/>
          <p:cNvSpPr>
            <a:spLocks noChangeShapeType="1"/>
          </p:cNvSpPr>
          <p:nvPr/>
        </p:nvSpPr>
        <p:spPr bwMode="auto">
          <a:xfrm flipH="1">
            <a:off x="205234" y="2096295"/>
            <a:ext cx="1727200" cy="151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pic>
        <p:nvPicPr>
          <p:cNvPr id="37898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6984" y="3825082"/>
            <a:ext cx="31051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9" name="Line 11"/>
          <p:cNvSpPr>
            <a:spLocks noChangeShapeType="1"/>
          </p:cNvSpPr>
          <p:nvPr/>
        </p:nvSpPr>
        <p:spPr bwMode="auto">
          <a:xfrm flipH="1">
            <a:off x="2292796" y="3896520"/>
            <a:ext cx="30956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37900" name="Line 12"/>
          <p:cNvSpPr>
            <a:spLocks noChangeShapeType="1"/>
          </p:cNvSpPr>
          <p:nvPr/>
        </p:nvSpPr>
        <p:spPr bwMode="auto">
          <a:xfrm flipH="1" flipV="1">
            <a:off x="2364234" y="5625307"/>
            <a:ext cx="309721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37902" name="Line 14"/>
          <p:cNvSpPr>
            <a:spLocks noChangeShapeType="1"/>
          </p:cNvSpPr>
          <p:nvPr/>
        </p:nvSpPr>
        <p:spPr bwMode="auto">
          <a:xfrm flipH="1">
            <a:off x="5388421" y="2672557"/>
            <a:ext cx="576263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37903" name="Line 15"/>
          <p:cNvSpPr>
            <a:spLocks noChangeShapeType="1"/>
          </p:cNvSpPr>
          <p:nvPr/>
        </p:nvSpPr>
        <p:spPr bwMode="auto">
          <a:xfrm>
            <a:off x="5964684" y="2672557"/>
            <a:ext cx="0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38</a:t>
            </a:fld>
            <a:endParaRPr lang="el-GR" dirty="0"/>
          </a:p>
        </p:txBody>
      </p:sp>
      <p:sp>
        <p:nvSpPr>
          <p:cNvPr id="19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Προσδιορισμός αριθμού σπερματοζωαρίων </a:t>
            </a:r>
            <a:r>
              <a:rPr lang="el-GR" sz="3600" b="0" dirty="0" smtClean="0"/>
              <a:t>(</a:t>
            </a:r>
            <a:r>
              <a:rPr lang="en-US" sz="3600" b="0" dirty="0" smtClean="0"/>
              <a:t>5</a:t>
            </a:r>
            <a:r>
              <a:rPr lang="el-GR" sz="3600" b="0" dirty="0" smtClean="0"/>
              <a:t> από 9)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85836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7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01" grpId="0"/>
      <p:bldP spid="37896" grpId="0" animBg="1"/>
      <p:bldP spid="37897" grpId="0" animBg="1"/>
      <p:bldP spid="37899" grpId="0" animBg="1"/>
      <p:bldP spid="37900" grpId="0" animBg="1"/>
      <p:bldP spid="37902" grpId="0" animBg="1"/>
      <p:bldP spid="379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1035956" y="3284984"/>
            <a:ext cx="74882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latin typeface="+mn-lt"/>
              </a:rPr>
              <a:t>Το πρώτο στάδιο κάθε ελέγχου ανδρικής </a:t>
            </a:r>
            <a:r>
              <a:rPr lang="el-GR" sz="2400" dirty="0" smtClean="0">
                <a:latin typeface="+mn-lt"/>
              </a:rPr>
              <a:t>υπογονιμότητας.</a:t>
            </a:r>
            <a:endParaRPr lang="el-GR" sz="24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9552" y="2232248"/>
            <a:ext cx="8229600" cy="908720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Το </a:t>
            </a:r>
            <a:r>
              <a:rPr lang="el-GR" dirty="0" smtClean="0"/>
              <a:t>σπερμοδιάγραμμα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374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Προσδιορισμός αριθμού σπερματοζωαρίων </a:t>
            </a:r>
            <a:r>
              <a:rPr lang="el-GR" sz="3600" b="0" dirty="0" smtClean="0"/>
              <a:t>(6 από 9)</a:t>
            </a:r>
            <a:endParaRPr lang="el-GR" dirty="0"/>
          </a:p>
        </p:txBody>
      </p:sp>
      <p:graphicFrame>
        <p:nvGraphicFramePr>
          <p:cNvPr id="36921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7089442"/>
              </p:ext>
            </p:extLst>
          </p:nvPr>
        </p:nvGraphicFramePr>
        <p:xfrm>
          <a:off x="457977" y="3789040"/>
          <a:ext cx="8229634" cy="1907541"/>
        </p:xfrm>
        <a:graphic>
          <a:graphicData uri="http://schemas.openxmlformats.org/drawingml/2006/table">
            <a:tbl>
              <a:tblPr/>
              <a:tblGrid>
                <a:gridCol w="3824058"/>
                <a:gridCol w="4405576"/>
              </a:tblGrid>
              <a:tr h="522288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Σπερμ/ρια στο επάνω αριστερό τετράγωνο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B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4974" marR="124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B0000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Τετράγωνα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B0000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124974" marR="124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&lt; 10</a:t>
                      </a:r>
                    </a:p>
                  </a:txBody>
                  <a:tcPr marL="124974" marR="124974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 marL="124974" marR="1249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322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 – 40</a:t>
                      </a:r>
                    </a:p>
                  </a:txBody>
                  <a:tcPr marL="124974" marR="1249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marL="124974" marR="1249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6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&gt;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marL="124974" marR="1249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 (4 ακριανά και κεντρικό)</a:t>
                      </a:r>
                    </a:p>
                  </a:txBody>
                  <a:tcPr marL="124974" marR="124974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811" name="Text Box 55"/>
          <p:cNvSpPr txBox="1">
            <a:spLocks noChangeArrowheads="1"/>
          </p:cNvSpPr>
          <p:nvPr/>
        </p:nvSpPr>
        <p:spPr bwMode="auto">
          <a:xfrm>
            <a:off x="294642" y="1340768"/>
            <a:ext cx="84978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50000"/>
              </a:spcBef>
              <a:buFont typeface="+mj-lt"/>
              <a:buAutoNum type="arabicPeriod" startAt="8"/>
            </a:pPr>
            <a:r>
              <a:rPr lang="el-GR" sz="2400" dirty="0" smtClean="0">
                <a:latin typeface="+mn-lt"/>
              </a:rPr>
              <a:t>Ανάλογα </a:t>
            </a:r>
            <a:r>
              <a:rPr lang="el-GR" sz="2400" dirty="0">
                <a:latin typeface="+mn-lt"/>
              </a:rPr>
              <a:t>με τον αριθμό των σπερματοζωαρίων στο επάνω αριστερό τετράγωνο αποφασίζουμε πόσα τετράγωνα της πλάκας </a:t>
            </a:r>
            <a:r>
              <a:rPr lang="en-US" sz="2400" dirty="0">
                <a:latin typeface="+mn-lt"/>
              </a:rPr>
              <a:t>Neubauer </a:t>
            </a:r>
            <a:r>
              <a:rPr lang="el-GR" sz="2400" dirty="0">
                <a:latin typeface="+mn-lt"/>
              </a:rPr>
              <a:t>θα χρησιμοποιήσουμε για την μέτρηση σύμφωνα με τον παρακάτω πίνακα.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94970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Προσδιορισμός αριθμού σπερματοζωαρίων </a:t>
            </a:r>
            <a:r>
              <a:rPr lang="el-GR" sz="3600" b="0" dirty="0" smtClean="0"/>
              <a:t>(7 από 9)</a:t>
            </a:r>
            <a:endParaRPr lang="el-GR" dirty="0"/>
          </a:p>
        </p:txBody>
      </p:sp>
      <p:sp>
        <p:nvSpPr>
          <p:cNvPr id="33812" name="Rectangle 58"/>
          <p:cNvSpPr>
            <a:spLocks noChangeArrowheads="1"/>
          </p:cNvSpPr>
          <p:nvPr/>
        </p:nvSpPr>
        <p:spPr bwMode="auto">
          <a:xfrm>
            <a:off x="468650" y="1268760"/>
            <a:ext cx="8353425" cy="4062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lnSpc>
                <a:spcPct val="130000"/>
              </a:lnSpc>
              <a:buFont typeface="+mj-lt"/>
              <a:buAutoNum type="arabicPeriod" startAt="9"/>
            </a:pPr>
            <a:r>
              <a:rPr lang="el-GR" sz="2400" dirty="0" smtClean="0">
                <a:latin typeface="+mn-lt"/>
              </a:rPr>
              <a:t>Μετρώνται </a:t>
            </a:r>
            <a:r>
              <a:rPr lang="el-GR" sz="2400" dirty="0">
                <a:latin typeface="+mn-lt"/>
              </a:rPr>
              <a:t>οι κεφαλές των σπερματοζωαρίων των οποίων οι κεφαλές περιλαμβάνονται στις τριπλές γραμμές που βρίσκονται αριστερά ή </a:t>
            </a:r>
            <a:r>
              <a:rPr lang="el-GR" sz="2400" dirty="0" smtClean="0">
                <a:latin typeface="+mn-lt"/>
              </a:rPr>
              <a:t>πάνω. Αντίθετα </a:t>
            </a:r>
            <a:r>
              <a:rPr lang="el-GR" sz="2400" dirty="0">
                <a:latin typeface="+mn-lt"/>
              </a:rPr>
              <a:t>αποκλείονται τα σπερματοζωάρια που βρίσκονται στις δεξιές και κάτω τριπλές γραμμές.</a:t>
            </a:r>
          </a:p>
          <a:p>
            <a:pPr>
              <a:lnSpc>
                <a:spcPct val="130000"/>
              </a:lnSpc>
              <a:spcBef>
                <a:spcPct val="35000"/>
              </a:spcBef>
            </a:pPr>
            <a:r>
              <a:rPr lang="el-GR" sz="2400" dirty="0">
                <a:latin typeface="+mn-lt"/>
              </a:rPr>
              <a:t>Μετρώνται μόνο τα σπερματοζωάρια που έχουν κεφαλή και ουρά ή μόνο κεφαλή. Απομονωμένες ουρές κεφαλές δεν μετρώνται. 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08405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955676"/>
            <a:ext cx="3667125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1387476"/>
            <a:ext cx="3492500" cy="2271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251520" y="3808981"/>
            <a:ext cx="8784975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lnSpc>
                <a:spcPct val="125000"/>
              </a:lnSpc>
              <a:spcBef>
                <a:spcPct val="30000"/>
              </a:spcBef>
              <a:buFont typeface="+mj-lt"/>
              <a:buAutoNum type="arabicPeriod" startAt="10"/>
            </a:pPr>
            <a:r>
              <a:rPr lang="el-GR" sz="2400" dirty="0" smtClean="0">
                <a:latin typeface="+mn-lt"/>
              </a:rPr>
              <a:t>Μετρώνται σπερματοζωάρια και στις δύο θέσεις της πλάκας </a:t>
            </a:r>
            <a:r>
              <a:rPr lang="en-US" sz="2400" dirty="0" smtClean="0">
                <a:latin typeface="+mn-lt"/>
              </a:rPr>
              <a:t>Neubauer</a:t>
            </a:r>
            <a:r>
              <a:rPr lang="el-GR" sz="2400" dirty="0" smtClean="0">
                <a:latin typeface="+mn-lt"/>
              </a:rPr>
              <a:t>. </a:t>
            </a:r>
          </a:p>
          <a:p>
            <a:pPr>
              <a:lnSpc>
                <a:spcPct val="125000"/>
              </a:lnSpc>
              <a:spcBef>
                <a:spcPct val="30000"/>
              </a:spcBef>
            </a:pPr>
            <a:r>
              <a:rPr lang="el-GR" sz="2400" dirty="0" smtClean="0">
                <a:latin typeface="+mn-lt"/>
              </a:rPr>
              <a:t>Προσθέτουμε τον αριθμό των σπερματοζωαρίων στα τετράγωνα και των δύο θέσεων της </a:t>
            </a:r>
            <a:r>
              <a:rPr lang="en-US" sz="2400" dirty="0" smtClean="0">
                <a:latin typeface="+mn-lt"/>
              </a:rPr>
              <a:t>Neubauer</a:t>
            </a:r>
            <a:r>
              <a:rPr lang="el-GR" sz="2400" dirty="0" smtClean="0">
                <a:latin typeface="+mn-lt"/>
              </a:rPr>
              <a:t>. </a:t>
            </a:r>
          </a:p>
          <a:p>
            <a:pPr>
              <a:lnSpc>
                <a:spcPct val="125000"/>
              </a:lnSpc>
              <a:spcBef>
                <a:spcPct val="30000"/>
              </a:spcBef>
            </a:pPr>
            <a:r>
              <a:rPr lang="en-US" sz="2400" dirty="0" smtClean="0">
                <a:latin typeface="+mn-lt"/>
              </a:rPr>
              <a:t>O</a:t>
            </a:r>
            <a:r>
              <a:rPr lang="el-GR" sz="2400" dirty="0" smtClean="0">
                <a:latin typeface="+mn-lt"/>
              </a:rPr>
              <a:t> αριθμός αυτός διαιρείται με ένα συντελεστή ο οποίος καθορίζεται από την αραίωση και τον αριθμό των τετραγώνων που επιλέχθηκαν. </a:t>
            </a:r>
            <a:endParaRPr lang="el-GR" sz="2400" dirty="0">
              <a:latin typeface="+mn-lt"/>
            </a:endParaRPr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Προσδιορισμός αριθμού σπερματοζωαρίων </a:t>
            </a:r>
            <a:r>
              <a:rPr lang="el-GR" sz="3600" b="0" dirty="0" smtClean="0"/>
              <a:t>(8 από 9)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998704" y="6381328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358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Προσδιορισμός αριθμού σπερματοζωαρίων </a:t>
            </a:r>
            <a:r>
              <a:rPr lang="el-GR" sz="3600" b="0" dirty="0" smtClean="0"/>
              <a:t>(9 από 9)</a:t>
            </a:r>
            <a:endParaRPr lang="el-GR" dirty="0"/>
          </a:p>
        </p:txBody>
      </p:sp>
      <p:graphicFrame>
        <p:nvGraphicFramePr>
          <p:cNvPr id="40098" name="Group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55141"/>
              </p:ext>
            </p:extLst>
          </p:nvPr>
        </p:nvGraphicFramePr>
        <p:xfrm>
          <a:off x="4499992" y="2924944"/>
          <a:ext cx="4508456" cy="3287639"/>
        </p:xfrm>
        <a:graphic>
          <a:graphicData uri="http://schemas.openxmlformats.org/drawingml/2006/table">
            <a:tbl>
              <a:tblPr/>
              <a:tblGrid>
                <a:gridCol w="1211580"/>
                <a:gridCol w="1042202"/>
                <a:gridCol w="1158396"/>
                <a:gridCol w="1096278"/>
              </a:tblGrid>
              <a:tr h="711067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Αραίωση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Αριθμός τετραγώνων που μετρήθηκαν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401544">
                <a:tc v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5363" algn="l"/>
                        </a:tabLst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5</a:t>
                      </a:r>
                      <a:endParaRPr kumimoji="0" lang="el-G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itchFamily="18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 /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5363" algn="l"/>
                        </a:tabLst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 /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5363" algn="l"/>
                        </a:tabLst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 / 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5363" algn="l"/>
                        </a:tabLst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3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 / 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5363" algn="l"/>
                        </a:tabLst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154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 / 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995363" algn="l"/>
                        </a:tabLst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1,6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itchFamily="18" charset="0"/>
                          <a:cs typeface="Arial" charset="0"/>
                        </a:rPr>
                        <a:t>0,8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Θέση περιεχομένου 6"/>
          <p:cNvSpPr>
            <a:spLocks noGrp="1"/>
          </p:cNvSpPr>
          <p:nvPr>
            <p:ph idx="1"/>
          </p:nvPr>
        </p:nvSpPr>
        <p:spPr>
          <a:xfrm>
            <a:off x="179512" y="1124744"/>
            <a:ext cx="8424936" cy="5040560"/>
          </a:xfrm>
          <a:ln>
            <a:miter lim="800000"/>
            <a:headEnd/>
            <a:tailEnd/>
          </a:ln>
          <a:extLst/>
        </p:spPr>
        <p:txBody>
          <a:bodyPr numCol="2" rtlCol="0">
            <a:noAutofit/>
          </a:bodyPr>
          <a:lstStyle/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r>
              <a:rPr lang="el-GR" sz="2200" dirty="0" smtClean="0"/>
              <a:t>Π.χ</a:t>
            </a:r>
            <a:r>
              <a:rPr lang="el-GR" sz="2200" dirty="0"/>
              <a:t>. έστω ότι κάναμε αραίωση 1/10.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200" dirty="0" smtClean="0"/>
              <a:t>μετρήσαμε </a:t>
            </a:r>
            <a:r>
              <a:rPr lang="el-GR" sz="2200" dirty="0"/>
              <a:t>10 τετράγωνα σε κάθε θέση της πλάκας </a:t>
            </a:r>
            <a:r>
              <a:rPr lang="en-US" sz="2200" dirty="0" smtClean="0"/>
              <a:t>Neubauer</a:t>
            </a:r>
            <a:r>
              <a:rPr lang="el-GR" sz="2200" dirty="0" smtClean="0"/>
              <a:t>, τα </a:t>
            </a:r>
            <a:r>
              <a:rPr lang="el-GR" sz="2200" dirty="0"/>
              <a:t>σπερματοζωάρια ήταν 56 και 65 αντίστοιχα σε κάθε θέση.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200" dirty="0"/>
              <a:t>Το άθροισμα είναι 56 + 65 = 121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200" dirty="0"/>
              <a:t>Ο συντελεστής αραίωσης είναι 121 / 8 = 15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l-GR" sz="2200" dirty="0"/>
              <a:t>Πολλαπλασιάζουμε επί 1.000.000 </a:t>
            </a:r>
            <a:r>
              <a:rPr lang="el-GR" sz="2200" dirty="0" smtClean="0"/>
              <a:t> και </a:t>
            </a:r>
            <a:r>
              <a:rPr lang="el-GR" sz="2200" dirty="0"/>
              <a:t>βρίσκουμε συγκέντρωση</a:t>
            </a:r>
            <a:r>
              <a:rPr lang="en-US" sz="2200" dirty="0"/>
              <a:t>: </a:t>
            </a:r>
            <a:r>
              <a:rPr lang="el-GR" sz="2200" dirty="0"/>
              <a:t>15.000.000 σπερματοζωάρια / </a:t>
            </a:r>
            <a:r>
              <a:rPr lang="en-US" sz="2200" dirty="0"/>
              <a:t>ml </a:t>
            </a:r>
            <a:endParaRPr lang="el-GR" sz="2200" dirty="0"/>
          </a:p>
          <a:p>
            <a:pPr marL="0" indent="0">
              <a:spcBef>
                <a:spcPts val="600"/>
              </a:spcBef>
              <a:buNone/>
            </a:pPr>
            <a:r>
              <a:rPr lang="el-GR" sz="2200" dirty="0"/>
              <a:t>Αν ο όγκος είναι 2,5 </a:t>
            </a:r>
            <a:r>
              <a:rPr lang="en-US" sz="2200" dirty="0"/>
              <a:t>ml </a:t>
            </a:r>
            <a:r>
              <a:rPr lang="el-GR" sz="2200" dirty="0"/>
              <a:t>τότε ο συνολικός αριθμός είναι</a:t>
            </a:r>
            <a:r>
              <a:rPr lang="en-US" sz="2200" dirty="0"/>
              <a:t>: 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200" dirty="0"/>
              <a:t>2,5 x 15.000.000 =  37.500.000 / </a:t>
            </a:r>
            <a:r>
              <a:rPr lang="el-GR" sz="2200" dirty="0"/>
              <a:t>εκσπερμάτιση</a:t>
            </a:r>
            <a:r>
              <a:rPr lang="en-US" sz="2200" dirty="0"/>
              <a:t>                  </a:t>
            </a:r>
            <a:endParaRPr lang="el-GR" sz="2200" dirty="0"/>
          </a:p>
          <a:p>
            <a:pPr marL="0" lvl="0" indent="0">
              <a:lnSpc>
                <a:spcPct val="120000"/>
              </a:lnSpc>
              <a:spcBef>
                <a:spcPts val="600"/>
              </a:spcBef>
              <a:buNone/>
              <a:defRPr/>
            </a:pPr>
            <a:endParaRPr lang="el-GR" sz="2200" dirty="0"/>
          </a:p>
        </p:txBody>
      </p:sp>
      <p:cxnSp>
        <p:nvCxnSpPr>
          <p:cNvPr id="5" name="Ευθεία γραμμή σύνδεσης 4"/>
          <p:cNvCxnSpPr/>
          <p:nvPr/>
        </p:nvCxnSpPr>
        <p:spPr>
          <a:xfrm>
            <a:off x="4355976" y="1196752"/>
            <a:ext cx="0" cy="5040560"/>
          </a:xfrm>
          <a:prstGeom prst="line">
            <a:avLst/>
          </a:prstGeom>
          <a:ln w="25400">
            <a:solidFill>
              <a:srgbClr val="9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2019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340768"/>
            <a:ext cx="8229600" cy="2160240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Μέτρηση στρογγυλών </a:t>
            </a:r>
            <a:r>
              <a:rPr lang="el-GR" dirty="0" smtClean="0"/>
              <a:t>κυττάρων Διάκριση </a:t>
            </a:r>
            <a:r>
              <a:rPr lang="el-GR" dirty="0"/>
              <a:t>πυοσφαιρίων από τα υπόλοιπα στρογγυλά </a:t>
            </a:r>
            <a:r>
              <a:rPr lang="el-GR" dirty="0" smtClean="0"/>
              <a:t>κύτταρα</a:t>
            </a:r>
            <a:endParaRPr lang="el-GR" dirty="0"/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719931" y="3861048"/>
            <a:ext cx="770413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latin typeface="+mn-lt"/>
              </a:rPr>
              <a:t>Η διαδικασία πρέπει να ολοκληρωθεί μέσα στην 1</a:t>
            </a:r>
            <a:r>
              <a:rPr lang="el-GR" sz="2400" baseline="30000" dirty="0">
                <a:latin typeface="+mn-lt"/>
              </a:rPr>
              <a:t>η</a:t>
            </a:r>
            <a:r>
              <a:rPr lang="el-GR" sz="2400" dirty="0">
                <a:latin typeface="+mn-lt"/>
              </a:rPr>
              <a:t> ώρα </a:t>
            </a:r>
          </a:p>
          <a:p>
            <a:pPr algn="ctr">
              <a:spcBef>
                <a:spcPct val="50000"/>
              </a:spcBef>
            </a:pPr>
            <a:r>
              <a:rPr lang="el-GR" sz="2400" dirty="0">
                <a:latin typeface="+mn-lt"/>
              </a:rPr>
              <a:t>ή μόλις ολοκληρωθεί η </a:t>
            </a:r>
            <a:r>
              <a:rPr lang="el-GR" sz="2400" dirty="0" smtClean="0">
                <a:latin typeface="+mn-lt"/>
              </a:rPr>
              <a:t>ρευστοποίηση.</a:t>
            </a:r>
            <a:endParaRPr lang="el-GR" sz="2400" dirty="0">
              <a:latin typeface="+mn-lt"/>
            </a:endParaRPr>
          </a:p>
          <a:p>
            <a:pPr algn="ctr">
              <a:spcBef>
                <a:spcPct val="50000"/>
              </a:spcBef>
            </a:pPr>
            <a:endParaRPr lang="el-GR" sz="2400" dirty="0">
              <a:latin typeface="+mn-lt"/>
            </a:endParaRPr>
          </a:p>
          <a:p>
            <a:pPr algn="ctr">
              <a:spcBef>
                <a:spcPct val="50000"/>
              </a:spcBef>
            </a:pPr>
            <a:r>
              <a:rPr lang="el-GR" sz="2400" dirty="0">
                <a:latin typeface="+mn-lt"/>
              </a:rPr>
              <a:t>Μετά τις 2 ώρες χωρίς ρευστοποίηση το δείγμα </a:t>
            </a:r>
            <a:r>
              <a:rPr lang="el-GR" sz="2400" dirty="0" smtClean="0">
                <a:latin typeface="+mn-lt"/>
              </a:rPr>
              <a:t>απορρίπτεται.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19906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908720"/>
          </a:xfrm>
        </p:spPr>
        <p:txBody>
          <a:bodyPr>
            <a:noAutofit/>
          </a:bodyPr>
          <a:lstStyle/>
          <a:p>
            <a:r>
              <a:rPr lang="el-GR" sz="3600" dirty="0"/>
              <a:t>Διάκριση στρογγυλών και </a:t>
            </a:r>
            <a:r>
              <a:rPr lang="el-GR" sz="3600" dirty="0" smtClean="0"/>
              <a:t>πυοσφαιρίων</a:t>
            </a:r>
            <a:r>
              <a:rPr lang="en-US" sz="3600" dirty="0" smtClean="0"/>
              <a:t> </a:t>
            </a:r>
            <a:r>
              <a:rPr lang="en-US" sz="3200" b="0" dirty="0" smtClean="0"/>
              <a:t>1/2</a:t>
            </a:r>
            <a:endParaRPr lang="el-GR" sz="3200" b="0" dirty="0"/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390014" y="917982"/>
            <a:ext cx="8748712" cy="2908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l-GR" sz="2400" dirty="0">
                <a:latin typeface="+mn-lt"/>
              </a:rPr>
              <a:t>Ως στρογγυλά κύτταρα χαρακτηρίζονται τα στρογγυλά κύτταρα του σπέρματος.</a:t>
            </a:r>
          </a:p>
          <a:p>
            <a:pPr>
              <a:spcBef>
                <a:spcPts val="600"/>
              </a:spcBef>
            </a:pPr>
            <a:r>
              <a:rPr lang="el-GR" sz="2400" dirty="0">
                <a:latin typeface="+mn-lt"/>
              </a:rPr>
              <a:t>Τα στρογγυλά κύτταρα μπορεί να είναι κυρίως άωρα κύτταρα σπερμιογένεσης ή πυοσφαίρια.</a:t>
            </a:r>
          </a:p>
          <a:p>
            <a:pPr>
              <a:spcBef>
                <a:spcPts val="600"/>
              </a:spcBef>
            </a:pPr>
            <a:r>
              <a:rPr lang="el-GR" sz="2400" b="1" dirty="0">
                <a:latin typeface="+mn-lt"/>
              </a:rPr>
              <a:t>Μεγάλος αριθμός στρογγυλών κυττάρων σημαίνει βλάβη στο επιθήλιο των σπερματικών επιθηλίων.</a:t>
            </a:r>
          </a:p>
          <a:p>
            <a:pPr>
              <a:spcBef>
                <a:spcPts val="600"/>
              </a:spcBef>
            </a:pPr>
            <a:r>
              <a:rPr lang="el-GR" sz="2400" b="1" dirty="0">
                <a:latin typeface="+mn-lt"/>
              </a:rPr>
              <a:t>Μεγάλος αριθμός πυοσφαιρίων σημαίνει λοίμωξη</a:t>
            </a:r>
            <a:r>
              <a:rPr lang="el-GR" sz="2400" dirty="0">
                <a:latin typeface="+mn-lt"/>
              </a:rPr>
              <a:t>.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t="4445"/>
          <a:stretch/>
        </p:blipFill>
        <p:spPr bwMode="auto">
          <a:xfrm>
            <a:off x="2123728" y="3829877"/>
            <a:ext cx="6143625" cy="2935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1907828" y="4906169"/>
            <a:ext cx="3883025" cy="5159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9462" name="Text Box 8"/>
          <p:cNvSpPr txBox="1">
            <a:spLocks noChangeArrowheads="1"/>
          </p:cNvSpPr>
          <p:nvPr/>
        </p:nvSpPr>
        <p:spPr bwMode="auto">
          <a:xfrm>
            <a:off x="467966" y="4558506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Σπερματίδα</a:t>
            </a:r>
          </a:p>
        </p:txBody>
      </p:sp>
      <p:sp>
        <p:nvSpPr>
          <p:cNvPr id="19463" name="Line 9"/>
          <p:cNvSpPr>
            <a:spLocks noChangeShapeType="1"/>
          </p:cNvSpPr>
          <p:nvPr/>
        </p:nvSpPr>
        <p:spPr bwMode="auto">
          <a:xfrm flipV="1">
            <a:off x="1980853" y="4429919"/>
            <a:ext cx="1941513" cy="3444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9464" name="Text Box 10"/>
          <p:cNvSpPr txBox="1">
            <a:spLocks noChangeArrowheads="1"/>
          </p:cNvSpPr>
          <p:nvPr/>
        </p:nvSpPr>
        <p:spPr bwMode="auto">
          <a:xfrm>
            <a:off x="467966" y="5422106"/>
            <a:ext cx="14398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dirty="0"/>
              <a:t>Πυοσφαίρια</a:t>
            </a:r>
          </a:p>
        </p:txBody>
      </p:sp>
      <p:sp>
        <p:nvSpPr>
          <p:cNvPr id="19465" name="Line 11"/>
          <p:cNvSpPr>
            <a:spLocks noChangeShapeType="1"/>
          </p:cNvSpPr>
          <p:nvPr/>
        </p:nvSpPr>
        <p:spPr bwMode="auto">
          <a:xfrm>
            <a:off x="1836391" y="5638006"/>
            <a:ext cx="1728787" cy="144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19466" name="Line 12"/>
          <p:cNvSpPr>
            <a:spLocks noChangeShapeType="1"/>
          </p:cNvSpPr>
          <p:nvPr/>
        </p:nvSpPr>
        <p:spPr bwMode="auto">
          <a:xfrm>
            <a:off x="1836391" y="5709444"/>
            <a:ext cx="1800225" cy="431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9732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908720"/>
          </a:xfrm>
        </p:spPr>
        <p:txBody>
          <a:bodyPr>
            <a:noAutofit/>
          </a:bodyPr>
          <a:lstStyle/>
          <a:p>
            <a:r>
              <a:rPr lang="el-GR" sz="3600" dirty="0"/>
              <a:t>Διάκριση στρογγυλών και πυοσφαιρίων</a:t>
            </a:r>
            <a:r>
              <a:rPr lang="en-US" sz="3600" dirty="0"/>
              <a:t> </a:t>
            </a:r>
            <a:r>
              <a:rPr lang="en-US" sz="3200" b="0" dirty="0" smtClean="0"/>
              <a:t>2/2</a:t>
            </a:r>
            <a:endParaRPr lang="el-GR" dirty="0"/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467544" y="1268760"/>
            <a:ext cx="813670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Σε ένα φυσιολογικό σπέρμα μπορεί να υπάρχουν μέχρι</a:t>
            </a:r>
            <a:r>
              <a:rPr lang="en-US" sz="2400" dirty="0">
                <a:latin typeface="+mn-lt"/>
              </a:rPr>
              <a:t>:</a:t>
            </a:r>
            <a:r>
              <a:rPr lang="el-GR" sz="2400" dirty="0">
                <a:latin typeface="+mn-lt"/>
              </a:rPr>
              <a:t> </a:t>
            </a:r>
            <a:endParaRPr lang="el-GR" sz="2400" dirty="0" smtClean="0">
              <a:latin typeface="+mn-lt"/>
            </a:endParaRPr>
          </a:p>
          <a:p>
            <a:pPr lvl="7"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5 </a:t>
            </a:r>
            <a:r>
              <a:rPr lang="en-US" sz="2400" dirty="0">
                <a:latin typeface="+mn-lt"/>
              </a:rPr>
              <a:t>x 10</a:t>
            </a:r>
            <a:r>
              <a:rPr lang="en-US" sz="2400" baseline="30000" dirty="0">
                <a:latin typeface="+mn-lt"/>
              </a:rPr>
              <a:t>6 </a:t>
            </a:r>
            <a:r>
              <a:rPr lang="el-GR" sz="2400" dirty="0">
                <a:latin typeface="+mn-lt"/>
              </a:rPr>
              <a:t>στρογγυλά κύτταρα / </a:t>
            </a:r>
            <a:r>
              <a:rPr lang="en-US" sz="2400" dirty="0" smtClean="0">
                <a:latin typeface="+mn-lt"/>
              </a:rPr>
              <a:t>ml</a:t>
            </a:r>
            <a:endParaRPr lang="el-GR" sz="2400" dirty="0" smtClean="0">
              <a:latin typeface="+mn-lt"/>
            </a:endParaRPr>
          </a:p>
          <a:p>
            <a:pPr lvl="7">
              <a:spcBef>
                <a:spcPct val="50000"/>
              </a:spcBef>
            </a:pPr>
            <a:r>
              <a:rPr lang="en-US" sz="2400" dirty="0" smtClean="0">
                <a:latin typeface="+mn-lt"/>
              </a:rPr>
              <a:t>1</a:t>
            </a:r>
            <a:r>
              <a:rPr lang="el-GR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x 10</a:t>
            </a:r>
            <a:r>
              <a:rPr lang="en-US" sz="2400" baseline="30000" dirty="0">
                <a:latin typeface="+mn-lt"/>
              </a:rPr>
              <a:t>6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πυοσφαίρια / </a:t>
            </a:r>
            <a:r>
              <a:rPr lang="en-US" sz="2400" dirty="0">
                <a:latin typeface="+mn-lt"/>
              </a:rPr>
              <a:t>ml.</a:t>
            </a:r>
          </a:p>
          <a:p>
            <a:pPr>
              <a:spcBef>
                <a:spcPct val="50000"/>
              </a:spcBef>
            </a:pPr>
            <a:endParaRPr lang="el-GR" sz="2400" dirty="0">
              <a:latin typeface="+mn-lt"/>
            </a:endParaRP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67544" y="2962873"/>
            <a:ext cx="828092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n-US" sz="2400" dirty="0">
                <a:latin typeface="+mn-lt"/>
              </a:rPr>
              <a:t>A</a:t>
            </a:r>
            <a:r>
              <a:rPr lang="el-GR" sz="2400" dirty="0">
                <a:latin typeface="+mn-lt"/>
              </a:rPr>
              <a:t>ν ο αριθμός των στρογγυλών κυττάρων υπερβεί τα</a:t>
            </a:r>
            <a:r>
              <a:rPr lang="en-US" sz="2400" dirty="0">
                <a:latin typeface="+mn-lt"/>
              </a:rPr>
              <a:t> 5 x 10</a:t>
            </a:r>
            <a:r>
              <a:rPr lang="en-US" sz="2400" baseline="30000" dirty="0">
                <a:latin typeface="+mn-lt"/>
              </a:rPr>
              <a:t>6</a:t>
            </a:r>
            <a:r>
              <a:rPr lang="en-US" sz="2400" dirty="0">
                <a:latin typeface="+mn-lt"/>
              </a:rPr>
              <a:t> / ml </a:t>
            </a:r>
            <a:r>
              <a:rPr lang="el-GR" sz="2400" dirty="0">
                <a:latin typeface="+mn-lt"/>
              </a:rPr>
              <a:t>τότε θα πρέπει να διακριθούν από τα πυοσφαίρια. </a:t>
            </a:r>
            <a:r>
              <a:rPr lang="en-US" sz="2400" dirty="0">
                <a:latin typeface="+mn-lt"/>
              </a:rPr>
              <a:t> </a:t>
            </a:r>
            <a:endParaRPr lang="el-GR" sz="2400" dirty="0">
              <a:latin typeface="+mn-lt"/>
            </a:endParaRPr>
          </a:p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Η μέτρηση της συγκέντρωσης των στρογγυλών κυττάρων μπορεί να γίνει είτε με τον παρακάτω τύπο που συσχετίζει τον αριθμό τους με τα πυοσφαίρια είτε στη πλάκα </a:t>
            </a:r>
            <a:r>
              <a:rPr lang="en-US" sz="2400" dirty="0">
                <a:latin typeface="+mn-lt"/>
              </a:rPr>
              <a:t>Neubauer.</a:t>
            </a:r>
            <a:endParaRPr lang="el-GR" sz="2400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3521" y="5803263"/>
                <a:ext cx="8868966" cy="65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1900" b="0" i="0" smtClean="0">
                          <a:latin typeface="Cambria Math"/>
                        </a:rPr>
                        <m:t>Σ</m:t>
                      </m:r>
                      <m:r>
                        <a:rPr lang="el-GR" sz="1900" b="0" i="0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l-GR" sz="1900" b="0" i="0" smtClean="0">
                          <a:latin typeface="Cambria Math"/>
                        </a:rPr>
                        <m:t>Κ</m:t>
                      </m:r>
                      <m:r>
                        <a:rPr lang="el-GR" sz="1900" b="0" i="0" smtClean="0">
                          <a:latin typeface="Cambria Math"/>
                        </a:rPr>
                        <m:t>. = </m:t>
                      </m:r>
                      <m:f>
                        <m:fPr>
                          <m:ctrlPr>
                            <a:rPr lang="el-GR" sz="1900" b="0" i="1" smtClean="0">
                              <a:latin typeface="Cambria Math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l-GR" sz="19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l-GR" sz="19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l-GR" sz="1900">
                                      <a:latin typeface="Cambria Math"/>
                                    </a:rPr>
                                    <m:t>Αριθμός</m:t>
                                  </m:r>
                                  <m:r>
                                    <a:rPr lang="el-GR" sz="190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900">
                                      <a:latin typeface="Cambria Math"/>
                                    </a:rPr>
                                    <m:t>Σ</m:t>
                                  </m:r>
                                  <m:r>
                                    <a:rPr lang="el-GR" sz="1900">
                                      <a:latin typeface="Cambria Math"/>
                                    </a:rPr>
                                    <m:t>.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l-GR" sz="1900">
                                      <a:latin typeface="Cambria Math"/>
                                    </a:rPr>
                                    <m:t>Κ</m:t>
                                  </m:r>
                                  <m:r>
                                    <a:rPr lang="el-GR" sz="1900">
                                      <a:latin typeface="Cambria Math"/>
                                    </a:rPr>
                                    <m:t>.</m:t>
                                  </m:r>
                                </m:num>
                                <m:den>
                                  <m:r>
                                    <a:rPr lang="el-GR" sz="1900" b="0" i="1" smtClean="0">
                                      <a:latin typeface="Cambria Math"/>
                                    </a:rPr>
                                    <m:t>100</m:t>
                                  </m:r>
                                </m:den>
                              </m:f>
                              <m:r>
                                <m:rPr>
                                  <m:sty m:val="p"/>
                                </m:rPr>
                                <a:rPr lang="el-GR" sz="1900" b="0" i="0" smtClean="0">
                                  <a:latin typeface="Cambria Math"/>
                                </a:rPr>
                                <m:t>σπερματοζωάρια</m:t>
                              </m:r>
                            </m:e>
                          </m:d>
                          <m:r>
                            <a:rPr lang="el-GR" sz="1900" b="0" i="1" smtClean="0">
                              <a:latin typeface="Cambria Math"/>
                              <a:ea typeface="Cambria Math"/>
                            </a:rPr>
                            <m:t>×</m:t>
                          </m:r>
                          <m:d>
                            <m:dPr>
                              <m:ctrlPr>
                                <a:rPr lang="el-GR" sz="19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l-GR" sz="1900" b="0" i="0" smtClean="0">
                                  <a:latin typeface="Cambria Math"/>
                                  <a:ea typeface="Cambria Math"/>
                                </a:rPr>
                                <m:t>Συγκέντρωση</m:t>
                              </m:r>
                              <m:r>
                                <a:rPr lang="el-GR" sz="1900" b="0" i="0" smtClean="0">
                                  <a:latin typeface="Cambria Math"/>
                                  <a:ea typeface="Cambria Math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l-GR" sz="1900" b="0" i="0" smtClean="0">
                                  <a:latin typeface="Cambria Math"/>
                                  <a:ea typeface="Cambria Math"/>
                                </a:rPr>
                                <m:t>σπερματοζωαρίων</m:t>
                              </m:r>
                            </m:e>
                          </m:d>
                        </m:num>
                        <m:den>
                          <m:r>
                            <a:rPr lang="el-GR" sz="1900" b="0" i="1" smtClean="0">
                              <a:latin typeface="Cambria Math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l-GR" sz="19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521" y="5803263"/>
                <a:ext cx="8868966" cy="65979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2049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Θέση μέτρησης στρογγυλών κυττάρων</a:t>
            </a:r>
            <a:endParaRPr lang="el-GR" dirty="0"/>
          </a:p>
        </p:txBody>
      </p:sp>
      <p:pic>
        <p:nvPicPr>
          <p:cNvPr id="25602" name="Picture 4" descr="Neubauer - Μέτρηση στρογγυλώ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268760"/>
            <a:ext cx="5400823" cy="5433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223823" y="1384398"/>
            <a:ext cx="1969794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Μέτρηση στρογγυλών κυττάρων</a:t>
            </a:r>
          </a:p>
        </p:txBody>
      </p:sp>
      <p:sp>
        <p:nvSpPr>
          <p:cNvPr id="25604" name="Line 6"/>
          <p:cNvSpPr>
            <a:spLocks noChangeShapeType="1"/>
          </p:cNvSpPr>
          <p:nvPr/>
        </p:nvSpPr>
        <p:spPr bwMode="auto">
          <a:xfrm>
            <a:off x="2195984" y="1624979"/>
            <a:ext cx="4536256" cy="50787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5605" name="Line 7"/>
          <p:cNvSpPr>
            <a:spLocks noChangeShapeType="1"/>
          </p:cNvSpPr>
          <p:nvPr/>
        </p:nvSpPr>
        <p:spPr bwMode="auto">
          <a:xfrm>
            <a:off x="2195984" y="2243787"/>
            <a:ext cx="1295896" cy="312942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211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1475" y="1142552"/>
            <a:ext cx="6620706" cy="57046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Εικόνα χρώσης υπεροξειδάσης - ορθοτολουιδίνης</a:t>
            </a:r>
            <a:endParaRPr lang="el-GR" dirty="0"/>
          </a:p>
        </p:txBody>
      </p:sp>
      <p:sp>
        <p:nvSpPr>
          <p:cNvPr id="26627" name="Text Box 6"/>
          <p:cNvSpPr txBox="1">
            <a:spLocks noChangeArrowheads="1"/>
          </p:cNvSpPr>
          <p:nvPr/>
        </p:nvSpPr>
        <p:spPr bwMode="auto">
          <a:xfrm>
            <a:off x="66734" y="1311535"/>
            <a:ext cx="1548086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200" dirty="0">
                <a:latin typeface="+mn-lt"/>
              </a:rPr>
              <a:t>Επιθηλιακά </a:t>
            </a:r>
          </a:p>
          <a:p>
            <a:r>
              <a:rPr lang="el-GR" sz="2200" dirty="0">
                <a:latin typeface="+mn-lt"/>
              </a:rPr>
              <a:t>κύτταρα</a:t>
            </a: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66734" y="2663002"/>
            <a:ext cx="1650417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>
                <a:latin typeface="+mn-lt"/>
              </a:rPr>
              <a:t>Πυοσφαίρια</a:t>
            </a: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66734" y="3671065"/>
            <a:ext cx="1650417" cy="430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>
                <a:latin typeface="+mn-lt"/>
              </a:rPr>
              <a:t>Φυσαλίδες</a:t>
            </a:r>
          </a:p>
        </p:txBody>
      </p:sp>
      <p:sp>
        <p:nvSpPr>
          <p:cNvPr id="26630" name="Text Box 9"/>
          <p:cNvSpPr txBox="1">
            <a:spLocks noChangeArrowheads="1"/>
          </p:cNvSpPr>
          <p:nvPr/>
        </p:nvSpPr>
        <p:spPr bwMode="auto">
          <a:xfrm>
            <a:off x="66734" y="4767523"/>
            <a:ext cx="1650417" cy="7694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>
                <a:latin typeface="+mn-lt"/>
              </a:rPr>
              <a:t>Στρογγυλά κύτταρα</a:t>
            </a:r>
          </a:p>
        </p:txBody>
      </p:sp>
      <p:sp>
        <p:nvSpPr>
          <p:cNvPr id="26631" name="Line 10"/>
          <p:cNvSpPr>
            <a:spLocks noChangeShapeType="1"/>
          </p:cNvSpPr>
          <p:nvPr/>
        </p:nvSpPr>
        <p:spPr bwMode="auto">
          <a:xfrm flipV="1">
            <a:off x="1581724" y="1534676"/>
            <a:ext cx="153685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6632" name="Line 11"/>
          <p:cNvSpPr>
            <a:spLocks noChangeShapeType="1"/>
          </p:cNvSpPr>
          <p:nvPr/>
        </p:nvSpPr>
        <p:spPr bwMode="auto">
          <a:xfrm>
            <a:off x="1614820" y="1748237"/>
            <a:ext cx="2093083" cy="81666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6633" name="Line 12"/>
          <p:cNvSpPr>
            <a:spLocks noChangeShapeType="1"/>
          </p:cNvSpPr>
          <p:nvPr/>
        </p:nvSpPr>
        <p:spPr bwMode="auto">
          <a:xfrm>
            <a:off x="1717151" y="2891428"/>
            <a:ext cx="2998865" cy="681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6634" name="Line 13"/>
          <p:cNvSpPr>
            <a:spLocks noChangeShapeType="1"/>
          </p:cNvSpPr>
          <p:nvPr/>
        </p:nvSpPr>
        <p:spPr bwMode="auto">
          <a:xfrm>
            <a:off x="1717150" y="2856256"/>
            <a:ext cx="850779" cy="7034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6635" name="Line 14"/>
          <p:cNvSpPr>
            <a:spLocks noChangeShapeType="1"/>
          </p:cNvSpPr>
          <p:nvPr/>
        </p:nvSpPr>
        <p:spPr bwMode="auto">
          <a:xfrm>
            <a:off x="1717151" y="3890983"/>
            <a:ext cx="1774728" cy="69014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6636" name="Line 15"/>
          <p:cNvSpPr>
            <a:spLocks noChangeShapeType="1"/>
          </p:cNvSpPr>
          <p:nvPr/>
        </p:nvSpPr>
        <p:spPr bwMode="auto">
          <a:xfrm flipV="1">
            <a:off x="1717150" y="2564903"/>
            <a:ext cx="4943081" cy="1299416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26637" name="Line 16"/>
          <p:cNvSpPr>
            <a:spLocks noChangeShapeType="1"/>
          </p:cNvSpPr>
          <p:nvPr/>
        </p:nvSpPr>
        <p:spPr bwMode="auto">
          <a:xfrm>
            <a:off x="1717151" y="5152243"/>
            <a:ext cx="1054649" cy="87266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876256" y="6441312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47</a:t>
            </a:fld>
            <a:endParaRPr lang="el-GR" dirty="0"/>
          </a:p>
        </p:txBody>
      </p:sp>
      <p:sp>
        <p:nvSpPr>
          <p:cNvPr id="16" name="Ορθογώνιο 8"/>
          <p:cNvSpPr/>
          <p:nvPr/>
        </p:nvSpPr>
        <p:spPr>
          <a:xfrm>
            <a:off x="107504" y="6093296"/>
            <a:ext cx="19581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65705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48</a:t>
            </a:fld>
            <a:endParaRPr lang="el-GR" dirty="0"/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276872"/>
            <a:ext cx="3240360" cy="4247073"/>
          </a:xfrm>
          <a:prstGeom prst="rect">
            <a:avLst/>
          </a:prstGeom>
          <a:noFill/>
        </p:spPr>
      </p:pic>
      <p:sp>
        <p:nvSpPr>
          <p:cNvPr id="7" name="Text Box 184"/>
          <p:cNvSpPr txBox="1">
            <a:spLocks noChangeArrowheads="1"/>
          </p:cNvSpPr>
          <p:nvPr/>
        </p:nvSpPr>
        <p:spPr bwMode="auto">
          <a:xfrm>
            <a:off x="467544" y="1412776"/>
            <a:ext cx="84066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 smtClean="0">
                <a:solidFill>
                  <a:srgbClr val="9B0000"/>
                </a:solidFill>
                <a:latin typeface="+mn-lt"/>
              </a:rPr>
              <a:t>≥ 4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% </a:t>
            </a:r>
            <a:r>
              <a:rPr lang="el-GR" sz="2400" dirty="0" smtClean="0">
                <a:latin typeface="+mn-lt"/>
              </a:rPr>
              <a:t>(οδηγία 2010) των </a:t>
            </a:r>
            <a:r>
              <a:rPr lang="el-GR" sz="2400" dirty="0">
                <a:latin typeface="+mn-lt"/>
              </a:rPr>
              <a:t>σπερματοζωαρίων πρέπει να είναι φυσιολογικά (τυπικές μορφές</a:t>
            </a:r>
            <a:r>
              <a:rPr lang="el-GR" sz="2400" dirty="0" smtClean="0">
                <a:latin typeface="+mn-lt"/>
              </a:rPr>
              <a:t>).</a:t>
            </a:r>
            <a:r>
              <a:rPr lang="en-US" sz="2400" dirty="0" smtClean="0">
                <a:latin typeface="+mn-lt"/>
              </a:rPr>
              <a:t> </a:t>
            </a:r>
            <a:endParaRPr lang="el-GR" sz="2400" dirty="0">
              <a:latin typeface="+mn-lt"/>
            </a:endParaRPr>
          </a:p>
        </p:txBody>
      </p:sp>
      <p:sp>
        <p:nvSpPr>
          <p:cNvPr id="8" name="Τίτλος 1"/>
          <p:cNvSpPr txBox="1">
            <a:spLocks/>
          </p:cNvSpPr>
          <p:nvPr/>
        </p:nvSpPr>
        <p:spPr>
          <a:xfrm>
            <a:off x="539552" y="116632"/>
            <a:ext cx="8229600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B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Προσδιορισμός μορφολογίας σπερματοζωαρίων</a:t>
            </a:r>
            <a:endParaRPr kumimoji="0" lang="el-GR" sz="4000" b="1" i="0" u="none" strike="noStrike" kern="1200" cap="none" spc="0" normalizeH="0" baseline="0" noProof="0" dirty="0">
              <a:ln>
                <a:noFill/>
              </a:ln>
              <a:solidFill>
                <a:srgbClr val="9B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2"/>
          <p:cNvSpPr/>
          <p:nvPr/>
        </p:nvSpPr>
        <p:spPr>
          <a:xfrm>
            <a:off x="7524328" y="3429000"/>
            <a:ext cx="553998" cy="2214808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3"/>
              </a:rPr>
              <a:t>Sperm morphology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Xenzo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CC BY-SA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10" name="Text Box 184"/>
          <p:cNvSpPr txBox="1">
            <a:spLocks noChangeArrowheads="1"/>
          </p:cNvSpPr>
          <p:nvPr/>
        </p:nvSpPr>
        <p:spPr bwMode="auto">
          <a:xfrm>
            <a:off x="539552" y="3933056"/>
            <a:ext cx="36724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 smtClean="0">
                <a:solidFill>
                  <a:srgbClr val="9B0000"/>
                </a:solidFill>
                <a:latin typeface="+mn-lt"/>
              </a:rPr>
              <a:t>≥ 14% </a:t>
            </a:r>
            <a:r>
              <a:rPr lang="el-GR" sz="2400" dirty="0" smtClean="0">
                <a:latin typeface="+mn-lt"/>
              </a:rPr>
              <a:t>(Παλιά οδηγία 2010)</a:t>
            </a:r>
            <a:endParaRPr lang="el-GR" sz="24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Προτεινόμενη </a:t>
            </a:r>
            <a:r>
              <a:rPr lang="el-GR" dirty="0" smtClean="0"/>
              <a:t>βιβλιογραφία</a:t>
            </a:r>
            <a:endParaRPr lang="el-GR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44225" y="2232239"/>
            <a:ext cx="3744567" cy="25376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628800"/>
            <a:ext cx="2592288" cy="37444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82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3750" y="12129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Η μορφολογία των </a:t>
            </a:r>
            <a:r>
              <a:rPr lang="el-GR" dirty="0" smtClean="0"/>
              <a:t>υγιών σπερματοζωαρίων</a:t>
            </a:r>
            <a:endParaRPr lang="el-GR" dirty="0"/>
          </a:p>
        </p:txBody>
      </p:sp>
      <p:sp>
        <p:nvSpPr>
          <p:cNvPr id="37890" name="Rectangle 4"/>
          <p:cNvSpPr>
            <a:spLocks noChangeArrowheads="1"/>
          </p:cNvSpPr>
          <p:nvPr/>
        </p:nvSpPr>
        <p:spPr bwMode="auto">
          <a:xfrm>
            <a:off x="453750" y="1055475"/>
            <a:ext cx="8424167" cy="5772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Κεφαλή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: </a:t>
            </a:r>
            <a:r>
              <a:rPr lang="el-GR" sz="2400" dirty="0">
                <a:latin typeface="+mn-lt"/>
              </a:rPr>
              <a:t>ωοειδές σχήμα κεφαλής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με μπροστινό τμήμα (ακρόσωμα) ανοιχτόχρωμο,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4 – 5 μ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m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 μήκος </a:t>
            </a:r>
            <a:r>
              <a:rPr lang="el-GR" sz="2400" dirty="0">
                <a:latin typeface="+mn-lt"/>
              </a:rPr>
              <a:t>και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2,5 – 3,5 μ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m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 πλάτος</a:t>
            </a:r>
            <a:r>
              <a:rPr lang="el-GR" sz="2400" dirty="0">
                <a:latin typeface="+mn-lt"/>
              </a:rPr>
              <a:t>. Η αναλογία μήκους προς πλάτος κεφαλής πρέπει να είναι 1,50 – 1,75 μ</a:t>
            </a:r>
            <a:r>
              <a:rPr lang="en-US" sz="2400" dirty="0">
                <a:latin typeface="+mn-lt"/>
              </a:rPr>
              <a:t>m</a:t>
            </a:r>
            <a:r>
              <a:rPr lang="el-GR" sz="2400" dirty="0">
                <a:latin typeface="+mn-lt"/>
              </a:rPr>
              <a:t>.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Ακρόσωμα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: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Καταλαμβάνει το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40 - 70% </a:t>
            </a:r>
            <a:r>
              <a:rPr lang="el-GR" sz="2400" dirty="0">
                <a:latin typeface="+mn-lt"/>
              </a:rPr>
              <a:t>της κεφαλής και μπορεί να έχει ένα πυρηνίσκο.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Αυχένας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: </a:t>
            </a:r>
            <a:r>
              <a:rPr lang="en-US" sz="2400" dirty="0">
                <a:latin typeface="+mn-lt"/>
              </a:rPr>
              <a:t>To </a:t>
            </a:r>
            <a:r>
              <a:rPr lang="el-GR" sz="2400" dirty="0">
                <a:latin typeface="+mn-lt"/>
              </a:rPr>
              <a:t>πρώτο τμήμα της ουράς μετά την κεφαλή. Είναι παχύτερος μετά την ουρά (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μέγιστο πάχος 1 μ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m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 και 7,0 – 8,0 μ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m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μήκος </a:t>
            </a:r>
            <a:r>
              <a:rPr lang="el-GR" sz="2400" dirty="0">
                <a:latin typeface="+mn-lt"/>
              </a:rPr>
              <a:t>ή μέχρι το</a:t>
            </a:r>
            <a:r>
              <a:rPr lang="el-GR" sz="2400" b="1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διπλάσιο της κεφαλής).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Courier New" panose="02070309020205020404" pitchFamily="49" charset="0"/>
              <a:buChar char="o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Ουρά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: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Συμμετρικά τοποθετημένη στη βάση της κεφαλής. Μόνο μια ουρά πρέπει να είναι προσκολλημένη (περίπου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45 μ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m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μήκος</a:t>
            </a:r>
            <a:r>
              <a:rPr lang="el-GR" sz="2400" dirty="0">
                <a:latin typeface="+mn-lt"/>
              </a:rPr>
              <a:t>), χωρίς να είναι περιελιγμένη, σπασμένη ή διπλωμένη γύρω από τον εαυτό της.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02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Χαρακτηρισμοί ποιότητας σπέρματος</a:t>
            </a:r>
            <a:endParaRPr lang="el-GR" dirty="0"/>
          </a:p>
        </p:txBody>
      </p:sp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456104" y="1124744"/>
            <a:ext cx="8353425" cy="5586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spcBef>
                <a:spcPts val="600"/>
              </a:spcBef>
              <a:tabLst>
                <a:tab pos="228600" algn="l"/>
              </a:tabLst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Νορμοζωοσπερμία</a:t>
            </a:r>
          </a:p>
          <a:p>
            <a:pPr>
              <a:spcBef>
                <a:spcPts val="600"/>
              </a:spcBef>
              <a:tabLst>
                <a:tab pos="228600" algn="l"/>
              </a:tabLst>
            </a:pPr>
            <a:r>
              <a:rPr lang="el-GR" sz="2400" dirty="0" smtClean="0">
                <a:latin typeface="+mn-lt"/>
              </a:rPr>
              <a:t>Φυσιολογικός </a:t>
            </a:r>
            <a:r>
              <a:rPr lang="el-GR" sz="2400" dirty="0">
                <a:latin typeface="+mn-lt"/>
              </a:rPr>
              <a:t>αριθμός σπερματοζωαρίων και φυσιολογική κινητικότητα. </a:t>
            </a:r>
          </a:p>
          <a:p>
            <a:pPr>
              <a:spcBef>
                <a:spcPts val="600"/>
              </a:spcBef>
              <a:tabLst>
                <a:tab pos="228600" algn="l"/>
              </a:tabLst>
            </a:pPr>
            <a:r>
              <a:rPr lang="el-GR" sz="2400" dirty="0">
                <a:latin typeface="+mn-lt"/>
              </a:rPr>
              <a:t>Δηλαδή</a:t>
            </a:r>
            <a:r>
              <a:rPr lang="en-US" sz="2400" dirty="0">
                <a:latin typeface="+mn-lt"/>
              </a:rPr>
              <a:t>: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l-GR" sz="2400" dirty="0">
                <a:latin typeface="+mn-lt"/>
              </a:rPr>
              <a:t>Συνολικός αριθμός &gt; 40.000.000 ανά εκσπερμάτιση, </a:t>
            </a: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l-GR" sz="2400" dirty="0">
                <a:latin typeface="+mn-lt"/>
              </a:rPr>
              <a:t>Φυσιολογικές μορφές &gt; 14% </a:t>
            </a:r>
            <a:r>
              <a:rPr lang="el-GR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600"/>
              </a:spcBef>
              <a:buFont typeface="Courier New" panose="02070309020205020404" pitchFamily="49" charset="0"/>
              <a:buChar char="o"/>
              <a:tabLst>
                <a:tab pos="228600" algn="l"/>
              </a:tabLst>
            </a:pPr>
            <a:r>
              <a:rPr lang="el-GR" sz="2400" dirty="0">
                <a:latin typeface="+mn-lt"/>
              </a:rPr>
              <a:t>Προωθητική κίνηση (ζωηρή και νωθρή) &gt; 50%.</a:t>
            </a:r>
          </a:p>
          <a:p>
            <a:pPr>
              <a:spcBef>
                <a:spcPts val="600"/>
              </a:spcBef>
              <a:tabLst>
                <a:tab pos="228600" algn="l"/>
              </a:tabLst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Ολιγο-τερατο-ασθενοσπερμία</a:t>
            </a:r>
            <a:r>
              <a:rPr lang="el-GR" sz="2400" dirty="0" smtClean="0">
                <a:latin typeface="+mn-lt"/>
              </a:rPr>
              <a:t> </a:t>
            </a:r>
            <a:endParaRPr lang="el-GR" sz="2400" dirty="0">
              <a:latin typeface="+mn-lt"/>
            </a:endParaRPr>
          </a:p>
          <a:p>
            <a:pPr>
              <a:spcBef>
                <a:spcPts val="600"/>
              </a:spcBef>
              <a:tabLst>
                <a:tab pos="228600" algn="l"/>
              </a:tabLst>
            </a:pPr>
            <a:r>
              <a:rPr lang="el-GR" sz="2400" dirty="0">
                <a:latin typeface="+mn-lt"/>
              </a:rPr>
              <a:t>Είναι το αντίθετο της νορμοζωοσπερμίας </a:t>
            </a:r>
          </a:p>
          <a:p>
            <a:pPr>
              <a:spcBef>
                <a:spcPts val="600"/>
              </a:spcBef>
              <a:tabLst>
                <a:tab pos="228600" algn="l"/>
              </a:tabLst>
            </a:pPr>
            <a:r>
              <a:rPr lang="el-GR" sz="2400" dirty="0">
                <a:latin typeface="+mn-lt"/>
              </a:rPr>
              <a:t>Το σύνδρομο αυτό ονομάζεται ΙΑΣΕ (ιδιοπαθής ανεπάρκεια σπερματικού επιθηλίου</a:t>
            </a:r>
            <a:r>
              <a:rPr lang="el-GR" sz="2400" dirty="0" smtClean="0">
                <a:latin typeface="+mn-lt"/>
              </a:rPr>
              <a:t>).</a:t>
            </a:r>
            <a:endParaRPr lang="en-US" sz="2400" dirty="0" smtClean="0">
              <a:latin typeface="+mn-lt"/>
            </a:endParaRPr>
          </a:p>
          <a:p>
            <a:pPr>
              <a:spcBef>
                <a:spcPts val="600"/>
              </a:spcBef>
              <a:tabLst>
                <a:tab pos="228600" algn="l"/>
              </a:tabLst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Τερατοσπερμία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: </a:t>
            </a:r>
            <a:r>
              <a:rPr lang="el-GR" sz="2400" dirty="0" smtClean="0">
                <a:latin typeface="+mn-lt"/>
              </a:rPr>
              <a:t>Μεγάλος αριθμός άτυπων σπερματοζωαρίων &lt; 14%.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001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</a:t>
            </a:r>
            <a:r>
              <a:rPr lang="el-GR" dirty="0"/>
              <a:t>πίστρωση </a:t>
            </a:r>
            <a:r>
              <a:rPr lang="el-GR" dirty="0" smtClean="0"/>
              <a:t>παρασκευάσματος</a:t>
            </a:r>
            <a:endParaRPr lang="el-GR" dirty="0"/>
          </a:p>
        </p:txBody>
      </p:sp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11560" y="1268760"/>
            <a:ext cx="84249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Η επίστρωση πρέπει να ολοκληρωθεί μέσα στην 1</a:t>
            </a:r>
            <a:r>
              <a:rPr lang="el-GR" sz="2400" baseline="30000" dirty="0">
                <a:latin typeface="+mn-lt"/>
              </a:rPr>
              <a:t>η</a:t>
            </a:r>
            <a:r>
              <a:rPr lang="el-GR" sz="2400" dirty="0">
                <a:latin typeface="+mn-lt"/>
              </a:rPr>
              <a:t> ώρα </a:t>
            </a:r>
          </a:p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ή μόλις ολοκληρωθεί η </a:t>
            </a:r>
            <a:r>
              <a:rPr lang="el-GR" sz="2400" dirty="0" smtClean="0">
                <a:latin typeface="+mn-lt"/>
              </a:rPr>
              <a:t>ρευστοποίηση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Η μονιμοποίηση θα πρέπει να ολοκληρωθεί όσο το επίστρωμα είναι νωπό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Τα βαμμένα παρασκευάσματα διατηρούνται επί μακρόν</a:t>
            </a:r>
            <a:r>
              <a:rPr lang="el-GR" sz="2400" dirty="0" smtClean="0">
                <a:latin typeface="+mn-lt"/>
              </a:rPr>
              <a:t>.</a:t>
            </a:r>
          </a:p>
          <a:p>
            <a:pPr>
              <a:spcBef>
                <a:spcPct val="50000"/>
              </a:spcBef>
            </a:pPr>
            <a:endParaRPr lang="el-GR" sz="2400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Κατά την επίστρωση τοποθετείται στο κέντρο μιας αντικειμενοφόρου πλάκας μικρή σταγόνα δείγματος (10 – 30 μ</a:t>
            </a:r>
            <a:r>
              <a:rPr lang="en-US" sz="2400" dirty="0" smtClean="0">
                <a:latin typeface="+mn-lt"/>
              </a:rPr>
              <a:t>L). </a:t>
            </a:r>
            <a:endParaRPr lang="el-GR" sz="2400" dirty="0" smtClean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Με μία δεύτερη πλάκα απλώνουμε το δείγμα μέχρι την μία άκρη και επιστρέφουμε πίσω μέχρι την δεύτερη άκρη. 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4583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Ο προσδιορισμός της μορφολογίας </a:t>
            </a:r>
            <a:br>
              <a:rPr lang="el-GR" dirty="0"/>
            </a:br>
            <a:r>
              <a:rPr lang="el-GR" dirty="0"/>
              <a:t>γίνεται με την χρώση </a:t>
            </a:r>
            <a:r>
              <a:rPr lang="el-GR" dirty="0" smtClean="0"/>
              <a:t>Παπανικολάου</a:t>
            </a:r>
            <a:endParaRPr lang="el-GR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>
          <a:xfrm>
            <a:off x="125252" y="1484784"/>
            <a:ext cx="8964488" cy="5040560"/>
          </a:xfrm>
          <a:ln>
            <a:miter lim="800000"/>
            <a:headEnd/>
            <a:tailEnd/>
          </a:ln>
          <a:extLst/>
        </p:spPr>
        <p:txBody>
          <a:bodyPr numCol="2" rtlCol="0">
            <a:noAutofit/>
          </a:bodyPr>
          <a:lstStyle/>
          <a:p>
            <a:pPr>
              <a:spcBef>
                <a:spcPts val="900"/>
              </a:spcBef>
              <a:buFontTx/>
              <a:buAutoNum type="arabicPeriod"/>
            </a:pPr>
            <a:r>
              <a:rPr lang="el-GR" sz="2200" dirty="0" smtClean="0"/>
              <a:t>Οινόπνευμα </a:t>
            </a:r>
            <a:r>
              <a:rPr lang="en-US" sz="2200" dirty="0"/>
              <a:t>5</a:t>
            </a:r>
            <a:r>
              <a:rPr lang="el-GR" sz="2200" dirty="0"/>
              <a:t>0% - </a:t>
            </a:r>
            <a:r>
              <a:rPr lang="en-US" sz="2200" dirty="0"/>
              <a:t>10</a:t>
            </a:r>
            <a:r>
              <a:rPr lang="el-GR" sz="2200" dirty="0"/>
              <a:t> εμβαπτίσεις</a:t>
            </a:r>
            <a:r>
              <a:rPr lang="en-US" sz="2200" dirty="0"/>
              <a:t> </a:t>
            </a:r>
            <a:r>
              <a:rPr lang="el-GR" sz="2200" dirty="0"/>
              <a:t>ή 10 </a:t>
            </a:r>
            <a:r>
              <a:rPr lang="en-US" sz="2200" dirty="0" smtClean="0"/>
              <a:t>sec</a:t>
            </a:r>
            <a:r>
              <a:rPr lang="el-GR" sz="2200" dirty="0" smtClean="0"/>
              <a:t>,</a:t>
            </a:r>
            <a:endParaRPr lang="el-GR" sz="2200" dirty="0"/>
          </a:p>
          <a:p>
            <a:pPr>
              <a:spcBef>
                <a:spcPts val="900"/>
              </a:spcBef>
              <a:buFontTx/>
              <a:buAutoNum type="arabicPeriod"/>
            </a:pPr>
            <a:r>
              <a:rPr lang="el-GR" sz="2200" dirty="0"/>
              <a:t>Αποσταγμένο νερό - 10 </a:t>
            </a:r>
            <a:r>
              <a:rPr lang="el-GR" sz="2200" dirty="0" smtClean="0"/>
              <a:t>εμβαπτίσεις,</a:t>
            </a:r>
            <a:endParaRPr lang="el-GR" sz="2200" dirty="0"/>
          </a:p>
          <a:p>
            <a:pPr>
              <a:spcBef>
                <a:spcPts val="900"/>
              </a:spcBef>
              <a:buFontTx/>
              <a:buAutoNum type="arabicPeriod"/>
            </a:pPr>
            <a:r>
              <a:rPr lang="el-GR" sz="2200" dirty="0"/>
              <a:t>Χρωστική Αιματοξυλίνη </a:t>
            </a:r>
            <a:r>
              <a:rPr lang="en-US" sz="2200" dirty="0"/>
              <a:t>Harris</a:t>
            </a:r>
            <a:r>
              <a:rPr lang="el-GR" sz="2200" dirty="0"/>
              <a:t> – 3 </a:t>
            </a:r>
            <a:r>
              <a:rPr lang="el-GR" sz="2200" dirty="0" smtClean="0"/>
              <a:t>λεπτά,</a:t>
            </a:r>
            <a:endParaRPr lang="el-GR" sz="2200" dirty="0"/>
          </a:p>
          <a:p>
            <a:pPr>
              <a:spcBef>
                <a:spcPts val="900"/>
              </a:spcBef>
              <a:buFontTx/>
              <a:buAutoNum type="arabicPeriod"/>
            </a:pPr>
            <a:r>
              <a:rPr lang="el-GR" sz="2200" dirty="0"/>
              <a:t>Νερό βρύσης – 5 </a:t>
            </a:r>
            <a:r>
              <a:rPr lang="el-GR" sz="2200" dirty="0" smtClean="0"/>
              <a:t>λεπτά,</a:t>
            </a:r>
            <a:endParaRPr lang="el-GR" sz="2200" dirty="0"/>
          </a:p>
          <a:p>
            <a:pPr>
              <a:spcBef>
                <a:spcPts val="900"/>
              </a:spcBef>
              <a:buFontTx/>
              <a:buAutoNum type="arabicPeriod"/>
            </a:pPr>
            <a:r>
              <a:rPr lang="el-GR" sz="2200" dirty="0"/>
              <a:t>Όξινη αιθανόλη - 2 </a:t>
            </a:r>
            <a:r>
              <a:rPr lang="el-GR" sz="2200" dirty="0" smtClean="0"/>
              <a:t>βυθίσματα,</a:t>
            </a:r>
            <a:endParaRPr lang="el-GR" sz="2200" dirty="0"/>
          </a:p>
          <a:p>
            <a:pPr>
              <a:spcBef>
                <a:spcPts val="900"/>
              </a:spcBef>
              <a:buFontTx/>
              <a:buAutoNum type="arabicPeriod"/>
            </a:pPr>
            <a:r>
              <a:rPr lang="el-GR" sz="2200" dirty="0"/>
              <a:t>Νερό βρύσης – 5 </a:t>
            </a:r>
            <a:r>
              <a:rPr lang="el-GR" sz="2200" dirty="0" smtClean="0"/>
              <a:t>λεπτά,</a:t>
            </a:r>
            <a:endParaRPr lang="el-GR" sz="2200" dirty="0"/>
          </a:p>
          <a:p>
            <a:pPr>
              <a:spcBef>
                <a:spcPts val="900"/>
              </a:spcBef>
              <a:buFontTx/>
              <a:buAutoNum type="arabicPeriod"/>
            </a:pPr>
            <a:r>
              <a:rPr lang="el-GR" sz="2200" dirty="0"/>
              <a:t>Αποσταγμένο νερό - 1 </a:t>
            </a:r>
            <a:r>
              <a:rPr lang="el-GR" sz="2200" dirty="0" smtClean="0"/>
              <a:t>εμβάπτιση,</a:t>
            </a:r>
            <a:endParaRPr lang="el-GR" sz="2200" dirty="0"/>
          </a:p>
          <a:p>
            <a:pPr>
              <a:spcBef>
                <a:spcPts val="900"/>
              </a:spcBef>
              <a:buFontTx/>
              <a:buAutoNum type="arabicPeriod"/>
            </a:pPr>
            <a:r>
              <a:rPr lang="el-GR" sz="2200" dirty="0"/>
              <a:t>Οινόπνευμα 50% - 10 </a:t>
            </a:r>
            <a:r>
              <a:rPr lang="el-GR" sz="2200" dirty="0" smtClean="0"/>
              <a:t>εμβαπτίσεις,</a:t>
            </a:r>
            <a:endParaRPr lang="el-GR" sz="2200" dirty="0"/>
          </a:p>
          <a:p>
            <a:pPr>
              <a:spcBef>
                <a:spcPts val="900"/>
              </a:spcBef>
              <a:buFontTx/>
              <a:buAutoNum type="arabicPeriod"/>
            </a:pPr>
            <a:r>
              <a:rPr lang="el-GR" sz="2200" dirty="0"/>
              <a:t>Οινόπνευμα 70% - 10 </a:t>
            </a:r>
            <a:r>
              <a:rPr lang="el-GR" sz="2200" dirty="0" smtClean="0"/>
              <a:t>εμβαπτίσεις,</a:t>
            </a:r>
            <a:endParaRPr lang="el-GR" sz="2200" dirty="0"/>
          </a:p>
          <a:p>
            <a:pPr>
              <a:spcBef>
                <a:spcPts val="900"/>
              </a:spcBef>
              <a:buFontTx/>
              <a:buAutoNum type="arabicPeriod"/>
            </a:pPr>
            <a:r>
              <a:rPr lang="el-GR" sz="2200" dirty="0"/>
              <a:t>Οινόπνευμα 80% - 10 </a:t>
            </a:r>
            <a:r>
              <a:rPr lang="el-GR" sz="2200" dirty="0" smtClean="0"/>
              <a:t>εμβαπτίσεις,</a:t>
            </a:r>
            <a:endParaRPr lang="el-GR" sz="2200" dirty="0"/>
          </a:p>
          <a:p>
            <a:pPr>
              <a:spcBef>
                <a:spcPts val="900"/>
              </a:spcBef>
              <a:buFontTx/>
              <a:buAutoNum type="arabicPeriod"/>
            </a:pPr>
            <a:r>
              <a:rPr lang="el-GR" sz="2200" dirty="0"/>
              <a:t>Οινόπνευμα 95% - 10 </a:t>
            </a:r>
            <a:r>
              <a:rPr lang="el-GR" sz="2200" dirty="0" smtClean="0"/>
              <a:t>εμβαπτίσεις,</a:t>
            </a:r>
            <a:endParaRPr lang="el-GR" sz="2200" dirty="0"/>
          </a:p>
          <a:p>
            <a:pPr>
              <a:spcBef>
                <a:spcPts val="900"/>
              </a:spcBef>
              <a:buFontTx/>
              <a:buAutoNum type="arabicPeriod"/>
            </a:pPr>
            <a:r>
              <a:rPr lang="el-GR" sz="2200" dirty="0"/>
              <a:t>Χρωστική </a:t>
            </a:r>
            <a:r>
              <a:rPr lang="en-US" sz="2200" dirty="0"/>
              <a:t>Orange – </a:t>
            </a:r>
            <a:r>
              <a:rPr lang="el-GR" sz="2200" dirty="0"/>
              <a:t>2</a:t>
            </a:r>
            <a:r>
              <a:rPr lang="en-US" sz="2200" dirty="0"/>
              <a:t> </a:t>
            </a:r>
            <a:r>
              <a:rPr lang="el-GR" sz="2200" dirty="0" smtClean="0"/>
              <a:t>λεπτά,</a:t>
            </a:r>
            <a:endParaRPr lang="el-GR" sz="2200" dirty="0"/>
          </a:p>
          <a:p>
            <a:pPr>
              <a:spcBef>
                <a:spcPts val="900"/>
              </a:spcBef>
              <a:buFontTx/>
              <a:buAutoNum type="arabicPeriod"/>
            </a:pPr>
            <a:r>
              <a:rPr lang="el-GR" sz="2200" dirty="0"/>
              <a:t>Οινόπνευμα 95% - 8 </a:t>
            </a:r>
            <a:r>
              <a:rPr lang="el-GR" sz="2200" dirty="0" smtClean="0"/>
              <a:t>εμβαπτίσεις,</a:t>
            </a:r>
            <a:endParaRPr lang="el-GR" sz="2200" dirty="0"/>
          </a:p>
          <a:p>
            <a:pPr>
              <a:spcBef>
                <a:spcPts val="900"/>
              </a:spcBef>
              <a:buFontTx/>
              <a:buAutoNum type="arabicPeriod"/>
            </a:pPr>
            <a:r>
              <a:rPr lang="el-GR" sz="2200" dirty="0"/>
              <a:t>Οινόπνευμα 95% - 8 </a:t>
            </a:r>
            <a:r>
              <a:rPr lang="el-GR" sz="2200" dirty="0" smtClean="0"/>
              <a:t>εμβαπτίσεις,</a:t>
            </a:r>
            <a:endParaRPr lang="el-GR" sz="2200" dirty="0"/>
          </a:p>
          <a:p>
            <a:pPr>
              <a:spcBef>
                <a:spcPts val="900"/>
              </a:spcBef>
              <a:buFontTx/>
              <a:buAutoNum type="arabicPeriod"/>
            </a:pPr>
            <a:r>
              <a:rPr lang="el-GR" sz="2200" dirty="0"/>
              <a:t>Χρωστική ΕΑ</a:t>
            </a:r>
            <a:r>
              <a:rPr lang="en-US" sz="2200" dirty="0"/>
              <a:t> 50 – </a:t>
            </a:r>
            <a:r>
              <a:rPr lang="el-GR" sz="2200" dirty="0"/>
              <a:t>5</a:t>
            </a:r>
            <a:r>
              <a:rPr lang="en-US" sz="2200" dirty="0"/>
              <a:t> </a:t>
            </a:r>
            <a:r>
              <a:rPr lang="el-GR" sz="2200" dirty="0" smtClean="0"/>
              <a:t>λεπτά,</a:t>
            </a:r>
            <a:endParaRPr lang="el-GR" sz="2200" dirty="0"/>
          </a:p>
          <a:p>
            <a:pPr>
              <a:spcBef>
                <a:spcPts val="900"/>
              </a:spcBef>
              <a:buFontTx/>
              <a:buAutoNum type="arabicPeriod"/>
            </a:pPr>
            <a:r>
              <a:rPr lang="el-GR" sz="2200" dirty="0"/>
              <a:t>Οινόπνευμα 95% - 8 </a:t>
            </a:r>
            <a:r>
              <a:rPr lang="el-GR" sz="2200" dirty="0" smtClean="0"/>
              <a:t>εμβαπτίσεις,</a:t>
            </a:r>
            <a:endParaRPr lang="el-GR" sz="2200" dirty="0"/>
          </a:p>
          <a:p>
            <a:pPr>
              <a:spcBef>
                <a:spcPts val="900"/>
              </a:spcBef>
              <a:buFontTx/>
              <a:buAutoNum type="arabicPeriod"/>
            </a:pPr>
            <a:r>
              <a:rPr lang="el-GR" sz="2200" dirty="0"/>
              <a:t>Οινόπνευμα 95% - 8 </a:t>
            </a:r>
            <a:r>
              <a:rPr lang="el-GR" sz="2200" dirty="0" smtClean="0"/>
              <a:t>εμβαπτίσεις,</a:t>
            </a:r>
            <a:endParaRPr lang="el-GR" sz="2200" dirty="0"/>
          </a:p>
        </p:txBody>
      </p:sp>
      <p:cxnSp>
        <p:nvCxnSpPr>
          <p:cNvPr id="6" name="Ευθεία γραμμή σύνδεσης 5"/>
          <p:cNvCxnSpPr/>
          <p:nvPr/>
        </p:nvCxnSpPr>
        <p:spPr>
          <a:xfrm>
            <a:off x="4551205" y="1534480"/>
            <a:ext cx="54260" cy="4990864"/>
          </a:xfrm>
          <a:prstGeom prst="line">
            <a:avLst/>
          </a:prstGeom>
          <a:ln w="22225">
            <a:solidFill>
              <a:srgbClr val="9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583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Τα μπανάκια της χρώσης Παπανικολάου</a:t>
            </a:r>
            <a:endParaRPr lang="el-GR" dirty="0"/>
          </a:p>
        </p:txBody>
      </p:sp>
      <p:pic>
        <p:nvPicPr>
          <p:cNvPr id="4915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196752"/>
            <a:ext cx="6174797" cy="41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611560" y="5877272"/>
            <a:ext cx="784887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000" dirty="0">
                <a:latin typeface="+mn-lt"/>
              </a:rPr>
              <a:t>Μπανάκια και στατώ χρώσης Παπανικολάου μέσα σε θάλαμο βιολογικής ασφάλειας.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53</a:t>
            </a:fld>
            <a:endParaRPr lang="el-GR" dirty="0"/>
          </a:p>
        </p:txBody>
      </p:sp>
      <p:sp>
        <p:nvSpPr>
          <p:cNvPr id="6" name="Ορθογώνιο 8"/>
          <p:cNvSpPr/>
          <p:nvPr/>
        </p:nvSpPr>
        <p:spPr>
          <a:xfrm>
            <a:off x="2051720" y="5445224"/>
            <a:ext cx="5342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405414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Εργαλεία προσδιορισμού μορφολογίας των σπερματοζωαρίων</a:t>
            </a:r>
            <a:endParaRPr lang="el-GR" dirty="0"/>
          </a:p>
        </p:txBody>
      </p:sp>
      <p:pic>
        <p:nvPicPr>
          <p:cNvPr id="3994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0768"/>
            <a:ext cx="1144549" cy="352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 Box 8"/>
          <p:cNvSpPr txBox="1">
            <a:spLocks noChangeArrowheads="1"/>
          </p:cNvSpPr>
          <p:nvPr/>
        </p:nvSpPr>
        <p:spPr bwMode="auto">
          <a:xfrm>
            <a:off x="467545" y="5445224"/>
            <a:ext cx="367240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Μονιμοποιητικό σπρέυ για την γρήγορη μονιμοποίηση νωπού παρασκευάσματος</a:t>
            </a:r>
          </a:p>
        </p:txBody>
      </p:sp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2060848"/>
            <a:ext cx="28956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Text Box 5"/>
          <p:cNvSpPr txBox="1">
            <a:spLocks noChangeArrowheads="1"/>
          </p:cNvSpPr>
          <p:nvPr/>
        </p:nvSpPr>
        <p:spPr bwMode="auto">
          <a:xfrm>
            <a:off x="4644008" y="5445224"/>
            <a:ext cx="409572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Η παρατήρηση γίνεται σε κοινό οπτικό μικροσκόπιο με φακό που διαθέτει μικροκλίμακα.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54</a:t>
            </a:fld>
            <a:endParaRPr lang="el-GR" dirty="0"/>
          </a:p>
        </p:txBody>
      </p:sp>
      <p:sp>
        <p:nvSpPr>
          <p:cNvPr id="8" name="Ορθογώνιο 8"/>
          <p:cNvSpPr/>
          <p:nvPr/>
        </p:nvSpPr>
        <p:spPr>
          <a:xfrm>
            <a:off x="683568" y="5013176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  <p:sp>
        <p:nvSpPr>
          <p:cNvPr id="9" name="Ορθογώνιο 8"/>
          <p:cNvSpPr/>
          <p:nvPr/>
        </p:nvSpPr>
        <p:spPr>
          <a:xfrm>
            <a:off x="5220072" y="4941168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256316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Απάντηση της μορφολογίας των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graphicFrame>
        <p:nvGraphicFramePr>
          <p:cNvPr id="5" name="Πίνακας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0822683"/>
              </p:ext>
            </p:extLst>
          </p:nvPr>
        </p:nvGraphicFramePr>
        <p:xfrm>
          <a:off x="904018" y="1487293"/>
          <a:ext cx="7335965" cy="274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328922"/>
                <a:gridCol w="3007043"/>
              </a:tblGrid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9B0000"/>
                          </a:solidFill>
                        </a:rPr>
                        <a:t>Φυσιολογικές μορφές</a:t>
                      </a:r>
                      <a:endParaRPr lang="el-GR" sz="2400" dirty="0">
                        <a:solidFill>
                          <a:srgbClr val="9B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9B0000"/>
                          </a:solidFill>
                        </a:rPr>
                        <a:t>Τιμή αναφοράς</a:t>
                      </a:r>
                      <a:r>
                        <a:rPr lang="el-GR" sz="2400" baseline="0" dirty="0" smtClean="0">
                          <a:solidFill>
                            <a:srgbClr val="9B0000"/>
                          </a:solidFill>
                        </a:rPr>
                        <a:t> ≥ 4%</a:t>
                      </a:r>
                      <a:endParaRPr lang="el-GR" sz="2400" dirty="0">
                        <a:solidFill>
                          <a:srgbClr val="9B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Ανωμαλίες</a:t>
                      </a:r>
                      <a:r>
                        <a:rPr lang="el-GR" sz="2400" baseline="0" dirty="0" smtClean="0"/>
                        <a:t> κεφαλής %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Ανωμαλίες αυχένα %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Ανωμαλίες ουράς</a:t>
                      </a:r>
                      <a:r>
                        <a:rPr lang="el-GR" sz="2400" baseline="0" dirty="0" smtClean="0"/>
                        <a:t> %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Κυτταρο</a:t>
                      </a:r>
                      <a:r>
                        <a:rPr lang="el-GR" sz="2400" baseline="0" dirty="0" smtClean="0"/>
                        <a:t>πλασματικό υπόλοιπο %</a:t>
                      </a:r>
                      <a:endParaRPr lang="el-GR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l-GR" sz="240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9B0000"/>
                          </a:solidFill>
                        </a:rPr>
                        <a:t>Δείκτης</a:t>
                      </a:r>
                      <a:r>
                        <a:rPr lang="el-GR" sz="2400" baseline="0" dirty="0" smtClean="0">
                          <a:solidFill>
                            <a:srgbClr val="9B0000"/>
                          </a:solidFill>
                        </a:rPr>
                        <a:t> τερατοσπερμίας (ΤΖΙ)</a:t>
                      </a:r>
                      <a:endParaRPr lang="el-GR" sz="2400" dirty="0">
                        <a:solidFill>
                          <a:srgbClr val="9B0000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l-GR" sz="2400" dirty="0" smtClean="0">
                          <a:solidFill>
                            <a:srgbClr val="9B0000"/>
                          </a:solidFill>
                        </a:rPr>
                        <a:t>Τιμή αναφοράς ≤ 1,60</a:t>
                      </a:r>
                      <a:endParaRPr lang="el-GR" sz="2400" dirty="0">
                        <a:solidFill>
                          <a:srgbClr val="9B0000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539552" y="4387844"/>
            <a:ext cx="8100392" cy="105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Ο δείκτης τερατοσπερμίας είναι το ποσοστό ανωμαλιών ανά σπερματοζωάριο.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" y="5631446"/>
                <a:ext cx="9143999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ΤΖΙ</m:t>
                      </m:r>
                      <m:r>
                        <a:rPr lang="el-GR" sz="2200" b="0" i="0" smtClean="0">
                          <a:solidFill>
                            <a:schemeClr val="tx1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l-GR" sz="2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Ά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θροισμα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όλων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των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ανωμαλιών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 (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κεφαλής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αυχένα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ουράς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, 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υπόλοιπο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) 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100 – 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φυσιολογικές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μορφές</m:t>
                          </m:r>
                          <m:r>
                            <m:rPr>
                              <m:nor/>
                            </m:rPr>
                            <a:rPr lang="el-GR" sz="2200" dirty="0">
                              <a:solidFill>
                                <a:schemeClr val="tx1"/>
                              </a:solidFill>
                              <a:latin typeface="+mn-lt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lang="el-GR" sz="22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5631446"/>
                <a:ext cx="9143999" cy="78483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66898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Ανωμαλίες κεφαλής</a:t>
            </a:r>
            <a:endParaRPr lang="el-GR" dirty="0"/>
          </a:p>
        </p:txBody>
      </p:sp>
      <p:pic>
        <p:nvPicPr>
          <p:cNvPr id="5" name="4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75656" y="1196752"/>
            <a:ext cx="6240529" cy="4680397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56</a:t>
            </a:fld>
            <a:endParaRPr lang="el-GR" dirty="0"/>
          </a:p>
        </p:txBody>
      </p:sp>
      <p:sp>
        <p:nvSpPr>
          <p:cNvPr id="6" name="Ορθογώνιο 8"/>
          <p:cNvSpPr/>
          <p:nvPr/>
        </p:nvSpPr>
        <p:spPr>
          <a:xfrm>
            <a:off x="323528" y="5949280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Ανωμαλίες αυχένα</a:t>
            </a:r>
            <a:endParaRPr lang="el-GR" dirty="0"/>
          </a:p>
        </p:txBody>
      </p:sp>
      <p:pic>
        <p:nvPicPr>
          <p:cNvPr id="6" name="5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124744"/>
            <a:ext cx="6240528" cy="4680396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57</a:t>
            </a:fld>
            <a:endParaRPr lang="el-GR" dirty="0"/>
          </a:p>
        </p:txBody>
      </p:sp>
      <p:sp>
        <p:nvSpPr>
          <p:cNvPr id="7" name="Ορθογώνιο 8"/>
          <p:cNvSpPr/>
          <p:nvPr/>
        </p:nvSpPr>
        <p:spPr>
          <a:xfrm>
            <a:off x="323528" y="5949280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Ανωμαλίες κεφαλής και ουράς</a:t>
            </a:r>
            <a:endParaRPr lang="el-GR" dirty="0"/>
          </a:p>
        </p:txBody>
      </p:sp>
      <p:pic>
        <p:nvPicPr>
          <p:cNvPr id="5" name="4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1791" y="1196975"/>
            <a:ext cx="6312537" cy="4734403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58</a:t>
            </a:fld>
            <a:endParaRPr lang="el-GR" dirty="0"/>
          </a:p>
        </p:txBody>
      </p:sp>
      <p:sp>
        <p:nvSpPr>
          <p:cNvPr id="6" name="Ορθογώνιο 8"/>
          <p:cNvSpPr/>
          <p:nvPr/>
        </p:nvSpPr>
        <p:spPr>
          <a:xfrm>
            <a:off x="395536" y="6021288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Αίτια πραγματοποίησης βασικής ανάλυσης </a:t>
            </a:r>
            <a:r>
              <a:rPr lang="el-GR" dirty="0" smtClean="0"/>
              <a:t>σπέρματος</a:t>
            </a:r>
            <a:endParaRPr lang="el-GR" dirty="0"/>
          </a:p>
        </p:txBody>
      </p:sp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570717" y="1314447"/>
            <a:ext cx="8064500" cy="4985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342900" indent="-342900">
              <a:lnSpc>
                <a:spcPct val="145000"/>
              </a:lnSpc>
              <a:spcBef>
                <a:spcPct val="55000"/>
              </a:spcBef>
              <a:buFontTx/>
              <a:buAutoNum type="arabicPeriod"/>
              <a:tabLst>
                <a:tab pos="228600" algn="l"/>
              </a:tabLst>
            </a:pP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E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ξέταση γονιμότητας </a:t>
            </a:r>
            <a:r>
              <a:rPr lang="el-GR" sz="2400" dirty="0" smtClean="0">
                <a:latin typeface="+mn-lt"/>
              </a:rPr>
              <a:t>ζευγαριών που δεν αποκτούν παιδιά (συνιστάται μετά από ένα χρόνο ελεύθερων επαφών χωρίς αποτέλεσμα),</a:t>
            </a:r>
          </a:p>
          <a:p>
            <a:pPr marL="342900" indent="-342900">
              <a:lnSpc>
                <a:spcPct val="145000"/>
              </a:lnSpc>
              <a:spcBef>
                <a:spcPct val="55000"/>
              </a:spcBef>
              <a:buClr>
                <a:srgbClr val="9B0000"/>
              </a:buClr>
              <a:buFontTx/>
              <a:buAutoNum type="arabicPeriod"/>
              <a:tabLst>
                <a:tab pos="228600" algn="l"/>
              </a:tabLst>
            </a:pPr>
            <a:r>
              <a:rPr lang="el-GR" sz="2400" dirty="0" smtClean="0">
                <a:latin typeface="+mn-lt"/>
              </a:rPr>
              <a:t>Εξέταση για την αποτελεσματικότητα της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 βασεκτομής </a:t>
            </a:r>
            <a:r>
              <a:rPr lang="el-GR" sz="2400" dirty="0" smtClean="0">
                <a:latin typeface="+mn-lt"/>
              </a:rPr>
              <a:t>(εγχείρηση στειρότητας),</a:t>
            </a:r>
          </a:p>
          <a:p>
            <a:pPr marL="342900" indent="-342900">
              <a:lnSpc>
                <a:spcPct val="145000"/>
              </a:lnSpc>
              <a:spcBef>
                <a:spcPct val="55000"/>
              </a:spcBef>
              <a:buFontTx/>
              <a:buAutoNum type="arabicPeriod"/>
              <a:tabLst>
                <a:tab pos="228600" algn="l"/>
              </a:tabLst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Περιπτώσεις ελέγχου πατρότητας</a:t>
            </a:r>
            <a:r>
              <a:rPr lang="el-GR" sz="2400" dirty="0">
                <a:latin typeface="+mn-lt"/>
              </a:rPr>
              <a:t>,</a:t>
            </a:r>
            <a:endParaRPr lang="el-GR" sz="2400" dirty="0" smtClean="0">
              <a:latin typeface="+mn-lt"/>
            </a:endParaRPr>
          </a:p>
          <a:p>
            <a:pPr marL="342900" indent="-342900">
              <a:lnSpc>
                <a:spcPct val="145000"/>
              </a:lnSpc>
              <a:spcBef>
                <a:spcPct val="55000"/>
              </a:spcBef>
              <a:buFontTx/>
              <a:buAutoNum type="arabicPeriod"/>
              <a:tabLst>
                <a:tab pos="228600" algn="l"/>
              </a:tabLst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Περιπτώσεις βιασμού </a:t>
            </a:r>
            <a:r>
              <a:rPr lang="el-GR" sz="2400" dirty="0" smtClean="0">
                <a:latin typeface="+mn-lt"/>
              </a:rPr>
              <a:t>γυναικών, παιδιών και άλλων ιατροδικαστικών περιπτώσεων.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1629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Ανωμαλίες κεφαλής</a:t>
            </a:r>
            <a:endParaRPr lang="el-GR" dirty="0"/>
          </a:p>
        </p:txBody>
      </p:sp>
      <p:pic>
        <p:nvPicPr>
          <p:cNvPr id="5" name="4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1791" y="1196975"/>
            <a:ext cx="6384545" cy="4788409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59</a:t>
            </a:fld>
            <a:endParaRPr lang="el-GR" dirty="0"/>
          </a:p>
        </p:txBody>
      </p:sp>
      <p:sp>
        <p:nvSpPr>
          <p:cNvPr id="6" name="Ορθογώνιο 8"/>
          <p:cNvSpPr/>
          <p:nvPr/>
        </p:nvSpPr>
        <p:spPr>
          <a:xfrm>
            <a:off x="323528" y="6021288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908720"/>
          </a:xfrm>
        </p:spPr>
        <p:txBody>
          <a:bodyPr>
            <a:noAutofit/>
          </a:bodyPr>
          <a:lstStyle/>
          <a:p>
            <a:r>
              <a:rPr lang="el-GR" dirty="0" smtClean="0"/>
              <a:t>Ανωμαλίες κεφαλής, ουράς και αυχένα</a:t>
            </a:r>
            <a:endParaRPr lang="el-GR" dirty="0"/>
          </a:p>
        </p:txBody>
      </p:sp>
      <p:pic>
        <p:nvPicPr>
          <p:cNvPr id="5" name="4 - Θέση περιεχομένου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340768"/>
            <a:ext cx="6456552" cy="4842414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60</a:t>
            </a:fld>
            <a:endParaRPr lang="el-GR" dirty="0"/>
          </a:p>
        </p:txBody>
      </p:sp>
      <p:sp>
        <p:nvSpPr>
          <p:cNvPr id="6" name="Ορθογώνιο 8"/>
          <p:cNvSpPr/>
          <p:nvPr/>
        </p:nvSpPr>
        <p:spPr>
          <a:xfrm>
            <a:off x="251520" y="6237312"/>
            <a:ext cx="82089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080120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Συγκολλήσεις - </a:t>
            </a:r>
            <a:r>
              <a:rPr lang="el-GR" dirty="0" smtClean="0"/>
              <a:t>Συσσωρεύσεις</a:t>
            </a:r>
            <a:endParaRPr lang="el-GR" dirty="0"/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539750" y="3716338"/>
            <a:ext cx="8064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u="sng" dirty="0">
                <a:latin typeface="+mn-lt"/>
              </a:rPr>
              <a:t>Ο τρόπος διαχωρισμού τους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098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Προσδιορισμός συγκολλήσεων και </a:t>
            </a:r>
            <a:r>
              <a:rPr lang="el-GR" dirty="0" smtClean="0"/>
              <a:t>συσσωρεύσεων</a:t>
            </a:r>
            <a:endParaRPr lang="el-GR" dirty="0"/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230791" y="1412776"/>
            <a:ext cx="5400599" cy="533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Συγκολλήσεις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: </a:t>
            </a:r>
            <a:r>
              <a:rPr lang="en-US" sz="2400" dirty="0">
                <a:latin typeface="+mn-lt"/>
              </a:rPr>
              <a:t>H </a:t>
            </a:r>
            <a:r>
              <a:rPr lang="el-GR" sz="2400" dirty="0">
                <a:latin typeface="+mn-lt"/>
              </a:rPr>
              <a:t>ένωση των σπερματοζωαρίων λόγω αντισωμάτων στο σπερματικό ή κολπικό υγρό.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Τα αντισώματα αυτά ονομάζονται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αντισπερματικά αντισώματα</a:t>
            </a:r>
            <a:r>
              <a:rPr lang="el-GR" sz="2400" dirty="0">
                <a:latin typeface="+mn-lt"/>
              </a:rPr>
              <a:t> και πρέπει να είναι λιγότερα από 10%.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Συσσωρεύσεις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: </a:t>
            </a:r>
            <a:r>
              <a:rPr lang="el-GR" sz="2400" dirty="0">
                <a:latin typeface="+mn-lt"/>
              </a:rPr>
              <a:t>Πρόκειται για την ένωση των σπερματοζωαρίων λόγω μηχανικών αιτίων (βλέννη, σύγκρουση σπερματοζωαρίων λόγω μεγάλου αριθμού </a:t>
            </a:r>
            <a:r>
              <a:rPr lang="el-GR" sz="2400" dirty="0" smtClean="0">
                <a:latin typeface="+mn-lt"/>
              </a:rPr>
              <a:t>κ.α</a:t>
            </a:r>
            <a:r>
              <a:rPr lang="el-GR" sz="2400" dirty="0">
                <a:latin typeface="+mn-lt"/>
              </a:rPr>
              <a:t>.)</a:t>
            </a:r>
          </a:p>
        </p:txBody>
      </p:sp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0791" y="1797868"/>
            <a:ext cx="2447925" cy="1768475"/>
          </a:xfrm>
          <a:prstGeom prst="rect">
            <a:avLst/>
          </a:prstGeom>
          <a:solidFill>
            <a:srgbClr val="FFFFFF"/>
          </a:solidFill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5597150" y="3711866"/>
            <a:ext cx="353520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dirty="0">
                <a:latin typeface="+mn-lt"/>
              </a:rPr>
              <a:t>Συγκολλήσεις σπερματοζωαρίων</a:t>
            </a:r>
          </a:p>
        </p:txBody>
      </p:sp>
      <p:pic>
        <p:nvPicPr>
          <p:cNvPr id="7" name="6 - Εικόνα"/>
          <p:cNvPicPr/>
          <p:nvPr/>
        </p:nvPicPr>
        <p:blipFill rotWithShape="1">
          <a:blip r:embed="rId4" cstate="print"/>
          <a:srcRect t="6301"/>
          <a:stretch/>
        </p:blipFill>
        <p:spPr bwMode="auto">
          <a:xfrm>
            <a:off x="5724128" y="4081198"/>
            <a:ext cx="3319184" cy="2202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62</a:t>
            </a:fld>
            <a:endParaRPr lang="el-GR" dirty="0"/>
          </a:p>
        </p:txBody>
      </p:sp>
      <p:sp>
        <p:nvSpPr>
          <p:cNvPr id="8" name="Ορθογώνιο 8"/>
          <p:cNvSpPr/>
          <p:nvPr/>
        </p:nvSpPr>
        <p:spPr>
          <a:xfrm>
            <a:off x="5940152" y="6237312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Εργαστήριο Βιολογικών Υγρών, Τμήμα Ιατρικών Εργαστηρίων, ΤΕΙ Αθηνών</a:t>
            </a:r>
          </a:p>
        </p:txBody>
      </p:sp>
    </p:spTree>
    <p:extLst>
      <p:ext uri="{BB962C8B-B14F-4D97-AF65-F5344CB8AC3E}">
        <p14:creationId xmlns:p14="http://schemas.microsoft.com/office/powerpoint/2010/main" val="303292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Τα αντισπερματικά </a:t>
            </a:r>
            <a:r>
              <a:rPr lang="el-GR" dirty="0" smtClean="0"/>
              <a:t>αντισώματα</a:t>
            </a:r>
            <a:endParaRPr lang="el-GR" dirty="0"/>
          </a:p>
        </p:txBody>
      </p:sp>
      <p:sp>
        <p:nvSpPr>
          <p:cNvPr id="53251" name="Text Box 4"/>
          <p:cNvSpPr txBox="1">
            <a:spLocks noChangeArrowheads="1"/>
          </p:cNvSpPr>
          <p:nvPr/>
        </p:nvSpPr>
        <p:spPr bwMode="auto">
          <a:xfrm>
            <a:off x="287016" y="1065474"/>
            <a:ext cx="8856984" cy="5736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US" sz="2400" dirty="0">
                <a:latin typeface="+mn-lt"/>
              </a:rPr>
              <a:t>T</a:t>
            </a:r>
            <a:r>
              <a:rPr lang="el-GR" sz="2400" dirty="0">
                <a:latin typeface="+mn-lt"/>
              </a:rPr>
              <a:t>α </a:t>
            </a:r>
            <a:r>
              <a:rPr lang="el-GR" sz="2400" b="1" dirty="0">
                <a:latin typeface="+mn-lt"/>
              </a:rPr>
              <a:t>αντισπερματικά αντισώματα</a:t>
            </a:r>
            <a:r>
              <a:rPr lang="el-GR" sz="2400" dirty="0">
                <a:latin typeface="+mn-lt"/>
              </a:rPr>
              <a:t> παράγονται στον άνδρα ή στην γυναίκα και δρουν εναντίον των σπερματοζωαρίων τα οποία αναγνωρίζουν ως ξένες ουσίες (αντιγόνα). </a:t>
            </a:r>
            <a:endParaRPr lang="en-US" sz="2400" dirty="0">
              <a:latin typeface="+mn-lt"/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Πρόκειται για αντισώματα της τάξεως των </a:t>
            </a:r>
            <a:r>
              <a:rPr lang="el-GR" sz="2400" b="1" dirty="0">
                <a:latin typeface="+mn-lt"/>
              </a:rPr>
              <a:t>Ι</a:t>
            </a:r>
            <a:r>
              <a:rPr lang="en-US" sz="2400" b="1" dirty="0">
                <a:latin typeface="+mn-lt"/>
              </a:rPr>
              <a:t>gA</a:t>
            </a:r>
            <a:r>
              <a:rPr lang="el-GR" sz="2400" b="1" dirty="0">
                <a:latin typeface="+mn-lt"/>
              </a:rPr>
              <a:t> και </a:t>
            </a:r>
            <a:r>
              <a:rPr lang="en-US" sz="2400" b="1" dirty="0">
                <a:latin typeface="+mn-lt"/>
              </a:rPr>
              <a:t>IgG</a:t>
            </a:r>
            <a:r>
              <a:rPr lang="el-GR" sz="2400" dirty="0">
                <a:latin typeface="+mn-lt"/>
              </a:rPr>
              <a:t>. </a:t>
            </a:r>
            <a:r>
              <a:rPr lang="en-US" sz="2400" dirty="0">
                <a:latin typeface="+mn-lt"/>
              </a:rPr>
              <a:t>T</a:t>
            </a:r>
            <a:r>
              <a:rPr lang="el-GR" sz="2400" dirty="0">
                <a:latin typeface="+mn-lt"/>
              </a:rPr>
              <a:t>α αντισώματα αυτά είναι ενωμένα στην κεφαλή ή στον αυχένα των σπερματοζωαρίων και προκαλούν την συγκόλληση των σπερματοζωαρίων μεταξύ τους. </a:t>
            </a:r>
            <a:endParaRPr lang="en-US" sz="2400" dirty="0">
              <a:latin typeface="+mn-lt"/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Η συγκόλληση αυτή είναι ορατή στο μικροσκόπιο και </a:t>
            </a:r>
            <a:r>
              <a:rPr lang="el-GR" sz="2400" b="1" dirty="0">
                <a:latin typeface="+mn-lt"/>
              </a:rPr>
              <a:t>μειώνει την γονιμότητα</a:t>
            </a:r>
            <a:r>
              <a:rPr lang="el-GR" sz="2400" dirty="0">
                <a:latin typeface="+mn-lt"/>
              </a:rPr>
              <a:t> του άνδρα. 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Ο προσδιορισμός τους μπορεί να γίνει με </a:t>
            </a:r>
            <a:r>
              <a:rPr lang="el-GR" sz="2400" b="1" dirty="0">
                <a:latin typeface="+mn-lt"/>
              </a:rPr>
              <a:t>άμεση</a:t>
            </a:r>
            <a:r>
              <a:rPr lang="el-GR" sz="2400" dirty="0">
                <a:latin typeface="+mn-lt"/>
              </a:rPr>
              <a:t> ή </a:t>
            </a:r>
            <a:r>
              <a:rPr lang="el-GR" sz="2400" b="1" dirty="0">
                <a:latin typeface="+mn-lt"/>
              </a:rPr>
              <a:t>έμμεση μέτρηση</a:t>
            </a:r>
            <a:r>
              <a:rPr lang="el-GR" sz="2400" dirty="0">
                <a:latin typeface="+mn-lt"/>
              </a:rPr>
              <a:t>. </a:t>
            </a:r>
            <a:endParaRPr lang="en-US" sz="2400" dirty="0">
              <a:latin typeface="+mn-lt"/>
            </a:endParaRP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l-GR" sz="2400" dirty="0">
                <a:latin typeface="+mn-lt"/>
              </a:rPr>
              <a:t>Η άμεση μέτρηση γίνεται στο σπέρμα και η έμμεση στον ορό του άνδρα ή της συντρόφου.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3314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Η μέθοδος προσδιορισμού των αντισπερματικών </a:t>
            </a:r>
            <a:r>
              <a:rPr lang="el-GR" dirty="0" smtClean="0"/>
              <a:t>αντισωμάτων</a:t>
            </a:r>
            <a:endParaRPr lang="el-GR" dirty="0"/>
          </a:p>
        </p:txBody>
      </p:sp>
      <p:sp>
        <p:nvSpPr>
          <p:cNvPr id="54278" name="Text Box 8"/>
          <p:cNvSpPr txBox="1">
            <a:spLocks noChangeArrowheads="1"/>
          </p:cNvSpPr>
          <p:nvPr/>
        </p:nvSpPr>
        <p:spPr bwMode="auto">
          <a:xfrm>
            <a:off x="252538" y="1484784"/>
            <a:ext cx="84248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>
                <a:latin typeface="+mn-lt"/>
              </a:rPr>
              <a:t>Ελέγχεται χωριστά η παρουσία των </a:t>
            </a:r>
            <a:r>
              <a:rPr lang="en-US" sz="2200" dirty="0">
                <a:latin typeface="+mn-lt"/>
              </a:rPr>
              <a:t>IgG </a:t>
            </a:r>
            <a:r>
              <a:rPr lang="el-GR" sz="2200" dirty="0">
                <a:latin typeface="+mn-lt"/>
              </a:rPr>
              <a:t>και </a:t>
            </a:r>
            <a:r>
              <a:rPr lang="en-US" sz="2200" dirty="0">
                <a:latin typeface="+mn-lt"/>
              </a:rPr>
              <a:t>IgA </a:t>
            </a:r>
            <a:r>
              <a:rPr lang="el-GR" sz="2200" dirty="0">
                <a:latin typeface="+mn-lt"/>
              </a:rPr>
              <a:t>αντισπερματικών αντισωμάτων.</a:t>
            </a:r>
          </a:p>
        </p:txBody>
      </p:sp>
      <p:sp>
        <p:nvSpPr>
          <p:cNvPr id="54274" name="Rectangle 4"/>
          <p:cNvSpPr>
            <a:spLocks noChangeArrowheads="1"/>
          </p:cNvSpPr>
          <p:nvPr/>
        </p:nvSpPr>
        <p:spPr bwMode="auto">
          <a:xfrm>
            <a:off x="252538" y="2243637"/>
            <a:ext cx="8639868" cy="198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>
              <a:lnSpc>
                <a:spcPct val="125000"/>
              </a:lnSpc>
              <a:spcBef>
                <a:spcPct val="30000"/>
              </a:spcBef>
            </a:pPr>
            <a:r>
              <a:rPr lang="el-GR" sz="2200" dirty="0">
                <a:latin typeface="+mn-lt"/>
              </a:rPr>
              <a:t>Ελέγχουμε το ποσοστό των ζωηρώς κινούμενων σπερματοζωαρίων που είναι κολλημένα πάνω σε μπίλιες στο κεφάλι ή στον αυχένα. </a:t>
            </a:r>
          </a:p>
          <a:p>
            <a:pPr algn="just">
              <a:lnSpc>
                <a:spcPct val="125000"/>
              </a:lnSpc>
              <a:spcBef>
                <a:spcPct val="30000"/>
              </a:spcBef>
            </a:pPr>
            <a:r>
              <a:rPr lang="el-GR" sz="2200" dirty="0">
                <a:latin typeface="+mn-lt"/>
              </a:rPr>
              <a:t>Μετράμε 200 σπερματοζωάρια και υπολογίζουμε το ποσοστό τους. </a:t>
            </a:r>
          </a:p>
          <a:p>
            <a:pPr algn="just">
              <a:lnSpc>
                <a:spcPct val="125000"/>
              </a:lnSpc>
              <a:spcBef>
                <a:spcPct val="30000"/>
              </a:spcBef>
            </a:pPr>
            <a:r>
              <a:rPr lang="el-GR" sz="2200" dirty="0">
                <a:latin typeface="+mn-lt"/>
              </a:rPr>
              <a:t>Σημειώνουμε που βρίσκονται οι συγκολλήσεις (αυχένα ή ουρά).</a:t>
            </a:r>
          </a:p>
        </p:txBody>
      </p:sp>
      <p:sp>
        <p:nvSpPr>
          <p:cNvPr id="54275" name="Rectangle 5"/>
          <p:cNvSpPr>
            <a:spLocks noChangeArrowheads="1"/>
          </p:cNvSpPr>
          <p:nvPr/>
        </p:nvSpPr>
        <p:spPr bwMode="auto">
          <a:xfrm>
            <a:off x="252538" y="4318394"/>
            <a:ext cx="8569200" cy="2512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25000"/>
              </a:lnSpc>
              <a:spcBef>
                <a:spcPct val="30000"/>
              </a:spcBef>
            </a:pPr>
            <a:r>
              <a:rPr lang="el-GR" sz="2200" dirty="0">
                <a:latin typeface="+mn-lt"/>
              </a:rPr>
              <a:t>Ανάλογα με τον αριθμό των συγκολλημένων σπερματοζωαρίων η απάντηση των αντισπερματικών αντισωμάτων ερμηνεύεται ως εξής:</a:t>
            </a:r>
          </a:p>
          <a:p>
            <a:pPr>
              <a:lnSpc>
                <a:spcPct val="125000"/>
              </a:lnSpc>
              <a:spcBef>
                <a:spcPct val="30000"/>
              </a:spcBef>
            </a:pPr>
            <a:r>
              <a:rPr lang="el-GR" sz="2200" b="1" dirty="0">
                <a:latin typeface="+mn-lt"/>
              </a:rPr>
              <a:t>&lt; 10%:</a:t>
            </a:r>
            <a:r>
              <a:rPr lang="el-GR" sz="2200" dirty="0">
                <a:latin typeface="+mn-lt"/>
              </a:rPr>
              <a:t> Αρνητικό</a:t>
            </a:r>
          </a:p>
          <a:p>
            <a:pPr>
              <a:lnSpc>
                <a:spcPct val="125000"/>
              </a:lnSpc>
              <a:spcBef>
                <a:spcPct val="30000"/>
              </a:spcBef>
            </a:pPr>
            <a:r>
              <a:rPr lang="el-GR" sz="2200" b="1" dirty="0">
                <a:latin typeface="+mn-lt"/>
              </a:rPr>
              <a:t>10 – 39%:</a:t>
            </a:r>
            <a:r>
              <a:rPr lang="el-GR" sz="2200" dirty="0">
                <a:latin typeface="+mn-lt"/>
              </a:rPr>
              <a:t> Υπάρχει πιθανότητα υπογονιμότητας ανοσολογικής αιτίας</a:t>
            </a:r>
          </a:p>
          <a:p>
            <a:pPr>
              <a:lnSpc>
                <a:spcPct val="125000"/>
              </a:lnSpc>
              <a:spcBef>
                <a:spcPct val="30000"/>
              </a:spcBef>
            </a:pPr>
            <a:r>
              <a:rPr lang="el-GR" sz="2200" b="1" dirty="0">
                <a:latin typeface="+mn-lt"/>
              </a:rPr>
              <a:t>&gt; 40%:</a:t>
            </a:r>
            <a:r>
              <a:rPr lang="el-GR" sz="2200" dirty="0">
                <a:latin typeface="+mn-lt"/>
              </a:rPr>
              <a:t> Μεγάλη πιθανότητα υπογονιμότητας ανοσολογικής αιτιολογίας.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7006101" y="6447442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6753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1"/>
            <a:ext cx="8229600" cy="1207343"/>
          </a:xfrm>
        </p:spPr>
        <p:txBody>
          <a:bodyPr>
            <a:noAutofit/>
          </a:bodyPr>
          <a:lstStyle/>
          <a:p>
            <a:r>
              <a:rPr lang="el-GR" dirty="0"/>
              <a:t>Προσδιορισμός αντισπερματικών </a:t>
            </a:r>
            <a:r>
              <a:rPr lang="el-GR" dirty="0" smtClean="0"/>
              <a:t>αντισωμάτων</a:t>
            </a:r>
            <a:endParaRPr lang="el-GR" dirty="0"/>
          </a:p>
        </p:txBody>
      </p:sp>
      <p:sp>
        <p:nvSpPr>
          <p:cNvPr id="55309" name="Text Box 17"/>
          <p:cNvSpPr txBox="1">
            <a:spLocks noChangeArrowheads="1"/>
          </p:cNvSpPr>
          <p:nvPr/>
        </p:nvSpPr>
        <p:spPr bwMode="auto">
          <a:xfrm>
            <a:off x="179512" y="1332674"/>
            <a:ext cx="8820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u="sng" dirty="0">
                <a:latin typeface="+mn-lt"/>
              </a:rPr>
              <a:t>Άμεσος προσδιορισμός με την μέθοδο </a:t>
            </a:r>
            <a:r>
              <a:rPr lang="en-US" sz="2400" u="sng" dirty="0">
                <a:latin typeface="+mn-lt"/>
              </a:rPr>
              <a:t>SpermMAR </a:t>
            </a:r>
            <a:r>
              <a:rPr lang="el-GR" sz="2400" u="sng" dirty="0">
                <a:latin typeface="+mn-lt"/>
              </a:rPr>
              <a:t>για αναζήτηση </a:t>
            </a:r>
            <a:r>
              <a:rPr lang="en-US" sz="2400" u="sng" dirty="0">
                <a:latin typeface="+mn-lt"/>
              </a:rPr>
              <a:t>IgG</a:t>
            </a:r>
            <a:endParaRPr lang="el-GR" sz="2400" u="sng" dirty="0">
              <a:latin typeface="+mn-lt"/>
            </a:endParaRPr>
          </a:p>
        </p:txBody>
      </p:sp>
      <p:pic>
        <p:nvPicPr>
          <p:cNvPr id="55298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0" y="1925788"/>
            <a:ext cx="338455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3" name="Text Box 10"/>
          <p:cNvSpPr txBox="1">
            <a:spLocks noChangeArrowheads="1"/>
          </p:cNvSpPr>
          <p:nvPr/>
        </p:nvSpPr>
        <p:spPr bwMode="auto">
          <a:xfrm>
            <a:off x="3923929" y="1989138"/>
            <a:ext cx="42034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Προσθέτουμε 10 μ</a:t>
            </a:r>
            <a:r>
              <a:rPr lang="en-US" sz="2400" dirty="0">
                <a:latin typeface="+mn-lt"/>
              </a:rPr>
              <a:t>l </a:t>
            </a:r>
            <a:r>
              <a:rPr lang="el-GR" sz="2400" dirty="0">
                <a:latin typeface="+mn-lt"/>
              </a:rPr>
              <a:t>σπέρματος σε μία αντικειμενοφόρο </a:t>
            </a:r>
            <a:r>
              <a:rPr lang="el-GR" sz="2400" dirty="0" smtClean="0">
                <a:latin typeface="+mn-lt"/>
              </a:rPr>
              <a:t>πλάκα.</a:t>
            </a:r>
            <a:endParaRPr lang="el-GR" sz="2400" dirty="0">
              <a:latin typeface="+mn-lt"/>
            </a:endParaRPr>
          </a:p>
        </p:txBody>
      </p:sp>
      <p:pic>
        <p:nvPicPr>
          <p:cNvPr id="5529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833" y="2986822"/>
            <a:ext cx="3382963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4" name="Text Box 11"/>
          <p:cNvSpPr txBox="1">
            <a:spLocks noChangeArrowheads="1"/>
          </p:cNvSpPr>
          <p:nvPr/>
        </p:nvSpPr>
        <p:spPr bwMode="auto">
          <a:xfrm>
            <a:off x="3923929" y="3141663"/>
            <a:ext cx="28083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Προσθέτουμε 10 μ</a:t>
            </a:r>
            <a:r>
              <a:rPr lang="en-US" sz="2400" dirty="0">
                <a:latin typeface="+mn-lt"/>
              </a:rPr>
              <a:t>l </a:t>
            </a:r>
            <a:r>
              <a:rPr lang="el-GR" sz="2400" dirty="0" smtClean="0">
                <a:latin typeface="+mn-lt"/>
              </a:rPr>
              <a:t>ανοσοσφαιριδίων.</a:t>
            </a:r>
            <a:endParaRPr lang="el-GR" sz="2400" dirty="0">
              <a:latin typeface="+mn-lt"/>
            </a:endParaRPr>
          </a:p>
        </p:txBody>
      </p:sp>
      <p:pic>
        <p:nvPicPr>
          <p:cNvPr id="55305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3289674"/>
            <a:ext cx="951700" cy="668706"/>
          </a:xfrm>
          <a:prstGeom prst="rect">
            <a:avLst/>
          </a:prstGeom>
          <a:noFill/>
          <a:ln w="28575">
            <a:solidFill>
              <a:srgbClr val="9B0000"/>
            </a:solidFill>
            <a:miter lim="800000"/>
            <a:headEnd/>
            <a:tailEnd/>
          </a:ln>
        </p:spPr>
      </p:pic>
      <p:pic>
        <p:nvPicPr>
          <p:cNvPr id="55300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587" y="4250803"/>
            <a:ext cx="3529012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6" name="Text Box 13"/>
          <p:cNvSpPr txBox="1">
            <a:spLocks noChangeArrowheads="1"/>
          </p:cNvSpPr>
          <p:nvPr/>
        </p:nvSpPr>
        <p:spPr bwMode="auto">
          <a:xfrm>
            <a:off x="3923929" y="4149725"/>
            <a:ext cx="280831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Προσθέτουμε 10 μ</a:t>
            </a:r>
            <a:r>
              <a:rPr lang="en-US" sz="2400" dirty="0">
                <a:latin typeface="+mn-lt"/>
              </a:rPr>
              <a:t>l </a:t>
            </a:r>
            <a:r>
              <a:rPr lang="el-GR" sz="2400" dirty="0">
                <a:latin typeface="+mn-lt"/>
              </a:rPr>
              <a:t>αντιορού (αντι-</a:t>
            </a:r>
            <a:r>
              <a:rPr lang="en-US" sz="2400" dirty="0">
                <a:latin typeface="+mn-lt"/>
              </a:rPr>
              <a:t>IgG</a:t>
            </a:r>
            <a:r>
              <a:rPr lang="en-US" sz="2400" dirty="0" smtClean="0">
                <a:latin typeface="+mn-lt"/>
              </a:rPr>
              <a:t>)</a:t>
            </a:r>
            <a:r>
              <a:rPr lang="el-GR" sz="2400" dirty="0">
                <a:latin typeface="+mn-lt"/>
              </a:rPr>
              <a:t>.</a:t>
            </a:r>
          </a:p>
        </p:txBody>
      </p:sp>
      <p:pic>
        <p:nvPicPr>
          <p:cNvPr id="55307" name="Picture 1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0380" y="4370708"/>
            <a:ext cx="917576" cy="350838"/>
          </a:xfrm>
          <a:prstGeom prst="rect">
            <a:avLst/>
          </a:prstGeom>
          <a:noFill/>
          <a:ln w="28575">
            <a:solidFill>
              <a:srgbClr val="9B0000"/>
            </a:solidFill>
            <a:miter lim="800000"/>
            <a:headEnd/>
            <a:tailEnd/>
          </a:ln>
        </p:spPr>
      </p:pic>
      <p:pic>
        <p:nvPicPr>
          <p:cNvPr id="55301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390305"/>
            <a:ext cx="3455987" cy="106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8" name="Text Box 15"/>
          <p:cNvSpPr txBox="1">
            <a:spLocks noChangeArrowheads="1"/>
          </p:cNvSpPr>
          <p:nvPr/>
        </p:nvSpPr>
        <p:spPr bwMode="auto">
          <a:xfrm>
            <a:off x="3923928" y="5300663"/>
            <a:ext cx="518900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Ελέγχουμε στο μικροσκόπιο αντίθετης φάσης αν συγκολλήθηκαν τα κινούμενα σπερματοζωάρια μετά 10 </a:t>
            </a:r>
            <a:r>
              <a:rPr lang="en-US" sz="2400" dirty="0" smtClean="0">
                <a:latin typeface="+mn-lt"/>
              </a:rPr>
              <a:t>min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5095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Άλλα κύτταρα που μπορούν να βρεθούν στο </a:t>
            </a:r>
            <a:r>
              <a:rPr lang="el-GR" dirty="0" smtClean="0"/>
              <a:t>σπέρμα</a:t>
            </a:r>
            <a:endParaRPr lang="el-GR" dirty="0"/>
          </a:p>
        </p:txBody>
      </p:sp>
      <p:sp>
        <p:nvSpPr>
          <p:cNvPr id="18435" name="Text Box 5"/>
          <p:cNvSpPr txBox="1">
            <a:spLocks noChangeArrowheads="1"/>
          </p:cNvSpPr>
          <p:nvPr/>
        </p:nvSpPr>
        <p:spPr bwMode="auto">
          <a:xfrm>
            <a:off x="323529" y="1340768"/>
            <a:ext cx="8640960" cy="533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Μέσα στο σπέρμα μπορεί να υπάρχουν εκτός των σπερματοζωαρίων και άλλα κύτταρα</a:t>
            </a:r>
            <a:r>
              <a:rPr lang="en-US" sz="2400" dirty="0">
                <a:latin typeface="+mn-lt"/>
              </a:rPr>
              <a:t>:</a:t>
            </a:r>
            <a:r>
              <a:rPr lang="el-GR" sz="2400" dirty="0">
                <a:latin typeface="+mn-lt"/>
              </a:rPr>
              <a:t> </a:t>
            </a:r>
            <a:endParaRPr lang="en-US" sz="2400" dirty="0">
              <a:latin typeface="+mn-lt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 Άωρα κύτταρα σπερμιογένεσης (σπερματογόνια, σπερματίδες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 Πυοσφαίρια  (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Πυοσπερμία, </a:t>
            </a:r>
            <a:r>
              <a:rPr lang="el-GR" sz="2400" dirty="0">
                <a:latin typeface="+mn-lt"/>
              </a:rPr>
              <a:t>λοίμωξη του αναπαραγωγικού συστήματος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 Μικροοργανισμοί (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Λοίμωξη</a:t>
            </a:r>
            <a:r>
              <a:rPr lang="el-GR" sz="2400" dirty="0">
                <a:latin typeface="+mn-lt"/>
              </a:rPr>
              <a:t> του αναπαραγωγικού συστήματος, π.χ. προστατίδα, επιδιδυμίδα, ορχίτιδα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 Επιθηλιακά </a:t>
            </a:r>
            <a:r>
              <a:rPr lang="el-GR" sz="2400" dirty="0" smtClean="0">
                <a:latin typeface="+mn-lt"/>
              </a:rPr>
              <a:t>κύτταρα,</a:t>
            </a:r>
            <a:endParaRPr lang="el-GR" sz="2400" dirty="0">
              <a:latin typeface="+mn-lt"/>
            </a:endParaRPr>
          </a:p>
          <a:p>
            <a:pPr>
              <a:lnSpc>
                <a:spcPct val="130000"/>
              </a:lnSpc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 Ερυθρά αιμοσφαίρια (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Αιμοσπερμία</a:t>
            </a:r>
            <a:r>
              <a:rPr lang="el-GR" sz="2400" dirty="0" smtClean="0">
                <a:latin typeface="+mn-lt"/>
              </a:rPr>
              <a:t>).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1947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152128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Ο ενδοκρινολογικός έλεγχος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9615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 βασικός ορμονολογικός </a:t>
            </a:r>
            <a:r>
              <a:rPr lang="el-GR" dirty="0" smtClean="0"/>
              <a:t>έλεγχος</a:t>
            </a:r>
            <a:endParaRPr lang="el-GR" dirty="0"/>
          </a:p>
        </p:txBody>
      </p:sp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323850" y="1124744"/>
            <a:ext cx="8640638" cy="5558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spcBef>
                <a:spcPct val="6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Γοναδοτροπίνες (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LH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, 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FSH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): </a:t>
            </a:r>
            <a:r>
              <a:rPr lang="el-GR" sz="2400" dirty="0">
                <a:latin typeface="+mn-lt"/>
              </a:rPr>
              <a:t>Ιδιαίτερα σημαντική είναι η μέτρηση της </a:t>
            </a:r>
            <a:r>
              <a:rPr lang="en-US" sz="2400" dirty="0">
                <a:latin typeface="+mn-lt"/>
              </a:rPr>
              <a:t>FSH </a:t>
            </a:r>
            <a:r>
              <a:rPr lang="el-GR" sz="2400" dirty="0">
                <a:latin typeface="+mn-lt"/>
              </a:rPr>
              <a:t>η οποία είναι αντιστρόφως ανάλογη προς τον αριθμό των σπερματικών </a:t>
            </a:r>
            <a:r>
              <a:rPr lang="el-GR" sz="2400" dirty="0" smtClean="0">
                <a:latin typeface="+mn-lt"/>
              </a:rPr>
              <a:t>σωληναρίων.</a:t>
            </a:r>
            <a:endParaRPr lang="el-GR" sz="2400" dirty="0">
              <a:latin typeface="+mn-lt"/>
            </a:endParaRPr>
          </a:p>
          <a:p>
            <a:pPr>
              <a:lnSpc>
                <a:spcPct val="130000"/>
              </a:lnSpc>
              <a:spcBef>
                <a:spcPct val="60000"/>
              </a:spcBef>
            </a:pPr>
            <a:r>
              <a:rPr lang="el-GR" sz="2400" dirty="0">
                <a:latin typeface="+mn-lt"/>
              </a:rPr>
              <a:t>Ο υψηλός λόγος </a:t>
            </a:r>
            <a:r>
              <a:rPr lang="en-US" sz="2400" dirty="0">
                <a:latin typeface="+mn-lt"/>
              </a:rPr>
              <a:t>LH</a:t>
            </a:r>
            <a:r>
              <a:rPr lang="el-GR" sz="2400" dirty="0">
                <a:latin typeface="+mn-lt"/>
              </a:rPr>
              <a:t>/τεστοστερόνη είναι αρνητικός προγνωστικός δείκτης ως προς την επίτευξη υπογονιμότητας.</a:t>
            </a:r>
          </a:p>
          <a:p>
            <a:pPr>
              <a:lnSpc>
                <a:spcPct val="130000"/>
              </a:lnSpc>
              <a:spcBef>
                <a:spcPct val="600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Τεστοστερόνη: </a:t>
            </a:r>
            <a:r>
              <a:rPr lang="el-GR" sz="2400" dirty="0">
                <a:latin typeface="+mn-lt"/>
              </a:rPr>
              <a:t>Προτιμάται η μέτρηση της ελεύθερης τεστοστερόνης. </a:t>
            </a:r>
          </a:p>
          <a:p>
            <a:pPr>
              <a:lnSpc>
                <a:spcPct val="130000"/>
              </a:lnSpc>
              <a:spcBef>
                <a:spcPct val="600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Προλακτίνη: </a:t>
            </a:r>
            <a:r>
              <a:rPr lang="el-GR" sz="2400" dirty="0">
                <a:latin typeface="+mn-lt"/>
              </a:rPr>
              <a:t>Μετριέται για τον έλεγχο της υπόφυσης. Επειδή η έκκριση της προλακτίνης επηρεάζεται από πολλούς παράγοντες η μέτρηση της πρέπει να γίνεται πολλές </a:t>
            </a:r>
            <a:r>
              <a:rPr lang="el-GR" sz="2400" dirty="0" smtClean="0">
                <a:latin typeface="+mn-lt"/>
              </a:rPr>
              <a:t>φορές.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3386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Στάδια βασικής ανάλυσης </a:t>
            </a:r>
            <a:r>
              <a:rPr lang="el-GR" dirty="0" smtClean="0"/>
              <a:t>σπέρματος</a:t>
            </a:r>
            <a:endParaRPr lang="el-GR" dirty="0"/>
          </a:p>
        </p:txBody>
      </p:sp>
      <p:sp>
        <p:nvSpPr>
          <p:cNvPr id="8195" name="Text Box 5"/>
          <p:cNvSpPr txBox="1">
            <a:spLocks noChangeArrowheads="1"/>
          </p:cNvSpPr>
          <p:nvPr/>
        </p:nvSpPr>
        <p:spPr bwMode="auto">
          <a:xfrm>
            <a:off x="1547664" y="1052736"/>
            <a:ext cx="730885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Συλλογή </a:t>
            </a:r>
            <a:r>
              <a:rPr lang="el-GR" sz="2400" dirty="0" smtClean="0">
                <a:latin typeface="+mn-lt"/>
              </a:rPr>
              <a:t>δείγματος,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Προσδιορισμός φυσικών </a:t>
            </a:r>
            <a:r>
              <a:rPr lang="el-GR" sz="2400" dirty="0" smtClean="0">
                <a:latin typeface="+mn-lt"/>
              </a:rPr>
              <a:t>χαρακτήρων,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Προσδιορισμός της κινητικότητας των </a:t>
            </a:r>
            <a:r>
              <a:rPr lang="el-GR" sz="2400" dirty="0" smtClean="0">
                <a:latin typeface="+mn-lt"/>
              </a:rPr>
              <a:t>σπερματοζωαρίων,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Προσδιορισμός της ζωτικότητας των </a:t>
            </a:r>
            <a:r>
              <a:rPr lang="el-GR" sz="2400" dirty="0" smtClean="0">
                <a:latin typeface="+mn-lt"/>
              </a:rPr>
              <a:t>σπερματοζωαρίων,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Εκτίμηση συσσωρεύσεων και </a:t>
            </a:r>
            <a:r>
              <a:rPr lang="el-GR" sz="2400" dirty="0" smtClean="0">
                <a:latin typeface="+mn-lt"/>
              </a:rPr>
              <a:t>συγκολλήσεων,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Αναζήτηση μικροοργανισμών και </a:t>
            </a:r>
            <a:r>
              <a:rPr lang="el-GR" sz="2400" dirty="0" smtClean="0">
                <a:latin typeface="+mn-lt"/>
              </a:rPr>
              <a:t>ερυθρών,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Μέτρηση αριθμού </a:t>
            </a:r>
            <a:r>
              <a:rPr lang="el-GR" sz="2400" dirty="0" smtClean="0">
                <a:latin typeface="+mn-lt"/>
              </a:rPr>
              <a:t>σπερματοζωαρίων,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Προσδιορισμός της μορφολογίας των </a:t>
            </a:r>
            <a:r>
              <a:rPr lang="el-GR" sz="2400" dirty="0" smtClean="0">
                <a:latin typeface="+mn-lt"/>
              </a:rPr>
              <a:t>σπερματοζωαρίων,</a:t>
            </a:r>
            <a:endParaRPr lang="el-GR" sz="2400" dirty="0">
              <a:latin typeface="+mn-lt"/>
            </a:endParaRPr>
          </a:p>
          <a:p>
            <a:pPr marL="342900" indent="-342900">
              <a:spcBef>
                <a:spcPts val="12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Μέτρηση στρογγυλών κυττάρων και </a:t>
            </a:r>
            <a:r>
              <a:rPr lang="el-GR" sz="2400" dirty="0" smtClean="0">
                <a:latin typeface="+mn-lt"/>
              </a:rPr>
              <a:t>πυοσφαιρίων.</a:t>
            </a:r>
            <a:endParaRPr lang="el-GR" sz="2400" dirty="0">
              <a:latin typeface="+mn-lt"/>
            </a:endParaRPr>
          </a:p>
        </p:txBody>
      </p:sp>
      <p:sp>
        <p:nvSpPr>
          <p:cNvPr id="8199" name="Text Box 9"/>
          <p:cNvSpPr txBox="1">
            <a:spLocks noChangeArrowheads="1"/>
          </p:cNvSpPr>
          <p:nvPr/>
        </p:nvSpPr>
        <p:spPr bwMode="auto">
          <a:xfrm>
            <a:off x="199255" y="2312676"/>
            <a:ext cx="1086677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200" dirty="0">
                <a:latin typeface="+mn-lt"/>
              </a:rPr>
              <a:t>Μέσα στην </a:t>
            </a:r>
          </a:p>
          <a:p>
            <a:pPr>
              <a:spcBef>
                <a:spcPct val="50000"/>
              </a:spcBef>
            </a:pPr>
            <a:r>
              <a:rPr lang="el-GR" sz="2200" dirty="0">
                <a:latin typeface="+mn-lt"/>
              </a:rPr>
              <a:t>1</a:t>
            </a:r>
            <a:r>
              <a:rPr lang="el-GR" sz="2200" baseline="30000" dirty="0">
                <a:latin typeface="+mn-lt"/>
              </a:rPr>
              <a:t>η</a:t>
            </a:r>
            <a:r>
              <a:rPr lang="el-GR" sz="2200" dirty="0">
                <a:latin typeface="+mn-lt"/>
              </a:rPr>
              <a:t> ώρα</a:t>
            </a:r>
          </a:p>
        </p:txBody>
      </p:sp>
      <p:sp>
        <p:nvSpPr>
          <p:cNvPr id="5" name="Αριστερή αγκύλη 4"/>
          <p:cNvSpPr/>
          <p:nvPr/>
        </p:nvSpPr>
        <p:spPr>
          <a:xfrm>
            <a:off x="1285932" y="1079105"/>
            <a:ext cx="432048" cy="3744416"/>
          </a:xfrm>
          <a:prstGeom prst="leftBracket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96232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 </a:t>
            </a:r>
            <a:r>
              <a:rPr lang="el-GR" dirty="0" smtClean="0"/>
              <a:t>ειδικός </a:t>
            </a:r>
            <a:r>
              <a:rPr lang="el-GR" dirty="0"/>
              <a:t>ορμονολογικός </a:t>
            </a:r>
            <a:r>
              <a:rPr lang="el-GR" dirty="0" smtClean="0"/>
              <a:t>έλεγχος</a:t>
            </a:r>
            <a:endParaRPr lang="el-GR" dirty="0"/>
          </a:p>
        </p:txBody>
      </p:sp>
      <p:sp>
        <p:nvSpPr>
          <p:cNvPr id="22530" name="Rectangle 4"/>
          <p:cNvSpPr>
            <a:spLocks noChangeArrowheads="1"/>
          </p:cNvSpPr>
          <p:nvPr/>
        </p:nvSpPr>
        <p:spPr bwMode="auto">
          <a:xfrm>
            <a:off x="394192" y="1340768"/>
            <a:ext cx="8281168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spcBef>
                <a:spcPct val="600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Ανασταλτίνη: </a:t>
            </a:r>
            <a:r>
              <a:rPr lang="el-GR" sz="2400" dirty="0">
                <a:latin typeface="+mn-lt"/>
              </a:rPr>
              <a:t>Μεταξύ των ισομορφών της ανασταλτίνης η ανασταλτίνη-β είναι ο πιο ευαίσθητος δείκτης της λειτουργικής ικανότητας των κυττάρων </a:t>
            </a:r>
            <a:r>
              <a:rPr lang="en-US" sz="2400" dirty="0">
                <a:latin typeface="+mn-lt"/>
              </a:rPr>
              <a:t>Sertoli </a:t>
            </a:r>
            <a:r>
              <a:rPr lang="el-GR" sz="2400" dirty="0">
                <a:latin typeface="+mn-lt"/>
              </a:rPr>
              <a:t>και της σπερματογένεσης. </a:t>
            </a:r>
          </a:p>
          <a:p>
            <a:pPr>
              <a:lnSpc>
                <a:spcPct val="120000"/>
              </a:lnSpc>
              <a:spcBef>
                <a:spcPct val="6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Αντιμυλλεριανή ορμόνη (ΑΜΗ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): </a:t>
            </a:r>
            <a:r>
              <a:rPr lang="el-GR" sz="2400" dirty="0">
                <a:latin typeface="+mn-lt"/>
              </a:rPr>
              <a:t>Έχει μεγάλη κλινική αξία, ως ευαίσθητος δείκτης για την ανίχνευση προβλημάτων σε αγόρια εφηβικής ηλικίας.</a:t>
            </a:r>
          </a:p>
          <a:p>
            <a:pPr>
              <a:lnSpc>
                <a:spcPct val="120000"/>
              </a:lnSpc>
              <a:spcBef>
                <a:spcPct val="6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Θυρεοειδικές 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ορμόνες: </a:t>
            </a:r>
            <a:r>
              <a:rPr lang="el-GR" sz="2400" dirty="0">
                <a:latin typeface="+mn-lt"/>
              </a:rPr>
              <a:t>Μετρώνται οι θυρεοειδικές ορμόνες 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T</a:t>
            </a:r>
            <a:r>
              <a:rPr lang="el-GR" sz="2400" b="1" baseline="-25000" dirty="0">
                <a:solidFill>
                  <a:srgbClr val="9B0000"/>
                </a:solidFill>
                <a:latin typeface="+mn-lt"/>
              </a:rPr>
              <a:t>3</a:t>
            </a:r>
            <a:r>
              <a:rPr lang="el-GR" sz="2400" dirty="0">
                <a:latin typeface="+mn-lt"/>
              </a:rPr>
              <a:t> και 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T</a:t>
            </a:r>
            <a:r>
              <a:rPr lang="el-GR" sz="2400" b="1" baseline="-25000" dirty="0">
                <a:solidFill>
                  <a:srgbClr val="9B0000"/>
                </a:solidFill>
                <a:latin typeface="+mn-lt"/>
              </a:rPr>
              <a:t>4</a:t>
            </a:r>
            <a:r>
              <a:rPr lang="el-GR" sz="2400" dirty="0">
                <a:latin typeface="+mn-lt"/>
              </a:rPr>
              <a:t> καθώς και η 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TSH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αλλά και τα αντιθυρεοειδικά αντισώματα 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anti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-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Tg</a:t>
            </a:r>
            <a:r>
              <a:rPr lang="en-US" sz="2400" dirty="0">
                <a:solidFill>
                  <a:srgbClr val="9B0000"/>
                </a:solidFill>
                <a:latin typeface="+mn-lt"/>
              </a:rPr>
              <a:t> </a:t>
            </a:r>
            <a:r>
              <a:rPr lang="el-GR" sz="2400" dirty="0">
                <a:latin typeface="+mn-lt"/>
              </a:rPr>
              <a:t>και 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anti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-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TPO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.</a:t>
            </a:r>
            <a:endParaRPr lang="el-GR" sz="2400" dirty="0">
              <a:solidFill>
                <a:srgbClr val="9B0000"/>
              </a:solidFill>
              <a:latin typeface="+mn-lt"/>
            </a:endParaRPr>
          </a:p>
          <a:p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91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2204864"/>
            <a:ext cx="8229600" cy="1224136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Ο βιοχημικός έλεγχος του </a:t>
            </a:r>
            <a:r>
              <a:rPr lang="el-GR" dirty="0" smtClean="0"/>
              <a:t>σπέρματος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671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Πότε γίνεται βιοχημικός </a:t>
            </a:r>
            <a:r>
              <a:rPr lang="el-GR" dirty="0" smtClean="0"/>
              <a:t>έλεγχος</a:t>
            </a:r>
            <a:endParaRPr lang="el-GR" dirty="0"/>
          </a:p>
        </p:txBody>
      </p:sp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539750" y="1625752"/>
            <a:ext cx="7744300" cy="3566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>
              <a:lnSpc>
                <a:spcPct val="125000"/>
              </a:lnSpc>
              <a:spcBef>
                <a:spcPct val="40000"/>
              </a:spcBef>
            </a:pPr>
            <a:r>
              <a:rPr lang="el-GR" sz="2400" dirty="0">
                <a:latin typeface="+mn-lt"/>
              </a:rPr>
              <a:t>Όταν υπάρχουν οι κάτωθι </a:t>
            </a:r>
            <a:r>
              <a:rPr lang="el-GR" sz="2400" dirty="0" smtClean="0">
                <a:latin typeface="+mn-lt"/>
              </a:rPr>
              <a:t>παράγοντες:</a:t>
            </a:r>
            <a:endParaRPr lang="el-GR" sz="2400" dirty="0">
              <a:latin typeface="+mn-lt"/>
            </a:endParaRPr>
          </a:p>
          <a:p>
            <a:pPr marL="457200" indent="-457200">
              <a:lnSpc>
                <a:spcPct val="125000"/>
              </a:lnSpc>
              <a:spcBef>
                <a:spcPct val="40000"/>
              </a:spcBef>
              <a:buFont typeface="+mj-lt"/>
              <a:buAutoNum type="arabicParenR"/>
            </a:pPr>
            <a:r>
              <a:rPr lang="el-GR" sz="2400" dirty="0" smtClean="0">
                <a:latin typeface="+mn-lt"/>
              </a:rPr>
              <a:t>ο </a:t>
            </a:r>
            <a:r>
              <a:rPr lang="el-GR" sz="2400" dirty="0">
                <a:latin typeface="+mn-lt"/>
              </a:rPr>
              <a:t>χαμηλός όγκος σπέρματος (&lt; 2 </a:t>
            </a:r>
            <a:r>
              <a:rPr lang="en-US" sz="2400" dirty="0">
                <a:latin typeface="+mn-lt"/>
              </a:rPr>
              <a:t>ml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457200" indent="-457200">
              <a:lnSpc>
                <a:spcPct val="125000"/>
              </a:lnSpc>
              <a:spcBef>
                <a:spcPct val="40000"/>
              </a:spcBef>
              <a:buFont typeface="+mj-lt"/>
              <a:buAutoNum type="arabicParenR"/>
            </a:pPr>
            <a:r>
              <a:rPr lang="el-GR" sz="2400" dirty="0" smtClean="0">
                <a:latin typeface="+mn-lt"/>
              </a:rPr>
              <a:t>ταχεία </a:t>
            </a:r>
            <a:r>
              <a:rPr lang="el-GR" sz="2400" dirty="0">
                <a:latin typeface="+mn-lt"/>
              </a:rPr>
              <a:t>μείωση της κινητικότητας των </a:t>
            </a:r>
            <a:r>
              <a:rPr lang="el-GR" sz="2400" dirty="0" smtClean="0">
                <a:latin typeface="+mn-lt"/>
              </a:rPr>
              <a:t>σπερματοζωαρίων,</a:t>
            </a:r>
            <a:endParaRPr lang="el-GR" sz="2400" dirty="0">
              <a:latin typeface="+mn-lt"/>
            </a:endParaRPr>
          </a:p>
          <a:p>
            <a:pPr marL="457200" indent="-457200">
              <a:lnSpc>
                <a:spcPct val="125000"/>
              </a:lnSpc>
              <a:spcBef>
                <a:spcPct val="40000"/>
              </a:spcBef>
              <a:buFont typeface="+mj-lt"/>
              <a:buAutoNum type="arabicParenR"/>
            </a:pPr>
            <a:r>
              <a:rPr lang="el-GR" sz="2400" dirty="0" smtClean="0">
                <a:latin typeface="+mn-lt"/>
              </a:rPr>
              <a:t>Αζωοσπερμία,</a:t>
            </a:r>
            <a:endParaRPr lang="el-GR" sz="2400" dirty="0">
              <a:latin typeface="+mn-lt"/>
            </a:endParaRPr>
          </a:p>
          <a:p>
            <a:pPr marL="457200" indent="-457200">
              <a:lnSpc>
                <a:spcPct val="125000"/>
              </a:lnSpc>
              <a:spcBef>
                <a:spcPct val="40000"/>
              </a:spcBef>
              <a:buFont typeface="+mj-lt"/>
              <a:buAutoNum type="arabicParenR"/>
            </a:pPr>
            <a:r>
              <a:rPr lang="el-GR" sz="2400" dirty="0" smtClean="0">
                <a:latin typeface="+mn-lt"/>
              </a:rPr>
              <a:t>ανεξήγητη υπογονιμότητα,</a:t>
            </a:r>
            <a:endParaRPr lang="el-GR" sz="2400" dirty="0">
              <a:latin typeface="+mn-lt"/>
            </a:endParaRPr>
          </a:p>
          <a:p>
            <a:pPr marL="457200" indent="-457200">
              <a:lnSpc>
                <a:spcPct val="125000"/>
              </a:lnSpc>
              <a:spcBef>
                <a:spcPct val="40000"/>
              </a:spcBef>
              <a:buFont typeface="+mj-lt"/>
              <a:buAutoNum type="arabicParenR"/>
            </a:pPr>
            <a:r>
              <a:rPr lang="el-GR" sz="2400" dirty="0" smtClean="0">
                <a:latin typeface="+mn-lt"/>
              </a:rPr>
              <a:t>εικόνα </a:t>
            </a:r>
            <a:r>
              <a:rPr lang="el-GR" sz="2400" dirty="0">
                <a:latin typeface="+mn-lt"/>
              </a:rPr>
              <a:t>φλεγμονής στο </a:t>
            </a:r>
            <a:r>
              <a:rPr lang="el-GR" sz="2400" dirty="0" smtClean="0">
                <a:latin typeface="+mn-lt"/>
              </a:rPr>
              <a:t>σπέρμα.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7538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Autofit/>
          </a:bodyPr>
          <a:lstStyle/>
          <a:p>
            <a:r>
              <a:rPr lang="el-GR" dirty="0"/>
              <a:t>Προετοιμασία δείγματος σπέρματος για χημικές </a:t>
            </a:r>
            <a:r>
              <a:rPr lang="el-GR" dirty="0" smtClean="0"/>
              <a:t>αναλύσεις</a:t>
            </a:r>
            <a:endParaRPr lang="el-GR" dirty="0"/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611188" y="2039033"/>
            <a:ext cx="8064500" cy="280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32000" indent="-432000" defTabSz="179388">
              <a:lnSpc>
                <a:spcPct val="130000"/>
              </a:lnSpc>
              <a:spcBef>
                <a:spcPts val="1200"/>
              </a:spcBef>
              <a:buFontTx/>
              <a:buChar char="•"/>
            </a:pPr>
            <a:r>
              <a:rPr lang="el-GR" sz="2400" dirty="0">
                <a:latin typeface="+mn-lt"/>
              </a:rPr>
              <a:t>Περιμένουμε την ρευστοποίηση του </a:t>
            </a:r>
            <a:r>
              <a:rPr lang="el-GR" sz="2400" dirty="0" smtClean="0">
                <a:latin typeface="+mn-lt"/>
              </a:rPr>
              <a:t>δείγματος,</a:t>
            </a:r>
            <a:endParaRPr lang="en-US" sz="2400" dirty="0">
              <a:latin typeface="+mn-lt"/>
            </a:endParaRPr>
          </a:p>
          <a:p>
            <a:pPr marL="432000" indent="-432000" defTabSz="179388">
              <a:lnSpc>
                <a:spcPct val="130000"/>
              </a:lnSpc>
              <a:spcBef>
                <a:spcPts val="1200"/>
              </a:spcBef>
              <a:buFontTx/>
              <a:buChar char="•"/>
            </a:pPr>
            <a:r>
              <a:rPr lang="el-GR" sz="2400" dirty="0">
                <a:latin typeface="+mn-lt"/>
              </a:rPr>
              <a:t>Φυγοκεντρούμε στις 3000 στροφές/λεπτό για 15 λεπτά και η λήψη του </a:t>
            </a:r>
            <a:r>
              <a:rPr lang="el-GR" sz="2400" dirty="0" smtClean="0">
                <a:latin typeface="+mn-lt"/>
              </a:rPr>
              <a:t>υπερκείμενου</a:t>
            </a:r>
            <a:r>
              <a:rPr lang="el-GR" sz="2400" dirty="0">
                <a:latin typeface="+mn-lt"/>
              </a:rPr>
              <a:t>,</a:t>
            </a:r>
          </a:p>
          <a:p>
            <a:pPr marL="432000" indent="-432000" defTabSz="179388">
              <a:lnSpc>
                <a:spcPct val="130000"/>
              </a:lnSpc>
              <a:spcBef>
                <a:spcPts val="1200"/>
              </a:spcBef>
              <a:buFontTx/>
              <a:buChar char="•"/>
            </a:pPr>
            <a:r>
              <a:rPr lang="el-GR" sz="2400" dirty="0">
                <a:latin typeface="+mn-lt"/>
              </a:rPr>
              <a:t>Αν η ανάλυση δεν γίνει αμέσως τα δείγματα σπέρματος μπορούν να διατηρηθούν επί μακρόν στους -20</a:t>
            </a:r>
            <a:r>
              <a:rPr lang="en-US" sz="2400" baseline="30000" dirty="0">
                <a:latin typeface="+mn-lt"/>
              </a:rPr>
              <a:t>o</a:t>
            </a:r>
            <a:r>
              <a:rPr lang="en-US" sz="2400" dirty="0">
                <a:latin typeface="+mn-lt"/>
              </a:rPr>
              <a:t>C</a:t>
            </a:r>
            <a:r>
              <a:rPr lang="el-GR" sz="2400" dirty="0">
                <a:latin typeface="+mn-lt"/>
              </a:rPr>
              <a:t>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999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Έλεγχος </a:t>
            </a:r>
            <a:r>
              <a:rPr lang="el-GR" dirty="0" smtClean="0"/>
              <a:t>σπερματοζωαρίων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14685" y="1268760"/>
            <a:ext cx="8496944" cy="5108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Ακροσίνη</a:t>
            </a:r>
            <a:r>
              <a:rPr lang="el-GR" sz="2400" dirty="0" smtClean="0">
                <a:solidFill>
                  <a:srgbClr val="9B0000"/>
                </a:solidFill>
                <a:latin typeface="+mn-lt"/>
              </a:rPr>
              <a:t> 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l-GR" sz="2400" dirty="0" smtClean="0">
                <a:latin typeface="+mn-lt"/>
              </a:rPr>
              <a:t>Πρόκειται για μια πρωτεϊνάση στο ακρόσωμα των σπερματοζωαρίων. Είναι απαραίτητη για τη γονιμοποίηση. Βοηθά στην προσκόλληση του σπερματοζωαρίου στη διαφανή ζώνη και τη διείσδυσή του στο ωάριο,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l-GR" sz="2400" u="sng" dirty="0" smtClean="0">
                <a:latin typeface="+mn-lt"/>
              </a:rPr>
              <a:t>Τιμές αναφοράς</a:t>
            </a:r>
            <a:r>
              <a:rPr lang="el-GR" sz="2400" dirty="0" smtClean="0">
                <a:latin typeface="+mn-lt"/>
              </a:rPr>
              <a:t>: ≥ 25 μ</a:t>
            </a:r>
            <a:r>
              <a:rPr lang="en-US" sz="2400" dirty="0" smtClean="0">
                <a:latin typeface="+mn-lt"/>
              </a:rPr>
              <a:t>IU</a:t>
            </a:r>
            <a:r>
              <a:rPr lang="el-GR" sz="2400" dirty="0" smtClean="0">
                <a:latin typeface="+mn-lt"/>
              </a:rPr>
              <a:t> ακροσίνη / 100 σπερματοζωάρια. 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Φωσφοκινάση της κρεατίνης (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CK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)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l-GR" sz="2400" dirty="0" smtClean="0">
                <a:latin typeface="+mn-lt"/>
              </a:rPr>
              <a:t>Είναι το ένζυμο που παίρνει μέρος στη σύνθεση και μεταφορά ενέργειας στα σπερματοζωάρια, ενισχύοντας την κινητικότητα και την ταχύτητά τους.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l-GR" sz="2400" u="sng" dirty="0" smtClean="0">
                <a:latin typeface="+mn-lt"/>
              </a:rPr>
              <a:t>Τιμές αναφοράς</a:t>
            </a:r>
            <a:r>
              <a:rPr lang="el-GR" sz="2400" dirty="0" smtClean="0">
                <a:latin typeface="+mn-lt"/>
              </a:rPr>
              <a:t>: ≤ 0,25 μονάδες </a:t>
            </a:r>
            <a:r>
              <a:rPr lang="en-US" sz="2400" dirty="0" smtClean="0">
                <a:latin typeface="+mn-lt"/>
              </a:rPr>
              <a:t>CK</a:t>
            </a:r>
            <a:r>
              <a:rPr lang="el-GR" sz="2400" dirty="0" smtClean="0">
                <a:latin typeface="+mn-lt"/>
              </a:rPr>
              <a:t> / 108 σπερματοζωάρια.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397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Έλεγχος σπερματοζωαρίων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323528" y="1628800"/>
            <a:ext cx="8496944" cy="366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lnSpc>
                <a:spcPct val="114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Ενεργείς ενώσεις οξυγόνου (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ROS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)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l-GR" sz="2400" dirty="0" smtClean="0">
                <a:latin typeface="+mn-lt"/>
              </a:rPr>
              <a:t>Προέρχονται από τα σπερματοκύτταρα και τα λευκοκύτταρα. Η συγκέντρωση μεγάλων ποσοτήτων </a:t>
            </a:r>
            <a:r>
              <a:rPr lang="en-US" sz="2400" dirty="0" smtClean="0">
                <a:latin typeface="+mn-lt"/>
              </a:rPr>
              <a:t>ROS</a:t>
            </a:r>
            <a:r>
              <a:rPr lang="el-GR" sz="2400" dirty="0" smtClean="0">
                <a:latin typeface="+mn-lt"/>
              </a:rPr>
              <a:t> μπορεί να προκαλέσει αλλαγές στην κυτταρική μεμβράνη και στο </a:t>
            </a:r>
            <a:r>
              <a:rPr lang="en-US" sz="2400" dirty="0" smtClean="0">
                <a:latin typeface="+mn-lt"/>
              </a:rPr>
              <a:t>DNA</a:t>
            </a:r>
            <a:r>
              <a:rPr lang="el-GR" sz="2400" dirty="0" smtClean="0">
                <a:latin typeface="+mn-lt"/>
              </a:rPr>
              <a:t> του σπερματοζωαρίου,</a:t>
            </a:r>
          </a:p>
          <a:p>
            <a:pPr marL="342900" indent="-342900">
              <a:lnSpc>
                <a:spcPct val="114000"/>
              </a:lnSpc>
              <a:spcBef>
                <a:spcPts val="600"/>
              </a:spcBef>
              <a:buFont typeface="+mj-lt"/>
              <a:buAutoNum type="arabicPeriod" startAt="3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Τριφωσφορική αδενοσίνη (ΑΤ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P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)</a:t>
            </a:r>
          </a:p>
          <a:p>
            <a:pPr lvl="1">
              <a:lnSpc>
                <a:spcPct val="114000"/>
              </a:lnSpc>
              <a:spcBef>
                <a:spcPts val="600"/>
              </a:spcBef>
            </a:pPr>
            <a:r>
              <a:rPr lang="el-GR" sz="2400" dirty="0" smtClean="0">
                <a:latin typeface="+mn-lt"/>
              </a:rPr>
              <a:t>Αποτελεί πηγή ενέργειας απαραίτητη για την κίνηση της ουράς.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391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Έλεγχος </a:t>
            </a:r>
            <a:r>
              <a:rPr lang="el-GR" dirty="0" smtClean="0"/>
              <a:t>επιδιδυμίδας</a:t>
            </a:r>
            <a:endParaRPr lang="el-GR" dirty="0"/>
          </a:p>
        </p:txBody>
      </p:sp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6734" y="1195202"/>
            <a:ext cx="5195569" cy="5494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sz="2200" b="1" dirty="0" smtClean="0">
                <a:solidFill>
                  <a:srgbClr val="9B0000"/>
                </a:solidFill>
                <a:latin typeface="+mn-lt"/>
              </a:rPr>
              <a:t>1</a:t>
            </a:r>
            <a:r>
              <a:rPr lang="el-GR" sz="2200" b="1" dirty="0">
                <a:solidFill>
                  <a:srgbClr val="9B0000"/>
                </a:solidFill>
                <a:latin typeface="+mn-lt"/>
              </a:rPr>
              <a:t>. Ουδέτερη α-γλυκοσιδάση</a:t>
            </a:r>
            <a:endParaRPr lang="el-GR" sz="2200" dirty="0">
              <a:solidFill>
                <a:srgbClr val="9B0000"/>
              </a:solidFill>
              <a:latin typeface="+mn-lt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sz="2200" dirty="0">
                <a:latin typeface="+mn-lt"/>
              </a:rPr>
              <a:t>Είναι ο καλύτερος δείκτης λειτουργίας της επιδιδυμίδας. Μειώνεται όταν υπάρχει απόφραξη της </a:t>
            </a:r>
            <a:r>
              <a:rPr lang="el-GR" sz="2200" dirty="0" smtClean="0">
                <a:latin typeface="+mn-lt"/>
              </a:rPr>
              <a:t>επιδιδυμίδας.</a:t>
            </a:r>
            <a:endParaRPr lang="el-GR" sz="2200" dirty="0">
              <a:latin typeface="+mn-lt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sz="2200" u="sng" dirty="0">
                <a:latin typeface="+mn-lt"/>
              </a:rPr>
              <a:t>Τιμές αναφοράς</a:t>
            </a:r>
            <a:r>
              <a:rPr lang="el-GR" sz="2200" dirty="0">
                <a:latin typeface="+mn-lt"/>
              </a:rPr>
              <a:t>: ≥ 11 </a:t>
            </a:r>
            <a:r>
              <a:rPr lang="en-US" sz="2200" dirty="0">
                <a:latin typeface="+mn-lt"/>
              </a:rPr>
              <a:t>mIU</a:t>
            </a:r>
            <a:r>
              <a:rPr lang="el-GR" sz="2200" dirty="0">
                <a:latin typeface="+mn-lt"/>
              </a:rPr>
              <a:t> / εκσπερμάτιση.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sz="2200" b="1" dirty="0">
                <a:solidFill>
                  <a:srgbClr val="9B0000"/>
                </a:solidFill>
                <a:latin typeface="+mn-lt"/>
              </a:rPr>
              <a:t>2. </a:t>
            </a:r>
            <a:r>
              <a:rPr lang="en-US" sz="2200" b="1" dirty="0">
                <a:solidFill>
                  <a:srgbClr val="9B0000"/>
                </a:solidFill>
                <a:latin typeface="+mn-lt"/>
              </a:rPr>
              <a:t>L</a:t>
            </a:r>
            <a:r>
              <a:rPr lang="el-GR" sz="2200" b="1" dirty="0">
                <a:solidFill>
                  <a:srgbClr val="9B0000"/>
                </a:solidFill>
                <a:latin typeface="+mn-lt"/>
              </a:rPr>
              <a:t>-καρνιτίνη</a:t>
            </a:r>
            <a:endParaRPr lang="el-GR" sz="2200" dirty="0">
              <a:solidFill>
                <a:srgbClr val="9B0000"/>
              </a:solidFill>
              <a:latin typeface="+mn-lt"/>
            </a:endParaRP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sz="2200" dirty="0">
                <a:latin typeface="+mn-lt"/>
              </a:rPr>
              <a:t>Είναι ο φορέας των λιπαρών οξέων στο μιτοχόνδριο των σπερματοζωαρίων τα οποία χρησιμοποιούνται ως πηγή ενέργειας από αυτά. Με τον προσδιορισμό της μπορεί να εντοπισθεί η θέση της τυχόν απόφραξης.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sz="2200" u="sng" dirty="0">
                <a:latin typeface="+mn-lt"/>
              </a:rPr>
              <a:t>Τιμές αναφοράς</a:t>
            </a:r>
            <a:r>
              <a:rPr lang="el-GR" sz="2200" dirty="0">
                <a:latin typeface="+mn-lt"/>
              </a:rPr>
              <a:t>:  100 – 480 </a:t>
            </a:r>
            <a:r>
              <a:rPr lang="en-US" sz="2200" dirty="0">
                <a:latin typeface="+mn-lt"/>
              </a:rPr>
              <a:t>mg</a:t>
            </a:r>
            <a:r>
              <a:rPr lang="el-GR" sz="2200" dirty="0">
                <a:latin typeface="+mn-lt"/>
              </a:rPr>
              <a:t>/</a:t>
            </a:r>
            <a:r>
              <a:rPr lang="en-US" sz="2200" dirty="0" smtClean="0">
                <a:latin typeface="+mn-lt"/>
              </a:rPr>
              <a:t>dL</a:t>
            </a:r>
            <a:endParaRPr lang="el-GR" sz="2200" dirty="0" smtClean="0">
              <a:latin typeface="+mn-lt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5327131" y="1195202"/>
            <a:ext cx="3771800" cy="21759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sz="2200" b="1" dirty="0">
                <a:solidFill>
                  <a:srgbClr val="9B0000"/>
                </a:solidFill>
                <a:latin typeface="+mn-lt"/>
              </a:rPr>
              <a:t>3. Η γλυκεροφωσφορυλχολίνη (</a:t>
            </a:r>
            <a:r>
              <a:rPr lang="en-US" sz="2200" b="1" dirty="0">
                <a:solidFill>
                  <a:srgbClr val="9B0000"/>
                </a:solidFill>
                <a:latin typeface="+mn-lt"/>
              </a:rPr>
              <a:t>GPC</a:t>
            </a:r>
            <a:r>
              <a:rPr lang="el-GR" sz="2200" b="1" dirty="0">
                <a:solidFill>
                  <a:srgbClr val="9B0000"/>
                </a:solidFill>
                <a:latin typeface="+mn-lt"/>
              </a:rPr>
              <a:t>)</a:t>
            </a:r>
            <a:r>
              <a:rPr lang="el-GR" sz="2200" dirty="0">
                <a:solidFill>
                  <a:srgbClr val="9B0000"/>
                </a:solidFill>
                <a:latin typeface="+mn-lt"/>
              </a:rPr>
              <a:t> 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sz="2200" dirty="0">
                <a:latin typeface="+mn-lt"/>
              </a:rPr>
              <a:t>Συμμετέχει στην ωρίμανση των σπερματοζωαρίων.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l-GR" sz="2200" u="sng" dirty="0">
                <a:latin typeface="+mn-lt"/>
              </a:rPr>
              <a:t>Τιμές αναφοράς</a:t>
            </a:r>
            <a:r>
              <a:rPr lang="el-GR" sz="2200" dirty="0">
                <a:latin typeface="+mn-lt"/>
              </a:rPr>
              <a:t>:  &gt; 650 μ</a:t>
            </a:r>
            <a:r>
              <a:rPr lang="en-US" sz="2200" dirty="0">
                <a:latin typeface="+mn-lt"/>
              </a:rPr>
              <a:t>g</a:t>
            </a:r>
            <a:r>
              <a:rPr lang="el-GR" sz="2200" dirty="0">
                <a:latin typeface="+mn-lt"/>
              </a:rPr>
              <a:t>/</a:t>
            </a:r>
            <a:r>
              <a:rPr lang="en-US" sz="2200" dirty="0" smtClean="0">
                <a:latin typeface="+mn-lt"/>
              </a:rPr>
              <a:t>mL</a:t>
            </a:r>
            <a:endParaRPr lang="el-GR" sz="2200" dirty="0">
              <a:latin typeface="+mn-lt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71580" y="3487844"/>
            <a:ext cx="2882902" cy="30326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7651" name="Line 3"/>
          <p:cNvSpPr>
            <a:spLocks noChangeShapeType="1"/>
          </p:cNvSpPr>
          <p:nvPr/>
        </p:nvSpPr>
        <p:spPr bwMode="auto">
          <a:xfrm flipV="1">
            <a:off x="5771580" y="6093296"/>
            <a:ext cx="1656184" cy="42719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cxnSp>
        <p:nvCxnSpPr>
          <p:cNvPr id="8" name="Ευθεία γραμμή σύνδεσης 7"/>
          <p:cNvCxnSpPr/>
          <p:nvPr/>
        </p:nvCxnSpPr>
        <p:spPr>
          <a:xfrm>
            <a:off x="5202303" y="1195202"/>
            <a:ext cx="0" cy="5494261"/>
          </a:xfrm>
          <a:prstGeom prst="line">
            <a:avLst/>
          </a:prstGeom>
          <a:ln w="25400">
            <a:solidFill>
              <a:srgbClr val="9B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761462" y="6492875"/>
            <a:ext cx="2133600" cy="365125"/>
          </a:xfrm>
        </p:spPr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5209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σπερματοδόχων κύστεων</a:t>
            </a:r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2987824" y="874824"/>
            <a:ext cx="6156176" cy="5983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30000"/>
              </a:lnSpc>
              <a:spcBef>
                <a:spcPct val="95000"/>
              </a:spcBef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1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. Φρουκτόζη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 </a:t>
            </a:r>
          </a:p>
          <a:p>
            <a:pPr>
              <a:lnSpc>
                <a:spcPct val="130000"/>
              </a:lnSpc>
            </a:pPr>
            <a:r>
              <a:rPr lang="en-US" sz="2400" dirty="0">
                <a:latin typeface="+mn-lt"/>
              </a:rPr>
              <a:t>H</a:t>
            </a:r>
            <a:r>
              <a:rPr lang="el-GR" sz="2400" dirty="0">
                <a:latin typeface="+mn-lt"/>
              </a:rPr>
              <a:t> φρουκτόζη παρέχει την ενέργεια για την κίνηση των σπερματοζωαρίων.  </a:t>
            </a:r>
          </a:p>
          <a:p>
            <a:pPr>
              <a:lnSpc>
                <a:spcPct val="130000"/>
              </a:lnSpc>
            </a:pPr>
            <a:r>
              <a:rPr lang="el-GR" sz="2400" u="sng" dirty="0">
                <a:latin typeface="+mn-lt"/>
              </a:rPr>
              <a:t>Τιμές αναφοράς</a:t>
            </a:r>
            <a:r>
              <a:rPr lang="el-GR" sz="2400" dirty="0">
                <a:latin typeface="+mn-lt"/>
              </a:rPr>
              <a:t>: 150 – 450 </a:t>
            </a:r>
            <a:r>
              <a:rPr lang="en-US" sz="2400" dirty="0">
                <a:latin typeface="+mn-lt"/>
              </a:rPr>
              <a:t>mg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 smtClean="0">
                <a:latin typeface="+mn-lt"/>
              </a:rPr>
              <a:t>dL</a:t>
            </a:r>
            <a:r>
              <a:rPr lang="el-GR" sz="2400" dirty="0" smtClean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ή </a:t>
            </a:r>
            <a:endParaRPr lang="en-US" sz="2400" dirty="0" smtClean="0">
              <a:latin typeface="+mn-lt"/>
            </a:endParaRPr>
          </a:p>
          <a:p>
            <a:pPr>
              <a:lnSpc>
                <a:spcPct val="130000"/>
              </a:lnSpc>
            </a:pP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&gt; </a:t>
            </a:r>
            <a:r>
              <a:rPr lang="el-GR" sz="2400" dirty="0">
                <a:latin typeface="+mn-lt"/>
              </a:rPr>
              <a:t>13 μ</a:t>
            </a:r>
            <a:r>
              <a:rPr lang="en-US" sz="2400" dirty="0">
                <a:latin typeface="+mn-lt"/>
              </a:rPr>
              <a:t>mol</a:t>
            </a:r>
            <a:r>
              <a:rPr lang="el-GR" sz="2400" dirty="0">
                <a:latin typeface="+mn-lt"/>
              </a:rPr>
              <a:t> / </a:t>
            </a:r>
            <a:r>
              <a:rPr lang="el-GR" sz="2400" dirty="0" smtClean="0">
                <a:latin typeface="+mn-lt"/>
              </a:rPr>
              <a:t>εκσπερμάτιση</a:t>
            </a:r>
            <a:r>
              <a:rPr lang="en-US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  <a:p>
            <a:pPr>
              <a:lnSpc>
                <a:spcPct val="130000"/>
              </a:lnSpc>
              <a:spcBef>
                <a:spcPct val="35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2. Προσταγλανδίνες </a:t>
            </a:r>
            <a:endParaRPr lang="el-GR" sz="2400" dirty="0">
              <a:solidFill>
                <a:srgbClr val="9B0000"/>
              </a:solidFill>
              <a:latin typeface="+mn-lt"/>
            </a:endParaRPr>
          </a:p>
          <a:p>
            <a:pPr>
              <a:lnSpc>
                <a:spcPct val="130000"/>
              </a:lnSpc>
            </a:pPr>
            <a:r>
              <a:rPr lang="el-GR" sz="2400" dirty="0">
                <a:latin typeface="+mn-lt"/>
              </a:rPr>
              <a:t>Οι προσταγλανδίνες (</a:t>
            </a:r>
            <a:r>
              <a:rPr lang="en-US" sz="2400" dirty="0">
                <a:latin typeface="+mn-lt"/>
              </a:rPr>
              <a:t>PGE</a:t>
            </a:r>
            <a:r>
              <a:rPr lang="el-GR" sz="2400" dirty="0">
                <a:latin typeface="+mn-lt"/>
              </a:rPr>
              <a:t>1 και </a:t>
            </a:r>
            <a:r>
              <a:rPr lang="en-US" sz="2400" dirty="0">
                <a:latin typeface="+mn-lt"/>
              </a:rPr>
              <a:t>PGE</a:t>
            </a:r>
            <a:r>
              <a:rPr lang="el-GR" sz="2400" dirty="0">
                <a:latin typeface="+mn-lt"/>
              </a:rPr>
              <a:t>2) βοηθούν τη μεταφορά του σπέρματος στο γεννητικό σύστημα της γυναίκας, ενισχύοντας την διείσδυση των σπερματοζωαρίων στην τραχηλική βλέννη.</a:t>
            </a:r>
          </a:p>
          <a:p>
            <a:pPr>
              <a:lnSpc>
                <a:spcPct val="130000"/>
              </a:lnSpc>
            </a:pPr>
            <a:r>
              <a:rPr lang="el-GR" sz="2400" u="sng" dirty="0">
                <a:latin typeface="+mn-lt"/>
              </a:rPr>
              <a:t>Τιμές αναφοράς</a:t>
            </a:r>
            <a:r>
              <a:rPr lang="el-GR" sz="2400" dirty="0">
                <a:latin typeface="+mn-lt"/>
              </a:rPr>
              <a:t>: 30 – 200 μ</a:t>
            </a:r>
            <a:r>
              <a:rPr lang="en-US" sz="2400" dirty="0">
                <a:latin typeface="+mn-lt"/>
              </a:rPr>
              <a:t>g</a:t>
            </a:r>
            <a:r>
              <a:rPr lang="el-GR" sz="2400" dirty="0">
                <a:latin typeface="+mn-lt"/>
              </a:rPr>
              <a:t>/</a:t>
            </a:r>
            <a:r>
              <a:rPr lang="en-US" sz="2400" dirty="0" smtClean="0">
                <a:latin typeface="+mn-lt"/>
              </a:rPr>
              <a:t>mL</a:t>
            </a:r>
            <a:r>
              <a:rPr lang="el-GR" sz="2400" dirty="0" smtClean="0">
                <a:latin typeface="+mn-lt"/>
              </a:rPr>
              <a:t>. </a:t>
            </a:r>
            <a:endParaRPr lang="el-GR" sz="2400" dirty="0">
              <a:latin typeface="+mn-lt"/>
            </a:endParaRPr>
          </a:p>
        </p:txBody>
      </p:sp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22" y="2132856"/>
            <a:ext cx="3015605" cy="31722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75" name="Line 4"/>
          <p:cNvSpPr>
            <a:spLocks noChangeShapeType="1"/>
          </p:cNvSpPr>
          <p:nvPr/>
        </p:nvSpPr>
        <p:spPr bwMode="auto">
          <a:xfrm flipV="1">
            <a:off x="683568" y="3573016"/>
            <a:ext cx="432049" cy="173208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50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Έλεγχος προστάτη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86002" y="1196752"/>
            <a:ext cx="6156175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Ψευδάργυρος (Ζ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n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),</a:t>
            </a:r>
          </a:p>
          <a:p>
            <a:pPr lvl="1">
              <a:spcBef>
                <a:spcPts val="600"/>
              </a:spcBef>
            </a:pPr>
            <a:r>
              <a:rPr lang="el-GR" sz="2400" dirty="0" smtClean="0">
                <a:latin typeface="+mn-lt"/>
              </a:rPr>
              <a:t>Σταθεροποιεί τις πρωτεΐνες του σπέρματος.</a:t>
            </a:r>
          </a:p>
          <a:p>
            <a:pPr lvl="1">
              <a:spcBef>
                <a:spcPts val="600"/>
              </a:spcBef>
            </a:pPr>
            <a:r>
              <a:rPr lang="el-GR" sz="2400" u="sng" dirty="0" smtClean="0">
                <a:latin typeface="+mn-lt"/>
              </a:rPr>
              <a:t>Τιμές </a:t>
            </a:r>
            <a:r>
              <a:rPr lang="el-GR" sz="2400" u="sng" dirty="0">
                <a:latin typeface="+mn-lt"/>
              </a:rPr>
              <a:t>αναφοράς</a:t>
            </a:r>
            <a:r>
              <a:rPr lang="el-GR" sz="2400" dirty="0">
                <a:latin typeface="+mn-lt"/>
              </a:rPr>
              <a:t>: &gt; 156 μ</a:t>
            </a:r>
            <a:r>
              <a:rPr lang="en-US" sz="2400" dirty="0">
                <a:latin typeface="+mn-lt"/>
              </a:rPr>
              <a:t>g</a:t>
            </a:r>
            <a:r>
              <a:rPr lang="el-GR" sz="2400" dirty="0">
                <a:latin typeface="+mn-lt"/>
              </a:rPr>
              <a:t> / εκσπερμάτιση.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Κιτρικό οξύ,</a:t>
            </a:r>
          </a:p>
          <a:p>
            <a:pPr lvl="1">
              <a:spcBef>
                <a:spcPts val="600"/>
              </a:spcBef>
            </a:pPr>
            <a:r>
              <a:rPr lang="el-GR" sz="2400" dirty="0" smtClean="0">
                <a:latin typeface="+mn-lt"/>
              </a:rPr>
              <a:t>Συντελεί </a:t>
            </a:r>
            <a:r>
              <a:rPr lang="el-GR" sz="2400" dirty="0">
                <a:latin typeface="+mn-lt"/>
              </a:rPr>
              <a:t>στη ρύθμιση του </a:t>
            </a:r>
            <a:r>
              <a:rPr lang="en-US" sz="2400" dirty="0">
                <a:latin typeface="+mn-lt"/>
              </a:rPr>
              <a:t>pH</a:t>
            </a:r>
            <a:r>
              <a:rPr lang="el-GR" sz="2400" dirty="0">
                <a:latin typeface="+mn-lt"/>
              </a:rPr>
              <a:t> και χρησιμοποιείται ως δείκτης συμμετοχής του </a:t>
            </a:r>
            <a:r>
              <a:rPr lang="el-GR" sz="2400" dirty="0" smtClean="0">
                <a:latin typeface="+mn-lt"/>
              </a:rPr>
              <a:t>προστάτη.</a:t>
            </a:r>
          </a:p>
          <a:p>
            <a:pPr lvl="1">
              <a:spcBef>
                <a:spcPts val="600"/>
              </a:spcBef>
            </a:pPr>
            <a:r>
              <a:rPr lang="el-GR" sz="2400" u="sng" dirty="0" smtClean="0">
                <a:latin typeface="+mn-lt"/>
              </a:rPr>
              <a:t>Τιμές </a:t>
            </a:r>
            <a:r>
              <a:rPr lang="el-GR" sz="2400" u="sng" dirty="0">
                <a:latin typeface="+mn-lt"/>
              </a:rPr>
              <a:t>αναφοράς</a:t>
            </a:r>
            <a:r>
              <a:rPr lang="el-GR" sz="2400" dirty="0">
                <a:latin typeface="+mn-lt"/>
              </a:rPr>
              <a:t>: ≥ 52 μ</a:t>
            </a:r>
            <a:r>
              <a:rPr lang="en-US" sz="2400" dirty="0">
                <a:latin typeface="+mn-lt"/>
              </a:rPr>
              <a:t>mol</a:t>
            </a:r>
            <a:r>
              <a:rPr lang="el-GR" sz="2400" dirty="0">
                <a:latin typeface="+mn-lt"/>
              </a:rPr>
              <a:t> / εκσπερμάτιση.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Όξινη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φωσφατάση (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ACP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),</a:t>
            </a:r>
          </a:p>
          <a:p>
            <a:pPr lvl="1">
              <a:spcBef>
                <a:spcPts val="600"/>
              </a:spcBef>
            </a:pPr>
            <a:r>
              <a:rPr lang="el-GR" sz="2400" dirty="0" smtClean="0">
                <a:latin typeface="+mn-lt"/>
              </a:rPr>
              <a:t>Χρησιμοποιείται </a:t>
            </a:r>
            <a:r>
              <a:rPr lang="el-GR" sz="2400" dirty="0">
                <a:latin typeface="+mn-lt"/>
              </a:rPr>
              <a:t>στην ιατροδικαστική ως εξέταση ενδεικτική για την παρουσία του </a:t>
            </a:r>
            <a:r>
              <a:rPr lang="el-GR" sz="2400" dirty="0" smtClean="0">
                <a:latin typeface="+mn-lt"/>
              </a:rPr>
              <a:t>σπέρματος.</a:t>
            </a:r>
          </a:p>
          <a:p>
            <a:pPr lvl="1">
              <a:spcBef>
                <a:spcPts val="600"/>
              </a:spcBef>
            </a:pPr>
            <a:r>
              <a:rPr lang="el-GR" sz="2400" u="sng" dirty="0" smtClean="0">
                <a:latin typeface="+mn-lt"/>
              </a:rPr>
              <a:t>Τιμές </a:t>
            </a:r>
            <a:r>
              <a:rPr lang="el-GR" sz="2400" u="sng" dirty="0">
                <a:latin typeface="+mn-lt"/>
              </a:rPr>
              <a:t>αναφοράς</a:t>
            </a:r>
            <a:r>
              <a:rPr lang="el-GR" sz="2400" dirty="0">
                <a:latin typeface="+mn-lt"/>
              </a:rPr>
              <a:t>:  ≥ 200 </a:t>
            </a:r>
            <a:r>
              <a:rPr lang="en-US" sz="2400" dirty="0">
                <a:latin typeface="+mn-lt"/>
              </a:rPr>
              <a:t>IU</a:t>
            </a:r>
            <a:r>
              <a:rPr lang="el-GR" sz="2400" dirty="0">
                <a:latin typeface="+mn-lt"/>
              </a:rPr>
              <a:t> / εκσπερμάτιση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pic>
        <p:nvPicPr>
          <p:cNvPr id="29699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t="3677" r="5685"/>
          <a:stretch/>
        </p:blipFill>
        <p:spPr bwMode="auto">
          <a:xfrm>
            <a:off x="6258284" y="1895168"/>
            <a:ext cx="2855414" cy="3067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0" name="Line 8"/>
          <p:cNvSpPr>
            <a:spLocks noChangeShapeType="1"/>
          </p:cNvSpPr>
          <p:nvPr/>
        </p:nvSpPr>
        <p:spPr bwMode="auto">
          <a:xfrm flipH="1" flipV="1">
            <a:off x="7603167" y="3597760"/>
            <a:ext cx="82824" cy="136507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3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Έλεγχος προστάτη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sp>
        <p:nvSpPr>
          <p:cNvPr id="29698" name="Rectangle 6"/>
          <p:cNvSpPr>
            <a:spLocks noChangeArrowheads="1"/>
          </p:cNvSpPr>
          <p:nvPr/>
        </p:nvSpPr>
        <p:spPr bwMode="auto">
          <a:xfrm>
            <a:off x="251520" y="1715424"/>
            <a:ext cx="565212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 startAt="4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Προστατική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φωσφατάση (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PAP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),</a:t>
            </a:r>
          </a:p>
          <a:p>
            <a:pPr lvl="1">
              <a:spcBef>
                <a:spcPts val="1200"/>
              </a:spcBef>
            </a:pPr>
            <a:r>
              <a:rPr lang="el-GR" sz="2400" dirty="0" smtClean="0">
                <a:latin typeface="+mn-lt"/>
              </a:rPr>
              <a:t>Η </a:t>
            </a:r>
            <a:r>
              <a:rPr lang="el-GR" sz="2400" dirty="0">
                <a:latin typeface="+mn-lt"/>
              </a:rPr>
              <a:t>συγκέντρωση της στο σπέρμα είναι 10.000 φορές μεγαλύτερη από το αίμα. 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4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Μαγνήσιο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(Μ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g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),</a:t>
            </a:r>
          </a:p>
          <a:p>
            <a:pPr lvl="1">
              <a:spcBef>
                <a:spcPts val="1200"/>
              </a:spcBef>
            </a:pPr>
            <a:r>
              <a:rPr lang="el-GR" sz="2400" u="sng" dirty="0" smtClean="0">
                <a:latin typeface="+mn-lt"/>
              </a:rPr>
              <a:t>Τιμές αναφοράς</a:t>
            </a:r>
            <a:r>
              <a:rPr lang="el-GR" sz="2400" dirty="0" smtClean="0">
                <a:latin typeface="+mn-lt"/>
              </a:rPr>
              <a:t>: 4 – 25 </a:t>
            </a:r>
            <a:r>
              <a:rPr lang="en-US" sz="2400" dirty="0" smtClean="0">
                <a:latin typeface="+mn-lt"/>
              </a:rPr>
              <a:t>mg</a:t>
            </a:r>
            <a:r>
              <a:rPr lang="el-GR" sz="2400" dirty="0" smtClean="0">
                <a:latin typeface="+mn-lt"/>
              </a:rPr>
              <a:t>/</a:t>
            </a:r>
            <a:r>
              <a:rPr lang="en-US" sz="2400" dirty="0" smtClean="0">
                <a:latin typeface="+mn-lt"/>
              </a:rPr>
              <a:t>dL</a:t>
            </a:r>
            <a:r>
              <a:rPr lang="el-GR" sz="2400" dirty="0" smtClean="0">
                <a:latin typeface="+mn-lt"/>
              </a:rPr>
              <a:t>.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4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γ-γλουταμυλοτρανσφεράση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(γ</a:t>
            </a:r>
            <a:r>
              <a:rPr lang="en-US" sz="2400" b="1" dirty="0">
                <a:solidFill>
                  <a:srgbClr val="9B0000"/>
                </a:solidFill>
                <a:latin typeface="+mn-lt"/>
              </a:rPr>
              <a:t>GT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)</a:t>
            </a:r>
            <a:r>
              <a:rPr lang="el-GR" sz="2400" dirty="0">
                <a:solidFill>
                  <a:srgbClr val="9B0000"/>
                </a:solidFill>
                <a:latin typeface="+mn-lt"/>
              </a:rPr>
              <a:t>,</a:t>
            </a:r>
          </a:p>
          <a:p>
            <a:pPr marL="342900" indent="-342900">
              <a:spcBef>
                <a:spcPts val="1200"/>
              </a:spcBef>
              <a:buFont typeface="+mj-lt"/>
              <a:buAutoNum type="arabicPeriod" startAt="4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Κάλιο, Νάτριο (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K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, </a:t>
            </a:r>
            <a:r>
              <a:rPr lang="en-US" sz="2400" b="1" dirty="0" smtClean="0">
                <a:solidFill>
                  <a:srgbClr val="9B0000"/>
                </a:solidFill>
                <a:latin typeface="+mn-lt"/>
              </a:rPr>
              <a:t>Na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).</a:t>
            </a:r>
            <a:endParaRPr lang="el-GR" sz="2400" dirty="0" smtClean="0">
              <a:solidFill>
                <a:srgbClr val="9B0000"/>
              </a:solidFill>
              <a:latin typeface="+mn-lt"/>
            </a:endParaRP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 rotWithShape="1">
          <a:blip r:embed="rId3" cstate="print"/>
          <a:srcRect t="3677" r="5685"/>
          <a:stretch/>
        </p:blipFill>
        <p:spPr bwMode="auto">
          <a:xfrm>
            <a:off x="6258284" y="1895168"/>
            <a:ext cx="2855414" cy="3067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Line 8"/>
          <p:cNvSpPr>
            <a:spLocks noChangeShapeType="1"/>
          </p:cNvSpPr>
          <p:nvPr/>
        </p:nvSpPr>
        <p:spPr bwMode="auto">
          <a:xfrm flipH="1" flipV="1">
            <a:off x="7603167" y="3597760"/>
            <a:ext cx="82824" cy="136507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3339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συλλογή του </a:t>
            </a:r>
            <a:r>
              <a:rPr lang="el-GR" dirty="0" smtClean="0"/>
              <a:t>σπέρματος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467544" y="1412776"/>
            <a:ext cx="8223464" cy="365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9263" indent="-3556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l-GR" sz="2400" dirty="0">
                <a:latin typeface="+mn-lt"/>
              </a:rPr>
              <a:t>Απαιτείται αποχή </a:t>
            </a:r>
            <a:r>
              <a:rPr lang="el-GR" sz="2400" b="1" dirty="0">
                <a:latin typeface="+mn-lt"/>
              </a:rPr>
              <a:t>3 – 4</a:t>
            </a:r>
            <a:r>
              <a:rPr lang="el-GR" sz="2400" dirty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ημερών,</a:t>
            </a:r>
            <a:endParaRPr lang="el-GR" sz="2400" dirty="0">
              <a:latin typeface="+mn-lt"/>
            </a:endParaRPr>
          </a:p>
          <a:p>
            <a:pPr marL="449263" indent="-3556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l-GR" sz="2400" dirty="0">
                <a:latin typeface="+mn-lt"/>
              </a:rPr>
              <a:t>Γίνεται με αυνανισμό (μετά από στύση) στο εργαστήριο ή στο </a:t>
            </a:r>
            <a:r>
              <a:rPr lang="el-GR" sz="2400" dirty="0" smtClean="0">
                <a:latin typeface="+mn-lt"/>
              </a:rPr>
              <a:t>σπίτι,</a:t>
            </a:r>
            <a:endParaRPr lang="el-GR" sz="2400" dirty="0">
              <a:latin typeface="+mn-lt"/>
            </a:endParaRPr>
          </a:p>
          <a:p>
            <a:pPr marL="449263" indent="-3556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l-GR" sz="2400" dirty="0">
                <a:latin typeface="+mn-lt"/>
              </a:rPr>
              <a:t>Απαραίτητη είναι η </a:t>
            </a:r>
            <a:r>
              <a:rPr lang="el-GR" sz="2400" b="1" dirty="0">
                <a:latin typeface="+mn-lt"/>
              </a:rPr>
              <a:t>καλή καθαριότητα</a:t>
            </a:r>
            <a:r>
              <a:rPr lang="el-GR" sz="2400" dirty="0">
                <a:latin typeface="+mn-lt"/>
              </a:rPr>
              <a:t> της βαλάνου πριν την </a:t>
            </a:r>
            <a:r>
              <a:rPr lang="el-GR" sz="2400" dirty="0" smtClean="0">
                <a:latin typeface="+mn-lt"/>
              </a:rPr>
              <a:t>λήψη,</a:t>
            </a:r>
            <a:endParaRPr lang="el-GR" sz="2400" dirty="0">
              <a:latin typeface="+mn-lt"/>
            </a:endParaRPr>
          </a:p>
          <a:p>
            <a:pPr marL="449263" indent="-3556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l-GR" sz="2400" dirty="0">
                <a:latin typeface="+mn-lt"/>
              </a:rPr>
              <a:t>Η συλλογή του δείγματος γίνεται σε </a:t>
            </a:r>
            <a:r>
              <a:rPr lang="el-GR" sz="2400" b="1" dirty="0">
                <a:latin typeface="+mn-lt"/>
              </a:rPr>
              <a:t>αποστειρωμένο ουροδοχείο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830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1916832"/>
            <a:ext cx="8229600" cy="1512168"/>
          </a:xfrm>
          <a:ln w="38100">
            <a:solidFill>
              <a:srgbClr val="9B0000"/>
            </a:solidFill>
          </a:ln>
        </p:spPr>
        <p:txBody>
          <a:bodyPr>
            <a:noAutofit/>
          </a:bodyPr>
          <a:lstStyle/>
          <a:p>
            <a:r>
              <a:rPr lang="el-GR" dirty="0"/>
              <a:t>Λειτουργικές δοκιμασίες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0877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λειτουργικές δοκιμασίες των σπερματοζωαρίων</a:t>
            </a:r>
            <a:endParaRPr lang="el-GR" dirty="0"/>
          </a:p>
        </p:txBody>
      </p:sp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611188" y="1052513"/>
            <a:ext cx="7993062" cy="1443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5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Οι λειτουργικές δοκιμασίες των σπερματοζωαρίων ελέγχουν την δυνατότητα των σπερματοζωαρίων να εκπληρώσουν τον ρόλο τους.</a:t>
            </a:r>
          </a:p>
        </p:txBody>
      </p:sp>
      <p:sp>
        <p:nvSpPr>
          <p:cNvPr id="31747" name="Text Box 5"/>
          <p:cNvSpPr txBox="1">
            <a:spLocks noChangeArrowheads="1"/>
          </p:cNvSpPr>
          <p:nvPr/>
        </p:nvSpPr>
        <p:spPr bwMode="auto">
          <a:xfrm>
            <a:off x="611189" y="2420938"/>
            <a:ext cx="8208962" cy="402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5000"/>
              </a:lnSpc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Έλεγχος της κίνησης των σπερματοζωαρίων πριν τη </a:t>
            </a:r>
            <a:r>
              <a:rPr lang="el-GR" sz="2400" dirty="0" smtClean="0">
                <a:latin typeface="+mn-lt"/>
              </a:rPr>
              <a:t>γονιμοποίηση,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Δοκιμασίες εκτίμησης της λειτουργίας της κυτταρικής </a:t>
            </a:r>
            <a:r>
              <a:rPr lang="el-GR" sz="2400" dirty="0" smtClean="0">
                <a:latin typeface="+mn-lt"/>
              </a:rPr>
              <a:t>μεμβράνης,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Δοκιμασίες σχέσης σπερματοζωαρίων – τραχηλικής </a:t>
            </a:r>
            <a:r>
              <a:rPr lang="el-GR" sz="2400" dirty="0" smtClean="0">
                <a:latin typeface="+mn-lt"/>
              </a:rPr>
              <a:t>βλέννας,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Δοκιμασίες σχέσης σύνδεσης-συνένωσης των δύο </a:t>
            </a:r>
            <a:r>
              <a:rPr lang="el-GR" sz="2400" dirty="0" smtClean="0">
                <a:latin typeface="+mn-lt"/>
              </a:rPr>
              <a:t>γαμετών,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Δοκιμασίες ελέγχου της ακεραιότητας του </a:t>
            </a:r>
            <a:r>
              <a:rPr lang="en-US" sz="2400" dirty="0">
                <a:latin typeface="+mn-lt"/>
              </a:rPr>
              <a:t>DNA.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67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Απόπτωση </a:t>
            </a:r>
            <a:r>
              <a:rPr lang="el-GR" dirty="0" smtClean="0"/>
              <a:t>σπερματοζωαρίων</a:t>
            </a:r>
            <a:endParaRPr lang="el-GR" dirty="0"/>
          </a:p>
        </p:txBody>
      </p:sp>
      <p:pic>
        <p:nvPicPr>
          <p:cNvPr id="3277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797120"/>
            <a:ext cx="3888431" cy="4170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 Box 9"/>
          <p:cNvSpPr txBox="1">
            <a:spLocks noChangeArrowheads="1"/>
          </p:cNvSpPr>
          <p:nvPr/>
        </p:nvSpPr>
        <p:spPr bwMode="auto">
          <a:xfrm>
            <a:off x="3779910" y="1052736"/>
            <a:ext cx="536408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u="sng" dirty="0">
                <a:latin typeface="+mn-lt"/>
              </a:rPr>
              <a:t>Προγραμματισμένος κυτταρικός θάνατος</a:t>
            </a:r>
          </a:p>
        </p:txBody>
      </p:sp>
      <p:sp>
        <p:nvSpPr>
          <p:cNvPr id="32774" name="Text Box 10"/>
          <p:cNvSpPr txBox="1">
            <a:spLocks noChangeArrowheads="1"/>
          </p:cNvSpPr>
          <p:nvPr/>
        </p:nvSpPr>
        <p:spPr bwMode="auto">
          <a:xfrm>
            <a:off x="4749913" y="1829742"/>
            <a:ext cx="388868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Συμπύκνωση της χρωματίνης</a:t>
            </a:r>
          </a:p>
        </p:txBody>
      </p:sp>
      <p:sp>
        <p:nvSpPr>
          <p:cNvPr id="32775" name="Text Box 11"/>
          <p:cNvSpPr txBox="1">
            <a:spLocks noChangeArrowheads="1"/>
          </p:cNvSpPr>
          <p:nvPr/>
        </p:nvSpPr>
        <p:spPr bwMode="auto">
          <a:xfrm>
            <a:off x="4416454" y="2982267"/>
            <a:ext cx="4499992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Κατακερματισμός πυρηνικού </a:t>
            </a:r>
            <a:r>
              <a:rPr lang="en-US" sz="2400" dirty="0">
                <a:latin typeface="+mn-lt"/>
              </a:rPr>
              <a:t>DNA</a:t>
            </a:r>
            <a:endParaRPr lang="el-GR" sz="2400" dirty="0">
              <a:latin typeface="+mn-lt"/>
            </a:endParaRPr>
          </a:p>
        </p:txBody>
      </p:sp>
      <p:sp>
        <p:nvSpPr>
          <p:cNvPr id="32776" name="Text Box 12"/>
          <p:cNvSpPr txBox="1">
            <a:spLocks noChangeArrowheads="1"/>
          </p:cNvSpPr>
          <p:nvPr/>
        </p:nvSpPr>
        <p:spPr bwMode="auto">
          <a:xfrm>
            <a:off x="4924768" y="4208129"/>
            <a:ext cx="3538970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Συρρίκνωση του κυττάρου</a:t>
            </a:r>
          </a:p>
        </p:txBody>
      </p:sp>
      <p:sp>
        <p:nvSpPr>
          <p:cNvPr id="32772" name="Rectangle 7"/>
          <p:cNvSpPr>
            <a:spLocks noChangeArrowheads="1"/>
          </p:cNvSpPr>
          <p:nvPr/>
        </p:nvSpPr>
        <p:spPr bwMode="auto">
          <a:xfrm>
            <a:off x="5176796" y="5393976"/>
            <a:ext cx="3034913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l-GR" sz="2400" dirty="0">
                <a:latin typeface="+mn-lt"/>
              </a:rPr>
              <a:t>Σπάσιμο του κυττάρου </a:t>
            </a:r>
          </a:p>
        </p:txBody>
      </p:sp>
      <p:sp>
        <p:nvSpPr>
          <p:cNvPr id="32777" name="Line 13"/>
          <p:cNvSpPr>
            <a:spLocks noChangeShapeType="1"/>
          </p:cNvSpPr>
          <p:nvPr/>
        </p:nvSpPr>
        <p:spPr bwMode="auto">
          <a:xfrm>
            <a:off x="6666450" y="2261542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2778" name="Line 14"/>
          <p:cNvSpPr>
            <a:spLocks noChangeShapeType="1"/>
          </p:cNvSpPr>
          <p:nvPr/>
        </p:nvSpPr>
        <p:spPr bwMode="auto">
          <a:xfrm>
            <a:off x="6664351" y="3522017"/>
            <a:ext cx="0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32779" name="Line 15"/>
          <p:cNvSpPr>
            <a:spLocks noChangeShapeType="1"/>
          </p:cNvSpPr>
          <p:nvPr/>
        </p:nvSpPr>
        <p:spPr bwMode="auto">
          <a:xfrm>
            <a:off x="6664351" y="4744688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947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Έλεγχος κερματισμού </a:t>
            </a:r>
            <a:r>
              <a:rPr lang="en-US" dirty="0" smtClean="0"/>
              <a:t>DNA</a:t>
            </a:r>
            <a:endParaRPr lang="el-GR" dirty="0"/>
          </a:p>
        </p:txBody>
      </p:sp>
      <p:sp>
        <p:nvSpPr>
          <p:cNvPr id="33796" name="Text Box 6"/>
          <p:cNvSpPr txBox="1">
            <a:spLocks noChangeArrowheads="1"/>
          </p:cNvSpPr>
          <p:nvPr/>
        </p:nvSpPr>
        <p:spPr bwMode="auto">
          <a:xfrm>
            <a:off x="2539206" y="1125537"/>
            <a:ext cx="410368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u="sng" dirty="0">
                <a:latin typeface="+mn-lt"/>
              </a:rPr>
              <a:t>Τιμές </a:t>
            </a:r>
            <a:r>
              <a:rPr lang="el-GR" sz="2400" u="sng" dirty="0" smtClean="0">
                <a:latin typeface="+mn-lt"/>
              </a:rPr>
              <a:t>αναφοράς </a:t>
            </a:r>
            <a:r>
              <a:rPr lang="en-US" sz="2400" dirty="0" smtClean="0">
                <a:latin typeface="+mn-lt"/>
              </a:rPr>
              <a:t>: </a:t>
            </a:r>
            <a:r>
              <a:rPr lang="en-US" sz="2400" dirty="0">
                <a:latin typeface="+mn-lt"/>
              </a:rPr>
              <a:t>DFI  &lt; 25%</a:t>
            </a:r>
            <a:endParaRPr lang="el-GR" sz="2400" dirty="0">
              <a:latin typeface="+mn-lt"/>
            </a:endParaRPr>
          </a:p>
        </p:txBody>
      </p:sp>
      <p:pic>
        <p:nvPicPr>
          <p:cNvPr id="3379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28775"/>
            <a:ext cx="59436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 Box 8"/>
          <p:cNvSpPr txBox="1">
            <a:spLocks noChangeArrowheads="1"/>
          </p:cNvSpPr>
          <p:nvPr/>
        </p:nvSpPr>
        <p:spPr bwMode="auto">
          <a:xfrm>
            <a:off x="342106" y="5895975"/>
            <a:ext cx="84597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000" b="1" dirty="0">
                <a:latin typeface="+mn-lt"/>
              </a:rPr>
              <a:t>Α</a:t>
            </a:r>
            <a:r>
              <a:rPr lang="en-US" sz="2000" b="1" dirty="0">
                <a:latin typeface="+mn-lt"/>
              </a:rPr>
              <a:t>: </a:t>
            </a:r>
            <a:r>
              <a:rPr lang="en-US" sz="2000" dirty="0">
                <a:latin typeface="+mn-lt"/>
              </a:rPr>
              <a:t>(Apoptotic) </a:t>
            </a:r>
            <a:r>
              <a:rPr lang="el-GR" sz="2000" dirty="0">
                <a:latin typeface="+mn-lt"/>
              </a:rPr>
              <a:t>Κύτταρα απόπτωσης,  </a:t>
            </a:r>
            <a:r>
              <a:rPr lang="en-US" sz="2000" b="1" dirty="0">
                <a:latin typeface="+mn-lt"/>
              </a:rPr>
              <a:t>N: </a:t>
            </a:r>
            <a:r>
              <a:rPr lang="en-US" sz="2000" dirty="0">
                <a:latin typeface="+mn-lt"/>
              </a:rPr>
              <a:t>(Non Apoptotic) </a:t>
            </a:r>
            <a:r>
              <a:rPr lang="el-GR" sz="2000" dirty="0">
                <a:latin typeface="+mn-lt"/>
              </a:rPr>
              <a:t>Φυσιολογικά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7423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Huhners’ Test</a:t>
            </a:r>
            <a:endParaRPr lang="el-GR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579296" cy="5544616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l-GR" sz="2400" dirty="0" smtClean="0"/>
              <a:t>Πρόκειται για τον έλεγχο της ποιότητας της τραχηλικής βλέννης και της δυνατότητας των σπερματοζωαρίων να τη διαπεράσουν.</a:t>
            </a:r>
          </a:p>
          <a:p>
            <a:pPr marL="0" indent="0" eaLnBrk="1" hangingPunct="1">
              <a:lnSpc>
                <a:spcPct val="150000"/>
              </a:lnSpc>
              <a:buFontTx/>
              <a:buNone/>
            </a:pPr>
            <a:r>
              <a:rPr lang="el-GR" sz="2400" u="sng" dirty="0" smtClean="0"/>
              <a:t>Εκτέλεση</a:t>
            </a:r>
          </a:p>
          <a:p>
            <a:pPr marL="432000" indent="-432000" eaLnBrk="1" hangingPunct="1">
              <a:lnSpc>
                <a:spcPct val="120000"/>
              </a:lnSpc>
              <a:spcBef>
                <a:spcPts val="1200"/>
              </a:spcBef>
              <a:buFontTx/>
              <a:buAutoNum type="arabicPeriod"/>
            </a:pPr>
            <a:r>
              <a:rPr lang="el-GR" sz="2400" dirty="0" smtClean="0"/>
              <a:t>Το ζευγάρι έρχεται σε επαφή τις ημέρες της ωορρηξίας,</a:t>
            </a:r>
          </a:p>
          <a:p>
            <a:pPr marL="432000" indent="-432000" eaLnBrk="1" hangingPunct="1">
              <a:lnSpc>
                <a:spcPct val="120000"/>
              </a:lnSpc>
              <a:spcBef>
                <a:spcPts val="1200"/>
              </a:spcBef>
              <a:buFontTx/>
              <a:buAutoNum type="arabicPeriod"/>
            </a:pPr>
            <a:r>
              <a:rPr lang="el-GR" sz="2400" dirty="0" smtClean="0"/>
              <a:t>Ο γυναικολόγος συλλέγει τραχηλική βλέννη</a:t>
            </a:r>
            <a:r>
              <a:rPr lang="el-GR" sz="2400" dirty="0"/>
              <a:t>,</a:t>
            </a:r>
            <a:endParaRPr lang="el-GR" sz="2400" dirty="0" smtClean="0"/>
          </a:p>
          <a:p>
            <a:pPr marL="432000" indent="-432000" eaLnBrk="1" hangingPunct="1">
              <a:lnSpc>
                <a:spcPct val="120000"/>
              </a:lnSpc>
              <a:spcBef>
                <a:spcPts val="1200"/>
              </a:spcBef>
              <a:buFontTx/>
              <a:buAutoNum type="arabicPeriod"/>
            </a:pPr>
            <a:r>
              <a:rPr lang="el-GR" sz="2400" dirty="0" smtClean="0"/>
              <a:t>Ελέγχεται η ποιότητα της τραχηλικής βλέννης (όγκος, εκτασιμότητα, ρευστότητα, ο αριθμός κυττάρων που περιέχει),</a:t>
            </a:r>
          </a:p>
          <a:p>
            <a:pPr marL="432000" indent="-432000" eaLnBrk="1" hangingPunct="1">
              <a:lnSpc>
                <a:spcPct val="120000"/>
              </a:lnSpc>
              <a:spcBef>
                <a:spcPts val="1200"/>
              </a:spcBef>
              <a:buFontTx/>
              <a:buAutoNum type="arabicPeriod"/>
            </a:pPr>
            <a:r>
              <a:rPr lang="el-GR" sz="2400" dirty="0" smtClean="0"/>
              <a:t>Ελέγχεται η παρουσία σπερματοζωαρίων στην τραχηλική βλέννη και κρίνεται η κινητικότητα τους.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778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04864"/>
            <a:ext cx="8229600" cy="1224136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Μοριακός έλεγχος </a:t>
            </a:r>
            <a:r>
              <a:rPr lang="el-GR" dirty="0" smtClean="0"/>
              <a:t>άνδρα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208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80120"/>
          </a:xfrm>
        </p:spPr>
        <p:txBody>
          <a:bodyPr>
            <a:noAutofit/>
          </a:bodyPr>
          <a:lstStyle/>
          <a:p>
            <a:r>
              <a:rPr lang="el-GR" dirty="0"/>
              <a:t>Ο μοριακός έλεγχος του άνδρα </a:t>
            </a:r>
            <a:r>
              <a:rPr lang="el-GR" dirty="0" smtClean="0"/>
              <a:t>περιλαμβάνει</a:t>
            </a:r>
            <a:endParaRPr lang="el-GR" dirty="0"/>
          </a:p>
        </p:txBody>
      </p:sp>
      <p:sp>
        <p:nvSpPr>
          <p:cNvPr id="36867" name="Text Box 5"/>
          <p:cNvSpPr txBox="1">
            <a:spLocks noChangeArrowheads="1"/>
          </p:cNvSpPr>
          <p:nvPr/>
        </p:nvSpPr>
        <p:spPr bwMode="auto">
          <a:xfrm>
            <a:off x="804735" y="1844824"/>
            <a:ext cx="7561262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-457200">
              <a:spcBef>
                <a:spcPct val="50000"/>
              </a:spcBef>
              <a:buFontTx/>
              <a:buChar char="•"/>
            </a:pPr>
            <a:r>
              <a:rPr lang="el-GR" sz="2400" dirty="0">
                <a:latin typeface="+mn-lt"/>
              </a:rPr>
              <a:t> Καρυότυπο περιφερικού </a:t>
            </a:r>
            <a:r>
              <a:rPr lang="el-GR" sz="2400" dirty="0" smtClean="0">
                <a:latin typeface="+mn-lt"/>
              </a:rPr>
              <a:t>αίματος,</a:t>
            </a:r>
            <a:endParaRPr lang="el-GR" sz="2400" dirty="0">
              <a:latin typeface="+mn-lt"/>
            </a:endParaRPr>
          </a:p>
          <a:p>
            <a:pPr indent="-457200">
              <a:spcBef>
                <a:spcPct val="50000"/>
              </a:spcBef>
              <a:buFontTx/>
              <a:buChar char="•"/>
            </a:pPr>
            <a:r>
              <a:rPr lang="el-GR" sz="2400" dirty="0">
                <a:latin typeface="+mn-lt"/>
              </a:rPr>
              <a:t> Ανίχνευση μετάλλαξης για την κυστική </a:t>
            </a:r>
            <a:r>
              <a:rPr lang="el-GR" sz="2400" dirty="0" smtClean="0">
                <a:latin typeface="+mn-lt"/>
              </a:rPr>
              <a:t>ίνωση,</a:t>
            </a:r>
            <a:endParaRPr lang="el-GR" sz="2400" dirty="0">
              <a:latin typeface="+mn-lt"/>
            </a:endParaRPr>
          </a:p>
          <a:p>
            <a:pPr indent="-457200">
              <a:spcBef>
                <a:spcPct val="50000"/>
              </a:spcBef>
              <a:buFontTx/>
              <a:buChar char="•"/>
            </a:pPr>
            <a:r>
              <a:rPr lang="el-GR" sz="2400" dirty="0">
                <a:latin typeface="+mn-lt"/>
              </a:rPr>
              <a:t> Ανίχνευση μικροελλείψεων στο χρωμόσωμα </a:t>
            </a:r>
            <a:r>
              <a:rPr lang="el-GR" sz="2400" dirty="0" smtClean="0">
                <a:latin typeface="+mn-lt"/>
              </a:rPr>
              <a:t>Υ,</a:t>
            </a:r>
            <a:endParaRPr lang="en-US" sz="2400" dirty="0">
              <a:latin typeface="+mn-lt"/>
            </a:endParaRPr>
          </a:p>
          <a:p>
            <a:pPr indent="-457200">
              <a:spcBef>
                <a:spcPct val="50000"/>
              </a:spcBef>
              <a:buFontTx/>
              <a:buChar char="•"/>
            </a:pPr>
            <a:r>
              <a:rPr lang="el-GR" sz="2400" dirty="0">
                <a:latin typeface="+mn-lt"/>
              </a:rPr>
              <a:t> Τεχνική πολυχρωματικού φθορισμού </a:t>
            </a:r>
            <a:r>
              <a:rPr lang="en-US" sz="2400" dirty="0">
                <a:latin typeface="+mn-lt"/>
              </a:rPr>
              <a:t>(F.I.S.H</a:t>
            </a:r>
            <a:r>
              <a:rPr lang="en-US" sz="2400" dirty="0" smtClean="0">
                <a:latin typeface="+mn-lt"/>
              </a:rPr>
              <a:t>.)</a:t>
            </a:r>
            <a:r>
              <a:rPr lang="el-GR" sz="2400" dirty="0" smtClean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125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Καρυότυπος</a:t>
            </a:r>
            <a:r>
              <a:rPr lang="en-US" dirty="0" smtClean="0"/>
              <a:t> </a:t>
            </a:r>
            <a:r>
              <a:rPr lang="en-US" b="0" dirty="0" smtClean="0"/>
              <a:t>1/2</a:t>
            </a:r>
            <a:endParaRPr lang="el-GR" b="0" dirty="0"/>
          </a:p>
        </p:txBody>
      </p:sp>
      <p:sp>
        <p:nvSpPr>
          <p:cNvPr id="37891" name="Text Box 6"/>
          <p:cNvSpPr txBox="1">
            <a:spLocks noChangeArrowheads="1"/>
          </p:cNvSpPr>
          <p:nvPr/>
        </p:nvSpPr>
        <p:spPr bwMode="auto">
          <a:xfrm>
            <a:off x="1000125" y="1277938"/>
            <a:ext cx="71437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Βαμμένα </a:t>
            </a:r>
            <a:r>
              <a:rPr lang="el-GR" sz="2400" dirty="0">
                <a:latin typeface="+mn-lt"/>
              </a:rPr>
              <a:t>χρωματοσώματα χωρίς </a:t>
            </a:r>
            <a:r>
              <a:rPr lang="el-GR" sz="2400" dirty="0" smtClean="0">
                <a:latin typeface="+mn-lt"/>
              </a:rPr>
              <a:t>επεξεργασία.</a:t>
            </a:r>
            <a:endParaRPr lang="el-GR" sz="2400" dirty="0">
              <a:latin typeface="+mn-lt"/>
            </a:endParaRP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630587" y="1785938"/>
            <a:ext cx="5882827" cy="4595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4688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Καρυότυπος</a:t>
            </a:r>
            <a:r>
              <a:rPr lang="en-US" dirty="0" smtClean="0"/>
              <a:t> </a:t>
            </a:r>
            <a:r>
              <a:rPr lang="en-US" b="0" dirty="0" smtClean="0"/>
              <a:t>2/2</a:t>
            </a:r>
            <a:endParaRPr lang="el-GR" b="0" dirty="0"/>
          </a:p>
        </p:txBody>
      </p:sp>
      <p:sp>
        <p:nvSpPr>
          <p:cNvPr id="38914" name="Text Box 6"/>
          <p:cNvSpPr txBox="1">
            <a:spLocks noChangeArrowheads="1"/>
          </p:cNvSpPr>
          <p:nvPr/>
        </p:nvSpPr>
        <p:spPr bwMode="auto">
          <a:xfrm>
            <a:off x="1908175" y="1181398"/>
            <a:ext cx="53276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 smtClean="0">
                <a:latin typeface="+mn-lt"/>
              </a:rPr>
              <a:t>Φυσιολογικός </a:t>
            </a:r>
            <a:r>
              <a:rPr lang="el-GR" sz="2400" dirty="0">
                <a:latin typeface="+mn-lt"/>
              </a:rPr>
              <a:t>καρυότυπος άνδρα</a:t>
            </a:r>
          </a:p>
        </p:txBody>
      </p:sp>
      <p:pic>
        <p:nvPicPr>
          <p:cNvPr id="38915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94619" y="1772816"/>
            <a:ext cx="6354763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200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</a:t>
            </a:r>
            <a:r>
              <a:rPr lang="el-GR" dirty="0"/>
              <a:t>εχνική πολυχρωματικού </a:t>
            </a:r>
            <a:r>
              <a:rPr lang="en-US" dirty="0"/>
              <a:t>F.I.S.H</a:t>
            </a:r>
            <a:r>
              <a:rPr lang="en-US" dirty="0" smtClean="0"/>
              <a:t>,</a:t>
            </a:r>
            <a:endParaRPr lang="el-GR" dirty="0"/>
          </a:p>
        </p:txBody>
      </p:sp>
      <p:sp>
        <p:nvSpPr>
          <p:cNvPr id="39938" name="1 - Ορθογώνιο"/>
          <p:cNvSpPr>
            <a:spLocks noChangeArrowheads="1"/>
          </p:cNvSpPr>
          <p:nvPr/>
        </p:nvSpPr>
        <p:spPr bwMode="auto">
          <a:xfrm>
            <a:off x="642938" y="1412776"/>
            <a:ext cx="7929562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l-GR" sz="2400" dirty="0">
                <a:latin typeface="+mn-lt"/>
              </a:rPr>
              <a:t>Η τεχνική F.I.S.H. έχει χρησιμοποιηθεί για τον προσδιορισμό του φύλου, για την διάγνωση παθήσεων που οφείλονται σε φυλοσύνδετα υπολειπόμενα γονίδια (π.χ. αιμορροφιλία), ανευπλοειδιών (π.χ. σύνδρομο Down) και χρωμοσωμικών μετατοπίσεων. </a:t>
            </a:r>
            <a:endParaRPr lang="en-US" sz="2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l-GR" sz="2400" dirty="0" smtClean="0">
                <a:latin typeface="+mn-lt"/>
              </a:rPr>
              <a:t>Οι </a:t>
            </a:r>
            <a:r>
              <a:rPr lang="el-GR" sz="2400" dirty="0">
                <a:latin typeface="+mn-lt"/>
              </a:rPr>
              <a:t>παθήσεις που οφείλονται σε μεταλλάξεις υπολειπόμενων φυλοσύνδετων γονιδίων που εδράζονται στο Χ χρωμόσωμα συνήθως κληροδοτούνται από τη μητέρα στο γιο.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037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Η συλλογή του </a:t>
            </a:r>
            <a:r>
              <a:rPr lang="el-GR" dirty="0" smtClean="0"/>
              <a:t>σπέρματος </a:t>
            </a:r>
            <a:r>
              <a:rPr lang="el-GR" sz="3200" b="0" dirty="0" smtClean="0"/>
              <a:t>(2 από 2)</a:t>
            </a:r>
            <a:endParaRPr lang="el-GR" sz="3200" b="0" dirty="0"/>
          </a:p>
        </p:txBody>
      </p:sp>
      <p:sp>
        <p:nvSpPr>
          <p:cNvPr id="9219" name="Text Box 5"/>
          <p:cNvSpPr txBox="1">
            <a:spLocks noChangeArrowheads="1"/>
          </p:cNvSpPr>
          <p:nvPr/>
        </p:nvSpPr>
        <p:spPr bwMode="auto">
          <a:xfrm>
            <a:off x="611560" y="1124744"/>
            <a:ext cx="8223464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49263" indent="-3556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l-GR" sz="2400" dirty="0" smtClean="0">
                <a:latin typeface="+mn-lt"/>
              </a:rPr>
              <a:t>Προσοχή πρέπει να </a:t>
            </a:r>
            <a:r>
              <a:rPr lang="el-GR" sz="2400" b="1" dirty="0" smtClean="0">
                <a:latin typeface="+mn-lt"/>
              </a:rPr>
              <a:t>συλλέξουν τα πρώτα κλάσματα</a:t>
            </a:r>
            <a:r>
              <a:rPr lang="el-GR" sz="2400" dirty="0" smtClean="0">
                <a:latin typeface="+mn-lt"/>
              </a:rPr>
              <a:t> του σπέρματος (περιέχουν τα υγιέστερα σπερματοζωάρια) και γι’ αυτό αποφεύγονται οι μαλάξεις (για να μην γίνει επιμόλυνση),</a:t>
            </a:r>
          </a:p>
          <a:p>
            <a:pPr marL="449263" indent="-3556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l-GR" sz="2400" dirty="0" smtClean="0">
                <a:latin typeface="+mn-lt"/>
              </a:rPr>
              <a:t>Αποφεύγεται </a:t>
            </a:r>
            <a:r>
              <a:rPr lang="el-GR" sz="2400" dirty="0">
                <a:latin typeface="+mn-lt"/>
              </a:rPr>
              <a:t>η συλλογή του σπέρματος με κοινό προφυλακτικό (περιέχουν σπερματοκτόνα) εκτός και αν χρησιμοποιηθούν </a:t>
            </a:r>
            <a:r>
              <a:rPr lang="el-GR" sz="2400" b="1" dirty="0">
                <a:latin typeface="+mn-lt"/>
              </a:rPr>
              <a:t>ειδικά προφυλακτικά</a:t>
            </a:r>
            <a:r>
              <a:rPr lang="el-GR" sz="2400" dirty="0">
                <a:latin typeface="+mn-lt"/>
              </a:rPr>
              <a:t> για τον σκοπό </a:t>
            </a:r>
            <a:r>
              <a:rPr lang="el-GR" sz="2400" dirty="0" smtClean="0">
                <a:latin typeface="+mn-lt"/>
              </a:rPr>
              <a:t>αυτό,</a:t>
            </a:r>
            <a:endParaRPr lang="el-GR" sz="2400" dirty="0">
              <a:latin typeface="+mn-lt"/>
            </a:endParaRPr>
          </a:p>
          <a:p>
            <a:pPr marL="449263" indent="-355600">
              <a:lnSpc>
                <a:spcPct val="120000"/>
              </a:lnSpc>
              <a:spcBef>
                <a:spcPts val="1200"/>
              </a:spcBef>
              <a:buFontTx/>
              <a:buChar char="•"/>
            </a:pPr>
            <a:r>
              <a:rPr lang="el-GR" sz="2400" dirty="0">
                <a:latin typeface="+mn-lt"/>
              </a:rPr>
              <a:t>Η μεταφορά του δείγματος στο εργαστήριο πρέπει να γίνει μέσα σε </a:t>
            </a:r>
            <a:r>
              <a:rPr lang="el-GR" sz="2400" b="1" dirty="0">
                <a:latin typeface="+mn-lt"/>
              </a:rPr>
              <a:t>40 λεπτά</a:t>
            </a:r>
            <a:r>
              <a:rPr lang="el-GR" sz="2400" dirty="0">
                <a:latin typeface="+mn-lt"/>
              </a:rPr>
              <a:t> προφυλαγμένο σε θερμοκρασία σώματος (37</a:t>
            </a:r>
            <a:r>
              <a:rPr lang="el-GR" sz="2400" baseline="30000" dirty="0">
                <a:latin typeface="+mn-lt"/>
              </a:rPr>
              <a:t>ο</a:t>
            </a:r>
            <a:r>
              <a:rPr lang="el-GR" sz="2400" dirty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C).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3421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097806"/>
          </a:xfrm>
        </p:spPr>
        <p:txBody>
          <a:bodyPr>
            <a:noAutofit/>
          </a:bodyPr>
          <a:lstStyle/>
          <a:p>
            <a:r>
              <a:rPr lang="el-GR" dirty="0"/>
              <a:t>Εντοπισμός μικροελλείψεων του Υ </a:t>
            </a:r>
            <a:r>
              <a:rPr lang="el-GR" dirty="0" smtClean="0"/>
              <a:t>χρωμοσώματος</a:t>
            </a:r>
            <a:endParaRPr lang="el-GR" dirty="0"/>
          </a:p>
        </p:txBody>
      </p:sp>
      <p:sp>
        <p:nvSpPr>
          <p:cNvPr id="40963" name="2 - Ορθογώνιο"/>
          <p:cNvSpPr>
            <a:spLocks noChangeArrowheads="1"/>
          </p:cNvSpPr>
          <p:nvPr/>
        </p:nvSpPr>
        <p:spPr bwMode="auto">
          <a:xfrm>
            <a:off x="511815" y="1340768"/>
            <a:ext cx="8318698" cy="1532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l-GR" sz="2400" dirty="0">
                <a:latin typeface="+mn-lt"/>
              </a:rPr>
              <a:t>Η έλλειψη τμημάτων του Υ χρωμοσώματος </a:t>
            </a:r>
            <a:r>
              <a:rPr lang="el-GR" sz="2400" dirty="0" smtClean="0">
                <a:latin typeface="+mn-lt"/>
              </a:rPr>
              <a:t>(μακρύς βραχίοντας) είναι αυξημένη </a:t>
            </a:r>
            <a:r>
              <a:rPr lang="el-GR" sz="2400" dirty="0">
                <a:latin typeface="+mn-lt"/>
              </a:rPr>
              <a:t>σε </a:t>
            </a:r>
            <a:r>
              <a:rPr lang="el-GR" sz="2400" dirty="0" smtClean="0">
                <a:latin typeface="+mn-lt"/>
              </a:rPr>
              <a:t>ολιγοασθενοσπερμικούς </a:t>
            </a:r>
            <a:r>
              <a:rPr lang="el-GR" sz="2400" dirty="0">
                <a:latin typeface="+mn-lt"/>
              </a:rPr>
              <a:t>και αζωοσπερμικούς άνδρες. </a:t>
            </a:r>
            <a:r>
              <a:rPr lang="el-GR" sz="2400" dirty="0" smtClean="0">
                <a:latin typeface="+mn-lt"/>
              </a:rPr>
              <a:t>Αναζητούνται </a:t>
            </a:r>
            <a:r>
              <a:rPr lang="el-GR" sz="2400" dirty="0">
                <a:latin typeface="+mn-lt"/>
              </a:rPr>
              <a:t>με μεθόδους </a:t>
            </a:r>
            <a:r>
              <a:rPr lang="en-US" sz="2400" dirty="0">
                <a:latin typeface="+mn-lt"/>
              </a:rPr>
              <a:t>PCR.</a:t>
            </a:r>
            <a:endParaRPr lang="el-GR" sz="2400" dirty="0">
              <a:latin typeface="+mn-lt"/>
            </a:endParaRP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8008" y="3002395"/>
            <a:ext cx="4786313" cy="362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711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564904"/>
            <a:ext cx="8229600" cy="1080120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Κλινική εξέταση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70897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440160"/>
          </a:xfrm>
        </p:spPr>
        <p:txBody>
          <a:bodyPr>
            <a:noAutofit/>
          </a:bodyPr>
          <a:lstStyle/>
          <a:p>
            <a:r>
              <a:rPr lang="el-GR" sz="3700" dirty="0"/>
              <a:t>Η κλινική εξέταση του ανδρικού αναπαραγωγικού συστήματος περιλαμβάνει</a:t>
            </a:r>
            <a:r>
              <a:rPr lang="el-GR" sz="3700" dirty="0" smtClean="0"/>
              <a:t>:</a:t>
            </a:r>
            <a:endParaRPr lang="el-GR" sz="3700" dirty="0"/>
          </a:p>
        </p:txBody>
      </p:sp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827584" y="2060848"/>
            <a:ext cx="792088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Την ψηλάφηση του </a:t>
            </a:r>
            <a:r>
              <a:rPr lang="el-GR" sz="2400" dirty="0" smtClean="0">
                <a:latin typeface="+mn-lt"/>
              </a:rPr>
              <a:t>όρχι</a:t>
            </a:r>
            <a:r>
              <a:rPr lang="el-GR" sz="2400" dirty="0">
                <a:latin typeface="+mn-lt"/>
              </a:rPr>
              <a:t>,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Την ψηλάφηση της </a:t>
            </a:r>
            <a:r>
              <a:rPr lang="el-GR" sz="2400" dirty="0" smtClean="0">
                <a:latin typeface="+mn-lt"/>
              </a:rPr>
              <a:t>επιδιδυμίδας</a:t>
            </a:r>
            <a:r>
              <a:rPr lang="el-GR" sz="2400" dirty="0">
                <a:latin typeface="+mn-lt"/>
              </a:rPr>
              <a:t>,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Την ψηλάφηση του προστάτη (από το ορθό</a:t>
            </a:r>
            <a:r>
              <a:rPr lang="el-GR" sz="2400" dirty="0" smtClean="0">
                <a:latin typeface="+mn-lt"/>
              </a:rPr>
              <a:t>)</a:t>
            </a:r>
            <a:r>
              <a:rPr lang="el-GR" sz="2400" dirty="0">
                <a:latin typeface="+mn-lt"/>
              </a:rPr>
              <a:t>,</a:t>
            </a: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Την οπτική εκτίμηση όρχεων και </a:t>
            </a:r>
            <a:r>
              <a:rPr lang="el-GR" sz="2400" dirty="0" smtClean="0">
                <a:latin typeface="+mn-lt"/>
              </a:rPr>
              <a:t>πέους,</a:t>
            </a:r>
            <a:endParaRPr lang="en-US" sz="2400" dirty="0">
              <a:latin typeface="+mn-lt"/>
            </a:endParaRPr>
          </a:p>
          <a:p>
            <a:pPr marL="342900" indent="-3429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T</a:t>
            </a:r>
            <a:r>
              <a:rPr lang="el-GR" sz="2400" dirty="0">
                <a:latin typeface="+mn-lt"/>
              </a:rPr>
              <a:t>ην μέτρηση του όγκου των όρχεων</a:t>
            </a:r>
            <a:r>
              <a:rPr lang="en-US" sz="2400" dirty="0">
                <a:latin typeface="+mn-lt"/>
              </a:rPr>
              <a:t>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49131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Ορχιδόμετρο </a:t>
            </a:r>
            <a:r>
              <a:rPr lang="en-US" dirty="0" smtClean="0"/>
              <a:t>Prader</a:t>
            </a:r>
            <a:endParaRPr lang="el-GR" sz="3600" b="0" dirty="0"/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755650" y="1196975"/>
            <a:ext cx="7848600" cy="3120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dirty="0">
                <a:latin typeface="+mn-lt"/>
              </a:rPr>
              <a:t>E</a:t>
            </a:r>
            <a:r>
              <a:rPr lang="el-GR" sz="2400" dirty="0">
                <a:latin typeface="+mn-lt"/>
              </a:rPr>
              <a:t>ιδικό όργανο για την μέτρηση του όγκου των όρχεων.</a:t>
            </a: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Πρόκειται για 12 ελλειψοειδείς μπάλες που έχουν όγκο από 1 έως 12 </a:t>
            </a:r>
            <a:r>
              <a:rPr lang="en-US" sz="2400" dirty="0" smtClean="0">
                <a:latin typeface="+mn-lt"/>
              </a:rPr>
              <a:t>mL.</a:t>
            </a:r>
            <a:endParaRPr lang="en-US" sz="2400" dirty="0">
              <a:latin typeface="+mn-lt"/>
            </a:endParaRPr>
          </a:p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en-US" sz="2400" dirty="0">
                <a:latin typeface="+mn-lt"/>
              </a:rPr>
              <a:t>E</a:t>
            </a:r>
            <a:r>
              <a:rPr lang="el-GR" sz="2400" dirty="0">
                <a:latin typeface="+mn-lt"/>
              </a:rPr>
              <a:t>πειδή ο όρχις αποτελείται σχεδόν </a:t>
            </a:r>
            <a:r>
              <a:rPr lang="el-GR" sz="2400" dirty="0" smtClean="0">
                <a:latin typeface="+mn-lt"/>
              </a:rPr>
              <a:t>εξ’</a:t>
            </a:r>
            <a:r>
              <a:rPr lang="en-US" sz="2400" dirty="0" smtClean="0">
                <a:latin typeface="+mn-lt"/>
              </a:rPr>
              <a:t> </a:t>
            </a:r>
            <a:r>
              <a:rPr lang="el-GR" sz="2400" dirty="0" smtClean="0">
                <a:latin typeface="+mn-lt"/>
              </a:rPr>
              <a:t>ολοκλήρου από </a:t>
            </a:r>
            <a:r>
              <a:rPr lang="el-GR" sz="2400" dirty="0">
                <a:latin typeface="+mn-lt"/>
              </a:rPr>
              <a:t>σπερματικά σωληνάρια ο όγκος του όρχι είναι αντίστοιχος της δυνατότητας σπερματογένεσης.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92</a:t>
            </a:fld>
            <a:endParaRPr lang="el-GR" dirty="0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581128"/>
            <a:ext cx="2430413" cy="1514800"/>
          </a:xfrm>
          <a:prstGeom prst="rect">
            <a:avLst/>
          </a:prstGeom>
          <a:noFill/>
        </p:spPr>
      </p:pic>
      <p:sp>
        <p:nvSpPr>
          <p:cNvPr id="7" name="Rectangle 2"/>
          <p:cNvSpPr/>
          <p:nvPr/>
        </p:nvSpPr>
        <p:spPr>
          <a:xfrm rot="5400000">
            <a:off x="4531350" y="3464332"/>
            <a:ext cx="369332" cy="6048672"/>
          </a:xfrm>
          <a:prstGeom prst="rect">
            <a:avLst/>
          </a:prstGeom>
        </p:spPr>
        <p:txBody>
          <a:bodyPr vert="vert270"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“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4"/>
              </a:rPr>
              <a:t>Orchidometer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”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από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5"/>
              </a:rPr>
              <a:t>Fillip Em</a:t>
            </a:r>
            <a:r>
              <a:rPr lang="en-US" sz="1200" dirty="0" smtClean="0"/>
              <a:t> </a:t>
            </a:r>
            <a:r>
              <a:rPr lang="el-GR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διαθέσιμο με άδεια</a:t>
            </a:r>
            <a:r>
              <a:rPr lang="en-U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 </a:t>
            </a:r>
            <a:r>
              <a:rPr 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hlinkClick r:id="rId6"/>
              </a:rPr>
              <a:t>CC BY-SA 3.0</a:t>
            </a:r>
            <a:endParaRPr lang="en-US" sz="12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173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916832"/>
            <a:ext cx="8229600" cy="1224136"/>
          </a:xfrm>
          <a:ln w="38100">
            <a:solidFill>
              <a:srgbClr val="9B0000"/>
            </a:solidFill>
          </a:ln>
        </p:spPr>
        <p:txBody>
          <a:bodyPr>
            <a:normAutofit/>
          </a:bodyPr>
          <a:lstStyle/>
          <a:p>
            <a:r>
              <a:rPr lang="el-GR" dirty="0"/>
              <a:t>Απεικονιστικές εξετάσεις 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472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Υπερηχογραφία</a:t>
            </a:r>
            <a:endParaRPr lang="el-GR" dirty="0"/>
          </a:p>
        </p:txBody>
      </p:sp>
      <p:sp>
        <p:nvSpPr>
          <p:cNvPr id="48131" name="Text Box 6"/>
          <p:cNvSpPr txBox="1">
            <a:spLocks noChangeArrowheads="1"/>
          </p:cNvSpPr>
          <p:nvPr/>
        </p:nvSpPr>
        <p:spPr bwMode="auto">
          <a:xfrm>
            <a:off x="951144" y="1412776"/>
            <a:ext cx="7345363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Γίνεται </a:t>
            </a:r>
            <a:r>
              <a:rPr lang="el-GR" sz="2400" dirty="0" smtClean="0">
                <a:latin typeface="+mn-lt"/>
              </a:rPr>
              <a:t>με</a:t>
            </a:r>
            <a:r>
              <a:rPr lang="en-US" sz="2400" dirty="0" smtClean="0">
                <a:latin typeface="+mn-lt"/>
              </a:rPr>
              <a:t>:</a:t>
            </a:r>
            <a:endParaRPr lang="el-GR" sz="2400" dirty="0" smtClean="0">
              <a:latin typeface="+mn-lt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sz="2400" dirty="0">
                <a:latin typeface="+mn-lt"/>
              </a:rPr>
              <a:t>Α</a:t>
            </a:r>
            <a:r>
              <a:rPr lang="el-GR" sz="2400" dirty="0" smtClean="0">
                <a:latin typeface="+mn-lt"/>
              </a:rPr>
              <a:t>πλό υπέρηχο,</a:t>
            </a:r>
            <a:endParaRPr lang="el-GR" sz="2400" dirty="0">
              <a:latin typeface="+mn-lt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sz="2400" dirty="0">
                <a:latin typeface="+mn-lt"/>
              </a:rPr>
              <a:t>Έ</a:t>
            </a:r>
            <a:r>
              <a:rPr lang="el-GR" sz="2400" dirty="0" smtClean="0">
                <a:latin typeface="+mn-lt"/>
              </a:rPr>
              <a:t>γχρωμο </a:t>
            </a:r>
            <a:r>
              <a:rPr lang="en-US" sz="2400" dirty="0" smtClean="0">
                <a:latin typeface="+mn-lt"/>
              </a:rPr>
              <a:t>doppler</a:t>
            </a:r>
            <a:r>
              <a:rPr lang="el-GR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l-GR" sz="2400" dirty="0">
                <a:latin typeface="+mn-lt"/>
              </a:rPr>
              <a:t>Δ</a:t>
            </a:r>
            <a:r>
              <a:rPr lang="el-GR" sz="2400" dirty="0" smtClean="0">
                <a:latin typeface="+mn-lt"/>
              </a:rPr>
              <a:t>ιορθρικό υπέρηχο. </a:t>
            </a:r>
            <a:endParaRPr lang="el-GR" sz="2400" dirty="0">
              <a:latin typeface="+mn-lt"/>
            </a:endParaRPr>
          </a:p>
        </p:txBody>
      </p:sp>
      <p:sp>
        <p:nvSpPr>
          <p:cNvPr id="48132" name="Text Box 8"/>
          <p:cNvSpPr txBox="1">
            <a:spLocks noChangeArrowheads="1"/>
          </p:cNvSpPr>
          <p:nvPr/>
        </p:nvSpPr>
        <p:spPr bwMode="auto">
          <a:xfrm>
            <a:off x="951144" y="3861048"/>
            <a:ext cx="78486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Με την υπερηχογραφία μπορούν να ελεγχθούν τα εξής </a:t>
            </a:r>
            <a:r>
              <a:rPr lang="el-GR" sz="2400" dirty="0" smtClean="0">
                <a:latin typeface="+mn-lt"/>
              </a:rPr>
              <a:t>όργανα</a:t>
            </a:r>
            <a:r>
              <a:rPr lang="en-US" sz="2400" dirty="0" smtClean="0">
                <a:latin typeface="+mn-lt"/>
              </a:rPr>
              <a:t>:</a:t>
            </a:r>
            <a:endParaRPr lang="en-US" sz="2400" dirty="0">
              <a:latin typeface="+mn-lt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l-GR" sz="2400" dirty="0" smtClean="0">
                <a:latin typeface="+mn-lt"/>
              </a:rPr>
              <a:t>Όρχεις</a:t>
            </a:r>
            <a:r>
              <a:rPr lang="en-US" sz="2400" dirty="0" smtClean="0">
                <a:latin typeface="+mn-lt"/>
              </a:rPr>
              <a:t> </a:t>
            </a:r>
            <a:r>
              <a:rPr lang="en-US" sz="2400" dirty="0">
                <a:latin typeface="+mn-lt"/>
              </a:rPr>
              <a:t>(</a:t>
            </a:r>
            <a:r>
              <a:rPr lang="el-GR" sz="2400" dirty="0">
                <a:latin typeface="+mn-lt"/>
              </a:rPr>
              <a:t>απλός υπέρηχος, έγχρωμο </a:t>
            </a:r>
            <a:r>
              <a:rPr lang="en-US" sz="2400" dirty="0">
                <a:latin typeface="+mn-lt"/>
              </a:rPr>
              <a:t>doppler</a:t>
            </a:r>
            <a:r>
              <a:rPr lang="en-US" sz="2400" dirty="0" smtClean="0">
                <a:latin typeface="+mn-lt"/>
              </a:rPr>
              <a:t>)</a:t>
            </a:r>
            <a:r>
              <a:rPr lang="el-GR" sz="2400" dirty="0" smtClean="0">
                <a:latin typeface="+mn-lt"/>
              </a:rPr>
              <a:t>,</a:t>
            </a:r>
            <a:endParaRPr lang="el-GR" sz="2400" dirty="0">
              <a:latin typeface="+mn-lt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Επιδιδυμίδα</a:t>
            </a:r>
            <a:r>
              <a:rPr lang="en-US" sz="2400" dirty="0">
                <a:latin typeface="+mn-lt"/>
              </a:rPr>
              <a:t> (</a:t>
            </a:r>
            <a:r>
              <a:rPr lang="el-GR" sz="2400" dirty="0">
                <a:latin typeface="+mn-lt"/>
              </a:rPr>
              <a:t>απλός υπέρηχος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457200" indent="-457200">
              <a:spcBef>
                <a:spcPct val="500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Προστάτης (διορθρικός υπέρηχος</a:t>
            </a:r>
            <a:r>
              <a:rPr lang="el-GR" sz="2400" dirty="0" smtClean="0">
                <a:latin typeface="+mn-lt"/>
              </a:rPr>
              <a:t>).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2853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Αίτια υπερηχογραφίας του </a:t>
            </a:r>
            <a:r>
              <a:rPr lang="el-GR" dirty="0" smtClean="0"/>
              <a:t>όρχι</a:t>
            </a:r>
            <a:endParaRPr lang="el-GR" dirty="0"/>
          </a:p>
        </p:txBody>
      </p:sp>
      <p:sp>
        <p:nvSpPr>
          <p:cNvPr id="49154" name="Text Box 4"/>
          <p:cNvSpPr txBox="1">
            <a:spLocks noChangeArrowheads="1"/>
          </p:cNvSpPr>
          <p:nvPr/>
        </p:nvSpPr>
        <p:spPr bwMode="auto">
          <a:xfrm>
            <a:off x="251520" y="1125538"/>
            <a:ext cx="8892480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32000" indent="-432000">
              <a:spcBef>
                <a:spcPts val="1000"/>
              </a:spcBef>
              <a:buFontTx/>
              <a:buAutoNum type="arabicPeriod"/>
            </a:pPr>
            <a:r>
              <a:rPr lang="el-GR" sz="2400" dirty="0" smtClean="0">
                <a:latin typeface="+mn-lt"/>
              </a:rPr>
              <a:t>Οξύ </a:t>
            </a:r>
            <a:r>
              <a:rPr lang="el-GR" sz="2400" dirty="0">
                <a:latin typeface="+mn-lt"/>
              </a:rPr>
              <a:t>άλγος </a:t>
            </a:r>
            <a:r>
              <a:rPr lang="el-GR" sz="2400" dirty="0" smtClean="0">
                <a:latin typeface="+mn-lt"/>
              </a:rPr>
              <a:t>οσχέου,</a:t>
            </a:r>
            <a:endParaRPr lang="el-GR" sz="2400" dirty="0">
              <a:latin typeface="+mn-lt"/>
            </a:endParaRPr>
          </a:p>
          <a:p>
            <a:pPr marL="432000" indent="-432000">
              <a:spcBef>
                <a:spcPts val="1000"/>
              </a:spcBef>
              <a:buFontTx/>
              <a:buAutoNum type="arabicPeriod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Διερεύνηση ψηλαφούμενων μαζών </a:t>
            </a:r>
            <a:r>
              <a:rPr lang="el-GR" sz="2400" dirty="0">
                <a:latin typeface="+mn-lt"/>
              </a:rPr>
              <a:t>κατά την κλινική </a:t>
            </a:r>
            <a:r>
              <a:rPr lang="el-GR" sz="2400" dirty="0" smtClean="0">
                <a:latin typeface="+mn-lt"/>
              </a:rPr>
              <a:t>εξέταση,</a:t>
            </a:r>
            <a:endParaRPr lang="el-GR" sz="2400" dirty="0">
              <a:latin typeface="+mn-lt"/>
            </a:endParaRPr>
          </a:p>
          <a:p>
            <a:pPr marL="432000" indent="-432000">
              <a:spcBef>
                <a:spcPts val="1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Μέγεθος και υφή των </a:t>
            </a:r>
            <a:r>
              <a:rPr lang="el-GR" sz="2400" dirty="0" smtClean="0">
                <a:latin typeface="+mn-lt"/>
              </a:rPr>
              <a:t>όρχεων,</a:t>
            </a:r>
            <a:endParaRPr lang="el-GR" sz="2400" dirty="0">
              <a:latin typeface="+mn-lt"/>
            </a:endParaRPr>
          </a:p>
          <a:p>
            <a:pPr marL="432000" indent="-432000">
              <a:spcBef>
                <a:spcPts val="1000"/>
              </a:spcBef>
              <a:buFontTx/>
              <a:buAutoNum type="arabicPeriod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Υποκλινική κιρσοκήλη </a:t>
            </a:r>
            <a:r>
              <a:rPr lang="el-GR" sz="2400" dirty="0">
                <a:latin typeface="+mn-lt"/>
              </a:rPr>
              <a:t>(κιρσοκήλη που δεν έχει συμπτώματα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432000" indent="-432000">
              <a:spcBef>
                <a:spcPts val="1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Παρουσία υγρού στο όσχεο </a:t>
            </a:r>
            <a:r>
              <a:rPr lang="el-GR" sz="2400" b="1" dirty="0">
                <a:solidFill>
                  <a:srgbClr val="9B0000"/>
                </a:solidFill>
                <a:latin typeface="+mn-lt"/>
              </a:rPr>
              <a:t>(υδροκήλη</a:t>
            </a: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),</a:t>
            </a:r>
            <a:endParaRPr lang="el-GR" sz="2400" b="1" dirty="0">
              <a:solidFill>
                <a:srgbClr val="9B0000"/>
              </a:solidFill>
              <a:latin typeface="+mn-lt"/>
            </a:endParaRPr>
          </a:p>
          <a:p>
            <a:pPr marL="432000" indent="-432000">
              <a:spcBef>
                <a:spcPts val="1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Έλεγχος επικουρικών μορίων (φλεγμονή, απόφραξη, αγενεσία</a:t>
            </a:r>
            <a:r>
              <a:rPr lang="el-GR" sz="2400" dirty="0" smtClean="0">
                <a:latin typeface="+mn-lt"/>
              </a:rPr>
              <a:t>),</a:t>
            </a:r>
            <a:endParaRPr lang="el-GR" sz="2400" dirty="0">
              <a:latin typeface="+mn-lt"/>
            </a:endParaRPr>
          </a:p>
          <a:p>
            <a:pPr marL="432000" indent="-432000">
              <a:spcBef>
                <a:spcPts val="1000"/>
              </a:spcBef>
              <a:buFontTx/>
              <a:buAutoNum type="arabicPeriod"/>
            </a:pPr>
            <a:r>
              <a:rPr lang="el-GR" sz="2400" dirty="0">
                <a:latin typeface="+mn-lt"/>
              </a:rPr>
              <a:t>Μετατραυματική παρακολούθηση οσχεϊκού </a:t>
            </a:r>
            <a:r>
              <a:rPr lang="el-GR" sz="2400" dirty="0" smtClean="0">
                <a:latin typeface="+mn-lt"/>
              </a:rPr>
              <a:t>περιεχομένου,</a:t>
            </a:r>
            <a:endParaRPr lang="el-GR" sz="2400" dirty="0">
              <a:latin typeface="+mn-lt"/>
            </a:endParaRPr>
          </a:p>
          <a:p>
            <a:pPr marL="432000" indent="-432000">
              <a:lnSpc>
                <a:spcPct val="125000"/>
              </a:lnSpc>
              <a:spcBef>
                <a:spcPts val="1000"/>
              </a:spcBef>
              <a:buFontTx/>
              <a:buAutoNum type="arabicPeriod"/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Επιλογή θέσεων παρακέντησης για βιοψία </a:t>
            </a:r>
            <a:r>
              <a:rPr lang="el-GR" sz="2400" dirty="0">
                <a:latin typeface="+mn-lt"/>
              </a:rPr>
              <a:t>ή </a:t>
            </a:r>
            <a:r>
              <a:rPr lang="en-US" sz="2400" dirty="0">
                <a:latin typeface="+mn-lt"/>
              </a:rPr>
              <a:t>TESE</a:t>
            </a:r>
            <a:r>
              <a:rPr lang="el-GR" sz="2400" dirty="0">
                <a:latin typeface="+mn-lt"/>
              </a:rPr>
              <a:t> (συλλογή σπερματοζωαρίων από τον όρχι</a:t>
            </a:r>
            <a:r>
              <a:rPr lang="el-GR" sz="2400" dirty="0" smtClean="0">
                <a:latin typeface="+mn-lt"/>
              </a:rPr>
              <a:t>),</a:t>
            </a:r>
            <a:endParaRPr lang="en-US" sz="2400" dirty="0">
              <a:latin typeface="+mn-lt"/>
            </a:endParaRPr>
          </a:p>
          <a:p>
            <a:pPr marL="432000" indent="-432000">
              <a:spcBef>
                <a:spcPts val="1000"/>
              </a:spcBef>
              <a:buFontTx/>
              <a:buAutoNum type="arabicPeriod"/>
            </a:pPr>
            <a:r>
              <a:rPr lang="el-GR" sz="2400" b="1" dirty="0" smtClean="0">
                <a:solidFill>
                  <a:srgbClr val="9B0000"/>
                </a:solidFill>
                <a:latin typeface="+mn-lt"/>
              </a:rPr>
              <a:t>Κρυψορχία,</a:t>
            </a:r>
            <a:endParaRPr lang="en-US" sz="2400" b="1" dirty="0">
              <a:solidFill>
                <a:srgbClr val="9B0000"/>
              </a:solidFill>
              <a:latin typeface="+mn-lt"/>
            </a:endParaRPr>
          </a:p>
          <a:p>
            <a:pPr marL="432000" indent="-432000">
              <a:spcBef>
                <a:spcPts val="1000"/>
              </a:spcBef>
              <a:buFontTx/>
              <a:buAutoNum type="arabicPeriod"/>
            </a:pP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Αγγειακή διερεύνηση της στυτικής δυσλειτουργίας.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29999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Στον υπέρηχο </a:t>
            </a:r>
            <a:r>
              <a:rPr lang="el-GR" dirty="0" smtClean="0"/>
              <a:t>ελέγχονται:</a:t>
            </a:r>
            <a:endParaRPr lang="el-GR" dirty="0"/>
          </a:p>
        </p:txBody>
      </p:sp>
      <p:sp>
        <p:nvSpPr>
          <p:cNvPr id="50178" name="Rectangle 4"/>
          <p:cNvSpPr>
            <a:spLocks noChangeArrowheads="1"/>
          </p:cNvSpPr>
          <p:nvPr/>
        </p:nvSpPr>
        <p:spPr bwMode="auto">
          <a:xfrm>
            <a:off x="3924300" y="1268760"/>
            <a:ext cx="4968180" cy="547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Προστάτης αδένας </a:t>
            </a:r>
            <a:endParaRPr lang="en-US" sz="2400" b="1" dirty="0">
              <a:solidFill>
                <a:srgbClr val="9B0000"/>
              </a:solidFill>
              <a:latin typeface="+mn-lt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Μέτρηση του μεγέθους 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Θέση και σχήμα </a:t>
            </a:r>
          </a:p>
          <a:p>
            <a:pPr>
              <a:lnSpc>
                <a:spcPct val="115000"/>
              </a:lnSpc>
              <a:spcBef>
                <a:spcPct val="20000"/>
              </a:spcBef>
            </a:pPr>
            <a:endParaRPr lang="el-GR" sz="2400" dirty="0">
              <a:latin typeface="+mn-lt"/>
            </a:endParaRPr>
          </a:p>
          <a:p>
            <a:pPr>
              <a:lnSpc>
                <a:spcPct val="115000"/>
              </a:lnSpc>
              <a:spcBef>
                <a:spcPct val="20000"/>
              </a:spcBef>
            </a:pPr>
            <a:r>
              <a:rPr lang="el-GR" sz="2400" b="1" dirty="0">
                <a:solidFill>
                  <a:srgbClr val="9B0000"/>
                </a:solidFill>
                <a:latin typeface="+mn-lt"/>
              </a:rPr>
              <a:t>Όρχεις</a:t>
            </a:r>
            <a:endParaRPr lang="el-GR" sz="2400" dirty="0">
              <a:solidFill>
                <a:srgbClr val="9B0000"/>
              </a:solidFill>
              <a:latin typeface="+mn-lt"/>
            </a:endParaRP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Σχήμα, μέγεθος και ηχογένεια 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Ύποπτες περιοχές 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Αποστήματα 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Επασβεστώσεις 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Ύπαρξη υγρού – υδροκήλη </a:t>
            </a:r>
          </a:p>
          <a:p>
            <a:pPr marL="342900" indent="-342900">
              <a:lnSpc>
                <a:spcPct val="115000"/>
              </a:lnSpc>
              <a:spcBef>
                <a:spcPct val="20000"/>
              </a:spcBef>
              <a:buFont typeface="Courier New" panose="02070309020205020404" pitchFamily="49" charset="0"/>
              <a:buChar char="o"/>
            </a:pPr>
            <a:r>
              <a:rPr lang="el-GR" sz="2400" dirty="0">
                <a:latin typeface="+mn-lt"/>
              </a:rPr>
              <a:t>Φλεγμονές</a:t>
            </a:r>
          </a:p>
        </p:txBody>
      </p:sp>
      <p:pic>
        <p:nvPicPr>
          <p:cNvPr id="50179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48" y="1631323"/>
            <a:ext cx="297497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749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Ο διορθρικός </a:t>
            </a:r>
            <a:r>
              <a:rPr lang="el-GR" dirty="0" smtClean="0"/>
              <a:t>υπέρηχος</a:t>
            </a:r>
            <a:endParaRPr lang="el-GR" dirty="0"/>
          </a:p>
        </p:txBody>
      </p:sp>
      <p:sp>
        <p:nvSpPr>
          <p:cNvPr id="51204" name="Text Box 6"/>
          <p:cNvSpPr txBox="1">
            <a:spLocks noChangeArrowheads="1"/>
          </p:cNvSpPr>
          <p:nvPr/>
        </p:nvSpPr>
        <p:spPr bwMode="auto">
          <a:xfrm>
            <a:off x="467544" y="1196752"/>
            <a:ext cx="8352160" cy="5376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dirty="0">
                <a:latin typeface="+mn-lt"/>
              </a:rPr>
              <a:t>Γίνεται για τον έλεγχο του προστάτη </a:t>
            </a:r>
            <a:r>
              <a:rPr lang="el-GR" sz="2400" dirty="0" smtClean="0">
                <a:latin typeface="+mn-lt"/>
              </a:rPr>
              <a:t>όταν</a:t>
            </a:r>
            <a:r>
              <a:rPr lang="en-US" sz="2400" dirty="0" smtClean="0">
                <a:latin typeface="+mn-lt"/>
              </a:rPr>
              <a:t>:</a:t>
            </a:r>
            <a:endParaRPr lang="el-GR" sz="2400" dirty="0" smtClean="0">
              <a:latin typeface="+mn-lt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n-US" sz="2400" dirty="0">
                <a:latin typeface="+mn-lt"/>
              </a:rPr>
              <a:t>1. </a:t>
            </a:r>
            <a:r>
              <a:rPr lang="el-GR" sz="2400" dirty="0">
                <a:latin typeface="+mn-lt"/>
              </a:rPr>
              <a:t>Υπάρχει μικρός όγκος σπέρματος ο οποίος συνοδεύεται</a:t>
            </a:r>
            <a:r>
              <a:rPr lang="en-US" sz="2400" dirty="0">
                <a:latin typeface="+mn-lt"/>
              </a:rPr>
              <a:t> </a:t>
            </a:r>
            <a:r>
              <a:rPr lang="el-GR" sz="2400" dirty="0">
                <a:latin typeface="+mn-lt"/>
              </a:rPr>
              <a:t>από αζωοσπερμία ή </a:t>
            </a:r>
            <a:r>
              <a:rPr lang="el-GR" sz="2400" dirty="0" smtClean="0">
                <a:latin typeface="+mn-lt"/>
              </a:rPr>
              <a:t>ολιγοασθενοσπερμία,</a:t>
            </a:r>
            <a:endParaRPr lang="el-GR" sz="2400" dirty="0">
              <a:latin typeface="+mn-lt"/>
            </a:endParaRPr>
          </a:p>
          <a:p>
            <a:pPr>
              <a:lnSpc>
                <a:spcPct val="130000"/>
              </a:lnSpc>
              <a:spcBef>
                <a:spcPct val="50000"/>
              </a:spcBef>
            </a:pPr>
            <a:r>
              <a:rPr lang="el-GR" sz="2400" dirty="0">
                <a:latin typeface="+mn-lt"/>
              </a:rPr>
              <a:t>2. Υπάρχουν κλινικά ευρήματα (π.χ. διογκώσεις) κατά την κλινική εξέταση</a:t>
            </a:r>
            <a:r>
              <a:rPr lang="el-GR" sz="2400" dirty="0" smtClean="0">
                <a:latin typeface="+mn-lt"/>
              </a:rPr>
              <a:t>.</a:t>
            </a:r>
          </a:p>
          <a:p>
            <a:pPr marL="342900" indent="-342900">
              <a:lnSpc>
                <a:spcPct val="125000"/>
              </a:lnSpc>
              <a:spcBef>
                <a:spcPct val="45000"/>
              </a:spcBef>
              <a:spcAft>
                <a:spcPct val="50000"/>
              </a:spcAft>
            </a:pPr>
            <a:r>
              <a:rPr lang="el-GR" sz="2400" dirty="0">
                <a:latin typeface="+mn-lt"/>
              </a:rPr>
              <a:t>Μας δείχνει επίσης αν </a:t>
            </a:r>
            <a:r>
              <a:rPr lang="el-GR" sz="2400" dirty="0" smtClean="0">
                <a:latin typeface="+mn-lt"/>
              </a:rPr>
              <a:t>υπάρχουν: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buFontTx/>
              <a:buAutoNum type="arabicPeriod"/>
            </a:pPr>
            <a:r>
              <a:rPr lang="el-GR" sz="2400" dirty="0">
                <a:latin typeface="+mn-lt"/>
              </a:rPr>
              <a:t>Ύποπτες </a:t>
            </a:r>
            <a:r>
              <a:rPr lang="el-GR" sz="2400" dirty="0" smtClean="0">
                <a:latin typeface="+mn-lt"/>
              </a:rPr>
              <a:t>περιοχές,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buFontTx/>
              <a:buAutoNum type="arabicPeriod"/>
            </a:pPr>
            <a:r>
              <a:rPr lang="el-GR" sz="2400" dirty="0" smtClean="0">
                <a:latin typeface="+mn-lt"/>
              </a:rPr>
              <a:t>Αποστήματα,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buFontTx/>
              <a:buAutoNum type="arabicPeriod"/>
            </a:pPr>
            <a:r>
              <a:rPr lang="el-GR" sz="2400" dirty="0" smtClean="0">
                <a:latin typeface="+mn-lt"/>
              </a:rPr>
              <a:t>Επασβεστώσεις,</a:t>
            </a:r>
            <a:endParaRPr lang="el-GR" sz="2400" dirty="0">
              <a:latin typeface="+mn-lt"/>
            </a:endParaRPr>
          </a:p>
          <a:p>
            <a:pPr marL="342900" indent="-342900">
              <a:lnSpc>
                <a:spcPct val="125000"/>
              </a:lnSpc>
              <a:buFontTx/>
              <a:buAutoNum type="arabicPeriod"/>
            </a:pPr>
            <a:r>
              <a:rPr lang="el-GR" sz="2400" dirty="0" smtClean="0">
                <a:latin typeface="+mn-lt"/>
              </a:rPr>
              <a:t>Προστατίτιδα.</a:t>
            </a:r>
            <a:endParaRPr lang="el-GR" sz="2400" dirty="0"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1029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Εξετάσεις </a:t>
            </a:r>
            <a:r>
              <a:rPr lang="en-US" dirty="0"/>
              <a:t>POC </a:t>
            </a:r>
            <a:endParaRPr lang="el-GR" dirty="0"/>
          </a:p>
        </p:txBody>
      </p:sp>
      <p:sp>
        <p:nvSpPr>
          <p:cNvPr id="3" name="2 - Ορθογώνιο"/>
          <p:cNvSpPr/>
          <p:nvPr/>
        </p:nvSpPr>
        <p:spPr>
          <a:xfrm>
            <a:off x="539552" y="1258009"/>
            <a:ext cx="8217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dirty="0">
                <a:latin typeface="+mn-lt"/>
              </a:rPr>
              <a:t>Γ</a:t>
            </a:r>
            <a:r>
              <a:rPr lang="el-GR" sz="2400" dirty="0" smtClean="0">
                <a:latin typeface="+mn-lt"/>
              </a:rPr>
              <a:t>ια προσδιορισμό κινητικότητας και αριθμού σπερματοζωαρίων.</a:t>
            </a:r>
            <a:endParaRPr lang="el-GR" sz="2400" dirty="0">
              <a:latin typeface="+mn-lt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060848"/>
            <a:ext cx="4041846" cy="2929111"/>
          </a:xfrm>
          <a:prstGeom prst="rect">
            <a:avLst/>
          </a:prstGeom>
          <a:noFill/>
        </p:spPr>
      </p:pic>
      <p:pic>
        <p:nvPicPr>
          <p:cNvPr id="4" name="3 - Εικόνα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833215"/>
            <a:ext cx="2952328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6905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8a11ff8d5d2d547f2ef2aeebc3ad41c661e9a0e3"/>
  <p:tag name="ISPRING_RESOURCE_PATHS_HASH_PRESENTER" val="d730683bf0c42d3453e965d6581ad0fdbcb9aa13"/>
</p:tagLst>
</file>

<file path=ppt/theme/theme1.xml><?xml version="1.0" encoding="utf-8"?>
<a:theme xmlns:a="http://schemas.openxmlformats.org/drawingml/2006/main" name="OC_template_updated">
  <a:themeElements>
    <a:clrScheme name="Προσαρμοσμένο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59595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1872</TotalTime>
  <Words>5769</Words>
  <Application>Microsoft Office PowerPoint</Application>
  <PresentationFormat>Προβολή στην οθόνη (4:3)</PresentationFormat>
  <Paragraphs>851</Paragraphs>
  <Slides>121</Slides>
  <Notes>55</Notes>
  <HiddenSlides>0</HiddenSlides>
  <MMClips>1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121</vt:i4>
      </vt:variant>
    </vt:vector>
  </HeadingPairs>
  <TitlesOfParts>
    <vt:vector size="123" baseType="lpstr">
      <vt:lpstr>OC_template_updated</vt:lpstr>
      <vt:lpstr>1_OC_template_updated</vt:lpstr>
      <vt:lpstr>Ανάλυση Βιολογικών Υγρών &amp; Εκκριμάτων (Θ)</vt:lpstr>
      <vt:lpstr>Απαιτούμενες εξετάσεις (1 από 2)</vt:lpstr>
      <vt:lpstr>Απαιτούμενες εξετάσεις (2 από 2)</vt:lpstr>
      <vt:lpstr>Το σπερμοδιάγραμμα</vt:lpstr>
      <vt:lpstr>Προτεινόμενη βιβλιογραφία</vt:lpstr>
      <vt:lpstr>Αίτια πραγματοποίησης βασικής ανάλυσης σπέρματος</vt:lpstr>
      <vt:lpstr>Στάδια βασικής ανάλυσης σπέρματος</vt:lpstr>
      <vt:lpstr>Η συλλογή του σπέρματος (1 από 2)</vt:lpstr>
      <vt:lpstr>Η συλλογή του σπέρματος (2 από 2)</vt:lpstr>
      <vt:lpstr>Φυσικοί χαρακτήρες του σπέρματος</vt:lpstr>
      <vt:lpstr>Ποια μέτρηση πρέπει να γίνει πρώτη στο δείγμα σπέρματος;</vt:lpstr>
      <vt:lpstr>Αντίδραση pH</vt:lpstr>
      <vt:lpstr>Όγκος εκσπερμάτισης</vt:lpstr>
      <vt:lpstr>Γλοιότητα (ιξώδες)</vt:lpstr>
      <vt:lpstr>Ρευστοποίηση</vt:lpstr>
      <vt:lpstr>Χροιά</vt:lpstr>
      <vt:lpstr>Οσμή</vt:lpstr>
      <vt:lpstr>Διάταξη επωαστικού κλιβάνου για σπερμοδιάγραμμα</vt:lpstr>
      <vt:lpstr>Εκτίμηση της κινητικότητας των σπερματοζωαρίων</vt:lpstr>
      <vt:lpstr>Η μικροσκόπηση του σπέρματος</vt:lpstr>
      <vt:lpstr>H κινητικότητα των σπερματοζωαρίων παλιά οδηγία του ΠΟΥ</vt:lpstr>
      <vt:lpstr>Παρουσίαση του PowerPoint</vt:lpstr>
      <vt:lpstr>Τεχνική προσδιορισμού κινητικότητας σπερματοζωαρίων</vt:lpstr>
      <vt:lpstr>H τοποθέτηση της καλυπτρίδας</vt:lpstr>
      <vt:lpstr>H κίνηση των σπερματοζωαρίων</vt:lpstr>
      <vt:lpstr>Οι 4 διαφορετικές κινήσεις των σπερματοζωαρίων</vt:lpstr>
      <vt:lpstr>Δύο τεχνικές εκτίμησης της κινητικότητας</vt:lpstr>
      <vt:lpstr>Μηχανικός μετρητής κυττάρων</vt:lpstr>
      <vt:lpstr>Εκτίμηση της ζωτικότητας των σπερματοζωαρίων</vt:lpstr>
      <vt:lpstr>Προσδιορισμός ζωτικότητας σπερματοζωαρίων</vt:lpstr>
      <vt:lpstr>Τεχνική προσδιορισμού ζωτικότητας σπερματοζωαρίων</vt:lpstr>
      <vt:lpstr>Χρώση εωσίνης – νιγκροσίνης (1 από 2)</vt:lpstr>
      <vt:lpstr>Χρώση εωσίνης – νιγκροσίνης (2 από 2)</vt:lpstr>
      <vt:lpstr>Προσδιορισμός συγκέντρωσης και αριθμού σπερματοζωαρίων</vt:lpstr>
      <vt:lpstr>Προσδιορισμός αριθμού σπερματοζωαρίων (1 από 9)</vt:lpstr>
      <vt:lpstr>Προσδιορισμός αριθμού σπερματοζωαρίων (2 από 9)</vt:lpstr>
      <vt:lpstr>Προσδιορισμός αριθμού σπερματοζωαρίων (3 από 9)</vt:lpstr>
      <vt:lpstr>Προσδιορισμός αριθμού σπερματοζωαρίων (4 από 9)</vt:lpstr>
      <vt:lpstr>Προσδιορισμός αριθμού σπερματοζωαρίων (5 από 9)</vt:lpstr>
      <vt:lpstr>Προσδιορισμός αριθμού σπερματοζωαρίων (6 από 9)</vt:lpstr>
      <vt:lpstr>Προσδιορισμός αριθμού σπερματοζωαρίων (7 από 9)</vt:lpstr>
      <vt:lpstr>Προσδιορισμός αριθμού σπερματοζωαρίων (8 από 9)</vt:lpstr>
      <vt:lpstr>Προσδιορισμός αριθμού σπερματοζωαρίων (9 από 9)</vt:lpstr>
      <vt:lpstr>Μέτρηση στρογγυλών κυττάρων Διάκριση πυοσφαιρίων από τα υπόλοιπα στρογγυλά κύτταρα</vt:lpstr>
      <vt:lpstr>Διάκριση στρογγυλών και πυοσφαιρίων 1/2</vt:lpstr>
      <vt:lpstr>Διάκριση στρογγυλών και πυοσφαιρίων 2/2</vt:lpstr>
      <vt:lpstr>Θέση μέτρησης στρογγυλών κυττάρων</vt:lpstr>
      <vt:lpstr>Εικόνα χρώσης υπεροξειδάσης - ορθοτολουιδίνης</vt:lpstr>
      <vt:lpstr>Παρουσίαση του PowerPoint</vt:lpstr>
      <vt:lpstr>Η μορφολογία των υγιών σπερματοζωαρίων</vt:lpstr>
      <vt:lpstr>Χαρακτηρισμοί ποιότητας σπέρματος</vt:lpstr>
      <vt:lpstr>Eπίστρωση παρασκευάσματος</vt:lpstr>
      <vt:lpstr>Ο προσδιορισμός της μορφολογίας  γίνεται με την χρώση Παπανικολάου</vt:lpstr>
      <vt:lpstr>Τα μπανάκια της χρώσης Παπανικολάου</vt:lpstr>
      <vt:lpstr>Εργαλεία προσδιορισμού μορφολογίας των σπερματοζωαρίων</vt:lpstr>
      <vt:lpstr>Απάντηση της μορφολογίας των σπερματοζωαρίων</vt:lpstr>
      <vt:lpstr>Ανωμαλίες κεφαλής</vt:lpstr>
      <vt:lpstr>Ανωμαλίες αυχένα</vt:lpstr>
      <vt:lpstr>Ανωμαλίες κεφαλής και ουράς</vt:lpstr>
      <vt:lpstr>Ανωμαλίες κεφαλής</vt:lpstr>
      <vt:lpstr>Ανωμαλίες κεφαλής, ουράς και αυχένα</vt:lpstr>
      <vt:lpstr>Συγκολλήσεις - Συσσωρεύσεις</vt:lpstr>
      <vt:lpstr>Προσδιορισμός συγκολλήσεων και συσσωρεύσεων</vt:lpstr>
      <vt:lpstr>Τα αντισπερματικά αντισώματα</vt:lpstr>
      <vt:lpstr>Η μέθοδος προσδιορισμού των αντισπερματικών αντισωμάτων</vt:lpstr>
      <vt:lpstr>Προσδιορισμός αντισπερματικών αντισωμάτων</vt:lpstr>
      <vt:lpstr>Άλλα κύτταρα που μπορούν να βρεθούν στο σπέρμα</vt:lpstr>
      <vt:lpstr>Ο ενδοκρινολογικός έλεγχος </vt:lpstr>
      <vt:lpstr>Ο βασικός ορμονολογικός έλεγχος</vt:lpstr>
      <vt:lpstr>Ο ειδικός ορμονολογικός έλεγχος</vt:lpstr>
      <vt:lpstr>Ο βιοχημικός έλεγχος του σπέρματος</vt:lpstr>
      <vt:lpstr>Πότε γίνεται βιοχημικός έλεγχος</vt:lpstr>
      <vt:lpstr>Προετοιμασία δείγματος σπέρματος για χημικές αναλύσεις</vt:lpstr>
      <vt:lpstr>Έλεγχος σπερματοζωαρίων (1 από 2)</vt:lpstr>
      <vt:lpstr>Έλεγχος σπερματοζωαρίων (2 από 2)</vt:lpstr>
      <vt:lpstr>Έλεγχος επιδιδυμίδας</vt:lpstr>
      <vt:lpstr>Έλεγχος σπερματοδόχων κύστεων</vt:lpstr>
      <vt:lpstr>Έλεγχος προστάτη (1 από 2)</vt:lpstr>
      <vt:lpstr>Έλεγχος προστάτη (2 από 2)</vt:lpstr>
      <vt:lpstr>Λειτουργικές δοκιμασίες σπερματοζωαρίων</vt:lpstr>
      <vt:lpstr>Οι λειτουργικές δοκιμασίες των σπερματοζωαρίων</vt:lpstr>
      <vt:lpstr>Απόπτωση σπερματοζωαρίων</vt:lpstr>
      <vt:lpstr>Έλεγχος κερματισμού DNA</vt:lpstr>
      <vt:lpstr>Huhners’ Test</vt:lpstr>
      <vt:lpstr>Μοριακός έλεγχος άνδρα</vt:lpstr>
      <vt:lpstr>Ο μοριακός έλεγχος του άνδρα περιλαμβάνει</vt:lpstr>
      <vt:lpstr>Καρυότυπος 1/2</vt:lpstr>
      <vt:lpstr>Καρυότυπος 2/2</vt:lpstr>
      <vt:lpstr>Tεχνική πολυχρωματικού F.I.S.H,</vt:lpstr>
      <vt:lpstr>Εντοπισμός μικροελλείψεων του Υ χρωμοσώματος</vt:lpstr>
      <vt:lpstr>Κλινική εξέταση </vt:lpstr>
      <vt:lpstr>Η κλινική εξέταση του ανδρικού αναπαραγωγικού συστήματος περιλαμβάνει:</vt:lpstr>
      <vt:lpstr>Ορχιδόμετρο Prader</vt:lpstr>
      <vt:lpstr>Απεικονιστικές εξετάσεις </vt:lpstr>
      <vt:lpstr>Υπερηχογραφία</vt:lpstr>
      <vt:lpstr>Αίτια υπερηχογραφίας του όρχι</vt:lpstr>
      <vt:lpstr>Στον υπέρηχο ελέγχονται:</vt:lpstr>
      <vt:lpstr>Ο διορθρικός υπέρηχος</vt:lpstr>
      <vt:lpstr>Εξετάσεις POC </vt:lpstr>
      <vt:lpstr>Οι αναλυτές σπέρματος</vt:lpstr>
      <vt:lpstr>Συστήματα CASA (1 από 2)</vt:lpstr>
      <vt:lpstr>Συστήματα CASA (2 από 2)</vt:lpstr>
      <vt:lpstr>Ο θάλαμος μέτρησης αριθμού σπερματοζωαρίων Makler</vt:lpstr>
      <vt:lpstr>Ο τρόπος τοποθέτησης του δείγματος στην πλάκα Makler</vt:lpstr>
      <vt:lpstr>Σύστημα CASA για προσδιορισμό κινητικότητας</vt:lpstr>
      <vt:lpstr>Ιστόγραμμα κατανομής μέτρησης σπερματοζωαρίων</vt:lpstr>
      <vt:lpstr>Η μαθηματική εκτίμηση της κινητικότητας  των σπερματοζωαρίων</vt:lpstr>
      <vt:lpstr>Παράμετροι εκτίμησης της κινητικότητας  των σπερματοζωαρίων</vt:lpstr>
      <vt:lpstr>Σχηματική εκτίμηση της κινητικότητας των σπερματοζωαρίων</vt:lpstr>
      <vt:lpstr>Εκτίμηση μορφολογίας σε αναλυτή σπέρματος</vt:lpstr>
      <vt:lpstr>Aπάντηση μορφολογίας σπερματοζωαρίων από αναλυτή σπέρματος</vt:lpstr>
      <vt:lpstr>Aπάντηση εξέτασης σπέρματος από CASA</vt:lpstr>
      <vt:lpstr>Διάκριση ζωντανών και νεκρών σπερματοζωαρίων</vt:lpstr>
      <vt:lpstr>Aναλυτές μέτρησης κινητικότητας και αριθμού σπερματοζωαρίων</vt:lpstr>
      <vt:lpstr>Τέλος Ενότητας</vt:lpstr>
      <vt:lpstr>Σημειώματα</vt:lpstr>
      <vt:lpstr>Σημείωμα Αναφοράς</vt:lpstr>
      <vt:lpstr>Διατήρηση Σημειωμάτων</vt:lpstr>
      <vt:lpstr>Σημείωμα Αδειοδότησης</vt:lpstr>
      <vt:lpstr>Επεξήγηση όρων χρήσης έργων τρίτων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Θεωρία Ανάλυσης Βιολογικών Υγρών &amp; Εκκριμάτων</dc:title>
  <dc:creator>opencourses@teiath.gr</dc:creator>
  <cp:lastModifiedBy>natasakar new</cp:lastModifiedBy>
  <cp:revision>103</cp:revision>
  <dcterms:created xsi:type="dcterms:W3CDTF">2013-10-03T09:45:30Z</dcterms:created>
  <dcterms:modified xsi:type="dcterms:W3CDTF">2015-03-19T10:44:43Z</dcterms:modified>
</cp:coreProperties>
</file>