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73"/>
  </p:notesMasterIdLst>
  <p:handoutMasterIdLst>
    <p:handoutMasterId r:id="rId74"/>
  </p:handoutMasterIdLst>
  <p:sldIdLst>
    <p:sldId id="256" r:id="rId2"/>
    <p:sldId id="299" r:id="rId3"/>
    <p:sldId id="258" r:id="rId4"/>
    <p:sldId id="295" r:id="rId5"/>
    <p:sldId id="300" r:id="rId6"/>
    <p:sldId id="259" r:id="rId7"/>
    <p:sldId id="296" r:id="rId8"/>
    <p:sldId id="298" r:id="rId9"/>
    <p:sldId id="260" r:id="rId10"/>
    <p:sldId id="301" r:id="rId11"/>
    <p:sldId id="297" r:id="rId12"/>
    <p:sldId id="294" r:id="rId13"/>
    <p:sldId id="310" r:id="rId14"/>
    <p:sldId id="261" r:id="rId15"/>
    <p:sldId id="262" r:id="rId16"/>
    <p:sldId id="302" r:id="rId17"/>
    <p:sldId id="263" r:id="rId18"/>
    <p:sldId id="303" r:id="rId19"/>
    <p:sldId id="264" r:id="rId20"/>
    <p:sldId id="265" r:id="rId21"/>
    <p:sldId id="266" r:id="rId22"/>
    <p:sldId id="267" r:id="rId23"/>
    <p:sldId id="304" r:id="rId24"/>
    <p:sldId id="269" r:id="rId25"/>
    <p:sldId id="311" r:id="rId26"/>
    <p:sldId id="270" r:id="rId27"/>
    <p:sldId id="312" r:id="rId28"/>
    <p:sldId id="271" r:id="rId29"/>
    <p:sldId id="272" r:id="rId30"/>
    <p:sldId id="305" r:id="rId31"/>
    <p:sldId id="273" r:id="rId32"/>
    <p:sldId id="274" r:id="rId33"/>
    <p:sldId id="306" r:id="rId34"/>
    <p:sldId id="275" r:id="rId35"/>
    <p:sldId id="276" r:id="rId36"/>
    <p:sldId id="309" r:id="rId37"/>
    <p:sldId id="277" r:id="rId38"/>
    <p:sldId id="313" r:id="rId39"/>
    <p:sldId id="278" r:id="rId40"/>
    <p:sldId id="314" r:id="rId41"/>
    <p:sldId id="279" r:id="rId42"/>
    <p:sldId id="315" r:id="rId43"/>
    <p:sldId id="280" r:id="rId44"/>
    <p:sldId id="281" r:id="rId45"/>
    <p:sldId id="282" r:id="rId46"/>
    <p:sldId id="316" r:id="rId47"/>
    <p:sldId id="283" r:id="rId48"/>
    <p:sldId id="317" r:id="rId49"/>
    <p:sldId id="284" r:id="rId50"/>
    <p:sldId id="318" r:id="rId51"/>
    <p:sldId id="286" r:id="rId52"/>
    <p:sldId id="319" r:id="rId53"/>
    <p:sldId id="287" r:id="rId54"/>
    <p:sldId id="288" r:id="rId55"/>
    <p:sldId id="320" r:id="rId56"/>
    <p:sldId id="289" r:id="rId57"/>
    <p:sldId id="321" r:id="rId58"/>
    <p:sldId id="322" r:id="rId59"/>
    <p:sldId id="290" r:id="rId60"/>
    <p:sldId id="291" r:id="rId61"/>
    <p:sldId id="323" r:id="rId62"/>
    <p:sldId id="292" r:id="rId63"/>
    <p:sldId id="324" r:id="rId64"/>
    <p:sldId id="293" r:id="rId65"/>
    <p:sldId id="325" r:id="rId66"/>
    <p:sldId id="326" r:id="rId67"/>
    <p:sldId id="327" r:id="rId68"/>
    <p:sldId id="328" r:id="rId69"/>
    <p:sldId id="329" r:id="rId70"/>
    <p:sldId id="330" r:id="rId71"/>
    <p:sldId id="331" r:id="rId72"/>
  </p:sldIdLst>
  <p:sldSz cx="9144000" cy="6858000" type="screen4x3"/>
  <p:notesSz cx="7104063" cy="10234613"/>
  <p:custDataLst>
    <p:tags r:id="rId75"/>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C00000"/>
    <a:srgbClr val="333399"/>
    <a:srgbClr val="4545C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22/4/2015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22/4/2015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2835312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226661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64</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65</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66</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67</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69</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dirty="0"/>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endParaRPr lang="el-GR" dirty="0"/>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D1BA22A-9DEE-4A45-865B-EFB51F44E4C9}" type="slidenum">
              <a:rPr lang="el-GR" altLang="el-GR"/>
              <a:pPr/>
              <a:t>‹#›</a:t>
            </a:fld>
            <a:endParaRPr lang="el-GR" altLang="el-GR" dirty="0"/>
          </a:p>
        </p:txBody>
      </p:sp>
    </p:spTree>
    <p:extLst>
      <p:ext uri="{BB962C8B-B14F-4D97-AF65-F5344CB8AC3E}">
        <p14:creationId xmlns:p14="http://schemas.microsoft.com/office/powerpoint/2010/main" val="296712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7E514D1-52F4-45BB-8D2A-292784CE3233}" type="slidenum">
              <a:rPr lang="el-GR" altLang="el-GR"/>
              <a:pPr/>
              <a:t>‹#›</a:t>
            </a:fld>
            <a:endParaRPr lang="el-GR" altLang="el-GR" dirty="0"/>
          </a:p>
        </p:txBody>
      </p:sp>
    </p:spTree>
    <p:extLst>
      <p:ext uri="{BB962C8B-B14F-4D97-AF65-F5344CB8AC3E}">
        <p14:creationId xmlns:p14="http://schemas.microsoft.com/office/powerpoint/2010/main" val="33127159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A568EA4-4556-4D3B-A3E9-84E61BAFC0B2}" type="slidenum">
              <a:rPr lang="el-GR" altLang="el-GR"/>
              <a:pPr/>
              <a:t>‹#›</a:t>
            </a:fld>
            <a:endParaRPr lang="el-GR" altLang="el-GR" dirty="0"/>
          </a:p>
        </p:txBody>
      </p:sp>
    </p:spTree>
    <p:extLst>
      <p:ext uri="{BB962C8B-B14F-4D97-AF65-F5344CB8AC3E}">
        <p14:creationId xmlns:p14="http://schemas.microsoft.com/office/powerpoint/2010/main" val="15946311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custDataLst>
      <p:tags r:id="rId1"/>
    </p:custDataLst>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custDataLst>
      <p:tags r:id="rId15"/>
    </p:custDataLst>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 id="2147483697" r:id="rId12"/>
    <p:sldLayoutId id="2147483698" r:id="rId13"/>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Wyglif" TargetMode="External"/><Relationship Id="rId4" Type="http://schemas.openxmlformats.org/officeDocument/2006/relationships/hyperlink" Target="http://en.wikipedia.org/wiki/Lateralization_of_brain_function#mediaviewer/File:Cerebral_lobes.png"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creativecommons.org/licenses/by-sa/2.1/jp/deed.en" TargetMode="External"/><Relationship Id="rId5" Type="http://schemas.openxmlformats.org/officeDocument/2006/relationships/hyperlink" Target="http://en.wikipedia.org/wiki/Anatomography" TargetMode="External"/><Relationship Id="rId4" Type="http://schemas.openxmlformats.org/officeDocument/2006/relationships/hyperlink" Target="http://commons.wikimedia.org/wiki/File:Occipital_lobe_-_posterior_view.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hyperlink" Target="http://commons.wikimedia.org/wiki/User:Filip_em" TargetMode="External"/><Relationship Id="rId4" Type="http://schemas.openxmlformats.org/officeDocument/2006/relationships/hyperlink" Target="http://commons.wikimedia.org/wiki/File:Reil.JPG"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commons.wikimedia.org/wiki/User:Pngbot" TargetMode="External"/><Relationship Id="rId5" Type="http://schemas.openxmlformats.org/officeDocument/2006/relationships/hyperlink" Target="http://en.wikipedia.org/wiki/Corpus_callosum#mediaviewer/File:Gray720.png" TargetMode="Externa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File:Lateral_ventricle_small.gif" TargetMode="External"/><Relationship Id="rId3" Type="http://schemas.openxmlformats.org/officeDocument/2006/relationships/image" Target="../media/image9.gif"/><Relationship Id="rId7" Type="http://schemas.openxmlformats.org/officeDocument/2006/relationships/hyperlink" Target="http://creativecommons.org/licenses/by-sa/3.0/deed.en" TargetMode="Externa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commons.wikimedia.org/wiki/User:Anatomist90" TargetMode="External"/><Relationship Id="rId5" Type="http://schemas.openxmlformats.org/officeDocument/2006/relationships/hyperlink" Target="http://en.wikipedia.org/wiki/File:Slide1ff.JPG" TargetMode="External"/><Relationship Id="rId10" Type="http://schemas.openxmlformats.org/officeDocument/2006/relationships/hyperlink" Target="http://creativecommons.org/licenses/by-sa/2.1/jp/deed.en" TargetMode="External"/><Relationship Id="rId4" Type="http://schemas.openxmlformats.org/officeDocument/2006/relationships/image" Target="../media/image10.jpeg"/><Relationship Id="rId9" Type="http://schemas.openxmlformats.org/officeDocument/2006/relationships/hyperlink" Target="http://en.wikipedia.org/wiki/Anatomography"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creativecommons.org/licenses/by-sa/2.1/jp/deed.en" TargetMode="External"/><Relationship Id="rId5" Type="http://schemas.openxmlformats.org/officeDocument/2006/relationships/hyperlink" Target="http://en.wikipedia.org/wiki/Anatomography" TargetMode="External"/><Relationship Id="rId4" Type="http://schemas.openxmlformats.org/officeDocument/2006/relationships/hyperlink" Target="http://en.wikipedia.org/wiki/Procedural_memory#mediaviewer/File:Cerebellum.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http://creativecommons.org/licenses/by-sa/3.0/deed.en" TargetMode="External"/><Relationship Id="rId5" Type="http://schemas.openxmlformats.org/officeDocument/2006/relationships/hyperlink" Target="http://kenowapsychology.wikispaces.com/" TargetMode="External"/><Relationship Id="rId4" Type="http://schemas.openxmlformats.org/officeDocument/2006/relationships/hyperlink" Target="http://kenowapsychology.wikispaces.com/Functions+of+the+Midbrai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hyperlink" Target="http://creativecommons.org/licenses/by-sa/2.1/jp/deed.en" TargetMode="Externa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commons.wikimedia.org/wiki/User:Was_a_bee" TargetMode="External"/><Relationship Id="rId5" Type="http://schemas.openxmlformats.org/officeDocument/2006/relationships/hyperlink" Target="http://en.wikipedia.org/wiki/Anatomography" TargetMode="External"/><Relationship Id="rId4" Type="http://schemas.openxmlformats.org/officeDocument/2006/relationships/hyperlink" Target="http://commons.wikimedia.org/wiki/File:Telencephalon.gi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commons.wikimedia.org/wiki/User:Was_a_bee" TargetMode="External"/><Relationship Id="rId3" Type="http://schemas.openxmlformats.org/officeDocument/2006/relationships/notesSlide" Target="../notesSlides/notesSlide3.xml"/><Relationship Id="rId7" Type="http://schemas.openxmlformats.org/officeDocument/2006/relationships/hyperlink" Target="http://en.wikipedia.org/wiki/Anatomography" TargetMode="Externa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hyperlink" Target="http://en.wikipedia.org/wiki/File:Diencephalon_small.gif" TargetMode="External"/><Relationship Id="rId5" Type="http://schemas.openxmlformats.org/officeDocument/2006/relationships/image" Target="../media/image15.gif"/><Relationship Id="rId10" Type="http://schemas.openxmlformats.org/officeDocument/2006/relationships/hyperlink" Target="http://commons.wikimedia.org/wiki/File:Midbrain.png" TargetMode="External"/><Relationship Id="rId4" Type="http://schemas.openxmlformats.org/officeDocument/2006/relationships/image" Target="../media/image14.png"/><Relationship Id="rId9" Type="http://schemas.openxmlformats.org/officeDocument/2006/relationships/hyperlink" Target="http://creativecommons.org/licenses/by-sa/2.1/jp/deed.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hyperlink" Target="http://creativecommons.org/licenses/by-nc-nd/3.0/" TargetMode="External"/><Relationship Id="rId4" Type="http://schemas.openxmlformats.org/officeDocument/2006/relationships/hyperlink" Target="http://en.wikivet.net/Hindbrain_-_Anatomy_&amp;_Physiology" TargetMode="Externa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hyperlink" Target="http://commons.wikimedia.org/wiki/User:Materialscientist" TargetMode="External"/><Relationship Id="rId4" Type="http://schemas.openxmlformats.org/officeDocument/2006/relationships/hyperlink" Target="http://en.wikipedia.org/wiki/Lateral_ventricles#mediaviewer/File:Gray734.png" TargetMode="Externa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hyperlink" Target="http://creativecommons.org/licenses/by-sa/2.5/" TargetMode="External"/><Relationship Id="rId4" Type="http://schemas.openxmlformats.org/officeDocument/2006/relationships/hyperlink" Target="http://commons.wikimedia.org/wiki/User:AlexanderQuent" TargetMode="Externa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hyperlink" Target="http://www.ganfyd.org/deeds/commons.html" TargetMode="External"/><Relationship Id="rId5" Type="http://schemas.openxmlformats.org/officeDocument/2006/relationships/hyperlink" Target="http://www.ganfyd.org/index.php?title=User:Mlj" TargetMode="External"/><Relationship Id="rId4" Type="http://schemas.openxmlformats.org/officeDocument/2006/relationships/hyperlink" Target="http://www.ganfyd.org/index.php?title=File:Venous_sinuses_base_of_skull.p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hyperlink" Target="http://www.ganfyd.org/deeds/commons.html" TargetMode="External"/><Relationship Id="rId5" Type="http://schemas.openxmlformats.org/officeDocument/2006/relationships/hyperlink" Target="http://www.ganfyd.org/index.php?title=User:Mlj" TargetMode="External"/><Relationship Id="rId4" Type="http://schemas.openxmlformats.org/officeDocument/2006/relationships/hyperlink" Target="http://www.ganfyd.org/index.php?title=File:Venous_sinuses_base_of_skull.png" TargetMode="Externa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hyperlink" Target="http://www.ganfyd.org/deeds/commons.html" TargetMode="External"/><Relationship Id="rId5" Type="http://schemas.openxmlformats.org/officeDocument/2006/relationships/hyperlink" Target="http://www.ganfyd.org/index.php?title=User:Mlj" TargetMode="External"/><Relationship Id="rId4" Type="http://schemas.openxmlformats.org/officeDocument/2006/relationships/hyperlink" Target="http://www.ganfyd.org/index.php?title=File:Venous_sinuses_base_of_skull.pn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Cerebellar_artery#mediaviewer/File:CerebellumArteries.jpg" TargetMode="Externa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22.jpeg"/><Relationship Id="rId4" Type="http://schemas.openxmlformats.org/officeDocument/2006/relationships/hyperlink" Target="http://commons.wikimedia.org/wiki/User:Semiconsciou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hyperlink" Target="http://www.ganfyd.org/deeds/commons.html" TargetMode="External"/><Relationship Id="rId5" Type="http://schemas.openxmlformats.org/officeDocument/2006/relationships/hyperlink" Target="http://www.ganfyd.org/index.php?title=User:Mlj" TargetMode="External"/><Relationship Id="rId4" Type="http://schemas.openxmlformats.org/officeDocument/2006/relationships/hyperlink" Target="http://www.ganfyd.org/index.php?title=File:Venous_sinuses_base_of_skull.png" TargetMode="Externa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hyperlink" Target="http://www.ib.cnea.gov.ar/~redneu/2013/BOOKS/Principles%20of%20Neural%20Science%20-%20Kandel/gateway.ut.ovid.com/gw2/ovidweb.cgisidnjhkoalgmeho00dbookimagebookdb_7c_2fc~23.htm" TargetMode="External"/><Relationship Id="rId4" Type="http://schemas.openxmlformats.org/officeDocument/2006/relationships/hyperlink" Target="http://www.ib.cnea.gov.ar/~redneu/2013/BOOKS/Principles%20of%20Neural%20Science%20-%20Kandel/gateway.ut.ovid.com/fulltextservice/ct%7b06b9ee1beed594190674f1983457a7dd32af6a0d5a4c9892~23/da4c18ff2.gif.p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lstStyle/>
          <a:p>
            <a:pPr lvl="1" algn="ctr"/>
            <a:r>
              <a:rPr lang="el-GR" sz="4400" b="1" dirty="0" smtClean="0">
                <a:solidFill>
                  <a:schemeClr val="tx1"/>
                </a:solidFill>
                <a:latin typeface="+mn-lt"/>
              </a:rPr>
              <a:t>Ανατομική (Θ)</a:t>
            </a:r>
            <a:endParaRPr lang="el-GR" b="1" dirty="0">
              <a:solidFill>
                <a:schemeClr val="tx1"/>
              </a:solidFill>
              <a:latin typeface="+mn-lt"/>
            </a:endParaRP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1"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13</a:t>
            </a:r>
            <a:r>
              <a:rPr lang="el-GR" sz="2800" dirty="0" smtClean="0"/>
              <a:t>:</a:t>
            </a:r>
            <a:r>
              <a:rPr lang="en-US" sz="2800" dirty="0" smtClean="0"/>
              <a:t> </a:t>
            </a:r>
            <a:r>
              <a:rPr lang="el-GR" sz="2800" dirty="0" smtClean="0"/>
              <a:t>ΚΝΣ - ΠΝΣ</a:t>
            </a:r>
          </a:p>
          <a:p>
            <a:pPr>
              <a:spcBef>
                <a:spcPts val="0"/>
              </a:spcBef>
              <a:spcAft>
                <a:spcPts val="1200"/>
              </a:spcAft>
            </a:pPr>
            <a:r>
              <a:rPr lang="el-GR" sz="2400" dirty="0" smtClean="0"/>
              <a:t>Φραγκίσκη Αναγνωστοπούλου Ανθούλη</a:t>
            </a:r>
            <a:endParaRPr lang="el-GR" sz="2400" dirty="0"/>
          </a:p>
          <a:p>
            <a:pPr>
              <a:spcBef>
                <a:spcPts val="0"/>
              </a:spcBef>
            </a:pPr>
            <a:r>
              <a:rPr lang="el-GR" sz="2400" dirty="0"/>
              <a:t>Τμήμα </a:t>
            </a:r>
            <a:r>
              <a:rPr lang="el-GR" sz="2400" dirty="0" smtClean="0"/>
              <a:t>Ιατρικών Εργαστηρίων</a:t>
            </a:r>
            <a:endParaRPr lang="el-GR" sz="2400" dirty="0"/>
          </a:p>
        </p:txBody>
      </p:sp>
      <p:graphicFrame>
        <p:nvGraphicFramePr>
          <p:cNvPr id="12" name="Table 11"/>
          <p:cNvGraphicFramePr>
            <a:graphicFrameLocks noGrp="1"/>
          </p:cNvGraphicFramePr>
          <p:nvPr>
            <p:extLst>
              <p:ext uri="{D42A27DB-BD31-4B8C-83A1-F6EECF244321}">
                <p14:modId xmlns:p14="http://schemas.microsoft.com/office/powerpoint/2010/main" val="2863924791"/>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4" name="Picture 2" descr="C:\Users\alex\Desktop\logo.png"/>
          <p:cNvPicPr>
            <a:picLocks noChangeAspect="1" noChangeArrowheads="1"/>
          </p:cNvPicPr>
          <p:nvPr/>
        </p:nvPicPr>
        <p:blipFill rotWithShape="1">
          <a:blip r:embed="rId7">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spTree>
    <p:custDataLst>
      <p:tags r:id="rId1"/>
    </p:custDataLst>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90" name="Group 130"/>
          <p:cNvGraphicFramePr>
            <a:graphicFrameLocks noGrp="1"/>
          </p:cNvGraphicFramePr>
          <p:nvPr>
            <p:ph idx="1"/>
            <p:extLst>
              <p:ext uri="{D42A27DB-BD31-4B8C-83A1-F6EECF244321}">
                <p14:modId xmlns:p14="http://schemas.microsoft.com/office/powerpoint/2010/main" val="3589056597"/>
              </p:ext>
            </p:extLst>
          </p:nvPr>
        </p:nvGraphicFramePr>
        <p:xfrm>
          <a:off x="0" y="1044000"/>
          <a:ext cx="9143999" cy="3474720"/>
        </p:xfrm>
        <a:graphic>
          <a:graphicData uri="http://schemas.openxmlformats.org/drawingml/2006/table">
            <a:tbl>
              <a:tblPr>
                <a:tableStyleId>{BC89EF96-8CEA-46FF-86C4-4CE0E7609802}</a:tableStyleId>
              </a:tblPr>
              <a:tblGrid>
                <a:gridCol w="541820"/>
                <a:gridCol w="1375470"/>
                <a:gridCol w="1401096"/>
                <a:gridCol w="2024909"/>
                <a:gridCol w="1440961"/>
                <a:gridCol w="2359743"/>
              </a:tblGrid>
              <a:tr h="4318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ΕΙΔΟΣ</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ΤΡΗΜΑ ΔΙΕΛΕΥΣΗΣ-ΟΣΤΟ</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ΚΕΝΤΡΟ</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r>
              <a:tr h="4524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b="1" i="0" u="none" strike="noStrike" cap="none" normalizeH="0" baseline="0" dirty="0" smtClean="0">
                          <a:ln>
                            <a:noFill/>
                          </a:ln>
                          <a:effectLst/>
                          <a:latin typeface="+mn-lt"/>
                        </a:rPr>
                        <a:t>10η</a:t>
                      </a:r>
                      <a:endParaRPr kumimoji="0" lang="el-GR" altLang="el-GR" sz="1800" b="1"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Πνευμονογαστρικό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Μεικτό Ν.</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1.Αισθητικό</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2. Κινητικό</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3. Παρασυμπαθυτικές Ίνες</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endParaRPr kumimoji="0" lang="el-GR" altLang="el-GR" sz="1800" u="none" strike="noStrike" cap="none" normalizeH="0" baseline="0" dirty="0" smtClean="0">
                        <a:ln>
                          <a:noFill/>
                        </a:ln>
                        <a:effectLst/>
                        <a:latin typeface="+mn-lt"/>
                      </a:endParaRP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Οπίσθιο Ρηγματώδες (Σφαγιτιδικό) </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Ινιακό </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180975" marR="0" lvl="0" indent="-180975" algn="l" defTabSz="914400" rtl="0" eaLnBrk="1" fontAlgn="base" latinLnBrk="0" hangingPunct="1">
                        <a:lnSpc>
                          <a:spcPct val="100000"/>
                        </a:lnSpc>
                        <a:spcBef>
                          <a:spcPts val="0"/>
                        </a:spcBef>
                        <a:spcAft>
                          <a:spcPct val="0"/>
                        </a:spcAft>
                        <a:buClr>
                          <a:schemeClr val="tx1"/>
                        </a:buClr>
                        <a:buSzPct val="100000"/>
                        <a:buFont typeface="+mj-lt"/>
                        <a:buAutoNum type="arabicPeriod"/>
                        <a:tabLst/>
                      </a:pPr>
                      <a:r>
                        <a:rPr kumimoji="0" lang="el-GR" altLang="el-GR" sz="1800" u="none" strike="noStrike" cap="none" normalizeH="0" baseline="0" dirty="0" smtClean="0">
                          <a:ln>
                            <a:noFill/>
                          </a:ln>
                          <a:effectLst/>
                          <a:latin typeface="+mn-lt"/>
                        </a:rPr>
                        <a:t>Αισθητικό</a:t>
                      </a:r>
                      <a:r>
                        <a:rPr kumimoji="0" lang="en-US" altLang="el-GR" sz="1800" u="none" strike="noStrike" cap="none" normalizeH="0" baseline="0" dirty="0" smtClean="0">
                          <a:ln>
                            <a:noFill/>
                          </a:ln>
                          <a:effectLst/>
                          <a:latin typeface="+mn-lt"/>
                        </a:rPr>
                        <a:t>: </a:t>
                      </a:r>
                    </a:p>
                    <a:p>
                      <a:pPr marL="180975" marR="0" lvl="0" indent="-180975" algn="l" defTabSz="914400" rtl="0" eaLnBrk="1" fontAlgn="base" latinLnBrk="0" hangingPunct="1">
                        <a:lnSpc>
                          <a:spcPct val="100000"/>
                        </a:lnSpc>
                        <a:spcBef>
                          <a:spcPts val="0"/>
                        </a:spcBef>
                        <a:spcAft>
                          <a:spcPct val="0"/>
                        </a:spcAft>
                        <a:buClr>
                          <a:schemeClr val="tx1"/>
                        </a:buClr>
                        <a:buSzPct val="100000"/>
                        <a:buFont typeface="+mj-lt"/>
                        <a:buAutoNum type="arabicPeriod"/>
                        <a:tabLst/>
                      </a:pPr>
                      <a:r>
                        <a:rPr kumimoji="0" lang="el-GR" altLang="el-GR" sz="1800" u="none" strike="noStrike" cap="none" normalizeH="0" baseline="0" dirty="0" smtClean="0">
                          <a:ln>
                            <a:noFill/>
                          </a:ln>
                          <a:effectLst/>
                          <a:latin typeface="+mn-lt"/>
                        </a:rPr>
                        <a:t>Κινητικό</a:t>
                      </a:r>
                      <a:r>
                        <a:rPr kumimoji="0" lang="en-US" altLang="el-GR" sz="1800" u="none" strike="noStrike" cap="none" normalizeH="0" baseline="0" dirty="0" smtClean="0">
                          <a:ln>
                            <a:noFill/>
                          </a:ln>
                          <a:effectLst/>
                          <a:latin typeface="+mn-lt"/>
                        </a:rPr>
                        <a:t>:</a:t>
                      </a:r>
                      <a:r>
                        <a:rPr kumimoji="0" lang="el-GR" altLang="el-GR" sz="1800" u="none" strike="noStrike" cap="none" normalizeH="0" baseline="0" dirty="0" smtClean="0">
                          <a:ln>
                            <a:noFill/>
                          </a:ln>
                          <a:effectLst/>
                          <a:latin typeface="+mn-lt"/>
                        </a:rPr>
                        <a:t> </a:t>
                      </a:r>
                      <a:r>
                        <a:rPr kumimoji="0" lang="en-US" altLang="el-GR" sz="1800" u="none" strike="noStrike" cap="none" normalizeH="0" baseline="0" dirty="0" smtClean="0">
                          <a:ln>
                            <a:noFill/>
                          </a:ln>
                          <a:effectLst/>
                          <a:latin typeface="+mn-lt"/>
                        </a:rPr>
                        <a:t>  </a:t>
                      </a:r>
                      <a:r>
                        <a:rPr kumimoji="0" lang="el-GR" altLang="el-GR" sz="1800" u="none" strike="noStrike" cap="none" normalizeH="0" baseline="0" dirty="0" smtClean="0">
                          <a:ln>
                            <a:noFill/>
                          </a:ln>
                          <a:effectLst/>
                          <a:latin typeface="+mn-lt"/>
                        </a:rPr>
                        <a:t>Προμήκης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271463" marR="0" lvl="0" indent="-271463"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Αισθητικό Για Τον Λάρυγγα</a:t>
                      </a:r>
                    </a:p>
                    <a:p>
                      <a:pPr marL="271463" marR="0" lvl="0" indent="-271463"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Κινεί Τους Μυς Του Λάρυγγα</a:t>
                      </a:r>
                    </a:p>
                    <a:p>
                      <a:pPr marL="271463" marR="0" lvl="0" indent="-271463"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Παρασυμπαθητικές Ίνες Για Τα Περισσότερα Όργανα Του  Θώρακα Και Της Κοιλιάς </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r>
            </a:tbl>
          </a:graphicData>
        </a:graphic>
      </p:graphicFrame>
      <p:sp>
        <p:nvSpPr>
          <p:cNvPr id="5" name="Title 1"/>
          <p:cNvSpPr>
            <a:spLocks noGrp="1"/>
          </p:cNvSpPr>
          <p:nvPr>
            <p:ph type="title"/>
          </p:nvPr>
        </p:nvSpPr>
        <p:spPr>
          <a:xfrm>
            <a:off x="457200" y="277813"/>
            <a:ext cx="8229600" cy="558899"/>
          </a:xfrm>
        </p:spPr>
        <p:txBody>
          <a:bodyPr>
            <a:normAutofit fontScale="90000"/>
          </a:bodyPr>
          <a:lstStyle/>
          <a:p>
            <a:r>
              <a:rPr lang="el-GR" dirty="0" smtClean="0"/>
              <a:t>Εγκεφαλικές συζυγίες </a:t>
            </a:r>
            <a:r>
              <a:rPr lang="el-GR" sz="2700" b="0" dirty="0" smtClean="0">
                <a:solidFill>
                  <a:prstClr val="black"/>
                </a:solidFill>
              </a:rPr>
              <a:t>(5/6)</a:t>
            </a:r>
            <a:endParaRPr lang="el-GR"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Tree>
    <p:custDataLst>
      <p:tags r:id="rId1"/>
    </p:custDataLst>
    <p:extLst>
      <p:ext uri="{BB962C8B-B14F-4D97-AF65-F5344CB8AC3E}">
        <p14:creationId xmlns:p14="http://schemas.microsoft.com/office/powerpoint/2010/main" val="3669526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90" name="Group 130"/>
          <p:cNvGraphicFramePr>
            <a:graphicFrameLocks noGrp="1"/>
          </p:cNvGraphicFramePr>
          <p:nvPr>
            <p:ph idx="1"/>
            <p:extLst>
              <p:ext uri="{D42A27DB-BD31-4B8C-83A1-F6EECF244321}">
                <p14:modId xmlns:p14="http://schemas.microsoft.com/office/powerpoint/2010/main" val="1806705216"/>
              </p:ext>
            </p:extLst>
          </p:nvPr>
        </p:nvGraphicFramePr>
        <p:xfrm>
          <a:off x="0" y="1007680"/>
          <a:ext cx="9144000" cy="4224528"/>
        </p:xfrm>
        <a:graphic>
          <a:graphicData uri="http://schemas.openxmlformats.org/drawingml/2006/table">
            <a:tbl>
              <a:tblPr>
                <a:tableStyleId>{BC89EF96-8CEA-46FF-86C4-4CE0E7609802}</a:tableStyleId>
              </a:tblPr>
              <a:tblGrid>
                <a:gridCol w="541820"/>
                <a:gridCol w="1670440"/>
                <a:gridCol w="1253613"/>
                <a:gridCol w="1843548"/>
                <a:gridCol w="1327355"/>
                <a:gridCol w="2507224"/>
              </a:tblGrid>
              <a:tr h="4318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1"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1"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ΕΙΔΟΣ</a:t>
                      </a:r>
                      <a:endParaRPr kumimoji="0" lang="el-GR" altLang="el-GR" sz="1800" b="1"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ΤΡΗΜΑ ΔΙΕΛΕΥΣΗΣ-ΟΣΤΟ</a:t>
                      </a:r>
                      <a:endParaRPr kumimoji="0" lang="el-GR" altLang="el-GR" sz="1800" b="1"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ΚΕΝΤΡΟ</a:t>
                      </a:r>
                      <a:endParaRPr kumimoji="0" lang="el-GR" altLang="el-GR" sz="1800" b="1"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1"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r>
              <a:tr h="40005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11η</a:t>
                      </a:r>
                      <a:endParaRPr kumimoji="0" lang="el-GR" altLang="el-GR" sz="1800" b="1"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Παραπληρωματικό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Οπίσθιο Ρηγματώδες (Σφαγιτιδικό)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Ινιακό</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180975" marR="0" lvl="0" indent="-180975" algn="l" defTabSz="914400" rtl="0" eaLnBrk="1" fontAlgn="base" latinLnBrk="0" hangingPunct="1">
                        <a:lnSpc>
                          <a:spcPct val="100000"/>
                        </a:lnSpc>
                        <a:spcBef>
                          <a:spcPct val="20000"/>
                        </a:spcBef>
                        <a:spcAft>
                          <a:spcPct val="0"/>
                        </a:spcAft>
                        <a:buClrTx/>
                        <a:buSzPct val="100000"/>
                        <a:buFont typeface="Wingdings" pitchFamily="2" charset="2"/>
                        <a:buAutoNum type="arabicPeriod"/>
                        <a:tabLst/>
                      </a:pPr>
                      <a:r>
                        <a:rPr kumimoji="0" lang="el-GR" altLang="el-GR" sz="1800" u="none" strike="noStrike" cap="none" normalizeH="0" baseline="0" dirty="0" smtClean="0">
                          <a:ln>
                            <a:noFill/>
                          </a:ln>
                          <a:effectLst/>
                          <a:latin typeface="+mn-lt"/>
                        </a:rPr>
                        <a:t>Προμήκης Μυελός</a:t>
                      </a:r>
                    </a:p>
                    <a:p>
                      <a:pPr marL="180975" marR="0" lvl="0" indent="-180975" algn="l" defTabSz="914400" rtl="0" eaLnBrk="1" fontAlgn="base" latinLnBrk="0" hangingPunct="1">
                        <a:lnSpc>
                          <a:spcPct val="100000"/>
                        </a:lnSpc>
                        <a:spcBef>
                          <a:spcPct val="20000"/>
                        </a:spcBef>
                        <a:spcAft>
                          <a:spcPct val="0"/>
                        </a:spcAft>
                        <a:buClrTx/>
                        <a:buSzPct val="100000"/>
                        <a:buFont typeface="Wingdings" pitchFamily="2" charset="2"/>
                        <a:buAutoNum type="arabicPeriod"/>
                        <a:tabLst/>
                      </a:pPr>
                      <a:r>
                        <a:rPr kumimoji="0" lang="el-GR" altLang="el-GR" sz="1800" u="none" strike="noStrike" cap="none" normalizeH="0" baseline="0" dirty="0" smtClean="0">
                          <a:ln>
                            <a:noFill/>
                          </a:ln>
                          <a:effectLst/>
                          <a:latin typeface="+mn-lt"/>
                        </a:rPr>
                        <a:t>Νωτιαίος Μυελός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Κινεί Τον</a:t>
                      </a:r>
                      <a:r>
                        <a:rPr kumimoji="0" lang="en-US" altLang="el-GR" sz="1800" u="none" strike="noStrike" cap="none" normalizeH="0" baseline="0" dirty="0" smtClean="0">
                          <a:ln>
                            <a:noFill/>
                          </a:ln>
                          <a:effectLst/>
                          <a:latin typeface="+mn-lt"/>
                        </a:rPr>
                        <a:t>:</a:t>
                      </a:r>
                      <a:endParaRPr kumimoji="0" lang="el-GR" altLang="el-GR" sz="1800" u="none" strike="noStrike" cap="none" normalizeH="0" baseline="0" dirty="0" smtClean="0">
                        <a:ln>
                          <a:noFill/>
                        </a:ln>
                        <a:effectLst/>
                        <a:latin typeface="+mn-lt"/>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Τραπεζοειδή Και Τον Στερνοκλειδομαστοειδή</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r>
              <a:tr h="371475">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12η</a:t>
                      </a:r>
                      <a:endParaRPr kumimoji="0" lang="el-GR" altLang="el-GR" sz="1800" b="1"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Υπογλώσσιο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Κινητικο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Υπογλώσσιος Πόρος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Ινιακό</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Προμήκης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Κινεί Τους Μυς Της Γλώσσας, Τον Θυρεοειδή Και Σχηματίζει Την Αγκύλη Του Υπογλωσσίου Ν. Για Τους Κάτωθεν Του Υοειδούς Μυς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r>
            </a:tbl>
          </a:graphicData>
        </a:graphic>
      </p:graphicFrame>
      <p:sp>
        <p:nvSpPr>
          <p:cNvPr id="5" name="Title 1"/>
          <p:cNvSpPr>
            <a:spLocks noGrp="1"/>
          </p:cNvSpPr>
          <p:nvPr>
            <p:ph type="title"/>
          </p:nvPr>
        </p:nvSpPr>
        <p:spPr>
          <a:xfrm>
            <a:off x="457200" y="277813"/>
            <a:ext cx="8229600" cy="558899"/>
          </a:xfrm>
        </p:spPr>
        <p:txBody>
          <a:bodyPr>
            <a:normAutofit fontScale="90000"/>
          </a:bodyPr>
          <a:lstStyle/>
          <a:p>
            <a:r>
              <a:rPr lang="el-GR" dirty="0" smtClean="0"/>
              <a:t>Εγκεφαλικές συζυγίες </a:t>
            </a:r>
            <a:r>
              <a:rPr lang="el-GR" sz="2700" b="0" dirty="0" smtClean="0">
                <a:solidFill>
                  <a:prstClr val="black"/>
                </a:solidFill>
              </a:rPr>
              <a:t>(6/6)</a:t>
            </a:r>
            <a:endParaRPr lang="el-GR"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Tree>
    <p:custDataLst>
      <p:tags r:id="rId1"/>
    </p:custDataLst>
    <p:extLst>
      <p:ext uri="{BB962C8B-B14F-4D97-AF65-F5344CB8AC3E}">
        <p14:creationId xmlns:p14="http://schemas.microsoft.com/office/powerpoint/2010/main" val="1358126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l-GR" altLang="el-GR" sz="6600" dirty="0"/>
              <a:t> </a:t>
            </a:r>
            <a:r>
              <a:rPr lang="el-GR" altLang="el-GR" dirty="0"/>
              <a:t>Εγκεφαλονωτιαίο νευρικό σύστημα</a:t>
            </a:r>
            <a:endParaRPr lang="el-GR" dirty="0"/>
          </a:p>
        </p:txBody>
      </p:sp>
    </p:spTree>
    <p:custDataLst>
      <p:tags r:id="rId1"/>
    </p:custDataLst>
    <p:extLst>
      <p:ext uri="{BB962C8B-B14F-4D97-AF65-F5344CB8AC3E}">
        <p14:creationId xmlns:p14="http://schemas.microsoft.com/office/powerpoint/2010/main" val="2042943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Εγκέφαλος</a:t>
            </a:r>
            <a:endParaRPr lang="el-GR" sz="2000" dirty="0"/>
          </a:p>
        </p:txBody>
      </p:sp>
      <p:sp>
        <p:nvSpPr>
          <p:cNvPr id="2051" name="Rectangle 3"/>
          <p:cNvSpPr>
            <a:spLocks noGrp="1" noChangeArrowheads="1"/>
          </p:cNvSpPr>
          <p:nvPr>
            <p:ph idx="1"/>
          </p:nvPr>
        </p:nvSpPr>
        <p:spPr>
          <a:xfrm>
            <a:off x="457200" y="1196752"/>
            <a:ext cx="8686800" cy="5544616"/>
          </a:xfrm>
        </p:spPr>
        <p:txBody>
          <a:bodyPr>
            <a:normAutofit/>
          </a:bodyPr>
          <a:lstStyle/>
          <a:p>
            <a:r>
              <a:rPr lang="el-GR" altLang="el-GR" sz="2400" b="1" dirty="0" smtClean="0"/>
              <a:t>Εγκέφαλος</a:t>
            </a:r>
            <a:r>
              <a:rPr lang="el-GR" altLang="el-GR" sz="2400" dirty="0"/>
              <a:t>: Βρίσκεται μέσα στην κοιλότητα του κρανίου. Έχει βάρος 1300-1400 γραμ. στον άνδρα και 1200-1300 γραμ. στη γυναίκα. Περιβάλλεται από τρεις μήνιγγες και χωρίζεται σε τρία μέρη: στα δύο ημισφαίρια στο στέλεχος και στην παρεγκεφαλίδα, (</a:t>
            </a:r>
            <a:r>
              <a:rPr lang="el-GR" altLang="el-GR" sz="2400" b="1" dirty="0" smtClean="0"/>
              <a:t>εικόνα</a:t>
            </a:r>
            <a:r>
              <a:rPr lang="el-GR" altLang="el-GR" sz="2400" dirty="0" smtClean="0"/>
              <a:t>).</a:t>
            </a:r>
            <a:endParaRPr lang="el-GR" altLang="el-GR"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80928"/>
            <a:ext cx="3067921" cy="35837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13872" y="6133803"/>
            <a:ext cx="2304256" cy="461665"/>
          </a:xfrm>
          <a:prstGeom prst="rect">
            <a:avLst/>
          </a:prstGeom>
        </p:spPr>
        <p:txBody>
          <a:bodyPr wrap="square">
            <a:spAutoFit/>
          </a:bodyPr>
          <a:lstStyle/>
          <a:p>
            <a:pPr algn="ctr"/>
            <a:r>
              <a:rPr lang="en-US" sz="1200" dirty="0" smtClean="0">
                <a:latin typeface="+mn-lt"/>
              </a:rPr>
              <a:t>“</a:t>
            </a:r>
            <a:r>
              <a:rPr lang="en-US" sz="1200" dirty="0" smtClean="0">
                <a:latin typeface="+mn-lt"/>
                <a:hlinkClick r:id="rId4"/>
              </a:rPr>
              <a:t>Cerebral </a:t>
            </a:r>
            <a:r>
              <a:rPr lang="en-US" sz="1200" dirty="0">
                <a:latin typeface="+mn-lt"/>
                <a:hlinkClick r:id="rId4"/>
              </a:rPr>
              <a:t>lobes</a:t>
            </a:r>
            <a:r>
              <a:rPr lang="en-US" sz="1200" dirty="0" smtClean="0">
                <a:solidFill>
                  <a:srgbClr val="000000"/>
                </a:solidFill>
                <a:latin typeface="+mn-lt"/>
              </a:rPr>
              <a:t>” </a:t>
            </a:r>
            <a:r>
              <a:rPr lang="el-GR" sz="1200" dirty="0" smtClean="0">
                <a:solidFill>
                  <a:srgbClr val="000000"/>
                </a:solidFill>
                <a:latin typeface="+mn-lt"/>
              </a:rPr>
              <a:t>από </a:t>
            </a:r>
            <a:r>
              <a:rPr lang="en-US" sz="1200" dirty="0">
                <a:latin typeface="+mn-lt"/>
                <a:hlinkClick r:id="rId5"/>
              </a:rPr>
              <a:t>Wyglif</a:t>
            </a:r>
            <a:r>
              <a:rPr lang="en-US" sz="1200" dirty="0" smtClean="0">
                <a:latin typeface="+mn-lt"/>
              </a:rPr>
              <a:t> </a:t>
            </a:r>
            <a:r>
              <a:rPr lang="el-GR" sz="1200" dirty="0" smtClean="0">
                <a:latin typeface="+mn-lt"/>
              </a:rPr>
              <a:t>διαθέσιμο με άδεια </a:t>
            </a:r>
            <a:r>
              <a:rPr lang="en-US" sz="1200" dirty="0">
                <a:latin typeface="+mn-lt"/>
                <a:hlinkClick r:id="rId6"/>
              </a:rPr>
              <a:t>CC BY-SA 3.0</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Tree>
    <p:custDataLst>
      <p:tags r:id="rId1"/>
    </p:custDataLst>
    <p:extLst>
      <p:ext uri="{BB962C8B-B14F-4D97-AF65-F5344CB8AC3E}">
        <p14:creationId xmlns:p14="http://schemas.microsoft.com/office/powerpoint/2010/main" val="4226997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Ημισφαίρια</a:t>
            </a:r>
            <a:endParaRPr lang="el-GR" sz="2000" dirty="0"/>
          </a:p>
        </p:txBody>
      </p:sp>
      <p:sp>
        <p:nvSpPr>
          <p:cNvPr id="2051" name="Rectangle 3"/>
          <p:cNvSpPr>
            <a:spLocks noGrp="1" noChangeArrowheads="1"/>
          </p:cNvSpPr>
          <p:nvPr>
            <p:ph idx="1"/>
          </p:nvPr>
        </p:nvSpPr>
        <p:spPr>
          <a:xfrm>
            <a:off x="457200" y="1196752"/>
            <a:ext cx="8686800" cy="5544616"/>
          </a:xfrm>
        </p:spPr>
        <p:txBody>
          <a:bodyPr>
            <a:normAutofit/>
          </a:bodyPr>
          <a:lstStyle/>
          <a:p>
            <a:r>
              <a:rPr lang="el-GR" altLang="el-GR" sz="2400" dirty="0" smtClean="0"/>
              <a:t>Τα </a:t>
            </a:r>
            <a:r>
              <a:rPr lang="el-GR" altLang="el-GR" sz="2400" dirty="0"/>
              <a:t>δύο </a:t>
            </a:r>
            <a:r>
              <a:rPr lang="el-GR" altLang="el-GR" sz="2400" b="1" i="1" dirty="0"/>
              <a:t>ημισφαίρια</a:t>
            </a:r>
            <a:r>
              <a:rPr lang="el-GR" altLang="el-GR" sz="2400" i="1" dirty="0"/>
              <a:t> </a:t>
            </a:r>
            <a:r>
              <a:rPr lang="el-GR" altLang="el-GR" sz="2400" dirty="0"/>
              <a:t>το </a:t>
            </a:r>
            <a:r>
              <a:rPr lang="el-GR" altLang="el-GR" sz="2400" b="1" dirty="0"/>
              <a:t>δεξιό</a:t>
            </a:r>
            <a:r>
              <a:rPr lang="el-GR" altLang="el-GR" sz="2400" dirty="0"/>
              <a:t> και το </a:t>
            </a:r>
            <a:r>
              <a:rPr lang="el-GR" altLang="el-GR" sz="2400" b="1" dirty="0"/>
              <a:t>αριστερό</a:t>
            </a:r>
            <a:r>
              <a:rPr lang="el-GR" altLang="el-GR" sz="2400" dirty="0"/>
              <a:t>, χωρίζονται το ένα από το άλλο με την </a:t>
            </a:r>
            <a:r>
              <a:rPr lang="el-GR" altLang="el-GR" sz="2400" b="1" dirty="0"/>
              <a:t>επιμήκη σχισμή</a:t>
            </a:r>
            <a:r>
              <a:rPr lang="el-GR" altLang="el-GR" sz="2400" dirty="0"/>
              <a:t>, η οποία πίσω τελειώνει στην </a:t>
            </a:r>
            <a:r>
              <a:rPr lang="el-GR" altLang="el-GR" sz="2400" b="1" dirty="0"/>
              <a:t>εγκάρσια σχισμή</a:t>
            </a:r>
            <a:r>
              <a:rPr lang="el-GR" altLang="el-GR" sz="2400" dirty="0"/>
              <a:t> που χωρίζει τα δύο ημισφαίρια από την παρεγκεφαλίδα.</a:t>
            </a:r>
          </a:p>
          <a:p>
            <a:r>
              <a:rPr lang="el-GR" altLang="el-GR" sz="2400" dirty="0"/>
              <a:t>Μέσα σε καθ' ένα από τα δύο ημισφαίρια υπάρχει μία κοιλότητα, η </a:t>
            </a:r>
            <a:r>
              <a:rPr lang="el-GR" altLang="el-GR" sz="2400" b="1" dirty="0"/>
              <a:t>πλάγια κοιλία</a:t>
            </a:r>
            <a:r>
              <a:rPr lang="el-GR" altLang="el-GR" sz="2400" dirty="0"/>
              <a:t>.</a:t>
            </a:r>
          </a:p>
          <a:p>
            <a:r>
              <a:rPr lang="el-GR" altLang="el-GR" sz="2400" dirty="0"/>
              <a:t>Τα ημισφαίρια διαιρούνται με </a:t>
            </a:r>
            <a:r>
              <a:rPr lang="el-GR" altLang="el-GR" sz="2400" b="1" dirty="0"/>
              <a:t>βαθειές αύλακες</a:t>
            </a:r>
            <a:r>
              <a:rPr lang="el-GR" altLang="el-GR" sz="2400" dirty="0"/>
              <a:t> τις </a:t>
            </a:r>
            <a:r>
              <a:rPr lang="el-GR" altLang="el-GR" sz="2400" b="1" dirty="0"/>
              <a:t>πρωτογενείς</a:t>
            </a:r>
            <a:r>
              <a:rPr lang="el-GR" altLang="el-GR" sz="2400" dirty="0"/>
              <a:t>, σε </a:t>
            </a:r>
            <a:r>
              <a:rPr lang="el-GR" altLang="el-GR" sz="2400" b="1" dirty="0"/>
              <a:t>λοβούς </a:t>
            </a:r>
            <a:r>
              <a:rPr lang="el-GR" altLang="el-GR" sz="2400" dirty="0"/>
              <a:t>και ο κάθε </a:t>
            </a:r>
            <a:r>
              <a:rPr lang="el-GR" altLang="el-GR" sz="2400" b="1" dirty="0"/>
              <a:t>λοβός</a:t>
            </a:r>
            <a:r>
              <a:rPr lang="el-GR" altLang="el-GR" sz="2400" dirty="0"/>
              <a:t> διαιρείται, με λιγότερο βαθειές αύλακες, τις </a:t>
            </a:r>
            <a:r>
              <a:rPr lang="el-GR" altLang="el-GR" sz="2400" b="1" dirty="0"/>
              <a:t>δευτερογενείς </a:t>
            </a:r>
            <a:r>
              <a:rPr lang="el-GR" altLang="el-GR" sz="2400" dirty="0"/>
              <a:t>σε </a:t>
            </a:r>
            <a:r>
              <a:rPr lang="el-GR" altLang="el-GR" sz="2400" b="1" dirty="0"/>
              <a:t>έλικες</a:t>
            </a:r>
            <a:r>
              <a:rPr lang="el-GR" altLang="el-GR" sz="2400" dirty="0"/>
              <a:t>. </a:t>
            </a: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custDataLst>
      <p:tags r:id="rId1"/>
    </p:custDataLst>
    <p:extLst>
      <p:ext uri="{BB962C8B-B14F-4D97-AF65-F5344CB8AC3E}">
        <p14:creationId xmlns:p14="http://schemas.microsoft.com/office/powerpoint/2010/main" val="3898803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normAutofit/>
          </a:bodyPr>
          <a:lstStyle/>
          <a:p>
            <a:pPr marL="0" indent="0">
              <a:buNone/>
            </a:pPr>
            <a:r>
              <a:rPr lang="el-GR" altLang="el-GR" sz="2400" dirty="0"/>
              <a:t>Οι </a:t>
            </a:r>
            <a:r>
              <a:rPr lang="el-GR" altLang="el-GR" sz="2400" b="1" dirty="0"/>
              <a:t>πρωτογενείς αύλακες</a:t>
            </a:r>
            <a:r>
              <a:rPr lang="el-GR" altLang="el-GR" sz="2400" dirty="0"/>
              <a:t> είναι τρεις:</a:t>
            </a:r>
          </a:p>
          <a:p>
            <a:r>
              <a:rPr lang="el-GR" altLang="el-GR" sz="2400" dirty="0" smtClean="0"/>
              <a:t>η </a:t>
            </a:r>
            <a:r>
              <a:rPr lang="el-GR" altLang="el-GR" sz="2400" dirty="0"/>
              <a:t>κεντρική αύλακα του </a:t>
            </a:r>
            <a:r>
              <a:rPr lang="en-US" altLang="el-GR" sz="2400" dirty="0"/>
              <a:t>Rolando </a:t>
            </a:r>
            <a:r>
              <a:rPr lang="el-GR" altLang="el-GR" sz="2400" dirty="0"/>
              <a:t>είναι κάθετη και χωρίζει τον μετωπιαίο λοβό από τον βρεγματικό.</a:t>
            </a:r>
          </a:p>
          <a:p>
            <a:r>
              <a:rPr lang="el-GR" altLang="el-GR" sz="2400" dirty="0"/>
              <a:t>η πλάγια σχισμή του </a:t>
            </a:r>
            <a:r>
              <a:rPr lang="en-US" altLang="el-GR" sz="2400" dirty="0"/>
              <a:t>Sylvius</a:t>
            </a:r>
            <a:r>
              <a:rPr lang="el-GR" altLang="el-GR" sz="2400" dirty="0"/>
              <a:t> χωρίζει τον μετωπιαίο και τον βρεγματικό λοβό από τον κροταφικό στα πλάγια.</a:t>
            </a:r>
          </a:p>
          <a:p>
            <a:r>
              <a:rPr lang="el-GR" altLang="el-GR" sz="2400" dirty="0"/>
              <a:t>η βρεγματοϊνιακή σχισμή που βρίσκεται στη μέσα επιφάνεια του ημισφαιρίου και χωρίζει τον βρεγματικό λοβό από τον ινιακό</a:t>
            </a:r>
            <a:r>
              <a:rPr lang="el-GR" altLang="el-GR" sz="2400" dirty="0" smtClean="0"/>
              <a:t>.</a:t>
            </a:r>
            <a:endParaRPr lang="el-GR" altLang="el-GR" sz="2400" dirty="0"/>
          </a:p>
        </p:txBody>
      </p:sp>
      <p:sp>
        <p:nvSpPr>
          <p:cNvPr id="2" name="Title 1"/>
          <p:cNvSpPr>
            <a:spLocks noGrp="1"/>
          </p:cNvSpPr>
          <p:nvPr>
            <p:ph type="title"/>
          </p:nvPr>
        </p:nvSpPr>
        <p:spPr/>
        <p:txBody>
          <a:bodyPr/>
          <a:lstStyle/>
          <a:p>
            <a:r>
              <a:rPr lang="el-GR" dirty="0" smtClean="0"/>
              <a:t>Πρωτογενείς αύλακες</a:t>
            </a:r>
            <a:r>
              <a:rPr lang="en-US" dirty="0" smtClean="0"/>
              <a:t> </a:t>
            </a:r>
            <a:r>
              <a:rPr lang="en-US" sz="3200" b="0" dirty="0" smtClean="0"/>
              <a:t>(1/5)</a:t>
            </a:r>
            <a:endParaRPr lang="el-GR" sz="3200" b="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Tree>
    <p:custDataLst>
      <p:tags r:id="rId1"/>
    </p:custDataLst>
    <p:extLst>
      <p:ext uri="{BB962C8B-B14F-4D97-AF65-F5344CB8AC3E}">
        <p14:creationId xmlns:p14="http://schemas.microsoft.com/office/powerpoint/2010/main" val="2338339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normAutofit/>
          </a:bodyPr>
          <a:lstStyle/>
          <a:p>
            <a:r>
              <a:rPr lang="el-GR" altLang="el-GR" sz="2400" dirty="0" smtClean="0"/>
              <a:t>Το </a:t>
            </a:r>
            <a:r>
              <a:rPr lang="el-GR" altLang="el-GR" sz="2400" dirty="0"/>
              <a:t>κάθε ημισφαίριο έχει τρεις επιφάνειες: την έξω, την έσω και την κάτω, τρεις πόλους ή άκρα:</a:t>
            </a:r>
          </a:p>
          <a:p>
            <a:r>
              <a:rPr lang="el-GR" altLang="el-GR" sz="2400" dirty="0"/>
              <a:t>το μετωπιαίο, το κροταφικό και το ινιακό και τρία χείλη: το μέσα, το έξω και το πάνω.</a:t>
            </a:r>
          </a:p>
          <a:p>
            <a:r>
              <a:rPr lang="el-GR" altLang="el-GR" sz="2400" dirty="0"/>
              <a:t>Ο </a:t>
            </a:r>
            <a:r>
              <a:rPr lang="el-GR" altLang="el-GR" sz="2400" b="1" dirty="0"/>
              <a:t>μετωπιαίος λοβός</a:t>
            </a:r>
            <a:r>
              <a:rPr lang="el-GR" altLang="el-GR" sz="2400" i="1" dirty="0"/>
              <a:t> </a:t>
            </a:r>
            <a:r>
              <a:rPr lang="el-GR" altLang="el-GR" sz="2400" dirty="0"/>
              <a:t>διαιρείται με τις παρακάτω δευτερογενείς αύλακες σε διάφορες έλικες:</a:t>
            </a:r>
          </a:p>
          <a:p>
            <a:r>
              <a:rPr lang="el-GR" altLang="el-GR" sz="2400" dirty="0"/>
              <a:t>η πρόσθια κεντρική αύλακα είναι μπροστά και παράλληλη με την κεντρική αύλακα. Μεταξύ τους σχηματίζεται η κεντρική έλικα που αποτελεί το κινητικό κέντρο του εγκεφάλου. Από αυτό ξεκινάνε τα κινητικά ερεθίσματα για τους σκελετικούς μυς.</a:t>
            </a:r>
          </a:p>
        </p:txBody>
      </p:sp>
      <p:sp>
        <p:nvSpPr>
          <p:cNvPr id="2" name="Title 1"/>
          <p:cNvSpPr>
            <a:spLocks noGrp="1"/>
          </p:cNvSpPr>
          <p:nvPr>
            <p:ph type="title"/>
          </p:nvPr>
        </p:nvSpPr>
        <p:spPr/>
        <p:txBody>
          <a:bodyPr/>
          <a:lstStyle/>
          <a:p>
            <a:r>
              <a:rPr lang="el-GR" dirty="0"/>
              <a:t>Πρωτογενείς αύλακες</a:t>
            </a:r>
            <a:r>
              <a:rPr lang="en-US" dirty="0"/>
              <a:t> </a:t>
            </a:r>
            <a:r>
              <a:rPr lang="en-US" sz="3200" b="0" dirty="0" smtClean="0"/>
              <a:t>(2/5</a:t>
            </a:r>
            <a:r>
              <a:rPr lang="en-US" sz="3200" b="0" dirty="0"/>
              <a:t>)</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Tree>
    <p:custDataLst>
      <p:tags r:id="rId1"/>
    </p:custDataLst>
    <p:extLst>
      <p:ext uri="{BB962C8B-B14F-4D97-AF65-F5344CB8AC3E}">
        <p14:creationId xmlns:p14="http://schemas.microsoft.com/office/powerpoint/2010/main" val="1236460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normAutofit/>
          </a:bodyPr>
          <a:lstStyle/>
          <a:p>
            <a:pPr algn="l"/>
            <a:r>
              <a:rPr lang="en-US" altLang="el-GR" sz="2400" dirty="0">
                <a:effectLst/>
              </a:rPr>
              <a:t>H</a:t>
            </a:r>
            <a:r>
              <a:rPr lang="el-GR" altLang="el-GR" sz="2400" dirty="0">
                <a:effectLst/>
              </a:rPr>
              <a:t> </a:t>
            </a:r>
            <a:r>
              <a:rPr lang="el-GR" altLang="el-GR" sz="2400" b="1" dirty="0">
                <a:effectLst/>
              </a:rPr>
              <a:t>άνω</a:t>
            </a:r>
            <a:r>
              <a:rPr lang="el-GR" altLang="el-GR" sz="2400" dirty="0">
                <a:effectLst/>
              </a:rPr>
              <a:t> και η </a:t>
            </a:r>
            <a:r>
              <a:rPr lang="el-GR" altLang="el-GR" sz="2400" b="1" dirty="0">
                <a:effectLst/>
              </a:rPr>
              <a:t>κάτω</a:t>
            </a:r>
            <a:r>
              <a:rPr lang="el-GR" altLang="el-GR" sz="2400" dirty="0">
                <a:effectLst/>
              </a:rPr>
              <a:t> μετωπιαία αύλακα είναι κάθετες προς την </a:t>
            </a:r>
            <a:r>
              <a:rPr lang="el-GR" altLang="el-GR" sz="2400" b="1" dirty="0">
                <a:effectLst/>
              </a:rPr>
              <a:t>πρόσθια</a:t>
            </a:r>
            <a:r>
              <a:rPr lang="el-GR" altLang="el-GR" sz="2400" dirty="0">
                <a:effectLst/>
              </a:rPr>
              <a:t> και σχηματίζουν τρεις έλικες, την </a:t>
            </a:r>
            <a:r>
              <a:rPr lang="el-GR" altLang="el-GR" sz="2400" b="1" dirty="0">
                <a:effectLst/>
              </a:rPr>
              <a:t>πάνω</a:t>
            </a:r>
            <a:r>
              <a:rPr lang="el-GR" altLang="el-GR" sz="2400" dirty="0">
                <a:effectLst/>
              </a:rPr>
              <a:t>, την </a:t>
            </a:r>
            <a:r>
              <a:rPr lang="el-GR" altLang="el-GR" sz="2400" b="1" dirty="0">
                <a:effectLst/>
              </a:rPr>
              <a:t>μέση</a:t>
            </a:r>
            <a:r>
              <a:rPr lang="el-GR" altLang="el-GR" sz="2400" dirty="0">
                <a:effectLst/>
              </a:rPr>
              <a:t> και την </a:t>
            </a:r>
            <a:r>
              <a:rPr lang="el-GR" altLang="el-GR" sz="2400" b="1" dirty="0">
                <a:effectLst/>
              </a:rPr>
              <a:t>κάτω μετωπιαία</a:t>
            </a:r>
            <a:r>
              <a:rPr lang="el-GR" altLang="el-GR" sz="2400" dirty="0">
                <a:effectLst/>
              </a:rPr>
              <a:t>.</a:t>
            </a:r>
          </a:p>
          <a:p>
            <a:pPr algn="l"/>
            <a:r>
              <a:rPr lang="el-GR" altLang="el-GR" sz="2400" dirty="0">
                <a:effectLst/>
              </a:rPr>
              <a:t>Η </a:t>
            </a:r>
            <a:r>
              <a:rPr lang="el-GR" altLang="el-GR" sz="2400" b="1" dirty="0">
                <a:effectLst/>
              </a:rPr>
              <a:t>κάτω μετωπιαία έλικα</a:t>
            </a:r>
            <a:r>
              <a:rPr lang="el-GR" altLang="el-GR" sz="2400" dirty="0">
                <a:effectLst/>
              </a:rPr>
              <a:t> πάλι διαιρείται από τον πρόσθιο οριζόντιο και τον πρόσθιο ανιόντα κλάδο της πλαγίας σχισμής σε τρεις μικρότερες έλικες. Η </a:t>
            </a:r>
            <a:r>
              <a:rPr lang="el-GR" altLang="el-GR" sz="2400" b="1" dirty="0">
                <a:effectLst/>
              </a:rPr>
              <a:t>μεσαία</a:t>
            </a:r>
            <a:r>
              <a:rPr lang="el-GR" altLang="el-GR" sz="2400" dirty="0">
                <a:effectLst/>
              </a:rPr>
              <a:t> λέγεται </a:t>
            </a:r>
            <a:r>
              <a:rPr lang="el-GR" altLang="el-GR" sz="2400" b="1" dirty="0">
                <a:effectLst/>
              </a:rPr>
              <a:t>τρίγωνος έλικα</a:t>
            </a:r>
            <a:r>
              <a:rPr lang="el-GR" altLang="el-GR" sz="2400" dirty="0">
                <a:effectLst/>
              </a:rPr>
              <a:t> (του </a:t>
            </a:r>
            <a:r>
              <a:rPr lang="en-US" altLang="el-GR" sz="2400" b="1" dirty="0">
                <a:effectLst/>
              </a:rPr>
              <a:t>Broca</a:t>
            </a:r>
            <a:r>
              <a:rPr lang="el-GR" altLang="el-GR" sz="2400" b="1" dirty="0">
                <a:effectLst/>
              </a:rPr>
              <a:t>)</a:t>
            </a:r>
            <a:r>
              <a:rPr lang="el-GR" altLang="el-GR" sz="2400" dirty="0">
                <a:effectLst/>
              </a:rPr>
              <a:t> και αποτελεί το </a:t>
            </a:r>
            <a:r>
              <a:rPr lang="el-GR" altLang="el-GR" sz="2400" b="1" dirty="0">
                <a:effectLst/>
              </a:rPr>
              <a:t>κέντρο του</a:t>
            </a:r>
            <a:r>
              <a:rPr lang="el-GR" altLang="el-GR" sz="2400" dirty="0">
                <a:effectLst/>
              </a:rPr>
              <a:t> </a:t>
            </a:r>
            <a:r>
              <a:rPr lang="el-GR" altLang="el-GR" sz="2400" b="1" dirty="0">
                <a:effectLst/>
              </a:rPr>
              <a:t>λόγου </a:t>
            </a:r>
            <a:r>
              <a:rPr lang="el-GR" altLang="el-GR" sz="2400" dirty="0">
                <a:effectLst/>
              </a:rPr>
              <a:t>(η αριστερή για τους δεξιόχειρες και η δεξιά για τους αριστερόχειρες). Οι δύο άλλες είναι η </a:t>
            </a:r>
            <a:r>
              <a:rPr lang="el-GR" altLang="el-GR" sz="2400" b="1" dirty="0">
                <a:effectLst/>
              </a:rPr>
              <a:t>κογχική</a:t>
            </a:r>
            <a:r>
              <a:rPr lang="el-GR" altLang="el-GR" sz="2400" dirty="0">
                <a:effectLst/>
              </a:rPr>
              <a:t> έλικα μπρος και η </a:t>
            </a:r>
            <a:r>
              <a:rPr lang="el-GR" altLang="el-GR" sz="2400" b="1" dirty="0">
                <a:effectLst/>
              </a:rPr>
              <a:t>καλυπτρική</a:t>
            </a:r>
            <a:r>
              <a:rPr lang="el-GR" altLang="el-GR" sz="2400" dirty="0">
                <a:effectLst/>
              </a:rPr>
              <a:t> πίσω</a:t>
            </a:r>
            <a:r>
              <a:rPr lang="el-GR" altLang="el-GR" sz="2400" dirty="0" smtClean="0">
                <a:effectLst/>
              </a:rPr>
              <a:t>.</a:t>
            </a:r>
            <a:endParaRPr lang="en-US" altLang="el-GR" sz="2400" dirty="0">
              <a:effectLst/>
            </a:endParaRPr>
          </a:p>
        </p:txBody>
      </p:sp>
      <p:sp>
        <p:nvSpPr>
          <p:cNvPr id="2" name="Title 1"/>
          <p:cNvSpPr>
            <a:spLocks noGrp="1"/>
          </p:cNvSpPr>
          <p:nvPr>
            <p:ph type="title"/>
          </p:nvPr>
        </p:nvSpPr>
        <p:spPr/>
        <p:txBody>
          <a:bodyPr/>
          <a:lstStyle/>
          <a:p>
            <a:r>
              <a:rPr lang="el-GR" dirty="0"/>
              <a:t>Πρωτογενείς αύλακες</a:t>
            </a:r>
            <a:r>
              <a:rPr lang="en-US" dirty="0"/>
              <a:t> </a:t>
            </a:r>
            <a:r>
              <a:rPr lang="en-US" sz="3200" b="0" dirty="0" smtClean="0"/>
              <a:t>(3/5</a:t>
            </a:r>
            <a:r>
              <a:rPr lang="en-US" sz="3200" b="0" dirty="0"/>
              <a:t>)</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Tree>
    <p:custDataLst>
      <p:tags r:id="rId1"/>
    </p:custDataLst>
    <p:extLst>
      <p:ext uri="{BB962C8B-B14F-4D97-AF65-F5344CB8AC3E}">
        <p14:creationId xmlns:p14="http://schemas.microsoft.com/office/powerpoint/2010/main" val="2148360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normAutofit/>
          </a:bodyPr>
          <a:lstStyle/>
          <a:p>
            <a:pPr marL="0" indent="0" algn="l">
              <a:buNone/>
            </a:pPr>
            <a:r>
              <a:rPr lang="el-GR" altLang="el-GR" sz="2400" dirty="0" smtClean="0">
                <a:effectLst/>
              </a:rPr>
              <a:t>Στο </a:t>
            </a:r>
            <a:r>
              <a:rPr lang="el-GR" altLang="el-GR" sz="2400" dirty="0">
                <a:effectLst/>
              </a:rPr>
              <a:t>κάτω μέρος του μετωπιαίου λοβού βρίσκονται:</a:t>
            </a:r>
          </a:p>
          <a:p>
            <a:pPr marL="0" indent="0" algn="l">
              <a:buNone/>
            </a:pPr>
            <a:r>
              <a:rPr lang="el-GR" altLang="el-GR" sz="2400" dirty="0" smtClean="0">
                <a:effectLst/>
              </a:rPr>
              <a:t>Οι </a:t>
            </a:r>
            <a:r>
              <a:rPr lang="el-GR" altLang="el-GR" sz="2400" b="1" dirty="0">
                <a:effectLst/>
              </a:rPr>
              <a:t>κογχικές αύλακες </a:t>
            </a:r>
            <a:r>
              <a:rPr lang="el-GR" altLang="el-GR" sz="2400" dirty="0">
                <a:effectLst/>
              </a:rPr>
              <a:t>που σχηματίζουν μεταξύ τους τις </a:t>
            </a:r>
            <a:r>
              <a:rPr lang="el-GR" altLang="el-GR" sz="2400" b="1" dirty="0">
                <a:effectLst/>
              </a:rPr>
              <a:t>κογχικές έλικες</a:t>
            </a:r>
            <a:r>
              <a:rPr lang="el-GR" altLang="el-GR" sz="2400" dirty="0">
                <a:effectLst/>
              </a:rPr>
              <a:t> και η </a:t>
            </a:r>
            <a:r>
              <a:rPr lang="el-GR" altLang="el-GR" sz="2400" b="1" dirty="0">
                <a:effectLst/>
              </a:rPr>
              <a:t>οσφρητική αύλακα</a:t>
            </a:r>
            <a:r>
              <a:rPr lang="el-GR" altLang="el-GR" sz="2400" dirty="0">
                <a:effectLst/>
              </a:rPr>
              <a:t> που δέχεται τον </a:t>
            </a:r>
            <a:r>
              <a:rPr lang="el-GR" altLang="el-GR" sz="2400" b="1" dirty="0">
                <a:effectLst/>
              </a:rPr>
              <a:t>οσφρητικό βολβό</a:t>
            </a:r>
            <a:r>
              <a:rPr lang="el-GR" altLang="el-GR" sz="2400" dirty="0">
                <a:effectLst/>
              </a:rPr>
              <a:t> και την </a:t>
            </a:r>
            <a:r>
              <a:rPr lang="el-GR" altLang="el-GR" sz="2400" b="1" dirty="0">
                <a:effectLst/>
              </a:rPr>
              <a:t>οσφρητική ταινία</a:t>
            </a:r>
            <a:r>
              <a:rPr lang="el-GR" altLang="el-GR" sz="2400" dirty="0">
                <a:effectLst/>
              </a:rPr>
              <a:t> και σχηματίζει με την επιμήκη σχισμή την </a:t>
            </a:r>
            <a:r>
              <a:rPr lang="el-GR" altLang="el-GR" sz="2400" b="1" dirty="0">
                <a:effectLst/>
              </a:rPr>
              <a:t>ευθεία μετωπιαία </a:t>
            </a:r>
            <a:r>
              <a:rPr lang="el-GR" altLang="el-GR" sz="2400" b="1" dirty="0" smtClean="0">
                <a:effectLst/>
              </a:rPr>
              <a:t>έλικα.</a:t>
            </a:r>
            <a:endParaRPr lang="el-GR" altLang="el-GR" sz="2400" dirty="0">
              <a:effectLst/>
            </a:endParaRPr>
          </a:p>
        </p:txBody>
      </p:sp>
      <p:sp>
        <p:nvSpPr>
          <p:cNvPr id="2" name="Title 1"/>
          <p:cNvSpPr>
            <a:spLocks noGrp="1"/>
          </p:cNvSpPr>
          <p:nvPr>
            <p:ph type="title"/>
          </p:nvPr>
        </p:nvSpPr>
        <p:spPr/>
        <p:txBody>
          <a:bodyPr/>
          <a:lstStyle/>
          <a:p>
            <a:r>
              <a:rPr lang="el-GR" dirty="0"/>
              <a:t>Πρωτογενείς αύλακες</a:t>
            </a:r>
            <a:r>
              <a:rPr lang="en-US" dirty="0"/>
              <a:t> </a:t>
            </a:r>
            <a:r>
              <a:rPr lang="en-US" sz="3200" b="0" dirty="0" smtClean="0"/>
              <a:t>(4/5</a:t>
            </a:r>
            <a:r>
              <a:rPr lang="en-US" sz="3200" b="0" dirty="0"/>
              <a:t>)</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Tree>
    <p:custDataLst>
      <p:tags r:id="rId1"/>
    </p:custDataLst>
    <p:extLst>
      <p:ext uri="{BB962C8B-B14F-4D97-AF65-F5344CB8AC3E}">
        <p14:creationId xmlns:p14="http://schemas.microsoft.com/office/powerpoint/2010/main" val="1214812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p:txBody>
          <a:bodyPr/>
          <a:lstStyle/>
          <a:p>
            <a:pPr algn="l">
              <a:lnSpc>
                <a:spcPct val="90000"/>
              </a:lnSpc>
            </a:pPr>
            <a:r>
              <a:rPr lang="el-GR" altLang="el-GR" sz="2400" dirty="0"/>
              <a:t>Ο </a:t>
            </a:r>
            <a:r>
              <a:rPr lang="el-GR" altLang="el-GR" sz="2400" b="1" dirty="0">
                <a:solidFill>
                  <a:srgbClr val="820000"/>
                </a:solidFill>
              </a:rPr>
              <a:t>βρεγματικός λοβός</a:t>
            </a:r>
            <a:r>
              <a:rPr lang="el-GR" altLang="el-GR" sz="2400" dirty="0">
                <a:solidFill>
                  <a:srgbClr val="820000"/>
                </a:solidFill>
              </a:rPr>
              <a:t> </a:t>
            </a:r>
            <a:r>
              <a:rPr lang="el-GR" altLang="el-GR" sz="2400" dirty="0"/>
              <a:t>είναι πίσω από τον μετωπιαίο και χωρίζεται από αυτόν με την κεντρική αύλακα.</a:t>
            </a:r>
          </a:p>
          <a:p>
            <a:pPr algn="l">
              <a:lnSpc>
                <a:spcPct val="90000"/>
              </a:lnSpc>
            </a:pPr>
            <a:r>
              <a:rPr lang="el-GR" altLang="el-GR" sz="2400" dirty="0"/>
              <a:t>η </a:t>
            </a:r>
            <a:r>
              <a:rPr lang="el-GR" altLang="el-GR" sz="2400" b="1" dirty="0"/>
              <a:t>οπίσθια κεντρική αύλακα</a:t>
            </a:r>
            <a:r>
              <a:rPr lang="el-GR" altLang="el-GR" sz="2400" dirty="0"/>
              <a:t> πίσω και παράλληλη με την κεντρική σχηματίζει με αυτήν την </a:t>
            </a:r>
            <a:r>
              <a:rPr lang="el-GR" altLang="el-GR" sz="2400" b="1" dirty="0"/>
              <a:t>οπίσθια κεντρική έλικα</a:t>
            </a:r>
            <a:r>
              <a:rPr lang="el-GR" altLang="el-GR" sz="2400" dirty="0"/>
              <a:t> η οποία αποτελεί το </a:t>
            </a:r>
            <a:r>
              <a:rPr lang="el-GR" altLang="el-GR" sz="2400" b="1" dirty="0"/>
              <a:t>αισθητικό κέντρο</a:t>
            </a:r>
            <a:r>
              <a:rPr lang="el-GR" altLang="el-GR" sz="2400" dirty="0"/>
              <a:t> του εγκεφάλου. Σ’ αυτό μεταφέρονται τα διάφορα αισθητικά ερεθίσματα από την περιφέρεια.</a:t>
            </a:r>
          </a:p>
          <a:p>
            <a:pPr algn="l">
              <a:lnSpc>
                <a:spcPct val="90000"/>
              </a:lnSpc>
            </a:pPr>
            <a:r>
              <a:rPr lang="el-GR" altLang="el-GR" sz="2400" dirty="0"/>
              <a:t>η </a:t>
            </a:r>
            <a:r>
              <a:rPr lang="el-GR" altLang="el-GR" sz="2400" b="1" dirty="0"/>
              <a:t>διαβρεγμάτιος</a:t>
            </a:r>
            <a:r>
              <a:rPr lang="el-GR" altLang="el-GR" sz="2400" dirty="0"/>
              <a:t> </a:t>
            </a:r>
            <a:r>
              <a:rPr lang="el-GR" altLang="el-GR" sz="2400" b="1" dirty="0"/>
              <a:t>αύλακα</a:t>
            </a:r>
            <a:r>
              <a:rPr lang="el-GR" altLang="el-GR" sz="2400" dirty="0"/>
              <a:t> χωρίζει την έξω επιφάνεια του βρεγματικού λοβού στο </a:t>
            </a:r>
            <a:r>
              <a:rPr lang="el-GR" altLang="el-GR" sz="2400" b="1" dirty="0"/>
              <a:t>άνω βρεγματικό λόβιο</a:t>
            </a:r>
            <a:r>
              <a:rPr lang="el-GR" altLang="el-GR" sz="2400" dirty="0"/>
              <a:t> και στο </a:t>
            </a:r>
            <a:r>
              <a:rPr lang="el-GR" altLang="el-GR" sz="2400" b="1" dirty="0"/>
              <a:t>κάτω βρεγματικό λόβιο</a:t>
            </a:r>
            <a:r>
              <a:rPr lang="el-GR" altLang="el-GR" sz="2400" dirty="0"/>
              <a:t> που αποτελεί το </a:t>
            </a:r>
            <a:r>
              <a:rPr lang="el-GR" altLang="el-GR" sz="2400" b="1" dirty="0"/>
              <a:t>ακουστικό </a:t>
            </a:r>
            <a:r>
              <a:rPr lang="el-GR" altLang="el-GR" sz="2400" dirty="0"/>
              <a:t>και το </a:t>
            </a:r>
            <a:r>
              <a:rPr lang="el-GR" altLang="el-GR" sz="2400" b="1" dirty="0"/>
              <a:t>οπτικό κέντρο</a:t>
            </a:r>
            <a:r>
              <a:rPr lang="el-GR" altLang="el-GR" sz="2400" dirty="0"/>
              <a:t> του </a:t>
            </a:r>
            <a:r>
              <a:rPr lang="el-GR" altLang="el-GR" sz="2400" b="1" dirty="0"/>
              <a:t>λόγου</a:t>
            </a:r>
            <a:r>
              <a:rPr lang="el-GR" altLang="el-GR" sz="2400" dirty="0"/>
              <a:t> αντίστοιχα.</a:t>
            </a:r>
          </a:p>
          <a:p>
            <a:pPr algn="l">
              <a:lnSpc>
                <a:spcPct val="90000"/>
              </a:lnSpc>
            </a:pPr>
            <a:r>
              <a:rPr lang="el-GR" altLang="el-GR" sz="2400" dirty="0"/>
              <a:t>το </a:t>
            </a:r>
            <a:r>
              <a:rPr lang="el-GR" altLang="el-GR" sz="2400" b="1" dirty="0"/>
              <a:t>προσφηνοειδές ή κεντρικό ή τετράπλευρο λόβιο</a:t>
            </a:r>
            <a:r>
              <a:rPr lang="el-GR" altLang="el-GR" sz="2400" dirty="0"/>
              <a:t> βρίσκεται στην έσω επιφάνεια του βρεγματικού λοβού και αποτελεί το </a:t>
            </a:r>
            <a:r>
              <a:rPr lang="el-GR" altLang="el-GR" sz="2400" b="1" dirty="0"/>
              <a:t>κέντρο της μυϊκής αίσθησης</a:t>
            </a:r>
            <a:r>
              <a:rPr lang="el-GR" altLang="el-GR" sz="2400" dirty="0"/>
              <a:t>.</a:t>
            </a:r>
          </a:p>
        </p:txBody>
      </p:sp>
      <p:sp>
        <p:nvSpPr>
          <p:cNvPr id="2" name="Title 1"/>
          <p:cNvSpPr>
            <a:spLocks noGrp="1"/>
          </p:cNvSpPr>
          <p:nvPr>
            <p:ph type="title"/>
          </p:nvPr>
        </p:nvSpPr>
        <p:spPr/>
        <p:txBody>
          <a:bodyPr/>
          <a:lstStyle/>
          <a:p>
            <a:r>
              <a:rPr lang="el-GR" dirty="0"/>
              <a:t>Πρωτογενείς αύλακες</a:t>
            </a:r>
            <a:r>
              <a:rPr lang="en-US" dirty="0"/>
              <a:t> </a:t>
            </a:r>
            <a:r>
              <a:rPr lang="en-US" sz="3200" b="0" dirty="0" smtClean="0"/>
              <a:t>(</a:t>
            </a:r>
            <a:r>
              <a:rPr lang="en-US" sz="3200" b="0" dirty="0"/>
              <a:t>5</a:t>
            </a:r>
            <a:r>
              <a:rPr lang="en-US" sz="3200" b="0" dirty="0" smtClean="0"/>
              <a:t>/5</a:t>
            </a:r>
            <a:r>
              <a:rPr lang="en-US" sz="3200" b="0" dirty="0"/>
              <a:t>)</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Tree>
    <p:custDataLst>
      <p:tags r:id="rId1"/>
    </p:custDataLst>
    <p:extLst>
      <p:ext uri="{BB962C8B-B14F-4D97-AF65-F5344CB8AC3E}">
        <p14:creationId xmlns:p14="http://schemas.microsoft.com/office/powerpoint/2010/main" val="4016749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Εγκεφαλικά κέντρα ημισφαιρίων</a:t>
            </a:r>
            <a:endParaRPr lang="el-GR" dirty="0"/>
          </a:p>
        </p:txBody>
      </p:sp>
    </p:spTree>
    <p:custDataLst>
      <p:tags r:id="rId1"/>
    </p:custDataLst>
    <p:extLst>
      <p:ext uri="{BB962C8B-B14F-4D97-AF65-F5344CB8AC3E}">
        <p14:creationId xmlns:p14="http://schemas.microsoft.com/office/powerpoint/2010/main" val="1473309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p:txBody>
          <a:bodyPr>
            <a:normAutofit/>
          </a:bodyPr>
          <a:lstStyle/>
          <a:p>
            <a:pPr marL="0" indent="0" algn="l">
              <a:buNone/>
            </a:pPr>
            <a:r>
              <a:rPr lang="el-GR" altLang="el-GR" sz="2400" dirty="0"/>
              <a:t>Ο </a:t>
            </a:r>
            <a:r>
              <a:rPr lang="el-GR" altLang="el-GR" sz="2400" b="1" dirty="0">
                <a:solidFill>
                  <a:srgbClr val="820000"/>
                </a:solidFill>
              </a:rPr>
              <a:t>κροταφικός λοβός</a:t>
            </a:r>
            <a:r>
              <a:rPr lang="el-GR" altLang="el-GR" sz="2400" dirty="0">
                <a:solidFill>
                  <a:srgbClr val="820000"/>
                </a:solidFill>
              </a:rPr>
              <a:t> </a:t>
            </a:r>
            <a:r>
              <a:rPr lang="el-GR" altLang="el-GR" sz="2400" dirty="0"/>
              <a:t>βρίσκεται κάτω από τον μετωπιαίο και τον βρεγματικό και χωρίζεται από αυτούς με την πλαγία σχισμή</a:t>
            </a:r>
            <a:r>
              <a:rPr lang="el-GR" altLang="el-GR" sz="2400" dirty="0" smtClean="0"/>
              <a:t>.</a:t>
            </a:r>
          </a:p>
          <a:p>
            <a:pPr marL="0" indent="0" algn="l">
              <a:buNone/>
            </a:pPr>
            <a:r>
              <a:rPr lang="el-GR" altLang="el-GR" sz="2400" dirty="0" smtClean="0"/>
              <a:t>Στην </a:t>
            </a:r>
            <a:r>
              <a:rPr lang="el-GR" altLang="el-GR" sz="2400" dirty="0"/>
              <a:t>έξω επιφάνεια ο κροταφικός λοβός έχει δύο αύλακες:</a:t>
            </a:r>
          </a:p>
          <a:p>
            <a:pPr algn="l"/>
            <a:r>
              <a:rPr lang="el-GR" altLang="el-GR" sz="2400" dirty="0"/>
              <a:t>την </a:t>
            </a:r>
            <a:r>
              <a:rPr lang="el-GR" altLang="el-GR" sz="2400" b="1" dirty="0"/>
              <a:t>άνω, </a:t>
            </a:r>
            <a:r>
              <a:rPr lang="el-GR" altLang="el-GR" sz="2400" dirty="0"/>
              <a:t>και την</a:t>
            </a:r>
            <a:r>
              <a:rPr lang="el-GR" altLang="el-GR" sz="2400" b="1" dirty="0"/>
              <a:t> κάτω κροταφική αύλακα</a:t>
            </a:r>
            <a:r>
              <a:rPr lang="el-GR" altLang="el-GR" sz="2400" dirty="0"/>
              <a:t>, που σχηματίζουν μεταξύ τους </a:t>
            </a:r>
            <a:r>
              <a:rPr lang="el-GR" altLang="el-GR" sz="2400" b="1" dirty="0"/>
              <a:t>τρεις έλικες</a:t>
            </a:r>
            <a:r>
              <a:rPr lang="el-GR" altLang="el-GR" sz="2400" dirty="0"/>
              <a:t>.</a:t>
            </a:r>
          </a:p>
          <a:p>
            <a:pPr algn="l"/>
            <a:r>
              <a:rPr lang="el-GR" altLang="el-GR" sz="2400" dirty="0"/>
              <a:t>την </a:t>
            </a:r>
            <a:r>
              <a:rPr lang="el-GR" altLang="el-GR" sz="2400" b="1" dirty="0"/>
              <a:t>άνω </a:t>
            </a:r>
            <a:r>
              <a:rPr lang="el-GR" altLang="el-GR" sz="2400" dirty="0"/>
              <a:t>που αποτελεί το </a:t>
            </a:r>
            <a:r>
              <a:rPr lang="el-GR" altLang="el-GR" sz="2400" b="1" dirty="0"/>
              <a:t>κέντρο της ακοής</a:t>
            </a:r>
            <a:r>
              <a:rPr lang="el-GR" altLang="el-GR" sz="2400" dirty="0"/>
              <a:t> </a:t>
            </a:r>
          </a:p>
          <a:p>
            <a:pPr algn="l"/>
            <a:r>
              <a:rPr lang="el-GR" altLang="el-GR" sz="2400" dirty="0"/>
              <a:t>την </a:t>
            </a:r>
            <a:r>
              <a:rPr lang="el-GR" altLang="el-GR" sz="2400" b="1" dirty="0"/>
              <a:t>μέση</a:t>
            </a:r>
            <a:r>
              <a:rPr lang="el-GR" altLang="el-GR" sz="2400" dirty="0"/>
              <a:t> και 	</a:t>
            </a:r>
          </a:p>
          <a:p>
            <a:pPr algn="l"/>
            <a:r>
              <a:rPr lang="el-GR" altLang="el-GR" sz="2400" dirty="0"/>
              <a:t>την </a:t>
            </a:r>
            <a:r>
              <a:rPr lang="el-GR" altLang="el-GR" sz="2400" b="1" dirty="0"/>
              <a:t>κάτω</a:t>
            </a:r>
            <a:r>
              <a:rPr lang="el-GR" altLang="el-GR" sz="2400" dirty="0"/>
              <a:t> </a:t>
            </a:r>
            <a:r>
              <a:rPr lang="el-GR" altLang="el-GR" sz="2400" b="1" dirty="0"/>
              <a:t>κροταφική έλικα</a:t>
            </a:r>
            <a:r>
              <a:rPr lang="el-GR" altLang="el-GR" sz="2400" dirty="0"/>
              <a:t>. </a:t>
            </a:r>
          </a:p>
          <a:p>
            <a:pPr marL="0" indent="0" algn="l">
              <a:buNone/>
            </a:pPr>
            <a:r>
              <a:rPr lang="el-GR" altLang="el-GR" sz="2400" dirty="0"/>
              <a:t>Στην κάτω επιφάνεια του κροταφικού λοβού υπάρχει η </a:t>
            </a:r>
            <a:r>
              <a:rPr lang="el-GR" altLang="el-GR" sz="2400" b="1" dirty="0"/>
              <a:t>ατρακτοειδής έλικα</a:t>
            </a:r>
            <a:r>
              <a:rPr lang="el-GR" altLang="el-GR" sz="2400" dirty="0"/>
              <a:t>.</a:t>
            </a:r>
          </a:p>
          <a:p>
            <a:pPr marL="0" indent="0" algn="l">
              <a:buNone/>
            </a:pPr>
            <a:r>
              <a:rPr lang="el-GR" altLang="el-GR" sz="2400" dirty="0"/>
              <a:t>Ο </a:t>
            </a:r>
            <a:r>
              <a:rPr lang="el-GR" altLang="el-GR" sz="2400" b="1" i="1" dirty="0"/>
              <a:t>ινιακός λοβός</a:t>
            </a:r>
            <a:r>
              <a:rPr lang="el-GR" altLang="el-GR" sz="2400" dirty="0"/>
              <a:t> βρίσκεται πίσω από τον βρεγματικό λοβό από τον οποίο χωρίζεται με την βρεγματοϊνιακή σχισμή. </a:t>
            </a:r>
          </a:p>
        </p:txBody>
      </p:sp>
      <p:sp>
        <p:nvSpPr>
          <p:cNvPr id="2" name="Title 1"/>
          <p:cNvSpPr>
            <a:spLocks noGrp="1"/>
          </p:cNvSpPr>
          <p:nvPr>
            <p:ph type="title"/>
          </p:nvPr>
        </p:nvSpPr>
        <p:spPr/>
        <p:txBody>
          <a:bodyPr/>
          <a:lstStyle/>
          <a:p>
            <a:r>
              <a:rPr lang="el-GR" dirty="0" smtClean="0"/>
              <a:t>Κροταφικός και ινιακός λοβός</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custDataLst>
      <p:tags r:id="rId1"/>
    </p:custDataLst>
    <p:extLst>
      <p:ext uri="{BB962C8B-B14F-4D97-AF65-F5344CB8AC3E}">
        <p14:creationId xmlns:p14="http://schemas.microsoft.com/office/powerpoint/2010/main" val="996054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5601"/>
          <a:stretch/>
        </p:blipFill>
        <p:spPr bwMode="auto">
          <a:xfrm>
            <a:off x="6231890" y="1994547"/>
            <a:ext cx="2795604" cy="3312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l-GR" dirty="0" smtClean="0"/>
              <a:t>Ινιακός λοβός</a:t>
            </a:r>
            <a:endParaRPr lang="el-GR" dirty="0"/>
          </a:p>
        </p:txBody>
      </p:sp>
      <p:sp>
        <p:nvSpPr>
          <p:cNvPr id="3" name="Content Placeholder 2"/>
          <p:cNvSpPr>
            <a:spLocks noGrp="1"/>
          </p:cNvSpPr>
          <p:nvPr>
            <p:ph idx="1"/>
          </p:nvPr>
        </p:nvSpPr>
        <p:spPr>
          <a:xfrm>
            <a:off x="457200" y="1196752"/>
            <a:ext cx="6563072" cy="5040560"/>
          </a:xfrm>
        </p:spPr>
        <p:txBody>
          <a:bodyPr>
            <a:normAutofit/>
          </a:bodyPr>
          <a:lstStyle/>
          <a:p>
            <a:pPr marL="0" indent="0">
              <a:lnSpc>
                <a:spcPct val="90000"/>
              </a:lnSpc>
              <a:buNone/>
            </a:pPr>
            <a:r>
              <a:rPr lang="el-GR" altLang="el-GR" sz="2400" dirty="0"/>
              <a:t>Στην έξω επιφάνεια ο ινιακός λοβός έχει τρεις αύλακες:</a:t>
            </a:r>
          </a:p>
          <a:p>
            <a:pPr>
              <a:lnSpc>
                <a:spcPct val="90000"/>
              </a:lnSpc>
            </a:pPr>
            <a:r>
              <a:rPr lang="el-GR" altLang="el-GR" sz="2400" dirty="0"/>
              <a:t>την </a:t>
            </a:r>
            <a:r>
              <a:rPr lang="el-GR" altLang="el-GR" sz="2400" b="1" dirty="0"/>
              <a:t>άνω,</a:t>
            </a:r>
            <a:r>
              <a:rPr lang="el-GR" altLang="el-GR" sz="2400" dirty="0"/>
              <a:t> την </a:t>
            </a:r>
            <a:r>
              <a:rPr lang="el-GR" altLang="el-GR" sz="2400" b="1" dirty="0"/>
              <a:t>έξω</a:t>
            </a:r>
            <a:r>
              <a:rPr lang="el-GR" altLang="el-GR" sz="2400" dirty="0"/>
              <a:t> και την </a:t>
            </a:r>
            <a:r>
              <a:rPr lang="el-GR" altLang="el-GR" sz="2400" b="1" dirty="0"/>
              <a:t>εγκαρσία ινιακή αύλακα</a:t>
            </a:r>
            <a:r>
              <a:rPr lang="el-GR" altLang="el-GR" sz="2400" dirty="0"/>
              <a:t> που σχηματίζουν μεταξύ τους τρεις έλικες:</a:t>
            </a:r>
          </a:p>
          <a:p>
            <a:pPr>
              <a:lnSpc>
                <a:spcPct val="90000"/>
              </a:lnSpc>
            </a:pPr>
            <a:r>
              <a:rPr lang="el-GR" altLang="el-GR" sz="2400" dirty="0"/>
              <a:t>την </a:t>
            </a:r>
            <a:r>
              <a:rPr lang="el-GR" altLang="el-GR" sz="2400" b="1" dirty="0"/>
              <a:t>1η ή άνω</a:t>
            </a:r>
          </a:p>
          <a:p>
            <a:pPr>
              <a:lnSpc>
                <a:spcPct val="90000"/>
              </a:lnSpc>
            </a:pPr>
            <a:r>
              <a:rPr lang="el-GR" altLang="el-GR" sz="2400" dirty="0"/>
              <a:t>την </a:t>
            </a:r>
            <a:r>
              <a:rPr lang="el-GR" altLang="el-GR" sz="2400" b="1" dirty="0"/>
              <a:t>2η ή μέση</a:t>
            </a:r>
            <a:r>
              <a:rPr lang="el-GR" altLang="el-GR" sz="2400" dirty="0"/>
              <a:t> και</a:t>
            </a:r>
          </a:p>
          <a:p>
            <a:pPr>
              <a:lnSpc>
                <a:spcPct val="90000"/>
              </a:lnSpc>
            </a:pPr>
            <a:r>
              <a:rPr lang="el-GR" altLang="el-GR" sz="2400" dirty="0"/>
              <a:t>την </a:t>
            </a:r>
            <a:r>
              <a:rPr lang="el-GR" altLang="el-GR" sz="2400" b="1" dirty="0"/>
              <a:t>3η ή κάτω ινιακή έλικα</a:t>
            </a:r>
            <a:r>
              <a:rPr lang="el-GR" altLang="el-GR" sz="2400" dirty="0"/>
              <a:t>. </a:t>
            </a:r>
          </a:p>
          <a:p>
            <a:pPr>
              <a:lnSpc>
                <a:spcPct val="90000"/>
              </a:lnSpc>
            </a:pPr>
            <a:r>
              <a:rPr lang="el-GR" altLang="el-GR" sz="2400" dirty="0"/>
              <a:t>Στην μέσα επιφάνεια υπάρχει μόνο μία αύλακα η </a:t>
            </a:r>
            <a:r>
              <a:rPr lang="el-GR" altLang="el-GR" sz="2400" b="1" dirty="0"/>
              <a:t>πληκτραία σχισμή</a:t>
            </a:r>
            <a:r>
              <a:rPr lang="el-GR" altLang="el-GR" sz="2400" dirty="0"/>
              <a:t> που σχηματίζει με την βρεγματοϊνιακή σχισμή το </a:t>
            </a:r>
            <a:r>
              <a:rPr lang="el-GR" altLang="el-GR" sz="2400" b="1" dirty="0"/>
              <a:t>σφηνοειδές λόβιο</a:t>
            </a:r>
            <a:r>
              <a:rPr lang="el-GR" altLang="el-GR" sz="2400" dirty="0"/>
              <a:t> το οποίο αποτελεί το </a:t>
            </a:r>
            <a:r>
              <a:rPr lang="el-GR" altLang="el-GR" sz="2400" b="1" dirty="0"/>
              <a:t>κέντρο της όρασης</a:t>
            </a:r>
            <a:r>
              <a:rPr lang="el-GR" altLang="el-GR" sz="2400" dirty="0"/>
              <a:t>.</a:t>
            </a:r>
          </a:p>
          <a:p>
            <a:endParaRPr lang="el-GR" sz="2400" dirty="0"/>
          </a:p>
        </p:txBody>
      </p:sp>
      <p:sp>
        <p:nvSpPr>
          <p:cNvPr id="5" name="Rectangle 4"/>
          <p:cNvSpPr/>
          <p:nvPr/>
        </p:nvSpPr>
        <p:spPr>
          <a:xfrm>
            <a:off x="6755286" y="5392615"/>
            <a:ext cx="2304256" cy="646331"/>
          </a:xfrm>
          <a:prstGeom prst="rect">
            <a:avLst/>
          </a:prstGeom>
        </p:spPr>
        <p:txBody>
          <a:bodyPr wrap="square">
            <a:spAutoFit/>
          </a:bodyPr>
          <a:lstStyle/>
          <a:p>
            <a:pPr algn="ctr"/>
            <a:r>
              <a:rPr lang="en-US" sz="1200" dirty="0" smtClean="0">
                <a:solidFill>
                  <a:srgbClr val="000000"/>
                </a:solidFill>
                <a:latin typeface="+mn-lt"/>
                <a:hlinkClick r:id="rId4"/>
              </a:rPr>
              <a:t>“Occipital </a:t>
            </a:r>
            <a:r>
              <a:rPr lang="en-US" sz="1200" dirty="0">
                <a:solidFill>
                  <a:srgbClr val="000000"/>
                </a:solidFill>
                <a:latin typeface="+mn-lt"/>
                <a:hlinkClick r:id="rId4"/>
              </a:rPr>
              <a:t>lobe - posterior </a:t>
            </a:r>
            <a:r>
              <a:rPr lang="en-US" sz="1200" dirty="0" smtClean="0">
                <a:solidFill>
                  <a:srgbClr val="000000"/>
                </a:solidFill>
                <a:latin typeface="+mn-lt"/>
                <a:hlinkClick r:id="rId4"/>
              </a:rPr>
              <a:t>view</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5" tooltip="en:Anatomography"/>
              </a:rPr>
              <a:t>Anatomography</a:t>
            </a:r>
            <a:r>
              <a:rPr lang="en-US" sz="1200" dirty="0" smtClean="0">
                <a:latin typeface="+mn-lt"/>
              </a:rPr>
              <a:t> </a:t>
            </a:r>
            <a:r>
              <a:rPr lang="el-GR" sz="1200" dirty="0" smtClean="0">
                <a:latin typeface="+mn-lt"/>
              </a:rPr>
              <a:t>διαθέσιμο με άδεια </a:t>
            </a:r>
            <a:r>
              <a:rPr lang="en-US" sz="1200" dirty="0">
                <a:latin typeface="+mn-lt"/>
                <a:hlinkClick r:id="rId6"/>
              </a:rPr>
              <a:t>CC BY-SA 2.1 </a:t>
            </a:r>
            <a:r>
              <a:rPr lang="en-US" sz="1200" dirty="0" smtClean="0">
                <a:latin typeface="+mn-lt"/>
                <a:hlinkClick r:id="rId6"/>
              </a:rPr>
              <a:t>JP</a:t>
            </a:r>
            <a:endParaRPr lang="en-US" sz="1200" i="0" dirty="0">
              <a:solidFill>
                <a:srgbClr val="000000"/>
              </a:solidFill>
              <a:effectLst/>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Tree>
    <p:custDataLst>
      <p:tags r:id="rId1"/>
    </p:custDataLst>
    <p:extLst>
      <p:ext uri="{BB962C8B-B14F-4D97-AF65-F5344CB8AC3E}">
        <p14:creationId xmlns:p14="http://schemas.microsoft.com/office/powerpoint/2010/main" val="2704579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12776"/>
            <a:ext cx="3813448" cy="4199000"/>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3"/>
          <p:cNvSpPr>
            <a:spLocks noGrp="1" noChangeArrowheads="1"/>
          </p:cNvSpPr>
          <p:nvPr>
            <p:ph idx="1"/>
          </p:nvPr>
        </p:nvSpPr>
        <p:spPr>
          <a:xfrm>
            <a:off x="457200" y="1196752"/>
            <a:ext cx="4834880" cy="5040560"/>
          </a:xfrm>
        </p:spPr>
        <p:txBody>
          <a:bodyPr>
            <a:normAutofit/>
          </a:bodyPr>
          <a:lstStyle/>
          <a:p>
            <a:pPr algn="l">
              <a:spcBef>
                <a:spcPts val="600"/>
              </a:spcBef>
            </a:pPr>
            <a:r>
              <a:rPr lang="el-GR" altLang="el-GR" sz="2400" dirty="0"/>
              <a:t>Στην κάτω επιφάνεια υπάρχει μια έλικα, η γλωσσοειδής, μεταξύ της πληκτραίας και της παραπλεύρου σχισμής.</a:t>
            </a:r>
          </a:p>
          <a:p>
            <a:pPr algn="l">
              <a:spcBef>
                <a:spcPts val="600"/>
              </a:spcBef>
            </a:pPr>
            <a:r>
              <a:rPr lang="el-GR" altLang="el-GR" sz="2400" dirty="0"/>
              <a:t>Η </a:t>
            </a:r>
            <a:r>
              <a:rPr lang="el-GR" altLang="el-GR" sz="2400" b="1" dirty="0"/>
              <a:t>νήσος του </a:t>
            </a:r>
            <a:r>
              <a:rPr lang="en-US" altLang="el-GR" sz="2400" b="1" dirty="0"/>
              <a:t>Reil</a:t>
            </a:r>
            <a:r>
              <a:rPr lang="el-GR" altLang="el-GR" sz="2400" dirty="0"/>
              <a:t>, αποτελεί το τμήμα των ημισφαιρίων που βρίσκεται στο βάθος της πλαγίας σχισμής, γι' αυτό λέγεται και κεντρικό τμήμα. </a:t>
            </a:r>
            <a:endParaRPr lang="el-GR" altLang="el-GR" sz="2400" dirty="0" smtClean="0"/>
          </a:p>
          <a:p>
            <a:pPr marL="360363" indent="0" algn="l">
              <a:spcBef>
                <a:spcPts val="600"/>
              </a:spcBef>
              <a:buNone/>
            </a:pPr>
            <a:r>
              <a:rPr lang="el-GR" altLang="el-GR" sz="2400" dirty="0" smtClean="0"/>
              <a:t>Περιβάλλεται </a:t>
            </a:r>
            <a:r>
              <a:rPr lang="el-GR" altLang="el-GR" sz="2400" dirty="0"/>
              <a:t>από κυκλοτερή αύλακα που διακόπτεται μπρος από την είσοδο της νήσου του </a:t>
            </a:r>
            <a:r>
              <a:rPr lang="en-US" altLang="el-GR" sz="2400" dirty="0" smtClean="0"/>
              <a:t>Reil</a:t>
            </a:r>
            <a:r>
              <a:rPr lang="el-GR" altLang="el-GR" sz="2400" dirty="0"/>
              <a:t>.</a:t>
            </a:r>
          </a:p>
        </p:txBody>
      </p:sp>
      <p:sp>
        <p:nvSpPr>
          <p:cNvPr id="2" name="Title 1"/>
          <p:cNvSpPr>
            <a:spLocks noGrp="1"/>
          </p:cNvSpPr>
          <p:nvPr>
            <p:ph type="title"/>
          </p:nvPr>
        </p:nvSpPr>
        <p:spPr/>
        <p:txBody>
          <a:bodyPr/>
          <a:lstStyle/>
          <a:p>
            <a:r>
              <a:rPr lang="el-GR" dirty="0" smtClean="0"/>
              <a:t>Νήσος </a:t>
            </a:r>
            <a:r>
              <a:rPr lang="en-US" dirty="0" smtClean="0"/>
              <a:t>Reil</a:t>
            </a:r>
            <a:endParaRPr lang="el-GR" dirty="0"/>
          </a:p>
        </p:txBody>
      </p:sp>
      <p:sp>
        <p:nvSpPr>
          <p:cNvPr id="5" name="Rectangle 4"/>
          <p:cNvSpPr/>
          <p:nvPr/>
        </p:nvSpPr>
        <p:spPr>
          <a:xfrm>
            <a:off x="6046676" y="5744506"/>
            <a:ext cx="2304256" cy="461665"/>
          </a:xfrm>
          <a:prstGeom prst="rect">
            <a:avLst/>
          </a:prstGeom>
        </p:spPr>
        <p:txBody>
          <a:bodyPr wrap="square">
            <a:spAutoFit/>
          </a:bodyPr>
          <a:lstStyle/>
          <a:p>
            <a:pPr algn="ctr"/>
            <a:r>
              <a:rPr lang="en-US" sz="1200" dirty="0">
                <a:solidFill>
                  <a:srgbClr val="000000"/>
                </a:solidFill>
                <a:latin typeface="+mn-lt"/>
              </a:rPr>
              <a:t>“</a:t>
            </a:r>
            <a:r>
              <a:rPr lang="en-US" sz="1200" dirty="0">
                <a:solidFill>
                  <a:srgbClr val="000000"/>
                </a:solidFill>
                <a:latin typeface="+mn-lt"/>
                <a:hlinkClick r:id="rId4"/>
              </a:rPr>
              <a:t>Reil</a:t>
            </a:r>
            <a:r>
              <a:rPr lang="en-US" sz="1200" dirty="0">
                <a:solidFill>
                  <a:srgbClr val="000000"/>
                </a:solidFill>
                <a:latin typeface="+mn-lt"/>
              </a:rPr>
              <a:t>” </a:t>
            </a:r>
            <a:r>
              <a:rPr lang="el-GR" sz="1200" dirty="0" smtClean="0">
                <a:solidFill>
                  <a:srgbClr val="000000"/>
                </a:solidFill>
                <a:latin typeface="+mn-lt"/>
              </a:rPr>
              <a:t>από </a:t>
            </a:r>
            <a:r>
              <a:rPr lang="en-US" sz="1200" dirty="0">
                <a:latin typeface="+mn-lt"/>
                <a:hlinkClick r:id="rId5" tooltip="User:Filip em"/>
              </a:rPr>
              <a:t>Filip </a:t>
            </a:r>
            <a:r>
              <a:rPr lang="en-US" sz="1200" dirty="0" smtClean="0">
                <a:latin typeface="+mn-lt"/>
                <a:hlinkClick r:id="rId5" tooltip="User:Filip em"/>
              </a:rPr>
              <a:t>em</a:t>
            </a:r>
            <a:r>
              <a:rPr lang="el-GR" sz="1200" dirty="0" smtClean="0">
                <a:latin typeface="+mn-lt"/>
              </a:rPr>
              <a:t> 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Tree>
    <p:custDataLst>
      <p:tags r:id="rId1"/>
    </p:custDataLst>
    <p:extLst>
      <p:ext uri="{BB962C8B-B14F-4D97-AF65-F5344CB8AC3E}">
        <p14:creationId xmlns:p14="http://schemas.microsoft.com/office/powerpoint/2010/main" val="3873701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57200" y="1196752"/>
            <a:ext cx="8579296" cy="5040560"/>
          </a:xfrm>
        </p:spPr>
        <p:txBody>
          <a:bodyPr>
            <a:normAutofit/>
          </a:bodyPr>
          <a:lstStyle/>
          <a:p>
            <a:pPr algn="l"/>
            <a:r>
              <a:rPr lang="el-GR" altLang="el-GR" sz="2600" i="1" dirty="0" smtClean="0"/>
              <a:t>Τα </a:t>
            </a:r>
            <a:r>
              <a:rPr lang="el-GR" altLang="el-GR" sz="2600" b="1" i="1" dirty="0"/>
              <a:t>ημισφαίρια </a:t>
            </a:r>
            <a:r>
              <a:rPr lang="el-GR" altLang="el-GR" sz="2600" i="1" dirty="0"/>
              <a:t>του εγκεφάλου αποτελούνται από:</a:t>
            </a:r>
          </a:p>
          <a:p>
            <a:pPr lvl="1"/>
            <a:r>
              <a:rPr lang="el-GR" altLang="el-GR" sz="2400" i="1" dirty="0"/>
              <a:t>την </a:t>
            </a:r>
            <a:r>
              <a:rPr lang="el-GR" altLang="el-GR" sz="2400" b="1" i="1" dirty="0"/>
              <a:t>φαιά </a:t>
            </a:r>
            <a:r>
              <a:rPr lang="el-GR" altLang="el-GR" sz="2400" b="1" dirty="0"/>
              <a:t>ουσία </a:t>
            </a:r>
            <a:r>
              <a:rPr lang="el-GR" altLang="el-GR" sz="2400" dirty="0"/>
              <a:t>εξωτερικά που αποτελείται από </a:t>
            </a:r>
            <a:r>
              <a:rPr lang="el-GR" altLang="el-GR" sz="2400" dirty="0" smtClean="0"/>
              <a:t>κύτταρα και </a:t>
            </a:r>
          </a:p>
          <a:p>
            <a:pPr lvl="1"/>
            <a:r>
              <a:rPr lang="el-GR" altLang="el-GR" sz="2400" dirty="0" smtClean="0"/>
              <a:t>την </a:t>
            </a:r>
            <a:r>
              <a:rPr lang="el-GR" altLang="el-GR" sz="2400" b="1" i="1" dirty="0"/>
              <a:t>λευκή</a:t>
            </a:r>
            <a:r>
              <a:rPr lang="el-GR" altLang="el-GR" sz="2400" i="1" dirty="0"/>
              <a:t> </a:t>
            </a:r>
            <a:r>
              <a:rPr lang="el-GR" altLang="el-GR" sz="2400" dirty="0"/>
              <a:t>ουσία στο εσωτερικό που αποτελείται από νευρικές ίνες (</a:t>
            </a:r>
            <a:r>
              <a:rPr lang="el-GR" altLang="el-GR" sz="2400" dirty="0" smtClean="0"/>
              <a:t>εικόνα).</a:t>
            </a:r>
            <a:endParaRPr lang="el-GR" altLang="el-GR" sz="2400" dirty="0"/>
          </a:p>
          <a:p>
            <a:pPr algn="l"/>
            <a:r>
              <a:rPr lang="el-GR" altLang="el-GR" sz="2600" dirty="0"/>
              <a:t>Οι νευρικές ίνες είναι τριών ειδών:</a:t>
            </a:r>
            <a:endParaRPr lang="el-GR" altLang="el-GR" sz="2600" b="1" i="1" dirty="0"/>
          </a:p>
          <a:p>
            <a:pPr lvl="1"/>
            <a:r>
              <a:rPr lang="el-GR" altLang="el-GR" sz="2400" b="1" i="1" dirty="0"/>
              <a:t>κινητικές </a:t>
            </a:r>
            <a:r>
              <a:rPr lang="el-GR" altLang="el-GR" sz="2400" b="1" dirty="0"/>
              <a:t>ή </a:t>
            </a:r>
            <a:r>
              <a:rPr lang="el-GR" altLang="el-GR" sz="2400" b="1" i="1" dirty="0"/>
              <a:t>φυγόκεντροι</a:t>
            </a:r>
            <a:r>
              <a:rPr lang="el-GR" altLang="el-GR" sz="2400" i="1" dirty="0"/>
              <a:t> </a:t>
            </a:r>
            <a:r>
              <a:rPr lang="el-GR" altLang="el-GR" sz="2400" dirty="0"/>
              <a:t>που μεταφέρουν ερεθίσματα από τα κύτταρα</a:t>
            </a:r>
            <a:r>
              <a:rPr lang="en-US" altLang="el-GR" sz="2400" dirty="0"/>
              <a:t> </a:t>
            </a:r>
            <a:r>
              <a:rPr lang="el-GR" altLang="el-GR" sz="2400" dirty="0"/>
              <a:t>του φλοιού προς την περιφέρεια.</a:t>
            </a:r>
            <a:endParaRPr lang="el-GR" altLang="el-GR" sz="2400" b="1" i="1" dirty="0"/>
          </a:p>
          <a:p>
            <a:pPr lvl="1"/>
            <a:r>
              <a:rPr lang="el-GR" altLang="el-GR" sz="2400" b="1" i="1" dirty="0"/>
              <a:t>αισθητικές ή κεντρομόλοι</a:t>
            </a:r>
            <a:r>
              <a:rPr lang="el-GR" altLang="el-GR" sz="2400" dirty="0"/>
              <a:t> που μεταφέρουν τα ερεθίσματα από την περιφέρεια προς τα κύτταρα του φλοιού.</a:t>
            </a:r>
            <a:endParaRPr lang="el-GR" altLang="el-GR" sz="2400" b="1" i="1" dirty="0"/>
          </a:p>
          <a:p>
            <a:pPr lvl="1"/>
            <a:r>
              <a:rPr lang="el-GR" altLang="el-GR" sz="2400" b="1" i="1" dirty="0"/>
              <a:t>συνδετικές ίνες</a:t>
            </a:r>
            <a:r>
              <a:rPr lang="el-GR" altLang="el-GR" sz="2400" dirty="0"/>
              <a:t> που συνδέουν μεταξύ τους τα διάφορα κέντρα και συντονίζουν έτσι τις διάφορες λειτουργίες τους.</a:t>
            </a:r>
          </a:p>
        </p:txBody>
      </p:sp>
      <p:sp>
        <p:nvSpPr>
          <p:cNvPr id="2" name="Title 1"/>
          <p:cNvSpPr>
            <a:spLocks noGrp="1"/>
          </p:cNvSpPr>
          <p:nvPr>
            <p:ph type="title"/>
          </p:nvPr>
        </p:nvSpPr>
        <p:spPr/>
        <p:txBody>
          <a:bodyPr/>
          <a:lstStyle/>
          <a:p>
            <a:r>
              <a:rPr lang="el-GR" dirty="0" smtClean="0"/>
              <a:t>Ημισφαίρια και νευρικές ίνες</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Tree>
    <p:custDataLst>
      <p:tags r:id="rId1"/>
    </p:custDataLst>
    <p:extLst>
      <p:ext uri="{BB962C8B-B14F-4D97-AF65-F5344CB8AC3E}">
        <p14:creationId xmlns:p14="http://schemas.microsoft.com/office/powerpoint/2010/main" val="3225867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7200" y="1196752"/>
            <a:ext cx="7715200" cy="5328592"/>
          </a:xfrm>
        </p:spPr>
        <p:txBody>
          <a:bodyPr>
            <a:normAutofit/>
          </a:bodyPr>
          <a:lstStyle/>
          <a:p>
            <a:pPr algn="l">
              <a:spcBef>
                <a:spcPts val="1200"/>
              </a:spcBef>
            </a:pPr>
            <a:r>
              <a:rPr lang="el-GR" altLang="el-GR" sz="2400" dirty="0"/>
              <a:t>Σε ορισμένα σημεία στο εσωτερικό της λευκής ουσίας των ημισφαιρίων υπάρχουν τμήματα φαιάς ουσίας που σχηματίζονται από νευρικά κύτταρα και λέγονται </a:t>
            </a:r>
            <a:r>
              <a:rPr lang="el-GR" altLang="el-GR" sz="2400" b="1" dirty="0"/>
              <a:t>πυρήνες.</a:t>
            </a:r>
            <a:r>
              <a:rPr lang="el-GR" altLang="el-GR" sz="2400" dirty="0"/>
              <a:t> </a:t>
            </a:r>
          </a:p>
          <a:p>
            <a:pPr algn="l">
              <a:spcBef>
                <a:spcPts val="1200"/>
              </a:spcBef>
            </a:pPr>
            <a:r>
              <a:rPr lang="el-GR" altLang="el-GR" sz="2400" dirty="0"/>
              <a:t>Οι </a:t>
            </a:r>
            <a:r>
              <a:rPr lang="el-GR" altLang="el-GR" sz="2400" b="1" i="1" dirty="0"/>
              <a:t>πυρήνες</a:t>
            </a:r>
            <a:r>
              <a:rPr lang="el-GR" altLang="el-GR" sz="2400" i="1" dirty="0"/>
              <a:t> </a:t>
            </a:r>
            <a:r>
              <a:rPr lang="el-GR" altLang="el-GR" sz="2400" dirty="0"/>
              <a:t>αυτοί αποτελούν ενδιάμεσους σταθμούς για τα διάφορα ερεθίσματα που έρχονται από την περιφέρεια προς τον φλοιό ή αντίστροφα. </a:t>
            </a:r>
          </a:p>
        </p:txBody>
      </p:sp>
      <p:sp>
        <p:nvSpPr>
          <p:cNvPr id="2" name="Title 1"/>
          <p:cNvSpPr>
            <a:spLocks noGrp="1"/>
          </p:cNvSpPr>
          <p:nvPr>
            <p:ph type="title"/>
          </p:nvPr>
        </p:nvSpPr>
        <p:spPr/>
        <p:txBody>
          <a:bodyPr/>
          <a:lstStyle/>
          <a:p>
            <a:r>
              <a:rPr lang="el-GR" dirty="0" smtClean="0"/>
              <a:t>Πυρήνες</a:t>
            </a:r>
            <a:r>
              <a:rPr lang="en-US" dirty="0" smtClean="0"/>
              <a:t> </a:t>
            </a:r>
            <a:r>
              <a:rPr lang="en-US" sz="3200" b="0" dirty="0" smtClean="0"/>
              <a:t>(1/2)</a:t>
            </a:r>
            <a:endParaRPr lang="el-GR" sz="3200" b="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Tree>
    <p:custDataLst>
      <p:tags r:id="rId1"/>
    </p:custDataLst>
    <p:extLst>
      <p:ext uri="{BB962C8B-B14F-4D97-AF65-F5344CB8AC3E}">
        <p14:creationId xmlns:p14="http://schemas.microsoft.com/office/powerpoint/2010/main" val="2765354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7200" y="1196752"/>
            <a:ext cx="7571184" cy="5328592"/>
          </a:xfrm>
        </p:spPr>
        <p:txBody>
          <a:bodyPr>
            <a:normAutofit/>
          </a:bodyPr>
          <a:lstStyle/>
          <a:p>
            <a:pPr marL="0" indent="0" algn="l">
              <a:spcBef>
                <a:spcPts val="1200"/>
              </a:spcBef>
              <a:buNone/>
            </a:pPr>
            <a:r>
              <a:rPr lang="el-GR" altLang="el-GR" sz="2400" dirty="0" smtClean="0"/>
              <a:t>Σε </a:t>
            </a:r>
            <a:r>
              <a:rPr lang="el-GR" altLang="el-GR" sz="2400" dirty="0"/>
              <a:t>κάθε ημισφαίριο υπάρχουν </a:t>
            </a:r>
            <a:r>
              <a:rPr lang="el-GR" altLang="el-GR" sz="2400" b="1" dirty="0"/>
              <a:t>τρεις πυρήνες</a:t>
            </a:r>
            <a:r>
              <a:rPr lang="el-GR" altLang="el-GR" sz="2400" dirty="0"/>
              <a:t>:</a:t>
            </a:r>
          </a:p>
          <a:p>
            <a:pPr marL="457200" indent="-457200" algn="l">
              <a:spcBef>
                <a:spcPts val="1200"/>
              </a:spcBef>
              <a:buFont typeface="+mj-lt"/>
              <a:buAutoNum type="arabicPeriod"/>
            </a:pPr>
            <a:r>
              <a:rPr lang="el-GR" altLang="el-GR" sz="2400" dirty="0" smtClean="0"/>
              <a:t>το </a:t>
            </a:r>
            <a:r>
              <a:rPr lang="el-GR" altLang="el-GR" sz="2400" b="1" dirty="0"/>
              <a:t>ραβδωτό σώμα</a:t>
            </a:r>
            <a:r>
              <a:rPr lang="el-GR" altLang="el-GR" sz="2400" dirty="0"/>
              <a:t> που χωρίζεται από λευκή ουσία, την </a:t>
            </a:r>
            <a:r>
              <a:rPr lang="el-GR" altLang="el-GR" sz="2400" b="1" dirty="0"/>
              <a:t>έσω κάψα</a:t>
            </a:r>
            <a:r>
              <a:rPr lang="el-GR" altLang="el-GR" sz="2400" dirty="0"/>
              <a:t>, σε </a:t>
            </a:r>
            <a:r>
              <a:rPr lang="el-GR" altLang="el-GR" sz="2400" b="1" dirty="0"/>
              <a:t>δύο πυρήνες</a:t>
            </a:r>
            <a:r>
              <a:rPr lang="el-GR" altLang="el-GR" sz="2400" dirty="0"/>
              <a:t>:</a:t>
            </a:r>
          </a:p>
          <a:p>
            <a:pPr marL="806450" indent="-361950" algn="l">
              <a:spcBef>
                <a:spcPts val="1200"/>
              </a:spcBef>
              <a:buFont typeface="+mj-lt"/>
              <a:buAutoNum type="alphaUcPeriod"/>
            </a:pPr>
            <a:r>
              <a:rPr lang="el-GR" altLang="el-GR" sz="2400" dirty="0" smtClean="0"/>
              <a:t>τον </a:t>
            </a:r>
            <a:r>
              <a:rPr lang="el-GR" altLang="el-GR" sz="2400" b="1" dirty="0"/>
              <a:t>κερκοφόρο</a:t>
            </a:r>
            <a:r>
              <a:rPr lang="el-GR" altLang="el-GR" sz="2400" dirty="0"/>
              <a:t> και </a:t>
            </a:r>
          </a:p>
          <a:p>
            <a:pPr marL="806450" indent="-361950" algn="l">
              <a:spcBef>
                <a:spcPts val="1200"/>
              </a:spcBef>
              <a:buFont typeface="+mj-lt"/>
              <a:buAutoNum type="alphaUcPeriod"/>
            </a:pPr>
            <a:r>
              <a:rPr lang="el-GR" altLang="el-GR" sz="2400" dirty="0" smtClean="0"/>
              <a:t>τον </a:t>
            </a:r>
            <a:r>
              <a:rPr lang="el-GR" altLang="el-GR" sz="2400" b="1" dirty="0"/>
              <a:t>φακοειδή</a:t>
            </a:r>
            <a:r>
              <a:rPr lang="el-GR" altLang="el-GR" sz="2400" dirty="0"/>
              <a:t>. </a:t>
            </a:r>
          </a:p>
          <a:p>
            <a:pPr marL="457200" indent="-457200" algn="l">
              <a:spcBef>
                <a:spcPts val="1200"/>
              </a:spcBef>
              <a:buFont typeface="+mj-lt"/>
              <a:buAutoNum type="arabicPeriod" startAt="2"/>
            </a:pPr>
            <a:r>
              <a:rPr lang="el-GR" altLang="el-GR" sz="2400" dirty="0" smtClean="0"/>
              <a:t>τον </a:t>
            </a:r>
            <a:r>
              <a:rPr lang="el-GR" altLang="el-GR" sz="2400" b="1" dirty="0"/>
              <a:t>ταινιοειδή πυρήνα</a:t>
            </a:r>
            <a:r>
              <a:rPr lang="el-GR" altLang="el-GR" sz="2400" dirty="0"/>
              <a:t> ή </a:t>
            </a:r>
            <a:r>
              <a:rPr lang="el-GR" altLang="el-GR" sz="2400" b="1" dirty="0"/>
              <a:t>προτείχισμα</a:t>
            </a:r>
            <a:r>
              <a:rPr lang="el-GR" altLang="el-GR" sz="2400" dirty="0"/>
              <a:t> που χωρίζεται από τον φακοειδή</a:t>
            </a:r>
            <a:br>
              <a:rPr lang="el-GR" altLang="el-GR" sz="2400" dirty="0"/>
            </a:br>
            <a:r>
              <a:rPr lang="el-GR" altLang="el-GR" sz="2400" dirty="0"/>
              <a:t>με την </a:t>
            </a:r>
            <a:r>
              <a:rPr lang="el-GR" altLang="el-GR" sz="2400" b="1" dirty="0"/>
              <a:t>έξω κάψα</a:t>
            </a:r>
            <a:r>
              <a:rPr lang="el-GR" altLang="el-GR" sz="2400" dirty="0"/>
              <a:t>.</a:t>
            </a:r>
          </a:p>
          <a:p>
            <a:pPr marL="457200" indent="-457200" algn="l">
              <a:spcBef>
                <a:spcPts val="1200"/>
              </a:spcBef>
              <a:buFont typeface="+mj-lt"/>
              <a:buAutoNum type="arabicPeriod" startAt="2"/>
            </a:pPr>
            <a:r>
              <a:rPr lang="el-GR" altLang="el-GR" sz="2400" dirty="0" smtClean="0"/>
              <a:t>τον </a:t>
            </a:r>
            <a:r>
              <a:rPr lang="el-GR" altLang="el-GR" sz="2400" b="1" dirty="0"/>
              <a:t>αμυγδαλοειδή πυρήνα</a:t>
            </a:r>
            <a:r>
              <a:rPr lang="el-GR" altLang="el-GR" sz="2400" dirty="0"/>
              <a:t>.</a:t>
            </a:r>
          </a:p>
        </p:txBody>
      </p:sp>
      <p:sp>
        <p:nvSpPr>
          <p:cNvPr id="2" name="Title 1"/>
          <p:cNvSpPr>
            <a:spLocks noGrp="1"/>
          </p:cNvSpPr>
          <p:nvPr>
            <p:ph type="title"/>
          </p:nvPr>
        </p:nvSpPr>
        <p:spPr/>
        <p:txBody>
          <a:bodyPr/>
          <a:lstStyle/>
          <a:p>
            <a:r>
              <a:rPr lang="el-GR" dirty="0" smtClean="0"/>
              <a:t>Πυρήνες</a:t>
            </a:r>
            <a:r>
              <a:rPr lang="en-US" dirty="0" smtClean="0"/>
              <a:t> </a:t>
            </a:r>
            <a:r>
              <a:rPr lang="en-US" sz="3200" b="0" dirty="0" smtClean="0">
                <a:solidFill>
                  <a:prstClr val="black"/>
                </a:solidFill>
              </a:rPr>
              <a:t>(2/2</a:t>
            </a:r>
            <a:r>
              <a:rPr lang="en-US" sz="3200" b="0" dirty="0">
                <a:solidFill>
                  <a:prstClr val="black"/>
                </a:solidFill>
              </a:rPr>
              <a:t>)</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Tree>
    <p:custDataLst>
      <p:tags r:id="rId1"/>
    </p:custDataLst>
    <p:extLst>
      <p:ext uri="{BB962C8B-B14F-4D97-AF65-F5344CB8AC3E}">
        <p14:creationId xmlns:p14="http://schemas.microsoft.com/office/powerpoint/2010/main" val="3222734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935578"/>
            <a:ext cx="4239960" cy="3717032"/>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3"/>
          <p:cNvSpPr>
            <a:spLocks noGrp="1" noChangeArrowheads="1"/>
          </p:cNvSpPr>
          <p:nvPr>
            <p:ph idx="1"/>
          </p:nvPr>
        </p:nvSpPr>
        <p:spPr>
          <a:xfrm>
            <a:off x="457200" y="1196752"/>
            <a:ext cx="8229600" cy="5472608"/>
          </a:xfrm>
        </p:spPr>
        <p:txBody>
          <a:bodyPr>
            <a:normAutofit/>
          </a:bodyPr>
          <a:lstStyle/>
          <a:p>
            <a:pPr marL="0" indent="0" algn="l">
              <a:lnSpc>
                <a:spcPct val="110000"/>
              </a:lnSpc>
              <a:buNone/>
            </a:pPr>
            <a:r>
              <a:rPr lang="el-GR" altLang="el-GR" sz="2400" dirty="0"/>
              <a:t>Τα ημισφαίρια συνδέονται μεταξύ τους με </a:t>
            </a:r>
            <a:r>
              <a:rPr lang="el-GR" altLang="el-GR" sz="2400" b="1" dirty="0"/>
              <a:t>τέσσερεις συνδέσμους</a:t>
            </a:r>
            <a:r>
              <a:rPr lang="el-GR" altLang="el-GR" sz="2400" dirty="0"/>
              <a:t>:</a:t>
            </a:r>
          </a:p>
          <a:p>
            <a:pPr>
              <a:lnSpc>
                <a:spcPct val="110000"/>
              </a:lnSpc>
            </a:pPr>
            <a:r>
              <a:rPr lang="en-US" altLang="el-GR" sz="2400" dirty="0" smtClean="0"/>
              <a:t>T</a:t>
            </a:r>
            <a:r>
              <a:rPr lang="el-GR" altLang="el-GR" sz="2400" dirty="0" smtClean="0"/>
              <a:t>ο </a:t>
            </a:r>
            <a:r>
              <a:rPr lang="el-GR" altLang="el-GR" sz="2400" b="1" i="1" dirty="0"/>
              <a:t>μεσολόβιο</a:t>
            </a:r>
            <a:r>
              <a:rPr lang="el-GR" altLang="el-GR" sz="2400" i="1" dirty="0"/>
              <a:t> </a:t>
            </a:r>
            <a:r>
              <a:rPr lang="el-GR" altLang="el-GR" sz="2400" dirty="0"/>
              <a:t>βρίσκεται στο βάθος της επιμήκους σχισμής. </a:t>
            </a:r>
            <a:r>
              <a:rPr lang="el-GR" altLang="el-GR" sz="2400" dirty="0" smtClean="0"/>
              <a:t>Αποτελείται</a:t>
            </a:r>
            <a:r>
              <a:rPr lang="en-US" altLang="el-GR" sz="2400" dirty="0" smtClean="0"/>
              <a:t> </a:t>
            </a:r>
            <a:r>
              <a:rPr lang="el-GR" altLang="el-GR" sz="2400" dirty="0" smtClean="0"/>
              <a:t>από </a:t>
            </a:r>
            <a:r>
              <a:rPr lang="el-GR" altLang="el-GR" sz="2400" dirty="0"/>
              <a:t>εγκάρσιες ίνες που συνδέουν τα δύο ημισφαίρια, και σχηματίζει:</a:t>
            </a:r>
          </a:p>
          <a:p>
            <a:pPr lvl="1"/>
            <a:r>
              <a:rPr lang="el-GR" altLang="el-GR" sz="2400" dirty="0"/>
              <a:t>το </a:t>
            </a:r>
            <a:r>
              <a:rPr lang="el-GR" altLang="el-GR" sz="2400" b="1" dirty="0"/>
              <a:t>σώμα</a:t>
            </a:r>
            <a:r>
              <a:rPr lang="el-GR" altLang="el-GR" sz="2400" dirty="0"/>
              <a:t> ή </a:t>
            </a:r>
            <a:r>
              <a:rPr lang="el-GR" altLang="el-GR" sz="2400" b="1" dirty="0"/>
              <a:t>στέλεχος</a:t>
            </a:r>
            <a:r>
              <a:rPr lang="el-GR" altLang="el-GR" sz="2400" dirty="0"/>
              <a:t> </a:t>
            </a:r>
            <a:endParaRPr lang="el-GR" altLang="el-GR" sz="2400" dirty="0" smtClean="0"/>
          </a:p>
          <a:p>
            <a:pPr marL="457200" lvl="1" indent="265113">
              <a:spcBef>
                <a:spcPts val="0"/>
              </a:spcBef>
              <a:buNone/>
            </a:pPr>
            <a:r>
              <a:rPr lang="el-GR" altLang="el-GR" sz="2400" dirty="0" smtClean="0"/>
              <a:t>που </a:t>
            </a:r>
            <a:r>
              <a:rPr lang="el-GR" altLang="el-GR" sz="2400" dirty="0"/>
              <a:t>παρουσιάζει</a:t>
            </a:r>
          </a:p>
          <a:p>
            <a:pPr lvl="1">
              <a:lnSpc>
                <a:spcPct val="110000"/>
              </a:lnSpc>
            </a:pPr>
            <a:r>
              <a:rPr lang="el-GR" altLang="el-GR" sz="2400" dirty="0"/>
              <a:t>το </a:t>
            </a:r>
            <a:r>
              <a:rPr lang="el-GR" altLang="el-GR" sz="2400" b="1" dirty="0"/>
              <a:t>ρύγχος</a:t>
            </a:r>
            <a:r>
              <a:rPr lang="el-GR" altLang="el-GR" sz="2400" dirty="0"/>
              <a:t> μπροστά και</a:t>
            </a:r>
          </a:p>
          <a:p>
            <a:pPr lvl="1">
              <a:lnSpc>
                <a:spcPct val="110000"/>
              </a:lnSpc>
            </a:pPr>
            <a:r>
              <a:rPr lang="el-GR" altLang="el-GR" sz="2400" dirty="0"/>
              <a:t>το </a:t>
            </a:r>
            <a:r>
              <a:rPr lang="el-GR" altLang="el-GR" sz="2400" b="1" dirty="0"/>
              <a:t>σπληνίο </a:t>
            </a:r>
            <a:r>
              <a:rPr lang="el-GR" altLang="el-GR" sz="2400" dirty="0" smtClean="0"/>
              <a:t>πίσω(εικόνα)</a:t>
            </a:r>
            <a:r>
              <a:rPr lang="el-GR" altLang="el-GR" sz="2400" b="1" dirty="0" smtClean="0"/>
              <a:t>.</a:t>
            </a:r>
            <a:endParaRPr lang="en-US" altLang="el-GR" sz="2400" b="1" dirty="0"/>
          </a:p>
        </p:txBody>
      </p:sp>
      <p:sp>
        <p:nvSpPr>
          <p:cNvPr id="2" name="Title 1"/>
          <p:cNvSpPr>
            <a:spLocks noGrp="1"/>
          </p:cNvSpPr>
          <p:nvPr>
            <p:ph type="title"/>
          </p:nvPr>
        </p:nvSpPr>
        <p:spPr/>
        <p:txBody>
          <a:bodyPr/>
          <a:lstStyle/>
          <a:p>
            <a:r>
              <a:rPr lang="el-GR" dirty="0" smtClean="0"/>
              <a:t>Σύνδεσμοι</a:t>
            </a:r>
            <a:r>
              <a:rPr lang="en-US" dirty="0" smtClean="0"/>
              <a:t> </a:t>
            </a:r>
            <a:r>
              <a:rPr lang="en-US" sz="3200" b="0" dirty="0">
                <a:solidFill>
                  <a:prstClr val="black"/>
                </a:solidFill>
              </a:rPr>
              <a:t>(</a:t>
            </a:r>
            <a:r>
              <a:rPr lang="en-US" sz="3200" b="0" dirty="0" smtClean="0">
                <a:solidFill>
                  <a:prstClr val="black"/>
                </a:solidFill>
              </a:rPr>
              <a:t>1/3)</a:t>
            </a:r>
            <a:endParaRPr lang="el-GR" dirty="0"/>
          </a:p>
        </p:txBody>
      </p:sp>
      <p:sp>
        <p:nvSpPr>
          <p:cNvPr id="5" name="Rectangle 4"/>
          <p:cNvSpPr/>
          <p:nvPr/>
        </p:nvSpPr>
        <p:spPr>
          <a:xfrm>
            <a:off x="3851920" y="6230905"/>
            <a:ext cx="2304256" cy="461665"/>
          </a:xfrm>
          <a:prstGeom prst="rect">
            <a:avLst/>
          </a:prstGeom>
        </p:spPr>
        <p:txBody>
          <a:bodyPr wrap="square">
            <a:spAutoFit/>
          </a:bodyPr>
          <a:lstStyle/>
          <a:p>
            <a:r>
              <a:rPr lang="en-US" sz="1200" dirty="0" smtClean="0">
                <a:solidFill>
                  <a:srgbClr val="000000"/>
                </a:solidFill>
                <a:latin typeface="+mn-lt"/>
              </a:rPr>
              <a:t>“</a:t>
            </a:r>
            <a:r>
              <a:rPr lang="en-US" sz="1200" dirty="0">
                <a:latin typeface="+mn-lt"/>
                <a:hlinkClick r:id="rId5"/>
              </a:rPr>
              <a:t>Gray720</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6"/>
              </a:rPr>
              <a:t>Pngbot</a:t>
            </a:r>
            <a:r>
              <a:rPr lang="el-GR" sz="1200" dirty="0" smtClean="0">
                <a:latin typeface="+mn-lt"/>
              </a:rPr>
              <a:t> </a:t>
            </a:r>
          </a:p>
          <a:p>
            <a:r>
              <a:rPr lang="el-GR" sz="1200" dirty="0" smtClean="0">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Tree>
    <p:custDataLst>
      <p:tags r:id="rId1"/>
    </p:custDataLst>
    <p:extLst>
      <p:ext uri="{BB962C8B-B14F-4D97-AF65-F5344CB8AC3E}">
        <p14:creationId xmlns:p14="http://schemas.microsoft.com/office/powerpoint/2010/main" val="2876274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457200" y="1196752"/>
            <a:ext cx="8229600" cy="5472608"/>
          </a:xfrm>
        </p:spPr>
        <p:txBody>
          <a:bodyPr>
            <a:normAutofit/>
          </a:bodyPr>
          <a:lstStyle/>
          <a:p>
            <a:pPr algn="l">
              <a:lnSpc>
                <a:spcPct val="110000"/>
              </a:lnSpc>
            </a:pPr>
            <a:r>
              <a:rPr lang="el-GR" altLang="el-GR" sz="2400" dirty="0" smtClean="0"/>
              <a:t>Το </a:t>
            </a:r>
            <a:r>
              <a:rPr lang="el-GR" altLang="el-GR" sz="2400" dirty="0"/>
              <a:t>ρύγχος κάμπτεται προς τα κάτω  και σχηματίζει το </a:t>
            </a:r>
            <a:r>
              <a:rPr lang="el-GR" altLang="el-GR" sz="2400" b="1" dirty="0"/>
              <a:t>γόνυ</a:t>
            </a:r>
            <a:r>
              <a:rPr lang="el-GR" altLang="el-GR" sz="2400" dirty="0"/>
              <a:t>.</a:t>
            </a:r>
          </a:p>
          <a:p>
            <a:pPr algn="l">
              <a:lnSpc>
                <a:spcPct val="110000"/>
              </a:lnSpc>
            </a:pPr>
            <a:r>
              <a:rPr lang="el-GR" altLang="el-GR" sz="2400" dirty="0"/>
              <a:t>Το μεσολόβιο στα πλάγια διασπάται  σε ίνες που μπαίνουν  μέσα στα ημισφαίρια και λέγονται </a:t>
            </a:r>
            <a:r>
              <a:rPr lang="el-GR" altLang="el-GR" sz="2400" b="1" dirty="0"/>
              <a:t>ακτινοβολίες</a:t>
            </a:r>
            <a:r>
              <a:rPr lang="el-GR" altLang="el-GR" sz="2400" dirty="0"/>
              <a:t>.</a:t>
            </a:r>
          </a:p>
          <a:p>
            <a:pPr algn="l">
              <a:lnSpc>
                <a:spcPct val="110000"/>
              </a:lnSpc>
            </a:pPr>
            <a:r>
              <a:rPr lang="el-GR" altLang="el-GR" sz="2400" dirty="0" smtClean="0"/>
              <a:t>Η </a:t>
            </a:r>
            <a:r>
              <a:rPr lang="el-GR" altLang="el-GR" sz="2400" b="1" i="1" dirty="0"/>
              <a:t>ψαλίς</a:t>
            </a:r>
            <a:r>
              <a:rPr lang="el-GR" altLang="el-GR" sz="2400" i="1" dirty="0"/>
              <a:t> </a:t>
            </a:r>
            <a:r>
              <a:rPr lang="el-GR" altLang="el-GR" sz="2400" dirty="0"/>
              <a:t>βρίσκεται κάτω από το μεσολόβιο και αποτελείται από δύο ταινίες που ενώνονται στη μέση και σχηματίζουν το </a:t>
            </a:r>
            <a:r>
              <a:rPr lang="el-GR" altLang="el-GR" sz="2400" b="1" dirty="0"/>
              <a:t>σώμα </a:t>
            </a:r>
            <a:r>
              <a:rPr lang="el-GR" altLang="el-GR" sz="2400" dirty="0"/>
              <a:t>της ψαλίδας και απομακρύνονται στα άκρα για να σχηματίσουν τα </a:t>
            </a:r>
            <a:r>
              <a:rPr lang="el-GR" altLang="el-GR" sz="2400" b="1" dirty="0"/>
              <a:t>πρόσθια </a:t>
            </a:r>
            <a:r>
              <a:rPr lang="el-GR" altLang="el-GR" sz="2400" dirty="0"/>
              <a:t>και τα </a:t>
            </a:r>
            <a:r>
              <a:rPr lang="el-GR" altLang="el-GR" sz="2400" b="1" dirty="0"/>
              <a:t>οπίσθια σκέλη</a:t>
            </a:r>
            <a:r>
              <a:rPr lang="el-GR" altLang="el-GR" sz="2400" dirty="0"/>
              <a:t> της ψαλίδας. </a:t>
            </a:r>
          </a:p>
        </p:txBody>
      </p:sp>
      <p:sp>
        <p:nvSpPr>
          <p:cNvPr id="2" name="Title 1"/>
          <p:cNvSpPr>
            <a:spLocks noGrp="1"/>
          </p:cNvSpPr>
          <p:nvPr>
            <p:ph type="title"/>
          </p:nvPr>
        </p:nvSpPr>
        <p:spPr/>
        <p:txBody>
          <a:bodyPr/>
          <a:lstStyle/>
          <a:p>
            <a:r>
              <a:rPr lang="el-GR" dirty="0" smtClean="0"/>
              <a:t>Σύνδεσμοι</a:t>
            </a:r>
            <a:r>
              <a:rPr lang="en-US" dirty="0" smtClean="0"/>
              <a:t> </a:t>
            </a:r>
            <a:r>
              <a:rPr lang="en-US" sz="3200" b="0" dirty="0" smtClean="0">
                <a:solidFill>
                  <a:prstClr val="black"/>
                </a:solidFill>
              </a:rPr>
              <a:t>(2/3)</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Tree>
    <p:custDataLst>
      <p:tags r:id="rId1"/>
    </p:custDataLst>
    <p:extLst>
      <p:ext uri="{BB962C8B-B14F-4D97-AF65-F5344CB8AC3E}">
        <p14:creationId xmlns:p14="http://schemas.microsoft.com/office/powerpoint/2010/main" val="614822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p:txBody>
          <a:bodyPr/>
          <a:lstStyle/>
          <a:p>
            <a:pPr marL="609600" indent="-609600" algn="l"/>
            <a:r>
              <a:rPr lang="el-GR" altLang="el-GR" sz="2400" dirty="0"/>
              <a:t>το </a:t>
            </a:r>
            <a:r>
              <a:rPr lang="el-GR" altLang="el-GR" sz="2400" b="1" i="1" dirty="0"/>
              <a:t>διαφανές διάφραγμα</a:t>
            </a:r>
            <a:r>
              <a:rPr lang="el-GR" altLang="el-GR" sz="2400" i="1" dirty="0"/>
              <a:t> </a:t>
            </a:r>
            <a:r>
              <a:rPr lang="el-GR" altLang="el-GR" sz="2400" dirty="0"/>
              <a:t>αποτελεί ένα κάθετο πέταλο μεταξύ του μεσολοβίου και της ψαλίδας και χωρίζει τα </a:t>
            </a:r>
            <a:r>
              <a:rPr lang="el-GR" altLang="el-GR" sz="2400" b="1" dirty="0"/>
              <a:t>μετωπιαία κέρατα</a:t>
            </a:r>
            <a:r>
              <a:rPr lang="el-GR" altLang="el-GR" sz="2400" dirty="0"/>
              <a:t> της </a:t>
            </a:r>
            <a:r>
              <a:rPr lang="el-GR" altLang="el-GR" sz="2400" b="1" dirty="0"/>
              <a:t>πλαγίας κοιλίας</a:t>
            </a:r>
            <a:r>
              <a:rPr lang="el-GR" altLang="el-GR" sz="2400" dirty="0"/>
              <a:t> (</a:t>
            </a:r>
            <a:r>
              <a:rPr lang="el-GR" altLang="el-GR" sz="2400" b="1" dirty="0" smtClean="0"/>
              <a:t>εικόνα</a:t>
            </a:r>
            <a:r>
              <a:rPr lang="el-GR" altLang="el-GR" sz="2400" dirty="0" smtClean="0"/>
              <a:t>).</a:t>
            </a:r>
            <a:endParaRPr lang="el-GR" altLang="el-GR" sz="2400" dirty="0"/>
          </a:p>
          <a:p>
            <a:pPr marL="609600" indent="-609600" algn="l"/>
            <a:r>
              <a:rPr lang="el-GR" altLang="el-GR" sz="2400" dirty="0"/>
              <a:t>ο </a:t>
            </a:r>
            <a:r>
              <a:rPr lang="el-GR" altLang="el-GR" sz="2400" b="1" i="1" dirty="0"/>
              <a:t>πρόσθιος σύνδεσμος</a:t>
            </a:r>
            <a:r>
              <a:rPr lang="el-GR" altLang="el-GR" sz="2400" i="1" dirty="0"/>
              <a:t> </a:t>
            </a:r>
            <a:r>
              <a:rPr lang="el-GR" altLang="el-GR" sz="2400" dirty="0"/>
              <a:t>είναι πολύ μικρός και βρίσκεται μπρος από τα πρόσθια σκέλη της ψαλίδας.</a:t>
            </a:r>
          </a:p>
        </p:txBody>
      </p:sp>
      <p:sp>
        <p:nvSpPr>
          <p:cNvPr id="2" name="Title 1"/>
          <p:cNvSpPr>
            <a:spLocks noGrp="1"/>
          </p:cNvSpPr>
          <p:nvPr>
            <p:ph type="title"/>
          </p:nvPr>
        </p:nvSpPr>
        <p:spPr/>
        <p:txBody>
          <a:bodyPr/>
          <a:lstStyle/>
          <a:p>
            <a:r>
              <a:rPr lang="el-GR" dirty="0" smtClean="0"/>
              <a:t>Σύνδεσμοι</a:t>
            </a:r>
            <a:r>
              <a:rPr lang="en-US" dirty="0" smtClean="0"/>
              <a:t> </a:t>
            </a:r>
            <a:r>
              <a:rPr lang="en-US" sz="3200" b="0" dirty="0" smtClean="0">
                <a:solidFill>
                  <a:prstClr val="black"/>
                </a:solidFill>
              </a:rPr>
              <a:t>(3/3)</a:t>
            </a:r>
            <a:endParaRPr lang="el-GR" dirty="0"/>
          </a:p>
        </p:txBody>
      </p:sp>
      <p:pic>
        <p:nvPicPr>
          <p:cNvPr id="102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240081"/>
            <a:ext cx="3267744" cy="3267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380" y="3382153"/>
            <a:ext cx="3851376" cy="2888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99792" y="7389440"/>
            <a:ext cx="949940" cy="369332"/>
          </a:xfrm>
          <a:prstGeom prst="rect">
            <a:avLst/>
          </a:prstGeom>
        </p:spPr>
        <p:txBody>
          <a:bodyPr wrap="none">
            <a:spAutoFit/>
          </a:bodyPr>
          <a:lstStyle/>
          <a:p>
            <a:r>
              <a:rPr lang="en-US" dirty="0">
                <a:solidFill>
                  <a:srgbClr val="000000"/>
                </a:solidFill>
                <a:latin typeface="Linux Libertine"/>
              </a:rPr>
              <a:t>Slide1ff</a:t>
            </a:r>
            <a:endParaRPr lang="en-US" b="0" i="0" dirty="0">
              <a:solidFill>
                <a:srgbClr val="000000"/>
              </a:solidFill>
              <a:effectLst/>
              <a:latin typeface="Linux Libertine"/>
            </a:endParaRPr>
          </a:p>
        </p:txBody>
      </p:sp>
      <p:sp>
        <p:nvSpPr>
          <p:cNvPr id="9" name="Rectangle 8"/>
          <p:cNvSpPr/>
          <p:nvPr/>
        </p:nvSpPr>
        <p:spPr>
          <a:xfrm>
            <a:off x="5274940" y="6276992"/>
            <a:ext cx="2304256" cy="461665"/>
          </a:xfrm>
          <a:prstGeom prst="rect">
            <a:avLst/>
          </a:prstGeom>
        </p:spPr>
        <p:txBody>
          <a:bodyPr wrap="square">
            <a:spAutoFit/>
          </a:bodyPr>
          <a:lstStyle/>
          <a:p>
            <a:pPr algn="ctr"/>
            <a:r>
              <a:rPr lang="en-US" sz="1200" dirty="0">
                <a:solidFill>
                  <a:srgbClr val="000000"/>
                </a:solidFill>
                <a:latin typeface="+mn-lt"/>
              </a:rPr>
              <a:t>“</a:t>
            </a:r>
            <a:r>
              <a:rPr lang="en-US" sz="1200" dirty="0" smtClean="0">
                <a:solidFill>
                  <a:srgbClr val="000000"/>
                </a:solidFill>
                <a:latin typeface="+mn-lt"/>
                <a:hlinkClick r:id="rId5"/>
              </a:rPr>
              <a:t>Slide1ff</a:t>
            </a:r>
            <a:r>
              <a:rPr lang="en-US" sz="1200" dirty="0" smtClean="0">
                <a:solidFill>
                  <a:srgbClr val="000000"/>
                </a:solidFill>
                <a:latin typeface="+mn-lt"/>
              </a:rPr>
              <a:t>” </a:t>
            </a:r>
            <a:r>
              <a:rPr lang="el-GR" sz="1200" dirty="0" smtClean="0">
                <a:solidFill>
                  <a:srgbClr val="000000"/>
                </a:solidFill>
                <a:latin typeface="+mn-lt"/>
              </a:rPr>
              <a:t>από </a:t>
            </a:r>
            <a:r>
              <a:rPr lang="en-US" sz="1200" dirty="0">
                <a:latin typeface="+mn-lt"/>
                <a:hlinkClick r:id="rId6" tooltip="User:Anatomist90"/>
              </a:rPr>
              <a:t>Anatomist90</a:t>
            </a:r>
            <a:r>
              <a:rPr lang="el-GR" sz="1200" dirty="0" smtClean="0">
                <a:latin typeface="+mn-lt"/>
              </a:rPr>
              <a:t> διαθέσιμο με άδεια </a:t>
            </a:r>
            <a:r>
              <a:rPr lang="en-US" sz="1200" dirty="0">
                <a:latin typeface="+mn-lt"/>
                <a:hlinkClick r:id="rId7"/>
              </a:rPr>
              <a:t>CC BY-SA </a:t>
            </a:r>
            <a:r>
              <a:rPr lang="en-US" sz="1200" dirty="0" smtClean="0">
                <a:latin typeface="+mn-lt"/>
                <a:hlinkClick r:id="rId7"/>
              </a:rPr>
              <a:t>3.0</a:t>
            </a:r>
            <a:endParaRPr lang="en-US" sz="1200" i="0" dirty="0">
              <a:solidFill>
                <a:srgbClr val="000000"/>
              </a:solidFill>
              <a:effectLst/>
              <a:latin typeface="+mn-lt"/>
            </a:endParaRPr>
          </a:p>
        </p:txBody>
      </p:sp>
      <p:sp>
        <p:nvSpPr>
          <p:cNvPr id="10" name="Rectangle 9"/>
          <p:cNvSpPr/>
          <p:nvPr/>
        </p:nvSpPr>
        <p:spPr>
          <a:xfrm>
            <a:off x="973442" y="6279224"/>
            <a:ext cx="3120044"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latin typeface="+mn-lt"/>
                <a:hlinkClick r:id="rId8"/>
              </a:rPr>
              <a:t>Lateral ventricle small</a:t>
            </a:r>
            <a:r>
              <a:rPr lang="en-US" sz="1200" dirty="0" smtClean="0">
                <a:solidFill>
                  <a:srgbClr val="000000"/>
                </a:solidFill>
                <a:latin typeface="+mn-lt"/>
              </a:rPr>
              <a:t>” </a:t>
            </a:r>
            <a:r>
              <a:rPr lang="el-GR" sz="1200" dirty="0" smtClean="0">
                <a:solidFill>
                  <a:srgbClr val="000000"/>
                </a:solidFill>
                <a:latin typeface="+mn-lt"/>
              </a:rPr>
              <a:t>από</a:t>
            </a:r>
            <a:r>
              <a:rPr lang="en-US" sz="1200" dirty="0">
                <a:latin typeface="+mn-lt"/>
                <a:hlinkClick r:id="rId9" tooltip="en:Anatomography"/>
              </a:rPr>
              <a:t> Anatomography</a:t>
            </a:r>
            <a:r>
              <a:rPr lang="el-GR" sz="1200" dirty="0" smtClean="0">
                <a:solidFill>
                  <a:srgbClr val="000000"/>
                </a:solidFill>
                <a:latin typeface="+mn-lt"/>
              </a:rPr>
              <a:t> </a:t>
            </a:r>
            <a:r>
              <a:rPr lang="el-GR" sz="1200" dirty="0" smtClean="0">
                <a:latin typeface="+mn-lt"/>
              </a:rPr>
              <a:t>διαθέσιμο με άδεια </a:t>
            </a:r>
            <a:r>
              <a:rPr lang="en-US" sz="1200" dirty="0">
                <a:latin typeface="+mn-lt"/>
                <a:hlinkClick r:id="rId10"/>
              </a:rPr>
              <a:t>CC BY-SA 2.1 JP</a:t>
            </a:r>
            <a:endParaRPr lang="en-US" sz="1200" dirty="0">
              <a:solidFill>
                <a:srgbClr val="000000"/>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Tree>
    <p:custDataLst>
      <p:tags r:id="rId1"/>
    </p:custDataLst>
    <p:extLst>
      <p:ext uri="{BB962C8B-B14F-4D97-AF65-F5344CB8AC3E}">
        <p14:creationId xmlns:p14="http://schemas.microsoft.com/office/powerpoint/2010/main" val="3540069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normAutofit/>
          </a:bodyPr>
          <a:lstStyle/>
          <a:p>
            <a:pPr marL="0" indent="0" algn="l">
              <a:lnSpc>
                <a:spcPct val="110000"/>
              </a:lnSpc>
              <a:buNone/>
            </a:pPr>
            <a:r>
              <a:rPr lang="el-GR" altLang="el-GR" sz="2400" dirty="0" smtClean="0"/>
              <a:t>Βρίσκεται </a:t>
            </a:r>
            <a:r>
              <a:rPr lang="el-GR" altLang="el-GR" sz="2400" dirty="0"/>
              <a:t>μεταξύ των εγκεφαλικών ημισφαιρίων και του νωτιαίου μυελού. </a:t>
            </a:r>
            <a:endParaRPr lang="el-GR" altLang="el-GR" sz="2400" dirty="0" smtClean="0"/>
          </a:p>
          <a:p>
            <a:pPr marL="0" indent="0" algn="l">
              <a:lnSpc>
                <a:spcPct val="110000"/>
              </a:lnSpc>
              <a:buNone/>
            </a:pPr>
            <a:r>
              <a:rPr lang="el-GR" altLang="el-GR" sz="2400" dirty="0" smtClean="0"/>
              <a:t>Αποτελείται από </a:t>
            </a:r>
            <a:r>
              <a:rPr lang="el-GR" altLang="el-GR" sz="2400" dirty="0"/>
              <a:t>τρία μέρη</a:t>
            </a:r>
            <a:r>
              <a:rPr lang="el-GR" altLang="el-GR" sz="2400" dirty="0" smtClean="0"/>
              <a:t>:</a:t>
            </a:r>
          </a:p>
          <a:p>
            <a:pPr>
              <a:lnSpc>
                <a:spcPct val="110000"/>
              </a:lnSpc>
            </a:pPr>
            <a:r>
              <a:rPr lang="el-GR" altLang="el-GR" sz="2400" dirty="0" smtClean="0"/>
              <a:t>τα</a:t>
            </a:r>
            <a:r>
              <a:rPr lang="el-GR" altLang="el-GR" sz="2400" b="1" dirty="0" smtClean="0"/>
              <a:t> </a:t>
            </a:r>
            <a:r>
              <a:rPr lang="el-GR" altLang="el-GR" sz="2400" b="1" dirty="0"/>
              <a:t>εγκεφαλικά σκέλη</a:t>
            </a:r>
            <a:endParaRPr lang="el-GR" altLang="el-GR" sz="2400" dirty="0"/>
          </a:p>
          <a:p>
            <a:pPr>
              <a:lnSpc>
                <a:spcPct val="110000"/>
              </a:lnSpc>
            </a:pPr>
            <a:r>
              <a:rPr lang="el-GR" altLang="el-GR" sz="2400" dirty="0"/>
              <a:t>τη </a:t>
            </a:r>
            <a:r>
              <a:rPr lang="el-GR" altLang="el-GR" sz="2400" b="1" dirty="0"/>
              <a:t>γέφυρα</a:t>
            </a:r>
            <a:r>
              <a:rPr lang="el-GR" altLang="el-GR" sz="2400" dirty="0"/>
              <a:t> και</a:t>
            </a:r>
          </a:p>
          <a:p>
            <a:pPr>
              <a:lnSpc>
                <a:spcPct val="110000"/>
              </a:lnSpc>
            </a:pPr>
            <a:r>
              <a:rPr lang="el-GR" altLang="el-GR" sz="2400" dirty="0"/>
              <a:t>τον </a:t>
            </a:r>
            <a:r>
              <a:rPr lang="el-GR" altLang="el-GR" sz="2400" b="1" dirty="0"/>
              <a:t>προμήκη μυελό</a:t>
            </a:r>
            <a:r>
              <a:rPr lang="el-GR" altLang="el-GR" sz="2400" dirty="0"/>
              <a:t>.</a:t>
            </a:r>
          </a:p>
          <a:p>
            <a:pPr>
              <a:lnSpc>
                <a:spcPct val="110000"/>
              </a:lnSpc>
            </a:pPr>
            <a:r>
              <a:rPr lang="el-GR" altLang="el-GR" sz="2400" dirty="0"/>
              <a:t>Τα </a:t>
            </a:r>
            <a:r>
              <a:rPr lang="el-GR" altLang="el-GR" sz="2400" b="1" i="1" dirty="0"/>
              <a:t>εγκεφαλικά σκέλη</a:t>
            </a:r>
            <a:r>
              <a:rPr lang="el-GR" altLang="el-GR" sz="2400" i="1" dirty="0"/>
              <a:t> </a:t>
            </a:r>
            <a:r>
              <a:rPr lang="el-GR" altLang="el-GR" sz="2400" dirty="0"/>
              <a:t>αποτελούνται από ίνες που συνδέουν τον εγκέφαλο με τον νωτιαίο μυελό και οι οποίες σχηματίζουν δύο μάζες που ξεκινούν από τη γέφυρα και φτάνουν στη βάση των ημισφαιρίων</a:t>
            </a:r>
            <a:r>
              <a:rPr lang="el-GR" altLang="el-GR" sz="2400" dirty="0" smtClean="0"/>
              <a:t>.</a:t>
            </a:r>
            <a:endParaRPr lang="el-GR" altLang="el-GR" sz="2400" dirty="0"/>
          </a:p>
        </p:txBody>
      </p:sp>
      <p:sp>
        <p:nvSpPr>
          <p:cNvPr id="2" name="Title 1"/>
          <p:cNvSpPr>
            <a:spLocks noGrp="1"/>
          </p:cNvSpPr>
          <p:nvPr>
            <p:ph type="title"/>
          </p:nvPr>
        </p:nvSpPr>
        <p:spPr/>
        <p:txBody>
          <a:bodyPr/>
          <a:lstStyle/>
          <a:p>
            <a:r>
              <a:rPr lang="el-GR" dirty="0"/>
              <a:t>Το στέλεχος του εγκεφάλου</a:t>
            </a: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Tree>
    <p:custDataLst>
      <p:tags r:id="rId1"/>
    </p:custDataLst>
    <p:extLst>
      <p:ext uri="{BB962C8B-B14F-4D97-AF65-F5344CB8AC3E}">
        <p14:creationId xmlns:p14="http://schemas.microsoft.com/office/powerpoint/2010/main" val="1884777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6" name="Group 188"/>
          <p:cNvGraphicFramePr>
            <a:graphicFrameLocks noGrp="1"/>
          </p:cNvGraphicFramePr>
          <p:nvPr>
            <p:ph type="tbl" idx="1"/>
            <p:extLst>
              <p:ext uri="{D42A27DB-BD31-4B8C-83A1-F6EECF244321}">
                <p14:modId xmlns:p14="http://schemas.microsoft.com/office/powerpoint/2010/main" val="3146125998"/>
              </p:ext>
            </p:extLst>
          </p:nvPr>
        </p:nvGraphicFramePr>
        <p:xfrm>
          <a:off x="457200" y="1044000"/>
          <a:ext cx="8280400" cy="3901440"/>
        </p:xfrm>
        <a:graphic>
          <a:graphicData uri="http://schemas.openxmlformats.org/drawingml/2006/table">
            <a:tbl>
              <a:tblPr>
                <a:tableStyleId>{BC89EF96-8CEA-46FF-86C4-4CE0E7609802}</a:tableStyleId>
              </a:tblPr>
              <a:tblGrid>
                <a:gridCol w="719137"/>
                <a:gridCol w="1830388"/>
                <a:gridCol w="1738312"/>
                <a:gridCol w="2047875"/>
                <a:gridCol w="1944688"/>
              </a:tblGrid>
              <a:tr h="5032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u="none" strike="noStrike" cap="none" normalizeH="0" baseline="0" dirty="0" smtClean="0">
                          <a:ln>
                            <a:noFill/>
                          </a:ln>
                          <a:solidFill>
                            <a:schemeClr val="bg1"/>
                          </a:solidFill>
                          <a:effectLst/>
                          <a:latin typeface="+mn-lt"/>
                        </a:rPr>
                        <a:t>Α/Α</a:t>
                      </a:r>
                      <a:endParaRPr kumimoji="0" lang="el-GR" altLang="el-GR" sz="20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u="none" strike="noStrike" cap="none" normalizeH="0" baseline="0" dirty="0" smtClean="0">
                          <a:ln>
                            <a:noFill/>
                          </a:ln>
                          <a:solidFill>
                            <a:schemeClr val="bg1"/>
                          </a:solidFill>
                          <a:effectLst/>
                          <a:latin typeface="+mn-lt"/>
                        </a:rPr>
                        <a:t>ΟΝΟΜΑΣΙΑ</a:t>
                      </a:r>
                      <a:endParaRPr kumimoji="0" lang="el-GR" altLang="el-GR" sz="20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u="none" strike="noStrike" cap="none" normalizeH="0" baseline="0" dirty="0" smtClean="0">
                          <a:ln>
                            <a:noFill/>
                          </a:ln>
                          <a:solidFill>
                            <a:schemeClr val="bg1"/>
                          </a:solidFill>
                          <a:effectLst/>
                          <a:latin typeface="+mn-lt"/>
                        </a:rPr>
                        <a:t>ΛΟΒΟΣ ΗΜΙΣΦΑΙΡΙΟΥ</a:t>
                      </a:r>
                      <a:endParaRPr kumimoji="0" lang="el-GR" altLang="el-GR" sz="20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u="none" strike="noStrike" cap="none" normalizeH="0" baseline="0" dirty="0" smtClean="0">
                          <a:ln>
                            <a:noFill/>
                          </a:ln>
                          <a:solidFill>
                            <a:schemeClr val="bg1"/>
                          </a:solidFill>
                          <a:effectLst/>
                          <a:latin typeface="+mn-lt"/>
                        </a:rPr>
                        <a:t>ΕΠΙΦΑΝΕΙΑ ΗΜΙΣΦΑΙΡΙΟΥ</a:t>
                      </a:r>
                      <a:endParaRPr kumimoji="0" lang="el-GR" altLang="el-GR" sz="20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u="none" strike="noStrike" cap="none" normalizeH="0" baseline="0" dirty="0" smtClean="0">
                          <a:ln>
                            <a:noFill/>
                          </a:ln>
                          <a:solidFill>
                            <a:schemeClr val="bg1"/>
                          </a:solidFill>
                          <a:effectLst/>
                          <a:latin typeface="+mn-lt"/>
                        </a:rPr>
                        <a:t>ΛΕΙΤΟΥΡΓΙΑ</a:t>
                      </a:r>
                      <a:endParaRPr kumimoji="0" lang="el-GR" altLang="el-GR" sz="20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r>
              <a:tr h="4397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1</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Οσφρητικός βολβός</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Μετωπιαίος</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Κάτω</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Κέντρο όσφρησης</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r>
              <a:tr h="47625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2</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Πρόσθια κεντρική έλικα</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Μετωπιαίος</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Έξω</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Κινητικό κέντρο μυών</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r>
              <a:tr h="4778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3</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Τρίγωνος έλικα (</a:t>
                      </a:r>
                      <a:r>
                        <a:rPr kumimoji="0" lang="en-US" altLang="el-GR" sz="1800" u="none" strike="noStrike" cap="none" normalizeH="0" baseline="0" dirty="0" smtClean="0">
                          <a:ln>
                            <a:noFill/>
                          </a:ln>
                          <a:effectLst/>
                          <a:latin typeface="+mn-lt"/>
                        </a:rPr>
                        <a:t>broca)</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Μετωπιαίος</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Έξω</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Κινητικό κέντρο λόγου</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r>
              <a:tr h="398463">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4</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Παράκεντρο λοβίο</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Μετωπιαίος</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Έσω</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Κέντρο μυών  κάτω άκρων</a:t>
                      </a:r>
                      <a:endParaRPr kumimoji="0" lang="el-GR" altLang="el-GR" sz="1800" b="1" i="0" u="none" strike="noStrike" cap="none" normalizeH="0" baseline="0" dirty="0" smtClean="0">
                        <a:ln>
                          <a:noFill/>
                        </a:ln>
                        <a:solidFill>
                          <a:srgbClr val="FFFF00"/>
                        </a:solidFill>
                        <a:effectLst/>
                        <a:latin typeface="+mn-lt"/>
                        <a:cs typeface="Arial" charset="0"/>
                      </a:endParaRPr>
                    </a:p>
                  </a:txBody>
                  <a:tcPr anchor="ctr" horzOverflow="overflow"/>
                </a:tc>
              </a:tr>
              <a:tr h="44608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5</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Οπίσθια κεντρική έλικα</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Βρεγματικός</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Έξω</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Αισθητικό κέντρο</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r>
            </a:tbl>
          </a:graphicData>
        </a:graphic>
      </p:graphicFrame>
      <p:sp>
        <p:nvSpPr>
          <p:cNvPr id="2" name="Title 1"/>
          <p:cNvSpPr>
            <a:spLocks noGrp="1"/>
          </p:cNvSpPr>
          <p:nvPr>
            <p:ph type="title"/>
          </p:nvPr>
        </p:nvSpPr>
        <p:spPr>
          <a:xfrm>
            <a:off x="457200" y="277813"/>
            <a:ext cx="8229600" cy="414883"/>
          </a:xfrm>
        </p:spPr>
        <p:txBody>
          <a:bodyPr>
            <a:normAutofit fontScale="90000"/>
          </a:bodyPr>
          <a:lstStyle/>
          <a:p>
            <a:r>
              <a:rPr lang="el-GR" dirty="0" smtClean="0"/>
              <a:t>Εγκεφαλικά κέντρα ημισφαιρίων </a:t>
            </a:r>
            <a:r>
              <a:rPr lang="el-GR" sz="2700" b="0" dirty="0" smtClean="0"/>
              <a:t>(1/2)</a:t>
            </a:r>
            <a:endParaRPr lang="el-GR" sz="2700" b="0" dirty="0"/>
          </a:p>
        </p:txBody>
      </p:sp>
      <p:sp>
        <p:nvSpPr>
          <p:cNvPr id="3" name="Slide Number Placeholder 2"/>
          <p:cNvSpPr>
            <a:spLocks noGrp="1"/>
          </p:cNvSpPr>
          <p:nvPr>
            <p:ph type="sldNum" sz="quarter" idx="12"/>
          </p:nvPr>
        </p:nvSpPr>
        <p:spPr/>
        <p:txBody>
          <a:bodyPr/>
          <a:lstStyle/>
          <a:p>
            <a:fld id="{0D1BA22A-9DEE-4A45-865B-EFB51F44E4C9}" type="slidenum">
              <a:rPr lang="el-GR" altLang="el-GR" smtClean="0"/>
              <a:pPr/>
              <a:t>2</a:t>
            </a:fld>
            <a:endParaRPr lang="el-GR" altLang="el-GR" dirty="0"/>
          </a:p>
        </p:txBody>
      </p:sp>
    </p:spTree>
    <p:custDataLst>
      <p:tags r:id="rId1"/>
    </p:custDataLst>
    <p:extLst>
      <p:ext uri="{BB962C8B-B14F-4D97-AF65-F5344CB8AC3E}">
        <p14:creationId xmlns:p14="http://schemas.microsoft.com/office/powerpoint/2010/main" val="2800213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normAutofit/>
          </a:bodyPr>
          <a:lstStyle/>
          <a:p>
            <a:pPr>
              <a:lnSpc>
                <a:spcPct val="110000"/>
              </a:lnSpc>
            </a:pPr>
            <a:r>
              <a:rPr lang="el-GR" altLang="el-GR" sz="2400" dirty="0" smtClean="0"/>
              <a:t>Η </a:t>
            </a:r>
            <a:r>
              <a:rPr lang="el-GR" altLang="el-GR" sz="2400" b="1" i="1" dirty="0"/>
              <a:t>γέφυρα</a:t>
            </a:r>
            <a:r>
              <a:rPr lang="el-GR" altLang="el-GR" sz="2400" i="1" dirty="0"/>
              <a:t> </a:t>
            </a:r>
            <a:r>
              <a:rPr lang="el-GR" altLang="el-GR" sz="2400" dirty="0"/>
              <a:t>αποτελεί ένα εγκάρσιο όγκωμα και σχηματίζεται από ίνες που συνεχίζονται προς τα πάνω στα εγκεφαλικά σκέλη και προς τα κάτω στον προμήκη μυελό από τα οποία χωρίζεται με την προσθία και την οπισθία γεφυρική αύλακα αντίστοιχα. </a:t>
            </a:r>
            <a:endParaRPr lang="el-GR" altLang="el-GR" sz="2400" dirty="0" smtClean="0"/>
          </a:p>
          <a:p>
            <a:pPr marL="360363" indent="0">
              <a:lnSpc>
                <a:spcPct val="110000"/>
              </a:lnSpc>
              <a:buNone/>
            </a:pPr>
            <a:r>
              <a:rPr lang="el-GR" altLang="el-GR" sz="2400" dirty="0" smtClean="0"/>
              <a:t>Στην </a:t>
            </a:r>
            <a:r>
              <a:rPr lang="el-GR" altLang="el-GR" sz="2400" dirty="0"/>
              <a:t>προσθία επιφάνεια της γέφυρας στο μέσον υπάρχει η </a:t>
            </a:r>
            <a:r>
              <a:rPr lang="el-GR" altLang="el-GR" sz="2400" b="1" dirty="0"/>
              <a:t>βασική αύλακα</a:t>
            </a:r>
            <a:r>
              <a:rPr lang="el-GR" altLang="el-GR" sz="2400" dirty="0"/>
              <a:t> για τη </a:t>
            </a:r>
            <a:r>
              <a:rPr lang="el-GR" altLang="el-GR" sz="2400" b="1" dirty="0"/>
              <a:t>βασική αρτηρία</a:t>
            </a:r>
            <a:r>
              <a:rPr lang="el-GR" altLang="el-GR" sz="2400" dirty="0"/>
              <a:t> και στα πλάγια τα </a:t>
            </a:r>
            <a:r>
              <a:rPr lang="el-GR" altLang="el-GR" sz="2400" b="1" dirty="0"/>
              <a:t>πυραμιδικά ογκώματα</a:t>
            </a:r>
            <a:r>
              <a:rPr lang="el-GR" altLang="el-GR" sz="2400" dirty="0"/>
              <a:t>.</a:t>
            </a:r>
          </a:p>
        </p:txBody>
      </p:sp>
      <p:sp>
        <p:nvSpPr>
          <p:cNvPr id="2" name="Title 1"/>
          <p:cNvSpPr>
            <a:spLocks noGrp="1"/>
          </p:cNvSpPr>
          <p:nvPr>
            <p:ph type="title"/>
          </p:nvPr>
        </p:nvSpPr>
        <p:spPr/>
        <p:txBody>
          <a:bodyPr/>
          <a:lstStyle/>
          <a:p>
            <a:r>
              <a:rPr lang="el-GR" dirty="0" smtClean="0"/>
              <a:t>Γέφυρα</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Tree>
    <p:custDataLst>
      <p:tags r:id="rId1"/>
    </p:custDataLst>
    <p:extLst>
      <p:ext uri="{BB962C8B-B14F-4D97-AF65-F5344CB8AC3E}">
        <p14:creationId xmlns:p14="http://schemas.microsoft.com/office/powerpoint/2010/main" val="895464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p:txBody>
          <a:bodyPr>
            <a:normAutofit/>
          </a:bodyPr>
          <a:lstStyle/>
          <a:p>
            <a:pPr algn="l"/>
            <a:r>
              <a:rPr lang="el-GR" altLang="el-GR" sz="2400" dirty="0"/>
              <a:t>Ο </a:t>
            </a:r>
            <a:r>
              <a:rPr lang="el-GR" altLang="el-GR" sz="2400" b="1" i="1" dirty="0"/>
              <a:t>προμήκης μυελός</a:t>
            </a:r>
            <a:r>
              <a:rPr lang="el-GR" altLang="el-GR" sz="2400" i="1" dirty="0"/>
              <a:t> </a:t>
            </a:r>
            <a:r>
              <a:rPr lang="el-GR" altLang="el-GR" sz="2400" dirty="0"/>
              <a:t>έχει</a:t>
            </a:r>
            <a:r>
              <a:rPr lang="el-GR" altLang="el-GR" sz="2400" i="1" dirty="0"/>
              <a:t> </a:t>
            </a:r>
            <a:r>
              <a:rPr lang="el-GR" altLang="el-GR" sz="2400" dirty="0"/>
              <a:t>σχήμα κόλουρου κώνου με τη βάση προς τα πάνω και την κορυφή προς τα κάτω. Η βάση είναι συνέχεια της γέφυρας και η κορυφή συνεχίζεται με τον νωτιαίο μυελό. </a:t>
            </a:r>
            <a:endParaRPr lang="el-GR" altLang="el-GR" sz="2400" dirty="0" smtClean="0"/>
          </a:p>
          <a:p>
            <a:pPr marL="360363" indent="0" algn="l">
              <a:buNone/>
              <a:tabLst>
                <a:tab pos="360363" algn="l"/>
              </a:tabLst>
            </a:pPr>
            <a:r>
              <a:rPr lang="el-GR" altLang="el-GR" sz="2400" dirty="0" smtClean="0"/>
              <a:t>Στην </a:t>
            </a:r>
            <a:r>
              <a:rPr lang="el-GR" altLang="el-GR" sz="2400" dirty="0"/>
              <a:t>πρόσθια επιφάνεια υπάρχουν τα </a:t>
            </a:r>
            <a:r>
              <a:rPr lang="el-GR" altLang="el-GR" sz="2400" b="1" dirty="0"/>
              <a:t>πυραμιδικά ογκώματα του προμήκους</a:t>
            </a:r>
            <a:r>
              <a:rPr lang="el-GR" altLang="el-GR" sz="2400" dirty="0"/>
              <a:t> και στις πλάγιες επιφάνειες η </a:t>
            </a:r>
            <a:r>
              <a:rPr lang="el-GR" altLang="el-GR" sz="2400" b="1" dirty="0"/>
              <a:t>έξω ελαία</a:t>
            </a:r>
            <a:r>
              <a:rPr lang="el-GR" altLang="el-GR" sz="2400" dirty="0"/>
              <a:t>. </a:t>
            </a:r>
            <a:endParaRPr lang="el-GR" altLang="el-GR" sz="2400" dirty="0" smtClean="0"/>
          </a:p>
          <a:p>
            <a:pPr marL="360363" indent="0" algn="l">
              <a:buNone/>
              <a:tabLst>
                <a:tab pos="360363" algn="l"/>
              </a:tabLst>
            </a:pPr>
            <a:r>
              <a:rPr lang="el-GR" altLang="el-GR" sz="2400" dirty="0" smtClean="0"/>
              <a:t>Στην </a:t>
            </a:r>
            <a:r>
              <a:rPr lang="el-GR" altLang="el-GR" sz="2400" dirty="0"/>
              <a:t>οπίσθια επιφάνεια υπάρχουν προς τα </a:t>
            </a:r>
            <a:r>
              <a:rPr lang="el-GR" altLang="el-GR" sz="2400" b="1" dirty="0"/>
              <a:t>μέσα</a:t>
            </a:r>
            <a:r>
              <a:rPr lang="el-GR" altLang="el-GR" sz="2400" dirty="0"/>
              <a:t> η </a:t>
            </a:r>
            <a:r>
              <a:rPr lang="el-GR" altLang="el-GR" sz="2400" b="1" dirty="0"/>
              <a:t>ισχνή δεσμίδα (του </a:t>
            </a:r>
            <a:r>
              <a:rPr lang="en-US" altLang="el-GR" sz="2400" b="1" dirty="0"/>
              <a:t>Goll</a:t>
            </a:r>
            <a:r>
              <a:rPr lang="el-GR" altLang="el-GR" sz="2400" b="1" dirty="0"/>
              <a:t>) </a:t>
            </a:r>
            <a:r>
              <a:rPr lang="el-GR" altLang="el-GR" sz="2400" dirty="0"/>
              <a:t>που καταλήγει στο </a:t>
            </a:r>
            <a:r>
              <a:rPr lang="el-GR" altLang="el-GR" sz="2400" b="1" dirty="0"/>
              <a:t>κορυνοειδές φύμα</a:t>
            </a:r>
            <a:r>
              <a:rPr lang="el-GR" altLang="el-GR" sz="2400" dirty="0"/>
              <a:t> και προς τα </a:t>
            </a:r>
            <a:r>
              <a:rPr lang="el-GR" altLang="el-GR" sz="2400" b="1" dirty="0"/>
              <a:t>έξω η σφηνοειδής δεσμίδα</a:t>
            </a:r>
            <a:r>
              <a:rPr lang="el-GR" altLang="el-GR" sz="2400" dirty="0"/>
              <a:t> (του </a:t>
            </a:r>
            <a:r>
              <a:rPr lang="en-US" altLang="el-GR" sz="2400" b="1" dirty="0"/>
              <a:t>Burdach</a:t>
            </a:r>
            <a:r>
              <a:rPr lang="el-GR" altLang="el-GR" sz="2400" dirty="0"/>
              <a:t>) που καταλήγει στο </a:t>
            </a:r>
            <a:r>
              <a:rPr lang="el-GR" altLang="el-GR" sz="2400" b="1" dirty="0"/>
              <a:t>σφηνοειδές φύμα.</a:t>
            </a:r>
            <a:r>
              <a:rPr lang="el-GR" altLang="el-GR" sz="2400" dirty="0"/>
              <a:t> Πιο έξω υπάρχει το </a:t>
            </a:r>
            <a:r>
              <a:rPr lang="el-GR" altLang="el-GR" sz="2400" b="1" dirty="0"/>
              <a:t>φαιό φύμα</a:t>
            </a:r>
            <a:r>
              <a:rPr lang="el-GR" altLang="el-GR" sz="2400" dirty="0"/>
              <a:t>.</a:t>
            </a:r>
          </a:p>
        </p:txBody>
      </p:sp>
      <p:sp>
        <p:nvSpPr>
          <p:cNvPr id="2" name="Title 1"/>
          <p:cNvSpPr>
            <a:spLocks noGrp="1"/>
          </p:cNvSpPr>
          <p:nvPr>
            <p:ph type="title"/>
          </p:nvPr>
        </p:nvSpPr>
        <p:spPr/>
        <p:txBody>
          <a:bodyPr/>
          <a:lstStyle/>
          <a:p>
            <a:r>
              <a:rPr lang="el-GR" dirty="0" smtClean="0"/>
              <a:t>Προμήκης μυελός</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Tree>
    <p:custDataLst>
      <p:tags r:id="rId1"/>
    </p:custDataLst>
    <p:extLst>
      <p:ext uri="{BB962C8B-B14F-4D97-AF65-F5344CB8AC3E}">
        <p14:creationId xmlns:p14="http://schemas.microsoft.com/office/powerpoint/2010/main" val="2337643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457200" y="1196752"/>
            <a:ext cx="8003232" cy="5040560"/>
          </a:xfrm>
        </p:spPr>
        <p:txBody>
          <a:bodyPr>
            <a:normAutofit/>
          </a:bodyPr>
          <a:lstStyle/>
          <a:p>
            <a:r>
              <a:rPr lang="el-GR" altLang="el-GR" sz="2400" dirty="0" smtClean="0"/>
              <a:t>Βρίσκεται </a:t>
            </a:r>
            <a:r>
              <a:rPr lang="el-GR" altLang="el-GR" sz="2400" dirty="0"/>
              <a:t>πίσω από το στέλεχος του εγκεφάλου και κάτω από τους ινιακούς λοβούς, στον οπίσθιο βόθρο του κρανίου, </a:t>
            </a:r>
            <a:r>
              <a:rPr lang="el-GR" altLang="el-GR" sz="2400" b="1" dirty="0"/>
              <a:t>(</a:t>
            </a:r>
            <a:r>
              <a:rPr lang="el-GR" altLang="el-GR" sz="2400" b="1" dirty="0" smtClean="0"/>
              <a:t>εικόνα).</a:t>
            </a:r>
            <a:endParaRPr lang="el-GR" altLang="el-GR" sz="2400" b="1" dirty="0"/>
          </a:p>
          <a:p>
            <a:r>
              <a:rPr lang="el-GR" altLang="el-GR" sz="2400" dirty="0"/>
              <a:t>Η παρεγκεφαλίδα είναι υπεύθυνη για την ισορροπία του σώματος.  Ρυθμίζει τον τόνο των μυών και συντονίζει τις κινήσεις του σώματος τόσο τις ενσυνείδητες όσο και τις αυτόματες. Γι’ αυτό δέχεται αισθητικά ερεθίσματα από το δέρμα, τους μυς και τα αισθητήρια όργανα, ιδιαίτερα από το στατικό όργανο του εσωτερικού τμήματος του αυτιού</a:t>
            </a:r>
            <a:r>
              <a:rPr lang="el-GR" altLang="el-GR" sz="2400" dirty="0" smtClean="0"/>
              <a:t>.</a:t>
            </a:r>
          </a:p>
        </p:txBody>
      </p:sp>
      <p:sp>
        <p:nvSpPr>
          <p:cNvPr id="2" name="Title 1"/>
          <p:cNvSpPr>
            <a:spLocks noGrp="1"/>
          </p:cNvSpPr>
          <p:nvPr>
            <p:ph type="title"/>
          </p:nvPr>
        </p:nvSpPr>
        <p:spPr/>
        <p:txBody>
          <a:bodyPr/>
          <a:lstStyle/>
          <a:p>
            <a:r>
              <a:rPr lang="el-GR" dirty="0" smtClean="0"/>
              <a:t>Παρεγκεφαλίδα</a:t>
            </a:r>
            <a:r>
              <a:rPr lang="en-US" dirty="0" smtClean="0"/>
              <a:t> </a:t>
            </a:r>
            <a:r>
              <a:rPr lang="en-US" sz="3200" b="0" dirty="0">
                <a:solidFill>
                  <a:prstClr val="black"/>
                </a:solidFill>
              </a:rPr>
              <a:t>(</a:t>
            </a:r>
            <a:r>
              <a:rPr lang="en-US" sz="3200" b="0" dirty="0" smtClean="0">
                <a:solidFill>
                  <a:prstClr val="black"/>
                </a:solidFill>
              </a:rPr>
              <a:t>1/3)</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Tree>
    <p:custDataLst>
      <p:tags r:id="rId1"/>
    </p:custDataLst>
    <p:extLst>
      <p:ext uri="{BB962C8B-B14F-4D97-AF65-F5344CB8AC3E}">
        <p14:creationId xmlns:p14="http://schemas.microsoft.com/office/powerpoint/2010/main" val="11884168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p:txBody>
          <a:bodyPr>
            <a:normAutofit/>
          </a:bodyPr>
          <a:lstStyle/>
          <a:p>
            <a:pPr marL="0" indent="0" algn="l">
              <a:lnSpc>
                <a:spcPct val="80000"/>
              </a:lnSpc>
              <a:buNone/>
            </a:pPr>
            <a:r>
              <a:rPr lang="el-GR" altLang="el-GR" sz="2400" dirty="0" smtClean="0"/>
              <a:t>Η </a:t>
            </a:r>
            <a:r>
              <a:rPr lang="el-GR" altLang="el-GR" sz="2400" dirty="0"/>
              <a:t>παρεγκεφαλίδα αποτελείται από:</a:t>
            </a:r>
          </a:p>
          <a:p>
            <a:pPr marL="342900" lvl="1" indent="-342900">
              <a:lnSpc>
                <a:spcPct val="80000"/>
              </a:lnSpc>
              <a:buFont typeface="Arial" panose="020B0604020202020204" pitchFamily="34" charset="0"/>
              <a:buChar char="•"/>
            </a:pPr>
            <a:r>
              <a:rPr lang="el-GR" altLang="el-GR" sz="2400" dirty="0"/>
              <a:t>τα </a:t>
            </a:r>
            <a:r>
              <a:rPr lang="el-GR" altLang="el-GR" sz="2400" b="1" dirty="0"/>
              <a:t>δύο ημισφαίρια</a:t>
            </a:r>
            <a:r>
              <a:rPr lang="el-GR" altLang="el-GR" sz="2400" dirty="0"/>
              <a:t> και</a:t>
            </a:r>
          </a:p>
          <a:p>
            <a:pPr marL="342900" lvl="1" indent="-342900">
              <a:lnSpc>
                <a:spcPct val="80000"/>
              </a:lnSpc>
              <a:buFont typeface="Arial" panose="020B0604020202020204" pitchFamily="34" charset="0"/>
              <a:buChar char="•"/>
            </a:pPr>
            <a:r>
              <a:rPr lang="el-GR" altLang="el-GR" sz="2400" dirty="0"/>
              <a:t>τον </a:t>
            </a:r>
            <a:r>
              <a:rPr lang="el-GR" altLang="el-GR" sz="2400" b="1" dirty="0"/>
              <a:t>σκώληκα </a:t>
            </a:r>
            <a:r>
              <a:rPr lang="el-GR" altLang="el-GR" sz="2400" dirty="0"/>
              <a:t>που συνδέει τα ημισφαίρια μεταξύ τους και χωρίζεται σε:</a:t>
            </a:r>
            <a:endParaRPr lang="el-GR" altLang="el-GR" sz="2400" b="1" dirty="0"/>
          </a:p>
          <a:p>
            <a:pPr marL="806450" lvl="2" indent="-446088">
              <a:lnSpc>
                <a:spcPct val="80000"/>
              </a:lnSpc>
              <a:buFont typeface="Wingdings" panose="05000000000000000000" pitchFamily="2" charset="2"/>
              <a:buChar char="Ø"/>
            </a:pPr>
            <a:r>
              <a:rPr lang="el-GR" altLang="el-GR" b="1" dirty="0"/>
              <a:t>άνω</a:t>
            </a:r>
            <a:r>
              <a:rPr lang="el-GR" altLang="el-GR" dirty="0"/>
              <a:t> και </a:t>
            </a:r>
            <a:r>
              <a:rPr lang="el-GR" altLang="el-GR" b="1" dirty="0"/>
              <a:t>κάτω σκώληκα</a:t>
            </a:r>
            <a:r>
              <a:rPr lang="el-GR" altLang="el-GR" dirty="0"/>
              <a:t>. </a:t>
            </a:r>
          </a:p>
          <a:p>
            <a:pPr marL="0" indent="0" algn="l">
              <a:lnSpc>
                <a:spcPct val="80000"/>
              </a:lnSpc>
              <a:buNone/>
            </a:pPr>
            <a:r>
              <a:rPr lang="el-GR" altLang="el-GR" sz="2400" dirty="0"/>
              <a:t>Τα ημισφαίρια χωρίζονται με αύλακες  σε </a:t>
            </a:r>
            <a:r>
              <a:rPr lang="el-GR" altLang="el-GR" sz="2400" b="1" dirty="0"/>
              <a:t>λόβια</a:t>
            </a:r>
            <a:r>
              <a:rPr lang="el-GR" altLang="el-GR" sz="2400" dirty="0"/>
              <a:t> και το καθένα από αυτά σε </a:t>
            </a:r>
            <a:r>
              <a:rPr lang="el-GR" altLang="el-GR" sz="2400" b="1" dirty="0"/>
              <a:t>έλικες</a:t>
            </a:r>
            <a:r>
              <a:rPr lang="el-GR" altLang="el-GR" sz="2400" dirty="0"/>
              <a:t>.</a:t>
            </a:r>
          </a:p>
        </p:txBody>
      </p:sp>
      <p:sp>
        <p:nvSpPr>
          <p:cNvPr id="2" name="Title 1"/>
          <p:cNvSpPr>
            <a:spLocks noGrp="1"/>
          </p:cNvSpPr>
          <p:nvPr>
            <p:ph type="title"/>
          </p:nvPr>
        </p:nvSpPr>
        <p:spPr/>
        <p:txBody>
          <a:bodyPr/>
          <a:lstStyle/>
          <a:p>
            <a:r>
              <a:rPr lang="el-GR" dirty="0"/>
              <a:t>Παρεγκεφαλίδα</a:t>
            </a:r>
            <a:r>
              <a:rPr lang="en-US" dirty="0"/>
              <a:t> </a:t>
            </a:r>
            <a:r>
              <a:rPr lang="en-US" sz="3200" b="0" dirty="0" smtClean="0">
                <a:solidFill>
                  <a:prstClr val="black"/>
                </a:solidFill>
              </a:rPr>
              <a:t>(2/3</a:t>
            </a:r>
            <a:r>
              <a:rPr lang="en-US" sz="3200" b="0" dirty="0">
                <a:solidFill>
                  <a:prstClr val="black"/>
                </a:solidFill>
              </a:rPr>
              <a:t>)</a:t>
            </a:r>
            <a:endParaRPr lang="el-GR"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Tree>
    <p:custDataLst>
      <p:tags r:id="rId1"/>
    </p:custDataLst>
    <p:extLst>
      <p:ext uri="{BB962C8B-B14F-4D97-AF65-F5344CB8AC3E}">
        <p14:creationId xmlns:p14="http://schemas.microsoft.com/office/powerpoint/2010/main" val="3538352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p:txBody>
          <a:bodyPr/>
          <a:lstStyle/>
          <a:p>
            <a:pPr algn="l"/>
            <a:r>
              <a:rPr lang="el-GR" altLang="el-GR" sz="2400" dirty="0"/>
              <a:t>Η παρεγκεφαλίδα συνδέεται με τον υπόλοιπο εγκέφαλο με τα σκέλη της παρεγκεφαλίδας που </a:t>
            </a:r>
            <a:r>
              <a:rPr lang="el-GR" altLang="el-GR" sz="2400" dirty="0" smtClean="0"/>
              <a:t>είναι:</a:t>
            </a:r>
          </a:p>
          <a:p>
            <a:pPr algn="l">
              <a:spcBef>
                <a:spcPts val="0"/>
              </a:spcBef>
            </a:pPr>
            <a:r>
              <a:rPr lang="el-GR" altLang="el-GR" sz="2400" dirty="0" smtClean="0"/>
              <a:t>τα </a:t>
            </a:r>
            <a:r>
              <a:rPr lang="el-GR" altLang="el-GR" sz="2400" b="1" dirty="0"/>
              <a:t>άνω</a:t>
            </a:r>
            <a:r>
              <a:rPr lang="el-GR" altLang="el-GR" sz="2400" dirty="0"/>
              <a:t>, τα </a:t>
            </a:r>
            <a:r>
              <a:rPr lang="el-GR" altLang="el-GR" sz="2400" b="1" dirty="0"/>
              <a:t>μέσα</a:t>
            </a:r>
            <a:r>
              <a:rPr lang="el-GR" altLang="el-GR" sz="2400" dirty="0"/>
              <a:t> και τα </a:t>
            </a:r>
            <a:r>
              <a:rPr lang="el-GR" altLang="el-GR" sz="2400" b="1" dirty="0"/>
              <a:t>κάτω σκέλη</a:t>
            </a:r>
            <a:r>
              <a:rPr lang="el-GR" altLang="el-GR" sz="2400" dirty="0"/>
              <a:t>. </a:t>
            </a:r>
            <a:r>
              <a:rPr lang="el-GR" altLang="el-GR" b="1" dirty="0" smtClean="0"/>
              <a:t>                                       </a:t>
            </a:r>
            <a:endParaRPr lang="el-GR" altLang="el-GR" dirty="0"/>
          </a:p>
          <a:p>
            <a:endParaRPr lang="el-GR" altLang="el-GR" sz="2400" b="1" dirty="0"/>
          </a:p>
        </p:txBody>
      </p:sp>
      <p:sp>
        <p:nvSpPr>
          <p:cNvPr id="2" name="Title 1"/>
          <p:cNvSpPr>
            <a:spLocks noGrp="1"/>
          </p:cNvSpPr>
          <p:nvPr>
            <p:ph type="title"/>
          </p:nvPr>
        </p:nvSpPr>
        <p:spPr/>
        <p:txBody>
          <a:bodyPr/>
          <a:lstStyle/>
          <a:p>
            <a:r>
              <a:rPr lang="el-GR" dirty="0"/>
              <a:t>Παρεγκεφαλίδα</a:t>
            </a:r>
            <a:r>
              <a:rPr lang="en-US" dirty="0"/>
              <a:t> </a:t>
            </a:r>
            <a:r>
              <a:rPr lang="en-US" sz="3200" b="0" dirty="0" smtClean="0">
                <a:solidFill>
                  <a:prstClr val="black"/>
                </a:solidFill>
              </a:rPr>
              <a:t>(3/3</a:t>
            </a:r>
            <a:r>
              <a:rPr lang="en-US" sz="3200" b="0" dirty="0">
                <a:solidFill>
                  <a:prstClr val="black"/>
                </a:solidFill>
              </a:rPr>
              <a:t>)</a:t>
            </a:r>
            <a:endParaRPr lang="el-GR"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040" b="10869"/>
          <a:stretch/>
        </p:blipFill>
        <p:spPr bwMode="auto">
          <a:xfrm>
            <a:off x="762000" y="2636912"/>
            <a:ext cx="7620000" cy="33843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22322" y="6177879"/>
            <a:ext cx="3120044"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Cerebellum</a:t>
            </a:r>
            <a:r>
              <a:rPr lang="en-US" sz="1200" dirty="0" smtClean="0">
                <a:solidFill>
                  <a:srgbClr val="000000"/>
                </a:solidFill>
                <a:latin typeface="+mn-lt"/>
              </a:rPr>
              <a:t>” </a:t>
            </a:r>
            <a:r>
              <a:rPr lang="el-GR" sz="1200" dirty="0" smtClean="0">
                <a:solidFill>
                  <a:srgbClr val="000000"/>
                </a:solidFill>
                <a:latin typeface="+mn-lt"/>
              </a:rPr>
              <a:t>από</a:t>
            </a:r>
            <a:r>
              <a:rPr lang="en-US" sz="1200" dirty="0">
                <a:latin typeface="+mn-lt"/>
                <a:hlinkClick r:id="rId5" tooltip="en:Anatomography"/>
              </a:rPr>
              <a:t> Anatomography</a:t>
            </a:r>
            <a:r>
              <a:rPr lang="el-GR" sz="1200" dirty="0" smtClean="0">
                <a:solidFill>
                  <a:srgbClr val="000000"/>
                </a:solidFill>
                <a:latin typeface="+mn-lt"/>
              </a:rPr>
              <a:t> </a:t>
            </a:r>
            <a:r>
              <a:rPr lang="el-GR" sz="1200" dirty="0" smtClean="0">
                <a:latin typeface="+mn-lt"/>
              </a:rPr>
              <a:t>διαθέσιμο με άδεια </a:t>
            </a:r>
            <a:r>
              <a:rPr lang="en-US" sz="1200" dirty="0">
                <a:latin typeface="+mn-lt"/>
                <a:hlinkClick r:id="rId6"/>
              </a:rPr>
              <a:t>CC BY-SA 2.1 JP</a:t>
            </a:r>
            <a:endParaRPr lang="en-US" sz="1200" dirty="0">
              <a:solidFill>
                <a:srgbClr val="000000"/>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Tree>
    <p:custDataLst>
      <p:tags r:id="rId1"/>
    </p:custDataLst>
    <p:extLst>
      <p:ext uri="{BB962C8B-B14F-4D97-AF65-F5344CB8AC3E}">
        <p14:creationId xmlns:p14="http://schemas.microsoft.com/office/powerpoint/2010/main" val="19749698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457200" y="1196752"/>
            <a:ext cx="8229600" cy="5184576"/>
          </a:xfrm>
        </p:spPr>
        <p:txBody>
          <a:bodyPr>
            <a:normAutofit lnSpcReduction="10000"/>
          </a:bodyPr>
          <a:lstStyle/>
          <a:p>
            <a:pPr marL="0" indent="0">
              <a:buNone/>
            </a:pPr>
            <a:r>
              <a:rPr lang="el-GR" altLang="el-GR" sz="2400" dirty="0"/>
              <a:t>Όπως και ο υπόλοιπος εγκέφαλος, η παρεγκεφαλίδα αποτελείται από:</a:t>
            </a:r>
            <a:endParaRPr lang="el-GR" altLang="el-GR" sz="2400" b="1" dirty="0"/>
          </a:p>
          <a:p>
            <a:r>
              <a:rPr lang="el-GR" altLang="el-GR" sz="2400" b="1" dirty="0" smtClean="0"/>
              <a:t>φαιά </a:t>
            </a:r>
            <a:r>
              <a:rPr lang="el-GR" altLang="el-GR" sz="2400" b="1" dirty="0"/>
              <a:t>ουσία</a:t>
            </a:r>
            <a:r>
              <a:rPr lang="el-GR" altLang="el-GR" sz="2400" dirty="0"/>
              <a:t> εξωτερικά και </a:t>
            </a:r>
            <a:r>
              <a:rPr lang="el-GR" altLang="el-GR" sz="2400" b="1" dirty="0"/>
              <a:t>λευκή  ουσία</a:t>
            </a:r>
            <a:r>
              <a:rPr lang="el-GR" altLang="el-GR" sz="2400" dirty="0"/>
              <a:t> εσωτερικά.</a:t>
            </a:r>
          </a:p>
          <a:p>
            <a:pPr marL="360363" indent="0">
              <a:buNone/>
            </a:pPr>
            <a:r>
              <a:rPr lang="el-GR" altLang="el-GR" sz="2400" dirty="0"/>
              <a:t>Μέσα στη λευκή ουσία υπάρχουν σημεία με φαιά ουσία, οι </a:t>
            </a:r>
            <a:r>
              <a:rPr lang="el-GR" altLang="el-GR" sz="2400" b="1" dirty="0"/>
              <a:t>πυρήνες</a:t>
            </a:r>
            <a:r>
              <a:rPr lang="el-GR" altLang="el-GR" sz="2400" dirty="0"/>
              <a:t> της παρεγκεφαλίδας </a:t>
            </a:r>
          </a:p>
          <a:p>
            <a:r>
              <a:rPr lang="el-GR" altLang="el-GR" sz="2400" dirty="0"/>
              <a:t>Εκτός </a:t>
            </a:r>
            <a:r>
              <a:rPr lang="el-GR" altLang="el-GR" sz="2400" dirty="0" smtClean="0"/>
              <a:t>από </a:t>
            </a:r>
            <a:r>
              <a:rPr lang="el-GR" altLang="el-GR" sz="2400" dirty="0"/>
              <a:t>την </a:t>
            </a:r>
            <a:r>
              <a:rPr lang="el-GR" altLang="el-GR" sz="2400" b="1" i="1" dirty="0"/>
              <a:t>ανατομική </a:t>
            </a:r>
            <a:r>
              <a:rPr lang="el-GR" altLang="el-GR" sz="2400" dirty="0"/>
              <a:t>διαίρεση του εγκεφάλου σε </a:t>
            </a:r>
            <a:r>
              <a:rPr lang="el-GR" altLang="el-GR" sz="2400" b="1" dirty="0"/>
              <a:t>ημισφαίρια</a:t>
            </a:r>
            <a:r>
              <a:rPr lang="el-GR" altLang="el-GR" sz="2400" dirty="0"/>
              <a:t>, </a:t>
            </a:r>
            <a:r>
              <a:rPr lang="el-GR" altLang="el-GR" sz="2400" b="1" dirty="0"/>
              <a:t>στέλεχος</a:t>
            </a:r>
            <a:r>
              <a:rPr lang="el-GR" altLang="el-GR" sz="2400" dirty="0"/>
              <a:t> και </a:t>
            </a:r>
            <a:r>
              <a:rPr lang="el-GR" altLang="el-GR" sz="2400" b="1" dirty="0"/>
              <a:t>παρεγκεφαλίδα</a:t>
            </a:r>
            <a:r>
              <a:rPr lang="el-GR" altLang="el-GR" sz="2400" dirty="0"/>
              <a:t>, υπάρχει και η </a:t>
            </a:r>
            <a:r>
              <a:rPr lang="el-GR" altLang="el-GR" sz="2400" b="1" i="1" dirty="0"/>
              <a:t>εμβρυολογική </a:t>
            </a:r>
            <a:r>
              <a:rPr lang="el-GR" altLang="el-GR" sz="2400" dirty="0"/>
              <a:t>διαίρεση του εγκεφάλου σε:</a:t>
            </a:r>
          </a:p>
          <a:p>
            <a:pPr lvl="1"/>
            <a:r>
              <a:rPr lang="el-GR" altLang="el-GR" sz="2400" b="1" dirty="0"/>
              <a:t>τελικό</a:t>
            </a:r>
          </a:p>
          <a:p>
            <a:pPr lvl="1"/>
            <a:r>
              <a:rPr lang="el-GR" altLang="el-GR" sz="2400" b="1" dirty="0"/>
              <a:t>διάμεσο</a:t>
            </a:r>
          </a:p>
          <a:p>
            <a:pPr lvl="1"/>
            <a:r>
              <a:rPr lang="el-GR" altLang="el-GR" sz="2400" b="1" dirty="0"/>
              <a:t>μέσο</a:t>
            </a:r>
          </a:p>
          <a:p>
            <a:pPr lvl="1"/>
            <a:r>
              <a:rPr lang="el-GR" altLang="el-GR" sz="2400" b="1" dirty="0"/>
              <a:t>οπίσθιο και</a:t>
            </a:r>
          </a:p>
          <a:p>
            <a:pPr lvl="1"/>
            <a:r>
              <a:rPr lang="el-GR" altLang="el-GR" sz="2400" b="1" dirty="0"/>
              <a:t>έσχατο </a:t>
            </a:r>
            <a:r>
              <a:rPr lang="el-GR" altLang="el-GR" sz="2400" dirty="0"/>
              <a:t>εγκέφαλο</a:t>
            </a:r>
            <a:r>
              <a:rPr lang="el-GR" altLang="el-GR" sz="2400" dirty="0" smtClean="0"/>
              <a:t>.</a:t>
            </a:r>
            <a:endParaRPr lang="el-GR" altLang="el-GR" sz="2400" dirty="0"/>
          </a:p>
        </p:txBody>
      </p:sp>
      <p:sp>
        <p:nvSpPr>
          <p:cNvPr id="2" name="Title 1"/>
          <p:cNvSpPr>
            <a:spLocks noGrp="1"/>
          </p:cNvSpPr>
          <p:nvPr>
            <p:ph type="title"/>
          </p:nvPr>
        </p:nvSpPr>
        <p:spPr>
          <a:xfrm>
            <a:off x="0" y="116632"/>
            <a:ext cx="9144000" cy="908720"/>
          </a:xfrm>
        </p:spPr>
        <p:txBody>
          <a:bodyPr>
            <a:normAutofit fontScale="90000"/>
          </a:bodyPr>
          <a:lstStyle/>
          <a:p>
            <a:r>
              <a:rPr lang="el-GR" sz="3400" dirty="0" smtClean="0"/>
              <a:t>Φαιά </a:t>
            </a:r>
            <a:r>
              <a:rPr lang="el-GR" sz="3400" dirty="0"/>
              <a:t>ουσία εξωτερικά </a:t>
            </a:r>
            <a:r>
              <a:rPr lang="el-GR" sz="3400" dirty="0" smtClean="0"/>
              <a:t>&amp; </a:t>
            </a:r>
            <a:r>
              <a:rPr lang="el-GR" sz="3400" dirty="0"/>
              <a:t>λευκή </a:t>
            </a:r>
            <a:r>
              <a:rPr lang="el-GR" sz="3400" dirty="0" smtClean="0"/>
              <a:t>ουσία εσωτερικά</a:t>
            </a:r>
            <a:r>
              <a:rPr lang="en-US" sz="3400" dirty="0" smtClean="0"/>
              <a:t/>
            </a:r>
            <a:br>
              <a:rPr lang="en-US" sz="3400" dirty="0" smtClean="0"/>
            </a:br>
            <a:r>
              <a:rPr lang="en-US" sz="3100" b="0" dirty="0">
                <a:solidFill>
                  <a:prstClr val="black"/>
                </a:solidFill>
              </a:rPr>
              <a:t>(1/2)</a:t>
            </a:r>
            <a:endParaRPr lang="el-GR" sz="3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077371"/>
            <a:ext cx="2569468" cy="23039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60032" y="6381328"/>
            <a:ext cx="3667239"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solidFill>
                  <a:srgbClr val="000000"/>
                </a:solidFill>
                <a:latin typeface="+mn-lt"/>
                <a:hlinkClick r:id="rId4"/>
              </a:rPr>
              <a:t>Functions </a:t>
            </a:r>
            <a:r>
              <a:rPr lang="en-US" sz="1200" dirty="0">
                <a:solidFill>
                  <a:srgbClr val="000000"/>
                </a:solidFill>
                <a:latin typeface="+mn-lt"/>
                <a:hlinkClick r:id="rId4"/>
              </a:rPr>
              <a:t>of the </a:t>
            </a:r>
            <a:r>
              <a:rPr lang="en-US" sz="1200" dirty="0" smtClean="0">
                <a:solidFill>
                  <a:srgbClr val="000000"/>
                </a:solidFill>
                <a:latin typeface="+mn-lt"/>
                <a:hlinkClick r:id="rId4"/>
              </a:rPr>
              <a:t>Midbrain</a:t>
            </a:r>
            <a:r>
              <a:rPr lang="en-US" sz="1200" dirty="0">
                <a:solidFill>
                  <a:srgbClr val="000000"/>
                </a:solidFill>
                <a:latin typeface="+mn-lt"/>
              </a:rPr>
              <a:t>” </a:t>
            </a:r>
            <a:r>
              <a:rPr lang="el-GR" sz="1200" dirty="0" smtClean="0">
                <a:solidFill>
                  <a:srgbClr val="000000"/>
                </a:solidFill>
                <a:latin typeface="+mn-lt"/>
              </a:rPr>
              <a:t>από</a:t>
            </a:r>
            <a:r>
              <a:rPr lang="en-US" sz="1200" dirty="0" smtClean="0">
                <a:solidFill>
                  <a:srgbClr val="000000"/>
                </a:solidFill>
                <a:latin typeface="+mn-lt"/>
              </a:rPr>
              <a:t> </a:t>
            </a:r>
            <a:r>
              <a:rPr lang="en-US" sz="1200" dirty="0" smtClean="0">
                <a:solidFill>
                  <a:srgbClr val="000000"/>
                </a:solidFill>
                <a:latin typeface="+mn-lt"/>
                <a:hlinkClick r:id="rId5"/>
              </a:rPr>
              <a:t>kenowapsychology</a:t>
            </a:r>
            <a:r>
              <a:rPr lang="en-US" sz="1200" dirty="0" smtClean="0">
                <a:solidFill>
                  <a:srgbClr val="000000"/>
                </a:solidFill>
                <a:latin typeface="+mn-lt"/>
              </a:rPr>
              <a:t> </a:t>
            </a:r>
            <a:r>
              <a:rPr lang="el-GR" sz="1200" dirty="0" smtClean="0">
                <a:solidFill>
                  <a:srgbClr val="000000"/>
                </a:solidFill>
                <a:latin typeface="+mn-lt"/>
              </a:rPr>
              <a:t>διαθέσιμο με άδεια </a:t>
            </a:r>
            <a:r>
              <a:rPr lang="en-US" sz="1200" dirty="0">
                <a:latin typeface="+mn-lt"/>
                <a:hlinkClick r:id="rId6"/>
              </a:rPr>
              <a:t>CC BY-SA </a:t>
            </a:r>
            <a:r>
              <a:rPr lang="en-US" sz="1200" dirty="0" smtClean="0">
                <a:latin typeface="+mn-lt"/>
                <a:hlinkClick r:id="rId6"/>
              </a:rPr>
              <a:t>3.0</a:t>
            </a:r>
            <a:endParaRPr lang="en-US" sz="1200" i="0" dirty="0">
              <a:solidFill>
                <a:srgbClr val="000000"/>
              </a:solidFill>
              <a:effectLst/>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Tree>
    <p:custDataLst>
      <p:tags r:id="rId1"/>
    </p:custDataLst>
    <p:extLst>
      <p:ext uri="{BB962C8B-B14F-4D97-AF65-F5344CB8AC3E}">
        <p14:creationId xmlns:p14="http://schemas.microsoft.com/office/powerpoint/2010/main" val="234024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65731" y="700522"/>
            <a:ext cx="3503240" cy="350324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Grp="1" noChangeArrowheads="1"/>
          </p:cNvSpPr>
          <p:nvPr>
            <p:ph idx="1"/>
          </p:nvPr>
        </p:nvSpPr>
        <p:spPr/>
        <p:txBody>
          <a:bodyPr>
            <a:normAutofit/>
          </a:bodyPr>
          <a:lstStyle/>
          <a:p>
            <a:pPr marL="0" indent="0">
              <a:spcBef>
                <a:spcPts val="600"/>
              </a:spcBef>
              <a:spcAft>
                <a:spcPts val="600"/>
              </a:spcAft>
              <a:buNone/>
            </a:pPr>
            <a:r>
              <a:rPr lang="el-GR" altLang="el-GR" sz="2400" dirty="0" smtClean="0"/>
              <a:t>Ο </a:t>
            </a:r>
            <a:r>
              <a:rPr lang="el-GR" altLang="el-GR" sz="2400" b="1" i="1" dirty="0"/>
              <a:t>τελικός εγκέφαλος</a:t>
            </a:r>
            <a:r>
              <a:rPr lang="el-GR" altLang="el-GR" sz="2400" i="1" dirty="0"/>
              <a:t> </a:t>
            </a:r>
            <a:r>
              <a:rPr lang="el-GR" altLang="el-GR" sz="2400" dirty="0"/>
              <a:t>περιλαμβάνει: </a:t>
            </a:r>
          </a:p>
          <a:p>
            <a:pPr>
              <a:spcBef>
                <a:spcPts val="600"/>
              </a:spcBef>
              <a:spcAft>
                <a:spcPts val="600"/>
              </a:spcAft>
            </a:pPr>
            <a:r>
              <a:rPr lang="el-GR" altLang="el-GR" sz="2400" dirty="0"/>
              <a:t>τα </a:t>
            </a:r>
            <a:r>
              <a:rPr lang="el-GR" altLang="el-GR" sz="2400" b="1" dirty="0"/>
              <a:t>δύο  ημισφαίρια</a:t>
            </a:r>
            <a:r>
              <a:rPr lang="el-GR" altLang="el-GR" sz="2400" dirty="0"/>
              <a:t>, </a:t>
            </a:r>
          </a:p>
          <a:p>
            <a:pPr>
              <a:spcBef>
                <a:spcPts val="600"/>
              </a:spcBef>
              <a:spcAft>
                <a:spcPts val="600"/>
              </a:spcAft>
            </a:pPr>
            <a:r>
              <a:rPr lang="el-GR" altLang="el-GR" sz="2400" dirty="0"/>
              <a:t>τους </a:t>
            </a:r>
            <a:r>
              <a:rPr lang="el-GR" altLang="el-GR" sz="2400" b="1" dirty="0"/>
              <a:t>συνδέσμους</a:t>
            </a:r>
            <a:r>
              <a:rPr lang="el-GR" altLang="el-GR" sz="2400" dirty="0"/>
              <a:t> </a:t>
            </a:r>
          </a:p>
          <a:p>
            <a:pPr>
              <a:spcBef>
                <a:spcPts val="600"/>
              </a:spcBef>
              <a:spcAft>
                <a:spcPts val="600"/>
              </a:spcAft>
            </a:pPr>
            <a:r>
              <a:rPr lang="el-GR" altLang="el-GR" sz="2400" dirty="0"/>
              <a:t>τους </a:t>
            </a:r>
            <a:r>
              <a:rPr lang="el-GR" altLang="el-GR" sz="2400" b="1" dirty="0"/>
              <a:t>πυρήνες των ημισφαιρίων</a:t>
            </a:r>
            <a:r>
              <a:rPr lang="el-GR" altLang="el-GR" sz="2400" dirty="0"/>
              <a:t> και</a:t>
            </a:r>
          </a:p>
          <a:p>
            <a:pPr>
              <a:spcBef>
                <a:spcPts val="600"/>
              </a:spcBef>
              <a:spcAft>
                <a:spcPts val="600"/>
              </a:spcAft>
            </a:pPr>
            <a:r>
              <a:rPr lang="el-GR" altLang="el-GR" sz="2400" dirty="0"/>
              <a:t>τις </a:t>
            </a:r>
            <a:r>
              <a:rPr lang="el-GR" altLang="el-GR" sz="2400" b="1" dirty="0"/>
              <a:t>πλάγιες κοιλίες</a:t>
            </a:r>
            <a:r>
              <a:rPr lang="el-GR" altLang="el-GR" sz="2400" dirty="0"/>
              <a:t>.</a:t>
            </a:r>
          </a:p>
        </p:txBody>
      </p:sp>
      <p:sp>
        <p:nvSpPr>
          <p:cNvPr id="2" name="Title 1"/>
          <p:cNvSpPr>
            <a:spLocks noGrp="1"/>
          </p:cNvSpPr>
          <p:nvPr>
            <p:ph type="title"/>
          </p:nvPr>
        </p:nvSpPr>
        <p:spPr>
          <a:xfrm>
            <a:off x="0" y="116632"/>
            <a:ext cx="9144000" cy="908720"/>
          </a:xfrm>
        </p:spPr>
        <p:txBody>
          <a:bodyPr>
            <a:normAutofit fontScale="90000"/>
          </a:bodyPr>
          <a:lstStyle/>
          <a:p>
            <a:r>
              <a:rPr lang="el-GR" sz="3400" dirty="0"/>
              <a:t>Φαιά ουσία εξωτερικά &amp; λευκή </a:t>
            </a:r>
            <a:r>
              <a:rPr lang="el-GR" sz="3400" dirty="0" smtClean="0"/>
              <a:t>ουσία εσωτερικά</a:t>
            </a:r>
            <a:r>
              <a:rPr lang="en-US" sz="3400" dirty="0" smtClean="0"/>
              <a:t/>
            </a:r>
            <a:br>
              <a:rPr lang="en-US" sz="3400" dirty="0" smtClean="0"/>
            </a:br>
            <a:r>
              <a:rPr lang="en-US" sz="3100" b="0" dirty="0" smtClean="0"/>
              <a:t>(2/2)</a:t>
            </a:r>
            <a:endParaRPr lang="el-GR" sz="3100" b="0" dirty="0"/>
          </a:p>
        </p:txBody>
      </p:sp>
      <p:sp>
        <p:nvSpPr>
          <p:cNvPr id="5" name="Rectangle 4"/>
          <p:cNvSpPr/>
          <p:nvPr/>
        </p:nvSpPr>
        <p:spPr>
          <a:xfrm>
            <a:off x="6072990" y="3913497"/>
            <a:ext cx="2688722"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latin typeface="+mn-lt"/>
                <a:hlinkClick r:id="rId4"/>
              </a:rPr>
              <a:t>Telencephalon</a:t>
            </a:r>
            <a:r>
              <a:rPr lang="en-US" sz="1200" dirty="0" smtClean="0">
                <a:solidFill>
                  <a:srgbClr val="000000"/>
                </a:solidFill>
                <a:latin typeface="+mn-lt"/>
              </a:rPr>
              <a:t>” </a:t>
            </a:r>
            <a:r>
              <a:rPr lang="el-GR" sz="1200" dirty="0" smtClean="0">
                <a:solidFill>
                  <a:srgbClr val="000000"/>
                </a:solidFill>
                <a:latin typeface="+mn-lt"/>
              </a:rPr>
              <a:t>από</a:t>
            </a:r>
            <a:r>
              <a:rPr lang="en-US" sz="1200" dirty="0">
                <a:latin typeface="+mn-lt"/>
                <a:hlinkClick r:id="rId5" tooltip="en:Anatomography"/>
              </a:rPr>
              <a:t> </a:t>
            </a:r>
            <a:r>
              <a:rPr lang="en-US" sz="1200" dirty="0">
                <a:latin typeface="+mn-lt"/>
                <a:hlinkClick r:id="rId6" tooltip="User:Was a bee"/>
              </a:rPr>
              <a:t>Was a </a:t>
            </a:r>
            <a:r>
              <a:rPr lang="en-US" sz="1200" dirty="0" smtClean="0">
                <a:latin typeface="+mn-lt"/>
                <a:hlinkClick r:id="rId6" tooltip="User:Was a bee"/>
              </a:rPr>
              <a:t>bee</a:t>
            </a:r>
            <a:r>
              <a:rPr lang="el-GR" sz="1200" dirty="0" smtClean="0">
                <a:latin typeface="+mn-lt"/>
              </a:rPr>
              <a:t> διαθέσιμο με άδεια </a:t>
            </a:r>
            <a:r>
              <a:rPr lang="en-US" sz="1200" dirty="0">
                <a:latin typeface="+mn-lt"/>
                <a:hlinkClick r:id="rId7"/>
              </a:rPr>
              <a:t>CC BY-SA 2.1 JP</a:t>
            </a:r>
            <a:endParaRPr lang="en-US" sz="1200" dirty="0">
              <a:solidFill>
                <a:srgbClr val="000000"/>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Tree>
    <p:custDataLst>
      <p:tags r:id="rId1"/>
    </p:custDataLst>
    <p:extLst>
      <p:ext uri="{BB962C8B-B14F-4D97-AF65-F5344CB8AC3E}">
        <p14:creationId xmlns:p14="http://schemas.microsoft.com/office/powerpoint/2010/main" val="4154666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329" y="1393146"/>
            <a:ext cx="4067671" cy="2313488"/>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title"/>
          </p:nvPr>
        </p:nvSpPr>
        <p:spPr/>
        <p:txBody>
          <a:bodyPr>
            <a:normAutofit/>
          </a:bodyPr>
          <a:lstStyle/>
          <a:p>
            <a:r>
              <a:rPr lang="el-GR" altLang="el-GR" dirty="0" smtClean="0"/>
              <a:t>Μέρη εγκεφάλου</a:t>
            </a:r>
            <a:r>
              <a:rPr lang="en-US" altLang="el-GR" dirty="0" smtClean="0"/>
              <a:t> </a:t>
            </a:r>
            <a:r>
              <a:rPr lang="en-US" altLang="el-GR" sz="3200" b="0" dirty="0" smtClean="0"/>
              <a:t>(1/4)</a:t>
            </a:r>
            <a:endParaRPr lang="el-GR" altLang="el-GR" sz="1600" b="0" u="sng" dirty="0"/>
          </a:p>
        </p:txBody>
      </p:sp>
      <p:sp>
        <p:nvSpPr>
          <p:cNvPr id="11267" name="Rectangle 3"/>
          <p:cNvSpPr>
            <a:spLocks noGrp="1" noChangeArrowheads="1"/>
          </p:cNvSpPr>
          <p:nvPr>
            <p:ph idx="1"/>
          </p:nvPr>
        </p:nvSpPr>
        <p:spPr>
          <a:xfrm>
            <a:off x="446203" y="1186354"/>
            <a:ext cx="8229600" cy="5040560"/>
          </a:xfrm>
        </p:spPr>
        <p:txBody>
          <a:bodyPr>
            <a:normAutofit/>
          </a:bodyPr>
          <a:lstStyle/>
          <a:p>
            <a:pPr algn="l">
              <a:lnSpc>
                <a:spcPct val="80000"/>
              </a:lnSpc>
            </a:pPr>
            <a:r>
              <a:rPr lang="el-GR" altLang="el-GR" sz="2400" dirty="0"/>
              <a:t>ο </a:t>
            </a:r>
            <a:r>
              <a:rPr lang="el-GR" altLang="el-GR" sz="2400" b="1" i="1" dirty="0"/>
              <a:t>διάμεσος εγκέφαλος</a:t>
            </a:r>
            <a:r>
              <a:rPr lang="el-GR" altLang="el-GR" sz="2400" i="1" dirty="0"/>
              <a:t> </a:t>
            </a:r>
            <a:r>
              <a:rPr lang="el-GR" altLang="el-GR" sz="2400" dirty="0"/>
              <a:t>αποτελείται από:</a:t>
            </a:r>
          </a:p>
          <a:p>
            <a:pPr lvl="1">
              <a:lnSpc>
                <a:spcPct val="80000"/>
              </a:lnSpc>
            </a:pPr>
            <a:r>
              <a:rPr lang="el-GR" altLang="el-GR" sz="2400" dirty="0">
                <a:solidFill>
                  <a:schemeClr val="tx1"/>
                </a:solidFill>
              </a:rPr>
              <a:t>τους </a:t>
            </a:r>
            <a:r>
              <a:rPr lang="el-GR" altLang="el-GR" sz="2400" b="1" dirty="0">
                <a:solidFill>
                  <a:schemeClr val="tx1"/>
                </a:solidFill>
              </a:rPr>
              <a:t>οπτικούς θαλάμους</a:t>
            </a:r>
            <a:endParaRPr lang="el-GR" altLang="el-GR" sz="2400" dirty="0">
              <a:solidFill>
                <a:schemeClr val="tx1"/>
              </a:solidFill>
            </a:endParaRPr>
          </a:p>
          <a:p>
            <a:pPr lvl="1">
              <a:lnSpc>
                <a:spcPct val="80000"/>
              </a:lnSpc>
            </a:pPr>
            <a:r>
              <a:rPr lang="el-GR" altLang="el-GR" sz="2400" dirty="0">
                <a:solidFill>
                  <a:schemeClr val="tx1"/>
                </a:solidFill>
              </a:rPr>
              <a:t>τον </a:t>
            </a:r>
            <a:r>
              <a:rPr lang="el-GR" altLang="el-GR" sz="2400" b="1" dirty="0">
                <a:solidFill>
                  <a:schemeClr val="tx1"/>
                </a:solidFill>
              </a:rPr>
              <a:t>υποθάλαμο</a:t>
            </a:r>
            <a:endParaRPr lang="el-GR" altLang="el-GR" sz="2400" dirty="0">
              <a:solidFill>
                <a:schemeClr val="tx1"/>
              </a:solidFill>
            </a:endParaRPr>
          </a:p>
          <a:p>
            <a:pPr lvl="1">
              <a:lnSpc>
                <a:spcPct val="80000"/>
              </a:lnSpc>
            </a:pPr>
            <a:r>
              <a:rPr lang="el-GR" altLang="el-GR" sz="2400" dirty="0">
                <a:solidFill>
                  <a:schemeClr val="tx1"/>
                </a:solidFill>
              </a:rPr>
              <a:t>τον </a:t>
            </a:r>
            <a:r>
              <a:rPr lang="el-GR" altLang="el-GR" sz="2400" b="1" dirty="0">
                <a:solidFill>
                  <a:schemeClr val="tx1"/>
                </a:solidFill>
              </a:rPr>
              <a:t>μεταθάλαμο</a:t>
            </a:r>
            <a:endParaRPr lang="el-GR" altLang="el-GR" sz="2400" dirty="0">
              <a:solidFill>
                <a:schemeClr val="tx1"/>
              </a:solidFill>
            </a:endParaRPr>
          </a:p>
          <a:p>
            <a:pPr lvl="1">
              <a:lnSpc>
                <a:spcPct val="80000"/>
              </a:lnSpc>
            </a:pPr>
            <a:r>
              <a:rPr lang="el-GR" altLang="el-GR" sz="2400" dirty="0">
                <a:solidFill>
                  <a:schemeClr val="tx1"/>
                </a:solidFill>
              </a:rPr>
              <a:t>τον </a:t>
            </a:r>
            <a:r>
              <a:rPr lang="el-GR" altLang="el-GR" sz="2400" b="1" dirty="0">
                <a:solidFill>
                  <a:schemeClr val="tx1"/>
                </a:solidFill>
              </a:rPr>
              <a:t>επιθάλαμο</a:t>
            </a:r>
            <a:r>
              <a:rPr lang="el-GR" altLang="el-GR" sz="2400" dirty="0">
                <a:solidFill>
                  <a:schemeClr val="tx1"/>
                </a:solidFill>
              </a:rPr>
              <a:t> και</a:t>
            </a:r>
          </a:p>
          <a:p>
            <a:pPr lvl="1">
              <a:lnSpc>
                <a:spcPct val="80000"/>
              </a:lnSpc>
            </a:pPr>
            <a:r>
              <a:rPr lang="el-GR" altLang="el-GR" sz="2400" dirty="0">
                <a:solidFill>
                  <a:schemeClr val="tx1"/>
                </a:solidFill>
              </a:rPr>
              <a:t>την </a:t>
            </a:r>
            <a:r>
              <a:rPr lang="el-GR" altLang="el-GR" sz="2400" b="1" dirty="0">
                <a:solidFill>
                  <a:schemeClr val="tx1"/>
                </a:solidFill>
              </a:rPr>
              <a:t>3η κοιλία.</a:t>
            </a:r>
            <a:r>
              <a:rPr lang="el-GR" altLang="el-GR" sz="2400" dirty="0">
                <a:solidFill>
                  <a:schemeClr val="tx1"/>
                </a:solidFill>
              </a:rPr>
              <a:t> </a:t>
            </a:r>
          </a:p>
          <a:p>
            <a:pPr algn="l">
              <a:lnSpc>
                <a:spcPct val="80000"/>
              </a:lnSpc>
            </a:pPr>
            <a:r>
              <a:rPr lang="el-GR" altLang="el-GR" sz="2400" dirty="0">
                <a:effectLst/>
              </a:rPr>
              <a:t>Ο </a:t>
            </a:r>
            <a:r>
              <a:rPr lang="el-GR" altLang="el-GR" sz="2400" b="1" i="1" dirty="0">
                <a:effectLst/>
              </a:rPr>
              <a:t>μέσος εγκέφαλος </a:t>
            </a:r>
            <a:r>
              <a:rPr lang="el-GR" altLang="el-GR" sz="2400" dirty="0">
                <a:effectLst/>
              </a:rPr>
              <a:t>αποτελείται από:</a:t>
            </a:r>
          </a:p>
          <a:p>
            <a:pPr lvl="1">
              <a:lnSpc>
                <a:spcPct val="80000"/>
              </a:lnSpc>
            </a:pPr>
            <a:r>
              <a:rPr lang="el-GR" altLang="el-GR" sz="2400" dirty="0">
                <a:effectLst/>
              </a:rPr>
              <a:t>τα </a:t>
            </a:r>
            <a:r>
              <a:rPr lang="el-GR" altLang="el-GR" sz="2400" b="1" dirty="0">
                <a:effectLst/>
              </a:rPr>
              <a:t>σκέλη του εγκεφάλου</a:t>
            </a:r>
            <a:r>
              <a:rPr lang="el-GR" altLang="el-GR" sz="2400" dirty="0">
                <a:effectLst/>
              </a:rPr>
              <a:t> και</a:t>
            </a:r>
          </a:p>
          <a:p>
            <a:pPr lvl="1">
              <a:lnSpc>
                <a:spcPct val="80000"/>
              </a:lnSpc>
            </a:pPr>
            <a:r>
              <a:rPr lang="el-GR" altLang="el-GR" sz="2400" dirty="0">
                <a:effectLst/>
              </a:rPr>
              <a:t>το </a:t>
            </a:r>
            <a:r>
              <a:rPr lang="el-GR" altLang="el-GR" sz="2400" b="1" dirty="0">
                <a:effectLst/>
              </a:rPr>
              <a:t>τετράδυμο</a:t>
            </a:r>
            <a:r>
              <a:rPr lang="el-GR" altLang="el-GR" sz="2400" dirty="0">
                <a:effectLst/>
              </a:rPr>
              <a:t>. </a:t>
            </a:r>
          </a:p>
        </p:txBody>
      </p:sp>
      <p:pic>
        <p:nvPicPr>
          <p:cNvPr id="7172" name="Picture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07007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8323" y="5893372"/>
            <a:ext cx="2608017"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6"/>
              </a:rPr>
              <a:t>Diencephalon </a:t>
            </a:r>
            <a:r>
              <a:rPr lang="en-US" sz="1200" dirty="0" smtClean="0">
                <a:latin typeface="+mn-lt"/>
                <a:hlinkClick r:id="rId6"/>
              </a:rPr>
              <a:t>small</a:t>
            </a:r>
            <a:r>
              <a:rPr lang="en-US" sz="1200" dirty="0" smtClean="0">
                <a:solidFill>
                  <a:srgbClr val="000000"/>
                </a:solidFill>
                <a:latin typeface="+mn-lt"/>
              </a:rPr>
              <a:t>” </a:t>
            </a:r>
            <a:r>
              <a:rPr lang="el-GR" sz="1200" dirty="0" smtClean="0">
                <a:solidFill>
                  <a:srgbClr val="000000"/>
                </a:solidFill>
                <a:latin typeface="+mn-lt"/>
              </a:rPr>
              <a:t>από</a:t>
            </a:r>
            <a:r>
              <a:rPr lang="en-US" sz="1200" dirty="0">
                <a:latin typeface="+mn-lt"/>
                <a:hlinkClick r:id="rId7" tooltip="en:Anatomography"/>
              </a:rPr>
              <a:t> </a:t>
            </a:r>
            <a:r>
              <a:rPr lang="en-US" sz="1200" dirty="0">
                <a:latin typeface="+mn-lt"/>
                <a:hlinkClick r:id="rId8" tooltip="User:Was a bee"/>
              </a:rPr>
              <a:t>Was a </a:t>
            </a:r>
            <a:r>
              <a:rPr lang="en-US" sz="1200" dirty="0" smtClean="0">
                <a:latin typeface="+mn-lt"/>
                <a:hlinkClick r:id="rId8" tooltip="User:Was a bee"/>
              </a:rPr>
              <a:t>bee</a:t>
            </a:r>
            <a:r>
              <a:rPr lang="el-GR" sz="1200" dirty="0" smtClean="0">
                <a:latin typeface="+mn-lt"/>
              </a:rPr>
              <a:t> διαθέσιμο με άδεια </a:t>
            </a:r>
            <a:r>
              <a:rPr lang="en-US" sz="1200" dirty="0">
                <a:latin typeface="+mn-lt"/>
                <a:hlinkClick r:id="rId9"/>
              </a:rPr>
              <a:t>CC BY-SA 2.1 JP</a:t>
            </a:r>
            <a:endParaRPr lang="en-US" sz="1200" dirty="0">
              <a:solidFill>
                <a:srgbClr val="000000"/>
              </a:solidFill>
              <a:latin typeface="+mn-lt"/>
            </a:endParaRPr>
          </a:p>
        </p:txBody>
      </p:sp>
      <p:sp>
        <p:nvSpPr>
          <p:cNvPr id="7" name="Rectangle 6"/>
          <p:cNvSpPr/>
          <p:nvPr/>
        </p:nvSpPr>
        <p:spPr>
          <a:xfrm>
            <a:off x="6012160" y="3549977"/>
            <a:ext cx="2608017"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latin typeface="+mn-lt"/>
                <a:hlinkClick r:id="rId10"/>
              </a:rPr>
              <a:t>Midbrain</a:t>
            </a:r>
            <a:r>
              <a:rPr lang="en-US" sz="1200" dirty="0" smtClean="0">
                <a:solidFill>
                  <a:srgbClr val="000000"/>
                </a:solidFill>
                <a:latin typeface="+mn-lt"/>
              </a:rPr>
              <a:t>” </a:t>
            </a:r>
            <a:r>
              <a:rPr lang="el-GR" sz="1200" dirty="0" smtClean="0">
                <a:solidFill>
                  <a:srgbClr val="000000"/>
                </a:solidFill>
                <a:latin typeface="+mn-lt"/>
              </a:rPr>
              <a:t>από</a:t>
            </a:r>
            <a:r>
              <a:rPr lang="en-US" sz="1200" dirty="0">
                <a:latin typeface="+mn-lt"/>
                <a:hlinkClick r:id="rId7" tooltip="en:Anatomography"/>
              </a:rPr>
              <a:t> </a:t>
            </a:r>
            <a:r>
              <a:rPr lang="en-US" sz="1200" dirty="0">
                <a:latin typeface="+mn-lt"/>
                <a:hlinkClick r:id="rId8" tooltip="User:Was a bee"/>
              </a:rPr>
              <a:t>Was a </a:t>
            </a:r>
            <a:r>
              <a:rPr lang="en-US" sz="1200" dirty="0" smtClean="0">
                <a:latin typeface="+mn-lt"/>
                <a:hlinkClick r:id="rId8" tooltip="User:Was a bee"/>
              </a:rPr>
              <a:t>bee</a:t>
            </a:r>
            <a:r>
              <a:rPr lang="el-GR" sz="1200" dirty="0" smtClean="0">
                <a:latin typeface="+mn-lt"/>
              </a:rPr>
              <a:t> διαθέσιμο με άδεια </a:t>
            </a:r>
            <a:r>
              <a:rPr lang="en-US" sz="1200" dirty="0">
                <a:latin typeface="+mn-lt"/>
                <a:hlinkClick r:id="rId9"/>
              </a:rPr>
              <a:t>CC BY-SA 2.1 JP</a:t>
            </a:r>
            <a:endParaRPr lang="en-US" sz="1200" dirty="0">
              <a:solidFill>
                <a:srgbClr val="000000"/>
              </a:solidFill>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Tree>
    <p:custDataLst>
      <p:tags r:id="rId1"/>
    </p:custDataLst>
    <p:extLst>
      <p:ext uri="{BB962C8B-B14F-4D97-AF65-F5344CB8AC3E}">
        <p14:creationId xmlns:p14="http://schemas.microsoft.com/office/powerpoint/2010/main" val="1067225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l-GR" altLang="el-GR" dirty="0" smtClean="0"/>
              <a:t>Μέρη εγκεφάλου</a:t>
            </a:r>
            <a:r>
              <a:rPr lang="en-US" altLang="el-GR" dirty="0" smtClean="0"/>
              <a:t> </a:t>
            </a:r>
            <a:r>
              <a:rPr lang="en-US" altLang="el-GR" sz="3200" b="0" dirty="0" smtClean="0">
                <a:solidFill>
                  <a:prstClr val="black"/>
                </a:solidFill>
              </a:rPr>
              <a:t>(2/4</a:t>
            </a:r>
            <a:r>
              <a:rPr lang="en-US" altLang="el-GR" sz="3200" b="0" dirty="0">
                <a:solidFill>
                  <a:prstClr val="black"/>
                </a:solidFill>
              </a:rPr>
              <a:t>)</a:t>
            </a:r>
            <a:endParaRPr lang="el-GR" altLang="el-GR" sz="2000" b="1" u="sng" dirty="0"/>
          </a:p>
        </p:txBody>
      </p:sp>
      <p:sp>
        <p:nvSpPr>
          <p:cNvPr id="11267" name="Rectangle 3"/>
          <p:cNvSpPr>
            <a:spLocks noGrp="1" noChangeArrowheads="1"/>
          </p:cNvSpPr>
          <p:nvPr>
            <p:ph idx="1"/>
          </p:nvPr>
        </p:nvSpPr>
        <p:spPr/>
        <p:txBody>
          <a:bodyPr>
            <a:normAutofit/>
          </a:bodyPr>
          <a:lstStyle/>
          <a:p>
            <a:pPr marL="0" indent="0" algn="l">
              <a:buNone/>
            </a:pPr>
            <a:r>
              <a:rPr lang="el-GR" altLang="el-GR" sz="2400" dirty="0" smtClean="0">
                <a:effectLst/>
              </a:rPr>
              <a:t>Ο </a:t>
            </a:r>
            <a:r>
              <a:rPr lang="el-GR" altLang="el-GR" sz="2400" b="1" dirty="0">
                <a:effectLst/>
              </a:rPr>
              <a:t>οπίσθιος εγκέφαλος</a:t>
            </a:r>
            <a:r>
              <a:rPr lang="el-GR" altLang="el-GR" sz="2400" dirty="0">
                <a:effectLst/>
              </a:rPr>
              <a:t> αποτελείται από:</a:t>
            </a:r>
          </a:p>
          <a:p>
            <a:pPr algn="l"/>
            <a:r>
              <a:rPr lang="el-GR" altLang="el-GR" sz="2400" dirty="0">
                <a:effectLst/>
              </a:rPr>
              <a:t>την </a:t>
            </a:r>
            <a:r>
              <a:rPr lang="el-GR" altLang="el-GR" sz="2400" b="1" dirty="0">
                <a:effectLst/>
              </a:rPr>
              <a:t>γέφυρα του στελέχους</a:t>
            </a:r>
            <a:r>
              <a:rPr lang="el-GR" altLang="el-GR" sz="2400" dirty="0">
                <a:effectLst/>
              </a:rPr>
              <a:t> και</a:t>
            </a:r>
          </a:p>
          <a:p>
            <a:pPr algn="l"/>
            <a:r>
              <a:rPr lang="el-GR" altLang="el-GR" sz="2400" dirty="0">
                <a:effectLst/>
              </a:rPr>
              <a:t>την </a:t>
            </a:r>
            <a:r>
              <a:rPr lang="el-GR" altLang="el-GR" sz="2400" b="1" dirty="0">
                <a:effectLst/>
              </a:rPr>
              <a:t>παρεγκεφαλίδα</a:t>
            </a:r>
            <a:r>
              <a:rPr lang="el-GR" altLang="el-GR" sz="2400" dirty="0">
                <a:effectLst/>
              </a:rPr>
              <a:t> που χωρίζεται σε </a:t>
            </a:r>
            <a:endParaRPr lang="el-GR" altLang="el-GR" sz="2400" dirty="0" smtClean="0">
              <a:effectLst/>
            </a:endParaRPr>
          </a:p>
          <a:p>
            <a:pPr marL="857250" lvl="1" indent="-457200">
              <a:buFont typeface="+mj-lt"/>
              <a:buAutoNum type="alphaUcPeriod"/>
            </a:pPr>
            <a:r>
              <a:rPr lang="el-GR" altLang="el-GR" sz="2400" dirty="0" smtClean="0">
                <a:effectLst/>
              </a:rPr>
              <a:t>παλαιοπαρεγκεφαλίδα </a:t>
            </a:r>
            <a:r>
              <a:rPr lang="el-GR" altLang="el-GR" sz="2400" dirty="0">
                <a:effectLst/>
              </a:rPr>
              <a:t>(τον σκώληκα) </a:t>
            </a:r>
            <a:endParaRPr lang="el-GR" altLang="el-GR" sz="2400" dirty="0" smtClean="0">
              <a:effectLst/>
            </a:endParaRPr>
          </a:p>
          <a:p>
            <a:pPr marL="857250" lvl="1" indent="-457200">
              <a:buFont typeface="+mj-lt"/>
              <a:buAutoNum type="alphaUcPeriod"/>
            </a:pPr>
            <a:r>
              <a:rPr lang="el-GR" altLang="el-GR" sz="2400" dirty="0" smtClean="0">
                <a:effectLst/>
              </a:rPr>
              <a:t>νεοπαρεγκεφαλίδα </a:t>
            </a:r>
            <a:r>
              <a:rPr lang="el-GR" altLang="el-GR" sz="2400" dirty="0">
                <a:effectLst/>
              </a:rPr>
              <a:t>(τα ημισφαίρια</a:t>
            </a:r>
            <a:r>
              <a:rPr lang="el-GR" altLang="el-GR" sz="2400" dirty="0" smtClean="0">
                <a:effectLst/>
              </a:rPr>
              <a:t>)</a:t>
            </a:r>
          </a:p>
          <a:p>
            <a:pPr marL="857250" lvl="1" indent="-457200">
              <a:buFont typeface="+mj-lt"/>
              <a:buAutoNum type="alphaUcPeriod"/>
            </a:pPr>
            <a:endParaRPr lang="el-GR" altLang="el-GR" sz="2400" dirty="0">
              <a:effectLst/>
            </a:endParaRPr>
          </a:p>
          <a:p>
            <a:pPr algn="l"/>
            <a:r>
              <a:rPr lang="el-GR" altLang="el-GR" sz="2400" dirty="0">
                <a:effectLst/>
              </a:rPr>
              <a:t>Ο </a:t>
            </a:r>
            <a:r>
              <a:rPr lang="el-GR" altLang="el-GR" sz="2400" b="1" dirty="0">
                <a:effectLst/>
              </a:rPr>
              <a:t>έσχατος εγκέφαλος</a:t>
            </a:r>
            <a:r>
              <a:rPr lang="el-GR" altLang="el-GR" sz="2400" dirty="0">
                <a:effectLst/>
              </a:rPr>
              <a:t> </a:t>
            </a:r>
            <a:r>
              <a:rPr lang="el-GR" altLang="el-GR" sz="2400" dirty="0" smtClean="0">
                <a:effectLst/>
              </a:rPr>
              <a:t>αποτελείται </a:t>
            </a:r>
            <a:r>
              <a:rPr lang="el-GR" altLang="el-GR" sz="2400" dirty="0">
                <a:effectLst/>
              </a:rPr>
              <a:t>από:</a:t>
            </a:r>
          </a:p>
          <a:p>
            <a:pPr lvl="1"/>
            <a:r>
              <a:rPr lang="el-GR" altLang="el-GR" sz="2400" dirty="0">
                <a:effectLst/>
              </a:rPr>
              <a:t>τον </a:t>
            </a:r>
            <a:r>
              <a:rPr lang="el-GR" altLang="el-GR" sz="2400" b="1" dirty="0">
                <a:effectLst/>
              </a:rPr>
              <a:t>προμήκη μυελό</a:t>
            </a:r>
            <a:r>
              <a:rPr lang="el-GR" altLang="el-GR" sz="2400" dirty="0">
                <a:effectLst/>
              </a:rPr>
              <a:t> και</a:t>
            </a:r>
          </a:p>
          <a:p>
            <a:pPr lvl="1"/>
            <a:r>
              <a:rPr lang="el-GR" altLang="el-GR" sz="2400" dirty="0">
                <a:effectLst/>
              </a:rPr>
              <a:t>την </a:t>
            </a:r>
            <a:r>
              <a:rPr lang="el-GR" altLang="el-GR" sz="2400" b="1" dirty="0">
                <a:effectLst/>
              </a:rPr>
              <a:t>4η κοιλία</a:t>
            </a:r>
            <a:r>
              <a:rPr lang="el-GR" altLang="el-GR" sz="2400" dirty="0">
                <a:effectLst/>
              </a:rPr>
              <a:t>. </a:t>
            </a:r>
          </a:p>
          <a:p>
            <a:pPr algn="l"/>
            <a:endParaRPr lang="el-GR" altLang="el-GR" sz="2400" dirty="0">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058" y="1628800"/>
            <a:ext cx="2849438" cy="31533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2160" y="4782178"/>
            <a:ext cx="3024336" cy="430887"/>
          </a:xfrm>
          <a:prstGeom prst="rect">
            <a:avLst/>
          </a:prstGeom>
        </p:spPr>
        <p:txBody>
          <a:bodyPr wrap="square">
            <a:spAutoFit/>
          </a:bodyPr>
          <a:lstStyle/>
          <a:p>
            <a:pPr algn="ctr"/>
            <a:r>
              <a:rPr lang="en-US" sz="1050" dirty="0" smtClean="0">
                <a:solidFill>
                  <a:srgbClr val="000000"/>
                </a:solidFill>
                <a:latin typeface="+mn-lt"/>
              </a:rPr>
              <a:t>“</a:t>
            </a:r>
            <a:r>
              <a:rPr lang="en-US" sz="1050" dirty="0" smtClean="0">
                <a:solidFill>
                  <a:srgbClr val="000000"/>
                </a:solidFill>
                <a:latin typeface="+mn-lt"/>
                <a:hlinkClick r:id="rId4"/>
              </a:rPr>
              <a:t>Brain </a:t>
            </a:r>
            <a:r>
              <a:rPr lang="en-US" sz="1050" dirty="0">
                <a:solidFill>
                  <a:srgbClr val="000000"/>
                </a:solidFill>
                <a:latin typeface="+mn-lt"/>
                <a:hlinkClick r:id="rId4"/>
              </a:rPr>
              <a:t>sagittal section stem </a:t>
            </a:r>
            <a:r>
              <a:rPr lang="en-US" sz="1050" dirty="0" smtClean="0">
                <a:solidFill>
                  <a:srgbClr val="000000"/>
                </a:solidFill>
                <a:latin typeface="+mn-lt"/>
                <a:hlinkClick r:id="rId4"/>
              </a:rPr>
              <a:t>highlighted</a:t>
            </a:r>
            <a:r>
              <a:rPr lang="en-US" sz="1050" dirty="0" smtClean="0">
                <a:solidFill>
                  <a:srgbClr val="000000"/>
                </a:solidFill>
                <a:latin typeface="+mn-lt"/>
              </a:rPr>
              <a:t>” </a:t>
            </a:r>
            <a:r>
              <a:rPr lang="el-GR" sz="1050" dirty="0" smtClean="0">
                <a:solidFill>
                  <a:srgbClr val="000000"/>
                </a:solidFill>
                <a:latin typeface="+mn-lt"/>
              </a:rPr>
              <a:t>από </a:t>
            </a:r>
            <a:r>
              <a:rPr lang="en-US" sz="1050" dirty="0" smtClean="0">
                <a:solidFill>
                  <a:srgbClr val="000000"/>
                </a:solidFill>
                <a:latin typeface="+mn-lt"/>
                <a:hlinkClick r:id="rId4"/>
              </a:rPr>
              <a:t>wikivet.net</a:t>
            </a:r>
            <a:r>
              <a:rPr lang="el-GR" sz="1050" dirty="0" smtClean="0">
                <a:solidFill>
                  <a:srgbClr val="000000"/>
                </a:solidFill>
                <a:latin typeface="+mn-lt"/>
              </a:rPr>
              <a:t> διαθέσιμο με άδεια </a:t>
            </a:r>
            <a:r>
              <a:rPr lang="en-US" sz="1050" dirty="0">
                <a:latin typeface="+mn-lt"/>
                <a:hlinkClick r:id="rId5"/>
              </a:rPr>
              <a:t>CC BY-NC-ND </a:t>
            </a:r>
            <a:r>
              <a:rPr lang="en-US" sz="1050" dirty="0" smtClean="0">
                <a:latin typeface="+mn-lt"/>
                <a:hlinkClick r:id="rId5"/>
              </a:rPr>
              <a:t>3.0</a:t>
            </a:r>
            <a:endParaRPr lang="el-GR" sz="1050" dirty="0">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Tree>
    <p:custDataLst>
      <p:tags r:id="rId1"/>
    </p:custDataLst>
    <p:extLst>
      <p:ext uri="{BB962C8B-B14F-4D97-AF65-F5344CB8AC3E}">
        <p14:creationId xmlns:p14="http://schemas.microsoft.com/office/powerpoint/2010/main" val="132343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r>
              <a:rPr lang="el-GR" altLang="el-GR" dirty="0"/>
              <a:t>Μέρη </a:t>
            </a:r>
            <a:r>
              <a:rPr lang="el-GR" altLang="el-GR" dirty="0" smtClean="0"/>
              <a:t>εγκεφάλου</a:t>
            </a:r>
            <a:r>
              <a:rPr lang="en-US" altLang="el-GR" dirty="0" smtClean="0"/>
              <a:t> </a:t>
            </a:r>
            <a:r>
              <a:rPr lang="en-US" altLang="el-GR" sz="3200" b="0" dirty="0" smtClean="0">
                <a:solidFill>
                  <a:prstClr val="black"/>
                </a:solidFill>
              </a:rPr>
              <a:t>(3/4</a:t>
            </a:r>
            <a:r>
              <a:rPr lang="en-US" altLang="el-GR" sz="3200" b="0" dirty="0">
                <a:solidFill>
                  <a:prstClr val="black"/>
                </a:solidFill>
              </a:rPr>
              <a:t>)</a:t>
            </a:r>
            <a:endParaRPr lang="el-GR" altLang="el-GR" sz="2000" b="1" u="sng" dirty="0"/>
          </a:p>
        </p:txBody>
      </p:sp>
      <p:sp>
        <p:nvSpPr>
          <p:cNvPr id="10243" name="Rectangle 3"/>
          <p:cNvSpPr>
            <a:spLocks noGrp="1" noChangeArrowheads="1"/>
          </p:cNvSpPr>
          <p:nvPr>
            <p:ph idx="1"/>
          </p:nvPr>
        </p:nvSpPr>
        <p:spPr>
          <a:xfrm>
            <a:off x="457200" y="1196752"/>
            <a:ext cx="8075240" cy="5040560"/>
          </a:xfrm>
        </p:spPr>
        <p:txBody>
          <a:bodyPr>
            <a:noAutofit/>
          </a:bodyPr>
          <a:lstStyle/>
          <a:p>
            <a:pPr marL="0" indent="0" algn="l">
              <a:lnSpc>
                <a:spcPct val="110000"/>
              </a:lnSpc>
              <a:buNone/>
            </a:pPr>
            <a:r>
              <a:rPr lang="el-GR" altLang="el-GR" sz="2400" b="1" dirty="0">
                <a:effectLst/>
              </a:rPr>
              <a:t>Άλλα μέρη του </a:t>
            </a:r>
            <a:r>
              <a:rPr lang="el-GR" altLang="el-GR" sz="2400" b="1" dirty="0" smtClean="0">
                <a:effectLst/>
              </a:rPr>
              <a:t>εγκεφάλου </a:t>
            </a:r>
            <a:r>
              <a:rPr lang="el-GR" altLang="el-GR" sz="2400" b="1" dirty="0">
                <a:effectLst/>
              </a:rPr>
              <a:t>είναι:</a:t>
            </a:r>
          </a:p>
          <a:p>
            <a:pPr>
              <a:lnSpc>
                <a:spcPct val="110000"/>
              </a:lnSpc>
            </a:pPr>
            <a:r>
              <a:rPr lang="en-US" altLang="el-GR" sz="2400" dirty="0" smtClean="0">
                <a:effectLst/>
              </a:rPr>
              <a:t>O</a:t>
            </a:r>
            <a:r>
              <a:rPr lang="el-GR" altLang="el-GR" sz="2400" dirty="0" smtClean="0">
                <a:effectLst/>
              </a:rPr>
              <a:t>ι </a:t>
            </a:r>
            <a:r>
              <a:rPr lang="el-GR" altLang="el-GR" sz="2400" b="1" dirty="0">
                <a:effectLst/>
              </a:rPr>
              <a:t>οπτικοί θάλαμοι </a:t>
            </a:r>
            <a:r>
              <a:rPr lang="el-GR" altLang="el-GR" sz="2400" dirty="0">
                <a:effectLst/>
              </a:rPr>
              <a:t>που είναι δύο ωοειδή ογκώματα από φαιά ουσία κάτω από το μεσολόβιο. </a:t>
            </a:r>
            <a:r>
              <a:rPr lang="el-GR" altLang="el-GR" sz="2400" dirty="0" smtClean="0">
                <a:effectLst/>
              </a:rPr>
              <a:t>Μεταξύ </a:t>
            </a:r>
            <a:r>
              <a:rPr lang="el-GR" altLang="el-GR" sz="2400" dirty="0">
                <a:effectLst/>
              </a:rPr>
              <a:t>τους βρίσκεται η 3η κοιλία</a:t>
            </a:r>
          </a:p>
          <a:p>
            <a:pPr>
              <a:lnSpc>
                <a:spcPct val="110000"/>
              </a:lnSpc>
            </a:pPr>
            <a:r>
              <a:rPr lang="en-US" altLang="el-GR" sz="2400" dirty="0" smtClean="0">
                <a:effectLst/>
              </a:rPr>
              <a:t>O</a:t>
            </a:r>
            <a:r>
              <a:rPr lang="el-GR" altLang="el-GR" sz="2400" dirty="0" smtClean="0">
                <a:effectLst/>
              </a:rPr>
              <a:t> </a:t>
            </a:r>
            <a:r>
              <a:rPr lang="el-GR" altLang="el-GR" sz="2400" b="1" dirty="0">
                <a:effectLst/>
              </a:rPr>
              <a:t>υποθάλαμος </a:t>
            </a:r>
            <a:r>
              <a:rPr lang="el-GR" altLang="el-GR" sz="2400" dirty="0" smtClean="0">
                <a:effectLst/>
              </a:rPr>
              <a:t>αποτελείται </a:t>
            </a:r>
            <a:r>
              <a:rPr lang="el-GR" altLang="el-GR" sz="2400" dirty="0">
                <a:effectLst/>
              </a:rPr>
              <a:t>από:</a:t>
            </a:r>
          </a:p>
          <a:p>
            <a:pPr lvl="1">
              <a:lnSpc>
                <a:spcPct val="110000"/>
              </a:lnSpc>
            </a:pPr>
            <a:r>
              <a:rPr lang="el-GR" altLang="el-GR" sz="2400" dirty="0">
                <a:solidFill>
                  <a:schemeClr val="tx1"/>
                </a:solidFill>
                <a:effectLst/>
              </a:rPr>
              <a:t>τα μαστία</a:t>
            </a:r>
          </a:p>
          <a:p>
            <a:pPr lvl="1">
              <a:lnSpc>
                <a:spcPct val="110000"/>
              </a:lnSpc>
            </a:pPr>
            <a:r>
              <a:rPr lang="el-GR" altLang="el-GR" sz="2400" dirty="0">
                <a:solidFill>
                  <a:schemeClr val="tx1"/>
                </a:solidFill>
                <a:effectLst/>
              </a:rPr>
              <a:t>το οπτικό χίασμα και</a:t>
            </a:r>
          </a:p>
          <a:p>
            <a:pPr lvl="1">
              <a:lnSpc>
                <a:spcPct val="110000"/>
              </a:lnSpc>
            </a:pPr>
            <a:r>
              <a:rPr lang="el-GR" altLang="el-GR" sz="2400" dirty="0">
                <a:solidFill>
                  <a:schemeClr val="tx1"/>
                </a:solidFill>
                <a:effectLst/>
              </a:rPr>
              <a:t>το φαιό φύμα από το οποίο κρέμεται η υπόφυση (ή μυξαδένας</a:t>
            </a:r>
            <a:r>
              <a:rPr lang="el-GR" altLang="el-GR" sz="2400" dirty="0" smtClean="0">
                <a:solidFill>
                  <a:schemeClr val="tx1"/>
                </a:solidFill>
                <a:effectLst/>
              </a:rPr>
              <a:t>)</a:t>
            </a:r>
            <a:endParaRPr lang="el-GR" altLang="el-GR" sz="2400" dirty="0">
              <a:effectLs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Tree>
    <p:custDataLst>
      <p:tags r:id="rId1"/>
    </p:custDataLst>
    <p:extLst>
      <p:ext uri="{BB962C8B-B14F-4D97-AF65-F5344CB8AC3E}">
        <p14:creationId xmlns:p14="http://schemas.microsoft.com/office/powerpoint/2010/main" val="1695342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6" name="Group 188"/>
          <p:cNvGraphicFramePr>
            <a:graphicFrameLocks noGrp="1"/>
          </p:cNvGraphicFramePr>
          <p:nvPr>
            <p:ph type="tbl" idx="1"/>
            <p:extLst>
              <p:ext uri="{D42A27DB-BD31-4B8C-83A1-F6EECF244321}">
                <p14:modId xmlns:p14="http://schemas.microsoft.com/office/powerpoint/2010/main" val="2614539039"/>
              </p:ext>
            </p:extLst>
          </p:nvPr>
        </p:nvGraphicFramePr>
        <p:xfrm>
          <a:off x="430803" y="1044000"/>
          <a:ext cx="8280400" cy="5486400"/>
        </p:xfrm>
        <a:graphic>
          <a:graphicData uri="http://schemas.openxmlformats.org/drawingml/2006/table">
            <a:tbl>
              <a:tblPr>
                <a:tableStyleId>{BC89EF96-8CEA-46FF-86C4-4CE0E7609802}</a:tableStyleId>
              </a:tblPr>
              <a:tblGrid>
                <a:gridCol w="719137"/>
                <a:gridCol w="1830388"/>
                <a:gridCol w="1738312"/>
                <a:gridCol w="2047875"/>
                <a:gridCol w="1944688"/>
              </a:tblGrid>
              <a:tr h="5032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ΛΟΒΟΣ ΗΜΙΣΦΑΙΡΙΟΥ</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ΕΠΙΦΑΝΕΙΑ ΗΜΙΣΦΑΙΡΙΟΥ</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r>
              <a:tr h="708025">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6</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Κεντρικό Ή Τετράπλευρο Ή Προσφηνοειδές Λοβίο</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Βρεγματικός</a:t>
                      </a:r>
                    </a:p>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Άνω Βρεγματικό Λοβίο</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Έσω</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Κέντρο Μυϊκής Αίσθησης</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r>
              <a:tr h="7064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7</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Υπερχείλιος Έλικα</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Βρεγματικός</a:t>
                      </a:r>
                    </a:p>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Κάτω Βρεγματικό Λοβίο</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Έξω</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Ακουστικό Κέντρο Λόγου</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r>
              <a:tr h="7239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8</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Γωνιώδης Έλικα</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Βρεγματικός</a:t>
                      </a:r>
                    </a:p>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Κάτω Βρεγματικό Λοβίο</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Έξω</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Οπτικό Κέντρο Λόγου</a:t>
                      </a:r>
                      <a:endParaRPr kumimoji="0" lang="el-GR" altLang="el-GR" sz="1800" b="1" i="0" u="none" strike="noStrike" cap="none" normalizeH="0" baseline="0" dirty="0" smtClean="0">
                        <a:ln>
                          <a:noFill/>
                        </a:ln>
                        <a:solidFill>
                          <a:srgbClr val="66FF33"/>
                        </a:solidFill>
                        <a:effectLst/>
                        <a:latin typeface="+mn-lt"/>
                        <a:cs typeface="Arial" charset="0"/>
                      </a:endParaRPr>
                    </a:p>
                  </a:txBody>
                  <a:tcPr anchor="ctr" horzOverflow="overflow"/>
                </a:tc>
              </a:tr>
              <a:tr h="531813">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9</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Άνω Κροταφική Έλικα</a:t>
                      </a:r>
                      <a:endParaRPr kumimoji="0" lang="el-GR" altLang="el-GR" sz="1800" b="1" i="0" u="none" strike="noStrike" cap="none" normalizeH="0" baseline="0" dirty="0" smtClean="0">
                        <a:ln>
                          <a:noFill/>
                        </a:ln>
                        <a:solidFill>
                          <a:srgbClr val="00FFFF"/>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Κροταφικός Λοβός</a:t>
                      </a:r>
                      <a:endParaRPr kumimoji="0" lang="el-GR" altLang="el-GR" sz="1800" b="1" i="0" u="none" strike="noStrike" cap="none" normalizeH="0" baseline="0" dirty="0" smtClean="0">
                        <a:ln>
                          <a:noFill/>
                        </a:ln>
                        <a:solidFill>
                          <a:srgbClr val="00FFFF"/>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Έξω</a:t>
                      </a:r>
                      <a:endParaRPr kumimoji="0" lang="el-GR" altLang="el-GR" sz="1800" b="1" i="0" u="none" strike="noStrike" cap="none" normalizeH="0" baseline="0" dirty="0" smtClean="0">
                        <a:ln>
                          <a:noFill/>
                        </a:ln>
                        <a:solidFill>
                          <a:srgbClr val="00FFFF"/>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Κέντρο Ακοής</a:t>
                      </a:r>
                      <a:endParaRPr kumimoji="0" lang="el-GR" altLang="el-GR" sz="1800" b="1" i="0" u="none" strike="noStrike" cap="none" normalizeH="0" baseline="0" dirty="0" smtClean="0">
                        <a:ln>
                          <a:noFill/>
                        </a:ln>
                        <a:solidFill>
                          <a:srgbClr val="00FFFF"/>
                        </a:solidFill>
                        <a:effectLst/>
                        <a:latin typeface="+mn-lt"/>
                        <a:cs typeface="Arial" charset="0"/>
                      </a:endParaRPr>
                    </a:p>
                  </a:txBody>
                  <a:tcPr anchor="ctr" horzOverflow="overflow"/>
                </a:tc>
              </a:tr>
              <a:tr h="352425">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10</a:t>
                      </a:r>
                      <a:endParaRPr kumimoji="0" lang="el-GR" altLang="el-GR" sz="1800" b="1" i="0" u="none" strike="noStrike" cap="none" normalizeH="0" baseline="0" dirty="0" smtClean="0">
                        <a:ln>
                          <a:noFill/>
                        </a:ln>
                        <a:solidFill>
                          <a:srgbClr val="CC33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Σφηνοειδές Λοβίο</a:t>
                      </a:r>
                      <a:endParaRPr kumimoji="0" lang="el-GR" altLang="el-GR" sz="1800" b="1" i="0" u="none" strike="noStrike" cap="none" normalizeH="0" baseline="0" dirty="0" smtClean="0">
                        <a:ln>
                          <a:noFill/>
                        </a:ln>
                        <a:solidFill>
                          <a:srgbClr val="FF66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Ινιακός Λοβός</a:t>
                      </a:r>
                      <a:endParaRPr kumimoji="0" lang="el-GR" altLang="el-GR" sz="1800" b="1" i="0" u="none" strike="noStrike" cap="none" normalizeH="0" baseline="0" dirty="0" smtClean="0">
                        <a:ln>
                          <a:noFill/>
                        </a:ln>
                        <a:solidFill>
                          <a:srgbClr val="FF66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Έσω</a:t>
                      </a:r>
                      <a:endParaRPr kumimoji="0" lang="el-GR" altLang="el-GR" sz="1800" b="1" i="0" u="none" strike="noStrike" cap="none" normalizeH="0" baseline="0" dirty="0" smtClean="0">
                        <a:ln>
                          <a:noFill/>
                        </a:ln>
                        <a:solidFill>
                          <a:srgbClr val="FF6600"/>
                        </a:solidFill>
                        <a:effectLst/>
                        <a:latin typeface="+mn-lt"/>
                        <a:cs typeface="Arial" charset="0"/>
                      </a:endParaRPr>
                    </a:p>
                  </a:txBody>
                  <a:tcPr anchor="ct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Κέντρο  Όρασης</a:t>
                      </a:r>
                      <a:endParaRPr kumimoji="0" lang="el-GR" altLang="el-GR" sz="1800" b="1" i="0" u="none" strike="noStrike" cap="none" normalizeH="0" baseline="0" dirty="0" smtClean="0">
                        <a:ln>
                          <a:noFill/>
                        </a:ln>
                        <a:solidFill>
                          <a:srgbClr val="FF6600"/>
                        </a:solidFill>
                        <a:effectLst/>
                        <a:latin typeface="+mn-lt"/>
                        <a:cs typeface="Arial" charset="0"/>
                      </a:endParaRPr>
                    </a:p>
                  </a:txBody>
                  <a:tcPr anchor="ctr" horzOverflow="overflow"/>
                </a:tc>
              </a:tr>
            </a:tbl>
          </a:graphicData>
        </a:graphic>
      </p:graphicFrame>
      <p:sp>
        <p:nvSpPr>
          <p:cNvPr id="2" name="Title 1"/>
          <p:cNvSpPr>
            <a:spLocks noGrp="1"/>
          </p:cNvSpPr>
          <p:nvPr>
            <p:ph type="title"/>
          </p:nvPr>
        </p:nvSpPr>
        <p:spPr>
          <a:xfrm>
            <a:off x="457200" y="277813"/>
            <a:ext cx="8229600" cy="414883"/>
          </a:xfrm>
        </p:spPr>
        <p:txBody>
          <a:bodyPr>
            <a:normAutofit fontScale="90000"/>
          </a:bodyPr>
          <a:lstStyle/>
          <a:p>
            <a:r>
              <a:rPr lang="el-GR" dirty="0" smtClean="0"/>
              <a:t>Εγκεφαλικά κέντρα ημισφαιρίων </a:t>
            </a:r>
            <a:r>
              <a:rPr lang="el-GR" sz="2700" b="0" dirty="0" smtClean="0">
                <a:solidFill>
                  <a:prstClr val="black"/>
                </a:solidFill>
              </a:rPr>
              <a:t>(2/2</a:t>
            </a:r>
            <a:r>
              <a:rPr lang="el-GR" sz="2700" b="0" dirty="0">
                <a:solidFill>
                  <a:prstClr val="black"/>
                </a:solidFill>
              </a:rPr>
              <a:t>)</a:t>
            </a:r>
            <a:endParaRPr lang="el-GR" dirty="0"/>
          </a:p>
        </p:txBody>
      </p:sp>
      <p:sp>
        <p:nvSpPr>
          <p:cNvPr id="3" name="Slide Number Placeholder 2"/>
          <p:cNvSpPr>
            <a:spLocks noGrp="1"/>
          </p:cNvSpPr>
          <p:nvPr>
            <p:ph type="sldNum" sz="quarter" idx="12"/>
          </p:nvPr>
        </p:nvSpPr>
        <p:spPr/>
        <p:txBody>
          <a:bodyPr/>
          <a:lstStyle/>
          <a:p>
            <a:fld id="{0D1BA22A-9DEE-4A45-865B-EFB51F44E4C9}" type="slidenum">
              <a:rPr lang="el-GR" altLang="el-GR" smtClean="0"/>
              <a:pPr/>
              <a:t>3</a:t>
            </a:fld>
            <a:endParaRPr lang="el-GR" altLang="el-GR" dirty="0"/>
          </a:p>
        </p:txBody>
      </p:sp>
    </p:spTree>
    <p:custDataLst>
      <p:tags r:id="rId1"/>
    </p:custDataLst>
    <p:extLst>
      <p:ext uri="{BB962C8B-B14F-4D97-AF65-F5344CB8AC3E}">
        <p14:creationId xmlns:p14="http://schemas.microsoft.com/office/powerpoint/2010/main" val="112920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r>
              <a:rPr lang="el-GR" altLang="el-GR" dirty="0"/>
              <a:t>Μέρη </a:t>
            </a:r>
            <a:r>
              <a:rPr lang="el-GR" altLang="el-GR" dirty="0" smtClean="0"/>
              <a:t>εγκεφάλου</a:t>
            </a:r>
            <a:r>
              <a:rPr lang="en-US" altLang="el-GR" dirty="0" smtClean="0"/>
              <a:t> </a:t>
            </a:r>
            <a:r>
              <a:rPr lang="en-US" altLang="el-GR" sz="3200" b="0" dirty="0" smtClean="0">
                <a:solidFill>
                  <a:prstClr val="black"/>
                </a:solidFill>
              </a:rPr>
              <a:t>(4/4</a:t>
            </a:r>
            <a:r>
              <a:rPr lang="en-US" altLang="el-GR" sz="3200" b="0" dirty="0">
                <a:solidFill>
                  <a:prstClr val="black"/>
                </a:solidFill>
              </a:rPr>
              <a:t>)</a:t>
            </a:r>
            <a:endParaRPr lang="el-GR" altLang="el-GR" sz="2000" b="1" u="sng" dirty="0"/>
          </a:p>
        </p:txBody>
      </p:sp>
      <p:sp>
        <p:nvSpPr>
          <p:cNvPr id="10243" name="Rectangle 3"/>
          <p:cNvSpPr>
            <a:spLocks noGrp="1" noChangeArrowheads="1"/>
          </p:cNvSpPr>
          <p:nvPr>
            <p:ph idx="1"/>
          </p:nvPr>
        </p:nvSpPr>
        <p:spPr>
          <a:xfrm>
            <a:off x="457200" y="1196752"/>
            <a:ext cx="7787208" cy="5040560"/>
          </a:xfrm>
        </p:spPr>
        <p:txBody>
          <a:bodyPr>
            <a:noAutofit/>
          </a:bodyPr>
          <a:lstStyle/>
          <a:p>
            <a:pPr>
              <a:lnSpc>
                <a:spcPct val="110000"/>
              </a:lnSpc>
            </a:pPr>
            <a:r>
              <a:rPr lang="el-GR" altLang="el-GR" sz="2400" dirty="0" smtClean="0">
                <a:effectLst/>
              </a:rPr>
              <a:t>Ο </a:t>
            </a:r>
            <a:r>
              <a:rPr lang="el-GR" altLang="el-GR" sz="2400" b="1" dirty="0" smtClean="0">
                <a:effectLst/>
              </a:rPr>
              <a:t>μεταθάλαμος</a:t>
            </a:r>
            <a:r>
              <a:rPr lang="en-US" altLang="el-GR" sz="2400" dirty="0" smtClean="0">
                <a:effectLst/>
              </a:rPr>
              <a:t>:</a:t>
            </a:r>
            <a:r>
              <a:rPr lang="el-GR" altLang="el-GR" sz="2400" dirty="0" smtClean="0">
                <a:effectLst/>
              </a:rPr>
              <a:t> αποτελείται </a:t>
            </a:r>
            <a:r>
              <a:rPr lang="el-GR" altLang="el-GR" sz="2400" dirty="0">
                <a:effectLst/>
              </a:rPr>
              <a:t>από </a:t>
            </a:r>
            <a:r>
              <a:rPr lang="el-GR" altLang="el-GR" sz="2400" dirty="0" smtClean="0">
                <a:effectLst/>
              </a:rPr>
              <a:t>τα</a:t>
            </a:r>
            <a:r>
              <a:rPr lang="en-US" altLang="el-GR" sz="2400" dirty="0" smtClean="0">
                <a:effectLst/>
              </a:rPr>
              <a:t> </a:t>
            </a:r>
            <a:r>
              <a:rPr lang="el-GR" altLang="el-GR" sz="2400" dirty="0" smtClean="0">
                <a:effectLst/>
              </a:rPr>
              <a:t>γονατώδη </a:t>
            </a:r>
            <a:r>
              <a:rPr lang="el-GR" altLang="el-GR" sz="2400" dirty="0">
                <a:effectLst/>
              </a:rPr>
              <a:t>σώματα (το έσω και το έξω) </a:t>
            </a:r>
          </a:p>
          <a:p>
            <a:pPr>
              <a:lnSpc>
                <a:spcPct val="110000"/>
              </a:lnSpc>
            </a:pPr>
            <a:r>
              <a:rPr lang="el-GR" altLang="el-GR" sz="2400" dirty="0" smtClean="0">
                <a:effectLst/>
              </a:rPr>
              <a:t>Ο </a:t>
            </a:r>
            <a:r>
              <a:rPr lang="el-GR" altLang="el-GR" sz="2400" b="1" dirty="0" smtClean="0">
                <a:effectLst/>
              </a:rPr>
              <a:t>επιθάλαμος</a:t>
            </a:r>
            <a:r>
              <a:rPr lang="en-US" altLang="el-GR" sz="2400" dirty="0" smtClean="0">
                <a:effectLst/>
              </a:rPr>
              <a:t>:</a:t>
            </a:r>
            <a:r>
              <a:rPr lang="el-GR" altLang="el-GR" sz="2400" dirty="0" smtClean="0">
                <a:effectLst/>
              </a:rPr>
              <a:t> αποτελείται </a:t>
            </a:r>
            <a:r>
              <a:rPr lang="el-GR" altLang="el-GR" sz="2400" dirty="0">
                <a:effectLst/>
              </a:rPr>
              <a:t>από </a:t>
            </a:r>
            <a:r>
              <a:rPr lang="el-GR" altLang="el-GR" sz="2400" dirty="0" smtClean="0">
                <a:effectLst/>
              </a:rPr>
              <a:t>την</a:t>
            </a:r>
            <a:r>
              <a:rPr lang="en-US" altLang="el-GR" sz="2400" dirty="0" smtClean="0">
                <a:effectLst/>
              </a:rPr>
              <a:t> </a:t>
            </a:r>
            <a:r>
              <a:rPr lang="el-GR" altLang="el-GR" sz="2400" dirty="0" smtClean="0">
                <a:effectLst/>
              </a:rPr>
              <a:t>επίφυση </a:t>
            </a:r>
            <a:r>
              <a:rPr lang="el-GR" altLang="el-GR" sz="2400" dirty="0">
                <a:effectLst/>
              </a:rPr>
              <a:t>(ή κωνάριο). </a:t>
            </a:r>
          </a:p>
          <a:p>
            <a:pPr>
              <a:lnSpc>
                <a:spcPct val="110000"/>
              </a:lnSpc>
            </a:pPr>
            <a:r>
              <a:rPr lang="el-GR" altLang="el-GR" sz="2400" dirty="0" smtClean="0">
                <a:effectLst/>
              </a:rPr>
              <a:t>Το </a:t>
            </a:r>
            <a:r>
              <a:rPr lang="el-GR" altLang="el-GR" sz="2400" b="1" dirty="0" smtClean="0">
                <a:effectLst/>
              </a:rPr>
              <a:t>τετράδυμο</a:t>
            </a:r>
            <a:r>
              <a:rPr lang="en-US" altLang="el-GR" sz="2400" dirty="0" smtClean="0">
                <a:effectLst/>
              </a:rPr>
              <a:t>:</a:t>
            </a:r>
            <a:r>
              <a:rPr lang="el-GR" altLang="el-GR" sz="2400" dirty="0" smtClean="0">
                <a:effectLst/>
              </a:rPr>
              <a:t> αποτελείται </a:t>
            </a:r>
            <a:r>
              <a:rPr lang="el-GR" altLang="el-GR" sz="2400" dirty="0">
                <a:effectLst/>
              </a:rPr>
              <a:t>από τα </a:t>
            </a:r>
            <a:r>
              <a:rPr lang="el-GR" altLang="el-GR" sz="2400" dirty="0" smtClean="0">
                <a:effectLst/>
              </a:rPr>
              <a:t>τέσσερα </a:t>
            </a:r>
            <a:r>
              <a:rPr lang="el-GR" altLang="el-GR" sz="2400" dirty="0">
                <a:effectLst/>
              </a:rPr>
              <a:t>διδύμια (δύο πρόσθια και δύο οπίσθια).</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Tree>
    <p:custDataLst>
      <p:tags r:id="rId1"/>
    </p:custDataLst>
    <p:extLst>
      <p:ext uri="{BB962C8B-B14F-4D97-AF65-F5344CB8AC3E}">
        <p14:creationId xmlns:p14="http://schemas.microsoft.com/office/powerpoint/2010/main" val="3145121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l-GR" altLang="el-GR" dirty="0"/>
              <a:t>Κοιλίες του </a:t>
            </a:r>
            <a:r>
              <a:rPr lang="el-GR" altLang="el-GR" dirty="0" smtClean="0"/>
              <a:t>εγκεφάλου</a:t>
            </a:r>
            <a:r>
              <a:rPr lang="en-US" altLang="el-GR" dirty="0" smtClean="0"/>
              <a:t> </a:t>
            </a:r>
            <a:r>
              <a:rPr lang="en-US" altLang="el-GR" sz="3200" b="0" dirty="0" smtClean="0"/>
              <a:t>(1/5)</a:t>
            </a:r>
            <a:endParaRPr lang="el-GR" altLang="el-GR" sz="3200" b="0" dirty="0"/>
          </a:p>
        </p:txBody>
      </p:sp>
      <p:sp>
        <p:nvSpPr>
          <p:cNvPr id="9219" name="Rectangle 3"/>
          <p:cNvSpPr>
            <a:spLocks noGrp="1" noChangeArrowheads="1"/>
          </p:cNvSpPr>
          <p:nvPr>
            <p:ph idx="1"/>
          </p:nvPr>
        </p:nvSpPr>
        <p:spPr/>
        <p:txBody>
          <a:bodyPr>
            <a:normAutofit/>
          </a:bodyPr>
          <a:lstStyle/>
          <a:p>
            <a:pPr marL="0" indent="0" algn="l">
              <a:buNone/>
            </a:pPr>
            <a:r>
              <a:rPr lang="el-GR" altLang="el-GR" sz="2400" b="1" dirty="0" smtClean="0"/>
              <a:t>Κοιλίες</a:t>
            </a:r>
            <a:r>
              <a:rPr lang="el-GR" altLang="el-GR" sz="2400" dirty="0" smtClean="0"/>
              <a:t> </a:t>
            </a:r>
            <a:r>
              <a:rPr lang="el-GR" altLang="el-GR" sz="2400" dirty="0"/>
              <a:t>λέγονται οι κοιλότητες που βρίσκονται στο εσωτερικό του εγκεφάλου και είναι τέσσερες:(</a:t>
            </a:r>
            <a:r>
              <a:rPr lang="el-GR" altLang="el-GR" sz="2400" b="1" dirty="0" smtClean="0"/>
              <a:t>εικόνα</a:t>
            </a:r>
            <a:r>
              <a:rPr lang="el-GR" altLang="el-GR" sz="2400" dirty="0" smtClean="0"/>
              <a:t>)</a:t>
            </a:r>
            <a:endParaRPr lang="el-GR" altLang="el-GR" sz="2400" dirty="0"/>
          </a:p>
          <a:p>
            <a:pPr algn="l"/>
            <a:r>
              <a:rPr lang="el-GR" altLang="el-GR" sz="2400" dirty="0"/>
              <a:t>οι </a:t>
            </a:r>
            <a:r>
              <a:rPr lang="el-GR" altLang="el-GR" sz="2400" b="1" dirty="0"/>
              <a:t>δύο πλάγιες</a:t>
            </a:r>
            <a:r>
              <a:rPr lang="el-GR" altLang="el-GR" sz="2400" dirty="0"/>
              <a:t> κοιλίες</a:t>
            </a:r>
          </a:p>
          <a:p>
            <a:pPr algn="l"/>
            <a:r>
              <a:rPr lang="el-GR" altLang="el-GR" sz="2400" dirty="0"/>
              <a:t>η </a:t>
            </a:r>
            <a:r>
              <a:rPr lang="el-GR" altLang="el-GR" sz="2400" b="1" dirty="0"/>
              <a:t>μέση ή 3η</a:t>
            </a:r>
            <a:r>
              <a:rPr lang="el-GR" altLang="el-GR" sz="2400" dirty="0"/>
              <a:t> κοιλία και</a:t>
            </a:r>
          </a:p>
          <a:p>
            <a:pPr algn="l"/>
            <a:r>
              <a:rPr lang="el-GR" altLang="el-GR" sz="2400" dirty="0"/>
              <a:t>η </a:t>
            </a:r>
            <a:r>
              <a:rPr lang="el-GR" altLang="el-GR" sz="2400" b="1" dirty="0"/>
              <a:t>τετάρτη </a:t>
            </a:r>
            <a:r>
              <a:rPr lang="el-GR" altLang="el-GR" sz="2400" dirty="0"/>
              <a:t>κοιλία</a:t>
            </a:r>
            <a:r>
              <a:rPr lang="el-GR" altLang="el-GR" sz="2400" dirty="0" smtClean="0"/>
              <a:t>.</a:t>
            </a:r>
            <a:endParaRPr lang="el-GR" altLang="el-GR" sz="24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420888"/>
            <a:ext cx="4762500" cy="3524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92080" y="6006479"/>
            <a:ext cx="2461585" cy="461665"/>
          </a:xfrm>
          <a:prstGeom prst="rect">
            <a:avLst/>
          </a:prstGeom>
        </p:spPr>
        <p:txBody>
          <a:bodyPr wrap="square">
            <a:spAutoFit/>
          </a:bodyPr>
          <a:lstStyle/>
          <a:p>
            <a:pPr algn="ctr"/>
            <a:r>
              <a:rPr lang="en-US" sz="1200" dirty="0" smtClean="0">
                <a:solidFill>
                  <a:srgbClr val="333333"/>
                </a:solidFill>
                <a:latin typeface="+mn-lt"/>
              </a:rPr>
              <a:t>“</a:t>
            </a:r>
            <a:r>
              <a:rPr lang="en-US" sz="1200" dirty="0" smtClean="0">
                <a:solidFill>
                  <a:srgbClr val="333333"/>
                </a:solidFill>
                <a:latin typeface="+mn-lt"/>
                <a:hlinkClick r:id="rId4"/>
              </a:rPr>
              <a:t>Gray734</a:t>
            </a:r>
            <a:r>
              <a:rPr lang="en-US" sz="1200" dirty="0" smtClean="0">
                <a:solidFill>
                  <a:srgbClr val="333333"/>
                </a:solidFill>
                <a:latin typeface="+mn-lt"/>
              </a:rPr>
              <a:t>” </a:t>
            </a:r>
            <a:r>
              <a:rPr lang="el-GR" sz="1200" dirty="0" smtClean="0">
                <a:solidFill>
                  <a:srgbClr val="333333"/>
                </a:solidFill>
                <a:latin typeface="+mn-lt"/>
              </a:rPr>
              <a:t>από </a:t>
            </a:r>
            <a:r>
              <a:rPr lang="en-US" sz="1200" dirty="0" smtClean="0">
                <a:latin typeface="+mn-lt"/>
                <a:hlinkClick r:id="rId5"/>
              </a:rPr>
              <a:t>Materialscientist</a:t>
            </a:r>
            <a:r>
              <a:rPr lang="el-GR" sz="1200" dirty="0" smtClean="0">
                <a:latin typeface="+mn-lt"/>
              </a:rPr>
              <a:t> διαθέσιμο ως κοινό κτήμα</a:t>
            </a:r>
            <a:endParaRPr lang="el-GR" sz="1200" dirty="0">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Tree>
    <p:custDataLst>
      <p:tags r:id="rId1"/>
    </p:custDataLst>
    <p:extLst>
      <p:ext uri="{BB962C8B-B14F-4D97-AF65-F5344CB8AC3E}">
        <p14:creationId xmlns:p14="http://schemas.microsoft.com/office/powerpoint/2010/main" val="12979618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l-GR" altLang="el-GR" dirty="0"/>
              <a:t>Κοιλίες του εγκεφάλου</a:t>
            </a:r>
            <a:r>
              <a:rPr lang="en-US" altLang="el-GR" dirty="0"/>
              <a:t> </a:t>
            </a:r>
            <a:r>
              <a:rPr lang="en-US" altLang="el-GR" sz="3200" b="0" dirty="0" smtClean="0"/>
              <a:t>(2/5</a:t>
            </a:r>
            <a:r>
              <a:rPr lang="en-US" altLang="el-GR" sz="3200" b="0" dirty="0"/>
              <a:t>)</a:t>
            </a:r>
            <a:endParaRPr lang="el-GR" altLang="el-GR" dirty="0"/>
          </a:p>
        </p:txBody>
      </p:sp>
      <p:sp>
        <p:nvSpPr>
          <p:cNvPr id="9219" name="Rectangle 3"/>
          <p:cNvSpPr>
            <a:spLocks noGrp="1" noChangeArrowheads="1"/>
          </p:cNvSpPr>
          <p:nvPr>
            <p:ph idx="1"/>
          </p:nvPr>
        </p:nvSpPr>
        <p:spPr/>
        <p:txBody>
          <a:bodyPr>
            <a:normAutofit/>
          </a:bodyPr>
          <a:lstStyle/>
          <a:p>
            <a:r>
              <a:rPr lang="el-GR" altLang="el-GR" sz="2400" dirty="0" smtClean="0"/>
              <a:t>Η </a:t>
            </a:r>
            <a:r>
              <a:rPr lang="el-GR" altLang="el-GR" sz="2400" dirty="0"/>
              <a:t>κάθε μία από τις </a:t>
            </a:r>
            <a:r>
              <a:rPr lang="el-GR" altLang="el-GR" sz="2400" b="1" dirty="0"/>
              <a:t>πλάγιες κοιλίες</a:t>
            </a:r>
            <a:r>
              <a:rPr lang="el-GR" altLang="el-GR" sz="2400" dirty="0"/>
              <a:t>, δεξιά και αριστερή, βρίσκεται στο εσωτερικό του βρεγματικού λοβού του αντίστοιχου ημισφαιρίου. Αποτελείται από </a:t>
            </a:r>
            <a:r>
              <a:rPr lang="el-GR" altLang="el-GR" sz="2400" dirty="0" smtClean="0"/>
              <a:t>μία </a:t>
            </a:r>
            <a:r>
              <a:rPr lang="el-GR" altLang="el-GR" sz="2400" b="1" dirty="0"/>
              <a:t>κεντρική ή</a:t>
            </a:r>
            <a:r>
              <a:rPr lang="el-GR" altLang="el-GR" sz="2400" dirty="0"/>
              <a:t> </a:t>
            </a:r>
            <a:r>
              <a:rPr lang="el-GR" altLang="el-GR" sz="2400" b="1" dirty="0"/>
              <a:t>βρεγματική μοίρα</a:t>
            </a:r>
            <a:r>
              <a:rPr lang="el-GR" altLang="el-GR" sz="2400" dirty="0"/>
              <a:t> και από τρεις προσεκβολές ή </a:t>
            </a:r>
            <a:r>
              <a:rPr lang="el-GR" altLang="el-GR" sz="2400" b="1" dirty="0"/>
              <a:t>κέρατα</a:t>
            </a:r>
            <a:r>
              <a:rPr lang="el-GR" altLang="el-GR" sz="2400" dirty="0"/>
              <a:t>:</a:t>
            </a:r>
          </a:p>
          <a:p>
            <a:pPr lvl="1"/>
            <a:r>
              <a:rPr lang="el-GR" altLang="el-GR" sz="2400" dirty="0">
                <a:solidFill>
                  <a:schemeClr val="tx1"/>
                </a:solidFill>
              </a:rPr>
              <a:t>το </a:t>
            </a:r>
            <a:r>
              <a:rPr lang="el-GR" altLang="el-GR" sz="2400" b="1" dirty="0">
                <a:solidFill>
                  <a:schemeClr val="tx1"/>
                </a:solidFill>
              </a:rPr>
              <a:t>μετωπιαίο</a:t>
            </a:r>
            <a:endParaRPr lang="el-GR" altLang="el-GR" sz="2400" dirty="0">
              <a:solidFill>
                <a:schemeClr val="tx1"/>
              </a:solidFill>
            </a:endParaRPr>
          </a:p>
          <a:p>
            <a:pPr lvl="1"/>
            <a:r>
              <a:rPr lang="el-GR" altLang="el-GR" sz="2400" dirty="0">
                <a:solidFill>
                  <a:schemeClr val="tx1"/>
                </a:solidFill>
              </a:rPr>
              <a:t>το </a:t>
            </a:r>
            <a:r>
              <a:rPr lang="el-GR" altLang="el-GR" sz="2400" b="1" dirty="0">
                <a:solidFill>
                  <a:schemeClr val="tx1"/>
                </a:solidFill>
              </a:rPr>
              <a:t>κροταφικό </a:t>
            </a:r>
            <a:r>
              <a:rPr lang="el-GR" altLang="el-GR" sz="2400" dirty="0">
                <a:solidFill>
                  <a:schemeClr val="tx1"/>
                </a:solidFill>
              </a:rPr>
              <a:t>και</a:t>
            </a:r>
          </a:p>
          <a:p>
            <a:pPr lvl="1"/>
            <a:r>
              <a:rPr lang="el-GR" altLang="el-GR" sz="2400" dirty="0">
                <a:solidFill>
                  <a:schemeClr val="tx1"/>
                </a:solidFill>
              </a:rPr>
              <a:t>το </a:t>
            </a:r>
            <a:r>
              <a:rPr lang="el-GR" altLang="el-GR" sz="2400" b="1" dirty="0">
                <a:solidFill>
                  <a:schemeClr val="tx1"/>
                </a:solidFill>
              </a:rPr>
              <a:t>ινιακό</a:t>
            </a:r>
            <a:r>
              <a:rPr lang="el-GR" altLang="el-GR" sz="2400" dirty="0">
                <a:solidFill>
                  <a:schemeClr val="tx1"/>
                </a:solidFill>
              </a:rPr>
              <a:t>.</a:t>
            </a:r>
          </a:p>
          <a:p>
            <a:pPr algn="l"/>
            <a:endParaRPr lang="el-GR" altLang="el-GR" sz="24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Tree>
    <p:custDataLst>
      <p:tags r:id="rId1"/>
    </p:custDataLst>
    <p:extLst>
      <p:ext uri="{BB962C8B-B14F-4D97-AF65-F5344CB8AC3E}">
        <p14:creationId xmlns:p14="http://schemas.microsoft.com/office/powerpoint/2010/main" val="3263298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l-GR" altLang="el-GR" dirty="0"/>
              <a:t>Κοιλίες του εγκεφάλου</a:t>
            </a:r>
            <a:r>
              <a:rPr lang="en-US" altLang="el-GR" dirty="0"/>
              <a:t> </a:t>
            </a:r>
            <a:r>
              <a:rPr lang="en-US" altLang="el-GR" sz="3200" b="0" dirty="0" smtClean="0"/>
              <a:t>(3/5</a:t>
            </a:r>
            <a:r>
              <a:rPr lang="en-US" altLang="el-GR" sz="3200" b="0" dirty="0"/>
              <a:t>)</a:t>
            </a:r>
            <a:endParaRPr lang="el-GR" altLang="el-GR" sz="2000" b="1" u="sng" dirty="0"/>
          </a:p>
        </p:txBody>
      </p:sp>
      <p:sp>
        <p:nvSpPr>
          <p:cNvPr id="8195" name="Rectangle 3"/>
          <p:cNvSpPr>
            <a:spLocks noGrp="1" noChangeArrowheads="1"/>
          </p:cNvSpPr>
          <p:nvPr>
            <p:ph idx="1"/>
          </p:nvPr>
        </p:nvSpPr>
        <p:spPr/>
        <p:txBody>
          <a:bodyPr/>
          <a:lstStyle/>
          <a:p>
            <a:r>
              <a:rPr lang="el-GR" altLang="el-GR" sz="2400" dirty="0"/>
              <a:t>Η κάθε πλάγια κοιλία επικοινωνεί με την </a:t>
            </a:r>
            <a:r>
              <a:rPr lang="el-GR" altLang="el-GR" sz="2400" b="1" dirty="0"/>
              <a:t>3η κοιλία</a:t>
            </a:r>
            <a:r>
              <a:rPr lang="el-GR" altLang="el-GR" sz="2400" dirty="0"/>
              <a:t> με το </a:t>
            </a:r>
            <a:r>
              <a:rPr lang="el-GR" altLang="el-GR" sz="2400" b="1" dirty="0"/>
              <a:t>μεσοκοιλιακό τρήμα</a:t>
            </a:r>
            <a:r>
              <a:rPr lang="el-GR" altLang="el-GR" sz="2400" dirty="0"/>
              <a:t> του </a:t>
            </a:r>
            <a:r>
              <a:rPr lang="el-GR" altLang="el-GR" sz="2400" b="1" dirty="0"/>
              <a:t>Μο</a:t>
            </a:r>
            <a:r>
              <a:rPr lang="en-US" altLang="el-GR" sz="2400" b="1" dirty="0"/>
              <a:t>nroe</a:t>
            </a:r>
            <a:r>
              <a:rPr lang="el-GR" altLang="el-GR" sz="2400" b="1" dirty="0"/>
              <a:t>,</a:t>
            </a:r>
            <a:r>
              <a:rPr lang="el-GR" altLang="el-GR" sz="2400" dirty="0"/>
              <a:t> μέσω του οποίου κυκλοφορεί το εγκεφαλονωτιαίο υγρό που γεμίζει τις κοιλότητες. Απόφραξη του μεσοκοιλιακού τρήματος προκαλεί υδροκέφαλο.</a:t>
            </a:r>
          </a:p>
        </p:txBody>
      </p:sp>
      <p:sp>
        <p:nvSpPr>
          <p:cNvPr id="8197" name="Rectangle 5"/>
          <p:cNvSpPr>
            <a:spLocks noChangeArrowheads="1"/>
          </p:cNvSpPr>
          <p:nvPr/>
        </p:nvSpPr>
        <p:spPr bwMode="auto">
          <a:xfrm>
            <a:off x="0" y="1850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ltLang="el-GR" dirty="0"/>
          </a:p>
        </p:txBody>
      </p:sp>
      <p:graphicFrame>
        <p:nvGraphicFramePr>
          <p:cNvPr id="8207" name="Group 15"/>
          <p:cNvGraphicFramePr>
            <a:graphicFrameLocks noGrp="1"/>
          </p:cNvGraphicFramePr>
          <p:nvPr>
            <p:extLst>
              <p:ext uri="{D42A27DB-BD31-4B8C-83A1-F6EECF244321}">
                <p14:modId xmlns:p14="http://schemas.microsoft.com/office/powerpoint/2010/main" val="2352836655"/>
              </p:ext>
            </p:extLst>
          </p:nvPr>
        </p:nvGraphicFramePr>
        <p:xfrm>
          <a:off x="0" y="2035175"/>
          <a:ext cx="1071563" cy="518160"/>
        </p:xfrm>
        <a:graphic>
          <a:graphicData uri="http://schemas.openxmlformats.org/drawingml/2006/table">
            <a:tbl>
              <a:tblPr/>
              <a:tblGrid>
                <a:gridCol w="1071563"/>
              </a:tblGrid>
              <a:tr h="15398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8208" name="Rectangle 16"/>
          <p:cNvSpPr>
            <a:spLocks noChangeArrowheads="1"/>
          </p:cNvSpPr>
          <p:nvPr/>
        </p:nvSpPr>
        <p:spPr bwMode="auto">
          <a:xfrm>
            <a:off x="0" y="2552700"/>
            <a:ext cx="184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l-GR" altLang="el-GR" dirty="0"/>
              <a:t/>
            </a:r>
            <a:br>
              <a:rPr lang="el-GR" altLang="el-GR" dirty="0"/>
            </a:br>
            <a:endParaRPr lang="el-GR" altLang="el-GR" dirty="0"/>
          </a:p>
          <a:p>
            <a:pPr eaLnBrk="0" hangingPunct="0"/>
            <a:endParaRPr lang="el-GR" altLang="el-GR" dirty="0"/>
          </a:p>
        </p:txBody>
      </p:sp>
      <p:graphicFrame>
        <p:nvGraphicFramePr>
          <p:cNvPr id="8218" name="Group 26"/>
          <p:cNvGraphicFramePr>
            <a:graphicFrameLocks noGrp="1"/>
          </p:cNvGraphicFramePr>
          <p:nvPr>
            <p:extLst>
              <p:ext uri="{D42A27DB-BD31-4B8C-83A1-F6EECF244321}">
                <p14:modId xmlns:p14="http://schemas.microsoft.com/office/powerpoint/2010/main" val="2532684751"/>
              </p:ext>
            </p:extLst>
          </p:nvPr>
        </p:nvGraphicFramePr>
        <p:xfrm>
          <a:off x="0" y="3468688"/>
          <a:ext cx="979488" cy="213360"/>
        </p:xfrm>
        <a:graphic>
          <a:graphicData uri="http://schemas.openxmlformats.org/drawingml/2006/table">
            <a:tbl>
              <a:tblPr/>
              <a:tblGrid>
                <a:gridCol w="979488"/>
              </a:tblGrid>
              <a:tr h="153988">
                <a:tc>
                  <a:txBody>
                    <a:bodyPr/>
                    <a:lstStyle>
                      <a:lvl1pPr>
                        <a:spcBef>
                          <a:spcPct val="20000"/>
                        </a:spcBef>
                        <a:buClr>
                          <a:schemeClr val="hlink"/>
                        </a:buClr>
                        <a:buSzPct val="80000"/>
                        <a:buFont typeface="Wingdings" pitchFamily="2" charset="2"/>
                        <a:tabLst>
                          <a:tab pos="1536700" algn="l"/>
                        </a:tabLst>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tabLst>
                          <a:tab pos="1536700" algn="l"/>
                        </a:tabLst>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tabLst>
                          <a:tab pos="1536700" algn="l"/>
                        </a:tabLst>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tabLst>
                          <a:tab pos="1536700" algn="l"/>
                        </a:tabLst>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tabLst>
                          <a:tab pos="1536700" algn="l"/>
                        </a:tabLst>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tabLst>
                          <a:tab pos="1536700" algn="l"/>
                        </a:tabLst>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tabLst>
                          <a:tab pos="1536700" algn="l"/>
                        </a:tabLst>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tabLst>
                          <a:tab pos="1536700" algn="l"/>
                        </a:tabLst>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tabLst>
                          <a:tab pos="1536700" algn="l"/>
                        </a:tabLst>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536700" algn="l"/>
                        </a:tabLst>
                      </a:pPr>
                      <a:r>
                        <a:rPr kumimoji="0" lang="el-GR" altLang="el-GR" sz="800" b="1" i="0" u="none" strike="noStrike" cap="none" normalizeH="0" baseline="0" dirty="0" smtClean="0">
                          <a:ln>
                            <a:noFill/>
                          </a:ln>
                          <a:solidFill>
                            <a:srgbClr val="000000"/>
                          </a:solidFill>
                          <a:effectLst/>
                          <a:latin typeface="Arial" charset="0"/>
                          <a:cs typeface="Times New Roman" pitchFamily="16" charset="0"/>
                        </a:rPr>
                        <a:t>   </a:t>
                      </a:r>
                      <a:endParaRPr kumimoji="0" lang="el-GR" altLang="el-GR" sz="1800" b="0" i="0" u="none" strike="noStrike" cap="none" normalizeH="0" baseline="0" dirty="0" smtClean="0">
                        <a:ln>
                          <a:noFill/>
                        </a:ln>
                        <a:solidFill>
                          <a:schemeClr val="tx1"/>
                        </a:solidFill>
                        <a:effectLst/>
                        <a:latin typeface="Arial" charset="0"/>
                        <a:cs typeface="Arial"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996952"/>
            <a:ext cx="4065948" cy="35942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Tree>
    <p:custDataLst>
      <p:tags r:id="rId1"/>
    </p:custDataLst>
    <p:extLst>
      <p:ext uri="{BB962C8B-B14F-4D97-AF65-F5344CB8AC3E}">
        <p14:creationId xmlns:p14="http://schemas.microsoft.com/office/powerpoint/2010/main" val="15291059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l-GR" altLang="el-GR" dirty="0"/>
              <a:t>Κοιλίες του εγκεφάλου</a:t>
            </a:r>
            <a:r>
              <a:rPr lang="en-US" altLang="el-GR" dirty="0"/>
              <a:t> </a:t>
            </a:r>
            <a:r>
              <a:rPr lang="en-US" altLang="el-GR" sz="3200" b="0" dirty="0" smtClean="0"/>
              <a:t>(4/5</a:t>
            </a:r>
            <a:r>
              <a:rPr lang="en-US" altLang="el-GR" sz="3200" b="0" dirty="0"/>
              <a:t>)</a:t>
            </a:r>
            <a:endParaRPr lang="el-GR" altLang="el-GR" sz="2400" b="1" u="sng" dirty="0"/>
          </a:p>
        </p:txBody>
      </p:sp>
      <p:sp>
        <p:nvSpPr>
          <p:cNvPr id="7173" name="Rectangle 5"/>
          <p:cNvSpPr>
            <a:spLocks noGrp="1" noChangeArrowheads="1"/>
          </p:cNvSpPr>
          <p:nvPr>
            <p:ph idx="1"/>
          </p:nvPr>
        </p:nvSpPr>
        <p:spPr>
          <a:xfrm>
            <a:off x="457200" y="1196752"/>
            <a:ext cx="5050903" cy="5040560"/>
          </a:xfrm>
        </p:spPr>
        <p:txBody>
          <a:bodyPr>
            <a:noAutofit/>
          </a:bodyPr>
          <a:lstStyle/>
          <a:p>
            <a:r>
              <a:rPr lang="el-GR" altLang="el-GR" sz="2400" dirty="0"/>
              <a:t>Η </a:t>
            </a:r>
            <a:r>
              <a:rPr lang="el-GR" altLang="el-GR" sz="2400" b="1" i="1" dirty="0"/>
              <a:t>μέση ή 3η κοιλία</a:t>
            </a:r>
            <a:r>
              <a:rPr lang="el-GR" altLang="el-GR" sz="2400" i="1" dirty="0"/>
              <a:t> </a:t>
            </a:r>
            <a:r>
              <a:rPr lang="el-GR" altLang="el-GR" sz="2400" dirty="0"/>
              <a:t>βρίσκεται μεταξύ των </a:t>
            </a:r>
            <a:r>
              <a:rPr lang="el-GR" altLang="el-GR" sz="2400" b="1" dirty="0"/>
              <a:t>οπτικών θαλάμων</a:t>
            </a:r>
            <a:r>
              <a:rPr lang="el-GR" altLang="el-GR" sz="2400" dirty="0"/>
              <a:t> και επικοινωνεί με τις πλάγιες κοιλίες με τα </a:t>
            </a:r>
            <a:r>
              <a:rPr lang="el-GR" altLang="el-GR" sz="2400" b="1" dirty="0"/>
              <a:t>μεσοκοιλιακά</a:t>
            </a:r>
            <a:r>
              <a:rPr lang="el-GR" altLang="el-GR" sz="2400" dirty="0"/>
              <a:t> τρήματα και με την 4η κοιλία με τον </a:t>
            </a:r>
            <a:r>
              <a:rPr lang="el-GR" altLang="el-GR" sz="2400" b="1" dirty="0"/>
              <a:t>υδραγωγό </a:t>
            </a:r>
            <a:r>
              <a:rPr lang="el-GR" altLang="el-GR" sz="2400" dirty="0"/>
              <a:t>του </a:t>
            </a:r>
            <a:r>
              <a:rPr lang="en-US" altLang="el-GR" sz="2400" b="1" dirty="0"/>
              <a:t>Sylvius</a:t>
            </a:r>
            <a:r>
              <a:rPr lang="el-GR" altLang="el-GR" sz="2400" dirty="0"/>
              <a:t>.</a:t>
            </a:r>
          </a:p>
          <a:p>
            <a:r>
              <a:rPr lang="el-GR" altLang="el-GR" sz="2400" dirty="0"/>
              <a:t>Η </a:t>
            </a:r>
            <a:r>
              <a:rPr lang="el-GR" altLang="el-GR" sz="2400" b="1" i="1" dirty="0"/>
              <a:t>4η κοιλία</a:t>
            </a:r>
            <a:r>
              <a:rPr lang="el-GR" altLang="el-GR" sz="2400" i="1" dirty="0"/>
              <a:t> </a:t>
            </a:r>
            <a:r>
              <a:rPr lang="el-GR" altLang="el-GR" sz="2400" dirty="0"/>
              <a:t>βρίσκεται μεταξύ του στελέχους του εγκεφάλου και της παρεγκεφαλίδας, έχει σχήμα ρόμβου και παρουσιάζει: </a:t>
            </a:r>
          </a:p>
          <a:p>
            <a:pPr lvl="1"/>
            <a:r>
              <a:rPr lang="el-GR" altLang="el-GR" sz="2400" b="1" dirty="0" smtClean="0"/>
              <a:t>πρόσθιο </a:t>
            </a:r>
            <a:r>
              <a:rPr lang="el-GR" altLang="el-GR" sz="2400" b="1" dirty="0"/>
              <a:t>τοίχωμα ή έδαφος</a:t>
            </a:r>
            <a:r>
              <a:rPr lang="el-GR" altLang="el-GR" sz="2400" dirty="0"/>
              <a:t> </a:t>
            </a:r>
            <a:r>
              <a:rPr lang="el-GR" altLang="el-GR" sz="2400" dirty="0" smtClean="0"/>
              <a:t>και</a:t>
            </a:r>
          </a:p>
          <a:p>
            <a:pPr lvl="1"/>
            <a:r>
              <a:rPr lang="el-GR" altLang="el-GR" sz="2400" b="1" dirty="0" smtClean="0"/>
              <a:t>οπίσθιο </a:t>
            </a:r>
            <a:r>
              <a:rPr lang="el-GR" altLang="el-GR" sz="2400" b="1" dirty="0"/>
              <a:t>τοίχωμα ή οροφή.</a:t>
            </a:r>
          </a:p>
          <a:p>
            <a:pPr>
              <a:lnSpc>
                <a:spcPct val="90000"/>
              </a:lnSpc>
            </a:pPr>
            <a:endParaRPr lang="el-GR" altLang="el-GR" sz="2400" b="1" dirty="0"/>
          </a:p>
        </p:txBody>
      </p:sp>
      <p:pic>
        <p:nvPicPr>
          <p:cNvPr id="1126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844824"/>
            <a:ext cx="3528391"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68438" y="5373216"/>
            <a:ext cx="3207722" cy="461665"/>
          </a:xfrm>
          <a:prstGeom prst="rect">
            <a:avLst/>
          </a:prstGeom>
        </p:spPr>
        <p:txBody>
          <a:bodyPr wrap="square">
            <a:spAutoFit/>
          </a:bodyPr>
          <a:lstStyle/>
          <a:p>
            <a:pPr algn="ctr"/>
            <a:r>
              <a:rPr lang="en-US" sz="1200" dirty="0" smtClean="0">
                <a:solidFill>
                  <a:srgbClr val="333333"/>
                </a:solidFill>
                <a:latin typeface="+mn-lt"/>
              </a:rPr>
              <a:t>“</a:t>
            </a:r>
            <a:r>
              <a:rPr lang="en-US" sz="1200" dirty="0" smtClean="0">
                <a:solidFill>
                  <a:srgbClr val="333333"/>
                </a:solidFill>
                <a:latin typeface="+mn-lt"/>
              </a:rPr>
              <a:t>Hirnventrikel</a:t>
            </a:r>
            <a:r>
              <a:rPr lang="en-US" sz="1200" dirty="0" smtClean="0">
                <a:solidFill>
                  <a:srgbClr val="333333"/>
                </a:solidFill>
                <a:latin typeface="+mn-lt"/>
              </a:rPr>
              <a:t> </a:t>
            </a:r>
            <a:r>
              <a:rPr lang="en-US" sz="1200" dirty="0" smtClean="0">
                <a:solidFill>
                  <a:srgbClr val="333333"/>
                </a:solidFill>
                <a:latin typeface="+mn-lt"/>
              </a:rPr>
              <a:t>mittelgroß</a:t>
            </a:r>
            <a:r>
              <a:rPr lang="en-US" sz="1200" dirty="0" smtClean="0">
                <a:solidFill>
                  <a:srgbClr val="333333"/>
                </a:solidFill>
                <a:latin typeface="+mn-lt"/>
              </a:rPr>
              <a:t>” </a:t>
            </a:r>
            <a:r>
              <a:rPr lang="el-GR" sz="1200" dirty="0" smtClean="0">
                <a:solidFill>
                  <a:srgbClr val="333333"/>
                </a:solidFill>
                <a:latin typeface="+mn-lt"/>
              </a:rPr>
              <a:t>από </a:t>
            </a:r>
            <a:r>
              <a:rPr lang="en-US" sz="1200" dirty="0" smtClean="0">
                <a:latin typeface="+mn-lt"/>
                <a:hlinkClick r:id="rId4"/>
              </a:rPr>
              <a:t>AlexanderQuent</a:t>
            </a:r>
            <a:r>
              <a:rPr lang="el-GR" sz="1200" dirty="0" smtClean="0">
                <a:latin typeface="+mn-lt"/>
              </a:rPr>
              <a:t> διαθέσιμο με άδεια </a:t>
            </a:r>
            <a:r>
              <a:rPr lang="en-US" sz="1200" dirty="0">
                <a:latin typeface="+mn-lt"/>
                <a:hlinkClick r:id="rId5"/>
              </a:rPr>
              <a:t>CC BY-SA </a:t>
            </a:r>
            <a:r>
              <a:rPr lang="en-US" sz="1200" dirty="0" smtClean="0">
                <a:latin typeface="+mn-lt"/>
                <a:hlinkClick r:id="rId5"/>
              </a:rPr>
              <a:t>2.5</a:t>
            </a:r>
            <a:endParaRPr lang="el-GR" sz="1200" dirty="0">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Tree>
    <p:custDataLst>
      <p:tags r:id="rId1"/>
    </p:custDataLst>
    <p:extLst>
      <p:ext uri="{BB962C8B-B14F-4D97-AF65-F5344CB8AC3E}">
        <p14:creationId xmlns:p14="http://schemas.microsoft.com/office/powerpoint/2010/main" val="298584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l-GR" altLang="el-GR" dirty="0"/>
              <a:t>Κοιλίες του εγκεφάλου</a:t>
            </a:r>
            <a:r>
              <a:rPr lang="en-US" altLang="el-GR" dirty="0"/>
              <a:t> </a:t>
            </a:r>
            <a:r>
              <a:rPr lang="en-US" altLang="el-GR" sz="3200" b="0" dirty="0" smtClean="0"/>
              <a:t>(5/5</a:t>
            </a:r>
            <a:r>
              <a:rPr lang="en-US" altLang="el-GR" sz="3200" b="0" dirty="0"/>
              <a:t>)</a:t>
            </a:r>
            <a:endParaRPr lang="el-GR" altLang="el-GR" sz="2000" b="1" u="sng" dirty="0"/>
          </a:p>
        </p:txBody>
      </p:sp>
      <p:sp>
        <p:nvSpPr>
          <p:cNvPr id="36867" name="Rectangle 3"/>
          <p:cNvSpPr>
            <a:spLocks noGrp="1" noChangeArrowheads="1"/>
          </p:cNvSpPr>
          <p:nvPr>
            <p:ph idx="1"/>
          </p:nvPr>
        </p:nvSpPr>
        <p:spPr/>
        <p:txBody>
          <a:bodyPr>
            <a:normAutofit/>
          </a:bodyPr>
          <a:lstStyle/>
          <a:p>
            <a:pPr algn="l"/>
            <a:r>
              <a:rPr lang="el-GR" altLang="el-GR" sz="2400" dirty="0"/>
              <a:t>Το </a:t>
            </a:r>
            <a:r>
              <a:rPr lang="el-GR" altLang="el-GR" sz="2400" b="1" dirty="0"/>
              <a:t>έδαφος</a:t>
            </a:r>
            <a:r>
              <a:rPr lang="el-GR" altLang="el-GR" sz="2400" dirty="0"/>
              <a:t> λέγεται και </a:t>
            </a:r>
            <a:r>
              <a:rPr lang="el-GR" altLang="el-GR" sz="2400" b="1" dirty="0"/>
              <a:t>ρομβοειδής βόθρος</a:t>
            </a:r>
            <a:r>
              <a:rPr lang="el-GR" altLang="el-GR" sz="2400" dirty="0"/>
              <a:t> και η κάτω γωνία του λέγεται </a:t>
            </a:r>
            <a:r>
              <a:rPr lang="el-GR" altLang="el-GR" sz="2400" b="1" dirty="0"/>
              <a:t>γραφικός κάλαμος του Ηρόφιλου</a:t>
            </a:r>
            <a:r>
              <a:rPr lang="el-GR" altLang="el-GR" sz="2400" dirty="0"/>
              <a:t>. </a:t>
            </a:r>
            <a:endParaRPr lang="el-GR" altLang="el-GR" sz="2400" dirty="0" smtClean="0"/>
          </a:p>
          <a:p>
            <a:pPr marL="355600" indent="0" algn="l">
              <a:buNone/>
            </a:pPr>
            <a:r>
              <a:rPr lang="el-GR" altLang="el-GR" sz="2400" dirty="0" smtClean="0"/>
              <a:t>Στην </a:t>
            </a:r>
            <a:r>
              <a:rPr lang="el-GR" altLang="el-GR" sz="2400" b="1" dirty="0"/>
              <a:t>οροφή </a:t>
            </a:r>
            <a:r>
              <a:rPr lang="el-GR" altLang="el-GR" sz="2400" dirty="0"/>
              <a:t>έχει </a:t>
            </a:r>
            <a:r>
              <a:rPr lang="el-GR" altLang="el-GR" sz="2400" b="1" dirty="0"/>
              <a:t>3 τρήματα</a:t>
            </a:r>
            <a:r>
              <a:rPr lang="el-GR" altLang="el-GR" sz="2400" dirty="0"/>
              <a:t>: το </a:t>
            </a:r>
            <a:r>
              <a:rPr lang="el-GR" altLang="el-GR" sz="2400" b="1" dirty="0"/>
              <a:t>μέσο τρήμα</a:t>
            </a:r>
            <a:r>
              <a:rPr lang="el-GR" altLang="el-GR" sz="2400" dirty="0"/>
              <a:t> του </a:t>
            </a:r>
            <a:r>
              <a:rPr lang="el-GR" altLang="el-GR" sz="2400" b="1" dirty="0"/>
              <a:t>Μ</a:t>
            </a:r>
            <a:r>
              <a:rPr lang="en-US" altLang="el-GR" sz="2400" b="1" dirty="0"/>
              <a:t>agendie</a:t>
            </a:r>
            <a:r>
              <a:rPr lang="en-US" altLang="el-GR" sz="2400" b="1" dirty="0"/>
              <a:t> </a:t>
            </a:r>
            <a:r>
              <a:rPr lang="el-GR" altLang="el-GR" sz="2400" dirty="0"/>
              <a:t>και τα </a:t>
            </a:r>
            <a:r>
              <a:rPr lang="el-GR" altLang="el-GR" sz="2400" b="1" dirty="0"/>
              <a:t>2 πλάγια</a:t>
            </a:r>
            <a:r>
              <a:rPr lang="el-GR" altLang="el-GR" sz="2400" dirty="0"/>
              <a:t> τρήματα του </a:t>
            </a:r>
            <a:r>
              <a:rPr lang="en-US" altLang="el-GR" sz="2400" b="1" dirty="0"/>
              <a:t>Luschka</a:t>
            </a:r>
            <a:r>
              <a:rPr lang="el-GR" altLang="el-GR" sz="2400" b="1" dirty="0"/>
              <a:t>.</a:t>
            </a:r>
            <a:r>
              <a:rPr lang="el-GR" altLang="el-GR" sz="2400" dirty="0"/>
              <a:t> </a:t>
            </a:r>
            <a:endParaRPr lang="el-GR" altLang="el-GR" sz="2400" dirty="0" smtClean="0"/>
          </a:p>
          <a:p>
            <a:pPr marL="355600" indent="0" algn="l">
              <a:buNone/>
            </a:pPr>
            <a:r>
              <a:rPr lang="el-GR" altLang="el-GR" sz="2400" dirty="0" smtClean="0"/>
              <a:t>Με </a:t>
            </a:r>
            <a:r>
              <a:rPr lang="el-GR" altLang="el-GR" sz="2400" dirty="0"/>
              <a:t>τα τρήματα αυτά η 4η κοιλία επικοινωνεί με τον </a:t>
            </a:r>
            <a:r>
              <a:rPr lang="el-GR" altLang="el-GR" sz="2400" b="1" dirty="0"/>
              <a:t>υπαραχνοειδή χώρο</a:t>
            </a:r>
            <a:r>
              <a:rPr lang="el-GR" altLang="el-GR" sz="2400" dirty="0"/>
              <a:t>. Προς τα κάτω η </a:t>
            </a:r>
            <a:r>
              <a:rPr lang="el-GR" altLang="el-GR" sz="2400" b="1" dirty="0"/>
              <a:t>4η κοιλία</a:t>
            </a:r>
            <a:r>
              <a:rPr lang="el-GR" altLang="el-GR" sz="2400" dirty="0"/>
              <a:t> επικοινωνεί με τον κεντρικό σωλήνα του νωτιαίου μυελού</a:t>
            </a:r>
            <a:r>
              <a:rPr lang="el-GR" altLang="el-GR" sz="2400" dirty="0" smtClean="0"/>
              <a:t>.</a:t>
            </a:r>
            <a:endParaRPr lang="el-GR" altLang="el-GR" sz="2400" b="1" u="sng"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Tree>
    <p:custDataLst>
      <p:tags r:id="rId1"/>
    </p:custDataLst>
    <p:extLst>
      <p:ext uri="{BB962C8B-B14F-4D97-AF65-F5344CB8AC3E}">
        <p14:creationId xmlns:p14="http://schemas.microsoft.com/office/powerpoint/2010/main" val="2871609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l-GR" altLang="el-GR" dirty="0"/>
              <a:t> </a:t>
            </a:r>
            <a:r>
              <a:rPr lang="el-GR" altLang="el-GR" b="1" dirty="0"/>
              <a:t>Εγκεφαλονωτιαίο </a:t>
            </a:r>
            <a:r>
              <a:rPr lang="el-GR" altLang="el-GR" b="1" dirty="0" smtClean="0"/>
              <a:t>υγρό</a:t>
            </a:r>
            <a:endParaRPr lang="el-GR" altLang="el-GR" b="1" dirty="0"/>
          </a:p>
        </p:txBody>
      </p:sp>
      <p:sp>
        <p:nvSpPr>
          <p:cNvPr id="36867" name="Rectangle 3"/>
          <p:cNvSpPr>
            <a:spLocks noGrp="1" noChangeArrowheads="1"/>
          </p:cNvSpPr>
          <p:nvPr>
            <p:ph idx="1"/>
          </p:nvPr>
        </p:nvSpPr>
        <p:spPr>
          <a:xfrm>
            <a:off x="457200" y="1196752"/>
            <a:ext cx="8239944" cy="5040560"/>
          </a:xfrm>
        </p:spPr>
        <p:txBody>
          <a:bodyPr>
            <a:normAutofit/>
          </a:bodyPr>
          <a:lstStyle/>
          <a:p>
            <a:pPr algn="l">
              <a:lnSpc>
                <a:spcPct val="110000"/>
              </a:lnSpc>
            </a:pPr>
            <a:r>
              <a:rPr lang="el-GR" altLang="el-GR" sz="2400" dirty="0" smtClean="0"/>
              <a:t>Παράγεται </a:t>
            </a:r>
            <a:r>
              <a:rPr lang="el-GR" altLang="el-GR" sz="2400" dirty="0"/>
              <a:t>από τα χοριοειδή πλέγματα των πλαγίων κοιλιών και κυκλοφορεί στις κοιλίες του εγκεφάλου και τον κεντρικό σωλήνα του νωτιαίου μυελού. Από τα τρήματα της 4ης κοιλίας το εγκεφαλονωτιαίο υγρό φτάνει στον </a:t>
            </a:r>
            <a:r>
              <a:rPr lang="el-GR" altLang="el-GR" sz="2400" b="1" dirty="0"/>
              <a:t>υπαραχνοειδή χώρο</a:t>
            </a:r>
            <a:r>
              <a:rPr lang="el-GR" altLang="el-GR" sz="2400" dirty="0"/>
              <a:t> και από τα </a:t>
            </a:r>
            <a:r>
              <a:rPr lang="el-GR" altLang="el-GR" sz="2400" b="1" dirty="0"/>
              <a:t>πακχιόνεια σωμάτια</a:t>
            </a:r>
            <a:r>
              <a:rPr lang="el-GR" altLang="el-GR" sz="2400" dirty="0"/>
              <a:t> του χώρου αυτού παροχετεύεται προς τις φλέβες και τα λεμφαγγεία.</a:t>
            </a:r>
          </a:p>
          <a:p>
            <a:pPr algn="l">
              <a:lnSpc>
                <a:spcPct val="110000"/>
              </a:lnSpc>
            </a:pPr>
            <a:r>
              <a:rPr lang="el-GR" altLang="el-GR" sz="2400" dirty="0" smtClean="0"/>
              <a:t>Το </a:t>
            </a:r>
            <a:r>
              <a:rPr lang="el-GR" altLang="el-GR" sz="2400" dirty="0"/>
              <a:t>εγκεφαλονωτιαίο υγρό φυσιολογικά είναι άχρωμο και διαυγές. Έχει ειδικό βάρος 1,007-1,008 και η αντίδραση του είναι αλκαλική. Περιέχει λεύκωμα 0,15 γρ. %, σάκχαρο 0,50 γρ. %, άλατα κυρίως χλωριούχο νάτριο, και 1-2 λευκοκύτταρα κ.ά.</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Tree>
    <p:custDataLst>
      <p:tags r:id="rId1"/>
    </p:custDataLst>
    <p:extLst>
      <p:ext uri="{BB962C8B-B14F-4D97-AF65-F5344CB8AC3E}">
        <p14:creationId xmlns:p14="http://schemas.microsoft.com/office/powerpoint/2010/main" val="3433611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l-GR" altLang="el-GR" dirty="0"/>
              <a:t>Μήνιγγες του </a:t>
            </a:r>
            <a:r>
              <a:rPr lang="el-GR" altLang="el-GR" dirty="0" smtClean="0"/>
              <a:t>εγκεφάλου</a:t>
            </a:r>
            <a:r>
              <a:rPr lang="en-US" altLang="el-GR" dirty="0" smtClean="0"/>
              <a:t> </a:t>
            </a:r>
            <a:r>
              <a:rPr lang="en-US" altLang="el-GR" sz="3200" b="0" dirty="0" smtClean="0"/>
              <a:t>(1/2)</a:t>
            </a:r>
            <a:endParaRPr lang="el-GR" altLang="el-GR" sz="3200" b="0" dirty="0"/>
          </a:p>
        </p:txBody>
      </p:sp>
      <p:sp>
        <p:nvSpPr>
          <p:cNvPr id="37891" name="Rectangle 3"/>
          <p:cNvSpPr>
            <a:spLocks noGrp="1" noChangeArrowheads="1"/>
          </p:cNvSpPr>
          <p:nvPr>
            <p:ph idx="1"/>
          </p:nvPr>
        </p:nvSpPr>
        <p:spPr>
          <a:xfrm>
            <a:off x="457200" y="1196752"/>
            <a:ext cx="7931224" cy="5040560"/>
          </a:xfrm>
        </p:spPr>
        <p:txBody>
          <a:bodyPr>
            <a:noAutofit/>
          </a:bodyPr>
          <a:lstStyle/>
          <a:p>
            <a:r>
              <a:rPr lang="el-GR" altLang="el-GR" sz="2400" dirty="0" smtClean="0"/>
              <a:t>Ο </a:t>
            </a:r>
            <a:r>
              <a:rPr lang="el-GR" altLang="el-GR" sz="2400" dirty="0"/>
              <a:t>εγκέφαλος περιβάλλεται από </a:t>
            </a:r>
            <a:r>
              <a:rPr lang="el-GR" altLang="el-GR" sz="2400" b="1" dirty="0"/>
              <a:t>τρεις χιτώνες</a:t>
            </a:r>
            <a:r>
              <a:rPr lang="el-GR" altLang="el-GR" sz="2400" dirty="0"/>
              <a:t> από συνδετικό ιστό τις μήνιγγες που είναι από </a:t>
            </a:r>
            <a:r>
              <a:rPr lang="el-GR" altLang="el-GR" sz="2400" b="1" dirty="0"/>
              <a:t>έξω </a:t>
            </a:r>
            <a:r>
              <a:rPr lang="el-GR" altLang="el-GR" sz="2400" dirty="0"/>
              <a:t>προς τα </a:t>
            </a:r>
            <a:r>
              <a:rPr lang="el-GR" altLang="el-GR" sz="2400" b="1" dirty="0"/>
              <a:t>μέσα</a:t>
            </a:r>
            <a:r>
              <a:rPr lang="el-GR" altLang="el-GR" sz="2400" dirty="0"/>
              <a:t>: </a:t>
            </a:r>
            <a:endParaRPr lang="en-US" altLang="el-GR" sz="2400" dirty="0"/>
          </a:p>
          <a:p>
            <a:pPr marL="685800" lvl="1"/>
            <a:r>
              <a:rPr lang="el-GR" altLang="el-GR" sz="2400" dirty="0"/>
              <a:t>η </a:t>
            </a:r>
            <a:r>
              <a:rPr lang="el-GR" altLang="el-GR" sz="2400" b="1" dirty="0"/>
              <a:t>σκληρή</a:t>
            </a:r>
            <a:endParaRPr lang="el-GR" altLang="el-GR" sz="2400" dirty="0"/>
          </a:p>
          <a:p>
            <a:pPr marL="685800" lvl="1"/>
            <a:r>
              <a:rPr lang="el-GR" altLang="el-GR" sz="2400" dirty="0"/>
              <a:t>η </a:t>
            </a:r>
            <a:r>
              <a:rPr lang="el-GR" altLang="el-GR" sz="2400" b="1" dirty="0"/>
              <a:t>αραχνοειδής</a:t>
            </a:r>
            <a:r>
              <a:rPr lang="el-GR" altLang="el-GR" sz="2400" dirty="0"/>
              <a:t> και</a:t>
            </a:r>
          </a:p>
          <a:p>
            <a:pPr marL="685800" lvl="1"/>
            <a:r>
              <a:rPr lang="el-GR" altLang="el-GR" sz="2400" dirty="0"/>
              <a:t>η </a:t>
            </a:r>
            <a:r>
              <a:rPr lang="el-GR" altLang="el-GR" sz="2400" b="1" dirty="0"/>
              <a:t>χοριοειδής</a:t>
            </a:r>
            <a:r>
              <a:rPr lang="el-GR" altLang="el-GR" sz="2400" dirty="0"/>
              <a:t> μήνιγγα </a:t>
            </a:r>
          </a:p>
          <a:p>
            <a:r>
              <a:rPr lang="el-GR" altLang="el-GR" sz="2400" dirty="0"/>
              <a:t>Η </a:t>
            </a:r>
            <a:r>
              <a:rPr lang="el-GR" altLang="el-GR" sz="2400" b="1" i="1" dirty="0"/>
              <a:t>σκληρή μήνιγγα</a:t>
            </a:r>
            <a:r>
              <a:rPr lang="el-GR" altLang="el-GR" sz="2400" i="1" dirty="0"/>
              <a:t> </a:t>
            </a:r>
            <a:r>
              <a:rPr lang="el-GR" altLang="el-GR" sz="2400" dirty="0"/>
              <a:t>είναι η πιο ισχυρή και αποτελείται από δυο </a:t>
            </a:r>
            <a:r>
              <a:rPr lang="el-GR" altLang="el-GR" sz="2400" b="1" dirty="0"/>
              <a:t>πέταλα:</a:t>
            </a:r>
          </a:p>
          <a:p>
            <a:pPr lvl="1"/>
            <a:r>
              <a:rPr lang="el-GR" altLang="el-GR" sz="2400" b="1" dirty="0"/>
              <a:t>το έξω</a:t>
            </a:r>
            <a:r>
              <a:rPr lang="el-GR" altLang="el-GR" sz="2400" dirty="0"/>
              <a:t> και</a:t>
            </a:r>
          </a:p>
          <a:p>
            <a:pPr lvl="1"/>
            <a:r>
              <a:rPr lang="el-GR" altLang="el-GR" sz="2400" b="1" dirty="0"/>
              <a:t>το </a:t>
            </a:r>
            <a:r>
              <a:rPr lang="el-GR" altLang="el-GR" sz="2400" b="1" dirty="0" smtClean="0"/>
              <a:t>έσω</a:t>
            </a:r>
            <a:endParaRPr lang="el-GR" altLang="el-GR" sz="2400" b="1"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Tree>
    <p:custDataLst>
      <p:tags r:id="rId1"/>
    </p:custDataLst>
    <p:extLst>
      <p:ext uri="{BB962C8B-B14F-4D97-AF65-F5344CB8AC3E}">
        <p14:creationId xmlns:p14="http://schemas.microsoft.com/office/powerpoint/2010/main" val="2585279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l-GR" altLang="el-GR" dirty="0"/>
              <a:t>Μήνιγγες του </a:t>
            </a:r>
            <a:r>
              <a:rPr lang="el-GR" altLang="el-GR" dirty="0" smtClean="0"/>
              <a:t>εγκεφάλου</a:t>
            </a:r>
            <a:r>
              <a:rPr lang="en-US" altLang="el-GR" dirty="0" smtClean="0"/>
              <a:t> </a:t>
            </a:r>
            <a:r>
              <a:rPr lang="en-US" altLang="el-GR" sz="3200" b="0" dirty="0" smtClean="0">
                <a:solidFill>
                  <a:prstClr val="black"/>
                </a:solidFill>
              </a:rPr>
              <a:t>(2/2</a:t>
            </a:r>
            <a:r>
              <a:rPr lang="en-US" altLang="el-GR" sz="3200" b="0" dirty="0">
                <a:solidFill>
                  <a:prstClr val="black"/>
                </a:solidFill>
              </a:rPr>
              <a:t>)</a:t>
            </a:r>
            <a:endParaRPr lang="el-GR" altLang="el-GR" dirty="0"/>
          </a:p>
        </p:txBody>
      </p:sp>
      <p:sp>
        <p:nvSpPr>
          <p:cNvPr id="37891" name="Rectangle 3"/>
          <p:cNvSpPr>
            <a:spLocks noGrp="1" noChangeArrowheads="1"/>
          </p:cNvSpPr>
          <p:nvPr>
            <p:ph idx="1"/>
          </p:nvPr>
        </p:nvSpPr>
        <p:spPr>
          <a:xfrm>
            <a:off x="457200" y="1196752"/>
            <a:ext cx="7931224" cy="5040560"/>
          </a:xfrm>
        </p:spPr>
        <p:txBody>
          <a:bodyPr>
            <a:noAutofit/>
          </a:bodyPr>
          <a:lstStyle/>
          <a:p>
            <a:pPr marL="0" indent="0" algn="l">
              <a:spcAft>
                <a:spcPts val="600"/>
              </a:spcAft>
              <a:buNone/>
            </a:pPr>
            <a:r>
              <a:rPr lang="el-GR" altLang="el-GR" sz="2400" dirty="0" smtClean="0"/>
              <a:t>Το </a:t>
            </a:r>
            <a:r>
              <a:rPr lang="el-GR" altLang="el-GR" sz="2400" b="1" dirty="0"/>
              <a:t>έξω </a:t>
            </a:r>
            <a:r>
              <a:rPr lang="el-GR" altLang="el-GR" sz="2400" dirty="0"/>
              <a:t>πέταλο περιβάλλει από μέσα το κρανίο, ενώ </a:t>
            </a:r>
            <a:r>
              <a:rPr lang="el-GR" altLang="el-GR" sz="2400" dirty="0" smtClean="0"/>
              <a:t>το </a:t>
            </a:r>
            <a:r>
              <a:rPr lang="el-GR" altLang="el-GR" sz="2400" b="1" dirty="0"/>
              <a:t>έσω </a:t>
            </a:r>
            <a:r>
              <a:rPr lang="el-GR" altLang="el-GR" sz="2400" dirty="0"/>
              <a:t>πέταλο σχηματίζει προσεκβολές όπως:</a:t>
            </a:r>
          </a:p>
          <a:p>
            <a:pPr>
              <a:spcAft>
                <a:spcPts val="600"/>
              </a:spcAft>
            </a:pPr>
            <a:r>
              <a:rPr lang="el-GR" altLang="el-GR" sz="2400" dirty="0"/>
              <a:t>το </a:t>
            </a:r>
            <a:r>
              <a:rPr lang="el-GR" altLang="el-GR" sz="2400" b="1" dirty="0"/>
              <a:t>δρέπανο του εγκεφάλου</a:t>
            </a:r>
            <a:endParaRPr lang="el-GR" altLang="el-GR" sz="2400" dirty="0"/>
          </a:p>
          <a:p>
            <a:pPr>
              <a:spcAft>
                <a:spcPts val="600"/>
              </a:spcAft>
            </a:pPr>
            <a:r>
              <a:rPr lang="el-GR" altLang="el-GR" sz="2400" dirty="0"/>
              <a:t>το </a:t>
            </a:r>
            <a:r>
              <a:rPr lang="el-GR" altLang="el-GR" sz="2400" b="1" dirty="0"/>
              <a:t>δρέπανο και το σκηνίδιο της παρεγκεφαλίδας</a:t>
            </a:r>
            <a:r>
              <a:rPr lang="el-GR" altLang="el-GR" sz="2400" dirty="0"/>
              <a:t>, και</a:t>
            </a:r>
          </a:p>
          <a:p>
            <a:pPr>
              <a:spcAft>
                <a:spcPts val="600"/>
              </a:spcAft>
            </a:pPr>
            <a:r>
              <a:rPr lang="el-GR" altLang="el-GR" sz="2400" dirty="0"/>
              <a:t>το </a:t>
            </a:r>
            <a:r>
              <a:rPr lang="el-GR" altLang="el-GR" sz="2400" b="1" dirty="0"/>
              <a:t>διάφραγμα της υπόφυσης</a:t>
            </a:r>
            <a:r>
              <a:rPr lang="el-GR" altLang="el-GR" sz="2400" dirty="0"/>
              <a:t>.</a:t>
            </a:r>
          </a:p>
          <a:p>
            <a:pPr>
              <a:spcAft>
                <a:spcPts val="600"/>
              </a:spcAft>
            </a:pPr>
            <a:r>
              <a:rPr lang="el-GR" altLang="el-GR" sz="2400" dirty="0"/>
              <a:t>Τα δύο πέταλα ξεχωρίζουν σε ορισμένα σημεία και σχηματίζουν τους </a:t>
            </a:r>
            <a:r>
              <a:rPr lang="el-GR" altLang="el-GR" sz="2400" b="1" dirty="0"/>
              <a:t>φλεβώδεις κόλπους</a:t>
            </a:r>
            <a:r>
              <a:rPr lang="el-GR" altLang="el-GR" sz="2400" b="1" dirty="0" smtClean="0"/>
              <a:t>.</a:t>
            </a:r>
            <a:endParaRPr lang="el-GR" altLang="el-GR" sz="24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47</a:t>
            </a:fld>
            <a:endParaRPr lang="el-GR" dirty="0"/>
          </a:p>
        </p:txBody>
      </p:sp>
    </p:spTree>
    <p:custDataLst>
      <p:tags r:id="rId1"/>
    </p:custDataLst>
    <p:extLst>
      <p:ext uri="{BB962C8B-B14F-4D97-AF65-F5344CB8AC3E}">
        <p14:creationId xmlns:p14="http://schemas.microsoft.com/office/powerpoint/2010/main" val="3597677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l-GR" altLang="el-GR" dirty="0" smtClean="0"/>
              <a:t>Αραχνοειδής </a:t>
            </a:r>
            <a:r>
              <a:rPr lang="el-GR" altLang="el-GR" dirty="0"/>
              <a:t>μήνιγγα </a:t>
            </a:r>
            <a:endParaRPr lang="el-GR" altLang="el-GR" sz="2000" b="1" u="sng" dirty="0"/>
          </a:p>
        </p:txBody>
      </p:sp>
      <p:sp>
        <p:nvSpPr>
          <p:cNvPr id="35843" name="Rectangle 3"/>
          <p:cNvSpPr>
            <a:spLocks noGrp="1" noChangeArrowheads="1"/>
          </p:cNvSpPr>
          <p:nvPr>
            <p:ph idx="1"/>
          </p:nvPr>
        </p:nvSpPr>
        <p:spPr/>
        <p:txBody>
          <a:bodyPr>
            <a:noAutofit/>
          </a:bodyPr>
          <a:lstStyle/>
          <a:p>
            <a:pPr marL="0" indent="0">
              <a:lnSpc>
                <a:spcPct val="110000"/>
              </a:lnSpc>
              <a:buNone/>
            </a:pPr>
            <a:r>
              <a:rPr lang="el-GR" altLang="el-GR" sz="2400" dirty="0"/>
              <a:t>Η </a:t>
            </a:r>
            <a:r>
              <a:rPr lang="el-GR" altLang="el-GR" sz="2400" b="1" i="1" dirty="0"/>
              <a:t>αραχνοειδής μήνιγγα</a:t>
            </a:r>
            <a:r>
              <a:rPr lang="el-GR" altLang="el-GR" sz="2400" i="1" dirty="0"/>
              <a:t> </a:t>
            </a:r>
            <a:r>
              <a:rPr lang="el-GR" altLang="el-GR" sz="2400" dirty="0"/>
              <a:t>είναι λεπτή και χωρίς αγγεία. Βρίσκεται μεταξύ της </a:t>
            </a:r>
            <a:r>
              <a:rPr lang="el-GR" altLang="el-GR" sz="2400" b="1" dirty="0"/>
              <a:t>σκληρής μήνιγγας</a:t>
            </a:r>
            <a:r>
              <a:rPr lang="el-GR" altLang="el-GR" sz="2400" dirty="0"/>
              <a:t> και της </a:t>
            </a:r>
            <a:r>
              <a:rPr lang="el-GR" altLang="el-GR" sz="2400" b="1" dirty="0"/>
              <a:t>χοριοειδούς</a:t>
            </a:r>
            <a:r>
              <a:rPr lang="el-GR" altLang="el-GR" sz="2400" dirty="0"/>
              <a:t>. Από την σκληρή μήνιγγα χωρίζεται με:</a:t>
            </a:r>
          </a:p>
          <a:p>
            <a:pPr marL="514350" indent="-514350" algn="l">
              <a:lnSpc>
                <a:spcPct val="110000"/>
              </a:lnSpc>
              <a:buFont typeface="+mj-lt"/>
              <a:buAutoNum type="alphaUcPeriod"/>
            </a:pPr>
            <a:r>
              <a:rPr lang="el-GR" altLang="el-GR" sz="2400" dirty="0" smtClean="0"/>
              <a:t>τον </a:t>
            </a:r>
            <a:r>
              <a:rPr lang="el-GR" altLang="el-GR" sz="2400" b="1" dirty="0"/>
              <a:t>υποσκληρίδιο χώρο</a:t>
            </a:r>
            <a:r>
              <a:rPr lang="el-GR" altLang="el-GR" sz="2400" dirty="0"/>
              <a:t> και από την </a:t>
            </a:r>
            <a:r>
              <a:rPr lang="el-GR" altLang="el-GR" sz="2400" b="1" dirty="0"/>
              <a:t>χοριοειδή</a:t>
            </a:r>
            <a:r>
              <a:rPr lang="el-GR" altLang="el-GR" sz="2400" dirty="0"/>
              <a:t> </a:t>
            </a:r>
            <a:r>
              <a:rPr lang="el-GR" altLang="el-GR" sz="2400" dirty="0" smtClean="0"/>
              <a:t> </a:t>
            </a:r>
          </a:p>
          <a:p>
            <a:pPr marL="514350" indent="-514350" algn="l">
              <a:lnSpc>
                <a:spcPct val="110000"/>
              </a:lnSpc>
              <a:buFont typeface="+mj-lt"/>
              <a:buAutoNum type="alphaUcPeriod"/>
            </a:pPr>
            <a:r>
              <a:rPr lang="el-GR" altLang="el-GR" sz="2400" dirty="0" smtClean="0"/>
              <a:t>τον</a:t>
            </a:r>
            <a:r>
              <a:rPr lang="el-GR" altLang="el-GR" sz="2400" b="1" dirty="0" smtClean="0"/>
              <a:t> υπαραχνοειδή </a:t>
            </a:r>
            <a:r>
              <a:rPr lang="el-GR" altLang="el-GR" sz="2400" b="1" dirty="0"/>
              <a:t>χώρο</a:t>
            </a:r>
            <a:r>
              <a:rPr lang="el-GR" altLang="el-GR" sz="2400" dirty="0"/>
              <a:t> στον οποίο κυκλοφορεί το </a:t>
            </a:r>
            <a:r>
              <a:rPr lang="el-GR" altLang="el-GR" sz="2400" b="1" dirty="0"/>
              <a:t>εγκεφαλονωτιαίο υγρό</a:t>
            </a:r>
            <a:r>
              <a:rPr lang="el-GR" altLang="el-GR" sz="2400" dirty="0"/>
              <a:t>. </a:t>
            </a:r>
            <a:endParaRPr lang="el-GR" altLang="el-GR" sz="2400" dirty="0" smtClean="0"/>
          </a:p>
          <a:p>
            <a:pPr marL="531813" indent="0" algn="l">
              <a:lnSpc>
                <a:spcPct val="110000"/>
              </a:lnSpc>
              <a:buNone/>
            </a:pPr>
            <a:r>
              <a:rPr lang="el-GR" altLang="el-GR" sz="2400" dirty="0" smtClean="0"/>
              <a:t>Στον </a:t>
            </a:r>
            <a:r>
              <a:rPr lang="el-GR" altLang="el-GR" sz="2400" dirty="0"/>
              <a:t>χώρο αυτό υπάρχει συνδετικός ιστός, ο υπαραχνοειδής, ο οποίος σχηματίζει προσεκβολές, που ονομάζονται </a:t>
            </a:r>
            <a:r>
              <a:rPr lang="el-GR" altLang="el-GR" sz="2400" b="1" dirty="0"/>
              <a:t>πακχιόνεια σωμάτια</a:t>
            </a:r>
            <a:r>
              <a:rPr lang="el-GR" altLang="el-GR" sz="2400" dirty="0"/>
              <a:t>. Με τα </a:t>
            </a:r>
            <a:r>
              <a:rPr lang="el-GR" altLang="el-GR" sz="2400" b="1" dirty="0"/>
              <a:t>πακχιόνεια σωμάτια</a:t>
            </a:r>
            <a:r>
              <a:rPr lang="el-GR" altLang="el-GR" sz="2400" dirty="0"/>
              <a:t> που προβάλλουν μέσα στους </a:t>
            </a:r>
            <a:r>
              <a:rPr lang="el-GR" altLang="el-GR" sz="2400" b="1" dirty="0"/>
              <a:t>φλεβώδεις κόλπους</a:t>
            </a:r>
            <a:r>
              <a:rPr lang="el-GR" altLang="el-GR" sz="2400" dirty="0"/>
              <a:t>, γίνεται η αποχέτευση του εγκεφαλονωτιαίου υγρού από τον υπαραχνοειδή χώρο στους φλεβώδεις κόλπους (</a:t>
            </a:r>
            <a:r>
              <a:rPr lang="el-GR" altLang="el-GR" sz="2400" b="1" dirty="0" smtClean="0"/>
              <a:t>εικόνα</a:t>
            </a:r>
            <a:r>
              <a:rPr lang="el-GR" altLang="el-GR" sz="2400" dirty="0" smtClean="0"/>
              <a:t>).</a:t>
            </a:r>
            <a:endParaRPr lang="el-GR" altLang="el-GR" sz="24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Tree>
    <p:custDataLst>
      <p:tags r:id="rId1"/>
    </p:custDataLst>
    <p:extLst>
      <p:ext uri="{BB962C8B-B14F-4D97-AF65-F5344CB8AC3E}">
        <p14:creationId xmlns:p14="http://schemas.microsoft.com/office/powerpoint/2010/main" val="43184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a:t>Εγκεφαλικές συζυγίες</a:t>
            </a:r>
          </a:p>
        </p:txBody>
      </p:sp>
    </p:spTree>
    <p:custDataLst>
      <p:tags r:id="rId1"/>
    </p:custDataLst>
    <p:extLst>
      <p:ext uri="{BB962C8B-B14F-4D97-AF65-F5344CB8AC3E}">
        <p14:creationId xmlns:p14="http://schemas.microsoft.com/office/powerpoint/2010/main" val="3411230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l-GR" altLang="el-GR" dirty="0" smtClean="0"/>
              <a:t>Χοριοειδής </a:t>
            </a:r>
            <a:r>
              <a:rPr lang="el-GR" altLang="el-GR" dirty="0"/>
              <a:t>μήνιγγα </a:t>
            </a:r>
            <a:endParaRPr lang="el-GR" altLang="el-GR" sz="2000" b="1" u="sng" dirty="0"/>
          </a:p>
        </p:txBody>
      </p:sp>
      <p:sp>
        <p:nvSpPr>
          <p:cNvPr id="35843" name="Rectangle 3"/>
          <p:cNvSpPr>
            <a:spLocks noGrp="1" noChangeArrowheads="1"/>
          </p:cNvSpPr>
          <p:nvPr>
            <p:ph idx="1"/>
          </p:nvPr>
        </p:nvSpPr>
        <p:spPr>
          <a:xfrm>
            <a:off x="457200" y="1196752"/>
            <a:ext cx="3610744" cy="5040560"/>
          </a:xfrm>
        </p:spPr>
        <p:txBody>
          <a:bodyPr>
            <a:normAutofit/>
          </a:bodyPr>
          <a:lstStyle/>
          <a:p>
            <a:pPr algn="l">
              <a:spcAft>
                <a:spcPts val="600"/>
              </a:spcAft>
            </a:pPr>
            <a:r>
              <a:rPr lang="el-GR" altLang="el-GR" sz="2400" dirty="0" smtClean="0"/>
              <a:t>Η </a:t>
            </a:r>
            <a:r>
              <a:rPr lang="el-GR" altLang="el-GR" sz="2400" b="1" i="1" dirty="0"/>
              <a:t>χοριοειδής μήνιγγα</a:t>
            </a:r>
            <a:r>
              <a:rPr lang="el-GR" altLang="el-GR" sz="2400" i="1" dirty="0"/>
              <a:t> </a:t>
            </a:r>
            <a:r>
              <a:rPr lang="el-GR" altLang="el-GR" sz="2400" dirty="0"/>
              <a:t>περιβάλλει τον εγκέφαλο και εισέρχεται στις σχισμές και τις αύλακές του, και έχει πολλά αγγεία για τη θρέψη του εγκεφάλου.</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567" y="1203415"/>
            <a:ext cx="3998734" cy="48064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95022" y="6067501"/>
            <a:ext cx="2987824"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solidFill>
                  <a:srgbClr val="000000"/>
                </a:solidFill>
                <a:latin typeface="+mn-lt"/>
                <a:hlinkClick r:id="rId4"/>
              </a:rPr>
              <a:t>Venous </a:t>
            </a:r>
            <a:r>
              <a:rPr lang="en-US" sz="1200" dirty="0">
                <a:solidFill>
                  <a:srgbClr val="000000"/>
                </a:solidFill>
                <a:latin typeface="+mn-lt"/>
                <a:hlinkClick r:id="rId4"/>
              </a:rPr>
              <a:t>sinuses base of </a:t>
            </a:r>
            <a:r>
              <a:rPr lang="en-US" sz="1200" dirty="0" smtClean="0">
                <a:solidFill>
                  <a:srgbClr val="000000"/>
                </a:solidFill>
                <a:latin typeface="+mn-lt"/>
                <a:hlinkClick r:id="rId4"/>
              </a:rPr>
              <a:t>skull</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5" tooltip="User:Mlj"/>
              </a:rPr>
              <a:t>Mlj</a:t>
            </a:r>
            <a:r>
              <a:rPr lang="el-GR" sz="1200" dirty="0" smtClean="0">
                <a:latin typeface="+mn-lt"/>
              </a:rPr>
              <a:t> </a:t>
            </a:r>
            <a:r>
              <a:rPr lang="el-GR" sz="1200" dirty="0" smtClean="0">
                <a:solidFill>
                  <a:srgbClr val="000000"/>
                </a:solidFill>
                <a:latin typeface="+mn-lt"/>
              </a:rPr>
              <a:t> διαθέσιμο με άδεια </a:t>
            </a:r>
            <a:r>
              <a:rPr lang="en-US" sz="1200" dirty="0" smtClean="0">
                <a:latin typeface="+mn-lt"/>
                <a:hlinkClick r:id="rId6"/>
              </a:rPr>
              <a:t>ganfyd</a:t>
            </a:r>
            <a:r>
              <a:rPr lang="el-GR" sz="1200" dirty="0" smtClean="0">
                <a:latin typeface="+mn-lt"/>
                <a:hlinkClick r:id="rId6"/>
              </a:rPr>
              <a:t> </a:t>
            </a:r>
            <a:r>
              <a:rPr lang="en-US" sz="1200" dirty="0" smtClean="0">
                <a:latin typeface="+mn-lt"/>
                <a:hlinkClick r:id="rId6"/>
              </a:rPr>
              <a:t>Att NC</a:t>
            </a:r>
            <a:r>
              <a:rPr lang="el-GR" sz="1200" dirty="0" smtClean="0">
                <a:latin typeface="+mn-lt"/>
                <a:hlinkClick r:id="rId6"/>
              </a:rPr>
              <a:t> </a:t>
            </a:r>
            <a:r>
              <a:rPr lang="en-US" sz="1200" dirty="0" smtClean="0">
                <a:latin typeface="+mn-lt"/>
                <a:hlinkClick r:id="rId6"/>
              </a:rPr>
              <a:t>SA 1.0</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49</a:t>
            </a:fld>
            <a:endParaRPr lang="el-GR" dirty="0"/>
          </a:p>
        </p:txBody>
      </p:sp>
    </p:spTree>
    <p:custDataLst>
      <p:tags r:id="rId1"/>
    </p:custDataLst>
    <p:extLst>
      <p:ext uri="{BB962C8B-B14F-4D97-AF65-F5344CB8AC3E}">
        <p14:creationId xmlns:p14="http://schemas.microsoft.com/office/powerpoint/2010/main" val="935265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051" y="1872406"/>
            <a:ext cx="5063304" cy="4049292"/>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2"/>
          <p:cNvSpPr>
            <a:spLocks noGrp="1" noChangeArrowheads="1"/>
          </p:cNvSpPr>
          <p:nvPr>
            <p:ph type="title"/>
          </p:nvPr>
        </p:nvSpPr>
        <p:spPr/>
        <p:txBody>
          <a:bodyPr>
            <a:normAutofit/>
          </a:bodyPr>
          <a:lstStyle/>
          <a:p>
            <a:r>
              <a:rPr lang="el-GR" altLang="el-GR" dirty="0"/>
              <a:t>Αγγεία του </a:t>
            </a:r>
            <a:r>
              <a:rPr lang="el-GR" altLang="el-GR" dirty="0" smtClean="0"/>
              <a:t>εγκεφάλου</a:t>
            </a:r>
            <a:r>
              <a:rPr lang="en-US" altLang="el-GR" dirty="0" smtClean="0"/>
              <a:t> </a:t>
            </a:r>
            <a:r>
              <a:rPr lang="en-US" altLang="el-GR" sz="3200" b="0" dirty="0" smtClean="0"/>
              <a:t>(1/5)</a:t>
            </a:r>
            <a:endParaRPr lang="el-GR" altLang="el-GR" sz="3200" b="0" dirty="0"/>
          </a:p>
        </p:txBody>
      </p:sp>
      <p:sp>
        <p:nvSpPr>
          <p:cNvPr id="33795" name="Rectangle 3"/>
          <p:cNvSpPr>
            <a:spLocks noGrp="1" noChangeArrowheads="1"/>
          </p:cNvSpPr>
          <p:nvPr>
            <p:ph idx="1"/>
          </p:nvPr>
        </p:nvSpPr>
        <p:spPr>
          <a:xfrm>
            <a:off x="457200" y="1196752"/>
            <a:ext cx="8441140" cy="5400600"/>
          </a:xfrm>
        </p:spPr>
        <p:txBody>
          <a:bodyPr>
            <a:normAutofit/>
          </a:bodyPr>
          <a:lstStyle/>
          <a:p>
            <a:pPr marL="0" indent="0" algn="l">
              <a:buNone/>
            </a:pPr>
            <a:r>
              <a:rPr lang="el-GR" altLang="el-GR" sz="2400" dirty="0" smtClean="0"/>
              <a:t>Οι </a:t>
            </a:r>
            <a:r>
              <a:rPr lang="el-GR" altLang="el-GR" sz="2400" b="1" dirty="0"/>
              <a:t>αρτηρίες </a:t>
            </a:r>
            <a:r>
              <a:rPr lang="el-GR" altLang="el-GR" sz="2400" dirty="0"/>
              <a:t>του </a:t>
            </a:r>
            <a:r>
              <a:rPr lang="el-GR" altLang="el-GR" sz="2400" b="1" dirty="0"/>
              <a:t>εγκεφάλου </a:t>
            </a:r>
            <a:r>
              <a:rPr lang="el-GR" altLang="el-GR" sz="2400" dirty="0"/>
              <a:t>είναι τρεις: </a:t>
            </a:r>
          </a:p>
          <a:p>
            <a:pPr marL="627063" indent="-271463" algn="l"/>
            <a:r>
              <a:rPr lang="el-GR" altLang="el-GR" sz="2400" dirty="0"/>
              <a:t>η </a:t>
            </a:r>
            <a:r>
              <a:rPr lang="el-GR" altLang="el-GR" sz="2400" b="1" dirty="0"/>
              <a:t>προσθία </a:t>
            </a:r>
            <a:endParaRPr lang="el-GR" altLang="el-GR" sz="2400" dirty="0"/>
          </a:p>
          <a:p>
            <a:pPr marL="627063" indent="-271463" algn="l"/>
            <a:r>
              <a:rPr lang="el-GR" altLang="el-GR" sz="2400" dirty="0"/>
              <a:t>η </a:t>
            </a:r>
            <a:r>
              <a:rPr lang="el-GR" altLang="el-GR" sz="2400" b="1" dirty="0"/>
              <a:t>μέση </a:t>
            </a:r>
            <a:r>
              <a:rPr lang="el-GR" altLang="el-GR" sz="2400" dirty="0"/>
              <a:t>και </a:t>
            </a:r>
          </a:p>
          <a:p>
            <a:pPr marL="627063" indent="-271463" algn="l"/>
            <a:r>
              <a:rPr lang="el-GR" altLang="el-GR" sz="2400" dirty="0"/>
              <a:t>η </a:t>
            </a:r>
            <a:r>
              <a:rPr lang="el-GR" altLang="el-GR" sz="2400" b="1" dirty="0"/>
              <a:t>οπισθία </a:t>
            </a:r>
            <a:r>
              <a:rPr lang="el-GR" altLang="el-GR" sz="2400" b="1" dirty="0" smtClean="0"/>
              <a:t>εγκεφαλική</a:t>
            </a:r>
            <a:r>
              <a:rPr lang="en-US" altLang="el-GR" sz="2400" dirty="0" smtClean="0"/>
              <a:t>.</a:t>
            </a:r>
            <a:endParaRPr lang="el-GR" altLang="el-GR" sz="2400" dirty="0"/>
          </a:p>
        </p:txBody>
      </p:sp>
      <p:sp>
        <p:nvSpPr>
          <p:cNvPr id="5" name="Rectangle 4"/>
          <p:cNvSpPr/>
          <p:nvPr/>
        </p:nvSpPr>
        <p:spPr>
          <a:xfrm>
            <a:off x="5114791" y="6028692"/>
            <a:ext cx="2987824"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solidFill>
                  <a:srgbClr val="000000"/>
                </a:solidFill>
                <a:latin typeface="+mn-lt"/>
                <a:hlinkClick r:id="rId4"/>
              </a:rPr>
              <a:t>Venous </a:t>
            </a:r>
            <a:r>
              <a:rPr lang="en-US" sz="1200" dirty="0">
                <a:solidFill>
                  <a:srgbClr val="000000"/>
                </a:solidFill>
                <a:latin typeface="+mn-lt"/>
                <a:hlinkClick r:id="rId4"/>
              </a:rPr>
              <a:t>sinuses base of </a:t>
            </a:r>
            <a:r>
              <a:rPr lang="en-US" sz="1200" dirty="0" smtClean="0">
                <a:solidFill>
                  <a:srgbClr val="000000"/>
                </a:solidFill>
                <a:latin typeface="+mn-lt"/>
                <a:hlinkClick r:id="rId4"/>
              </a:rPr>
              <a:t>skull</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5" tooltip="User:Mlj"/>
              </a:rPr>
              <a:t>Mlj</a:t>
            </a:r>
            <a:r>
              <a:rPr lang="el-GR" sz="1200" dirty="0" smtClean="0">
                <a:latin typeface="+mn-lt"/>
              </a:rPr>
              <a:t> </a:t>
            </a:r>
            <a:r>
              <a:rPr lang="el-GR" sz="1200" dirty="0" smtClean="0">
                <a:solidFill>
                  <a:srgbClr val="000000"/>
                </a:solidFill>
                <a:latin typeface="+mn-lt"/>
              </a:rPr>
              <a:t> διαθέσιμο με άδεια </a:t>
            </a:r>
            <a:r>
              <a:rPr lang="en-US" sz="1200" dirty="0" smtClean="0">
                <a:latin typeface="+mn-lt"/>
                <a:hlinkClick r:id="rId6"/>
              </a:rPr>
              <a:t>ganfyd</a:t>
            </a:r>
            <a:r>
              <a:rPr lang="el-GR" sz="1200" dirty="0" smtClean="0">
                <a:latin typeface="+mn-lt"/>
                <a:hlinkClick r:id="rId6"/>
              </a:rPr>
              <a:t> </a:t>
            </a:r>
            <a:r>
              <a:rPr lang="en-US" sz="1200" dirty="0" smtClean="0">
                <a:latin typeface="+mn-lt"/>
                <a:hlinkClick r:id="rId6"/>
              </a:rPr>
              <a:t>Att NC</a:t>
            </a:r>
            <a:r>
              <a:rPr lang="el-GR" sz="1200" dirty="0" smtClean="0">
                <a:latin typeface="+mn-lt"/>
                <a:hlinkClick r:id="rId6"/>
              </a:rPr>
              <a:t> </a:t>
            </a:r>
            <a:r>
              <a:rPr lang="en-US" sz="1200" dirty="0" smtClean="0">
                <a:latin typeface="+mn-lt"/>
                <a:hlinkClick r:id="rId6"/>
              </a:rPr>
              <a:t>SA 1.0</a:t>
            </a:r>
            <a:endParaRPr lang="en-US" sz="1200" i="0" dirty="0">
              <a:solidFill>
                <a:srgbClr val="000000"/>
              </a:solidFill>
              <a:effectLst/>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50</a:t>
            </a:fld>
            <a:endParaRPr lang="el-GR" dirty="0"/>
          </a:p>
        </p:txBody>
      </p:sp>
    </p:spTree>
    <p:custDataLst>
      <p:tags r:id="rId1"/>
    </p:custDataLst>
    <p:extLst>
      <p:ext uri="{BB962C8B-B14F-4D97-AF65-F5344CB8AC3E}">
        <p14:creationId xmlns:p14="http://schemas.microsoft.com/office/powerpoint/2010/main" val="7011026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l-GR" altLang="el-GR" dirty="0"/>
              <a:t>Αγγεία του εγκεφάλου</a:t>
            </a:r>
            <a:r>
              <a:rPr lang="en-US" altLang="el-GR" dirty="0"/>
              <a:t> </a:t>
            </a:r>
            <a:r>
              <a:rPr lang="en-US" altLang="el-GR" sz="3200" b="0" dirty="0" smtClean="0"/>
              <a:t>(2/5</a:t>
            </a:r>
            <a:r>
              <a:rPr lang="en-US" altLang="el-GR" sz="3200" b="0" dirty="0"/>
              <a:t>)</a:t>
            </a:r>
            <a:endParaRPr lang="el-GR" altLang="el-GR" dirty="0"/>
          </a:p>
        </p:txBody>
      </p:sp>
      <p:sp>
        <p:nvSpPr>
          <p:cNvPr id="33795" name="Rectangle 3"/>
          <p:cNvSpPr>
            <a:spLocks noGrp="1" noChangeArrowheads="1"/>
          </p:cNvSpPr>
          <p:nvPr>
            <p:ph idx="1"/>
          </p:nvPr>
        </p:nvSpPr>
        <p:spPr>
          <a:xfrm>
            <a:off x="457200" y="1196752"/>
            <a:ext cx="8075240" cy="5400600"/>
          </a:xfrm>
        </p:spPr>
        <p:txBody>
          <a:bodyPr>
            <a:normAutofit/>
          </a:bodyPr>
          <a:lstStyle/>
          <a:p>
            <a:pPr algn="l"/>
            <a:r>
              <a:rPr lang="el-GR" altLang="el-GR" sz="2400" dirty="0" smtClean="0"/>
              <a:t>Η </a:t>
            </a:r>
            <a:r>
              <a:rPr lang="el-GR" altLang="el-GR" sz="2400" b="1" dirty="0"/>
              <a:t>προσθία</a:t>
            </a:r>
            <a:r>
              <a:rPr lang="el-GR" altLang="el-GR" sz="2400" dirty="0"/>
              <a:t> και η </a:t>
            </a:r>
            <a:r>
              <a:rPr lang="el-GR" altLang="el-GR" sz="2400" b="1" dirty="0"/>
              <a:t>μέση εγκεφαλική</a:t>
            </a:r>
            <a:r>
              <a:rPr lang="el-GR" altLang="el-GR" sz="2400" dirty="0"/>
              <a:t> προέρχονται από την </a:t>
            </a:r>
            <a:r>
              <a:rPr lang="el-GR" altLang="el-GR" sz="2400" b="1" dirty="0"/>
              <a:t>έσω καρωτίδα</a:t>
            </a:r>
            <a:r>
              <a:rPr lang="el-GR" altLang="el-GR" sz="2400" dirty="0"/>
              <a:t> και η </a:t>
            </a:r>
            <a:r>
              <a:rPr lang="el-GR" altLang="el-GR" sz="2400" b="1" dirty="0"/>
              <a:t>οπισθία εγκεφαλική</a:t>
            </a:r>
            <a:r>
              <a:rPr lang="el-GR" altLang="el-GR" sz="2400" dirty="0"/>
              <a:t> από την </a:t>
            </a:r>
            <a:r>
              <a:rPr lang="el-GR" altLang="el-GR" sz="2400" b="1" dirty="0"/>
              <a:t>βασική αρτηρία</a:t>
            </a:r>
            <a:r>
              <a:rPr lang="el-GR" altLang="el-GR" sz="2400" dirty="0"/>
              <a:t> η οποία σχηματίζεται από την ένωση των δύο </a:t>
            </a:r>
            <a:r>
              <a:rPr lang="el-GR" altLang="el-GR" sz="2400" b="1" dirty="0"/>
              <a:t>σπονδυλικών</a:t>
            </a:r>
            <a:r>
              <a:rPr lang="el-GR" altLang="el-GR" sz="2400" dirty="0"/>
              <a:t>.</a:t>
            </a:r>
          </a:p>
          <a:p>
            <a:pPr algn="l"/>
            <a:r>
              <a:rPr lang="el-GR" altLang="el-GR" sz="2400" dirty="0"/>
              <a:t>Οι αρτηρίες αυτές συνδέονται μεταξύ τους με τις </a:t>
            </a:r>
            <a:r>
              <a:rPr lang="el-GR" altLang="el-GR" sz="2400" b="1" dirty="0"/>
              <a:t>πρόσθιες </a:t>
            </a:r>
            <a:r>
              <a:rPr lang="el-GR" altLang="el-GR" sz="2400" dirty="0"/>
              <a:t>και τις </a:t>
            </a:r>
            <a:r>
              <a:rPr lang="el-GR" altLang="el-GR" sz="2400" b="1" dirty="0"/>
              <a:t>οπίσθιες αναστομωτικές </a:t>
            </a:r>
            <a:r>
              <a:rPr lang="el-GR" altLang="el-GR" sz="2400" dirty="0"/>
              <a:t>και σχηματίζουν στη βάση του εγκεφάλου, γύρω από τον υποθάλαμο, το </a:t>
            </a:r>
            <a:r>
              <a:rPr lang="el-GR" altLang="el-GR" sz="2400" b="1" dirty="0"/>
              <a:t>εξάγωνο το </a:t>
            </a:r>
            <a:r>
              <a:rPr lang="en-US" altLang="el-GR" sz="2400" b="1" dirty="0"/>
              <a:t>Willis</a:t>
            </a:r>
            <a:r>
              <a:rPr lang="el-GR" altLang="el-GR" sz="2400" b="1" dirty="0"/>
              <a:t>.</a:t>
            </a:r>
            <a:endParaRPr lang="el-GR" altLang="el-GR" sz="2400" dirty="0"/>
          </a:p>
          <a:p>
            <a:pPr algn="l"/>
            <a:r>
              <a:rPr lang="el-GR" altLang="el-GR" sz="2400" dirty="0"/>
              <a:t>Η </a:t>
            </a:r>
            <a:r>
              <a:rPr lang="el-GR" altLang="el-GR" sz="2400" b="1" dirty="0"/>
              <a:t>προσθία εγκεφαλική</a:t>
            </a:r>
            <a:r>
              <a:rPr lang="el-GR" altLang="el-GR" sz="2400" dirty="0"/>
              <a:t> δίνει αίμα στη μέσα επιφάνεια του </a:t>
            </a:r>
            <a:r>
              <a:rPr lang="el-GR" altLang="el-GR" sz="2400" b="1" dirty="0"/>
              <a:t>μετωπιαίου </a:t>
            </a:r>
            <a:r>
              <a:rPr lang="el-GR" altLang="el-GR" sz="2400" dirty="0"/>
              <a:t>και του </a:t>
            </a:r>
            <a:r>
              <a:rPr lang="el-GR" altLang="el-GR" sz="2400" b="1" dirty="0"/>
              <a:t>βρεγματικού λοβού</a:t>
            </a:r>
            <a:r>
              <a:rPr lang="el-GR" altLang="el-GR" sz="2400" dirty="0"/>
              <a:t>.</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51</a:t>
            </a:fld>
            <a:endParaRPr lang="el-GR" dirty="0"/>
          </a:p>
        </p:txBody>
      </p:sp>
    </p:spTree>
    <p:custDataLst>
      <p:tags r:id="rId1"/>
    </p:custDataLst>
    <p:extLst>
      <p:ext uri="{BB962C8B-B14F-4D97-AF65-F5344CB8AC3E}">
        <p14:creationId xmlns:p14="http://schemas.microsoft.com/office/powerpoint/2010/main" val="3928155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l-GR" altLang="el-GR" dirty="0"/>
              <a:t>Αγγεία του εγκεφάλου</a:t>
            </a:r>
            <a:r>
              <a:rPr lang="en-US" altLang="el-GR" dirty="0"/>
              <a:t> </a:t>
            </a:r>
            <a:r>
              <a:rPr lang="en-US" altLang="el-GR" sz="3200" b="0" dirty="0" smtClean="0"/>
              <a:t>(3/5</a:t>
            </a:r>
            <a:r>
              <a:rPr lang="en-US" altLang="el-GR" sz="3200" b="0" dirty="0"/>
              <a:t>)</a:t>
            </a:r>
            <a:endParaRPr lang="el-GR" altLang="el-GR" sz="2000" b="1" u="sng" dirty="0"/>
          </a:p>
        </p:txBody>
      </p:sp>
      <p:sp>
        <p:nvSpPr>
          <p:cNvPr id="2" name="Content Placeholder 1"/>
          <p:cNvSpPr>
            <a:spLocks noGrp="1"/>
          </p:cNvSpPr>
          <p:nvPr>
            <p:ph idx="1"/>
          </p:nvPr>
        </p:nvSpPr>
        <p:spPr>
          <a:xfrm>
            <a:off x="457200" y="1196752"/>
            <a:ext cx="3754760" cy="5040560"/>
          </a:xfrm>
        </p:spPr>
        <p:txBody>
          <a:bodyPr>
            <a:normAutofit/>
          </a:bodyPr>
          <a:lstStyle/>
          <a:p>
            <a:r>
              <a:rPr lang="el-GR" altLang="el-GR" sz="2400" dirty="0"/>
              <a:t>Η </a:t>
            </a:r>
            <a:r>
              <a:rPr lang="el-GR" altLang="el-GR" sz="2400" b="1" dirty="0"/>
              <a:t>μέση εγκεφαλική</a:t>
            </a:r>
            <a:r>
              <a:rPr lang="el-GR" altLang="el-GR" sz="2400" dirty="0"/>
              <a:t> δίνει αίμα στην έξω επιφάνεια του μετωπιαίου, του βρεγματικού και του κροταφικού λοβού και στη νήσο του </a:t>
            </a:r>
            <a:r>
              <a:rPr lang="en-US" altLang="el-GR" sz="2400" dirty="0"/>
              <a:t>Reil</a:t>
            </a:r>
            <a:endParaRPr lang="el-GR" altLang="el-GR" sz="2400" dirty="0"/>
          </a:p>
          <a:p>
            <a:r>
              <a:rPr lang="el-GR" altLang="el-GR" sz="2400" dirty="0"/>
              <a:t>Η </a:t>
            </a:r>
            <a:r>
              <a:rPr lang="el-GR" altLang="el-GR" sz="2400" b="1" dirty="0"/>
              <a:t>οπισθία εγκεφαλική</a:t>
            </a:r>
            <a:r>
              <a:rPr lang="el-GR" altLang="el-GR" sz="2400" dirty="0"/>
              <a:t> δίνει αίμα στον ινιακό λοβό και την μέσα επιφάνεια του κροταφικού λοβού.</a:t>
            </a:r>
          </a:p>
          <a:p>
            <a:endParaRPr lang="el-GR"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051" y="1224601"/>
            <a:ext cx="5063304" cy="40492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114791" y="5242309"/>
            <a:ext cx="2987824"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solidFill>
                  <a:srgbClr val="000000"/>
                </a:solidFill>
                <a:latin typeface="+mn-lt"/>
                <a:hlinkClick r:id="rId4"/>
              </a:rPr>
              <a:t>Venous </a:t>
            </a:r>
            <a:r>
              <a:rPr lang="en-US" sz="1200" dirty="0">
                <a:solidFill>
                  <a:srgbClr val="000000"/>
                </a:solidFill>
                <a:latin typeface="+mn-lt"/>
                <a:hlinkClick r:id="rId4"/>
              </a:rPr>
              <a:t>sinuses base of </a:t>
            </a:r>
            <a:r>
              <a:rPr lang="en-US" sz="1200" dirty="0" smtClean="0">
                <a:solidFill>
                  <a:srgbClr val="000000"/>
                </a:solidFill>
                <a:latin typeface="+mn-lt"/>
                <a:hlinkClick r:id="rId4"/>
              </a:rPr>
              <a:t>skull</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5" tooltip="User:Mlj"/>
              </a:rPr>
              <a:t>Mlj</a:t>
            </a:r>
            <a:r>
              <a:rPr lang="el-GR" sz="1200" dirty="0" smtClean="0">
                <a:latin typeface="+mn-lt"/>
              </a:rPr>
              <a:t> </a:t>
            </a:r>
            <a:r>
              <a:rPr lang="el-GR" sz="1200" dirty="0" smtClean="0">
                <a:solidFill>
                  <a:srgbClr val="000000"/>
                </a:solidFill>
                <a:latin typeface="+mn-lt"/>
              </a:rPr>
              <a:t> διαθέσιμο με άδεια </a:t>
            </a:r>
            <a:r>
              <a:rPr lang="en-US" sz="1200" dirty="0" smtClean="0">
                <a:latin typeface="+mn-lt"/>
                <a:hlinkClick r:id="rId6"/>
              </a:rPr>
              <a:t>ganfyd</a:t>
            </a:r>
            <a:r>
              <a:rPr lang="el-GR" sz="1200" dirty="0" smtClean="0">
                <a:latin typeface="+mn-lt"/>
                <a:hlinkClick r:id="rId6"/>
              </a:rPr>
              <a:t> </a:t>
            </a:r>
            <a:r>
              <a:rPr lang="en-US" sz="1200" dirty="0" smtClean="0">
                <a:latin typeface="+mn-lt"/>
                <a:hlinkClick r:id="rId6"/>
              </a:rPr>
              <a:t>Att NC</a:t>
            </a:r>
            <a:r>
              <a:rPr lang="el-GR" sz="1200" dirty="0" smtClean="0">
                <a:latin typeface="+mn-lt"/>
                <a:hlinkClick r:id="rId6"/>
              </a:rPr>
              <a:t> </a:t>
            </a:r>
            <a:r>
              <a:rPr lang="en-US" sz="1200" dirty="0" smtClean="0">
                <a:latin typeface="+mn-lt"/>
                <a:hlinkClick r:id="rId6"/>
              </a:rPr>
              <a:t>SA 1.0</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52</a:t>
            </a:fld>
            <a:endParaRPr lang="el-GR" dirty="0"/>
          </a:p>
        </p:txBody>
      </p:sp>
    </p:spTree>
    <p:custDataLst>
      <p:tags r:id="rId1"/>
    </p:custDataLst>
    <p:extLst>
      <p:ext uri="{BB962C8B-B14F-4D97-AF65-F5344CB8AC3E}">
        <p14:creationId xmlns:p14="http://schemas.microsoft.com/office/powerpoint/2010/main" val="29680456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l-GR" altLang="el-GR" dirty="0"/>
              <a:t>Αγγεία του εγκεφάλου</a:t>
            </a:r>
            <a:r>
              <a:rPr lang="en-US" altLang="el-GR" dirty="0"/>
              <a:t> </a:t>
            </a:r>
            <a:r>
              <a:rPr lang="en-US" altLang="el-GR" sz="3200" b="0" dirty="0" smtClean="0"/>
              <a:t>(4/5</a:t>
            </a:r>
            <a:r>
              <a:rPr lang="en-US" altLang="el-GR" sz="3200" b="0" dirty="0"/>
              <a:t>)</a:t>
            </a:r>
            <a:endParaRPr lang="el-GR" altLang="el-GR" sz="2000" b="1" u="sng" dirty="0"/>
          </a:p>
        </p:txBody>
      </p:sp>
      <p:sp>
        <p:nvSpPr>
          <p:cNvPr id="2" name="Content Placeholder 1"/>
          <p:cNvSpPr>
            <a:spLocks noGrp="1"/>
          </p:cNvSpPr>
          <p:nvPr>
            <p:ph idx="1"/>
          </p:nvPr>
        </p:nvSpPr>
        <p:spPr>
          <a:xfrm>
            <a:off x="457201" y="1196752"/>
            <a:ext cx="4474840" cy="5040560"/>
          </a:xfrm>
        </p:spPr>
        <p:txBody>
          <a:bodyPr>
            <a:noAutofit/>
          </a:bodyPr>
          <a:lstStyle/>
          <a:p>
            <a:pPr marL="0" indent="0">
              <a:buNone/>
            </a:pPr>
            <a:r>
              <a:rPr lang="el-GR" altLang="el-GR" sz="2400" dirty="0" smtClean="0"/>
              <a:t>Η </a:t>
            </a:r>
            <a:r>
              <a:rPr lang="el-GR" altLang="el-GR" sz="2400" b="1" dirty="0"/>
              <a:t>παρεγκεφαλίδα</a:t>
            </a:r>
            <a:r>
              <a:rPr lang="el-GR" altLang="el-GR" sz="2400" dirty="0"/>
              <a:t> παίρνει αίμα από κλάδους των </a:t>
            </a:r>
            <a:r>
              <a:rPr lang="el-GR" altLang="el-GR" sz="2400" b="1" dirty="0"/>
              <a:t>σπονδυλικών</a:t>
            </a:r>
            <a:r>
              <a:rPr lang="el-GR" altLang="el-GR" sz="2400" dirty="0"/>
              <a:t> και της </a:t>
            </a:r>
            <a:r>
              <a:rPr lang="el-GR" altLang="el-GR" sz="2400" b="1" dirty="0"/>
              <a:t>βασικής αρτηρίας</a:t>
            </a:r>
            <a:r>
              <a:rPr lang="el-GR" altLang="el-GR" sz="2400" dirty="0"/>
              <a:t>: </a:t>
            </a:r>
          </a:p>
          <a:p>
            <a:r>
              <a:rPr lang="el-GR" altLang="el-GR" sz="2400" dirty="0" smtClean="0"/>
              <a:t>την </a:t>
            </a:r>
            <a:r>
              <a:rPr lang="el-GR" altLang="el-GR" sz="2400" b="1" dirty="0"/>
              <a:t>άνω παρεγκεφαλιδική</a:t>
            </a:r>
            <a:endParaRPr lang="el-GR" altLang="el-GR" sz="2400" dirty="0"/>
          </a:p>
          <a:p>
            <a:r>
              <a:rPr lang="el-GR" altLang="el-GR" sz="2400" dirty="0"/>
              <a:t>την </a:t>
            </a:r>
            <a:r>
              <a:rPr lang="el-GR" altLang="el-GR" sz="2400" b="1" dirty="0"/>
              <a:t>πρόσθια κάτω </a:t>
            </a:r>
            <a:r>
              <a:rPr lang="el-GR" altLang="el-GR" sz="2400" dirty="0"/>
              <a:t>και</a:t>
            </a:r>
          </a:p>
          <a:p>
            <a:r>
              <a:rPr lang="el-GR" altLang="el-GR" sz="2400" dirty="0"/>
              <a:t>την </a:t>
            </a:r>
            <a:r>
              <a:rPr lang="el-GR" altLang="el-GR" sz="2400" b="1" dirty="0"/>
              <a:t>οπίσθια κάτω παρεγκεφαλιδική</a:t>
            </a:r>
            <a:r>
              <a:rPr lang="el-GR" altLang="el-GR" sz="2400" dirty="0" smtClean="0"/>
              <a:t>.</a:t>
            </a:r>
            <a:endParaRPr lang="el-GR" altLang="el-GR" sz="2400" dirty="0"/>
          </a:p>
        </p:txBody>
      </p:sp>
      <p:sp>
        <p:nvSpPr>
          <p:cNvPr id="8" name="Rectangle 7"/>
          <p:cNvSpPr/>
          <p:nvPr/>
        </p:nvSpPr>
        <p:spPr>
          <a:xfrm>
            <a:off x="5635345" y="4561908"/>
            <a:ext cx="2987824"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3"/>
              </a:rPr>
              <a:t>CerebellumArteries</a:t>
            </a:r>
            <a:r>
              <a:rPr lang="en-US" sz="1200" dirty="0" smtClean="0">
                <a:solidFill>
                  <a:srgbClr val="000000"/>
                </a:solidFill>
                <a:latin typeface="+mn-lt"/>
              </a:rPr>
              <a:t>” </a:t>
            </a:r>
            <a:r>
              <a:rPr lang="el-GR" sz="1200" dirty="0" smtClean="0">
                <a:solidFill>
                  <a:srgbClr val="000000"/>
                </a:solidFill>
                <a:latin typeface="+mn-lt"/>
              </a:rPr>
              <a:t>από </a:t>
            </a:r>
            <a:r>
              <a:rPr lang="en-US" sz="1200" dirty="0">
                <a:latin typeface="+mn-lt"/>
                <a:hlinkClick r:id="rId4" tooltip="User:Semiconscious"/>
              </a:rPr>
              <a:t>Semiconscious</a:t>
            </a:r>
            <a:r>
              <a:rPr lang="el-GR" sz="1200" dirty="0" smtClean="0">
                <a:solidFill>
                  <a:srgbClr val="000000"/>
                </a:solidFill>
                <a:latin typeface="+mn-lt"/>
              </a:rPr>
              <a:t> διαθέσιμο ως κοινό κτήμα</a:t>
            </a:r>
            <a:endParaRPr lang="en-US" sz="1200" i="0" dirty="0">
              <a:solidFill>
                <a:srgbClr val="000000"/>
              </a:solidFill>
              <a:effectLst/>
              <a:latin typeface="+mn-lt"/>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515" y="1340768"/>
            <a:ext cx="4029485" cy="32211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spTree>
    <p:custDataLst>
      <p:tags r:id="rId1"/>
    </p:custDataLst>
    <p:extLst>
      <p:ext uri="{BB962C8B-B14F-4D97-AF65-F5344CB8AC3E}">
        <p14:creationId xmlns:p14="http://schemas.microsoft.com/office/powerpoint/2010/main" val="3495284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951" y="1417687"/>
            <a:ext cx="3580568" cy="43038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88776" y="5748588"/>
            <a:ext cx="2987824"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solidFill>
                  <a:srgbClr val="000000"/>
                </a:solidFill>
                <a:latin typeface="+mn-lt"/>
                <a:hlinkClick r:id="rId4"/>
              </a:rPr>
              <a:t>Venous </a:t>
            </a:r>
            <a:r>
              <a:rPr lang="en-US" sz="1200" dirty="0">
                <a:solidFill>
                  <a:srgbClr val="000000"/>
                </a:solidFill>
                <a:latin typeface="+mn-lt"/>
                <a:hlinkClick r:id="rId4"/>
              </a:rPr>
              <a:t>sinuses base of </a:t>
            </a:r>
            <a:r>
              <a:rPr lang="en-US" sz="1200" dirty="0" smtClean="0">
                <a:solidFill>
                  <a:srgbClr val="000000"/>
                </a:solidFill>
                <a:latin typeface="+mn-lt"/>
                <a:hlinkClick r:id="rId4"/>
              </a:rPr>
              <a:t>skull</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5" tooltip="User:Mlj"/>
              </a:rPr>
              <a:t>Mlj</a:t>
            </a:r>
            <a:r>
              <a:rPr lang="el-GR" sz="1200" dirty="0" smtClean="0">
                <a:latin typeface="+mn-lt"/>
              </a:rPr>
              <a:t> </a:t>
            </a:r>
            <a:r>
              <a:rPr lang="el-GR" sz="1200" dirty="0" smtClean="0">
                <a:solidFill>
                  <a:srgbClr val="000000"/>
                </a:solidFill>
                <a:latin typeface="+mn-lt"/>
              </a:rPr>
              <a:t> διαθέσιμο με άδεια </a:t>
            </a:r>
            <a:r>
              <a:rPr lang="en-US" sz="1200" dirty="0" smtClean="0">
                <a:latin typeface="+mn-lt"/>
                <a:hlinkClick r:id="rId6"/>
              </a:rPr>
              <a:t>ganfyd</a:t>
            </a:r>
            <a:r>
              <a:rPr lang="el-GR" sz="1200" dirty="0" smtClean="0">
                <a:latin typeface="+mn-lt"/>
                <a:hlinkClick r:id="rId6"/>
              </a:rPr>
              <a:t> </a:t>
            </a:r>
            <a:r>
              <a:rPr lang="en-US" sz="1200" dirty="0" smtClean="0">
                <a:latin typeface="+mn-lt"/>
                <a:hlinkClick r:id="rId6"/>
              </a:rPr>
              <a:t>Att NC</a:t>
            </a:r>
            <a:r>
              <a:rPr lang="el-GR" sz="1200" dirty="0" smtClean="0">
                <a:latin typeface="+mn-lt"/>
                <a:hlinkClick r:id="rId6"/>
              </a:rPr>
              <a:t> </a:t>
            </a:r>
            <a:r>
              <a:rPr lang="en-US" sz="1200" dirty="0" smtClean="0">
                <a:latin typeface="+mn-lt"/>
                <a:hlinkClick r:id="rId6"/>
              </a:rPr>
              <a:t>SA 1.0</a:t>
            </a:r>
            <a:endParaRPr lang="en-US" sz="1200" i="0" dirty="0">
              <a:solidFill>
                <a:srgbClr val="000000"/>
              </a:solidFill>
              <a:effectLst/>
              <a:latin typeface="+mn-lt"/>
            </a:endParaRPr>
          </a:p>
        </p:txBody>
      </p:sp>
      <p:sp>
        <p:nvSpPr>
          <p:cNvPr id="41986" name="Rectangle 2"/>
          <p:cNvSpPr>
            <a:spLocks noGrp="1" noChangeArrowheads="1"/>
          </p:cNvSpPr>
          <p:nvPr>
            <p:ph type="title"/>
          </p:nvPr>
        </p:nvSpPr>
        <p:spPr/>
        <p:txBody>
          <a:bodyPr>
            <a:normAutofit/>
          </a:bodyPr>
          <a:lstStyle/>
          <a:p>
            <a:r>
              <a:rPr lang="el-GR" altLang="el-GR" dirty="0"/>
              <a:t>Αγγεία του εγκεφάλου</a:t>
            </a:r>
            <a:r>
              <a:rPr lang="en-US" altLang="el-GR" dirty="0"/>
              <a:t> </a:t>
            </a:r>
            <a:r>
              <a:rPr lang="en-US" altLang="el-GR" sz="3200" b="0" dirty="0" smtClean="0"/>
              <a:t>(5/5</a:t>
            </a:r>
            <a:r>
              <a:rPr lang="en-US" altLang="el-GR" sz="3200" b="0" dirty="0"/>
              <a:t>)</a:t>
            </a:r>
            <a:endParaRPr lang="el-GR" altLang="el-GR" sz="2000" b="1" u="sng" dirty="0"/>
          </a:p>
        </p:txBody>
      </p:sp>
      <p:sp>
        <p:nvSpPr>
          <p:cNvPr id="2" name="Content Placeholder 1"/>
          <p:cNvSpPr>
            <a:spLocks noGrp="1"/>
          </p:cNvSpPr>
          <p:nvPr>
            <p:ph idx="1"/>
          </p:nvPr>
        </p:nvSpPr>
        <p:spPr>
          <a:xfrm>
            <a:off x="457200" y="1196752"/>
            <a:ext cx="5314229" cy="5040560"/>
          </a:xfrm>
        </p:spPr>
        <p:txBody>
          <a:bodyPr>
            <a:noAutofit/>
          </a:bodyPr>
          <a:lstStyle/>
          <a:p>
            <a:pPr marL="0" indent="0">
              <a:buFont typeface="Wingdings" pitchFamily="2" charset="2"/>
              <a:buNone/>
            </a:pPr>
            <a:r>
              <a:rPr lang="el-GR" altLang="el-GR" sz="2400" dirty="0" smtClean="0"/>
              <a:t>Οι </a:t>
            </a:r>
            <a:r>
              <a:rPr lang="el-GR" altLang="el-GR" sz="2400" b="1" dirty="0"/>
              <a:t>φλέβες</a:t>
            </a:r>
            <a:r>
              <a:rPr lang="el-GR" altLang="el-GR" sz="2400" dirty="0"/>
              <a:t> του </a:t>
            </a:r>
            <a:r>
              <a:rPr lang="el-GR" altLang="el-GR" sz="2400" b="1" dirty="0"/>
              <a:t>εγκεφάλου</a:t>
            </a:r>
            <a:r>
              <a:rPr lang="el-GR" altLang="el-GR" sz="2400" dirty="0"/>
              <a:t> </a:t>
            </a:r>
            <a:r>
              <a:rPr lang="el-GR" altLang="el-GR" sz="2400" b="1" dirty="0"/>
              <a:t>δεν</a:t>
            </a:r>
            <a:r>
              <a:rPr lang="el-GR" altLang="el-GR" sz="2400" dirty="0"/>
              <a:t> συνοδεύουν τις </a:t>
            </a:r>
            <a:r>
              <a:rPr lang="el-GR" altLang="el-GR" sz="2400" b="1" dirty="0"/>
              <a:t>αρτηρίες</a:t>
            </a:r>
            <a:r>
              <a:rPr lang="el-GR" altLang="el-GR" sz="2400" dirty="0"/>
              <a:t> και εκβάλλουν στους </a:t>
            </a:r>
            <a:r>
              <a:rPr lang="el-GR" altLang="el-GR" sz="2400" b="1" dirty="0"/>
              <a:t>φλεβώδεις κόλπους</a:t>
            </a:r>
            <a:r>
              <a:rPr lang="el-GR" altLang="el-GR" sz="2400" dirty="0"/>
              <a:t>. </a:t>
            </a:r>
            <a:endParaRPr lang="en-US" altLang="el-GR" sz="2400" dirty="0" smtClean="0"/>
          </a:p>
          <a:p>
            <a:pPr>
              <a:buFont typeface="Wingdings" pitchFamily="2" charset="2"/>
              <a:buNone/>
            </a:pPr>
            <a:r>
              <a:rPr lang="el-GR" altLang="el-GR" sz="2400" dirty="0" smtClean="0"/>
              <a:t>Χωρίζονται</a:t>
            </a:r>
            <a:r>
              <a:rPr lang="en-US" altLang="el-GR" sz="2400" dirty="0" smtClean="0"/>
              <a:t>:</a:t>
            </a:r>
            <a:endParaRPr lang="el-GR" altLang="el-GR" sz="2400" dirty="0"/>
          </a:p>
          <a:p>
            <a:r>
              <a:rPr lang="el-GR" altLang="el-GR" sz="2400" dirty="0"/>
              <a:t>στις </a:t>
            </a:r>
            <a:r>
              <a:rPr lang="el-GR" altLang="el-GR" sz="2400" b="1" dirty="0"/>
              <a:t>άνω</a:t>
            </a:r>
            <a:endParaRPr lang="el-GR" altLang="el-GR" sz="2400" dirty="0"/>
          </a:p>
          <a:p>
            <a:r>
              <a:rPr lang="el-GR" altLang="el-GR" sz="2400" dirty="0"/>
              <a:t>τις </a:t>
            </a:r>
            <a:r>
              <a:rPr lang="el-GR" altLang="el-GR" sz="2400" b="1" dirty="0"/>
              <a:t>έσω </a:t>
            </a:r>
            <a:r>
              <a:rPr lang="el-GR" altLang="el-GR" sz="2400" dirty="0"/>
              <a:t>και</a:t>
            </a:r>
            <a:endParaRPr lang="el-GR" altLang="el-GR" sz="2400" b="1" dirty="0"/>
          </a:p>
          <a:p>
            <a:r>
              <a:rPr lang="el-GR" altLang="el-GR" sz="2400" dirty="0"/>
              <a:t>τις </a:t>
            </a:r>
            <a:r>
              <a:rPr lang="el-GR" altLang="el-GR" sz="2400" b="1" dirty="0"/>
              <a:t>κάτω εγκεφαλικές φλέβες</a:t>
            </a:r>
            <a:r>
              <a:rPr lang="el-GR" altLang="el-GR" sz="2400" dirty="0"/>
              <a:t>, </a:t>
            </a:r>
            <a:endParaRPr lang="en-US" altLang="el-GR" sz="2400" dirty="0" smtClean="0"/>
          </a:p>
          <a:p>
            <a:pPr marL="0" indent="0">
              <a:buNone/>
            </a:pPr>
            <a:r>
              <a:rPr lang="el-GR" altLang="el-GR" sz="2400" dirty="0" smtClean="0"/>
              <a:t>Οι </a:t>
            </a:r>
            <a:r>
              <a:rPr lang="el-GR" altLang="el-GR" sz="2400" b="1" dirty="0" smtClean="0"/>
              <a:t>άνω</a:t>
            </a:r>
            <a:r>
              <a:rPr lang="el-GR" altLang="el-GR" sz="2400" dirty="0" smtClean="0"/>
              <a:t> εκβάλλουν στον </a:t>
            </a:r>
            <a:r>
              <a:rPr lang="el-GR" altLang="el-GR" sz="2400" b="1" dirty="0" smtClean="0"/>
              <a:t>εγκάρσιο</a:t>
            </a:r>
            <a:r>
              <a:rPr lang="el-GR" altLang="el-GR" sz="2400" dirty="0" smtClean="0"/>
              <a:t> και τον </a:t>
            </a:r>
            <a:r>
              <a:rPr lang="el-GR" altLang="el-GR" sz="2400" b="1" dirty="0" smtClean="0"/>
              <a:t>ευθύ κόλπο</a:t>
            </a:r>
            <a:r>
              <a:rPr lang="el-GR" altLang="el-GR" sz="2400" dirty="0" smtClean="0"/>
              <a:t> και οι </a:t>
            </a:r>
            <a:r>
              <a:rPr lang="el-GR" altLang="el-GR" sz="2400" b="1" dirty="0" smtClean="0"/>
              <a:t>κάτω</a:t>
            </a:r>
            <a:r>
              <a:rPr lang="el-GR" altLang="el-GR" sz="2400" dirty="0" smtClean="0"/>
              <a:t> στον </a:t>
            </a:r>
            <a:r>
              <a:rPr lang="el-GR" altLang="el-GR" sz="2400" b="1" dirty="0" smtClean="0"/>
              <a:t>εγκάρσιο </a:t>
            </a:r>
            <a:r>
              <a:rPr lang="el-GR" altLang="el-GR" sz="2400" dirty="0" smtClean="0"/>
              <a:t>και τον </a:t>
            </a:r>
            <a:r>
              <a:rPr lang="el-GR" altLang="el-GR" sz="2400" b="1" dirty="0" smtClean="0"/>
              <a:t>ινιακό</a:t>
            </a:r>
            <a:r>
              <a:rPr lang="el-GR" altLang="el-GR" sz="2400" dirty="0" smtClean="0"/>
              <a:t>. </a:t>
            </a:r>
          </a:p>
          <a:p>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54</a:t>
            </a:fld>
            <a:endParaRPr lang="el-GR" dirty="0"/>
          </a:p>
        </p:txBody>
      </p:sp>
    </p:spTree>
    <p:custDataLst>
      <p:tags r:id="rId1"/>
    </p:custDataLst>
    <p:extLst>
      <p:ext uri="{BB962C8B-B14F-4D97-AF65-F5344CB8AC3E}">
        <p14:creationId xmlns:p14="http://schemas.microsoft.com/office/powerpoint/2010/main" val="3034612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l-GR" altLang="el-GR" dirty="0" smtClean="0"/>
              <a:t>Φλεβώδεις </a:t>
            </a:r>
            <a:r>
              <a:rPr lang="el-GR" altLang="el-GR" dirty="0"/>
              <a:t>κόλποι </a:t>
            </a:r>
            <a:r>
              <a:rPr lang="en-US" altLang="el-GR" sz="3200" b="0" dirty="0" smtClean="0"/>
              <a:t>(1/2)</a:t>
            </a:r>
            <a:endParaRPr lang="el-GR" altLang="el-GR" b="1" u="sng" dirty="0"/>
          </a:p>
        </p:txBody>
      </p:sp>
      <p:sp>
        <p:nvSpPr>
          <p:cNvPr id="44035" name="Rectangle 3"/>
          <p:cNvSpPr>
            <a:spLocks noGrp="1" noChangeArrowheads="1"/>
          </p:cNvSpPr>
          <p:nvPr>
            <p:ph idx="1"/>
          </p:nvPr>
        </p:nvSpPr>
        <p:spPr/>
        <p:txBody>
          <a:bodyPr>
            <a:normAutofit/>
          </a:bodyPr>
          <a:lstStyle/>
          <a:p>
            <a:r>
              <a:rPr lang="el-GR" altLang="el-GR" sz="2400" dirty="0"/>
              <a:t>Οι </a:t>
            </a:r>
            <a:r>
              <a:rPr lang="el-GR" altLang="el-GR" sz="2400" b="1" dirty="0"/>
              <a:t>φλεβώδεις κόλποι</a:t>
            </a:r>
            <a:r>
              <a:rPr lang="el-GR" altLang="el-GR" sz="2400" dirty="0"/>
              <a:t> χωρίζονται στους:</a:t>
            </a:r>
          </a:p>
          <a:p>
            <a:pPr lvl="1"/>
            <a:r>
              <a:rPr lang="el-GR" altLang="el-GR" sz="2400" dirty="0"/>
              <a:t> κόλπους του </a:t>
            </a:r>
            <a:r>
              <a:rPr lang="el-GR" altLang="el-GR" sz="2400" b="1" dirty="0"/>
              <a:t>θόλου</a:t>
            </a:r>
            <a:r>
              <a:rPr lang="el-GR" altLang="el-GR" sz="2400" dirty="0"/>
              <a:t> και τους</a:t>
            </a:r>
          </a:p>
          <a:p>
            <a:pPr lvl="1"/>
            <a:r>
              <a:rPr lang="el-GR" altLang="el-GR" sz="2400" dirty="0"/>
              <a:t> κόλπους της </a:t>
            </a:r>
            <a:r>
              <a:rPr lang="el-GR" altLang="el-GR" sz="2400" b="1" dirty="0"/>
              <a:t>βάσης </a:t>
            </a:r>
            <a:r>
              <a:rPr lang="el-GR" altLang="el-GR" sz="2400" dirty="0"/>
              <a:t>του κρανίου. </a:t>
            </a:r>
          </a:p>
          <a:p>
            <a:pPr algn="l">
              <a:spcBef>
                <a:spcPts val="1800"/>
              </a:spcBef>
              <a:spcAft>
                <a:spcPts val="600"/>
              </a:spcAft>
            </a:pPr>
            <a:r>
              <a:rPr lang="el-GR" altLang="el-GR" sz="2400" dirty="0"/>
              <a:t>Οι κόλποι του </a:t>
            </a:r>
            <a:r>
              <a:rPr lang="el-GR" altLang="el-GR" sz="2400" b="1" dirty="0"/>
              <a:t>θόλου </a:t>
            </a:r>
            <a:r>
              <a:rPr lang="el-GR" altLang="el-GR" sz="2400" dirty="0"/>
              <a:t>είναι 4:</a:t>
            </a:r>
          </a:p>
          <a:p>
            <a:pPr lvl="1"/>
            <a:r>
              <a:rPr lang="el-GR" altLang="el-GR" sz="2400" b="1" dirty="0"/>
              <a:t> άνω οβελιαίος</a:t>
            </a:r>
            <a:endParaRPr lang="el-GR" altLang="el-GR" sz="2400" dirty="0"/>
          </a:p>
          <a:p>
            <a:pPr lvl="1"/>
            <a:r>
              <a:rPr lang="el-GR" altLang="el-GR" sz="2400" b="1" dirty="0"/>
              <a:t> κάτω οβελιαίος</a:t>
            </a:r>
            <a:endParaRPr lang="el-GR" altLang="el-GR" sz="2400" dirty="0"/>
          </a:p>
          <a:p>
            <a:pPr lvl="1"/>
            <a:r>
              <a:rPr lang="el-GR" altLang="el-GR" sz="2400" b="1" dirty="0"/>
              <a:t> βρεγματοσφηνοειδής</a:t>
            </a:r>
            <a:r>
              <a:rPr lang="el-GR" altLang="el-GR" sz="2400" dirty="0"/>
              <a:t> και</a:t>
            </a:r>
          </a:p>
          <a:p>
            <a:pPr lvl="1"/>
            <a:r>
              <a:rPr lang="el-GR" altLang="el-GR" sz="2400" dirty="0"/>
              <a:t> </a:t>
            </a:r>
            <a:r>
              <a:rPr lang="el-GR" altLang="el-GR" sz="2400" b="1" dirty="0"/>
              <a:t>ευθύς</a:t>
            </a:r>
            <a:r>
              <a:rPr lang="el-GR" altLang="el-GR" sz="2400" dirty="0"/>
              <a:t> </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55</a:t>
            </a:fld>
            <a:endParaRPr lang="el-GR" dirty="0"/>
          </a:p>
        </p:txBody>
      </p:sp>
    </p:spTree>
    <p:custDataLst>
      <p:tags r:id="rId1"/>
    </p:custDataLst>
    <p:extLst>
      <p:ext uri="{BB962C8B-B14F-4D97-AF65-F5344CB8AC3E}">
        <p14:creationId xmlns:p14="http://schemas.microsoft.com/office/powerpoint/2010/main" val="3696654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l-GR" altLang="el-GR" dirty="0"/>
              <a:t>Φλεβώδεις κόλποι </a:t>
            </a:r>
            <a:r>
              <a:rPr lang="en-US" altLang="el-GR" sz="3200" b="0" dirty="0" smtClean="0"/>
              <a:t>(2/2</a:t>
            </a:r>
            <a:r>
              <a:rPr lang="en-US" altLang="el-GR" sz="3200" b="0" dirty="0"/>
              <a:t>)</a:t>
            </a:r>
            <a:endParaRPr lang="el-GR" altLang="el-GR" sz="2000" b="1" u="sng" dirty="0"/>
          </a:p>
        </p:txBody>
      </p:sp>
      <p:sp>
        <p:nvSpPr>
          <p:cNvPr id="44035" name="Rectangle 3"/>
          <p:cNvSpPr>
            <a:spLocks noGrp="1" noChangeArrowheads="1"/>
          </p:cNvSpPr>
          <p:nvPr>
            <p:ph idx="1"/>
          </p:nvPr>
        </p:nvSpPr>
        <p:spPr/>
        <p:txBody>
          <a:bodyPr>
            <a:normAutofit/>
          </a:bodyPr>
          <a:lstStyle/>
          <a:p>
            <a:pPr algn="l">
              <a:spcBef>
                <a:spcPts val="600"/>
              </a:spcBef>
            </a:pPr>
            <a:r>
              <a:rPr lang="el-GR" altLang="el-GR" sz="2400" dirty="0" smtClean="0"/>
              <a:t>Οι </a:t>
            </a:r>
            <a:r>
              <a:rPr lang="el-GR" altLang="el-GR" sz="2400" dirty="0"/>
              <a:t>κόλποι της </a:t>
            </a:r>
            <a:r>
              <a:rPr lang="el-GR" altLang="el-GR" sz="2400" b="1" dirty="0"/>
              <a:t>βάσης</a:t>
            </a:r>
            <a:r>
              <a:rPr lang="el-GR" altLang="el-GR" sz="2400" dirty="0"/>
              <a:t> του κρανίου είναι 5:</a:t>
            </a:r>
          </a:p>
          <a:p>
            <a:pPr lvl="1">
              <a:spcBef>
                <a:spcPts val="600"/>
              </a:spcBef>
            </a:pPr>
            <a:r>
              <a:rPr lang="el-GR" altLang="el-GR" sz="2400" b="1" dirty="0"/>
              <a:t> εγκάρσιος</a:t>
            </a:r>
            <a:endParaRPr lang="el-GR" altLang="el-GR" sz="2400" dirty="0"/>
          </a:p>
          <a:p>
            <a:pPr lvl="1">
              <a:spcBef>
                <a:spcPts val="600"/>
              </a:spcBef>
            </a:pPr>
            <a:r>
              <a:rPr lang="el-GR" altLang="el-GR" sz="2400" dirty="0"/>
              <a:t> </a:t>
            </a:r>
            <a:r>
              <a:rPr lang="el-GR" altLang="el-GR" sz="2400" b="1" dirty="0"/>
              <a:t>σηραγγώδης</a:t>
            </a:r>
            <a:endParaRPr lang="el-GR" altLang="el-GR" sz="2400" dirty="0"/>
          </a:p>
          <a:p>
            <a:pPr lvl="1">
              <a:spcBef>
                <a:spcPts val="600"/>
              </a:spcBef>
            </a:pPr>
            <a:r>
              <a:rPr lang="el-GR" altLang="el-GR" sz="2400" dirty="0"/>
              <a:t> </a:t>
            </a:r>
            <a:r>
              <a:rPr lang="el-GR" altLang="el-GR" sz="2400" b="1" dirty="0"/>
              <a:t>ινιακός</a:t>
            </a:r>
            <a:endParaRPr lang="el-GR" altLang="el-GR" sz="2400" dirty="0"/>
          </a:p>
          <a:p>
            <a:pPr lvl="1">
              <a:spcBef>
                <a:spcPts val="600"/>
              </a:spcBef>
            </a:pPr>
            <a:r>
              <a:rPr lang="el-GR" altLang="el-GR" sz="2400" b="1" dirty="0"/>
              <a:t> άνω λιθοειδής</a:t>
            </a:r>
            <a:r>
              <a:rPr lang="el-GR" altLang="el-GR" sz="2400" dirty="0"/>
              <a:t>, και</a:t>
            </a:r>
          </a:p>
          <a:p>
            <a:pPr lvl="1">
              <a:spcBef>
                <a:spcPts val="600"/>
              </a:spcBef>
            </a:pPr>
            <a:r>
              <a:rPr lang="el-GR" altLang="el-GR" sz="2400" dirty="0"/>
              <a:t> </a:t>
            </a:r>
            <a:r>
              <a:rPr lang="el-GR" altLang="el-GR" sz="2400" b="1" dirty="0"/>
              <a:t>κάτω λιθοειδής</a:t>
            </a:r>
            <a:endParaRPr lang="el-GR" altLang="el-GR" sz="2400" dirty="0"/>
          </a:p>
          <a:p>
            <a:pPr algn="l">
              <a:spcBef>
                <a:spcPts val="600"/>
              </a:spcBef>
            </a:pPr>
            <a:r>
              <a:rPr lang="el-GR" altLang="el-GR" sz="2400" dirty="0"/>
              <a:t>Οι κόλποι επικοινωνούν μεταξύ τους και το φλεβικό αίμα του εγκεφάλου τελικά από τον </a:t>
            </a:r>
            <a:r>
              <a:rPr lang="el-GR" altLang="el-GR" sz="2400" b="1" dirty="0"/>
              <a:t>σιγμοειδή κόλπο</a:t>
            </a:r>
            <a:r>
              <a:rPr lang="el-GR" altLang="el-GR" sz="2400" dirty="0"/>
              <a:t> που είναι η συνέχεια του </a:t>
            </a:r>
            <a:r>
              <a:rPr lang="el-GR" altLang="el-GR" sz="2400" b="1" dirty="0"/>
              <a:t>εγκάρσιου </a:t>
            </a:r>
            <a:r>
              <a:rPr lang="el-GR" altLang="el-GR" sz="2400" dirty="0"/>
              <a:t>παροχετεύεται στην </a:t>
            </a:r>
            <a:r>
              <a:rPr lang="el-GR" altLang="el-GR" sz="2400" b="1" dirty="0"/>
              <a:t>έσω σφαγίτιδα</a:t>
            </a:r>
            <a:r>
              <a:rPr lang="el-GR" altLang="el-GR" sz="2400" dirty="0"/>
              <a:t> φλέβα.</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56</a:t>
            </a:fld>
            <a:endParaRPr lang="el-GR" dirty="0"/>
          </a:p>
        </p:txBody>
      </p:sp>
    </p:spTree>
    <p:custDataLst>
      <p:tags r:id="rId1"/>
    </p:custDataLst>
    <p:extLst>
      <p:ext uri="{BB962C8B-B14F-4D97-AF65-F5344CB8AC3E}">
        <p14:creationId xmlns:p14="http://schemas.microsoft.com/office/powerpoint/2010/main" val="3476115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l-GR" altLang="el-GR" dirty="0"/>
              <a:t>Νωτιαίος </a:t>
            </a:r>
            <a:r>
              <a:rPr lang="el-GR" altLang="el-GR" dirty="0" smtClean="0"/>
              <a:t>μυελός</a:t>
            </a:r>
            <a:r>
              <a:rPr lang="en-US" altLang="el-GR" dirty="0" smtClean="0"/>
              <a:t> </a:t>
            </a:r>
            <a:r>
              <a:rPr lang="en-US" altLang="el-GR" sz="3200" b="0" dirty="0" smtClean="0"/>
              <a:t>(1/7)</a:t>
            </a:r>
            <a:endParaRPr lang="el-GR" altLang="el-GR" sz="3200" b="0" dirty="0"/>
          </a:p>
        </p:txBody>
      </p:sp>
      <p:sp>
        <p:nvSpPr>
          <p:cNvPr id="43011" name="Rectangle 3"/>
          <p:cNvSpPr>
            <a:spLocks noGrp="1" noChangeArrowheads="1"/>
          </p:cNvSpPr>
          <p:nvPr>
            <p:ph idx="1"/>
          </p:nvPr>
        </p:nvSpPr>
        <p:spPr/>
        <p:txBody>
          <a:bodyPr>
            <a:normAutofit/>
          </a:bodyPr>
          <a:lstStyle/>
          <a:p>
            <a:pPr>
              <a:spcBef>
                <a:spcPts val="600"/>
              </a:spcBef>
            </a:pPr>
            <a:r>
              <a:rPr lang="el-GR" altLang="el-GR" sz="2400" dirty="0" smtClean="0"/>
              <a:t>Βρίσκεται </a:t>
            </a:r>
            <a:r>
              <a:rPr lang="el-GR" altLang="el-GR" sz="2400" dirty="0"/>
              <a:t>μέσα στο σπονδυλικό σωλήνα. Έχει σχήμα κυλινδρικό και μήκος 45 εκ. περίπου. Είναι συνέχεια του προμήκη μυελού και αρχίζει από το σημείο εξόδου του </a:t>
            </a:r>
            <a:r>
              <a:rPr lang="el-GR" altLang="el-GR" sz="2400" dirty="0" smtClean="0"/>
              <a:t>1</a:t>
            </a:r>
            <a:r>
              <a:rPr lang="el-GR" altLang="el-GR" sz="2400" baseline="30000" dirty="0" smtClean="0"/>
              <a:t>ου </a:t>
            </a:r>
            <a:r>
              <a:rPr lang="el-GR" altLang="el-GR" sz="2400" dirty="0" smtClean="0"/>
              <a:t>αυχενικού </a:t>
            </a:r>
            <a:r>
              <a:rPr lang="el-GR" altLang="el-GR" sz="2400" dirty="0"/>
              <a:t>νεύρου, στο ύψος του 1</a:t>
            </a:r>
            <a:r>
              <a:rPr lang="el-GR" altLang="el-GR" sz="2400" baseline="30000" dirty="0"/>
              <a:t>ου </a:t>
            </a:r>
            <a:r>
              <a:rPr lang="el-GR" altLang="el-GR" sz="2400" dirty="0"/>
              <a:t> αυχενικού σπόνδυλου. </a:t>
            </a:r>
            <a:endParaRPr lang="el-GR" altLang="el-GR" sz="2400" dirty="0" smtClean="0"/>
          </a:p>
          <a:p>
            <a:pPr marL="355600" indent="0">
              <a:spcBef>
                <a:spcPts val="600"/>
              </a:spcBef>
              <a:buNone/>
            </a:pPr>
            <a:r>
              <a:rPr lang="el-GR" altLang="el-GR" sz="2400" dirty="0" smtClean="0"/>
              <a:t>Στο </a:t>
            </a:r>
            <a:r>
              <a:rPr lang="el-GR" altLang="el-GR" sz="2400" dirty="0"/>
              <a:t>έμβρυο ο νωτιαίος μυελός φθάνει μέχρι τον κόκκυγα, στους ενήλικες όμως τελειώνει στο ύψος του </a:t>
            </a:r>
            <a:r>
              <a:rPr lang="el-GR" altLang="el-GR" sz="2400" b="1" dirty="0"/>
              <a:t>2ου οσφυϊκού</a:t>
            </a:r>
            <a:r>
              <a:rPr lang="el-GR" altLang="el-GR" sz="2400" dirty="0"/>
              <a:t>. Αυτό συμβαίνει γιατί η σπονδυλική στήλη μεγαλώνει περισσότερο από το νωτιαίο μυελό. </a:t>
            </a:r>
            <a:endParaRPr lang="el-GR" altLang="el-GR" sz="2400" dirty="0" smtClean="0"/>
          </a:p>
          <a:p>
            <a:pPr marL="355600" indent="0">
              <a:spcBef>
                <a:spcPts val="600"/>
              </a:spcBef>
              <a:buNone/>
            </a:pPr>
            <a:r>
              <a:rPr lang="el-GR" altLang="el-GR" sz="2400" dirty="0" smtClean="0"/>
              <a:t>Σαν </a:t>
            </a:r>
            <a:r>
              <a:rPr lang="el-GR" altLang="el-GR" sz="2400" dirty="0"/>
              <a:t>αποτέλεσμα τα νωτιαία νεύρα, ιδιαίτερα τα κατώτερα, ακολουθούν μια λοξή πορεία πριν να βγουν από τα αντίστοιχα μεσοσπονδύλια τρήματα και σχηματίζουν με το κάτω άκρο του νωτιαίου μυελού σαν μια ουρά αλόγου που λέγεται </a:t>
            </a:r>
            <a:r>
              <a:rPr lang="el-GR" altLang="el-GR" sz="2400" b="1" dirty="0"/>
              <a:t>ίππουρις.</a:t>
            </a:r>
            <a:r>
              <a:rPr lang="el-GR" altLang="el-GR" sz="2400" dirty="0"/>
              <a:t> </a:t>
            </a:r>
            <a:endParaRPr lang="el-GR" altLang="el-GR" sz="2400" b="1"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57</a:t>
            </a:fld>
            <a:endParaRPr lang="el-GR" dirty="0"/>
          </a:p>
        </p:txBody>
      </p:sp>
    </p:spTree>
    <p:custDataLst>
      <p:tags r:id="rId1"/>
    </p:custDataLst>
    <p:extLst>
      <p:ext uri="{BB962C8B-B14F-4D97-AF65-F5344CB8AC3E}">
        <p14:creationId xmlns:p14="http://schemas.microsoft.com/office/powerpoint/2010/main" val="2957497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l-GR" altLang="el-GR" dirty="0"/>
              <a:t>Νωτιαίος μυελός</a:t>
            </a:r>
            <a:r>
              <a:rPr lang="en-US" altLang="el-GR" dirty="0"/>
              <a:t> </a:t>
            </a:r>
            <a:r>
              <a:rPr lang="en-US" altLang="el-GR" sz="3200" b="0" dirty="0" smtClean="0"/>
              <a:t>(2/7</a:t>
            </a:r>
            <a:r>
              <a:rPr lang="en-US" altLang="el-GR" sz="3200" b="0" dirty="0"/>
              <a:t>)</a:t>
            </a:r>
            <a:endParaRPr lang="el-GR" altLang="el-GR" dirty="0"/>
          </a:p>
        </p:txBody>
      </p:sp>
      <p:sp>
        <p:nvSpPr>
          <p:cNvPr id="43011" name="Rectangle 3"/>
          <p:cNvSpPr>
            <a:spLocks noGrp="1" noChangeArrowheads="1"/>
          </p:cNvSpPr>
          <p:nvPr>
            <p:ph idx="1"/>
          </p:nvPr>
        </p:nvSpPr>
        <p:spPr/>
        <p:txBody>
          <a:bodyPr>
            <a:normAutofit/>
          </a:bodyPr>
          <a:lstStyle/>
          <a:p>
            <a:pPr>
              <a:spcBef>
                <a:spcPts val="600"/>
              </a:spcBef>
            </a:pPr>
            <a:r>
              <a:rPr lang="el-GR" altLang="el-GR" sz="2400" dirty="0" smtClean="0"/>
              <a:t>Ο </a:t>
            </a:r>
            <a:r>
              <a:rPr lang="el-GR" altLang="el-GR" sz="2400" dirty="0"/>
              <a:t>νωτιαίος μυελός χωρίζεται σε </a:t>
            </a:r>
            <a:r>
              <a:rPr lang="el-GR" altLang="el-GR" sz="2400" b="1" dirty="0"/>
              <a:t>5 τμήματα</a:t>
            </a:r>
            <a:r>
              <a:rPr lang="el-GR" altLang="el-GR" sz="2400" dirty="0"/>
              <a:t>:</a:t>
            </a:r>
          </a:p>
          <a:p>
            <a:pPr lvl="1">
              <a:spcBef>
                <a:spcPts val="600"/>
              </a:spcBef>
            </a:pPr>
            <a:r>
              <a:rPr lang="el-GR" altLang="el-GR" sz="2400" dirty="0"/>
              <a:t>το </a:t>
            </a:r>
            <a:r>
              <a:rPr lang="el-GR" altLang="el-GR" sz="2400" b="1" dirty="0"/>
              <a:t>αυχενικό</a:t>
            </a:r>
            <a:endParaRPr lang="el-GR" altLang="el-GR" sz="2400" dirty="0"/>
          </a:p>
          <a:p>
            <a:pPr lvl="1">
              <a:spcBef>
                <a:spcPts val="600"/>
              </a:spcBef>
            </a:pPr>
            <a:r>
              <a:rPr lang="el-GR" altLang="el-GR" sz="2400" dirty="0"/>
              <a:t>το </a:t>
            </a:r>
            <a:r>
              <a:rPr lang="el-GR" altLang="el-GR" sz="2400" b="1" dirty="0"/>
              <a:t>θωρακικό</a:t>
            </a:r>
            <a:endParaRPr lang="el-GR" altLang="el-GR" sz="2400" dirty="0"/>
          </a:p>
          <a:p>
            <a:pPr lvl="1">
              <a:spcBef>
                <a:spcPts val="600"/>
              </a:spcBef>
            </a:pPr>
            <a:r>
              <a:rPr lang="el-GR" altLang="el-GR" sz="2400" dirty="0"/>
              <a:t>το </a:t>
            </a:r>
            <a:r>
              <a:rPr lang="el-GR" altLang="el-GR" sz="2400" b="1" dirty="0"/>
              <a:t>οσφυϊκό</a:t>
            </a:r>
            <a:endParaRPr lang="el-GR" altLang="el-GR" sz="2400" dirty="0"/>
          </a:p>
          <a:p>
            <a:pPr lvl="1">
              <a:spcBef>
                <a:spcPts val="600"/>
              </a:spcBef>
            </a:pPr>
            <a:r>
              <a:rPr lang="el-GR" altLang="el-GR" sz="2400" dirty="0"/>
              <a:t>το </a:t>
            </a:r>
            <a:r>
              <a:rPr lang="el-GR" altLang="el-GR" sz="2400" b="1" dirty="0"/>
              <a:t>ιερό</a:t>
            </a:r>
            <a:r>
              <a:rPr lang="el-GR" altLang="el-GR" sz="2400" dirty="0"/>
              <a:t> και το </a:t>
            </a:r>
            <a:r>
              <a:rPr lang="el-GR" altLang="el-GR" sz="2400" b="1" dirty="0" smtClean="0"/>
              <a:t>κοκκυγικό </a:t>
            </a:r>
          </a:p>
          <a:p>
            <a:pPr>
              <a:spcBef>
                <a:spcPts val="600"/>
              </a:spcBef>
            </a:pPr>
            <a:endParaRPr lang="el-GR" altLang="el-GR" sz="2400" b="1" dirty="0"/>
          </a:p>
          <a:p>
            <a:pPr>
              <a:spcBef>
                <a:spcPts val="600"/>
              </a:spcBef>
            </a:pPr>
            <a:r>
              <a:rPr lang="el-GR" altLang="el-GR" sz="2400" dirty="0" smtClean="0"/>
              <a:t>Από τα τμήματα αυτά εκφύονται </a:t>
            </a:r>
            <a:r>
              <a:rPr lang="el-GR" altLang="el-GR" sz="2400" b="1" dirty="0"/>
              <a:t>31-32 ζεύγη νωτιαίων νεύρων</a:t>
            </a:r>
            <a:r>
              <a:rPr lang="el-GR" altLang="el-GR" sz="2400" dirty="0"/>
              <a:t>. Το τμήμα του νωτιαίου μυελού μεταξύ της έκφυσης δύο νεύρων λέγεται </a:t>
            </a:r>
            <a:r>
              <a:rPr lang="el-GR" altLang="el-GR" sz="2400" b="1" dirty="0"/>
              <a:t>νευροτόμιο.</a:t>
            </a:r>
          </a:p>
          <a:p>
            <a:pPr algn="l">
              <a:lnSpc>
                <a:spcPct val="80000"/>
              </a:lnSpc>
            </a:pPr>
            <a:endParaRPr lang="el-GR" altLang="el-GR" sz="2400" b="1"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58</a:t>
            </a:fld>
            <a:endParaRPr lang="el-GR" dirty="0"/>
          </a:p>
        </p:txBody>
      </p:sp>
    </p:spTree>
    <p:custDataLst>
      <p:tags r:id="rId1"/>
    </p:custDataLst>
    <p:extLst>
      <p:ext uri="{BB962C8B-B14F-4D97-AF65-F5344CB8AC3E}">
        <p14:creationId xmlns:p14="http://schemas.microsoft.com/office/powerpoint/2010/main" val="4073154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15" name="Group 375"/>
          <p:cNvGraphicFramePr>
            <a:graphicFrameLocks noGrp="1"/>
          </p:cNvGraphicFramePr>
          <p:nvPr>
            <p:ph type="tbl" idx="1"/>
            <p:extLst>
              <p:ext uri="{D42A27DB-BD31-4B8C-83A1-F6EECF244321}">
                <p14:modId xmlns:p14="http://schemas.microsoft.com/office/powerpoint/2010/main" val="489206558"/>
              </p:ext>
            </p:extLst>
          </p:nvPr>
        </p:nvGraphicFramePr>
        <p:xfrm>
          <a:off x="0" y="1044000"/>
          <a:ext cx="9144000" cy="4846320"/>
        </p:xfrm>
        <a:graphic>
          <a:graphicData uri="http://schemas.openxmlformats.org/drawingml/2006/table">
            <a:tbl>
              <a:tblPr>
                <a:tableStyleId>{BC89EF96-8CEA-46FF-86C4-4CE0E7609802}</a:tableStyleId>
              </a:tblPr>
              <a:tblGrid>
                <a:gridCol w="539552"/>
                <a:gridCol w="1335286"/>
                <a:gridCol w="1545034"/>
                <a:gridCol w="2160240"/>
                <a:gridCol w="1654126"/>
                <a:gridCol w="1909762"/>
              </a:tblGrid>
              <a:tr h="4318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ΕΙΔΟΣ</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ΤΡΗΜΑ ΔΙΕΛΕΥΣΗΣ-ΟΣΤΟ</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ΚΕΝΤΡΟ</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1"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r>
              <a:tr h="492125">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1η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Οσφρητικό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Αισθητικό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 Ηθμοειδή Τρήματα</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 Τετρημένο Πέταλο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Ηθμοειδές </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Οσφρητικός Βολβός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Όσφρηση</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r h="4524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2η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Αισθητικό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Οπτικό Τρήμα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Σφηνοειδές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Σφηνοειδές </a:t>
                      </a:r>
                      <a:r>
                        <a:rPr kumimoji="0" lang="el-GR" altLang="el-GR" sz="1800" u="none" strike="noStrike" cap="none" normalizeH="0" baseline="0" dirty="0" smtClean="0">
                          <a:ln>
                            <a:noFill/>
                          </a:ln>
                          <a:effectLst/>
                          <a:latin typeface="+mn-lt"/>
                        </a:rPr>
                        <a:t>Λοβίο</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Όραση</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r h="40005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3η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Κοινο Κινητικό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Οφθαλμοκινητικό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Υπερκόγχιο Σχίσμα</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 Σφηνοειδές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Πρόσθια Διδύμια</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Κίνηση Των</a:t>
                      </a:r>
                      <a:r>
                        <a:rPr kumimoji="0" lang="en-US" altLang="el-GR" sz="1800" u="none" strike="noStrike" cap="none" normalizeH="0" baseline="0" dirty="0" smtClean="0">
                          <a:ln>
                            <a:noFill/>
                          </a:ln>
                          <a:effectLst/>
                          <a:latin typeface="+mn-lt"/>
                        </a:rPr>
                        <a:t>:</a:t>
                      </a:r>
                      <a:endParaRPr kumimoji="0" lang="el-GR" altLang="el-GR" sz="1800" u="none" strike="noStrike" cap="none" normalizeH="0" baseline="0" dirty="0" smtClean="0">
                        <a:ln>
                          <a:noFill/>
                        </a:ln>
                        <a:effectLst/>
                        <a:latin typeface="+mn-lt"/>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Ανελκτήρα Βλεφάρων, Κάτω Λοξό, Έσω Ορθό, Άνω Ορθό Και Κάτω Ορθό</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r h="371475">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4η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Τροχιλιακό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Οφθαλμοκινητικό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Υπερκόγχιο Σχίσμα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Σφηνοειδές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Οπίσθια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Διδύμια</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Κινεί Τον Άνω Λοξό Μ.</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bl>
          </a:graphicData>
        </a:graphic>
      </p:graphicFrame>
      <p:sp>
        <p:nvSpPr>
          <p:cNvPr id="2" name="Title 1"/>
          <p:cNvSpPr>
            <a:spLocks noGrp="1"/>
          </p:cNvSpPr>
          <p:nvPr>
            <p:ph type="title"/>
          </p:nvPr>
        </p:nvSpPr>
        <p:spPr>
          <a:xfrm>
            <a:off x="457200" y="277813"/>
            <a:ext cx="8229600" cy="558899"/>
          </a:xfrm>
        </p:spPr>
        <p:txBody>
          <a:bodyPr>
            <a:normAutofit fontScale="90000"/>
          </a:bodyPr>
          <a:lstStyle/>
          <a:p>
            <a:r>
              <a:rPr lang="el-GR" dirty="0" smtClean="0"/>
              <a:t>Εγκεφαλικές συζυγίες </a:t>
            </a:r>
            <a:r>
              <a:rPr lang="el-GR" sz="2700" b="0" dirty="0">
                <a:solidFill>
                  <a:prstClr val="black"/>
                </a:solidFill>
              </a:rPr>
              <a:t>(</a:t>
            </a:r>
            <a:r>
              <a:rPr lang="el-GR" sz="2700" b="0" dirty="0" smtClean="0">
                <a:solidFill>
                  <a:prstClr val="black"/>
                </a:solidFill>
              </a:rPr>
              <a:t>1/6)</a:t>
            </a:r>
            <a:endParaRPr lang="el-GR" dirty="0"/>
          </a:p>
        </p:txBody>
      </p:sp>
      <p:sp>
        <p:nvSpPr>
          <p:cNvPr id="3" name="Slide Number Placeholder 2"/>
          <p:cNvSpPr>
            <a:spLocks noGrp="1"/>
          </p:cNvSpPr>
          <p:nvPr>
            <p:ph type="sldNum" sz="quarter" idx="12"/>
          </p:nvPr>
        </p:nvSpPr>
        <p:spPr/>
        <p:txBody>
          <a:bodyPr/>
          <a:lstStyle/>
          <a:p>
            <a:fld id="{0D1BA22A-9DEE-4A45-865B-EFB51F44E4C9}" type="slidenum">
              <a:rPr lang="el-GR" altLang="el-GR" smtClean="0"/>
              <a:pPr/>
              <a:t>5</a:t>
            </a:fld>
            <a:endParaRPr lang="el-GR" altLang="el-GR" dirty="0"/>
          </a:p>
        </p:txBody>
      </p:sp>
    </p:spTree>
    <p:custDataLst>
      <p:tags r:id="rId1"/>
    </p:custDataLst>
    <p:extLst>
      <p:ext uri="{BB962C8B-B14F-4D97-AF65-F5344CB8AC3E}">
        <p14:creationId xmlns:p14="http://schemas.microsoft.com/office/powerpoint/2010/main" val="29664854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l-GR" altLang="el-GR" dirty="0"/>
              <a:t>Νωτιαίος μυελός</a:t>
            </a:r>
            <a:r>
              <a:rPr lang="en-US" altLang="el-GR" dirty="0"/>
              <a:t> </a:t>
            </a:r>
            <a:r>
              <a:rPr lang="en-US" altLang="el-GR" sz="3200" b="0" dirty="0" smtClean="0"/>
              <a:t>(3/7</a:t>
            </a:r>
            <a:r>
              <a:rPr lang="en-US" altLang="el-GR" sz="3200" b="0" dirty="0"/>
              <a:t>)</a:t>
            </a:r>
            <a:endParaRPr lang="el-GR" altLang="el-GR" sz="2000" b="1" u="sng" dirty="0"/>
          </a:p>
        </p:txBody>
      </p:sp>
      <p:sp>
        <p:nvSpPr>
          <p:cNvPr id="48131" name="Rectangle 3"/>
          <p:cNvSpPr>
            <a:spLocks noGrp="1" noChangeArrowheads="1"/>
          </p:cNvSpPr>
          <p:nvPr>
            <p:ph idx="1"/>
          </p:nvPr>
        </p:nvSpPr>
        <p:spPr>
          <a:xfrm>
            <a:off x="457200" y="1196752"/>
            <a:ext cx="7931224" cy="5661248"/>
          </a:xfrm>
        </p:spPr>
        <p:txBody>
          <a:bodyPr>
            <a:normAutofit/>
          </a:bodyPr>
          <a:lstStyle/>
          <a:p>
            <a:pPr algn="l"/>
            <a:r>
              <a:rPr lang="el-GR" altLang="el-GR" sz="2400" dirty="0" smtClean="0">
                <a:effectLst/>
              </a:rPr>
              <a:t>Η </a:t>
            </a:r>
            <a:r>
              <a:rPr lang="el-GR" altLang="el-GR" sz="2400" b="1" dirty="0">
                <a:effectLst/>
              </a:rPr>
              <a:t>αυχενική</a:t>
            </a:r>
            <a:r>
              <a:rPr lang="el-GR" altLang="el-GR" sz="2400" dirty="0">
                <a:effectLst/>
              </a:rPr>
              <a:t> και η </a:t>
            </a:r>
            <a:r>
              <a:rPr lang="el-GR" altLang="el-GR" sz="2400" b="1" dirty="0">
                <a:effectLst/>
              </a:rPr>
              <a:t>οσφυϊκή </a:t>
            </a:r>
            <a:r>
              <a:rPr lang="el-GR" altLang="el-GR" sz="2400" dirty="0">
                <a:effectLst/>
              </a:rPr>
              <a:t>περιοχή του νωτιαίου μυελού από τις οποίες εκφύονται τα νεύρα των άνω και των κάτω άκρων είναι πιο </a:t>
            </a:r>
            <a:r>
              <a:rPr lang="el-GR" altLang="el-GR" sz="2400" dirty="0" smtClean="0">
                <a:effectLst/>
              </a:rPr>
              <a:t>παχιές </a:t>
            </a:r>
            <a:r>
              <a:rPr lang="el-GR" altLang="el-GR" sz="2400" dirty="0">
                <a:effectLst/>
              </a:rPr>
              <a:t>και σχηματίζουν το </a:t>
            </a:r>
            <a:r>
              <a:rPr lang="el-GR" altLang="el-GR" sz="2400" b="1" dirty="0">
                <a:effectLst/>
              </a:rPr>
              <a:t>αυχενικό </a:t>
            </a:r>
            <a:r>
              <a:rPr lang="el-GR" altLang="el-GR" sz="2400" dirty="0">
                <a:effectLst/>
              </a:rPr>
              <a:t>και το </a:t>
            </a:r>
            <a:r>
              <a:rPr lang="el-GR" altLang="el-GR" sz="2400" b="1" dirty="0">
                <a:effectLst/>
              </a:rPr>
              <a:t>οσφυϊκό όγκωμα</a:t>
            </a:r>
            <a:r>
              <a:rPr lang="el-GR" altLang="el-GR" sz="2400" dirty="0">
                <a:effectLst/>
              </a:rPr>
              <a:t>. Το κάτω άκρο του νωτιαίου μυελού λεπταίνει και σχηματίζει τον </a:t>
            </a:r>
            <a:r>
              <a:rPr lang="el-GR" altLang="el-GR" sz="2400" b="1" dirty="0">
                <a:effectLst/>
              </a:rPr>
              <a:t>μυελικό κώνο</a:t>
            </a:r>
            <a:r>
              <a:rPr lang="el-GR" altLang="el-GR" sz="2400" dirty="0">
                <a:effectLst/>
              </a:rPr>
              <a:t> που συνδέεται, προς τα κάτω, με τον κόκκυγα με το </a:t>
            </a:r>
            <a:r>
              <a:rPr lang="el-GR" altLang="el-GR" sz="2400" b="1" dirty="0">
                <a:effectLst/>
              </a:rPr>
              <a:t>τελικό νημάτιο</a:t>
            </a:r>
            <a:r>
              <a:rPr lang="el-GR" altLang="el-GR" sz="2400" dirty="0">
                <a:effectLst/>
              </a:rPr>
              <a:t>. </a:t>
            </a:r>
            <a:endParaRPr lang="el-GR" altLang="el-GR" sz="2400" dirty="0" smtClean="0">
              <a:effectLs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59</a:t>
            </a:fld>
            <a:endParaRPr lang="el-GR" dirty="0"/>
          </a:p>
        </p:txBody>
      </p:sp>
    </p:spTree>
    <p:custDataLst>
      <p:tags r:id="rId1"/>
    </p:custDataLst>
    <p:extLst>
      <p:ext uri="{BB962C8B-B14F-4D97-AF65-F5344CB8AC3E}">
        <p14:creationId xmlns:p14="http://schemas.microsoft.com/office/powerpoint/2010/main" val="32381729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l-GR" altLang="el-GR" dirty="0"/>
              <a:t>Νωτιαίος μυελός</a:t>
            </a:r>
            <a:r>
              <a:rPr lang="en-US" altLang="el-GR" dirty="0"/>
              <a:t> </a:t>
            </a:r>
            <a:r>
              <a:rPr lang="en-US" altLang="el-GR" sz="3200" b="0" dirty="0" smtClean="0"/>
              <a:t>(4/7</a:t>
            </a:r>
            <a:r>
              <a:rPr lang="en-US" altLang="el-GR" sz="3200" b="0" dirty="0"/>
              <a:t>)</a:t>
            </a:r>
            <a:endParaRPr lang="el-GR" altLang="el-GR" sz="2000" b="1" u="sng" dirty="0"/>
          </a:p>
        </p:txBody>
      </p:sp>
      <p:sp>
        <p:nvSpPr>
          <p:cNvPr id="48131" name="Rectangle 3"/>
          <p:cNvSpPr>
            <a:spLocks noGrp="1" noChangeArrowheads="1"/>
          </p:cNvSpPr>
          <p:nvPr>
            <p:ph idx="1"/>
          </p:nvPr>
        </p:nvSpPr>
        <p:spPr>
          <a:xfrm>
            <a:off x="457200" y="1196752"/>
            <a:ext cx="7787208" cy="5661248"/>
          </a:xfrm>
        </p:spPr>
        <p:txBody>
          <a:bodyPr>
            <a:normAutofit/>
          </a:bodyPr>
          <a:lstStyle/>
          <a:p>
            <a:pPr algn="l"/>
            <a:r>
              <a:rPr lang="el-GR" altLang="el-GR" sz="2400" dirty="0" smtClean="0">
                <a:effectLst/>
              </a:rPr>
              <a:t>Ο </a:t>
            </a:r>
            <a:r>
              <a:rPr lang="el-GR" altLang="el-GR" sz="2400" dirty="0">
                <a:effectLst/>
              </a:rPr>
              <a:t>νωτιαίος μυελός περιβάλλεται από </a:t>
            </a:r>
            <a:r>
              <a:rPr lang="el-GR" altLang="el-GR" sz="2400" b="1" dirty="0">
                <a:effectLst/>
              </a:rPr>
              <a:t>3 μήνιγγες</a:t>
            </a:r>
            <a:r>
              <a:rPr lang="el-GR" altLang="el-GR" sz="2400" dirty="0">
                <a:effectLst/>
              </a:rPr>
              <a:t>:</a:t>
            </a:r>
          </a:p>
          <a:p>
            <a:pPr lvl="1"/>
            <a:r>
              <a:rPr lang="el-GR" altLang="el-GR" sz="2400" dirty="0">
                <a:effectLst/>
              </a:rPr>
              <a:t>την </a:t>
            </a:r>
            <a:r>
              <a:rPr lang="el-GR" altLang="el-GR" sz="2400" b="1" dirty="0">
                <a:effectLst/>
              </a:rPr>
              <a:t>σκληρή</a:t>
            </a:r>
          </a:p>
          <a:p>
            <a:pPr lvl="1"/>
            <a:r>
              <a:rPr lang="el-GR" altLang="el-GR" sz="2400" dirty="0">
                <a:effectLst/>
              </a:rPr>
              <a:t>την </a:t>
            </a:r>
            <a:r>
              <a:rPr lang="el-GR" altLang="el-GR" sz="2400" b="1" dirty="0">
                <a:effectLst/>
              </a:rPr>
              <a:t>αραχνοειδή</a:t>
            </a:r>
            <a:r>
              <a:rPr lang="el-GR" altLang="el-GR" sz="2400" dirty="0">
                <a:effectLst/>
              </a:rPr>
              <a:t> και</a:t>
            </a:r>
          </a:p>
          <a:p>
            <a:pPr lvl="1"/>
            <a:r>
              <a:rPr lang="el-GR" altLang="el-GR" sz="2400" dirty="0">
                <a:effectLst/>
              </a:rPr>
              <a:t>την </a:t>
            </a:r>
            <a:r>
              <a:rPr lang="el-GR" altLang="el-GR" sz="2400" b="1" dirty="0">
                <a:effectLst/>
              </a:rPr>
              <a:t>χοριοειδή</a:t>
            </a:r>
          </a:p>
          <a:p>
            <a:pPr algn="l"/>
            <a:r>
              <a:rPr lang="el-GR" altLang="el-GR" sz="2400" dirty="0" smtClean="0">
                <a:effectLst/>
              </a:rPr>
              <a:t>Και </a:t>
            </a:r>
            <a:r>
              <a:rPr lang="el-GR" altLang="el-GR" sz="2400" dirty="0">
                <a:effectLst/>
              </a:rPr>
              <a:t>οι τρεις </a:t>
            </a:r>
            <a:r>
              <a:rPr lang="el-GR" altLang="el-GR" sz="2400" dirty="0" smtClean="0">
                <a:effectLst/>
              </a:rPr>
              <a:t>μήνιγγες είναι συνέχεια </a:t>
            </a:r>
            <a:r>
              <a:rPr lang="el-GR" altLang="el-GR" sz="2400" dirty="0">
                <a:effectLst/>
              </a:rPr>
              <a:t>των αντίστοιχων μηνίγγων του εγκεφάλου, και μεταξύ τους σχηματίζονται </a:t>
            </a:r>
            <a:r>
              <a:rPr lang="el-GR" altLang="el-GR" sz="2400" dirty="0" smtClean="0">
                <a:effectLst/>
              </a:rPr>
              <a:t>ο </a:t>
            </a:r>
            <a:r>
              <a:rPr lang="el-GR" altLang="el-GR" sz="2400" b="1" dirty="0" smtClean="0">
                <a:effectLst/>
              </a:rPr>
              <a:t>υποσκληρίδιος</a:t>
            </a:r>
            <a:r>
              <a:rPr lang="el-GR" altLang="el-GR" sz="2400" dirty="0" smtClean="0">
                <a:effectLst/>
              </a:rPr>
              <a:t> </a:t>
            </a:r>
            <a:r>
              <a:rPr lang="el-GR" altLang="el-GR" sz="2400" dirty="0">
                <a:effectLst/>
              </a:rPr>
              <a:t>και ο </a:t>
            </a:r>
            <a:r>
              <a:rPr lang="el-GR" altLang="el-GR" sz="2400" b="1" dirty="0">
                <a:effectLst/>
              </a:rPr>
              <a:t>υπαραχνοειδής χώρος</a:t>
            </a:r>
            <a:r>
              <a:rPr lang="el-GR" altLang="el-GR" sz="2400" dirty="0">
                <a:effectLst/>
              </a:rPr>
              <a:t> όπως και στον εγκέφαλο.</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60</a:t>
            </a:fld>
            <a:endParaRPr lang="el-GR" dirty="0"/>
          </a:p>
        </p:txBody>
      </p:sp>
    </p:spTree>
    <p:custDataLst>
      <p:tags r:id="rId1"/>
    </p:custDataLst>
    <p:extLst>
      <p:ext uri="{BB962C8B-B14F-4D97-AF65-F5344CB8AC3E}">
        <p14:creationId xmlns:p14="http://schemas.microsoft.com/office/powerpoint/2010/main" val="24792072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l-GR" altLang="el-GR" dirty="0"/>
              <a:t>Νωτιαίος μυελός</a:t>
            </a:r>
            <a:r>
              <a:rPr lang="en-US" altLang="el-GR" dirty="0"/>
              <a:t> </a:t>
            </a:r>
            <a:r>
              <a:rPr lang="en-US" altLang="el-GR" sz="3200" b="0" dirty="0" smtClean="0"/>
              <a:t>(5/7</a:t>
            </a:r>
            <a:r>
              <a:rPr lang="en-US" altLang="el-GR" sz="3200" b="0" dirty="0"/>
              <a:t>)</a:t>
            </a:r>
            <a:endParaRPr lang="el-GR" altLang="el-GR" sz="2000" b="1" u="sng" dirty="0"/>
          </a:p>
        </p:txBody>
      </p:sp>
      <p:sp>
        <p:nvSpPr>
          <p:cNvPr id="50179" name="Rectangle 3"/>
          <p:cNvSpPr>
            <a:spLocks noGrp="1" noChangeArrowheads="1"/>
          </p:cNvSpPr>
          <p:nvPr>
            <p:ph idx="1"/>
          </p:nvPr>
        </p:nvSpPr>
        <p:spPr/>
        <p:txBody>
          <a:bodyPr>
            <a:normAutofit/>
          </a:bodyPr>
          <a:lstStyle/>
          <a:p>
            <a:pPr algn="l">
              <a:spcBef>
                <a:spcPts val="600"/>
              </a:spcBef>
            </a:pPr>
            <a:r>
              <a:rPr lang="el-GR" altLang="el-GR" sz="2400" dirty="0">
                <a:effectLst/>
              </a:rPr>
              <a:t>Ο </a:t>
            </a:r>
            <a:r>
              <a:rPr lang="el-GR" altLang="el-GR" sz="2400" b="1" dirty="0">
                <a:effectLst/>
              </a:rPr>
              <a:t>υπαραχνοειδής χώρος</a:t>
            </a:r>
            <a:r>
              <a:rPr lang="el-GR" altLang="el-GR" sz="2400" dirty="0">
                <a:effectLst/>
              </a:rPr>
              <a:t>, μέσα στον οποίο κυκλοφορεί το εγκεφαλονωτιαίο υγρό, στο ύψος του </a:t>
            </a:r>
            <a:r>
              <a:rPr lang="el-GR" altLang="el-GR" sz="2400" b="1" dirty="0">
                <a:effectLst/>
              </a:rPr>
              <a:t>3ου-4ου οσφυϊκού </a:t>
            </a:r>
            <a:r>
              <a:rPr lang="el-GR" altLang="el-GR" sz="2400" dirty="0">
                <a:effectLst/>
              </a:rPr>
              <a:t>σπονδύλου παρουσιάζει μια διεύρυνση, την </a:t>
            </a:r>
            <a:r>
              <a:rPr lang="el-GR" altLang="el-GR" sz="2400" b="1" dirty="0">
                <a:effectLst/>
              </a:rPr>
              <a:t>τελική λήκυθο</a:t>
            </a:r>
            <a:r>
              <a:rPr lang="el-GR" altLang="el-GR" sz="2400" dirty="0">
                <a:effectLst/>
              </a:rPr>
              <a:t>. Στο ύψος αυτό γίνονται οι </a:t>
            </a:r>
            <a:r>
              <a:rPr lang="el-GR" altLang="el-GR" sz="2400" b="1" dirty="0">
                <a:effectLst/>
              </a:rPr>
              <a:t>οσφυονωτιαίες παρακεντήσεις</a:t>
            </a:r>
            <a:r>
              <a:rPr lang="el-GR" altLang="el-GR" sz="2400" dirty="0">
                <a:effectLst/>
              </a:rPr>
              <a:t>, για να πάρουμε </a:t>
            </a:r>
            <a:r>
              <a:rPr lang="el-GR" altLang="el-GR" sz="2400" b="1" dirty="0">
                <a:effectLst/>
              </a:rPr>
              <a:t>εγκεφαλονωτιαίο υγρό</a:t>
            </a:r>
            <a:r>
              <a:rPr lang="el-GR" altLang="el-GR" sz="2400" dirty="0">
                <a:effectLst/>
              </a:rPr>
              <a:t>. Ο νωτιαίος μυελός όπως και ο εγκέφαλος αποτελείται από:</a:t>
            </a:r>
            <a:endParaRPr lang="el-GR" altLang="el-GR" sz="2400" b="1" dirty="0">
              <a:effectLst/>
            </a:endParaRPr>
          </a:p>
          <a:p>
            <a:pPr lvl="1">
              <a:spcBef>
                <a:spcPts val="600"/>
              </a:spcBef>
            </a:pPr>
            <a:r>
              <a:rPr lang="el-GR" altLang="el-GR" sz="2400" b="1" dirty="0">
                <a:effectLst/>
              </a:rPr>
              <a:t>φαιά</a:t>
            </a:r>
            <a:r>
              <a:rPr lang="el-GR" altLang="el-GR" sz="2400" dirty="0">
                <a:effectLst/>
              </a:rPr>
              <a:t> και </a:t>
            </a:r>
            <a:r>
              <a:rPr lang="el-GR" altLang="el-GR" sz="2400" b="1" dirty="0">
                <a:effectLst/>
              </a:rPr>
              <a:t>λευκή </a:t>
            </a:r>
            <a:r>
              <a:rPr lang="el-GR" altLang="el-GR" sz="2400" dirty="0" smtClean="0">
                <a:effectLst/>
              </a:rPr>
              <a:t>ουσία</a:t>
            </a:r>
          </a:p>
          <a:p>
            <a:pPr marL="723900" lvl="1" indent="0">
              <a:spcBef>
                <a:spcPts val="600"/>
              </a:spcBef>
              <a:buNone/>
            </a:pPr>
            <a:r>
              <a:rPr lang="el-GR" altLang="el-GR" sz="2400" dirty="0" smtClean="0">
                <a:effectLst/>
              </a:rPr>
              <a:t>Αντίθετα </a:t>
            </a:r>
            <a:r>
              <a:rPr lang="el-GR" altLang="el-GR" sz="2400" dirty="0">
                <a:effectLst/>
              </a:rPr>
              <a:t>όμως από τον εγκέφαλο η φαιά ουσία βρίσκεται μέσα από την λευκή και σε εγκάρσια τομή η </a:t>
            </a:r>
            <a:r>
              <a:rPr lang="el-GR" altLang="el-GR" sz="2400" b="1" dirty="0">
                <a:effectLst/>
              </a:rPr>
              <a:t>φαιά ουσία</a:t>
            </a:r>
            <a:r>
              <a:rPr lang="el-GR" altLang="el-GR" sz="2400" dirty="0">
                <a:effectLst/>
              </a:rPr>
              <a:t> έχει σχήμα </a:t>
            </a:r>
            <a:r>
              <a:rPr lang="el-GR" altLang="el-GR" sz="2400" b="1" dirty="0" smtClean="0">
                <a:effectLst/>
              </a:rPr>
              <a:t>Η</a:t>
            </a:r>
            <a:r>
              <a:rPr lang="el-GR" altLang="el-GR" sz="2400" dirty="0"/>
              <a:t>.</a:t>
            </a:r>
            <a:endParaRPr lang="el-GR" altLang="el-GR" sz="2400" dirty="0" smtClean="0">
              <a:effectLs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61</a:t>
            </a:fld>
            <a:endParaRPr lang="el-GR" dirty="0"/>
          </a:p>
        </p:txBody>
      </p:sp>
    </p:spTree>
    <p:custDataLst>
      <p:tags r:id="rId1"/>
    </p:custDataLst>
    <p:extLst>
      <p:ext uri="{BB962C8B-B14F-4D97-AF65-F5344CB8AC3E}">
        <p14:creationId xmlns:p14="http://schemas.microsoft.com/office/powerpoint/2010/main" val="837664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l-GR" altLang="el-GR" dirty="0"/>
              <a:t>Νωτιαίος μυελός</a:t>
            </a:r>
            <a:r>
              <a:rPr lang="en-US" altLang="el-GR" dirty="0"/>
              <a:t> </a:t>
            </a:r>
            <a:r>
              <a:rPr lang="en-US" altLang="el-GR" sz="3200" b="0" dirty="0" smtClean="0"/>
              <a:t>(6/7</a:t>
            </a:r>
            <a:r>
              <a:rPr lang="en-US" altLang="el-GR" sz="3200" b="0" dirty="0"/>
              <a:t>)</a:t>
            </a:r>
            <a:endParaRPr lang="el-GR" altLang="el-GR" sz="2000" b="1" u="sng" dirty="0"/>
          </a:p>
        </p:txBody>
      </p:sp>
      <p:sp>
        <p:nvSpPr>
          <p:cNvPr id="50179" name="Rectangle 3"/>
          <p:cNvSpPr>
            <a:spLocks noGrp="1" noChangeArrowheads="1"/>
          </p:cNvSpPr>
          <p:nvPr>
            <p:ph idx="1"/>
          </p:nvPr>
        </p:nvSpPr>
        <p:spPr/>
        <p:txBody>
          <a:bodyPr>
            <a:normAutofit/>
          </a:bodyPr>
          <a:lstStyle/>
          <a:p>
            <a:pPr marL="0" indent="0" algn="l">
              <a:spcBef>
                <a:spcPts val="600"/>
              </a:spcBef>
              <a:buNone/>
            </a:pPr>
            <a:r>
              <a:rPr lang="el-GR" altLang="el-GR" sz="2400" dirty="0" smtClean="0">
                <a:effectLst/>
              </a:rPr>
              <a:t>Τα </a:t>
            </a:r>
            <a:r>
              <a:rPr lang="el-GR" altLang="el-GR" sz="2400" dirty="0">
                <a:effectLst/>
              </a:rPr>
              <a:t>κάθετα σκέλη του </a:t>
            </a:r>
            <a:r>
              <a:rPr lang="el-GR" altLang="el-GR" sz="2400" b="1" dirty="0">
                <a:solidFill>
                  <a:srgbClr val="C00000"/>
                </a:solidFill>
                <a:effectLst/>
              </a:rPr>
              <a:t>οποίου</a:t>
            </a:r>
            <a:r>
              <a:rPr lang="el-GR" altLang="el-GR" sz="2400" b="1" dirty="0">
                <a:effectLst/>
              </a:rPr>
              <a:t> </a:t>
            </a:r>
            <a:r>
              <a:rPr lang="el-GR" altLang="el-GR" sz="2400" dirty="0">
                <a:effectLst/>
              </a:rPr>
              <a:t>σχηματίζουν:</a:t>
            </a:r>
          </a:p>
          <a:p>
            <a:pPr algn="l">
              <a:spcBef>
                <a:spcPts val="600"/>
              </a:spcBef>
            </a:pPr>
            <a:r>
              <a:rPr lang="el-GR" altLang="el-GR" sz="2400" dirty="0">
                <a:effectLst/>
              </a:rPr>
              <a:t>τα </a:t>
            </a:r>
            <a:r>
              <a:rPr lang="el-GR" altLang="el-GR" sz="2400" b="1" dirty="0">
                <a:effectLst/>
              </a:rPr>
              <a:t>πρόσθια</a:t>
            </a:r>
            <a:r>
              <a:rPr lang="el-GR" altLang="el-GR" sz="2400" dirty="0">
                <a:effectLst/>
              </a:rPr>
              <a:t> και τα </a:t>
            </a:r>
            <a:r>
              <a:rPr lang="el-GR" altLang="el-GR" sz="2400" b="1" dirty="0">
                <a:effectLst/>
              </a:rPr>
              <a:t>οπίσθια κέρατα</a:t>
            </a:r>
            <a:r>
              <a:rPr lang="el-GR" altLang="el-GR" sz="2400" dirty="0">
                <a:effectLst/>
              </a:rPr>
              <a:t> και το οριζόντιο μέρος  αποτελεί τον </a:t>
            </a:r>
            <a:r>
              <a:rPr lang="el-GR" altLang="el-GR" sz="2400" b="1" dirty="0">
                <a:effectLst/>
              </a:rPr>
              <a:t>φαιό σύνδεσμο</a:t>
            </a:r>
            <a:r>
              <a:rPr lang="el-GR" altLang="el-GR" sz="2400" dirty="0">
                <a:effectLst/>
              </a:rPr>
              <a:t>.</a:t>
            </a:r>
          </a:p>
          <a:p>
            <a:pPr algn="l">
              <a:spcBef>
                <a:spcPts val="600"/>
              </a:spcBef>
            </a:pPr>
            <a:r>
              <a:rPr lang="el-GR" altLang="el-GR" sz="2400" dirty="0">
                <a:effectLst/>
              </a:rPr>
              <a:t>Στο κέντρο του νωτιαίου μυελού βρίσκεται ο κεντρικός σωλήνας που επικοινωνεί προς τα πάνω με την </a:t>
            </a:r>
            <a:r>
              <a:rPr lang="el-GR" altLang="el-GR" sz="2400" b="1" dirty="0">
                <a:effectLst/>
              </a:rPr>
              <a:t>4η κοιλία</a:t>
            </a:r>
            <a:r>
              <a:rPr lang="el-GR" altLang="el-GR" sz="2400" dirty="0">
                <a:effectLst/>
              </a:rPr>
              <a:t>.</a:t>
            </a:r>
          </a:p>
          <a:p>
            <a:pPr algn="l">
              <a:spcBef>
                <a:spcPts val="600"/>
              </a:spcBef>
            </a:pPr>
            <a:r>
              <a:rPr lang="el-GR" altLang="el-GR" sz="2400" dirty="0">
                <a:effectLst/>
              </a:rPr>
              <a:t>Η </a:t>
            </a:r>
            <a:r>
              <a:rPr lang="el-GR" altLang="el-GR" sz="2400" b="1" i="1" dirty="0">
                <a:effectLst/>
              </a:rPr>
              <a:t>φαιά ουσία</a:t>
            </a:r>
            <a:r>
              <a:rPr lang="el-GR" altLang="el-GR" sz="2400" i="1" dirty="0">
                <a:effectLst/>
              </a:rPr>
              <a:t> </a:t>
            </a:r>
            <a:r>
              <a:rPr lang="el-GR" altLang="el-GR" sz="2400" dirty="0">
                <a:effectLst/>
              </a:rPr>
              <a:t>αποτελείται από ομάδες νευρικών κυττάρων που σχηματίζουν τους  </a:t>
            </a:r>
            <a:r>
              <a:rPr lang="el-GR" altLang="el-GR" sz="2400" b="1" i="1" dirty="0">
                <a:effectLst/>
              </a:rPr>
              <a:t>πυρήνες</a:t>
            </a:r>
            <a:r>
              <a:rPr lang="el-GR" altLang="el-GR" sz="2400" i="1" dirty="0">
                <a:effectLst/>
              </a:rPr>
              <a:t> </a:t>
            </a:r>
            <a:r>
              <a:rPr lang="el-GR" altLang="el-GR" sz="2400" dirty="0">
                <a:effectLst/>
              </a:rPr>
              <a:t>του νωτιαίου μυελού.</a:t>
            </a:r>
            <a:r>
              <a:rPr lang="el-GR" altLang="el-GR" sz="2400" dirty="0"/>
              <a:t> </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62</a:t>
            </a:fld>
            <a:endParaRPr lang="el-GR" dirty="0"/>
          </a:p>
        </p:txBody>
      </p:sp>
    </p:spTree>
    <p:custDataLst>
      <p:tags r:id="rId1"/>
    </p:custDataLst>
    <p:extLst>
      <p:ext uri="{BB962C8B-B14F-4D97-AF65-F5344CB8AC3E}">
        <p14:creationId xmlns:p14="http://schemas.microsoft.com/office/powerpoint/2010/main" val="9786739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l-GR" altLang="el-GR" dirty="0"/>
              <a:t>Νωτιαίος μυελός</a:t>
            </a:r>
            <a:r>
              <a:rPr lang="en-US" altLang="el-GR" dirty="0"/>
              <a:t> </a:t>
            </a:r>
            <a:r>
              <a:rPr lang="en-US" altLang="el-GR" sz="3200" b="0" dirty="0" smtClean="0"/>
              <a:t>(7/7</a:t>
            </a:r>
            <a:r>
              <a:rPr lang="en-US" altLang="el-GR" sz="3200" b="0" dirty="0"/>
              <a:t>)</a:t>
            </a:r>
            <a:endParaRPr lang="el-GR" altLang="el-GR" sz="2000" b="1" u="sng" dirty="0"/>
          </a:p>
        </p:txBody>
      </p:sp>
      <p:sp>
        <p:nvSpPr>
          <p:cNvPr id="2" name="Content Placeholder 1"/>
          <p:cNvSpPr>
            <a:spLocks noGrp="1"/>
          </p:cNvSpPr>
          <p:nvPr>
            <p:ph idx="1"/>
          </p:nvPr>
        </p:nvSpPr>
        <p:spPr>
          <a:xfrm>
            <a:off x="457201" y="1196752"/>
            <a:ext cx="3610743" cy="4464496"/>
          </a:xfrm>
        </p:spPr>
        <p:txBody>
          <a:bodyPr>
            <a:noAutofit/>
          </a:bodyPr>
          <a:lstStyle/>
          <a:p>
            <a:r>
              <a:rPr lang="el-GR" altLang="el-GR" sz="2400" dirty="0"/>
              <a:t>Οι νευρικές ίνες της λευκής ουσίας στο νωτιαίο μυελό σχηματίζουν ομάδες που λέγονται </a:t>
            </a:r>
            <a:r>
              <a:rPr lang="el-GR" altLang="el-GR" sz="2400" b="1" dirty="0"/>
              <a:t>δεμάτια.</a:t>
            </a:r>
          </a:p>
          <a:p>
            <a:r>
              <a:rPr lang="el-GR" altLang="el-GR" sz="2400" dirty="0"/>
              <a:t>Ορισμένα από τα δεμάτια αυτά αποτελούνται από </a:t>
            </a:r>
            <a:r>
              <a:rPr lang="el-GR" altLang="el-GR" sz="2400" b="1" dirty="0"/>
              <a:t>φυγόκεντρες κινητικές</a:t>
            </a:r>
            <a:r>
              <a:rPr lang="el-GR" altLang="el-GR" sz="2400" dirty="0"/>
              <a:t> ίνες (</a:t>
            </a:r>
            <a:r>
              <a:rPr lang="el-GR" altLang="el-GR" sz="2400" b="1" dirty="0"/>
              <a:t>πυραμιδικά δεμάτια</a:t>
            </a:r>
            <a:r>
              <a:rPr lang="el-GR" altLang="el-GR" sz="2400" dirty="0"/>
              <a:t>) και άλλα από </a:t>
            </a:r>
            <a:r>
              <a:rPr lang="el-GR" altLang="el-GR" sz="2400" b="1" dirty="0"/>
              <a:t>κεντρομόλες αισθητικές</a:t>
            </a:r>
            <a:r>
              <a:rPr lang="el-GR" altLang="el-GR" sz="2400" dirty="0"/>
              <a:t> ίνες (</a:t>
            </a:r>
            <a:r>
              <a:rPr lang="el-GR" altLang="el-GR" sz="2400" b="1" dirty="0"/>
              <a:t>δεμάτια των  </a:t>
            </a:r>
            <a:r>
              <a:rPr lang="en-US" altLang="el-GR" sz="2400" b="1" dirty="0"/>
              <a:t>Gall</a:t>
            </a:r>
            <a:r>
              <a:rPr lang="el-GR" altLang="el-GR" sz="2400" b="1" dirty="0"/>
              <a:t>  και </a:t>
            </a:r>
            <a:r>
              <a:rPr lang="en-US" altLang="el-GR" sz="2400" b="1" dirty="0"/>
              <a:t>Burdach</a:t>
            </a:r>
            <a:r>
              <a:rPr lang="el-GR" altLang="el-GR" sz="2400" dirty="0"/>
              <a:t>).</a:t>
            </a:r>
          </a:p>
          <a:p>
            <a:endParaRPr lang="el-GR" sz="2400" dirty="0"/>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880582"/>
            <a:ext cx="3196305" cy="5642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12159" y="5876958"/>
            <a:ext cx="3456384" cy="646331"/>
          </a:xfrm>
          <a:prstGeom prst="rect">
            <a:avLst/>
          </a:prstGeom>
        </p:spPr>
        <p:txBody>
          <a:bodyPr wrap="square">
            <a:spAutoFit/>
          </a:bodyPr>
          <a:lstStyle/>
          <a:p>
            <a:r>
              <a:rPr lang="en-US" sz="1200" dirty="0" smtClean="0">
                <a:solidFill>
                  <a:srgbClr val="333333"/>
                </a:solidFill>
                <a:latin typeface="+mn-lt"/>
              </a:rPr>
              <a:t>“</a:t>
            </a:r>
            <a:r>
              <a:rPr lang="en-US" sz="1200" dirty="0" smtClean="0">
                <a:solidFill>
                  <a:srgbClr val="333333"/>
                </a:solidFill>
                <a:latin typeface="+mn-lt"/>
                <a:hlinkClick r:id="rId4"/>
              </a:rPr>
              <a:t>Figure 18-2</a:t>
            </a:r>
            <a:r>
              <a:rPr lang="en-US" sz="1200" dirty="0" smtClean="0">
                <a:solidFill>
                  <a:srgbClr val="333333"/>
                </a:solidFill>
                <a:latin typeface="+mn-lt"/>
              </a:rPr>
              <a:t>”, </a:t>
            </a:r>
            <a:r>
              <a:rPr lang="en-US" sz="1200" dirty="0">
                <a:latin typeface="+mn-lt"/>
              </a:rPr>
              <a:t>The Functional Organization of Perception and </a:t>
            </a:r>
            <a:r>
              <a:rPr lang="en-US" sz="1200" dirty="0" smtClean="0">
                <a:latin typeface="+mn-lt"/>
              </a:rPr>
              <a:t>Movement,</a:t>
            </a:r>
            <a:r>
              <a:rPr lang="en-US" sz="1200" dirty="0">
                <a:latin typeface="+mn-lt"/>
              </a:rPr>
              <a:t> David G. </a:t>
            </a:r>
            <a:r>
              <a:rPr lang="en-US" sz="1200" dirty="0" smtClean="0">
                <a:latin typeface="+mn-lt"/>
              </a:rPr>
              <a:t>Amaral </a:t>
            </a:r>
            <a:r>
              <a:rPr lang="el-GR" sz="1200" dirty="0" smtClean="0">
                <a:latin typeface="+mn-lt"/>
              </a:rPr>
              <a:t>διαθέσιμο στην ηλ. διεύθυνση </a:t>
            </a:r>
            <a:r>
              <a:rPr lang="en-US" sz="1200" dirty="0" smtClean="0">
                <a:latin typeface="+mn-lt"/>
                <a:hlinkClick r:id="rId5"/>
              </a:rPr>
              <a:t>ib.cnea.gov.ar</a:t>
            </a:r>
            <a:endParaRPr lang="el-GR" sz="1200" dirty="0">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63</a:t>
            </a:fld>
            <a:endParaRPr lang="el-GR" dirty="0"/>
          </a:p>
        </p:txBody>
      </p:sp>
    </p:spTree>
    <p:custDataLst>
      <p:tags r:id="rId1"/>
    </p:custDataLst>
    <p:extLst>
      <p:ext uri="{BB962C8B-B14F-4D97-AF65-F5344CB8AC3E}">
        <p14:creationId xmlns:p14="http://schemas.microsoft.com/office/powerpoint/2010/main" val="8423290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26024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4830625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Φραγκίσκη Αναγνωστοπούλου Ανθούλη </a:t>
            </a:r>
            <a:r>
              <a:rPr lang="el-GR" sz="2000" dirty="0"/>
              <a:t>2014. </a:t>
            </a:r>
            <a:r>
              <a:rPr lang="el-GR" sz="2000" dirty="0" smtClean="0"/>
              <a:t>Φραγκίσκη Αναγνωστοπούλου Ανθούλη. </a:t>
            </a:r>
            <a:r>
              <a:rPr lang="el-GR" sz="2000" dirty="0"/>
              <a:t>«Ανατομική (Θ). Ενότητα 13: ΚΝΣ - </a:t>
            </a:r>
            <a:r>
              <a:rPr lang="el-GR" sz="2000" dirty="0" smtClean="0"/>
              <a:t>ΠΝΣ».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66</a:t>
            </a:fld>
            <a:endParaRPr lang="el-GR" dirty="0"/>
          </a:p>
        </p:txBody>
      </p:sp>
    </p:spTree>
    <p:extLst>
      <p:ext uri="{BB962C8B-B14F-4D97-AF65-F5344CB8AC3E}">
        <p14:creationId xmlns:p14="http://schemas.microsoft.com/office/powerpoint/2010/main" val="1275197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67</a:t>
            </a:fld>
            <a:endParaRPr lang="el-GR" dirty="0"/>
          </a:p>
        </p:txBody>
      </p:sp>
    </p:spTree>
    <p:extLst>
      <p:ext uri="{BB962C8B-B14F-4D97-AF65-F5344CB8AC3E}">
        <p14:creationId xmlns:p14="http://schemas.microsoft.com/office/powerpoint/2010/main" val="8234541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68</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a:solidFill>
                  <a:schemeClr val="tx1">
                    <a:lumMod val="75000"/>
                    <a:lumOff val="25000"/>
                  </a:schemeClr>
                </a:solidFill>
                <a:latin typeface="+mn-lt"/>
              </a:rPr>
              <a:t>και διάθεση του έργου ή του παράγωγου αυτού με την ίδια άδεια</a:t>
            </a: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555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15" name="Group 375"/>
          <p:cNvGraphicFramePr>
            <a:graphicFrameLocks noGrp="1"/>
          </p:cNvGraphicFramePr>
          <p:nvPr>
            <p:ph type="tbl" idx="1"/>
            <p:extLst>
              <p:ext uri="{D42A27DB-BD31-4B8C-83A1-F6EECF244321}">
                <p14:modId xmlns:p14="http://schemas.microsoft.com/office/powerpoint/2010/main" val="2182164289"/>
              </p:ext>
            </p:extLst>
          </p:nvPr>
        </p:nvGraphicFramePr>
        <p:xfrm>
          <a:off x="0" y="1042416"/>
          <a:ext cx="9144000" cy="4773168"/>
        </p:xfrm>
        <a:graphic>
          <a:graphicData uri="http://schemas.openxmlformats.org/drawingml/2006/table">
            <a:tbl>
              <a:tblPr>
                <a:tableStyleId>{BC89EF96-8CEA-46FF-86C4-4CE0E7609802}</a:tableStyleId>
              </a:tblPr>
              <a:tblGrid>
                <a:gridCol w="539750"/>
                <a:gridCol w="1727994"/>
                <a:gridCol w="1440160"/>
                <a:gridCol w="1800200"/>
                <a:gridCol w="1656184"/>
                <a:gridCol w="1979712"/>
              </a:tblGrid>
              <a:tr h="4318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ΕΙΔΟΣ</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ΤΡΗΜΑ ΔΙΕΛΕΥΣΗΣ-ΟΣΤΟ</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ΚΕΝΤΡΟ</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r>
              <a:tr h="1347574">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solidFill>
                            <a:schemeClr val="tx1"/>
                          </a:solidFill>
                          <a:effectLst/>
                          <a:latin typeface="+mn-lt"/>
                        </a:rPr>
                        <a:t>5η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Τριδυμο Ν.</a:t>
                      </a:r>
                    </a:p>
                    <a:p>
                      <a:pPr marL="271463" marR="0" lvl="0" indent="-271463"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Οφθαλμικός</a:t>
                      </a:r>
                    </a:p>
                    <a:p>
                      <a:pPr marL="271463" marR="0" lvl="0" indent="-271463"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Άνω Γναθικός</a:t>
                      </a:r>
                    </a:p>
                    <a:p>
                      <a:pPr marL="271463" marR="0" lvl="0" indent="-271463"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Κάτω Γναθικός</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itchFamily="2" charset="2"/>
                        <a:buAutoNum type="arabicPeriod"/>
                        <a:tabLst/>
                      </a:pP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Μεικτό Ν.</a:t>
                      </a:r>
                    </a:p>
                    <a:p>
                      <a:pPr marL="180975" marR="0" lvl="0" indent="-180975" algn="l" defTabSz="914400" rtl="0" eaLnBrk="1" fontAlgn="base" latinLnBrk="0" hangingPunct="1">
                        <a:lnSpc>
                          <a:spcPct val="100000"/>
                        </a:lnSpc>
                        <a:spcBef>
                          <a:spcPct val="20000"/>
                        </a:spcBef>
                        <a:spcAft>
                          <a:spcPct val="0"/>
                        </a:spcAft>
                        <a:buClr>
                          <a:schemeClr val="tx1"/>
                        </a:buClr>
                        <a:buSzPct val="100000"/>
                        <a:buFont typeface="Wingdings" pitchFamily="2" charset="2"/>
                        <a:buAutoNum type="arabicPeriod"/>
                        <a:tabLst/>
                      </a:pPr>
                      <a:r>
                        <a:rPr kumimoji="0" lang="el-GR" altLang="el-GR" sz="1800" u="none" strike="noStrike" cap="none" normalizeH="0" baseline="0" dirty="0" smtClean="0">
                          <a:ln>
                            <a:noFill/>
                          </a:ln>
                          <a:solidFill>
                            <a:schemeClr val="tx1"/>
                          </a:solidFill>
                          <a:effectLst/>
                          <a:latin typeface="+mn-lt"/>
                        </a:rPr>
                        <a:t>Αισθητικός</a:t>
                      </a:r>
                    </a:p>
                    <a:p>
                      <a:pPr marL="180975" marR="0" lvl="0" indent="-180975" algn="l" defTabSz="914400" rtl="0" eaLnBrk="1" fontAlgn="base" latinLnBrk="0" hangingPunct="1">
                        <a:lnSpc>
                          <a:spcPct val="100000"/>
                        </a:lnSpc>
                        <a:spcBef>
                          <a:spcPct val="20000"/>
                        </a:spcBef>
                        <a:spcAft>
                          <a:spcPct val="0"/>
                        </a:spcAft>
                        <a:buClr>
                          <a:schemeClr val="tx1"/>
                        </a:buClr>
                        <a:buSzPct val="100000"/>
                        <a:buFont typeface="Wingdings" pitchFamily="2" charset="2"/>
                        <a:buAutoNum type="arabicPeriod"/>
                        <a:tabLst/>
                      </a:pPr>
                      <a:r>
                        <a:rPr kumimoji="0" lang="el-GR" altLang="el-GR" sz="1800" u="none" strike="noStrike" cap="none" normalizeH="0" baseline="0" dirty="0" smtClean="0">
                          <a:ln>
                            <a:noFill/>
                          </a:ln>
                          <a:solidFill>
                            <a:schemeClr val="tx1"/>
                          </a:solidFill>
                          <a:effectLst/>
                          <a:latin typeface="+mn-lt"/>
                        </a:rPr>
                        <a:t>Αισθητικός</a:t>
                      </a:r>
                    </a:p>
                    <a:p>
                      <a:pPr marL="180975" marR="0" lvl="0" indent="-180975" algn="l" defTabSz="914400" rtl="0" eaLnBrk="1" fontAlgn="base" latinLnBrk="0" hangingPunct="1">
                        <a:lnSpc>
                          <a:spcPct val="100000"/>
                        </a:lnSpc>
                        <a:spcBef>
                          <a:spcPct val="20000"/>
                        </a:spcBef>
                        <a:spcAft>
                          <a:spcPct val="0"/>
                        </a:spcAft>
                        <a:buClr>
                          <a:schemeClr val="tx1"/>
                        </a:buClr>
                        <a:buSzPct val="100000"/>
                        <a:buFont typeface="Wingdings" pitchFamily="2" charset="2"/>
                        <a:buAutoNum type="arabicPeriod"/>
                        <a:tabLst/>
                      </a:pPr>
                      <a:r>
                        <a:rPr kumimoji="0" lang="el-GR" altLang="el-GR" sz="1800" u="none" strike="noStrike" cap="none" normalizeH="0" baseline="0" dirty="0" smtClean="0">
                          <a:ln>
                            <a:noFill/>
                          </a:ln>
                          <a:solidFill>
                            <a:schemeClr val="tx1"/>
                          </a:solidFill>
                          <a:effectLst/>
                          <a:latin typeface="+mn-lt"/>
                        </a:rPr>
                        <a:t>Κινητικός</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itchFamily="2" charset="2"/>
                        <a:buAutoNum type="arabicPeriod"/>
                        <a:tabLst/>
                      </a:pPr>
                      <a:endParaRPr kumimoji="0" lang="el-GR" altLang="el-GR" sz="1800" u="none" strike="noStrike" cap="none" normalizeH="0" baseline="0" dirty="0" smtClean="0">
                        <a:ln>
                          <a:noFill/>
                        </a:ln>
                        <a:solidFill>
                          <a:schemeClr val="tx1"/>
                        </a:solidFill>
                        <a:effectLst/>
                        <a:latin typeface="+mn-lt"/>
                      </a:endParaRPr>
                    </a:p>
                    <a:p>
                      <a:pPr marL="271463" marR="0" lvl="0" indent="-271463" algn="l" defTabSz="914400" rtl="0" eaLnBrk="1" fontAlgn="base" latinLnBrk="0" hangingPunct="1">
                        <a:lnSpc>
                          <a:spcPct val="100000"/>
                        </a:lnSpc>
                        <a:spcBef>
                          <a:spcPct val="20000"/>
                        </a:spcBef>
                        <a:spcAft>
                          <a:spcPct val="0"/>
                        </a:spcAft>
                        <a:buClrTx/>
                        <a:buSzPct val="100000"/>
                        <a:buFont typeface="Wingdings" pitchFamily="2" charset="2"/>
                        <a:buAutoNum type="arabicPeriod"/>
                        <a:tabLst/>
                      </a:pPr>
                      <a:r>
                        <a:rPr kumimoji="0" lang="el-GR" altLang="el-GR" sz="1800" u="none" strike="noStrike" cap="none" normalizeH="0" baseline="0" dirty="0" smtClean="0">
                          <a:ln>
                            <a:noFill/>
                          </a:ln>
                          <a:solidFill>
                            <a:schemeClr val="tx1"/>
                          </a:solidFill>
                          <a:effectLst/>
                          <a:latin typeface="+mn-lt"/>
                        </a:rPr>
                        <a:t>Υπερκόγχιο Σχίσμα</a:t>
                      </a:r>
                    </a:p>
                    <a:p>
                      <a:pPr marL="271463" marR="0" lvl="0" indent="-271463" algn="l" defTabSz="914400" rtl="0" eaLnBrk="1" fontAlgn="base" latinLnBrk="0" hangingPunct="1">
                        <a:lnSpc>
                          <a:spcPct val="100000"/>
                        </a:lnSpc>
                        <a:spcBef>
                          <a:spcPct val="20000"/>
                        </a:spcBef>
                        <a:spcAft>
                          <a:spcPct val="0"/>
                        </a:spcAft>
                        <a:buClrTx/>
                        <a:buSzPct val="100000"/>
                        <a:buFont typeface="Wingdings" pitchFamily="2" charset="2"/>
                        <a:buAutoNum type="arabicPeriod"/>
                        <a:tabLst/>
                      </a:pPr>
                      <a:r>
                        <a:rPr kumimoji="0" lang="el-GR" altLang="el-GR" sz="1800" u="none" strike="noStrike" cap="none" normalizeH="0" baseline="0" dirty="0" smtClean="0">
                          <a:ln>
                            <a:noFill/>
                          </a:ln>
                          <a:solidFill>
                            <a:schemeClr val="tx1"/>
                          </a:solidFill>
                          <a:effectLst/>
                          <a:latin typeface="+mn-lt"/>
                        </a:rPr>
                        <a:t>Στρογγυλό</a:t>
                      </a:r>
                    </a:p>
                    <a:p>
                      <a:pPr marL="271463" marR="0" lvl="0" indent="-271463" algn="l" defTabSz="914400" rtl="0" eaLnBrk="1" fontAlgn="base" latinLnBrk="0" hangingPunct="1">
                        <a:lnSpc>
                          <a:spcPct val="100000"/>
                        </a:lnSpc>
                        <a:spcBef>
                          <a:spcPct val="20000"/>
                        </a:spcBef>
                        <a:spcAft>
                          <a:spcPct val="0"/>
                        </a:spcAft>
                        <a:buClrTx/>
                        <a:buSzPct val="100000"/>
                        <a:buFont typeface="Wingdings" pitchFamily="2" charset="2"/>
                        <a:buAutoNum type="arabicPeriod"/>
                        <a:tabLst/>
                      </a:pPr>
                      <a:r>
                        <a:rPr kumimoji="0" lang="el-GR" altLang="el-GR" sz="1800" u="none" strike="noStrike" cap="none" normalizeH="0" baseline="0" dirty="0" smtClean="0">
                          <a:ln>
                            <a:noFill/>
                          </a:ln>
                          <a:solidFill>
                            <a:schemeClr val="tx1"/>
                          </a:solidFill>
                          <a:effectLst/>
                          <a:latin typeface="+mn-lt"/>
                        </a:rPr>
                        <a:t>Ωοειδές</a:t>
                      </a:r>
                    </a:p>
                    <a:p>
                      <a:pPr marL="90488" marR="0" lvl="0" indent="-90488"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              Σφηνοειδές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271463" marR="0" lvl="0" indent="-271463"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Αισθητικό</a:t>
                      </a:r>
                      <a:r>
                        <a:rPr kumimoji="0" lang="en-US" altLang="el-GR" sz="1800" u="none" strike="noStrike" cap="none" normalizeH="0" baseline="0" dirty="0" smtClean="0">
                          <a:ln>
                            <a:noFill/>
                          </a:ln>
                          <a:solidFill>
                            <a:schemeClr val="tx1"/>
                          </a:solidFill>
                          <a:effectLst/>
                          <a:latin typeface="+mn-lt"/>
                        </a:rPr>
                        <a:t>: </a:t>
                      </a:r>
                      <a:r>
                        <a:rPr kumimoji="0" lang="el-GR" altLang="el-GR" sz="1800" u="none" strike="noStrike" cap="none" normalizeH="0" baseline="0" dirty="0" smtClean="0">
                          <a:ln>
                            <a:noFill/>
                          </a:ln>
                          <a:solidFill>
                            <a:schemeClr val="tx1"/>
                          </a:solidFill>
                          <a:effectLst/>
                          <a:latin typeface="+mn-lt"/>
                        </a:rPr>
                        <a:t>Γασσέρειο Γάγγλιο</a:t>
                      </a:r>
                    </a:p>
                    <a:p>
                      <a:pPr marL="271463" marR="0" lvl="0" indent="-271463"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Κινητικο</a:t>
                      </a:r>
                      <a:r>
                        <a:rPr kumimoji="0" lang="en-US" altLang="el-GR" sz="1800" u="none" strike="noStrike" cap="none" normalizeH="0" baseline="0" dirty="0" smtClean="0">
                          <a:ln>
                            <a:noFill/>
                          </a:ln>
                          <a:solidFill>
                            <a:schemeClr val="tx1"/>
                          </a:solidFill>
                          <a:effectLst/>
                          <a:latin typeface="+mn-lt"/>
                        </a:rPr>
                        <a:t>:</a:t>
                      </a:r>
                      <a:r>
                        <a:rPr kumimoji="0" lang="el-GR" altLang="el-GR" sz="1800" u="none" strike="noStrike" cap="none" normalizeH="0" baseline="0" dirty="0" smtClean="0">
                          <a:ln>
                            <a:noFill/>
                          </a:ln>
                          <a:solidFill>
                            <a:schemeClr val="tx1"/>
                          </a:solidFill>
                          <a:effectLst/>
                          <a:latin typeface="+mn-lt"/>
                        </a:rPr>
                        <a:t> γέφυρα</a:t>
                      </a:r>
                      <a:endParaRPr kumimoji="0" lang="en-US"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342900" marR="0" lvl="0" indent="-342900"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Αίσθηση Οφθαλμού</a:t>
                      </a:r>
                    </a:p>
                    <a:p>
                      <a:pPr marL="342900" marR="0" lvl="0" indent="-342900"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Αίσθηση Άνω Γνάθων</a:t>
                      </a:r>
                    </a:p>
                    <a:p>
                      <a:pPr marL="342900" marR="0" lvl="0" indent="-342900" algn="l" defTabSz="914400" rtl="0" eaLnBrk="1" fontAlgn="base" latinLnBrk="0" hangingPunct="1">
                        <a:lnSpc>
                          <a:spcPct val="100000"/>
                        </a:lnSpc>
                        <a:spcBef>
                          <a:spcPct val="20000"/>
                        </a:spcBef>
                        <a:spcAft>
                          <a:spcPct val="0"/>
                        </a:spcAft>
                        <a:buClrTx/>
                        <a:buSzPct val="100000"/>
                        <a:buFont typeface="+mj-lt"/>
                        <a:buAutoNum type="arabicPeriod"/>
                        <a:tabLst/>
                      </a:pPr>
                      <a:r>
                        <a:rPr kumimoji="0" lang="el-GR" altLang="el-GR" sz="1800" u="none" strike="noStrike" cap="none" normalizeH="0" baseline="0" dirty="0" smtClean="0">
                          <a:ln>
                            <a:noFill/>
                          </a:ln>
                          <a:solidFill>
                            <a:schemeClr val="tx1"/>
                          </a:solidFill>
                          <a:effectLst/>
                          <a:latin typeface="+mn-lt"/>
                        </a:rPr>
                        <a:t>Κίνηση </a:t>
                      </a:r>
                      <a:r>
                        <a:rPr kumimoji="0" lang="el-GR" altLang="el-GR" sz="1800" u="none" strike="noStrike" cap="none" normalizeH="0" baseline="0" dirty="0" smtClean="0">
                          <a:ln>
                            <a:noFill/>
                          </a:ln>
                          <a:solidFill>
                            <a:schemeClr val="tx1"/>
                          </a:solidFill>
                          <a:effectLst/>
                          <a:latin typeface="+mn-lt"/>
                        </a:rPr>
                        <a:t>Γναθοϋοειδούς,Πρόσθιας </a:t>
                      </a:r>
                      <a:r>
                        <a:rPr kumimoji="0" lang="el-GR" altLang="el-GR" sz="1800" u="none" strike="noStrike" cap="none" normalizeH="0" baseline="0" dirty="0" smtClean="0">
                          <a:ln>
                            <a:noFill/>
                          </a:ln>
                          <a:solidFill>
                            <a:schemeClr val="tx1"/>
                          </a:solidFill>
                          <a:effectLst/>
                          <a:latin typeface="+mn-lt"/>
                        </a:rPr>
                        <a:t>Γαστέρας Διγάστορα, Μασητήρες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r h="36988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solidFill>
                            <a:schemeClr val="tx1"/>
                          </a:solidFill>
                          <a:effectLst/>
                          <a:latin typeface="+mn-lt"/>
                        </a:rPr>
                        <a:t>6η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Τροχιλιακό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Οφθαλμοκινητικό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Υπερκόγχιο Σχίσμα</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Σφηνοειδές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Μεταξύ Γέφυρας Και Προμήκη Μυελού</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tx1"/>
                          </a:solidFill>
                          <a:effectLst/>
                          <a:latin typeface="+mn-lt"/>
                        </a:rPr>
                        <a:t>Κινεί Τον Έξω Ορθό Μ.</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bl>
          </a:graphicData>
        </a:graphic>
      </p:graphicFrame>
      <p:sp>
        <p:nvSpPr>
          <p:cNvPr id="5" name="Title 1"/>
          <p:cNvSpPr>
            <a:spLocks noGrp="1"/>
          </p:cNvSpPr>
          <p:nvPr>
            <p:ph type="title"/>
          </p:nvPr>
        </p:nvSpPr>
        <p:spPr>
          <a:xfrm>
            <a:off x="457200" y="277813"/>
            <a:ext cx="8229600" cy="558899"/>
          </a:xfrm>
        </p:spPr>
        <p:txBody>
          <a:bodyPr>
            <a:normAutofit fontScale="90000"/>
          </a:bodyPr>
          <a:lstStyle/>
          <a:p>
            <a:r>
              <a:rPr lang="el-GR" dirty="0" smtClean="0"/>
              <a:t>Εγκεφαλικές συζυγίες </a:t>
            </a:r>
            <a:r>
              <a:rPr lang="el-GR" sz="2700" b="0" dirty="0" smtClean="0">
                <a:solidFill>
                  <a:prstClr val="black"/>
                </a:solidFill>
              </a:rPr>
              <a:t>(2/6)</a:t>
            </a:r>
            <a:endParaRPr lang="el-GR" dirty="0"/>
          </a:p>
        </p:txBody>
      </p:sp>
      <p:sp>
        <p:nvSpPr>
          <p:cNvPr id="2" name="Slide Number Placeholder 1"/>
          <p:cNvSpPr>
            <a:spLocks noGrp="1"/>
          </p:cNvSpPr>
          <p:nvPr>
            <p:ph type="sldNum" sz="quarter" idx="12"/>
          </p:nvPr>
        </p:nvSpPr>
        <p:spPr/>
        <p:txBody>
          <a:bodyPr/>
          <a:lstStyle/>
          <a:p>
            <a:fld id="{0D1BA22A-9DEE-4A45-865B-EFB51F44E4C9}" type="slidenum">
              <a:rPr lang="el-GR" altLang="el-GR" smtClean="0"/>
              <a:pPr/>
              <a:t>6</a:t>
            </a:fld>
            <a:endParaRPr lang="el-GR" altLang="el-GR" dirty="0"/>
          </a:p>
        </p:txBody>
      </p:sp>
    </p:spTree>
    <p:custDataLst>
      <p:tags r:id="rId1"/>
    </p:custDataLst>
    <p:extLst>
      <p:ext uri="{BB962C8B-B14F-4D97-AF65-F5344CB8AC3E}">
        <p14:creationId xmlns:p14="http://schemas.microsoft.com/office/powerpoint/2010/main" val="32851605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69</a:t>
            </a:fld>
            <a:endParaRPr lang="el-GR" dirty="0"/>
          </a:p>
        </p:txBody>
      </p:sp>
    </p:spTree>
    <p:extLst>
      <p:ext uri="{BB962C8B-B14F-4D97-AF65-F5344CB8AC3E}">
        <p14:creationId xmlns:p14="http://schemas.microsoft.com/office/powerpoint/2010/main" val="13518097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70</a:t>
            </a:fld>
            <a:endParaRPr lang="el-GR" dirty="0"/>
          </a:p>
        </p:txBody>
      </p:sp>
    </p:spTree>
    <p:extLst>
      <p:ext uri="{BB962C8B-B14F-4D97-AF65-F5344CB8AC3E}">
        <p14:creationId xmlns:p14="http://schemas.microsoft.com/office/powerpoint/2010/main" val="2049354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15" name="Group 375"/>
          <p:cNvGraphicFramePr>
            <a:graphicFrameLocks noGrp="1"/>
          </p:cNvGraphicFramePr>
          <p:nvPr>
            <p:ph type="tbl" idx="1"/>
            <p:extLst>
              <p:ext uri="{D42A27DB-BD31-4B8C-83A1-F6EECF244321}">
                <p14:modId xmlns:p14="http://schemas.microsoft.com/office/powerpoint/2010/main" val="1767526235"/>
              </p:ext>
            </p:extLst>
          </p:nvPr>
        </p:nvGraphicFramePr>
        <p:xfrm>
          <a:off x="0" y="1044000"/>
          <a:ext cx="9144000" cy="5760720"/>
        </p:xfrm>
        <a:graphic>
          <a:graphicData uri="http://schemas.openxmlformats.org/drawingml/2006/table">
            <a:tbl>
              <a:tblPr>
                <a:tableStyleId>{BC89EF96-8CEA-46FF-86C4-4CE0E7609802}</a:tableStyleId>
              </a:tblPr>
              <a:tblGrid>
                <a:gridCol w="539750"/>
                <a:gridCol w="1295946"/>
                <a:gridCol w="1656184"/>
                <a:gridCol w="2016224"/>
                <a:gridCol w="1726134"/>
                <a:gridCol w="1909762"/>
              </a:tblGrid>
              <a:tr h="4318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ΕΙΔΟΣ</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ΤΡΗΜΑ ΔΙΕΛΕΥΣΗΣ-ΟΣΤΟ</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ΚΕΝΤΡΟ</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0" i="0" u="none" strike="noStrike" cap="none" normalizeH="0" baseline="0" dirty="0" smtClean="0">
                        <a:ln>
                          <a:noFill/>
                        </a:ln>
                        <a:solidFill>
                          <a:schemeClr val="bg1"/>
                        </a:solidFill>
                        <a:effectLst/>
                        <a:latin typeface="+mn-lt"/>
                        <a:cs typeface="Arial" charset="0"/>
                      </a:endParaRPr>
                    </a:p>
                  </a:txBody>
                  <a:tcPr anchor="ctr" horzOverflow="overflow">
                    <a:solidFill>
                      <a:srgbClr val="0070C0"/>
                    </a:solidFill>
                  </a:tcPr>
                </a:tc>
              </a:tr>
              <a:tr h="1109663">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7η</a:t>
                      </a:r>
                      <a:endParaRPr kumimoji="0" lang="el-GR" altLang="el-GR" sz="1800" b="1"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Προσωπικό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Μεικτό Ν.</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1. Αισθητικός</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2. Κινητικός</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Βελονομαστοειδές Τρήμα</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                Κροταφικό</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342900" marR="0" lvl="0" indent="-342900"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Αισθητικό</a:t>
                      </a:r>
                      <a:r>
                        <a:rPr kumimoji="0" lang="en-US" altLang="el-GR" sz="1800" u="none" strike="noStrike" cap="none" normalizeH="0" baseline="0" dirty="0" smtClean="0">
                          <a:ln>
                            <a:noFill/>
                          </a:ln>
                          <a:effectLst/>
                          <a:latin typeface="+mn-lt"/>
                        </a:rPr>
                        <a:t>:</a:t>
                      </a:r>
                      <a:r>
                        <a:rPr kumimoji="0" lang="el-GR" altLang="el-GR" sz="1800" u="none" strike="noStrike" cap="none" normalizeH="0" baseline="0" dirty="0" smtClean="0">
                          <a:ln>
                            <a:noFill/>
                          </a:ln>
                          <a:effectLst/>
                          <a:latin typeface="+mn-lt"/>
                        </a:rPr>
                        <a:t> Γονάτιο Γάγγλιο</a:t>
                      </a:r>
                    </a:p>
                    <a:p>
                      <a:pPr marL="342900" marR="0" lvl="0" indent="-342900"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Κινητικό</a:t>
                      </a:r>
                      <a:r>
                        <a:rPr kumimoji="0" lang="en-US" altLang="el-GR" sz="1800" u="none" strike="noStrike" cap="none" normalizeH="0" baseline="0" dirty="0" smtClean="0">
                          <a:ln>
                            <a:noFill/>
                          </a:ln>
                          <a:effectLst/>
                          <a:latin typeface="+mn-lt"/>
                        </a:rPr>
                        <a:t>: </a:t>
                      </a:r>
                      <a:r>
                        <a:rPr kumimoji="0" lang="el-GR" altLang="el-GR" sz="1800" u="none" strike="noStrike" cap="none" normalizeH="0" baseline="0" dirty="0" smtClean="0">
                          <a:ln>
                            <a:noFill/>
                          </a:ln>
                          <a:effectLst/>
                          <a:latin typeface="+mn-lt"/>
                        </a:rPr>
                        <a:t>Γέφυρα</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342900" marR="0" lvl="0" indent="-342900" algn="l" defTabSz="914400" rtl="0" eaLnBrk="1" fontAlgn="base" latinLnBrk="0" hangingPunct="1">
                        <a:lnSpc>
                          <a:spcPct val="100000"/>
                        </a:lnSpc>
                        <a:spcBef>
                          <a:spcPts val="0"/>
                        </a:spcBef>
                        <a:spcAft>
                          <a:spcPct val="0"/>
                        </a:spcAft>
                        <a:buClr>
                          <a:schemeClr val="tx1"/>
                        </a:buClr>
                        <a:buSzPct val="100000"/>
                        <a:buFont typeface="+mj-lt"/>
                        <a:buAutoNum type="arabicPeriod"/>
                        <a:tabLst/>
                      </a:pPr>
                      <a:r>
                        <a:rPr kumimoji="0" lang="el-GR" altLang="el-GR" sz="1800" u="none" strike="noStrike" cap="none" normalizeH="0" baseline="0" dirty="0" smtClean="0">
                          <a:ln>
                            <a:noFill/>
                          </a:ln>
                          <a:effectLst/>
                          <a:latin typeface="+mn-lt"/>
                        </a:rPr>
                        <a:t>Αίσθηση Προσώπου</a:t>
                      </a:r>
                    </a:p>
                    <a:p>
                      <a:pPr marL="342900" marR="0" lvl="0" indent="-342900" algn="l" defTabSz="914400" rtl="0" eaLnBrk="1" fontAlgn="base" latinLnBrk="0" hangingPunct="1">
                        <a:lnSpc>
                          <a:spcPct val="100000"/>
                        </a:lnSpc>
                        <a:spcBef>
                          <a:spcPts val="0"/>
                        </a:spcBef>
                        <a:spcAft>
                          <a:spcPct val="0"/>
                        </a:spcAft>
                        <a:buClr>
                          <a:schemeClr val="tx1"/>
                        </a:buClr>
                        <a:buSzPct val="100000"/>
                        <a:buFont typeface="+mj-lt"/>
                        <a:buAutoNum type="arabicPeriod"/>
                        <a:tabLst/>
                      </a:pPr>
                      <a:r>
                        <a:rPr kumimoji="0" lang="el-GR" altLang="el-GR" sz="1800" u="none" strike="noStrike" cap="none" normalizeH="0" baseline="0" dirty="0" smtClean="0">
                          <a:ln>
                            <a:noFill/>
                          </a:ln>
                          <a:effectLst/>
                          <a:latin typeface="+mn-lt"/>
                        </a:rPr>
                        <a:t>Κίνηση Των Μιμικών, Οπίσθιας Γαστέρας Διγάστορα, Βελονουοειδούς, Μυώδες Πλάτυσμα</a:t>
                      </a:r>
                      <a:endParaRPr kumimoji="0" lang="el-GR" altLang="el-GR" sz="1800" b="0" i="0" u="none" strike="noStrike" cap="none" normalizeH="0" baseline="0" dirty="0" smtClean="0">
                        <a:ln>
                          <a:noFill/>
                        </a:ln>
                        <a:solidFill>
                          <a:schemeClr val="tx1"/>
                        </a:solidFill>
                        <a:effectLst/>
                        <a:latin typeface="+mn-lt"/>
                        <a:cs typeface="Arial" charset="0"/>
                      </a:endParaRPr>
                    </a:p>
                  </a:txBody>
                  <a:tcPr horzOverflow="overflow"/>
                </a:tc>
              </a:tr>
              <a:tr h="1109663">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8η</a:t>
                      </a:r>
                      <a:endParaRPr kumimoji="0" lang="el-GR" altLang="el-GR" sz="1800" b="1"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Ακουστικό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Αισθητικό Ν.</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1.Κοχλιακό Ν.</a:t>
                      </a:r>
                    </a:p>
                    <a:p>
                      <a:pPr marL="533400" marR="0" lvl="0" indent="-53340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2.Αιθουσαίο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Έσω Ακουστικός Πόρος</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Κροταφικό</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342900" marR="0" lvl="0" indent="-342900" algn="l" defTabSz="914400" rtl="0" eaLnBrk="1" fontAlgn="base" latinLnBrk="0" hangingPunct="1">
                        <a:lnSpc>
                          <a:spcPct val="100000"/>
                        </a:lnSpc>
                        <a:spcBef>
                          <a:spcPts val="0"/>
                        </a:spcBef>
                        <a:spcAft>
                          <a:spcPct val="0"/>
                        </a:spcAft>
                        <a:buClr>
                          <a:schemeClr val="tx1"/>
                        </a:buClr>
                        <a:buSzPct val="100000"/>
                        <a:buFont typeface="+mj-lt"/>
                        <a:buAutoNum type="arabicPeriod"/>
                        <a:tabLst/>
                      </a:pPr>
                      <a:r>
                        <a:rPr kumimoji="0" lang="el-GR" altLang="el-GR" sz="1800" u="none" strike="noStrike" cap="none" normalizeH="0" baseline="0" dirty="0" smtClean="0">
                          <a:ln>
                            <a:noFill/>
                          </a:ln>
                          <a:effectLst/>
                          <a:latin typeface="+mn-lt"/>
                        </a:rPr>
                        <a:t>Άνω Κροταφική Έλικα</a:t>
                      </a:r>
                    </a:p>
                    <a:p>
                      <a:pPr marL="342900" marR="0" lvl="0" indent="-342900" algn="l" defTabSz="914400" rtl="0" eaLnBrk="1" fontAlgn="base" latinLnBrk="0" hangingPunct="1">
                        <a:lnSpc>
                          <a:spcPct val="100000"/>
                        </a:lnSpc>
                        <a:spcBef>
                          <a:spcPts val="0"/>
                        </a:spcBef>
                        <a:spcAft>
                          <a:spcPct val="0"/>
                        </a:spcAft>
                        <a:buClr>
                          <a:schemeClr val="tx1"/>
                        </a:buClr>
                        <a:buSzPct val="100000"/>
                        <a:buFont typeface="+mj-lt"/>
                        <a:buAutoNum type="arabicPeriod"/>
                        <a:tabLst/>
                      </a:pPr>
                      <a:r>
                        <a:rPr kumimoji="0" lang="el-GR" altLang="el-GR" sz="1800" u="none" strike="noStrike" cap="none" normalizeH="0" baseline="0" dirty="0" smtClean="0">
                          <a:ln>
                            <a:noFill/>
                          </a:ln>
                          <a:effectLst/>
                          <a:latin typeface="+mn-lt"/>
                        </a:rPr>
                        <a:t>Αιθουσαίοι  Πυρήνες Εγκεφάλου-παρεγκεφαλίδας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271463" marR="0" lvl="0" indent="-271463" algn="l" defTabSz="914400" rtl="0" eaLnBrk="1" fontAlgn="base" latinLnBrk="0" hangingPunct="1">
                        <a:lnSpc>
                          <a:spcPct val="100000"/>
                        </a:lnSpc>
                        <a:spcBef>
                          <a:spcPts val="0"/>
                        </a:spcBef>
                        <a:spcAft>
                          <a:spcPct val="0"/>
                        </a:spcAft>
                        <a:buClr>
                          <a:schemeClr val="tx1"/>
                        </a:buClr>
                        <a:buSzPct val="100000"/>
                        <a:buFont typeface="Wingdings" pitchFamily="2" charset="2"/>
                        <a:buAutoNum type="arabicPeriod"/>
                        <a:tabLst/>
                      </a:pPr>
                      <a:r>
                        <a:rPr kumimoji="0" lang="el-GR" altLang="el-GR" sz="1800" u="none" strike="noStrike" cap="none" normalizeH="0" baseline="0" dirty="0" smtClean="0">
                          <a:ln>
                            <a:noFill/>
                          </a:ln>
                          <a:effectLst/>
                          <a:latin typeface="+mn-lt"/>
                        </a:rPr>
                        <a:t>Ακοή</a:t>
                      </a:r>
                    </a:p>
                    <a:p>
                      <a:pPr marL="271463" marR="0" lvl="0" indent="-271463" algn="l" defTabSz="914400" rtl="0" eaLnBrk="1" fontAlgn="base" latinLnBrk="0" hangingPunct="1">
                        <a:lnSpc>
                          <a:spcPct val="100000"/>
                        </a:lnSpc>
                        <a:spcBef>
                          <a:spcPts val="0"/>
                        </a:spcBef>
                        <a:spcAft>
                          <a:spcPct val="0"/>
                        </a:spcAft>
                        <a:buClr>
                          <a:schemeClr val="tx1"/>
                        </a:buClr>
                        <a:buSzPct val="100000"/>
                        <a:buFont typeface="Wingdings" pitchFamily="2" charset="2"/>
                        <a:buAutoNum type="arabicPeriod"/>
                        <a:tabLst/>
                      </a:pPr>
                      <a:r>
                        <a:rPr kumimoji="0" lang="el-GR" altLang="el-GR" sz="1800" u="none" strike="noStrike" cap="none" normalizeH="0" baseline="0" dirty="0" smtClean="0">
                          <a:ln>
                            <a:noFill/>
                          </a:ln>
                          <a:effectLst/>
                          <a:latin typeface="+mn-lt"/>
                        </a:rPr>
                        <a:t>Ισορροπία</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r>
            </a:tbl>
          </a:graphicData>
        </a:graphic>
      </p:graphicFrame>
      <p:sp>
        <p:nvSpPr>
          <p:cNvPr id="5" name="Title 1"/>
          <p:cNvSpPr>
            <a:spLocks noGrp="1"/>
          </p:cNvSpPr>
          <p:nvPr>
            <p:ph type="title"/>
          </p:nvPr>
        </p:nvSpPr>
        <p:spPr>
          <a:xfrm>
            <a:off x="457200" y="277813"/>
            <a:ext cx="8229600" cy="558899"/>
          </a:xfrm>
        </p:spPr>
        <p:txBody>
          <a:bodyPr>
            <a:normAutofit fontScale="90000"/>
          </a:bodyPr>
          <a:lstStyle/>
          <a:p>
            <a:r>
              <a:rPr lang="el-GR" dirty="0" smtClean="0"/>
              <a:t>Εγκεφαλικές συζυγίες </a:t>
            </a:r>
            <a:r>
              <a:rPr lang="el-GR" sz="2700" b="0" dirty="0" smtClean="0">
                <a:solidFill>
                  <a:prstClr val="black"/>
                </a:solidFill>
              </a:rPr>
              <a:t>(3/6)</a:t>
            </a:r>
            <a:endParaRPr lang="el-GR" dirty="0"/>
          </a:p>
        </p:txBody>
      </p:sp>
      <p:sp>
        <p:nvSpPr>
          <p:cNvPr id="2" name="Slide Number Placeholder 1"/>
          <p:cNvSpPr>
            <a:spLocks noGrp="1"/>
          </p:cNvSpPr>
          <p:nvPr>
            <p:ph type="sldNum" sz="quarter" idx="12"/>
          </p:nvPr>
        </p:nvSpPr>
        <p:spPr/>
        <p:txBody>
          <a:bodyPr/>
          <a:lstStyle/>
          <a:p>
            <a:fld id="{0D1BA22A-9DEE-4A45-865B-EFB51F44E4C9}" type="slidenum">
              <a:rPr lang="el-GR" altLang="el-GR" smtClean="0"/>
              <a:pPr/>
              <a:t>7</a:t>
            </a:fld>
            <a:endParaRPr lang="el-GR" altLang="el-GR" dirty="0"/>
          </a:p>
        </p:txBody>
      </p:sp>
    </p:spTree>
    <p:custDataLst>
      <p:tags r:id="rId1"/>
    </p:custDataLst>
    <p:extLst>
      <p:ext uri="{BB962C8B-B14F-4D97-AF65-F5344CB8AC3E}">
        <p14:creationId xmlns:p14="http://schemas.microsoft.com/office/powerpoint/2010/main" val="4011333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90" name="Group 130"/>
          <p:cNvGraphicFramePr>
            <a:graphicFrameLocks noGrp="1"/>
          </p:cNvGraphicFramePr>
          <p:nvPr>
            <p:ph idx="1"/>
            <p:extLst>
              <p:ext uri="{D42A27DB-BD31-4B8C-83A1-F6EECF244321}">
                <p14:modId xmlns:p14="http://schemas.microsoft.com/office/powerpoint/2010/main" val="1576625593"/>
              </p:ext>
            </p:extLst>
          </p:nvPr>
        </p:nvGraphicFramePr>
        <p:xfrm>
          <a:off x="0" y="1044000"/>
          <a:ext cx="9143999" cy="3200400"/>
        </p:xfrm>
        <a:graphic>
          <a:graphicData uri="http://schemas.openxmlformats.org/drawingml/2006/table">
            <a:tbl>
              <a:tblPr>
                <a:tableStyleId>{BC89EF96-8CEA-46FF-86C4-4CE0E7609802}</a:tableStyleId>
              </a:tblPr>
              <a:tblGrid>
                <a:gridCol w="541820"/>
                <a:gridCol w="1301730"/>
                <a:gridCol w="1622322"/>
                <a:gridCol w="1877423"/>
                <a:gridCol w="1776849"/>
                <a:gridCol w="2023855"/>
              </a:tblGrid>
              <a:tr h="4318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Α/Α</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ΟΝΟΜΑΣΙΑ</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ΕΙΔΟΣ</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ΤΡΗΜΑ ΔΙΕΛΕΥΣΗΣ-ΟΣΤΟ</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ΚΕΝΤΡΟ</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solidFill>
                            <a:schemeClr val="bg1"/>
                          </a:solidFill>
                          <a:effectLst/>
                          <a:latin typeface="+mn-lt"/>
                        </a:rPr>
                        <a:t>ΛΕΙΤΟΥΡΓΙΑ</a:t>
                      </a:r>
                      <a:endParaRPr kumimoji="0" lang="el-GR" altLang="el-GR" sz="1800" b="0" i="0" u="none" strike="noStrike" cap="none" normalizeH="0" baseline="0" dirty="0" smtClean="0">
                        <a:ln>
                          <a:noFill/>
                        </a:ln>
                        <a:solidFill>
                          <a:schemeClr val="bg1"/>
                        </a:solidFill>
                        <a:effectLst/>
                        <a:latin typeface="+mn-lt"/>
                        <a:cs typeface="Arial" charset="0"/>
                      </a:endParaRPr>
                    </a:p>
                  </a:txBody>
                  <a:tcPr marL="82612" marR="82612" anchor="ctr" horzOverflow="overflow">
                    <a:solidFill>
                      <a:srgbClr val="0070C0"/>
                    </a:solidFill>
                  </a:tcPr>
                </a:tc>
              </a:tr>
              <a:tr h="492125">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b="1" u="none" strike="noStrike" cap="none" normalizeH="0" baseline="0" dirty="0" smtClean="0">
                          <a:ln>
                            <a:noFill/>
                          </a:ln>
                          <a:effectLst/>
                          <a:latin typeface="+mn-lt"/>
                        </a:rPr>
                        <a:t>9η</a:t>
                      </a:r>
                      <a:endParaRPr kumimoji="0" lang="el-GR" altLang="el-GR" sz="1800" b="1"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Γλωσσοφαρυγγικό Ν.</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Μεικτό Ν.</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1. Αισθητικός</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2. Κινητικός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 Οπίσθιο Ρηγματώδες (Σφαγιτιδικό) </a:t>
                      </a:r>
                    </a:p>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l-GR" altLang="el-GR" sz="1800" u="none" strike="noStrike" cap="none" normalizeH="0" baseline="0" dirty="0" smtClean="0">
                          <a:ln>
                            <a:noFill/>
                          </a:ln>
                          <a:effectLst/>
                          <a:latin typeface="+mn-lt"/>
                        </a:rPr>
                        <a:t>Ινιακό </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271463" marR="0" lvl="0" indent="-271463"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Αισθητικό</a:t>
                      </a:r>
                      <a:r>
                        <a:rPr kumimoji="0" lang="en-US" altLang="el-GR" sz="1800" u="none" strike="noStrike" cap="none" normalizeH="0" baseline="0" dirty="0" smtClean="0">
                          <a:ln>
                            <a:noFill/>
                          </a:ln>
                          <a:effectLst/>
                          <a:latin typeface="+mn-lt"/>
                        </a:rPr>
                        <a:t>: </a:t>
                      </a:r>
                      <a:r>
                        <a:rPr kumimoji="0" lang="el-GR" altLang="el-GR" sz="1800" u="none" strike="noStrike" cap="none" normalizeH="0" baseline="0" dirty="0" smtClean="0">
                          <a:ln>
                            <a:noFill/>
                          </a:ln>
                          <a:effectLst/>
                          <a:latin typeface="+mn-lt"/>
                        </a:rPr>
                        <a:t>Γευστικό  Κέντρο (Έσω Επιφάνεια Κροταφικού Λοβού  (Ιππόκαμπος)</a:t>
                      </a:r>
                    </a:p>
                    <a:p>
                      <a:pPr marL="271463" marR="0" lvl="0" indent="-271463"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Κινητικό</a:t>
                      </a:r>
                      <a:r>
                        <a:rPr kumimoji="0" lang="en-US" altLang="el-GR" sz="1800" u="none" strike="noStrike" cap="none" normalizeH="0" baseline="0" dirty="0" smtClean="0">
                          <a:ln>
                            <a:noFill/>
                          </a:ln>
                          <a:effectLst/>
                          <a:latin typeface="+mn-lt"/>
                        </a:rPr>
                        <a:t>:</a:t>
                      </a:r>
                      <a:r>
                        <a:rPr kumimoji="0" lang="el-GR" altLang="el-GR" sz="1800" u="none" strike="noStrike" cap="none" normalizeH="0" baseline="0" dirty="0" smtClean="0">
                          <a:ln>
                            <a:noFill/>
                          </a:ln>
                          <a:effectLst/>
                          <a:latin typeface="+mn-lt"/>
                        </a:rPr>
                        <a:t> Προμήκης</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c>
                  <a:txBody>
                    <a:bodyPr/>
                    <a:lstStyle>
                      <a:lvl1pPr marL="533400" indent="-533400">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1pPr>
                      <a:lvl2pPr marL="914400" indent="-457200">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cs typeface="Arial" charset="0"/>
                        </a:defRPr>
                      </a:lvl2pPr>
                      <a:lvl3pPr marL="1295400" indent="-381000">
                        <a:spcBef>
                          <a:spcPct val="20000"/>
                        </a:spcBef>
                        <a:buClr>
                          <a:schemeClr val="accent2"/>
                        </a:buClr>
                        <a:defRPr sz="2000">
                          <a:solidFill>
                            <a:schemeClr val="tx1"/>
                          </a:solidFill>
                          <a:effectLst>
                            <a:outerShdw blurRad="38100" dist="38100" dir="2700000" algn="tl">
                              <a:srgbClr val="000000"/>
                            </a:outerShdw>
                          </a:effectLst>
                          <a:latin typeface="Arial" charset="0"/>
                          <a:cs typeface="Arial" charset="0"/>
                        </a:defRPr>
                      </a:lvl3pPr>
                      <a:lvl4pPr marL="1714500" indent="-342900">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cs typeface="Arial" charset="0"/>
                        </a:defRPr>
                      </a:lvl4pPr>
                      <a:lvl5pPr marL="2171700" indent="-342900">
                        <a:spcBef>
                          <a:spcPct val="20000"/>
                        </a:spcBef>
                        <a:buClr>
                          <a:schemeClr val="hlink"/>
                        </a:buClr>
                        <a:defRPr>
                          <a:solidFill>
                            <a:schemeClr val="tx1"/>
                          </a:solidFill>
                          <a:effectLst>
                            <a:outerShdw blurRad="38100" dist="38100" dir="2700000" algn="tl">
                              <a:srgbClr val="000000"/>
                            </a:outerShdw>
                          </a:effectLst>
                          <a:latin typeface="Arial" charset="0"/>
                          <a:cs typeface="Arial" charset="0"/>
                        </a:defRPr>
                      </a:lvl5pPr>
                      <a:lvl6pPr marL="26289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6pPr>
                      <a:lvl7pPr marL="30861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7pPr>
                      <a:lvl8pPr marL="35433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8pPr>
                      <a:lvl9pPr marL="4000500" indent="-342900"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cs typeface="Arial" charset="0"/>
                        </a:defRPr>
                      </a:lvl9pPr>
                    </a:lstStyle>
                    <a:p>
                      <a:pPr marL="342900" marR="0" lvl="0" indent="-342900"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Αισθητικό Για Τη Γλώσσα (Γεύση)</a:t>
                      </a:r>
                    </a:p>
                    <a:p>
                      <a:pPr marL="342900" marR="0" lvl="0" indent="-342900" algn="l" defTabSz="914400" rtl="0" eaLnBrk="1" fontAlgn="base" latinLnBrk="0" hangingPunct="1">
                        <a:lnSpc>
                          <a:spcPct val="100000"/>
                        </a:lnSpc>
                        <a:spcBef>
                          <a:spcPts val="0"/>
                        </a:spcBef>
                        <a:spcAft>
                          <a:spcPct val="0"/>
                        </a:spcAft>
                        <a:buClrTx/>
                        <a:buSzPct val="100000"/>
                        <a:buFont typeface="+mj-lt"/>
                        <a:buAutoNum type="arabicPeriod"/>
                        <a:tabLst/>
                      </a:pPr>
                      <a:r>
                        <a:rPr kumimoji="0" lang="el-GR" altLang="el-GR" sz="1800" u="none" strike="noStrike" cap="none" normalizeH="0" baseline="0" dirty="0" smtClean="0">
                          <a:ln>
                            <a:noFill/>
                          </a:ln>
                          <a:effectLst/>
                          <a:latin typeface="+mn-lt"/>
                        </a:rPr>
                        <a:t>Κινεί Τους Μυς Του Φάρυγγα</a:t>
                      </a:r>
                      <a:endParaRPr kumimoji="0" lang="el-GR" altLang="el-GR" sz="1800" b="0" i="0" u="none" strike="noStrike" cap="none" normalizeH="0" baseline="0" dirty="0" smtClean="0">
                        <a:ln>
                          <a:noFill/>
                        </a:ln>
                        <a:solidFill>
                          <a:schemeClr val="tx1"/>
                        </a:solidFill>
                        <a:effectLst/>
                        <a:latin typeface="+mn-lt"/>
                        <a:cs typeface="Arial" charset="0"/>
                      </a:endParaRPr>
                    </a:p>
                  </a:txBody>
                  <a:tcPr marL="82612" marR="82612" horzOverflow="overflow"/>
                </a:tc>
              </a:tr>
            </a:tbl>
          </a:graphicData>
        </a:graphic>
      </p:graphicFrame>
      <p:sp>
        <p:nvSpPr>
          <p:cNvPr id="5" name="Title 1"/>
          <p:cNvSpPr>
            <a:spLocks noGrp="1"/>
          </p:cNvSpPr>
          <p:nvPr>
            <p:ph type="title"/>
          </p:nvPr>
        </p:nvSpPr>
        <p:spPr>
          <a:xfrm>
            <a:off x="457200" y="277813"/>
            <a:ext cx="8229600" cy="558899"/>
          </a:xfrm>
        </p:spPr>
        <p:txBody>
          <a:bodyPr>
            <a:normAutofit fontScale="90000"/>
          </a:bodyPr>
          <a:lstStyle/>
          <a:p>
            <a:r>
              <a:rPr lang="el-GR" dirty="0" smtClean="0"/>
              <a:t>Εγκεφαλικές συζυγίες </a:t>
            </a:r>
            <a:r>
              <a:rPr lang="el-GR" sz="2700" b="0" dirty="0" smtClean="0">
                <a:solidFill>
                  <a:prstClr val="black"/>
                </a:solidFill>
              </a:rPr>
              <a:t>(4/6)</a:t>
            </a:r>
            <a:endParaRPr lang="el-GR"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Tree>
    <p:custDataLst>
      <p:tags r:id="rId1"/>
    </p:custDataLst>
    <p:extLst>
      <p:ext uri="{BB962C8B-B14F-4D97-AF65-F5344CB8AC3E}">
        <p14:creationId xmlns:p14="http://schemas.microsoft.com/office/powerpoint/2010/main" val="32000156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5"/>
  <p:tag name="ISPRING_RESOURCE_PATHS_HASH_2" val="b08af621fcc3c9575697798197a882868e14c0c0"/>
  <p:tag name="ISPRING_RESOURCE_PATHS_HASH_PRESENTER" val="88fe4dc2353df6a431f05674af5218647d9d5c9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C_template_updated">
  <a:themeElements>
    <a:clrScheme name="Custom 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TotalTime>
  <Words>4614</Words>
  <Application>Microsoft Office PowerPoint</Application>
  <PresentationFormat>Προβολή στην οθόνη (4:3)</PresentationFormat>
  <Paragraphs>655</Paragraphs>
  <Slides>71</Slides>
  <Notes>9</Notes>
  <HiddenSlides>0</HiddenSlides>
  <MMClips>0</MMClips>
  <ScaleCrop>false</ScaleCrop>
  <HeadingPairs>
    <vt:vector size="4" baseType="variant">
      <vt:variant>
        <vt:lpstr>Θέμα</vt:lpstr>
      </vt:variant>
      <vt:variant>
        <vt:i4>1</vt:i4>
      </vt:variant>
      <vt:variant>
        <vt:lpstr>Τίτλοι διαφανειών</vt:lpstr>
      </vt:variant>
      <vt:variant>
        <vt:i4>71</vt:i4>
      </vt:variant>
    </vt:vector>
  </HeadingPairs>
  <TitlesOfParts>
    <vt:vector size="72" baseType="lpstr">
      <vt:lpstr>OC_template_updated</vt:lpstr>
      <vt:lpstr>Ανατομική (Θ)</vt:lpstr>
      <vt:lpstr>Εγκεφαλικά κέντρα ημισφαιρίων</vt:lpstr>
      <vt:lpstr>Εγκεφαλικά κέντρα ημισφαιρίων (1/2)</vt:lpstr>
      <vt:lpstr>Εγκεφαλικά κέντρα ημισφαιρίων (2/2)</vt:lpstr>
      <vt:lpstr>Εγκεφαλικές συζυγίες</vt:lpstr>
      <vt:lpstr>Εγκεφαλικές συζυγίες (1/6)</vt:lpstr>
      <vt:lpstr>Εγκεφαλικές συζυγίες (2/6)</vt:lpstr>
      <vt:lpstr>Εγκεφαλικές συζυγίες (3/6)</vt:lpstr>
      <vt:lpstr>Εγκεφαλικές συζυγίες (4/6)</vt:lpstr>
      <vt:lpstr>Εγκεφαλικές συζυγίες (5/6)</vt:lpstr>
      <vt:lpstr>Εγκεφαλικές συζυγίες (6/6)</vt:lpstr>
      <vt:lpstr> Εγκεφαλονωτιαίο νευρικό σύστημα</vt:lpstr>
      <vt:lpstr>Εγκέφαλος</vt:lpstr>
      <vt:lpstr>Ημισφαίρια</vt:lpstr>
      <vt:lpstr>Πρωτογενείς αύλακες (1/5)</vt:lpstr>
      <vt:lpstr>Πρωτογενείς αύλακες (2/5)</vt:lpstr>
      <vt:lpstr>Πρωτογενείς αύλακες (3/5)</vt:lpstr>
      <vt:lpstr>Πρωτογενείς αύλακες (4/5)</vt:lpstr>
      <vt:lpstr>Πρωτογενείς αύλακες (5/5)</vt:lpstr>
      <vt:lpstr>Κροταφικός και ινιακός λοβός</vt:lpstr>
      <vt:lpstr>Ινιακός λοβός</vt:lpstr>
      <vt:lpstr>Νήσος Reil</vt:lpstr>
      <vt:lpstr>Ημισφαίρια και νευρικές ίνες</vt:lpstr>
      <vt:lpstr>Πυρήνες (1/2)</vt:lpstr>
      <vt:lpstr>Πυρήνες (2/2)</vt:lpstr>
      <vt:lpstr>Σύνδεσμοι (1/3)</vt:lpstr>
      <vt:lpstr>Σύνδεσμοι (2/3)</vt:lpstr>
      <vt:lpstr>Σύνδεσμοι (3/3)</vt:lpstr>
      <vt:lpstr>Το στέλεχος του εγκεφάλου</vt:lpstr>
      <vt:lpstr>Γέφυρα</vt:lpstr>
      <vt:lpstr>Προμήκης μυελός</vt:lpstr>
      <vt:lpstr>Παρεγκεφαλίδα (1/3)</vt:lpstr>
      <vt:lpstr>Παρεγκεφαλίδα (2/3)</vt:lpstr>
      <vt:lpstr>Παρεγκεφαλίδα (3/3)</vt:lpstr>
      <vt:lpstr>Φαιά ουσία εξωτερικά &amp; λευκή ουσία εσωτερικά (1/2)</vt:lpstr>
      <vt:lpstr>Φαιά ουσία εξωτερικά &amp; λευκή ουσία εσωτερικά (2/2)</vt:lpstr>
      <vt:lpstr>Μέρη εγκεφάλου (1/4)</vt:lpstr>
      <vt:lpstr>Μέρη εγκεφάλου (2/4)</vt:lpstr>
      <vt:lpstr>Μέρη εγκεφάλου (3/4)</vt:lpstr>
      <vt:lpstr>Μέρη εγκεφάλου (4/4)</vt:lpstr>
      <vt:lpstr>Κοιλίες του εγκεφάλου (1/5)</vt:lpstr>
      <vt:lpstr>Κοιλίες του εγκεφάλου (2/5)</vt:lpstr>
      <vt:lpstr>Κοιλίες του εγκεφάλου (3/5)</vt:lpstr>
      <vt:lpstr>Κοιλίες του εγκεφάλου (4/5)</vt:lpstr>
      <vt:lpstr>Κοιλίες του εγκεφάλου (5/5)</vt:lpstr>
      <vt:lpstr> Εγκεφαλονωτιαίο υγρό</vt:lpstr>
      <vt:lpstr>Μήνιγγες του εγκεφάλου (1/2)</vt:lpstr>
      <vt:lpstr>Μήνιγγες του εγκεφάλου (2/2)</vt:lpstr>
      <vt:lpstr>Αραχνοειδής μήνιγγα </vt:lpstr>
      <vt:lpstr>Χοριοειδής μήνιγγα </vt:lpstr>
      <vt:lpstr>Αγγεία του εγκεφάλου (1/5)</vt:lpstr>
      <vt:lpstr>Αγγεία του εγκεφάλου (2/5)</vt:lpstr>
      <vt:lpstr>Αγγεία του εγκεφάλου (3/5)</vt:lpstr>
      <vt:lpstr>Αγγεία του εγκεφάλου (4/5)</vt:lpstr>
      <vt:lpstr>Αγγεία του εγκεφάλου (5/5)</vt:lpstr>
      <vt:lpstr>Φλεβώδεις κόλποι (1/2)</vt:lpstr>
      <vt:lpstr>Φλεβώδεις κόλποι (2/2)</vt:lpstr>
      <vt:lpstr>Νωτιαίος μυελός (1/7)</vt:lpstr>
      <vt:lpstr>Νωτιαίος μυελός (2/7)</vt:lpstr>
      <vt:lpstr>Νωτιαίος μυελός (3/7)</vt:lpstr>
      <vt:lpstr>Νωτιαίος μυελός (4/7)</vt:lpstr>
      <vt:lpstr>Νωτιαίος μυελός (5/7)</vt:lpstr>
      <vt:lpstr>Νωτιαίος μυελός (6/7)</vt:lpstr>
      <vt:lpstr>Νωτιαίος μυελός (7/7)</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68</cp:revision>
  <dcterms:created xsi:type="dcterms:W3CDTF">2013-03-04T13:35:19Z</dcterms:created>
  <dcterms:modified xsi:type="dcterms:W3CDTF">2015-04-22T12:59:55Z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1D5A0DCC-7006-4BC6-BE1C-D091FB49F96A</vt:lpwstr>
  </property>
  <property fmtid="{D5CDD505-2E9C-101B-9397-08002B2CF9AE}" pid="3" name="ArticulatePath">
    <vt:lpwstr>OC_template_updated</vt:lpwstr>
  </property>
</Properties>
</file>