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1"/>
  </p:notesMasterIdLst>
  <p:handoutMasterIdLst>
    <p:handoutMasterId r:id="rId32"/>
  </p:handoutMasterIdLst>
  <p:sldIdLst>
    <p:sldId id="271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257" r:id="rId24"/>
    <p:sldId id="262" r:id="rId25"/>
    <p:sldId id="299" r:id="rId26"/>
    <p:sldId id="269" r:id="rId27"/>
    <p:sldId id="270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3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038" y="-9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7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5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14528" y="1268760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075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5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4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18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Έργων &amp; Εργοταξίων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9" y="2708920"/>
            <a:ext cx="8292986" cy="214022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7β:</a:t>
            </a:r>
            <a:r>
              <a:rPr lang="en-US" sz="2800" b="1" dirty="0" smtClean="0"/>
              <a:t> </a:t>
            </a:r>
            <a:r>
              <a:rPr lang="el-GR" sz="2800" b="1" dirty="0" smtClean="0"/>
              <a:t>Μηχανήματα τεχνικών έργων (ΜΤΕ) –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Ανάλυση Ι</a:t>
            </a:r>
            <a:endParaRPr lang="el-GR" sz="2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Βασίλειος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Κατεύθυνση </a:t>
            </a:r>
            <a:r>
              <a:rPr lang="el-GR" sz="2400" dirty="0" smtClean="0"/>
              <a:t>Πολιτικών Μηχανικών ΤΕ</a:t>
            </a:r>
            <a:endParaRPr lang="en-US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58086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ΜΤΕ – Μηχανές (Υποδοχέας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n-US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/>
              <a:t>Χωρητικότητα Υποδοχέα - </a:t>
            </a:r>
            <a:r>
              <a:rPr lang="el-GR" sz="2000" dirty="0" smtClean="0"/>
              <a:t>Συμβολίζεται </a:t>
            </a:r>
            <a:r>
              <a:rPr lang="en-US" sz="2000" dirty="0" smtClean="0"/>
              <a:t>V</a:t>
            </a:r>
            <a:r>
              <a:rPr lang="el-GR" sz="2000" dirty="0" smtClean="0"/>
              <a:t>. Μετράται σε κυβ. μέτρα (</a:t>
            </a:r>
            <a:r>
              <a:rPr lang="en-US" sz="2000" dirty="0" smtClean="0"/>
              <a:t>m</a:t>
            </a:r>
            <a:r>
              <a:rPr lang="el-GR" sz="2000" baseline="30000" dirty="0" smtClean="0"/>
              <a:t>3</a:t>
            </a:r>
            <a:r>
              <a:rPr lang="el-GR" sz="2000" dirty="0" smtClean="0"/>
              <a:t>)</a:t>
            </a:r>
          </a:p>
          <a:p>
            <a:r>
              <a:rPr lang="el-GR" sz="2000" dirty="0" smtClean="0"/>
              <a:t>                        </a:t>
            </a:r>
            <a:r>
              <a:rPr lang="en-US" sz="2000" dirty="0" smtClean="0"/>
              <a:t>V</a:t>
            </a:r>
            <a:r>
              <a:rPr lang="el-GR" sz="2000" baseline="-25000" dirty="0" smtClean="0"/>
              <a:t>δ</a:t>
            </a:r>
            <a:r>
              <a:rPr lang="el-GR" sz="2000" dirty="0" smtClean="0"/>
              <a:t> = Εξαρτάται από το μεταφερόμενο υλικό</a:t>
            </a:r>
          </a:p>
          <a:p>
            <a:pPr>
              <a:buNone/>
            </a:pPr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                       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v</a:t>
            </a:r>
            <a:r>
              <a:rPr lang="el-GR" sz="2000" dirty="0" smtClean="0"/>
              <a:t> = Εξαρτάται από τον υποδοχέα του </a:t>
            </a:r>
            <a:r>
              <a:rPr lang="el-GR" sz="2000" dirty="0" smtClean="0"/>
              <a:t>οχήματος</a:t>
            </a:r>
            <a:endParaRPr lang="el-GR" sz="2000" dirty="0"/>
          </a:p>
        </p:txBody>
      </p:sp>
      <p:pic>
        <p:nvPicPr>
          <p:cNvPr id="6" name="Picture 16" descr="in006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745" y="3135234"/>
            <a:ext cx="3161806" cy="1512168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 rot="14788179">
            <a:off x="5492481" y="3540048"/>
            <a:ext cx="994068" cy="93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Vv</a:t>
            </a:r>
            <a:endParaRPr lang="el-GR" dirty="0"/>
          </a:p>
        </p:txBody>
      </p:sp>
      <p:sp>
        <p:nvSpPr>
          <p:cNvPr id="10" name="Down Arrow 9"/>
          <p:cNvSpPr/>
          <p:nvPr/>
        </p:nvSpPr>
        <p:spPr>
          <a:xfrm rot="20730350">
            <a:off x="6279784" y="2607599"/>
            <a:ext cx="983015" cy="522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l-GR" dirty="0" smtClean="0"/>
              <a:t>δ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3064232"/>
            <a:ext cx="3456384" cy="16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 rot="6218168">
            <a:off x="3371982" y="3591501"/>
            <a:ext cx="994068" cy="940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Vv</a:t>
            </a:r>
            <a:endParaRPr lang="el-GR" dirty="0"/>
          </a:p>
        </p:txBody>
      </p:sp>
      <p:sp>
        <p:nvSpPr>
          <p:cNvPr id="13" name="Down Arrow 12"/>
          <p:cNvSpPr/>
          <p:nvPr/>
        </p:nvSpPr>
        <p:spPr>
          <a:xfrm rot="884319">
            <a:off x="2822072" y="2785031"/>
            <a:ext cx="983015" cy="522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l-GR" dirty="0" smtClean="0"/>
              <a:t>δ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697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- 2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i="1" dirty="0" smtClean="0"/>
              <a:t>Ενδεικτικές τιμές συντελεστή πλήρωσης </a:t>
            </a:r>
            <a:r>
              <a:rPr lang="en-US" sz="2000" i="1" dirty="0" smtClean="0"/>
              <a:t>f</a:t>
            </a:r>
            <a:r>
              <a:rPr lang="el-GR" sz="2000" i="1" baseline="-25000" dirty="0" smtClean="0"/>
              <a:t>π</a:t>
            </a:r>
            <a:r>
              <a:rPr lang="el-GR" sz="2000" i="1" dirty="0" smtClean="0"/>
              <a:t> : Πίνακας 2 ([1]: σελ.6)</a:t>
            </a:r>
            <a:endParaRPr lang="el-G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420" y="2068041"/>
            <a:ext cx="4450804" cy="429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95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ΜΤΕ – Φάσεις Κύκλου Εργασίας Μηχανών</a:t>
            </a:r>
          </a:p>
        </p:txBody>
      </p:sp>
      <p:sp>
        <p:nvSpPr>
          <p:cNvPr id="16" name="Θέση περιεχομένου 15"/>
          <p:cNvSpPr>
            <a:spLocks noGrp="1"/>
          </p:cNvSpPr>
          <p:nvPr>
            <p:ph sz="half" idx="1"/>
          </p:nvPr>
        </p:nvSpPr>
        <p:spPr>
          <a:xfrm>
            <a:off x="391513" y="2792929"/>
            <a:ext cx="4038600" cy="380442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Φορτωτής</a:t>
            </a:r>
            <a:endParaRPr lang="el-GR" dirty="0"/>
          </a:p>
          <a:p>
            <a:pPr lvl="1"/>
            <a:r>
              <a:rPr lang="el-GR" dirty="0"/>
              <a:t>Εκσκαφή &amp; Γέμισμα κάδου</a:t>
            </a:r>
          </a:p>
          <a:p>
            <a:pPr lvl="1"/>
            <a:r>
              <a:rPr lang="el-GR" dirty="0"/>
              <a:t>Ανύψωση &amp; στροφή</a:t>
            </a:r>
          </a:p>
          <a:p>
            <a:pPr lvl="1"/>
            <a:r>
              <a:rPr lang="el-GR" dirty="0"/>
              <a:t>Άδειασμα</a:t>
            </a:r>
          </a:p>
          <a:p>
            <a:pPr lvl="1"/>
            <a:r>
              <a:rPr lang="el-GR" dirty="0"/>
              <a:t>Επαναφορά (κατέβασμα &amp; στροφή)</a:t>
            </a:r>
          </a:p>
          <a:p>
            <a:r>
              <a:rPr lang="el-GR" dirty="0"/>
              <a:t>Μεταφορικό Όχημα</a:t>
            </a:r>
          </a:p>
          <a:p>
            <a:pPr lvl="1"/>
            <a:r>
              <a:rPr lang="el-GR" dirty="0"/>
              <a:t>Αναμονή στην ουρά</a:t>
            </a:r>
          </a:p>
          <a:p>
            <a:pPr lvl="1"/>
            <a:r>
              <a:rPr lang="el-GR" dirty="0"/>
              <a:t>Φόρτωση</a:t>
            </a:r>
          </a:p>
          <a:p>
            <a:pPr lvl="1"/>
            <a:r>
              <a:rPr lang="el-GR" dirty="0"/>
              <a:t>Μεταφορά</a:t>
            </a:r>
          </a:p>
          <a:p>
            <a:pPr lvl="1"/>
            <a:r>
              <a:rPr lang="el-GR" dirty="0"/>
              <a:t>Απόθεση</a:t>
            </a:r>
          </a:p>
          <a:p>
            <a:pPr lvl="1"/>
            <a:r>
              <a:rPr lang="el-GR" dirty="0" smtClean="0"/>
              <a:t>Επιστροφή</a:t>
            </a:r>
            <a:endParaRPr lang="el-GR" dirty="0"/>
          </a:p>
        </p:txBody>
      </p:sp>
      <p:sp>
        <p:nvSpPr>
          <p:cNvPr id="21" name="Θέση περιεχομένου 20"/>
          <p:cNvSpPr>
            <a:spLocks noGrp="1"/>
          </p:cNvSpPr>
          <p:nvPr>
            <p:ph sz="half" idx="2"/>
          </p:nvPr>
        </p:nvSpPr>
        <p:spPr>
          <a:xfrm>
            <a:off x="4537329" y="2395960"/>
            <a:ext cx="4038600" cy="2688298"/>
          </a:xfrm>
        </p:spPr>
        <p:txBody>
          <a:bodyPr/>
          <a:lstStyle/>
          <a:p>
            <a:r>
              <a:rPr lang="el-GR" dirty="0"/>
              <a:t>Προωθητής</a:t>
            </a:r>
          </a:p>
          <a:p>
            <a:pPr lvl="1"/>
            <a:r>
              <a:rPr lang="el-GR" dirty="0"/>
              <a:t>Εκσκαφή &amp; Γέμισμα κάδου</a:t>
            </a:r>
          </a:p>
          <a:p>
            <a:pPr lvl="1"/>
            <a:r>
              <a:rPr lang="el-GR" dirty="0"/>
              <a:t>Μεταφορά</a:t>
            </a:r>
          </a:p>
          <a:p>
            <a:pPr lvl="1"/>
            <a:r>
              <a:rPr lang="el-GR" dirty="0"/>
              <a:t>Επιστροφή</a:t>
            </a:r>
          </a:p>
          <a:p>
            <a:pPr lvl="1"/>
            <a:r>
              <a:rPr lang="el-GR" dirty="0"/>
              <a:t>Επαναφορά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63888" y="5084258"/>
            <a:ext cx="5256584" cy="1728192"/>
            <a:chOff x="4355976" y="4797152"/>
            <a:chExt cx="3888432" cy="1296143"/>
          </a:xfrm>
        </p:grpSpPr>
        <p:sp>
          <p:nvSpPr>
            <p:cNvPr id="6" name="Circular Arrow 5"/>
            <p:cNvSpPr/>
            <p:nvPr/>
          </p:nvSpPr>
          <p:spPr>
            <a:xfrm>
              <a:off x="4355976" y="5157192"/>
              <a:ext cx="720080" cy="720080"/>
            </a:xfrm>
            <a:prstGeom prst="circularArrow">
              <a:avLst>
                <a:gd name="adj1" fmla="val 12500"/>
                <a:gd name="adj2" fmla="val 1816951"/>
                <a:gd name="adj3" fmla="val 20457681"/>
                <a:gd name="adj4" fmla="val 902742"/>
                <a:gd name="adj5" fmla="val 127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Π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>
              <a:off x="5004048" y="5013176"/>
              <a:ext cx="720080" cy="720080"/>
            </a:xfrm>
            <a:prstGeom prst="circularArrow">
              <a:avLst>
                <a:gd name="adj1" fmla="val 12500"/>
                <a:gd name="adj2" fmla="val 1816951"/>
                <a:gd name="adj3" fmla="val 20457681"/>
                <a:gd name="adj4" fmla="val 902742"/>
                <a:gd name="adj5" fmla="val 127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Φ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8" name="Circular Arrow 7"/>
            <p:cNvSpPr/>
            <p:nvPr/>
          </p:nvSpPr>
          <p:spPr>
            <a:xfrm>
              <a:off x="7524328" y="5085184"/>
              <a:ext cx="720080" cy="720080"/>
            </a:xfrm>
            <a:prstGeom prst="circularArrow">
              <a:avLst>
                <a:gd name="adj1" fmla="val 12500"/>
                <a:gd name="adj2" fmla="val 1816951"/>
                <a:gd name="adj3" fmla="val 20457681"/>
                <a:gd name="adj4" fmla="val 902742"/>
                <a:gd name="adj5" fmla="val 127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Α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5508104" y="4797152"/>
              <a:ext cx="2304256" cy="648072"/>
            </a:xfrm>
            <a:prstGeom prst="circularArrow">
              <a:avLst>
                <a:gd name="adj1" fmla="val 8221"/>
                <a:gd name="adj2" fmla="val 904977"/>
                <a:gd name="adj3" fmla="val 21024702"/>
                <a:gd name="adj4" fmla="val 10931132"/>
                <a:gd name="adj5" fmla="val 95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 smtClean="0">
                <a:solidFill>
                  <a:schemeClr val="tx1"/>
                </a:solidFill>
              </a:endParaRPr>
            </a:p>
            <a:p>
              <a:pPr algn="ctr"/>
              <a:endParaRPr lang="el-GR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Μ</a:t>
              </a:r>
            </a:p>
            <a:p>
              <a:pPr algn="ctr"/>
              <a:endParaRPr lang="el-GR" dirty="0" smtClean="0">
                <a:solidFill>
                  <a:schemeClr val="tx1"/>
                </a:solidFill>
              </a:endParaRPr>
            </a:p>
            <a:p>
              <a:pPr algn="ctr"/>
              <a:endParaRPr lang="el-GR" dirty="0" smtClean="0">
                <a:solidFill>
                  <a:schemeClr val="tx1"/>
                </a:solidFill>
              </a:endParaRPr>
            </a:p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Ε</a:t>
              </a:r>
            </a:p>
          </p:txBody>
        </p:sp>
        <p:sp>
          <p:nvSpPr>
            <p:cNvPr id="10" name="Circular Arrow 9"/>
            <p:cNvSpPr/>
            <p:nvPr/>
          </p:nvSpPr>
          <p:spPr>
            <a:xfrm rot="10800000">
              <a:off x="4860032" y="5445223"/>
              <a:ext cx="2952328" cy="648072"/>
            </a:xfrm>
            <a:prstGeom prst="circularArrow">
              <a:avLst>
                <a:gd name="adj1" fmla="val 8221"/>
                <a:gd name="adj2" fmla="val 904977"/>
                <a:gd name="adj3" fmla="val 21024702"/>
                <a:gd name="adj4" fmla="val 10931132"/>
                <a:gd name="adj5" fmla="val 95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Ορθογώνιο 21"/>
          <p:cNvSpPr/>
          <p:nvPr/>
        </p:nvSpPr>
        <p:spPr>
          <a:xfrm>
            <a:off x="251519" y="1340768"/>
            <a:ext cx="856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b="1" dirty="0">
                <a:latin typeface="+mn-lt"/>
              </a:rPr>
              <a:t>Κύριες Φάσεις Εργασίας</a:t>
            </a:r>
            <a:endParaRPr lang="el-GR" sz="2400" dirty="0">
              <a:latin typeface="+mn-lt"/>
            </a:endParaRPr>
          </a:p>
          <a:p>
            <a:r>
              <a:rPr lang="el-GR" sz="2400" dirty="0">
                <a:latin typeface="+mn-lt"/>
              </a:rPr>
              <a:t>Φόρτωση – Μεταφορά – Απόθεση – Επιστροφή – </a:t>
            </a:r>
            <a:r>
              <a:rPr lang="el-GR" sz="2400" dirty="0" smtClean="0">
                <a:latin typeface="+mn-lt"/>
              </a:rPr>
              <a:t>Προετοιμασία (</a:t>
            </a:r>
            <a:r>
              <a:rPr lang="el-GR" sz="2400" dirty="0">
                <a:latin typeface="+mn-lt"/>
              </a:rPr>
              <a:t>σταθ.) κλπ.</a:t>
            </a:r>
          </a:p>
        </p:txBody>
      </p:sp>
    </p:spTree>
    <p:extLst>
      <p:ext uri="{BB962C8B-B14F-4D97-AF65-F5344CB8AC3E}">
        <p14:creationId xmlns:p14="http://schemas.microsoft.com/office/powerpoint/2010/main" xmlns="" val="29946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Βασικός Κύκλος Εργασίας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6059016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/>
              <a:t>Βασικός Κύκλος Εργασίας (σε hr ή sec)</a:t>
            </a:r>
          </a:p>
          <a:p>
            <a:r>
              <a:rPr lang="el-GR" dirty="0"/>
              <a:t>Δ = Χρονική Διάρκεια κύκλου = δφ+δμ+δα+δε+δσ </a:t>
            </a:r>
          </a:p>
          <a:p>
            <a:r>
              <a:rPr lang="el-GR" dirty="0"/>
              <a:t>Φόρτωση – Μεταφορά – Απόθεση – Επιστροφή – Προετοιμασία (σταθ.) … κλπ.</a:t>
            </a:r>
          </a:p>
          <a:p>
            <a:r>
              <a:rPr lang="el-GR" dirty="0"/>
              <a:t>όπου</a:t>
            </a:r>
          </a:p>
          <a:p>
            <a:pPr lvl="1"/>
            <a:r>
              <a:rPr lang="el-GR" dirty="0"/>
              <a:t> δφ = χρόνος φόρτωσης/εκσκαφής</a:t>
            </a:r>
          </a:p>
          <a:p>
            <a:pPr lvl="1"/>
            <a:r>
              <a:rPr lang="el-GR" dirty="0"/>
              <a:t> δμ = χρόνος μεταφοράς (με γεμάτο υποδοχέα)</a:t>
            </a:r>
          </a:p>
          <a:p>
            <a:pPr lvl="1"/>
            <a:r>
              <a:rPr lang="el-GR" dirty="0"/>
              <a:t> δα = χρόνος απόθεσης/εκκένωσης (0 αν πρόκειται για προώθηση)</a:t>
            </a:r>
          </a:p>
          <a:p>
            <a:pPr lvl="1"/>
            <a:r>
              <a:rPr lang="el-GR" dirty="0"/>
              <a:t> δε = χρόνος επιστροφής (με άδειο υποδοχέα)</a:t>
            </a:r>
          </a:p>
          <a:p>
            <a:pPr lvl="1"/>
            <a:r>
              <a:rPr lang="el-GR" dirty="0"/>
              <a:t> δσ = χρόνος προετοιμασίας – σταθερός (Πίνακας 7, σελ. 22)</a:t>
            </a:r>
          </a:p>
          <a:p>
            <a:r>
              <a:rPr lang="el-GR" dirty="0"/>
              <a:t>Βασικός μας στόχος είναι η ελαχιστοποίηση του Δ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486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56992"/>
            <a:ext cx="2473077" cy="163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021796"/>
            <a:ext cx="2448272" cy="164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75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- 7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δ</a:t>
            </a:r>
            <a:r>
              <a:rPr lang="el-GR" sz="2000" baseline="-25000" dirty="0" smtClean="0"/>
              <a:t>σ</a:t>
            </a:r>
            <a:r>
              <a:rPr lang="el-GR" sz="2000" dirty="0" smtClean="0"/>
              <a:t> = χρόνος προετοιμασίας – σταθερός (Πίνακας 7, [1]: σελ.22)</a:t>
            </a:r>
            <a:endParaRPr lang="el-G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979428" cy="253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19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- Απόδοση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/>
              <a:t>Θεωρητική Απόδοση (</a:t>
            </a:r>
            <a:r>
              <a:rPr lang="en-US" b="1" dirty="0"/>
              <a:t>m</a:t>
            </a:r>
            <a:r>
              <a:rPr lang="el-GR" b="1" baseline="30000" dirty="0"/>
              <a:t>3</a:t>
            </a:r>
            <a:r>
              <a:rPr lang="el-GR" b="1" dirty="0"/>
              <a:t>/</a:t>
            </a:r>
            <a:r>
              <a:rPr lang="en-US" b="1" dirty="0"/>
              <a:t>hr</a:t>
            </a:r>
            <a:r>
              <a:rPr lang="el-GR" b="1" dirty="0"/>
              <a:t> ή  </a:t>
            </a:r>
            <a:r>
              <a:rPr lang="en-US" b="1" dirty="0"/>
              <a:t>m</a:t>
            </a:r>
            <a:r>
              <a:rPr lang="el-GR" b="1" baseline="30000" dirty="0"/>
              <a:t>3</a:t>
            </a:r>
            <a:r>
              <a:rPr lang="el-GR" b="1" dirty="0"/>
              <a:t>/</a:t>
            </a:r>
            <a:r>
              <a:rPr lang="en-US" b="1" dirty="0"/>
              <a:t>sec</a:t>
            </a:r>
            <a:r>
              <a:rPr lang="el-GR" b="1" dirty="0"/>
              <a:t>)</a:t>
            </a:r>
            <a:endParaRPr lang="el-GR" dirty="0"/>
          </a:p>
          <a:p>
            <a:r>
              <a:rPr lang="en-US" dirty="0"/>
              <a:t>Q</a:t>
            </a:r>
            <a:r>
              <a:rPr lang="el-GR" baseline="-25000" dirty="0"/>
              <a:t>0</a:t>
            </a:r>
            <a:r>
              <a:rPr lang="el-GR" dirty="0"/>
              <a:t> =  Όγκος Υλικού σε Φυσική κατάσταση / Χρονική Διάρκεια κύκλου </a:t>
            </a:r>
          </a:p>
          <a:p>
            <a:r>
              <a:rPr lang="el-GR" dirty="0"/>
              <a:t>Όγκος Υλικού σε Φυσική κατάσταση</a:t>
            </a:r>
            <a:r>
              <a:rPr lang="en-US" dirty="0"/>
              <a:t> = V</a:t>
            </a:r>
            <a:r>
              <a:rPr lang="el-GR" baseline="-25000" dirty="0"/>
              <a:t>ω</a:t>
            </a:r>
            <a:r>
              <a:rPr lang="el-GR" dirty="0"/>
              <a:t> / </a:t>
            </a:r>
            <a:r>
              <a:rPr lang="en-US" dirty="0"/>
              <a:t>s</a:t>
            </a:r>
            <a:r>
              <a:rPr lang="el-GR" baseline="-25000" dirty="0"/>
              <a:t>χ</a:t>
            </a:r>
            <a:r>
              <a:rPr lang="el-GR" dirty="0"/>
              <a:t> = </a:t>
            </a:r>
            <a:r>
              <a:rPr lang="en-US" dirty="0"/>
              <a:t>V</a:t>
            </a:r>
            <a:r>
              <a:rPr lang="el-GR" baseline="-25000" dirty="0"/>
              <a:t>ω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φ</a:t>
            </a:r>
            <a:r>
              <a:rPr lang="el-GR" dirty="0"/>
              <a:t> = 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π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φ</a:t>
            </a:r>
          </a:p>
          <a:p>
            <a:r>
              <a:rPr lang="el-GR" dirty="0"/>
              <a:t>Χρονική Διάρκεια κύκλου = Δ = δ</a:t>
            </a:r>
            <a:r>
              <a:rPr lang="el-GR" baseline="-25000" dirty="0"/>
              <a:t>φ</a:t>
            </a:r>
            <a:r>
              <a:rPr lang="el-GR" dirty="0"/>
              <a:t> + δ</a:t>
            </a:r>
            <a:r>
              <a:rPr lang="el-GR" baseline="-25000" dirty="0"/>
              <a:t>μ</a:t>
            </a:r>
            <a:r>
              <a:rPr lang="el-GR" dirty="0"/>
              <a:t> + δ</a:t>
            </a:r>
            <a:r>
              <a:rPr lang="el-GR" baseline="-25000" dirty="0"/>
              <a:t>α</a:t>
            </a:r>
            <a:r>
              <a:rPr lang="el-GR" dirty="0"/>
              <a:t> + δ</a:t>
            </a:r>
            <a:r>
              <a:rPr lang="el-GR" baseline="-25000" dirty="0"/>
              <a:t>ε</a:t>
            </a:r>
            <a:r>
              <a:rPr lang="el-GR" dirty="0"/>
              <a:t> + δ</a:t>
            </a:r>
            <a:r>
              <a:rPr lang="el-GR" baseline="-25000" dirty="0"/>
              <a:t>σ</a:t>
            </a:r>
            <a:r>
              <a:rPr lang="el-GR" dirty="0"/>
              <a:t> </a:t>
            </a:r>
          </a:p>
          <a:p>
            <a:endParaRPr lang="el-GR" dirty="0"/>
          </a:p>
          <a:p>
            <a:r>
              <a:rPr lang="el-GR" dirty="0"/>
              <a:t>Θεωρητική Απόδοση </a:t>
            </a:r>
            <a:r>
              <a:rPr lang="en-US" dirty="0"/>
              <a:t>Q</a:t>
            </a:r>
            <a:r>
              <a:rPr lang="el-GR" baseline="-25000" dirty="0"/>
              <a:t>0</a:t>
            </a:r>
            <a:r>
              <a:rPr lang="el-GR" dirty="0"/>
              <a:t> = (</a:t>
            </a:r>
            <a:r>
              <a:rPr lang="en-US" dirty="0"/>
              <a:t>V</a:t>
            </a:r>
            <a:r>
              <a:rPr lang="el-GR" baseline="-25000" dirty="0"/>
              <a:t>ω</a:t>
            </a:r>
            <a:r>
              <a:rPr lang="el-GR" dirty="0"/>
              <a:t> / </a:t>
            </a:r>
            <a:r>
              <a:rPr lang="en-US" dirty="0"/>
              <a:t>s</a:t>
            </a:r>
            <a:r>
              <a:rPr lang="el-GR" baseline="-25000" dirty="0"/>
              <a:t>χ</a:t>
            </a:r>
            <a:r>
              <a:rPr lang="el-GR" dirty="0"/>
              <a:t>) / Δ</a:t>
            </a:r>
          </a:p>
          <a:p>
            <a:r>
              <a:rPr lang="el-GR" dirty="0"/>
              <a:t>ή</a:t>
            </a:r>
          </a:p>
          <a:p>
            <a:r>
              <a:rPr lang="en-US" dirty="0"/>
              <a:t>Q</a:t>
            </a:r>
            <a:r>
              <a:rPr lang="el-GR" baseline="-25000" dirty="0"/>
              <a:t>0</a:t>
            </a:r>
            <a:r>
              <a:rPr lang="el-GR" dirty="0"/>
              <a:t> = 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· (</a:t>
            </a:r>
            <a:r>
              <a:rPr lang="en-US" dirty="0"/>
              <a:t>f</a:t>
            </a:r>
            <a:r>
              <a:rPr lang="el-GR" baseline="-25000" dirty="0"/>
              <a:t>π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φ</a:t>
            </a:r>
            <a:r>
              <a:rPr lang="el-GR" dirty="0"/>
              <a:t>) / Δ</a:t>
            </a:r>
          </a:p>
          <a:p>
            <a:endParaRPr lang="el-GR" dirty="0"/>
          </a:p>
          <a:p>
            <a:pPr>
              <a:buNone/>
            </a:pPr>
            <a:r>
              <a:rPr lang="el-GR" i="1" dirty="0"/>
              <a:t>Το γινόμενο </a:t>
            </a:r>
            <a:r>
              <a:rPr lang="el-GR" sz="2800" i="1" dirty="0"/>
              <a:t>(</a:t>
            </a:r>
            <a:r>
              <a:rPr lang="en-US" sz="2800" i="1" dirty="0"/>
              <a:t>f</a:t>
            </a:r>
            <a:r>
              <a:rPr lang="el-GR" sz="2800" i="1" baseline="-25000" dirty="0"/>
              <a:t>π</a:t>
            </a:r>
            <a:r>
              <a:rPr lang="el-GR" sz="2800" i="1" dirty="0"/>
              <a:t> · </a:t>
            </a:r>
            <a:r>
              <a:rPr lang="en-US" sz="2800" i="1" dirty="0"/>
              <a:t>f</a:t>
            </a:r>
            <a:r>
              <a:rPr lang="el-GR" sz="2800" i="1" baseline="-25000" dirty="0"/>
              <a:t>φ</a:t>
            </a:r>
            <a:r>
              <a:rPr lang="el-GR" sz="2800" i="1" dirty="0"/>
              <a:t>)  εξαρτάται από το υλικό και συχνά δίνεται σαν ένας αριθμός (βλ. Πίνακας 6, [1]:σελ. 21)</a:t>
            </a:r>
            <a:endParaRPr lang="el-GR" i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0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- 6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Ενδεικτικές τιμές του γινομένου (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π</a:t>
            </a:r>
            <a:r>
              <a:rPr lang="el-GR" sz="2000" dirty="0" smtClean="0"/>
              <a:t> ·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φ</a:t>
            </a:r>
            <a:r>
              <a:rPr lang="el-GR" sz="2000" dirty="0" smtClean="0"/>
              <a:t>) – Πίνακας 6 ([1]: σελ.21)</a:t>
            </a:r>
            <a:endParaRPr lang="el-G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22255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3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- Απόδοση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000" b="1" dirty="0"/>
              <a:t>Κανονική Απόδοση (</a:t>
            </a:r>
            <a:r>
              <a:rPr lang="en-US" sz="2000" b="1" dirty="0"/>
              <a:t>m</a:t>
            </a:r>
            <a:r>
              <a:rPr lang="el-GR" sz="2000" b="1" baseline="30000" dirty="0"/>
              <a:t>3</a:t>
            </a:r>
            <a:r>
              <a:rPr lang="el-GR" sz="2000" b="1" dirty="0"/>
              <a:t>/</a:t>
            </a:r>
            <a:r>
              <a:rPr lang="en-US" sz="2000" b="1" dirty="0"/>
              <a:t>hr</a:t>
            </a:r>
            <a:r>
              <a:rPr lang="el-GR" sz="2000" b="1" dirty="0"/>
              <a:t> ή  </a:t>
            </a:r>
            <a:r>
              <a:rPr lang="en-US" sz="2000" b="1" dirty="0"/>
              <a:t>m</a:t>
            </a:r>
            <a:r>
              <a:rPr lang="el-GR" sz="2000" b="1" baseline="30000" dirty="0"/>
              <a:t>3</a:t>
            </a:r>
            <a:r>
              <a:rPr lang="el-GR" sz="2000" b="1" dirty="0"/>
              <a:t>/</a:t>
            </a:r>
            <a:r>
              <a:rPr lang="en-US" sz="2000" b="1" dirty="0"/>
              <a:t>sec</a:t>
            </a:r>
            <a:r>
              <a:rPr lang="el-GR" sz="2000" b="1" dirty="0"/>
              <a:t>)</a:t>
            </a:r>
          </a:p>
          <a:p>
            <a:r>
              <a:rPr lang="el-GR" sz="2000" dirty="0"/>
              <a:t>Η Θεωρητική Απόδοση (</a:t>
            </a:r>
            <a:r>
              <a:rPr lang="en-US" sz="2000" dirty="0"/>
              <a:t>Q</a:t>
            </a:r>
            <a:r>
              <a:rPr lang="el-GR" sz="2000" baseline="-25000" dirty="0"/>
              <a:t>0</a:t>
            </a:r>
            <a:r>
              <a:rPr lang="el-GR" sz="2000" dirty="0"/>
              <a:t>) είναι ιδανική ποσότητα. Διάφοροι παράγοντες μετατρέπουν (μειώνουν) την τιμή της στη λεγόμενη Κανονική Απόδοση (</a:t>
            </a:r>
            <a:r>
              <a:rPr lang="en-US" sz="2000" dirty="0"/>
              <a:t>Q</a:t>
            </a:r>
            <a:r>
              <a:rPr lang="el-GR" sz="2000" dirty="0"/>
              <a:t>). </a:t>
            </a:r>
          </a:p>
          <a:p>
            <a:r>
              <a:rPr lang="el-GR" sz="2000" dirty="0"/>
              <a:t> </a:t>
            </a:r>
            <a:r>
              <a:rPr lang="el-GR" sz="2000" b="1" dirty="0"/>
              <a:t>Μετατροπές</a:t>
            </a:r>
          </a:p>
          <a:p>
            <a:pPr lvl="1"/>
            <a:r>
              <a:rPr lang="el-GR" sz="2000" dirty="0"/>
              <a:t>Συντελεστής υψόμετρου η</a:t>
            </a:r>
            <a:r>
              <a:rPr lang="el-GR" sz="2000" baseline="-25000" dirty="0"/>
              <a:t>υ </a:t>
            </a:r>
            <a:r>
              <a:rPr lang="el-GR" sz="2000" dirty="0"/>
              <a:t>, λόγω μειωμένης πίεσης και οξυγόνου. Μέχρι τα 1000 </a:t>
            </a:r>
            <a:r>
              <a:rPr lang="en-US" sz="2000" dirty="0"/>
              <a:t>m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dirty="0"/>
              <a:t>η</a:t>
            </a:r>
            <a:r>
              <a:rPr lang="el-GR" sz="2000" baseline="-25000" dirty="0"/>
              <a:t>υ</a:t>
            </a:r>
            <a:r>
              <a:rPr lang="el-GR" sz="2000" dirty="0"/>
              <a:t> ~= 1,00, ενώ για πάνω από 1000 </a:t>
            </a:r>
            <a:r>
              <a:rPr lang="en-US" sz="2000" dirty="0"/>
              <a:t>m</a:t>
            </a:r>
            <a:r>
              <a:rPr lang="el-GR" sz="2000" dirty="0"/>
              <a:t> μειώνεται  για κάθε 100 </a:t>
            </a:r>
            <a:r>
              <a:rPr lang="en-US" sz="2000" dirty="0"/>
              <a:t>m</a:t>
            </a:r>
            <a:r>
              <a:rPr lang="el-GR" sz="2000" dirty="0"/>
              <a:t> περίπου κατά 1/100. Έτσι για π.χ., 2000 </a:t>
            </a:r>
            <a:r>
              <a:rPr lang="en-US" sz="2000" dirty="0"/>
              <a:t>m</a:t>
            </a:r>
            <a:r>
              <a:rPr lang="el-GR" sz="2000" dirty="0"/>
              <a:t>,  η</a:t>
            </a:r>
            <a:r>
              <a:rPr lang="el-GR" sz="2000" baseline="-25000" dirty="0"/>
              <a:t>υ</a:t>
            </a:r>
            <a:r>
              <a:rPr lang="el-GR" sz="2000" dirty="0"/>
              <a:t> ~= 0,90.</a:t>
            </a:r>
            <a:endParaRPr lang="en-US" sz="2000" dirty="0"/>
          </a:p>
          <a:p>
            <a:pPr lvl="1"/>
            <a:r>
              <a:rPr lang="el-GR" sz="2000" dirty="0"/>
              <a:t>Συντελεστής χρόνου η</a:t>
            </a:r>
            <a:r>
              <a:rPr lang="el-GR" sz="2000" baseline="-25000" dirty="0"/>
              <a:t>χ </a:t>
            </a:r>
            <a:r>
              <a:rPr lang="el-GR" sz="2000" dirty="0"/>
              <a:t>,  που προσδιορίζει τα πραγματικά λεπτά λειτουργίας ανά ώρα. Μια μηχανή που λειτουργεί 45 </a:t>
            </a:r>
            <a:r>
              <a:rPr lang="en-US" sz="2000" dirty="0"/>
              <a:t>min/hr </a:t>
            </a:r>
            <a:r>
              <a:rPr lang="el-GR" sz="2000" dirty="0"/>
              <a:t>έχει η</a:t>
            </a:r>
            <a:r>
              <a:rPr lang="el-GR" sz="2000" baseline="-25000" dirty="0"/>
              <a:t>χ </a:t>
            </a:r>
            <a:r>
              <a:rPr lang="el-GR" sz="2000" dirty="0"/>
              <a:t>= 0,75, και μια που λειτουργεί 55 </a:t>
            </a:r>
            <a:r>
              <a:rPr lang="en-US" sz="2000" dirty="0"/>
              <a:t>min/hr </a:t>
            </a:r>
            <a:r>
              <a:rPr lang="el-GR" sz="2000" dirty="0"/>
              <a:t>έχει η</a:t>
            </a:r>
            <a:r>
              <a:rPr lang="el-GR" sz="2000" baseline="-25000" dirty="0"/>
              <a:t>χ </a:t>
            </a:r>
            <a:r>
              <a:rPr lang="el-GR" sz="2000" dirty="0"/>
              <a:t>= 0,92.</a:t>
            </a:r>
          </a:p>
          <a:p>
            <a:pPr lvl="1"/>
            <a:r>
              <a:rPr lang="el-GR" sz="2000" dirty="0"/>
              <a:t>Άλλοι συντελεστές ανάλογα με την εργασία, το μηχάνημα, κλπ., θα αναφέρονται κατά περίπτωση.</a:t>
            </a:r>
          </a:p>
          <a:p>
            <a:r>
              <a:rPr lang="el-GR" sz="2000" b="1" dirty="0"/>
              <a:t>Κανονική Απόδοση</a:t>
            </a:r>
          </a:p>
          <a:p>
            <a:r>
              <a:rPr lang="el-GR" sz="2000" dirty="0"/>
              <a:t> </a:t>
            </a:r>
            <a:r>
              <a:rPr lang="en-US" sz="2000" dirty="0"/>
              <a:t>Q</a:t>
            </a:r>
            <a:r>
              <a:rPr lang="el-GR" sz="2000" dirty="0"/>
              <a:t> =  </a:t>
            </a:r>
            <a:r>
              <a:rPr lang="en-US" sz="2000" dirty="0"/>
              <a:t>Q</a:t>
            </a:r>
            <a:r>
              <a:rPr lang="el-GR" sz="2000" baseline="-25000" dirty="0"/>
              <a:t>0</a:t>
            </a:r>
            <a:r>
              <a:rPr lang="el-GR" sz="2000" dirty="0"/>
              <a:t> · η</a:t>
            </a:r>
            <a:r>
              <a:rPr lang="el-GR" sz="2000" baseline="-25000" dirty="0"/>
              <a:t>χ </a:t>
            </a:r>
            <a:r>
              <a:rPr lang="el-GR" sz="2000" dirty="0"/>
              <a:t>· </a:t>
            </a:r>
            <a:r>
              <a:rPr lang="el-GR" sz="2000" dirty="0" err="1"/>
              <a:t>η</a:t>
            </a:r>
            <a:r>
              <a:rPr lang="el-GR" sz="2000" baseline="-25000" dirty="0" err="1"/>
              <a:t>υ</a:t>
            </a:r>
            <a:r>
              <a:rPr lang="el-GR" sz="2000" baseline="-25000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900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Παραγωγικότητα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/>
              <a:t>Πραγματική Παραγωγικότητα (</a:t>
            </a:r>
            <a:r>
              <a:rPr lang="en-US" b="1" dirty="0"/>
              <a:t>m</a:t>
            </a:r>
            <a:r>
              <a:rPr lang="el-GR" b="1" baseline="30000" dirty="0"/>
              <a:t>3</a:t>
            </a:r>
            <a:r>
              <a:rPr lang="el-GR" b="1" dirty="0"/>
              <a:t>/</a:t>
            </a:r>
            <a:r>
              <a:rPr lang="en-US" b="1" dirty="0"/>
              <a:t>hr</a:t>
            </a:r>
            <a:r>
              <a:rPr lang="el-GR" b="1" dirty="0"/>
              <a:t>)</a:t>
            </a:r>
            <a:endParaRPr lang="el-GR" dirty="0"/>
          </a:p>
          <a:p>
            <a:r>
              <a:rPr lang="el-GR" dirty="0"/>
              <a:t>Η τελική παραγωγικότητα επηρεάζεται και από τις συνθήκες εργασίας (</a:t>
            </a:r>
            <a:r>
              <a:rPr lang="en-US" dirty="0"/>
              <a:t>S</a:t>
            </a:r>
            <a:r>
              <a:rPr lang="el-GR" baseline="-25000" dirty="0"/>
              <a:t>ε</a:t>
            </a:r>
            <a:r>
              <a:rPr lang="el-GR" dirty="0"/>
              <a:t>) &amp; οργάνωσης (</a:t>
            </a:r>
            <a:r>
              <a:rPr lang="en-US" dirty="0"/>
              <a:t>S</a:t>
            </a:r>
            <a:r>
              <a:rPr lang="el-GR" baseline="-25000" dirty="0"/>
              <a:t>ο</a:t>
            </a:r>
            <a:r>
              <a:rPr lang="el-GR" dirty="0"/>
              <a:t>) του εργοταξίου.</a:t>
            </a:r>
          </a:p>
          <a:p>
            <a:r>
              <a:rPr lang="el-GR" dirty="0"/>
              <a:t>Π = </a:t>
            </a:r>
            <a:r>
              <a:rPr lang="en-US" dirty="0"/>
              <a:t>Q</a:t>
            </a:r>
            <a:r>
              <a:rPr lang="el-GR" dirty="0"/>
              <a:t> · </a:t>
            </a:r>
            <a:r>
              <a:rPr lang="en-US" dirty="0"/>
              <a:t>S</a:t>
            </a:r>
            <a:r>
              <a:rPr lang="el-GR" baseline="-25000" dirty="0"/>
              <a:t>ε</a:t>
            </a:r>
            <a:r>
              <a:rPr lang="el-GR" dirty="0"/>
              <a:t> · </a:t>
            </a:r>
            <a:r>
              <a:rPr lang="en-US" dirty="0"/>
              <a:t>S</a:t>
            </a:r>
            <a:r>
              <a:rPr lang="el-GR" baseline="-25000" dirty="0"/>
              <a:t>ο</a:t>
            </a:r>
            <a:r>
              <a:rPr lang="el-GR" dirty="0"/>
              <a:t>  =  </a:t>
            </a:r>
            <a:r>
              <a:rPr lang="en-US" dirty="0"/>
              <a:t>Q</a:t>
            </a:r>
            <a:r>
              <a:rPr lang="el-GR" dirty="0"/>
              <a:t> · </a:t>
            </a:r>
            <a:r>
              <a:rPr lang="en-US" dirty="0"/>
              <a:t>S</a:t>
            </a:r>
            <a:r>
              <a:rPr lang="el-GR" dirty="0"/>
              <a:t>  (όπου </a:t>
            </a:r>
            <a:r>
              <a:rPr lang="en-US" dirty="0"/>
              <a:t>S = S</a:t>
            </a:r>
            <a:r>
              <a:rPr lang="el-GR" baseline="-25000" dirty="0"/>
              <a:t>ε</a:t>
            </a:r>
            <a:r>
              <a:rPr lang="el-GR" dirty="0"/>
              <a:t> · </a:t>
            </a:r>
            <a:r>
              <a:rPr lang="en-US" dirty="0"/>
              <a:t>S</a:t>
            </a:r>
            <a:r>
              <a:rPr lang="el-GR" baseline="-25000" dirty="0"/>
              <a:t>ο</a:t>
            </a:r>
            <a:r>
              <a:rPr lang="en-US" dirty="0"/>
              <a:t> = </a:t>
            </a:r>
            <a:r>
              <a:rPr lang="el-GR" dirty="0"/>
              <a:t>συντελεστής παραγωγικότητας),</a:t>
            </a:r>
            <a:endParaRPr lang="el-GR" baseline="-25000" dirty="0"/>
          </a:p>
          <a:p>
            <a:r>
              <a:rPr lang="el-GR" dirty="0"/>
              <a:t>Π = </a:t>
            </a:r>
            <a:r>
              <a:rPr lang="en-US" dirty="0"/>
              <a:t>Q</a:t>
            </a:r>
            <a:r>
              <a:rPr lang="el-GR" baseline="-25000" dirty="0"/>
              <a:t>0</a:t>
            </a:r>
            <a:r>
              <a:rPr lang="el-GR" dirty="0"/>
              <a:t> · (η</a:t>
            </a:r>
            <a:r>
              <a:rPr lang="el-GR" baseline="-25000" dirty="0"/>
              <a:t>χ </a:t>
            </a:r>
            <a:r>
              <a:rPr lang="el-GR" dirty="0"/>
              <a:t>· η</a:t>
            </a:r>
            <a:r>
              <a:rPr lang="el-GR" baseline="-25000" dirty="0"/>
              <a:t>υ</a:t>
            </a:r>
            <a:r>
              <a:rPr lang="el-GR" dirty="0"/>
              <a:t> · </a:t>
            </a:r>
            <a:r>
              <a:rPr lang="en-US" dirty="0"/>
              <a:t>S</a:t>
            </a:r>
            <a:r>
              <a:rPr lang="el-GR" baseline="-25000" dirty="0"/>
              <a:t>ε</a:t>
            </a:r>
            <a:r>
              <a:rPr lang="el-GR" dirty="0"/>
              <a:t> · </a:t>
            </a:r>
            <a:r>
              <a:rPr lang="en-US" dirty="0"/>
              <a:t>S</a:t>
            </a:r>
            <a:r>
              <a:rPr lang="el-GR" baseline="-25000" dirty="0"/>
              <a:t>ο</a:t>
            </a:r>
            <a:r>
              <a:rPr lang="el-GR" dirty="0"/>
              <a:t>) = </a:t>
            </a:r>
            <a:r>
              <a:rPr lang="en-US" dirty="0"/>
              <a:t>Q</a:t>
            </a:r>
            <a:r>
              <a:rPr lang="el-GR" baseline="-25000" dirty="0"/>
              <a:t>0</a:t>
            </a:r>
            <a:r>
              <a:rPr lang="el-GR" dirty="0"/>
              <a:t> · η</a:t>
            </a:r>
            <a:r>
              <a:rPr lang="el-GR" baseline="-25000" dirty="0"/>
              <a:t>ε</a:t>
            </a:r>
            <a:r>
              <a:rPr lang="el-GR" dirty="0"/>
              <a:t> , ή,</a:t>
            </a:r>
            <a:endParaRPr lang="el-GR" baseline="-25000" dirty="0"/>
          </a:p>
          <a:p>
            <a:r>
              <a:rPr lang="el-GR" b="1" dirty="0"/>
              <a:t>Π = (</a:t>
            </a:r>
            <a:r>
              <a:rPr lang="en-US" b="1" dirty="0"/>
              <a:t>V</a:t>
            </a:r>
            <a:r>
              <a:rPr lang="en-US" b="1" baseline="-25000" dirty="0"/>
              <a:t>v</a:t>
            </a:r>
            <a:r>
              <a:rPr lang="el-GR" b="1" dirty="0"/>
              <a:t> · </a:t>
            </a:r>
            <a:r>
              <a:rPr lang="en-US" b="1" dirty="0"/>
              <a:t>f</a:t>
            </a:r>
            <a:r>
              <a:rPr lang="el-GR" b="1" baseline="-25000" dirty="0"/>
              <a:t>π</a:t>
            </a:r>
            <a:r>
              <a:rPr lang="el-GR" b="1" dirty="0"/>
              <a:t> · </a:t>
            </a:r>
            <a:r>
              <a:rPr lang="en-US" b="1" dirty="0"/>
              <a:t>f</a:t>
            </a:r>
            <a:r>
              <a:rPr lang="el-GR" b="1" baseline="-25000" dirty="0"/>
              <a:t>φ</a:t>
            </a:r>
            <a:r>
              <a:rPr lang="el-GR" b="1" dirty="0"/>
              <a:t> / Δ) · </a:t>
            </a:r>
            <a:r>
              <a:rPr lang="en-US" b="1" dirty="0"/>
              <a:t>n</a:t>
            </a:r>
            <a:r>
              <a:rPr lang="el-GR" b="1" baseline="-25000" dirty="0"/>
              <a:t>ε</a:t>
            </a:r>
            <a:endParaRPr lang="el-GR" b="1" dirty="0"/>
          </a:p>
          <a:p>
            <a:pPr>
              <a:buNone/>
            </a:pPr>
            <a:r>
              <a:rPr lang="el-GR" dirty="0"/>
              <a:t>όπου </a:t>
            </a:r>
            <a:r>
              <a:rPr lang="en-US" b="1" dirty="0"/>
              <a:t>n</a:t>
            </a:r>
            <a:r>
              <a:rPr lang="el-GR" b="1" baseline="-25000" dirty="0"/>
              <a:t>ε</a:t>
            </a:r>
            <a:r>
              <a:rPr lang="el-GR" b="1" dirty="0"/>
              <a:t> = ολικός συντελεστής εκμεταλλεύσεως </a:t>
            </a:r>
            <a:r>
              <a:rPr lang="el-GR" dirty="0"/>
              <a:t>ή εργοταξίου (περιλαμβάνει όλους τους συντελεστές: χρόνου </a:t>
            </a:r>
            <a:r>
              <a:rPr lang="en-US" dirty="0"/>
              <a:t>n</a:t>
            </a:r>
            <a:r>
              <a:rPr lang="el-GR" baseline="-25000" dirty="0"/>
              <a:t>χ</a:t>
            </a:r>
            <a:r>
              <a:rPr lang="el-GR" dirty="0"/>
              <a:t>, υψομέτρου </a:t>
            </a:r>
            <a:r>
              <a:rPr lang="en-US" dirty="0"/>
              <a:t>n</a:t>
            </a:r>
            <a:r>
              <a:rPr lang="el-GR" baseline="-25000" dirty="0"/>
              <a:t>υ</a:t>
            </a:r>
            <a:r>
              <a:rPr lang="el-GR" dirty="0"/>
              <a:t>, παραγωγικότητας </a:t>
            </a:r>
            <a:r>
              <a:rPr lang="en-US" dirty="0"/>
              <a:t>S</a:t>
            </a:r>
            <a:r>
              <a:rPr lang="el-GR" dirty="0"/>
              <a:t>, λειτουργίας, κλπ.)</a:t>
            </a:r>
          </a:p>
          <a:p>
            <a:r>
              <a:rPr lang="el-GR" b="1" dirty="0"/>
              <a:t>Παραγωγικότητα</a:t>
            </a:r>
            <a:r>
              <a:rPr lang="el-GR" dirty="0"/>
              <a:t>   Π = (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π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φ</a:t>
            </a:r>
            <a:r>
              <a:rPr lang="el-GR" dirty="0"/>
              <a:t> · </a:t>
            </a:r>
            <a:r>
              <a:rPr lang="en-US" dirty="0"/>
              <a:t>n</a:t>
            </a:r>
            <a:r>
              <a:rPr lang="el-GR" baseline="-25000" dirty="0"/>
              <a:t>ε</a:t>
            </a:r>
            <a:r>
              <a:rPr lang="el-GR" dirty="0"/>
              <a:t>) / (δ</a:t>
            </a:r>
            <a:r>
              <a:rPr lang="el-GR" baseline="-25000" dirty="0"/>
              <a:t>φ</a:t>
            </a:r>
            <a:r>
              <a:rPr lang="el-GR" dirty="0"/>
              <a:t>+δ</a:t>
            </a:r>
            <a:r>
              <a:rPr lang="el-GR" baseline="-25000" dirty="0"/>
              <a:t>μ</a:t>
            </a:r>
            <a:r>
              <a:rPr lang="el-GR" dirty="0"/>
              <a:t>+δ</a:t>
            </a:r>
            <a:r>
              <a:rPr lang="el-GR" baseline="-25000" dirty="0"/>
              <a:t>ε</a:t>
            </a:r>
            <a:r>
              <a:rPr lang="el-GR" dirty="0"/>
              <a:t>+δ</a:t>
            </a:r>
            <a:r>
              <a:rPr lang="el-GR" baseline="-25000" dirty="0"/>
              <a:t>σ</a:t>
            </a:r>
            <a:r>
              <a:rPr lang="el-GR" dirty="0"/>
              <a:t>)</a:t>
            </a:r>
          </a:p>
          <a:p>
            <a:r>
              <a:rPr lang="el-GR" b="1" dirty="0"/>
              <a:t>Δείκτης Παραγωγής   </a:t>
            </a:r>
            <a:r>
              <a:rPr lang="el-GR" dirty="0"/>
              <a:t>=  1/Π   (σε  </a:t>
            </a:r>
            <a:r>
              <a:rPr lang="en-US" dirty="0"/>
              <a:t>hr/m</a:t>
            </a:r>
            <a:r>
              <a:rPr lang="en-US" baseline="30000" dirty="0"/>
              <a:t>3</a:t>
            </a:r>
            <a:r>
              <a:rPr lang="el-GR" dirty="0"/>
              <a:t>)</a:t>
            </a:r>
          </a:p>
          <a:p>
            <a:endParaRPr lang="el-GR" i="1" dirty="0"/>
          </a:p>
          <a:p>
            <a:pPr>
              <a:buNone/>
            </a:pPr>
            <a:r>
              <a:rPr lang="el-GR" i="1" dirty="0"/>
              <a:t>* Προσοχή στις μονάδες χρόνου (Δ &amp; δ είναι σε </a:t>
            </a:r>
            <a:r>
              <a:rPr lang="en-US" i="1" dirty="0"/>
              <a:t>sec, </a:t>
            </a:r>
            <a:r>
              <a:rPr lang="el-GR" i="1" dirty="0"/>
              <a:t>ενώ,</a:t>
            </a:r>
            <a:r>
              <a:rPr lang="en-US" i="1" dirty="0"/>
              <a:t> Q</a:t>
            </a:r>
            <a:r>
              <a:rPr lang="el-GR" i="1" dirty="0"/>
              <a:t> &amp; Π σε </a:t>
            </a:r>
            <a:r>
              <a:rPr lang="en-US" i="1" dirty="0"/>
              <a:t>hr</a:t>
            </a:r>
            <a:r>
              <a:rPr lang="en-US" i="1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820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- 3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352928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Ενδεικτικές τιμές συντελεστή παραγωγικότητας </a:t>
            </a:r>
            <a:r>
              <a:rPr lang="en-US" sz="2000" dirty="0" smtClean="0"/>
              <a:t>S</a:t>
            </a:r>
            <a:r>
              <a:rPr lang="el-GR" sz="2000" dirty="0" smtClean="0"/>
              <a:t> – Πίνακας </a:t>
            </a:r>
            <a:r>
              <a:rPr lang="en-US" sz="2000" dirty="0" smtClean="0"/>
              <a:t>3</a:t>
            </a:r>
            <a:r>
              <a:rPr lang="el-GR" sz="2000" dirty="0" smtClean="0"/>
              <a:t> ([1]: σελ.14)</a:t>
            </a:r>
            <a:endParaRPr lang="el-GR" sz="2000" baseline="-25000" dirty="0" smtClean="0"/>
          </a:p>
          <a:p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073" y="2302198"/>
            <a:ext cx="5809239" cy="271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00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Βελτιστοποίηση Χρόνου/Κόστους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Βασικός Στόχος:</a:t>
            </a:r>
            <a:r>
              <a:rPr lang="el-GR" sz="2000" dirty="0" smtClean="0"/>
              <a:t> Η ολοκλήρωση ενός χωματουργικού έργου (εκσκαφή, μεταφορά, διάστρωση-συμπύκνωση, κλπ., εδαφικού υλικού) με τον καλύτερο δυνατό τρόπο.</a:t>
            </a:r>
          </a:p>
          <a:p>
            <a:pPr marL="0" indent="0">
              <a:buNone/>
            </a:pPr>
            <a:r>
              <a:rPr lang="el-GR" sz="2000" dirty="0" smtClean="0"/>
              <a:t>Α) </a:t>
            </a:r>
            <a:r>
              <a:rPr lang="el-GR" sz="2000" b="1" dirty="0" smtClean="0"/>
              <a:t>Βελτιστοποίηση Κόστους:</a:t>
            </a:r>
            <a:r>
              <a:rPr lang="el-GR" sz="2000" dirty="0" smtClean="0"/>
              <a:t> Μέσα σε συγκεκριμένο το χρονικό διάστημα, με το μικρότερο δυνατό κόστος</a:t>
            </a:r>
          </a:p>
          <a:p>
            <a:pPr marL="0" indent="0">
              <a:buNone/>
            </a:pPr>
            <a:r>
              <a:rPr lang="el-GR" sz="2000" dirty="0" smtClean="0"/>
              <a:t>Β) </a:t>
            </a:r>
            <a:r>
              <a:rPr lang="el-GR" sz="2000" b="1" dirty="0" smtClean="0"/>
              <a:t>Βελτιστοποίηση Χρόνου:</a:t>
            </a:r>
            <a:r>
              <a:rPr lang="el-GR" sz="2000" dirty="0" smtClean="0"/>
              <a:t> Για δεδομένο κόστος, στο συντομότερο δυνατό χρονικό διάστημα.</a:t>
            </a:r>
          </a:p>
          <a:p>
            <a:pPr marL="0" indent="0">
              <a:buNone/>
            </a:pPr>
            <a:r>
              <a:rPr lang="el-GR" sz="2000" dirty="0" smtClean="0"/>
              <a:t>Γ)</a:t>
            </a:r>
            <a:r>
              <a:rPr lang="el-GR" sz="2000" b="1" dirty="0" smtClean="0"/>
              <a:t> Πολλαπλή Βελτιστοποίηση:</a:t>
            </a:r>
            <a:r>
              <a:rPr lang="el-GR" sz="2000" dirty="0" smtClean="0"/>
              <a:t> Το μικρότερο κόστος στο συντομότερο χρόνο.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b="1" dirty="0" smtClean="0"/>
              <a:t>Πληροφορίες</a:t>
            </a:r>
            <a:r>
              <a:rPr lang="el-GR" sz="2000" dirty="0" smtClean="0"/>
              <a:t> που πρέπει να γνωρίζουμε: το </a:t>
            </a:r>
            <a:r>
              <a:rPr lang="el-GR" sz="2000" b="1" dirty="0" smtClean="0"/>
              <a:t>Εδαφικό Υλικό</a:t>
            </a:r>
            <a:r>
              <a:rPr lang="el-GR" sz="2000" dirty="0" smtClean="0"/>
              <a:t>, τις </a:t>
            </a:r>
            <a:r>
              <a:rPr lang="el-GR" sz="2000" b="1" dirty="0" smtClean="0"/>
              <a:t>Εργασίες που Απαιτούνται </a:t>
            </a:r>
            <a:r>
              <a:rPr lang="el-GR" sz="2000" dirty="0" smtClean="0"/>
              <a:t>και τους </a:t>
            </a:r>
            <a:r>
              <a:rPr lang="el-GR" sz="2000" b="1" dirty="0" smtClean="0"/>
              <a:t>Παράγοντες που τις Επηρεάζουν</a:t>
            </a:r>
            <a:r>
              <a:rPr lang="el-GR" sz="2000" dirty="0" smtClean="0"/>
              <a:t>, τις </a:t>
            </a:r>
            <a:r>
              <a:rPr lang="el-GR" sz="2000" b="1" dirty="0" smtClean="0"/>
              <a:t>Δομικές Μηχανές </a:t>
            </a:r>
            <a:r>
              <a:rPr lang="el-GR" sz="2000" dirty="0" smtClean="0"/>
              <a:t>που τις εκτελούν και τα χαρακτηριστικά τους.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20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Κόστος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Κόστος Μονάδος Παραγωγής (€/</a:t>
            </a:r>
            <a:r>
              <a:rPr lang="en-US" sz="2000" b="1" dirty="0" smtClean="0"/>
              <a:t>m</a:t>
            </a:r>
            <a:r>
              <a:rPr lang="el-GR" sz="2000" b="1" baseline="30000" dirty="0" smtClean="0"/>
              <a:t>3</a:t>
            </a:r>
            <a:r>
              <a:rPr lang="el-GR" sz="2000" b="1" dirty="0" smtClean="0"/>
              <a:t>)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M</a:t>
            </a:r>
            <a:r>
              <a:rPr lang="el-GR" sz="2000" dirty="0" smtClean="0"/>
              <a:t> =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h</a:t>
            </a:r>
            <a:r>
              <a:rPr lang="el-GR" sz="2000" dirty="0" smtClean="0"/>
              <a:t> / Π  =  Ωριαίο Κόστος Μονάδας / Παραγωγικότητα Μονάδας</a:t>
            </a:r>
          </a:p>
          <a:p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όπου:	</a:t>
            </a:r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h</a:t>
            </a:r>
            <a:r>
              <a:rPr lang="el-GR" sz="2000" dirty="0" smtClean="0"/>
              <a:t> = Ωριαίο Κόστος Μονάδας Παραγωγής σε  €/</a:t>
            </a:r>
            <a:r>
              <a:rPr lang="en-US" sz="2000" dirty="0" smtClean="0"/>
              <a:t>hr</a:t>
            </a:r>
            <a:r>
              <a:rPr lang="el-GR" sz="2000" dirty="0" smtClean="0"/>
              <a:t>  (περιλαμβάνει: υλικά, εργασία προσωπικού &amp; μηχανημάτων, υπηρεσίες, αναλώσιμα ή άλλες επιβαρύνσεις, κ.ά. Έξοδα για την εκτέλεση του έργου)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6935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«Διαχείριση έργων και εργοταξίων . Ενότητα </a:t>
            </a:r>
            <a:r>
              <a:rPr lang="el-GR" sz="2000" dirty="0" smtClean="0"/>
              <a:t>7β: </a:t>
            </a:r>
            <a:r>
              <a:rPr lang="el-GR" sz="2000" dirty="0"/>
              <a:t>Μηχανήματα τεχνικών έργων (ΜΤΕ) </a:t>
            </a:r>
            <a:r>
              <a:rPr lang="el-GR" sz="2000" dirty="0" smtClean="0"/>
              <a:t>– Ανάλυση Ι».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067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Υλικά (Τύπος)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456384"/>
          </a:xfrm>
        </p:spPr>
        <p:txBody>
          <a:bodyPr/>
          <a:lstStyle/>
          <a:p>
            <a:pPr>
              <a:buNone/>
            </a:pPr>
            <a:r>
              <a:rPr lang="el-GR" sz="2000" b="1" dirty="0"/>
              <a:t>Τύποι Υλικών </a:t>
            </a:r>
            <a:r>
              <a:rPr lang="el-GR" sz="2000" dirty="0"/>
              <a:t>ανάλογα με τη δυσκολία που παρουσιάζουν: </a:t>
            </a:r>
          </a:p>
          <a:p>
            <a:r>
              <a:rPr lang="el-GR" sz="2000" dirty="0"/>
              <a:t> </a:t>
            </a:r>
            <a:r>
              <a:rPr lang="el-GR" sz="2000" b="1" dirty="0"/>
              <a:t>Έδαφος </a:t>
            </a:r>
            <a:r>
              <a:rPr lang="el-GR" sz="2000" dirty="0"/>
              <a:t>– χωματουργικά υλικά που σκάβονται απευθείας</a:t>
            </a:r>
          </a:p>
          <a:p>
            <a:pPr lvl="2"/>
            <a:r>
              <a:rPr lang="el-GR" sz="1700" dirty="0"/>
              <a:t>Ελαφρά (άμμος, χαλίκια, αμμοχάλικα)</a:t>
            </a:r>
          </a:p>
          <a:p>
            <a:pPr lvl="2"/>
            <a:r>
              <a:rPr lang="el-GR" sz="1700" dirty="0"/>
              <a:t>Κοινά (συνήθης άργιλος και προσμίξεις της</a:t>
            </a:r>
          </a:p>
          <a:p>
            <a:pPr lvl="2"/>
            <a:r>
              <a:rPr lang="el-GR" sz="1700" dirty="0"/>
              <a:t>Σκληρά (σκληρή άργιλος, συμπαγές αμμοχάλικο)</a:t>
            </a:r>
          </a:p>
          <a:p>
            <a:r>
              <a:rPr lang="el-GR" sz="2000" b="1" dirty="0"/>
              <a:t>Ημίβραχος </a:t>
            </a:r>
            <a:r>
              <a:rPr lang="el-GR" sz="2000" dirty="0"/>
              <a:t>(Βραχώδη Εδάφη) – απαιτείται προκαταρκτική χαλάρωση</a:t>
            </a:r>
          </a:p>
          <a:p>
            <a:r>
              <a:rPr lang="el-GR" sz="2000" b="1" dirty="0"/>
              <a:t>Βράχος</a:t>
            </a:r>
            <a:r>
              <a:rPr lang="el-GR" sz="2000" dirty="0"/>
              <a:t> – απαιτείται προκαταρκτική διάσπαση (κομπρεσέρ, εκρηκτικά)</a:t>
            </a:r>
          </a:p>
          <a:p>
            <a:endParaRPr lang="el-GR" dirty="0"/>
          </a:p>
        </p:txBody>
      </p:sp>
      <p:sp>
        <p:nvSpPr>
          <p:cNvPr id="25602" name="AutoShape 2" descr="http://2.bp.blogspot.com/_Bc0D-mh8xh4/S6u8FY4Dl7I/AAAAAAAABrw/SF4JL_YAEKI/s1600/soil+emit+co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25603" name="Picture 3" descr="C:\Users\admin\Downloads\MTE\explosion-mine-333-30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300" y="4548758"/>
            <a:ext cx="2771090" cy="2309242"/>
          </a:xfrm>
          <a:prstGeom prst="rect">
            <a:avLst/>
          </a:prstGeom>
          <a:noFill/>
        </p:spPr>
      </p:pic>
      <p:pic>
        <p:nvPicPr>
          <p:cNvPr id="25604" name="Picture 4" descr="C:\Users\admin\Downloads\MTE\BOMAG_Soil_Compactors_video_heavy_machinery_CMI_Hano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66" y="4622714"/>
            <a:ext cx="2980383" cy="2235286"/>
          </a:xfrm>
          <a:prstGeom prst="rect">
            <a:avLst/>
          </a:prstGeom>
          <a:noFill/>
        </p:spPr>
      </p:pic>
      <p:pic>
        <p:nvPicPr>
          <p:cNvPr id="25605" name="Picture 5" descr="C:\Users\admin\Downloads\MTE\attach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89367"/>
            <a:ext cx="28575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65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Υλικά (Βάρος)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7444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/>
              <a:t>Βάρος Υλικού - </a:t>
            </a:r>
            <a:r>
              <a:rPr lang="el-GR" dirty="0"/>
              <a:t>Συμβολίζεται Β ή </a:t>
            </a:r>
            <a:r>
              <a:rPr lang="en-US" dirty="0"/>
              <a:t>W</a:t>
            </a:r>
            <a:r>
              <a:rPr lang="el-GR" dirty="0"/>
              <a:t>’. Μετράται σε τόνους (</a:t>
            </a:r>
            <a:r>
              <a:rPr lang="en-US" dirty="0"/>
              <a:t>t</a:t>
            </a:r>
            <a:r>
              <a:rPr lang="el-GR" dirty="0"/>
              <a:t>)</a:t>
            </a:r>
          </a:p>
          <a:p>
            <a:r>
              <a:rPr lang="el-GR" b="1" dirty="0"/>
              <a:t>Βάρος</a:t>
            </a:r>
            <a:r>
              <a:rPr lang="el-GR" dirty="0"/>
              <a:t> υλικού για πλήρες &amp; σταθερό φορτίο</a:t>
            </a:r>
          </a:p>
          <a:p>
            <a:r>
              <a:rPr lang="el-GR" dirty="0"/>
              <a:t>Β ή </a:t>
            </a:r>
            <a:r>
              <a:rPr lang="en-US" dirty="0"/>
              <a:t>W</a:t>
            </a:r>
            <a:r>
              <a:rPr lang="el-GR" dirty="0"/>
              <a:t>’ = γ · </a:t>
            </a:r>
            <a:r>
              <a:rPr lang="en-US" dirty="0"/>
              <a:t>V</a:t>
            </a:r>
            <a:r>
              <a:rPr lang="el-GR" dirty="0"/>
              <a:t> (γ = ειδ. βάρος υλικού, </a:t>
            </a:r>
            <a:r>
              <a:rPr lang="en-US" dirty="0"/>
              <a:t>V</a:t>
            </a:r>
            <a:r>
              <a:rPr lang="el-GR" dirty="0"/>
              <a:t> = όγκος υλικού), όμοια, </a:t>
            </a:r>
          </a:p>
          <a:p>
            <a:r>
              <a:rPr lang="en-US" dirty="0"/>
              <a:t>W</a:t>
            </a:r>
            <a:r>
              <a:rPr lang="el-GR" dirty="0"/>
              <a:t>’ = γ</a:t>
            </a:r>
            <a:r>
              <a:rPr lang="el-GR" baseline="-25000" dirty="0"/>
              <a:t>χ</a:t>
            </a:r>
            <a:r>
              <a:rPr lang="el-GR" dirty="0"/>
              <a:t> · </a:t>
            </a:r>
            <a:r>
              <a:rPr lang="en-US" dirty="0"/>
              <a:t>V</a:t>
            </a:r>
            <a:r>
              <a:rPr lang="el-GR" baseline="-25000" dirty="0"/>
              <a:t>χ</a:t>
            </a:r>
            <a:r>
              <a:rPr lang="el-GR" dirty="0"/>
              <a:t> (γ</a:t>
            </a:r>
            <a:r>
              <a:rPr lang="el-GR" baseline="-25000" dirty="0"/>
              <a:t>χ</a:t>
            </a:r>
            <a:r>
              <a:rPr lang="el-GR" dirty="0"/>
              <a:t> = ειδ. βάρος χαλαρού υλικού , </a:t>
            </a:r>
            <a:r>
              <a:rPr lang="en-US" dirty="0"/>
              <a:t>V</a:t>
            </a:r>
            <a:r>
              <a:rPr lang="el-GR" baseline="-25000" dirty="0"/>
              <a:t>χ</a:t>
            </a:r>
            <a:r>
              <a:rPr lang="el-GR" dirty="0"/>
              <a:t> = όγκος χαλαρού υλικού)</a:t>
            </a:r>
          </a:p>
          <a:p>
            <a:r>
              <a:rPr lang="el-GR" b="1" dirty="0"/>
              <a:t>Μέσο Βάρος </a:t>
            </a:r>
            <a:r>
              <a:rPr lang="el-GR" dirty="0"/>
              <a:t>υλικού όταν μεταβάλλεται από κενό σε πλήρες (φάση εκσκαφής) </a:t>
            </a:r>
          </a:p>
          <a:p>
            <a:r>
              <a:rPr lang="en-US" dirty="0"/>
              <a:t>W</a:t>
            </a:r>
            <a:r>
              <a:rPr lang="el-GR" dirty="0"/>
              <a:t>’ = γ</a:t>
            </a:r>
            <a:r>
              <a:rPr lang="el-GR" baseline="-25000" dirty="0"/>
              <a:t>χ</a:t>
            </a:r>
            <a:r>
              <a:rPr lang="el-GR" dirty="0"/>
              <a:t> · </a:t>
            </a:r>
            <a:r>
              <a:rPr lang="en-US" dirty="0"/>
              <a:t>V</a:t>
            </a:r>
            <a:r>
              <a:rPr lang="el-GR" baseline="-25000" dirty="0"/>
              <a:t>χ</a:t>
            </a:r>
            <a:r>
              <a:rPr lang="el-GR" dirty="0"/>
              <a:t> / 2</a:t>
            </a:r>
          </a:p>
          <a:p>
            <a:endParaRPr lang="el-GR" dirty="0"/>
          </a:p>
        </p:txBody>
      </p:sp>
      <p:pic>
        <p:nvPicPr>
          <p:cNvPr id="4" name="Picture 2" descr="C:\Users\admin\Downloads\MTE\Capture1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157192"/>
            <a:ext cx="6887355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56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Υλικά (Όγκος)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/>
              <a:t>Όγκος υλικού </a:t>
            </a:r>
            <a:r>
              <a:rPr lang="el-GR" dirty="0"/>
              <a:t>- Συμβολίζεται </a:t>
            </a:r>
            <a:r>
              <a:rPr lang="en-US" dirty="0"/>
              <a:t>V. </a:t>
            </a:r>
            <a:r>
              <a:rPr lang="el-GR" dirty="0"/>
              <a:t>Μετράται σε κυβικά μέτρα (</a:t>
            </a:r>
            <a:r>
              <a:rPr lang="en-US" dirty="0"/>
              <a:t>m3)</a:t>
            </a:r>
          </a:p>
          <a:p>
            <a:r>
              <a:rPr lang="en-US" dirty="0"/>
              <a:t> V</a:t>
            </a:r>
            <a:r>
              <a:rPr lang="el-GR" dirty="0"/>
              <a:t>φ = Φυσικός Όγκος		</a:t>
            </a:r>
          </a:p>
          <a:p>
            <a:r>
              <a:rPr lang="el-GR" dirty="0"/>
              <a:t> </a:t>
            </a:r>
            <a:r>
              <a:rPr lang="en-US" dirty="0"/>
              <a:t>V</a:t>
            </a:r>
            <a:r>
              <a:rPr lang="el-GR" dirty="0"/>
              <a:t>σ = Συμπυκνωμένος Όγκος = </a:t>
            </a:r>
            <a:r>
              <a:rPr lang="en-US" dirty="0"/>
              <a:t>V</a:t>
            </a:r>
            <a:r>
              <a:rPr lang="el-GR" dirty="0"/>
              <a:t>φ · </a:t>
            </a:r>
            <a:r>
              <a:rPr lang="en-US" dirty="0"/>
              <a:t>s</a:t>
            </a:r>
            <a:r>
              <a:rPr lang="el-GR" dirty="0"/>
              <a:t>σ </a:t>
            </a:r>
          </a:p>
          <a:p>
            <a:r>
              <a:rPr lang="el-GR" dirty="0"/>
              <a:t> </a:t>
            </a:r>
            <a:r>
              <a:rPr lang="en-US" dirty="0"/>
              <a:t>V</a:t>
            </a:r>
            <a:r>
              <a:rPr lang="el-GR" dirty="0"/>
              <a:t>χ = Χαλαρός Όγκος  = </a:t>
            </a:r>
            <a:r>
              <a:rPr lang="en-US" dirty="0"/>
              <a:t>V</a:t>
            </a:r>
            <a:r>
              <a:rPr lang="el-GR" dirty="0"/>
              <a:t>φ · </a:t>
            </a:r>
            <a:r>
              <a:rPr lang="en-US" dirty="0"/>
              <a:t>s</a:t>
            </a:r>
            <a:r>
              <a:rPr lang="el-GR" dirty="0"/>
              <a:t>χ  =  </a:t>
            </a:r>
            <a:r>
              <a:rPr lang="en-US" dirty="0"/>
              <a:t>V</a:t>
            </a:r>
            <a:r>
              <a:rPr lang="el-GR" dirty="0"/>
              <a:t>φ / </a:t>
            </a:r>
            <a:r>
              <a:rPr lang="en-US" dirty="0"/>
              <a:t>f</a:t>
            </a:r>
            <a:r>
              <a:rPr lang="el-GR" dirty="0"/>
              <a:t>φ ,   (</a:t>
            </a:r>
            <a:r>
              <a:rPr lang="en-US" dirty="0"/>
              <a:t>f</a:t>
            </a:r>
            <a:r>
              <a:rPr lang="el-GR" dirty="0"/>
              <a:t>φ = 1/</a:t>
            </a:r>
            <a:r>
              <a:rPr lang="en-US" dirty="0"/>
              <a:t>s</a:t>
            </a:r>
            <a:r>
              <a:rPr lang="el-GR" dirty="0"/>
              <a:t>χ) </a:t>
            </a:r>
          </a:p>
          <a:p>
            <a:r>
              <a:rPr lang="el-GR" dirty="0"/>
              <a:t>Όπου:  </a:t>
            </a:r>
          </a:p>
          <a:p>
            <a:pPr lvl="1"/>
            <a:r>
              <a:rPr lang="en-US" dirty="0"/>
              <a:t>V</a:t>
            </a:r>
            <a:r>
              <a:rPr lang="el-GR" dirty="0"/>
              <a:t>σ &lt; </a:t>
            </a:r>
            <a:r>
              <a:rPr lang="en-US" dirty="0"/>
              <a:t>V</a:t>
            </a:r>
            <a:r>
              <a:rPr lang="el-GR" dirty="0"/>
              <a:t>φ &lt; </a:t>
            </a:r>
            <a:r>
              <a:rPr lang="en-US" dirty="0"/>
              <a:t>V</a:t>
            </a:r>
            <a:r>
              <a:rPr lang="el-GR" dirty="0"/>
              <a:t>χ 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Συντελεστής συμπύκνωσης, </a:t>
            </a:r>
            <a:r>
              <a:rPr lang="en-US" dirty="0"/>
              <a:t>s</a:t>
            </a:r>
            <a:r>
              <a:rPr lang="el-GR" dirty="0"/>
              <a:t>σ = 1 –  %συμπύκνωσης/100, ( </a:t>
            </a:r>
            <a:r>
              <a:rPr lang="en-US" dirty="0"/>
              <a:t>s</a:t>
            </a:r>
            <a:r>
              <a:rPr lang="el-GR" dirty="0"/>
              <a:t>σ &lt;= 1 ) </a:t>
            </a:r>
          </a:p>
          <a:p>
            <a:pPr lvl="1"/>
            <a:r>
              <a:rPr lang="el-GR" dirty="0"/>
              <a:t>Συντελεστής χαλάρωσης,      </a:t>
            </a:r>
            <a:r>
              <a:rPr lang="en-US" dirty="0"/>
              <a:t>s</a:t>
            </a:r>
            <a:r>
              <a:rPr lang="el-GR" dirty="0"/>
              <a:t>χ = 1 +  %χαλάρωσης /100,   ( </a:t>
            </a:r>
            <a:r>
              <a:rPr lang="en-US" dirty="0"/>
              <a:t>s</a:t>
            </a:r>
            <a:r>
              <a:rPr lang="el-GR" dirty="0"/>
              <a:t>χ &gt;= 1 ), ή ,</a:t>
            </a:r>
          </a:p>
          <a:p>
            <a:pPr lvl="1"/>
            <a:r>
              <a:rPr lang="el-GR" dirty="0"/>
              <a:t>Συντελεστής φορτίου,  </a:t>
            </a:r>
            <a:r>
              <a:rPr lang="en-US" dirty="0"/>
              <a:t>f</a:t>
            </a:r>
            <a:r>
              <a:rPr lang="el-GR" dirty="0"/>
              <a:t>φ = 1/ </a:t>
            </a:r>
            <a:r>
              <a:rPr lang="en-US" dirty="0"/>
              <a:t>s</a:t>
            </a:r>
            <a:r>
              <a:rPr lang="el-GR" dirty="0"/>
              <a:t>χ , ( </a:t>
            </a:r>
            <a:r>
              <a:rPr lang="en-US" dirty="0"/>
              <a:t>f</a:t>
            </a:r>
            <a:r>
              <a:rPr lang="el-GR" dirty="0"/>
              <a:t>φ &lt;= 1 )  – Χρησιμοποιείται συχνά αντί του </a:t>
            </a:r>
            <a:r>
              <a:rPr lang="en-US" dirty="0"/>
              <a:t>s</a:t>
            </a:r>
            <a:r>
              <a:rPr lang="el-GR" dirty="0"/>
              <a:t>χ.</a:t>
            </a:r>
          </a:p>
          <a:p>
            <a:pPr marL="0" indent="0">
              <a:buNone/>
            </a:pPr>
            <a:r>
              <a:rPr lang="el-GR" dirty="0"/>
              <a:t>ΣΗΜ.:  Το βάρος του υλικού είναι σταθερό: </a:t>
            </a:r>
            <a:r>
              <a:rPr lang="en-US" dirty="0"/>
              <a:t>W’ = </a:t>
            </a:r>
            <a:r>
              <a:rPr lang="el-GR" dirty="0"/>
              <a:t>γφ · </a:t>
            </a:r>
            <a:r>
              <a:rPr lang="en-US" dirty="0"/>
              <a:t>V</a:t>
            </a:r>
            <a:r>
              <a:rPr lang="el-GR" dirty="0"/>
              <a:t>φ  = γσ · </a:t>
            </a:r>
            <a:r>
              <a:rPr lang="en-US" dirty="0"/>
              <a:t>V</a:t>
            </a:r>
            <a:r>
              <a:rPr lang="el-GR" dirty="0"/>
              <a:t>σ  = γχ · </a:t>
            </a:r>
            <a:r>
              <a:rPr lang="en-US" dirty="0"/>
              <a:t>V</a:t>
            </a:r>
            <a:r>
              <a:rPr lang="el-GR" dirty="0"/>
              <a:t>χ </a:t>
            </a:r>
          </a:p>
          <a:p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4860032" y="3212976"/>
            <a:ext cx="3168352" cy="864096"/>
            <a:chOff x="2627784" y="5589240"/>
            <a:chExt cx="3168352" cy="864096"/>
          </a:xfrm>
        </p:grpSpPr>
        <p:sp>
          <p:nvSpPr>
            <p:cNvPr id="4" name="Cube 3"/>
            <p:cNvSpPr/>
            <p:nvPr/>
          </p:nvSpPr>
          <p:spPr>
            <a:xfrm>
              <a:off x="2627784" y="5733256"/>
              <a:ext cx="864096" cy="72008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r>
                <a:rPr lang="el-GR" dirty="0" smtClean="0"/>
                <a:t>σ</a:t>
              </a:r>
              <a:endParaRPr lang="el-GR" dirty="0"/>
            </a:p>
          </p:txBody>
        </p:sp>
        <p:sp>
          <p:nvSpPr>
            <p:cNvPr id="5" name="Cube 4"/>
            <p:cNvSpPr/>
            <p:nvPr/>
          </p:nvSpPr>
          <p:spPr>
            <a:xfrm>
              <a:off x="4788024" y="5589240"/>
              <a:ext cx="1008112" cy="86409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r>
                <a:rPr lang="el-GR" dirty="0" smtClean="0"/>
                <a:t>χ</a:t>
              </a:r>
              <a:endParaRPr lang="el-GR" dirty="0"/>
            </a:p>
          </p:txBody>
        </p:sp>
        <p:sp>
          <p:nvSpPr>
            <p:cNvPr id="6" name="Cube 5"/>
            <p:cNvSpPr/>
            <p:nvPr/>
          </p:nvSpPr>
          <p:spPr>
            <a:xfrm>
              <a:off x="3635896" y="5661248"/>
              <a:ext cx="936104" cy="792088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r>
                <a:rPr lang="el-GR" dirty="0" smtClean="0"/>
                <a:t>φ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780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– 1 (*)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2068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l-GR" sz="1800" i="1" dirty="0" smtClean="0"/>
              <a:t>Ενδεικτικές τιμές % ποσοστών χαλάρωσης/συμπύκνωσης: Πίνακας 1 ( [1]: σελ.4 )</a:t>
            </a:r>
            <a:endParaRPr lang="el-GR" sz="1800" dirty="0" smtClean="0"/>
          </a:p>
          <a:p>
            <a:endParaRPr lang="el-G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4771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5301208"/>
            <a:ext cx="8153400" cy="8206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l-GR" sz="1400" b="1" i="1" dirty="0" smtClean="0">
                <a:latin typeface="Calibri" pitchFamily="34" charset="0"/>
              </a:rPr>
              <a:t>(*) ΣΗΜ.: Για λόγους συμβατότητας, η παράθεση/αρίθμηση των Πινάκων διατηρείται όμοια με το: </a:t>
            </a:r>
            <a:br>
              <a:rPr lang="el-GR" sz="1400" b="1" i="1" dirty="0" smtClean="0">
                <a:latin typeface="Calibri" pitchFamily="34" charset="0"/>
              </a:rPr>
            </a:br>
            <a:r>
              <a:rPr lang="el-GR" sz="1400" b="1" i="1" dirty="0" smtClean="0">
                <a:latin typeface="Calibri" pitchFamily="34" charset="0"/>
              </a:rPr>
              <a:t>[1] «Μηχανήματα Τεχνικών Έργων – Σημειώσεις για τις Ασκήσεις Πράξεως» του κ. Β. Ε. Κονιδάρη </a:t>
            </a:r>
            <a:br>
              <a:rPr lang="el-GR" sz="1400" b="1" i="1" dirty="0" smtClean="0">
                <a:latin typeface="Calibri" pitchFamily="34" charset="0"/>
              </a:rPr>
            </a:br>
            <a:r>
              <a:rPr lang="el-GR" sz="1400" b="1" i="1" dirty="0" smtClean="0">
                <a:latin typeface="Calibri" pitchFamily="34" charset="0"/>
              </a:rPr>
              <a:t>που έχει διανεμηθεί σε παλαιότερα εξάμηνα (σημειώνονται και οι αντίστοιχες σελίδες).</a:t>
            </a:r>
            <a:endParaRPr kumimoji="0" lang="el-G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3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Υλικά (Όγκος)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Εφαρμογή</a:t>
            </a:r>
          </a:p>
          <a:p>
            <a:pPr marL="0" indent="0">
              <a:buNone/>
            </a:pPr>
            <a:r>
              <a:rPr lang="el-GR" sz="2000" dirty="0"/>
              <a:t>1. Ένα είδος εδάφους ζυγίζει 10 kN/m3 χαλαρό και 12  kN/m3 </a:t>
            </a:r>
            <a:r>
              <a:rPr lang="el-GR" sz="2000" dirty="0" smtClean="0"/>
              <a:t>σε φυσική </a:t>
            </a:r>
            <a:r>
              <a:rPr lang="el-GR" sz="2000" dirty="0"/>
              <a:t>κατάσταση. Να υπολογιστεί ο συντελεστής sχ του εδάφους.</a:t>
            </a:r>
          </a:p>
          <a:p>
            <a:r>
              <a:rPr lang="el-GR" sz="2000" dirty="0"/>
              <a:t> Vχ = Vφ · sχ =&gt;  </a:t>
            </a:r>
          </a:p>
          <a:p>
            <a:r>
              <a:rPr lang="el-GR" sz="2000" dirty="0"/>
              <a:t>sχ = Vχ / Vφ  = (Β/γχ) / (Β/γφ) = γφ / γχ = 12/10 = 1,2</a:t>
            </a:r>
          </a:p>
          <a:p>
            <a:pPr marL="0" indent="0">
              <a:buNone/>
            </a:pPr>
            <a:r>
              <a:rPr lang="el-GR" sz="2000" dirty="0" smtClean="0"/>
              <a:t>2</a:t>
            </a:r>
            <a:r>
              <a:rPr lang="el-GR" sz="2000" dirty="0"/>
              <a:t>. Πόσος όγκος πρέπει να σκαφτεί (Vφ) και πόσος θα μεταφερθεί (Vχ) ώστε να γεμίσει ένα όρυγμα 20.000 m3 (Vσ);  ( sσ = 0,80 ,   sχ = 1,25 )</a:t>
            </a:r>
          </a:p>
          <a:p>
            <a:r>
              <a:rPr lang="el-GR" sz="2000" dirty="0"/>
              <a:t> Vσ = Vφ · sσ =&gt;  Vφ = Vσ / sσ = 20000 / 0,80 = 25.000 m3  </a:t>
            </a:r>
            <a:r>
              <a:rPr lang="el-GR" sz="2000" dirty="0" smtClean="0"/>
              <a:t> </a:t>
            </a:r>
            <a:r>
              <a:rPr lang="el-GR" sz="2000" dirty="0"/>
              <a:t>(θα σκαφτούν) </a:t>
            </a:r>
          </a:p>
          <a:p>
            <a:r>
              <a:rPr lang="el-GR" sz="2000" dirty="0"/>
              <a:t> Vχ = Vφ · sχ =&gt;  Vχ =  25.000 · 1,25 = 31.250 m3     </a:t>
            </a:r>
            <a:r>
              <a:rPr lang="el-GR" sz="2000" dirty="0" smtClean="0"/>
              <a:t>        (</a:t>
            </a:r>
            <a:r>
              <a:rPr lang="el-GR" sz="2000" dirty="0"/>
              <a:t>θα μεταφερθούν)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75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Μηχανές (Βάρος)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5410944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/>
              <a:t>Συνολικό Βάρος μηχανής	</a:t>
            </a:r>
            <a:endParaRPr lang="el-GR" dirty="0"/>
          </a:p>
          <a:p>
            <a:r>
              <a:rPr lang="el-GR" dirty="0"/>
              <a:t> </a:t>
            </a:r>
            <a:r>
              <a:rPr lang="en-US" dirty="0"/>
              <a:t>W</a:t>
            </a:r>
            <a:r>
              <a:rPr lang="el-GR" dirty="0"/>
              <a:t> = </a:t>
            </a:r>
            <a:r>
              <a:rPr lang="en-US" dirty="0"/>
              <a:t>W</a:t>
            </a:r>
            <a:r>
              <a:rPr lang="el-GR" baseline="-25000" dirty="0"/>
              <a:t>α</a:t>
            </a:r>
            <a:r>
              <a:rPr lang="el-GR" dirty="0"/>
              <a:t> + </a:t>
            </a:r>
            <a:r>
              <a:rPr lang="en-US" dirty="0"/>
              <a:t>W</a:t>
            </a:r>
            <a:r>
              <a:rPr lang="el-GR" dirty="0"/>
              <a:t>’ (διαφορετικό σε κάθε φάση του κύκλου)</a:t>
            </a:r>
          </a:p>
          <a:p>
            <a:endParaRPr lang="el-GR" dirty="0"/>
          </a:p>
          <a:p>
            <a:r>
              <a:rPr lang="en-US" dirty="0"/>
              <a:t>W</a:t>
            </a:r>
            <a:r>
              <a:rPr lang="el-GR" baseline="-25000" dirty="0"/>
              <a:t>α</a:t>
            </a:r>
            <a:r>
              <a:rPr lang="el-GR" dirty="0"/>
              <a:t> = </a:t>
            </a:r>
            <a:r>
              <a:rPr lang="el-GR" b="1" dirty="0"/>
              <a:t>Καθαρό Βάρος </a:t>
            </a:r>
            <a:r>
              <a:rPr lang="el-GR" dirty="0"/>
              <a:t>μηχανής, απόβαρο (σταθερό – δίνεται από τον κατασκευαστή).</a:t>
            </a:r>
          </a:p>
          <a:p>
            <a:endParaRPr lang="el-GR" dirty="0"/>
          </a:p>
          <a:p>
            <a:r>
              <a:rPr lang="en-US" dirty="0"/>
              <a:t>W</a:t>
            </a:r>
            <a:r>
              <a:rPr lang="el-GR" dirty="0"/>
              <a:t>’ = </a:t>
            </a:r>
            <a:r>
              <a:rPr lang="el-GR" b="1" dirty="0"/>
              <a:t>Βάρος</a:t>
            </a:r>
            <a:r>
              <a:rPr lang="el-GR" dirty="0"/>
              <a:t> μεταφερόμενου </a:t>
            </a:r>
            <a:r>
              <a:rPr lang="el-GR" b="1" dirty="0"/>
              <a:t>Φορτίου</a:t>
            </a:r>
            <a:r>
              <a:rPr lang="el-GR" dirty="0"/>
              <a:t> (διαφορετικό σε κάθε φάση του κύκλου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21505" name="Picture 1" descr="C:\Users\admin\Downloads\MTE\catid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603500" cy="20701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7956376" y="3356992"/>
            <a:ext cx="2880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Down Arrow 5"/>
          <p:cNvSpPr/>
          <p:nvPr/>
        </p:nvSpPr>
        <p:spPr>
          <a:xfrm>
            <a:off x="6444208" y="1916832"/>
            <a:ext cx="28803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03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Μηχανές (Υποδοχέας)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27500" r="28555"/>
          <a:stretch>
            <a:fillRect/>
          </a:stretch>
        </p:blipFill>
        <p:spPr bwMode="auto">
          <a:xfrm>
            <a:off x="6016842" y="3746014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3097062">
            <a:off x="6844243" y="4003310"/>
            <a:ext cx="983015" cy="522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l-GR" dirty="0" smtClean="0"/>
              <a:t>δ</a:t>
            </a:r>
            <a:endParaRPr lang="el-GR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5587135" y="4862137"/>
            <a:ext cx="994068" cy="576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Vv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/>
              <a:t>Χωρητικότητα Υποδοχέα - </a:t>
            </a:r>
            <a:r>
              <a:rPr lang="el-GR" dirty="0"/>
              <a:t>Συμβολίζεται </a:t>
            </a:r>
            <a:r>
              <a:rPr lang="en-US" dirty="0"/>
              <a:t>V</a:t>
            </a:r>
            <a:r>
              <a:rPr lang="el-GR" dirty="0"/>
              <a:t>. Μετράται σε κυβ. μέτρα (</a:t>
            </a:r>
            <a:r>
              <a:rPr lang="en-US" dirty="0"/>
              <a:t>m</a:t>
            </a:r>
            <a:r>
              <a:rPr lang="el-GR" baseline="30000" dirty="0"/>
              <a:t>3</a:t>
            </a:r>
            <a:r>
              <a:rPr lang="el-GR" dirty="0"/>
              <a:t>)</a:t>
            </a:r>
          </a:p>
          <a:p>
            <a:pPr>
              <a:buNone/>
            </a:pPr>
            <a:r>
              <a:rPr lang="el-GR" dirty="0"/>
              <a:t>Είναι ο μέγιστος όγκος του υλικού που χωράει, δηλαδή, Ο εσωτερικός όγκος υποδοχέα + Ο επιπλέον σωρός του υλικού – Οι τυχόν κενοί χώροι .</a:t>
            </a:r>
          </a:p>
          <a:p>
            <a:r>
              <a:rPr lang="el-GR" b="1" dirty="0"/>
              <a:t>Όγκος στέψης </a:t>
            </a:r>
            <a:r>
              <a:rPr lang="en-US" dirty="0"/>
              <a:t>V</a:t>
            </a:r>
            <a:r>
              <a:rPr lang="el-GR" baseline="-25000" dirty="0"/>
              <a:t>ω</a:t>
            </a:r>
            <a:r>
              <a:rPr lang="el-GR" dirty="0"/>
              <a:t> = 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+ </a:t>
            </a:r>
            <a:r>
              <a:rPr lang="en-US" dirty="0"/>
              <a:t>V</a:t>
            </a:r>
            <a:r>
              <a:rPr lang="el-GR" baseline="-25000" dirty="0"/>
              <a:t>δ</a:t>
            </a:r>
            <a:r>
              <a:rPr lang="el-GR" dirty="0"/>
              <a:t> =  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· </a:t>
            </a:r>
            <a:r>
              <a:rPr lang="en-US" dirty="0"/>
              <a:t>f</a:t>
            </a:r>
            <a:r>
              <a:rPr lang="el-GR" baseline="-25000" dirty="0"/>
              <a:t>π</a:t>
            </a:r>
            <a:endParaRPr lang="el-GR" dirty="0"/>
          </a:p>
          <a:p>
            <a:r>
              <a:rPr lang="el-GR" dirty="0"/>
              <a:t>Όπου,  </a:t>
            </a:r>
            <a:r>
              <a:rPr lang="en-US" dirty="0"/>
              <a:t>f</a:t>
            </a:r>
            <a:r>
              <a:rPr lang="el-GR" baseline="-25000" dirty="0"/>
              <a:t>π</a:t>
            </a:r>
            <a:r>
              <a:rPr lang="el-GR" dirty="0"/>
              <a:t> = συντελεστής πλήρωσης,</a:t>
            </a:r>
          </a:p>
          <a:p>
            <a:r>
              <a:rPr lang="el-GR" dirty="0"/>
              <a:t> </a:t>
            </a:r>
            <a:r>
              <a:rPr lang="en-US" dirty="0"/>
              <a:t>V</a:t>
            </a:r>
            <a:r>
              <a:rPr lang="en-US" baseline="-25000" dirty="0"/>
              <a:t>v</a:t>
            </a:r>
            <a:r>
              <a:rPr lang="el-GR" dirty="0"/>
              <a:t> = </a:t>
            </a:r>
            <a:r>
              <a:rPr lang="el-GR" b="1" dirty="0"/>
              <a:t>Γεωμετρικός Όγκος Υποδοχέα </a:t>
            </a:r>
            <a:br>
              <a:rPr lang="el-GR" b="1" dirty="0"/>
            </a:br>
            <a:r>
              <a:rPr lang="el-GR" dirty="0"/>
              <a:t>(δίνεται από τον κατασκευαστή</a:t>
            </a:r>
            <a:r>
              <a:rPr lang="en-US" dirty="0"/>
              <a:t>, </a:t>
            </a:r>
            <a:r>
              <a:rPr lang="el-GR" dirty="0"/>
              <a:t>ή, </a:t>
            </a:r>
            <a:br>
              <a:rPr lang="el-GR" dirty="0"/>
            </a:br>
            <a:r>
              <a:rPr lang="el-GR" dirty="0"/>
              <a:t>υπολογίζεται από τις διαστάσεις)</a:t>
            </a:r>
          </a:p>
          <a:p>
            <a:r>
              <a:rPr lang="el-GR" dirty="0"/>
              <a:t> </a:t>
            </a:r>
            <a:r>
              <a:rPr lang="en-US" dirty="0"/>
              <a:t>V</a:t>
            </a:r>
            <a:r>
              <a:rPr lang="el-GR" baseline="-25000" dirty="0"/>
              <a:t>δ</a:t>
            </a:r>
            <a:r>
              <a:rPr lang="el-GR" dirty="0"/>
              <a:t> = </a:t>
            </a:r>
            <a:r>
              <a:rPr lang="el-GR" b="1" dirty="0"/>
              <a:t>Όγκος Σωρού </a:t>
            </a:r>
            <a:r>
              <a:rPr lang="el-GR" dirty="0"/>
              <a:t>(εξαρτάται από το υλικό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632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626</TotalTime>
  <Words>1929</Words>
  <Application>Microsoft Office PowerPoint</Application>
  <PresentationFormat>On-screen Show (4:3)</PresentationFormat>
  <Paragraphs>231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template</vt:lpstr>
      <vt:lpstr>OC_template_updated</vt:lpstr>
      <vt:lpstr>1_OC_template_updated</vt:lpstr>
      <vt:lpstr>Διαχείριση Έργων &amp; Εργοταξίων</vt:lpstr>
      <vt:lpstr>ΜΤΕ – Βελτιστοποίηση Χρόνου/Κόστους</vt:lpstr>
      <vt:lpstr>ΜΤΕ – Υλικά (Τύπος)</vt:lpstr>
      <vt:lpstr>ΜΤΕ – Υλικά (Βάρος)</vt:lpstr>
      <vt:lpstr>ΜΤΕ – Υλικά (Όγκος)</vt:lpstr>
      <vt:lpstr>Πίνακας – 1 (*)</vt:lpstr>
      <vt:lpstr>ΜΤΕ – Υλικά (Όγκος)</vt:lpstr>
      <vt:lpstr>ΜΤΕ – Μηχανές (Βάρος)</vt:lpstr>
      <vt:lpstr>ΜΤΕ – Μηχανές (Υποδοχέας) 1/2</vt:lpstr>
      <vt:lpstr>ΜΤΕ – Μηχανές (Υποδοχέας) 2/2</vt:lpstr>
      <vt:lpstr>Πίνακας - 2</vt:lpstr>
      <vt:lpstr>ΜΤΕ – Φάσεις Κύκλου Εργασίας Μηχανών</vt:lpstr>
      <vt:lpstr>ΜΤΕ – Βασικός Κύκλος Εργασίας</vt:lpstr>
      <vt:lpstr>Πίνακας - 7</vt:lpstr>
      <vt:lpstr>ΜΤΕ - Απόδοση</vt:lpstr>
      <vt:lpstr>Πίνακας - 6</vt:lpstr>
      <vt:lpstr>ΜΤΕ - Απόδοση</vt:lpstr>
      <vt:lpstr>ΜΤΕ – Παραγωγικότητα</vt:lpstr>
      <vt:lpstr>Πίνακας - 3</vt:lpstr>
      <vt:lpstr>ΜΤΕ – Κόστος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Author</cp:lastModifiedBy>
  <cp:revision>79</cp:revision>
  <dcterms:created xsi:type="dcterms:W3CDTF">2015-07-23T11:35:20Z</dcterms:created>
  <dcterms:modified xsi:type="dcterms:W3CDTF">2015-09-02T08:50:38Z</dcterms:modified>
</cp:coreProperties>
</file>