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8" r:id="rId3"/>
  </p:sldMasterIdLst>
  <p:notesMasterIdLst>
    <p:notesMasterId r:id="rId28"/>
  </p:notesMasterIdLst>
  <p:handoutMasterIdLst>
    <p:handoutMasterId r:id="rId29"/>
  </p:handoutMasterIdLst>
  <p:sldIdLst>
    <p:sldId id="276"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3" r:id="rId24"/>
    <p:sldId id="284" r:id="rId25"/>
    <p:sldId id="281" r:id="rId26"/>
    <p:sldId id="282"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C2C7"/>
    <a:srgbClr val="D4CCB0"/>
    <a:srgbClr val="304E52"/>
    <a:srgbClr val="2D484C"/>
    <a:srgbClr val="263B3F"/>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2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F8A0E7D6-575D-4540-805F-CA31126582DC}" type="slidenum">
              <a:rPr lang="en-GB" altLang="el-GR" smtClean="0">
                <a:solidFill>
                  <a:srgbClr val="000000"/>
                </a:solidFill>
                <a:latin typeface="Times New Roman" pitchFamily="18" charset="0"/>
              </a:rPr>
              <a:pPr eaLnBrk="1"/>
              <a:t>9</a:t>
            </a:fld>
            <a:endParaRPr lang="en-GB" altLang="el-GR" dirty="0" smtClean="0">
              <a:solidFill>
                <a:srgbClr val="000000"/>
              </a:solidFill>
              <a:latin typeface="Times New Roman" pitchFamily="18" charset="0"/>
            </a:endParaRPr>
          </a:p>
        </p:txBody>
      </p:sp>
      <p:sp>
        <p:nvSpPr>
          <p:cNvPr id="29699" name="Text Box 1"/>
          <p:cNvSpPr>
            <a:spLocks noGrp="1" noRot="1" noChangeAspect="1" noChangeArrowheads="1" noTextEdit="1"/>
          </p:cNvSpPr>
          <p:nvPr>
            <p:ph type="sldImg"/>
          </p:nvPr>
        </p:nvSpPr>
        <p:spPr>
          <a:xfrm>
            <a:off x="996950" y="777875"/>
            <a:ext cx="5084763" cy="3813175"/>
          </a:xfrm>
          <a:solidFill>
            <a:srgbClr val="FFFFFF"/>
          </a:solidFill>
          <a:ln>
            <a:solidFill>
              <a:srgbClr val="000000"/>
            </a:solidFill>
            <a:miter lim="800000"/>
            <a:headEnd/>
            <a:tailEnd/>
          </a:ln>
        </p:spPr>
      </p:sp>
      <p:sp>
        <p:nvSpPr>
          <p:cNvPr id="29700" name="Text Box 2"/>
          <p:cNvSpPr>
            <a:spLocks noGrp="1" noChangeArrowheads="1"/>
          </p:cNvSpPr>
          <p:nvPr>
            <p:ph type="body" idx="1"/>
          </p:nvPr>
        </p:nvSpPr>
        <p:spPr>
          <a:xfrm>
            <a:off x="710108" y="4861252"/>
            <a:ext cx="5659978" cy="45816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dirty="0" smtClean="0">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2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DB730C7B-3641-4853-AD3D-99101B999868}" type="slidenum">
              <a:rPr lang="en-GB" altLang="el-GR" smtClean="0">
                <a:solidFill>
                  <a:srgbClr val="000000"/>
                </a:solidFill>
                <a:latin typeface="Times New Roman" pitchFamily="18" charset="0"/>
              </a:rPr>
              <a:pPr eaLnBrk="1"/>
              <a:t>10</a:t>
            </a:fld>
            <a:endParaRPr lang="en-GB" altLang="el-GR" dirty="0" smtClean="0">
              <a:solidFill>
                <a:srgbClr val="000000"/>
              </a:solidFill>
              <a:latin typeface="Times New Roman" pitchFamily="18" charset="0"/>
            </a:endParaRPr>
          </a:p>
        </p:txBody>
      </p:sp>
      <p:sp>
        <p:nvSpPr>
          <p:cNvPr id="30723" name="Text Box 1"/>
          <p:cNvSpPr>
            <a:spLocks noGrp="1" noRot="1" noChangeAspect="1" noChangeArrowheads="1" noTextEdit="1"/>
          </p:cNvSpPr>
          <p:nvPr>
            <p:ph type="sldImg"/>
          </p:nvPr>
        </p:nvSpPr>
        <p:spPr>
          <a:xfrm>
            <a:off x="996950" y="777875"/>
            <a:ext cx="5084763" cy="3813175"/>
          </a:xfrm>
          <a:solidFill>
            <a:srgbClr val="FFFFFF"/>
          </a:solidFill>
          <a:ln>
            <a:solidFill>
              <a:srgbClr val="000000"/>
            </a:solidFill>
            <a:miter lim="800000"/>
            <a:headEnd/>
            <a:tailEnd/>
          </a:ln>
        </p:spPr>
      </p:sp>
      <p:sp>
        <p:nvSpPr>
          <p:cNvPr id="30724" name="Text Box 2"/>
          <p:cNvSpPr>
            <a:spLocks noGrp="1" noChangeArrowheads="1"/>
          </p:cNvSpPr>
          <p:nvPr>
            <p:ph type="body" idx="1"/>
          </p:nvPr>
        </p:nvSpPr>
        <p:spPr>
          <a:xfrm>
            <a:off x="710108" y="4861252"/>
            <a:ext cx="5659978" cy="45816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dirty="0" smtClean="0">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2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84121FD5-2607-4A11-80F6-07D01BE4162B}" type="slidenum">
              <a:rPr lang="en-GB" altLang="el-GR" smtClean="0">
                <a:solidFill>
                  <a:srgbClr val="000000"/>
                </a:solidFill>
                <a:latin typeface="Times New Roman" pitchFamily="18" charset="0"/>
              </a:rPr>
              <a:pPr eaLnBrk="1"/>
              <a:t>11</a:t>
            </a:fld>
            <a:endParaRPr lang="en-GB" altLang="el-GR" dirty="0" smtClean="0">
              <a:solidFill>
                <a:srgbClr val="000000"/>
              </a:solidFill>
              <a:latin typeface="Times New Roman" pitchFamily="18" charset="0"/>
            </a:endParaRPr>
          </a:p>
        </p:txBody>
      </p:sp>
      <p:sp>
        <p:nvSpPr>
          <p:cNvPr id="31747" name="Text Box 1"/>
          <p:cNvSpPr>
            <a:spLocks noGrp="1" noRot="1" noChangeAspect="1" noChangeArrowheads="1" noTextEdit="1"/>
          </p:cNvSpPr>
          <p:nvPr>
            <p:ph type="sldImg"/>
          </p:nvPr>
        </p:nvSpPr>
        <p:spPr>
          <a:xfrm>
            <a:off x="996950" y="777875"/>
            <a:ext cx="5084763" cy="3813175"/>
          </a:xfrm>
          <a:solidFill>
            <a:srgbClr val="FFFFFF"/>
          </a:solidFill>
          <a:ln>
            <a:solidFill>
              <a:srgbClr val="000000"/>
            </a:solidFill>
            <a:miter lim="800000"/>
            <a:headEnd/>
            <a:tailEnd/>
          </a:ln>
        </p:spPr>
      </p:sp>
      <p:sp>
        <p:nvSpPr>
          <p:cNvPr id="31748" name="Text Box 2"/>
          <p:cNvSpPr>
            <a:spLocks noGrp="1" noChangeArrowheads="1"/>
          </p:cNvSpPr>
          <p:nvPr>
            <p:ph type="body" idx="1"/>
          </p:nvPr>
        </p:nvSpPr>
        <p:spPr>
          <a:xfrm>
            <a:off x="710108" y="4861252"/>
            <a:ext cx="5659978" cy="45816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dirty="0" smtClean="0">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6685A9A9-7BAA-45CF-BE5C-22303C12FA58}" type="slidenum">
              <a:rPr lang="en-GB" altLang="el-GR" smtClean="0">
                <a:solidFill>
                  <a:srgbClr val="000000"/>
                </a:solidFill>
                <a:latin typeface="Times New Roman" pitchFamily="18" charset="0"/>
              </a:rPr>
              <a:pPr eaLnBrk="1"/>
              <a:t>12</a:t>
            </a:fld>
            <a:endParaRPr lang="en-GB" altLang="el-GR" dirty="0" smtClean="0">
              <a:solidFill>
                <a:srgbClr val="000000"/>
              </a:solidFill>
              <a:latin typeface="Times New Roman" pitchFamily="18" charset="0"/>
            </a:endParaRPr>
          </a:p>
        </p:txBody>
      </p:sp>
      <p:sp>
        <p:nvSpPr>
          <p:cNvPr id="32771" name="Text Box 1"/>
          <p:cNvSpPr>
            <a:spLocks noGrp="1" noRot="1" noChangeAspect="1" noChangeArrowheads="1" noTextEdit="1"/>
          </p:cNvSpPr>
          <p:nvPr>
            <p:ph type="sldImg"/>
          </p:nvPr>
        </p:nvSpPr>
        <p:spPr>
          <a:xfrm>
            <a:off x="996950" y="777875"/>
            <a:ext cx="5084763" cy="3813175"/>
          </a:xfrm>
          <a:solidFill>
            <a:srgbClr val="FFFFFF"/>
          </a:solidFill>
          <a:ln>
            <a:solidFill>
              <a:srgbClr val="000000"/>
            </a:solidFill>
            <a:miter lim="800000"/>
            <a:headEnd/>
            <a:tailEnd/>
          </a:ln>
        </p:spPr>
      </p:sp>
      <p:sp>
        <p:nvSpPr>
          <p:cNvPr id="32772" name="Text Box 2"/>
          <p:cNvSpPr>
            <a:spLocks noGrp="1" noChangeArrowheads="1"/>
          </p:cNvSpPr>
          <p:nvPr>
            <p:ph type="body" idx="1"/>
          </p:nvPr>
        </p:nvSpPr>
        <p:spPr>
          <a:xfrm>
            <a:off x="710108" y="4861252"/>
            <a:ext cx="5659978" cy="45816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dirty="0" smtClean="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2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204E87AC-5416-439D-9FFD-CE9354B0C906}" type="slidenum">
              <a:rPr lang="en-GB" altLang="el-GR" smtClean="0">
                <a:solidFill>
                  <a:srgbClr val="000000"/>
                </a:solidFill>
                <a:latin typeface="Times New Roman" pitchFamily="18" charset="0"/>
              </a:rPr>
              <a:pPr eaLnBrk="1"/>
              <a:t>13</a:t>
            </a:fld>
            <a:endParaRPr lang="en-GB" altLang="el-GR" dirty="0" smtClean="0">
              <a:solidFill>
                <a:srgbClr val="000000"/>
              </a:solidFill>
              <a:latin typeface="Times New Roman" pitchFamily="18" charset="0"/>
            </a:endParaRPr>
          </a:p>
        </p:txBody>
      </p:sp>
      <p:sp>
        <p:nvSpPr>
          <p:cNvPr id="33795" name="Text Box 1"/>
          <p:cNvSpPr>
            <a:spLocks noGrp="1" noRot="1" noChangeAspect="1" noChangeArrowheads="1" noTextEdit="1"/>
          </p:cNvSpPr>
          <p:nvPr>
            <p:ph type="sldImg"/>
          </p:nvPr>
        </p:nvSpPr>
        <p:spPr>
          <a:xfrm>
            <a:off x="996950" y="777875"/>
            <a:ext cx="5084763" cy="3813175"/>
          </a:xfrm>
          <a:solidFill>
            <a:srgbClr val="FFFFFF"/>
          </a:solidFill>
          <a:ln>
            <a:solidFill>
              <a:srgbClr val="000000"/>
            </a:solidFill>
            <a:miter lim="800000"/>
            <a:headEnd/>
            <a:tailEnd/>
          </a:ln>
        </p:spPr>
      </p:sp>
      <p:sp>
        <p:nvSpPr>
          <p:cNvPr id="33796" name="Text Box 2"/>
          <p:cNvSpPr>
            <a:spLocks noGrp="1" noChangeArrowheads="1"/>
          </p:cNvSpPr>
          <p:nvPr>
            <p:ph type="body" idx="1"/>
          </p:nvPr>
        </p:nvSpPr>
        <p:spPr>
          <a:xfrm>
            <a:off x="710108" y="4861252"/>
            <a:ext cx="5659978" cy="45816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dirty="0" smtClean="0">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13201AEF-65AA-42EC-9D5F-C2AF1D801B40}" type="slidenum">
              <a:rPr lang="en-GB" altLang="el-GR" smtClean="0">
                <a:solidFill>
                  <a:srgbClr val="000000"/>
                </a:solidFill>
                <a:latin typeface="Times New Roman" pitchFamily="18" charset="0"/>
              </a:rPr>
              <a:pPr eaLnBrk="1"/>
              <a:t>14</a:t>
            </a:fld>
            <a:endParaRPr lang="en-GB" altLang="el-GR" dirty="0" smtClean="0">
              <a:solidFill>
                <a:srgbClr val="000000"/>
              </a:solidFill>
              <a:latin typeface="Times New Roman" pitchFamily="18" charset="0"/>
            </a:endParaRPr>
          </a:p>
        </p:txBody>
      </p:sp>
      <p:sp>
        <p:nvSpPr>
          <p:cNvPr id="34819" name="Text Box 1"/>
          <p:cNvSpPr>
            <a:spLocks noGrp="1" noRot="1" noChangeAspect="1" noChangeArrowheads="1" noTextEdit="1"/>
          </p:cNvSpPr>
          <p:nvPr>
            <p:ph type="sldImg"/>
          </p:nvPr>
        </p:nvSpPr>
        <p:spPr>
          <a:xfrm>
            <a:off x="996950" y="777875"/>
            <a:ext cx="5084763" cy="3813175"/>
          </a:xfrm>
          <a:solidFill>
            <a:srgbClr val="FFFFFF"/>
          </a:solidFill>
          <a:ln>
            <a:solidFill>
              <a:srgbClr val="000000"/>
            </a:solidFill>
            <a:miter lim="800000"/>
            <a:headEnd/>
            <a:tailEnd/>
          </a:ln>
        </p:spPr>
      </p:sp>
      <p:sp>
        <p:nvSpPr>
          <p:cNvPr id="34820" name="Text Box 2"/>
          <p:cNvSpPr>
            <a:spLocks noGrp="1" noChangeArrowheads="1"/>
          </p:cNvSpPr>
          <p:nvPr>
            <p:ph type="body" idx="1"/>
          </p:nvPr>
        </p:nvSpPr>
        <p:spPr>
          <a:xfrm>
            <a:off x="710108" y="4861252"/>
            <a:ext cx="5659978" cy="45816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dirty="0" smtClean="0">
              <a:latin typeface="Times New Roman" pitchFamily="18"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2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A9166700-F6D5-4FFB-A5DB-33A934F454C8}" type="slidenum">
              <a:rPr lang="en-GB" altLang="el-GR" smtClean="0">
                <a:solidFill>
                  <a:srgbClr val="000000"/>
                </a:solidFill>
                <a:latin typeface="Times New Roman" pitchFamily="18" charset="0"/>
              </a:rPr>
              <a:pPr eaLnBrk="1"/>
              <a:t>15</a:t>
            </a:fld>
            <a:endParaRPr lang="en-GB" altLang="el-GR" dirty="0" smtClean="0">
              <a:solidFill>
                <a:srgbClr val="000000"/>
              </a:solidFill>
              <a:latin typeface="Times New Roman" pitchFamily="18" charset="0"/>
            </a:endParaRPr>
          </a:p>
        </p:txBody>
      </p:sp>
      <p:sp>
        <p:nvSpPr>
          <p:cNvPr id="35843" name="Text Box 1"/>
          <p:cNvSpPr>
            <a:spLocks noGrp="1" noRot="1" noChangeAspect="1" noChangeArrowheads="1" noTextEdit="1"/>
          </p:cNvSpPr>
          <p:nvPr>
            <p:ph type="sldImg"/>
          </p:nvPr>
        </p:nvSpPr>
        <p:spPr>
          <a:xfrm>
            <a:off x="996950" y="777875"/>
            <a:ext cx="5084763" cy="3813175"/>
          </a:xfrm>
          <a:solidFill>
            <a:srgbClr val="FFFFFF"/>
          </a:solidFill>
          <a:ln>
            <a:solidFill>
              <a:srgbClr val="000000"/>
            </a:solidFill>
            <a:miter lim="800000"/>
            <a:headEnd/>
            <a:tailEnd/>
          </a:ln>
        </p:spPr>
      </p:sp>
      <p:sp>
        <p:nvSpPr>
          <p:cNvPr id="35844" name="Text Box 2"/>
          <p:cNvSpPr>
            <a:spLocks noGrp="1" noChangeArrowheads="1"/>
          </p:cNvSpPr>
          <p:nvPr>
            <p:ph type="body" idx="1"/>
          </p:nvPr>
        </p:nvSpPr>
        <p:spPr>
          <a:xfrm>
            <a:off x="710108" y="4861252"/>
            <a:ext cx="5659978" cy="45816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dirty="0" smtClean="0">
              <a:latin typeface="Times New Roman" pitchFamily="18"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2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BED0ACCF-1E7C-4395-A48B-E316939C94EB}" type="slidenum">
              <a:rPr lang="en-GB" altLang="el-GR" smtClean="0">
                <a:solidFill>
                  <a:srgbClr val="000000"/>
                </a:solidFill>
                <a:latin typeface="Times New Roman" pitchFamily="18" charset="0"/>
              </a:rPr>
              <a:pPr eaLnBrk="1"/>
              <a:t>1</a:t>
            </a:fld>
            <a:endParaRPr lang="en-GB" altLang="el-GR" dirty="0" smtClean="0">
              <a:solidFill>
                <a:srgbClr val="000000"/>
              </a:solidFill>
              <a:latin typeface="Times New Roman" pitchFamily="18" charset="0"/>
            </a:endParaRPr>
          </a:p>
        </p:txBody>
      </p:sp>
      <p:sp>
        <p:nvSpPr>
          <p:cNvPr id="21507" name="Text Box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21508" name="Text Box 2"/>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dirty="0" smtClean="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2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B9BEC12B-1A32-4484-8B5F-85F84B3A41F2}" type="slidenum">
              <a:rPr lang="en-GB" altLang="el-GR" smtClean="0">
                <a:solidFill>
                  <a:srgbClr val="000000"/>
                </a:solidFill>
                <a:latin typeface="Times New Roman" pitchFamily="18" charset="0"/>
              </a:rPr>
              <a:pPr eaLnBrk="1"/>
              <a:t>2</a:t>
            </a:fld>
            <a:endParaRPr lang="en-GB" altLang="el-GR" dirty="0" smtClean="0">
              <a:solidFill>
                <a:srgbClr val="000000"/>
              </a:solidFill>
              <a:latin typeface="Times New Roman" pitchFamily="18" charset="0"/>
            </a:endParaRPr>
          </a:p>
        </p:txBody>
      </p:sp>
      <p:sp>
        <p:nvSpPr>
          <p:cNvPr id="22531" name="Text Box 1"/>
          <p:cNvSpPr>
            <a:spLocks noGrp="1" noRot="1" noChangeAspect="1" noChangeArrowheads="1" noTextEdit="1"/>
          </p:cNvSpPr>
          <p:nvPr>
            <p:ph type="sldImg"/>
          </p:nvPr>
        </p:nvSpPr>
        <p:spPr>
          <a:xfrm>
            <a:off x="996950" y="777875"/>
            <a:ext cx="5086350" cy="3814763"/>
          </a:xfrm>
          <a:solidFill>
            <a:srgbClr val="FFFFFF"/>
          </a:solidFill>
          <a:ln>
            <a:solidFill>
              <a:srgbClr val="000000"/>
            </a:solidFill>
            <a:miter lim="800000"/>
            <a:headEnd/>
            <a:tailEnd/>
          </a:ln>
        </p:spPr>
      </p:sp>
      <p:sp>
        <p:nvSpPr>
          <p:cNvPr id="22532" name="Text Box 2"/>
          <p:cNvSpPr>
            <a:spLocks noGrp="1" noChangeArrowheads="1"/>
          </p:cNvSpPr>
          <p:nvPr>
            <p:ph type="body" idx="1"/>
          </p:nvPr>
        </p:nvSpPr>
        <p:spPr>
          <a:xfrm>
            <a:off x="710109" y="4861252"/>
            <a:ext cx="5661470" cy="45831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dirty="0"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2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968939D3-8CA3-42E9-8300-E8CE0BB6714F}" type="slidenum">
              <a:rPr lang="en-GB" altLang="el-GR" smtClean="0">
                <a:solidFill>
                  <a:srgbClr val="000000"/>
                </a:solidFill>
                <a:latin typeface="Times New Roman" pitchFamily="18" charset="0"/>
              </a:rPr>
              <a:pPr eaLnBrk="1"/>
              <a:t>3</a:t>
            </a:fld>
            <a:endParaRPr lang="en-GB" altLang="el-GR" dirty="0" smtClean="0">
              <a:solidFill>
                <a:srgbClr val="000000"/>
              </a:solidFill>
              <a:latin typeface="Times New Roman" pitchFamily="18" charset="0"/>
            </a:endParaRPr>
          </a:p>
        </p:txBody>
      </p:sp>
      <p:sp>
        <p:nvSpPr>
          <p:cNvPr id="23555" name="Text Box 1"/>
          <p:cNvSpPr>
            <a:spLocks noGrp="1" noRot="1" noChangeAspect="1" noChangeArrowheads="1" noTextEdit="1"/>
          </p:cNvSpPr>
          <p:nvPr>
            <p:ph type="sldImg"/>
          </p:nvPr>
        </p:nvSpPr>
        <p:spPr>
          <a:xfrm>
            <a:off x="996950" y="777875"/>
            <a:ext cx="5086350" cy="3814763"/>
          </a:xfrm>
          <a:solidFill>
            <a:srgbClr val="FFFFFF"/>
          </a:solidFill>
          <a:ln>
            <a:solidFill>
              <a:srgbClr val="000000"/>
            </a:solidFill>
            <a:miter lim="800000"/>
            <a:headEnd/>
            <a:tailEnd/>
          </a:ln>
        </p:spPr>
      </p:sp>
      <p:sp>
        <p:nvSpPr>
          <p:cNvPr id="23556" name="Text Box 2"/>
          <p:cNvSpPr>
            <a:spLocks noGrp="1" noChangeArrowheads="1"/>
          </p:cNvSpPr>
          <p:nvPr>
            <p:ph type="body" idx="1"/>
          </p:nvPr>
        </p:nvSpPr>
        <p:spPr>
          <a:xfrm>
            <a:off x="710109" y="4861252"/>
            <a:ext cx="5661470" cy="45831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dirty="0"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94FA8E5F-5ABC-4292-8ADB-45671EB6D90D}" type="slidenum">
              <a:rPr lang="en-GB" altLang="el-GR" smtClean="0">
                <a:solidFill>
                  <a:srgbClr val="000000"/>
                </a:solidFill>
                <a:latin typeface="Times New Roman" pitchFamily="18" charset="0"/>
              </a:rPr>
              <a:pPr eaLnBrk="1"/>
              <a:t>4</a:t>
            </a:fld>
            <a:endParaRPr lang="en-GB" altLang="el-GR" dirty="0" smtClean="0">
              <a:solidFill>
                <a:srgbClr val="000000"/>
              </a:solidFill>
              <a:latin typeface="Times New Roman" pitchFamily="18" charset="0"/>
            </a:endParaRPr>
          </a:p>
        </p:txBody>
      </p:sp>
      <p:sp>
        <p:nvSpPr>
          <p:cNvPr id="24579" name="Text Box 1"/>
          <p:cNvSpPr>
            <a:spLocks noGrp="1" noRot="1" noChangeAspect="1" noChangeArrowheads="1" noTextEdit="1"/>
          </p:cNvSpPr>
          <p:nvPr>
            <p:ph type="sldImg"/>
          </p:nvPr>
        </p:nvSpPr>
        <p:spPr>
          <a:xfrm>
            <a:off x="996950" y="777875"/>
            <a:ext cx="5086350" cy="3814763"/>
          </a:xfrm>
          <a:solidFill>
            <a:srgbClr val="FFFFFF"/>
          </a:solidFill>
          <a:ln>
            <a:solidFill>
              <a:srgbClr val="000000"/>
            </a:solidFill>
            <a:miter lim="800000"/>
            <a:headEnd/>
            <a:tailEnd/>
          </a:ln>
        </p:spPr>
      </p:sp>
      <p:sp>
        <p:nvSpPr>
          <p:cNvPr id="24580" name="Text Box 2"/>
          <p:cNvSpPr>
            <a:spLocks noGrp="1" noChangeArrowheads="1"/>
          </p:cNvSpPr>
          <p:nvPr>
            <p:ph type="body" idx="1"/>
          </p:nvPr>
        </p:nvSpPr>
        <p:spPr>
          <a:xfrm>
            <a:off x="710109" y="4861252"/>
            <a:ext cx="5661470" cy="45831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dirty="0" smtClean="0">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2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F5E58F23-8B29-44AB-9EBC-CF8441E1C088}" type="slidenum">
              <a:rPr lang="en-GB" altLang="el-GR" smtClean="0">
                <a:solidFill>
                  <a:srgbClr val="000000"/>
                </a:solidFill>
                <a:latin typeface="Times New Roman" pitchFamily="18" charset="0"/>
              </a:rPr>
              <a:pPr eaLnBrk="1"/>
              <a:t>5</a:t>
            </a:fld>
            <a:endParaRPr lang="en-GB" altLang="el-GR" dirty="0" smtClean="0">
              <a:solidFill>
                <a:srgbClr val="000000"/>
              </a:solidFill>
              <a:latin typeface="Times New Roman" pitchFamily="18" charset="0"/>
            </a:endParaRPr>
          </a:p>
        </p:txBody>
      </p:sp>
      <p:sp>
        <p:nvSpPr>
          <p:cNvPr id="25603" name="Text Box 1"/>
          <p:cNvSpPr>
            <a:spLocks noGrp="1" noRot="1" noChangeAspect="1" noChangeArrowheads="1" noTextEdit="1"/>
          </p:cNvSpPr>
          <p:nvPr>
            <p:ph type="sldImg"/>
          </p:nvPr>
        </p:nvSpPr>
        <p:spPr>
          <a:xfrm>
            <a:off x="996950" y="777875"/>
            <a:ext cx="5086350" cy="3814763"/>
          </a:xfrm>
          <a:solidFill>
            <a:srgbClr val="FFFFFF"/>
          </a:solidFill>
          <a:ln>
            <a:solidFill>
              <a:srgbClr val="000000"/>
            </a:solidFill>
            <a:miter lim="800000"/>
            <a:headEnd/>
            <a:tailEnd/>
          </a:ln>
        </p:spPr>
      </p:sp>
      <p:sp>
        <p:nvSpPr>
          <p:cNvPr id="25604" name="Text Box 2"/>
          <p:cNvSpPr>
            <a:spLocks noGrp="1" noChangeArrowheads="1"/>
          </p:cNvSpPr>
          <p:nvPr>
            <p:ph type="body" idx="1"/>
          </p:nvPr>
        </p:nvSpPr>
        <p:spPr>
          <a:xfrm>
            <a:off x="710109" y="4861252"/>
            <a:ext cx="5661470" cy="45831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dirty="0" smtClean="0">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2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C033D5F2-BCDF-4A75-BBEC-69C9A78CFBFE}" type="slidenum">
              <a:rPr lang="en-GB" altLang="el-GR" smtClean="0">
                <a:solidFill>
                  <a:srgbClr val="000000"/>
                </a:solidFill>
                <a:latin typeface="Times New Roman" pitchFamily="18" charset="0"/>
              </a:rPr>
              <a:pPr eaLnBrk="1"/>
              <a:t>6</a:t>
            </a:fld>
            <a:endParaRPr lang="en-GB" altLang="el-GR" dirty="0" smtClean="0">
              <a:solidFill>
                <a:srgbClr val="000000"/>
              </a:solidFill>
              <a:latin typeface="Times New Roman" pitchFamily="18" charset="0"/>
            </a:endParaRPr>
          </a:p>
        </p:txBody>
      </p:sp>
      <p:sp>
        <p:nvSpPr>
          <p:cNvPr id="26627" name="Text Box 1"/>
          <p:cNvSpPr>
            <a:spLocks noGrp="1" noRot="1" noChangeAspect="1" noChangeArrowheads="1" noTextEdit="1"/>
          </p:cNvSpPr>
          <p:nvPr>
            <p:ph type="sldImg"/>
          </p:nvPr>
        </p:nvSpPr>
        <p:spPr>
          <a:xfrm>
            <a:off x="996950" y="777875"/>
            <a:ext cx="5086350" cy="3814763"/>
          </a:xfrm>
          <a:solidFill>
            <a:srgbClr val="FFFFFF"/>
          </a:solidFill>
          <a:ln>
            <a:solidFill>
              <a:srgbClr val="000000"/>
            </a:solidFill>
            <a:miter lim="800000"/>
            <a:headEnd/>
            <a:tailEnd/>
          </a:ln>
        </p:spPr>
      </p:sp>
      <p:sp>
        <p:nvSpPr>
          <p:cNvPr id="26628" name="Text Box 2"/>
          <p:cNvSpPr>
            <a:spLocks noGrp="1" noChangeArrowheads="1"/>
          </p:cNvSpPr>
          <p:nvPr>
            <p:ph type="body" idx="1"/>
          </p:nvPr>
        </p:nvSpPr>
        <p:spPr>
          <a:xfrm>
            <a:off x="710109" y="4861252"/>
            <a:ext cx="5661470" cy="45831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dirty="0"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2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5F70C76D-6BBA-4125-AA68-0F409DC87692}" type="slidenum">
              <a:rPr lang="en-GB" altLang="el-GR" smtClean="0">
                <a:solidFill>
                  <a:srgbClr val="000000"/>
                </a:solidFill>
                <a:latin typeface="Times New Roman" pitchFamily="18" charset="0"/>
              </a:rPr>
              <a:pPr eaLnBrk="1"/>
              <a:t>7</a:t>
            </a:fld>
            <a:endParaRPr lang="en-GB" altLang="el-GR" dirty="0" smtClean="0">
              <a:solidFill>
                <a:srgbClr val="000000"/>
              </a:solidFill>
              <a:latin typeface="Times New Roman" pitchFamily="18" charset="0"/>
            </a:endParaRPr>
          </a:p>
        </p:txBody>
      </p:sp>
      <p:sp>
        <p:nvSpPr>
          <p:cNvPr id="27651" name="Text Box 1"/>
          <p:cNvSpPr>
            <a:spLocks noGrp="1" noRot="1" noChangeAspect="1" noChangeArrowheads="1" noTextEdit="1"/>
          </p:cNvSpPr>
          <p:nvPr>
            <p:ph type="sldImg"/>
          </p:nvPr>
        </p:nvSpPr>
        <p:spPr>
          <a:xfrm>
            <a:off x="996950" y="777875"/>
            <a:ext cx="5086350" cy="3814763"/>
          </a:xfrm>
          <a:solidFill>
            <a:srgbClr val="FFFFFF"/>
          </a:solidFill>
          <a:ln>
            <a:solidFill>
              <a:srgbClr val="000000"/>
            </a:solidFill>
            <a:miter lim="800000"/>
            <a:headEnd/>
            <a:tailEnd/>
          </a:ln>
        </p:spPr>
      </p:sp>
      <p:sp>
        <p:nvSpPr>
          <p:cNvPr id="27652" name="Text Box 2"/>
          <p:cNvSpPr>
            <a:spLocks noGrp="1" noChangeArrowheads="1"/>
          </p:cNvSpPr>
          <p:nvPr>
            <p:ph type="body" idx="1"/>
          </p:nvPr>
        </p:nvSpPr>
        <p:spPr>
          <a:xfrm>
            <a:off x="710109" y="4861252"/>
            <a:ext cx="5661470" cy="45831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dirty="0" smtClean="0">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2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BCF4B913-8D12-4E90-8F20-6EE86184C284}" type="slidenum">
              <a:rPr lang="en-GB" altLang="el-GR" smtClean="0">
                <a:solidFill>
                  <a:srgbClr val="000000"/>
                </a:solidFill>
                <a:latin typeface="Times New Roman" pitchFamily="18" charset="0"/>
              </a:rPr>
              <a:pPr eaLnBrk="1"/>
              <a:t>8</a:t>
            </a:fld>
            <a:endParaRPr lang="en-GB" altLang="el-GR" dirty="0" smtClean="0">
              <a:solidFill>
                <a:srgbClr val="000000"/>
              </a:solidFill>
              <a:latin typeface="Times New Roman" pitchFamily="18" charset="0"/>
            </a:endParaRPr>
          </a:p>
        </p:txBody>
      </p:sp>
      <p:sp>
        <p:nvSpPr>
          <p:cNvPr id="28675" name="Text Box 1"/>
          <p:cNvSpPr>
            <a:spLocks noGrp="1" noRot="1" noChangeAspect="1" noChangeArrowheads="1" noTextEdit="1"/>
          </p:cNvSpPr>
          <p:nvPr>
            <p:ph type="sldImg"/>
          </p:nvPr>
        </p:nvSpPr>
        <p:spPr>
          <a:xfrm>
            <a:off x="996950" y="777875"/>
            <a:ext cx="5086350" cy="3814763"/>
          </a:xfrm>
          <a:solidFill>
            <a:srgbClr val="FFFFFF"/>
          </a:solidFill>
          <a:ln>
            <a:solidFill>
              <a:srgbClr val="000000"/>
            </a:solidFill>
            <a:miter lim="800000"/>
            <a:headEnd/>
            <a:tailEnd/>
          </a:ln>
        </p:spPr>
      </p:sp>
      <p:sp>
        <p:nvSpPr>
          <p:cNvPr id="28676" name="Text Box 2"/>
          <p:cNvSpPr>
            <a:spLocks noGrp="1" noChangeArrowheads="1"/>
          </p:cNvSpPr>
          <p:nvPr>
            <p:ph type="body" idx="1"/>
          </p:nvPr>
        </p:nvSpPr>
        <p:spPr>
          <a:xfrm>
            <a:off x="710109" y="4861252"/>
            <a:ext cx="5661470" cy="45831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dirty="0"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dirty="0"/>
          </a:p>
        </p:txBody>
      </p:sp>
      <p:sp>
        <p:nvSpPr>
          <p:cNvPr id="3" name="Rectangle 4"/>
          <p:cNvSpPr>
            <a:spLocks noGrp="1" noChangeArrowheads="1"/>
          </p:cNvSpPr>
          <p:nvPr>
            <p:ph type="ftr" idx="11"/>
          </p:nvPr>
        </p:nvSpPr>
        <p:spPr>
          <a:ln/>
        </p:spPr>
        <p:txBody>
          <a:bodyPr/>
          <a:lstStyle>
            <a:lvl1pPr>
              <a:defRPr/>
            </a:lvl1pPr>
          </a:lstStyle>
          <a:p>
            <a:pPr>
              <a:defRPr/>
            </a:pPr>
            <a:r>
              <a:rPr lang="el-GR" dirty="0" smtClean="0"/>
              <a:t>ΔΙΑΧΕΙΡΙΣΗ ΑΡΧΕΙΑΚΩΝ ΕΓΓΡΑΦΩΝ, ΣΗΜΕΙΩΣΕΙΣ</a:t>
            </a:r>
            <a:endParaRPr lang="en-GB" dirty="0"/>
          </a:p>
        </p:txBody>
      </p:sp>
      <p:sp>
        <p:nvSpPr>
          <p:cNvPr id="4" name="Rectangle 5"/>
          <p:cNvSpPr>
            <a:spLocks noGrp="1" noChangeArrowheads="1"/>
          </p:cNvSpPr>
          <p:nvPr>
            <p:ph type="sldNum" idx="12"/>
          </p:nvPr>
        </p:nvSpPr>
        <p:spPr>
          <a:ln/>
        </p:spPr>
        <p:txBody>
          <a:bodyPr/>
          <a:lstStyle>
            <a:lvl1pPr>
              <a:defRPr/>
            </a:lvl1pPr>
          </a:lstStyle>
          <a:p>
            <a:pPr>
              <a:defRPr/>
            </a:pPr>
            <a:fld id="{D0922D6E-9B20-43BA-8B86-34B1AC2F323C}" type="slidenum">
              <a:rPr lang="en-GB"/>
              <a:pPr>
                <a:defRPr/>
              </a:pPr>
              <a:t>‹#›</a:t>
            </a:fld>
            <a:endParaRPr lang="en-GB" dirty="0"/>
          </a:p>
        </p:txBody>
      </p:sp>
    </p:spTree>
    <p:extLst>
      <p:ext uri="{BB962C8B-B14F-4D97-AF65-F5344CB8AC3E}">
        <p14:creationId xmlns:p14="http://schemas.microsoft.com/office/powerpoint/2010/main" val="300901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20429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436769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741747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54645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985073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66124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230925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1056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1052736"/>
          </a:xfrm>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412776"/>
            <a:ext cx="8229600" cy="4968552"/>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392951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668681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3782548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967960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344128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382124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0972056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9143073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9393332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8379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309015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374654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l-GR" dirty="0" smtClean="0"/>
              <a:t>ΔΙΑΧΕΙΡΙΣΗ ΑΡΧΕΙΑΚΩΝ ΕΓΓΡΑΦΩΝ, ΣΗΜΕΙΩΣΕΙΣ</a:t>
            </a: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039691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710735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Διαχείριση αρχειακών εγγράφων </a:t>
            </a:r>
            <a:r>
              <a:rPr lang="el-GR" sz="4400" b="1" dirty="0" smtClean="0">
                <a:solidFill>
                  <a:schemeClr val="tx1"/>
                </a:solidFill>
                <a:latin typeface="+mn-lt"/>
              </a:rPr>
              <a:t>(Θ)</a:t>
            </a:r>
            <a:endParaRPr lang="el-GR" b="1" dirty="0">
              <a:solidFill>
                <a:schemeClr val="tx1"/>
              </a:solidFill>
              <a:latin typeface="+mn-lt"/>
            </a:endParaRPr>
          </a:p>
        </p:txBody>
      </p:sp>
      <p:sp>
        <p:nvSpPr>
          <p:cNvPr id="3" name="Υπότιτλος 2"/>
          <p:cNvSpPr>
            <a:spLocks noGrp="1"/>
          </p:cNvSpPr>
          <p:nvPr>
            <p:ph type="subTitle" idx="1"/>
          </p:nvPr>
        </p:nvSpPr>
        <p:spPr>
          <a:xfrm>
            <a:off x="1115616" y="3096543"/>
            <a:ext cx="7344816" cy="1752600"/>
          </a:xfrm>
        </p:spPr>
        <p:txBody>
          <a:bodyPr>
            <a:noAutofit/>
          </a:bodyPr>
          <a:lstStyle/>
          <a:p>
            <a:pPr>
              <a:spcBef>
                <a:spcPts val="0"/>
              </a:spcBef>
              <a:spcAft>
                <a:spcPts val="1200"/>
              </a:spcAft>
            </a:pPr>
            <a:r>
              <a:rPr lang="el-GR" sz="2400" b="1" dirty="0"/>
              <a:t>Ενότητα 13</a:t>
            </a:r>
            <a:r>
              <a:rPr lang="el-GR" sz="2400" dirty="0"/>
              <a:t>:</a:t>
            </a:r>
            <a:r>
              <a:rPr lang="en-US" sz="2400" dirty="0"/>
              <a:t> </a:t>
            </a:r>
            <a:r>
              <a:rPr lang="el-GR" sz="2400" dirty="0"/>
              <a:t>Διαχείριση Εγγράφων &amp; Νέες Τεχνολογίες</a:t>
            </a:r>
            <a:endParaRPr lang="en-US" sz="2400" dirty="0"/>
          </a:p>
          <a:p>
            <a:r>
              <a:rPr lang="el-GR" sz="2400" dirty="0" smtClean="0"/>
              <a:t>Δρ. Ευγενία Βασιλακάκη</a:t>
            </a:r>
          </a:p>
          <a:p>
            <a:r>
              <a:rPr lang="el-GR" sz="2400" dirty="0" smtClean="0"/>
              <a:t>Τμήμα</a:t>
            </a:r>
            <a:r>
              <a:rPr lang="el-GR" sz="2400" dirty="0"/>
              <a:t> Βιβλιοθηκονομίας και Συστημάτων Πληροφόρησης</a:t>
            </a:r>
            <a:endParaRPr lang="el-GR" sz="2400" dirty="0" smtClean="0"/>
          </a:p>
        </p:txBody>
      </p:sp>
      <p:pic>
        <p:nvPicPr>
          <p:cNvPr id="11"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3"/>
          <p:cNvGraphicFramePr>
            <a:graphicFrameLocks noGrp="1"/>
          </p:cNvGraphicFramePr>
          <p:nvPr>
            <p:extLst>
              <p:ext uri="{D42A27DB-BD31-4B8C-83A1-F6EECF244321}">
                <p14:modId xmlns:p14="http://schemas.microsoft.com/office/powerpoint/2010/main" val="86875308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144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
          <p:cNvSpPr>
            <a:spLocks noGrp="1" noChangeArrowheads="1"/>
          </p:cNvSpPr>
          <p:nvPr>
            <p:ph type="title"/>
          </p:nvPr>
        </p:nvSpPr>
        <p:spPr/>
        <p:txBody>
          <a:bodyP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a:solidFill>
                  <a:prstClr val="black"/>
                </a:solidFill>
              </a:rPr>
              <a:t>“Διαχείριση Εγγράφων” </a:t>
            </a:r>
            <a:br>
              <a:rPr lang="el-GR" dirty="0">
                <a:solidFill>
                  <a:prstClr val="black"/>
                </a:solidFill>
              </a:rPr>
            </a:br>
            <a:r>
              <a:rPr lang="el-GR" dirty="0">
                <a:solidFill>
                  <a:prstClr val="black"/>
                </a:solidFill>
              </a:rPr>
              <a:t>&amp; Νέες Τεχνολογίες </a:t>
            </a:r>
            <a:r>
              <a:rPr lang="el-GR" sz="3300" b="0" dirty="0" smtClean="0">
                <a:solidFill>
                  <a:prstClr val="black"/>
                </a:solidFill>
              </a:rPr>
              <a:t>8/13</a:t>
            </a:r>
            <a:endParaRPr lang="el-GR" altLang="el-GR" sz="2900" dirty="0">
              <a:solidFill>
                <a:srgbClr val="000000"/>
              </a:solidFill>
              <a:cs typeface="Times New Roman" pitchFamily="18" charset="0"/>
            </a:endParaRPr>
          </a:p>
        </p:txBody>
      </p:sp>
      <p:sp>
        <p:nvSpPr>
          <p:cNvPr id="12293" name="Rectangle 2"/>
          <p:cNvSpPr>
            <a:spLocks noGrp="1" noChangeArrowheads="1"/>
          </p:cNvSpPr>
          <p:nvPr>
            <p:ph idx="1"/>
          </p:nvPr>
        </p:nvSpPr>
        <p:spPr/>
        <p:txBody>
          <a:bodyPr>
            <a:normAutofit/>
          </a:bodyPr>
          <a:lstStyle/>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b="1" dirty="0">
                <a:cs typeface="Times New Roman" pitchFamily="18" charset="0"/>
              </a:rPr>
              <a:t>Έλεγχος τοποθεσίας (Location control)</a:t>
            </a:r>
          </a:p>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cs typeface="Times New Roman" pitchFamily="18" charset="0"/>
              </a:rPr>
              <a:t>Κάθε σύστημα οφείλει να αναφέρει το μέρος στο οποίο έχει αποθηκευτεί το συγκεκριμένο μέσο που φέρει την επιθυμητή πληροφορία κάθε φορά. Το μέρος αυτό μπορεί να είναι ένας φάκελος σε ένα γραφείο</a:t>
            </a:r>
            <a:r>
              <a:rPr lang="el-GR" altLang="el-GR" dirty="0" smtClean="0">
                <a:cs typeface="Times New Roman" pitchFamily="18" charset="0"/>
              </a:rPr>
              <a:t>.</a:t>
            </a:r>
            <a:endParaRPr lang="el-GR" altLang="el-GR" dirty="0">
              <a:cs typeface="Times New Roman" pitchFamily="18"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9863342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1"/>
          <p:cNvSpPr>
            <a:spLocks noGrp="1" noChangeArrowheads="1"/>
          </p:cNvSpPr>
          <p:nvPr>
            <p:ph type="title"/>
          </p:nvPr>
        </p:nvSpPr>
        <p:spPr/>
        <p:txBody>
          <a:bodyP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a:solidFill>
                  <a:prstClr val="black"/>
                </a:solidFill>
              </a:rPr>
              <a:t>“Διαχείριση Εγγράφων” </a:t>
            </a:r>
            <a:br>
              <a:rPr lang="el-GR" dirty="0">
                <a:solidFill>
                  <a:prstClr val="black"/>
                </a:solidFill>
              </a:rPr>
            </a:br>
            <a:r>
              <a:rPr lang="el-GR" dirty="0">
                <a:solidFill>
                  <a:prstClr val="black"/>
                </a:solidFill>
              </a:rPr>
              <a:t>&amp; Νέες Τεχνολογίες </a:t>
            </a:r>
            <a:r>
              <a:rPr lang="el-GR" sz="3300" b="0" dirty="0" smtClean="0">
                <a:solidFill>
                  <a:prstClr val="black"/>
                </a:solidFill>
              </a:rPr>
              <a:t>9/13</a:t>
            </a:r>
            <a:endParaRPr lang="el-GR" altLang="el-GR" sz="2900" dirty="0">
              <a:solidFill>
                <a:srgbClr val="000000"/>
              </a:solidFill>
              <a:cs typeface="Times New Roman" pitchFamily="18" charset="0"/>
            </a:endParaRPr>
          </a:p>
        </p:txBody>
      </p:sp>
      <p:sp>
        <p:nvSpPr>
          <p:cNvPr id="13317" name="Rectangle 2"/>
          <p:cNvSpPr>
            <a:spLocks noGrp="1" noChangeArrowheads="1"/>
          </p:cNvSpPr>
          <p:nvPr>
            <p:ph idx="1"/>
          </p:nvPr>
        </p:nvSpPr>
        <p:spPr/>
        <p:txBody>
          <a:bodyPr>
            <a:normAutofit/>
          </a:bodyPr>
          <a:lstStyle/>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b="1" dirty="0">
                <a:cs typeface="Times New Roman" pitchFamily="18" charset="0"/>
              </a:rPr>
              <a:t>Ασφάλεια/ διασφάλιση απορρήτου (Security/ confidentiality)</a:t>
            </a:r>
          </a:p>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cs typeface="Times New Roman" pitchFamily="18" charset="0"/>
              </a:rPr>
              <a:t>Αφορά κυρίως στα ζωτικής σημασίας έγγραφα ενός Οργανισμού. Αυτά δε θα πρέπει να απομακρύνονται από τον τόπο φύλαξης τους</a:t>
            </a:r>
            <a:r>
              <a:rPr lang="el-GR" altLang="el-GR" dirty="0" smtClean="0">
                <a:cs typeface="Times New Roman" pitchFamily="18" charset="0"/>
              </a:rPr>
              <a:t>.</a:t>
            </a:r>
            <a:endParaRPr lang="el-GR" altLang="el-GR" dirty="0">
              <a:cs typeface="Times New Roman" pitchFamily="18" charset="0"/>
            </a:endParaRPr>
          </a:p>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cs typeface="Times New Roman" pitchFamily="18" charset="0"/>
              </a:rPr>
              <a:t>Γενικότερα, πρέπει για κάθε έγγραφο να καθορίζεται ένα επίπεδο ασφάλειας και ταυτόχρονα πρόσβασης</a:t>
            </a:r>
            <a:r>
              <a:rPr lang="el-GR" altLang="el-GR" dirty="0" smtClean="0">
                <a:cs typeface="Times New Roman" pitchFamily="18" charset="0"/>
              </a:rPr>
              <a:t>.</a:t>
            </a:r>
            <a:endParaRPr lang="el-GR" altLang="el-GR" dirty="0">
              <a:cs typeface="Times New Roman" pitchFamily="18" charset="0"/>
            </a:endParaRPr>
          </a:p>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cs typeface="Times New Roman" pitchFamily="18" charset="0"/>
              </a:rPr>
              <a:t>Ανάλογα με τα αντίστοιχα δικαιώματα του κάθε υπαλλήλου θα καθορίζεται αν αυτός θα έχει πρόσβαση ή όχι και σε ποια έγγραφα</a:t>
            </a:r>
            <a:r>
              <a:rPr lang="el-GR" altLang="el-GR" dirty="0" smtClean="0">
                <a:cs typeface="Times New Roman" pitchFamily="18" charset="0"/>
              </a:rPr>
              <a:t>.</a:t>
            </a:r>
            <a:endParaRPr lang="el-GR" altLang="el-GR" dirty="0">
              <a:cs typeface="Times New Roman" pitchFamily="18"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779831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
          <p:cNvSpPr>
            <a:spLocks noGrp="1" noChangeArrowheads="1"/>
          </p:cNvSpPr>
          <p:nvPr>
            <p:ph type="title"/>
          </p:nvPr>
        </p:nvSpPr>
        <p:spPr/>
        <p:txBody>
          <a:bodyP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a:solidFill>
                  <a:prstClr val="black"/>
                </a:solidFill>
              </a:rPr>
              <a:t>“Διαχείριση Εγγράφων” </a:t>
            </a:r>
            <a:br>
              <a:rPr lang="el-GR" dirty="0">
                <a:solidFill>
                  <a:prstClr val="black"/>
                </a:solidFill>
              </a:rPr>
            </a:br>
            <a:r>
              <a:rPr lang="el-GR" dirty="0">
                <a:solidFill>
                  <a:prstClr val="black"/>
                </a:solidFill>
              </a:rPr>
              <a:t>&amp; Νέες Τεχνολογίες </a:t>
            </a:r>
            <a:r>
              <a:rPr lang="el-GR" sz="3300" b="0" dirty="0" smtClean="0">
                <a:solidFill>
                  <a:prstClr val="black"/>
                </a:solidFill>
              </a:rPr>
              <a:t>10/13</a:t>
            </a:r>
            <a:endParaRPr lang="el-GR" altLang="el-GR" sz="2900" dirty="0">
              <a:solidFill>
                <a:srgbClr val="000000"/>
              </a:solidFill>
              <a:cs typeface="Times New Roman" pitchFamily="18" charset="0"/>
            </a:endParaRPr>
          </a:p>
        </p:txBody>
      </p:sp>
      <p:sp>
        <p:nvSpPr>
          <p:cNvPr id="14341" name="Rectangle 2"/>
          <p:cNvSpPr>
            <a:spLocks noGrp="1" noChangeArrowheads="1"/>
          </p:cNvSpPr>
          <p:nvPr>
            <p:ph idx="1"/>
          </p:nvPr>
        </p:nvSpPr>
        <p:spPr/>
        <p:txBody>
          <a:bodyPr>
            <a:normAutofit/>
          </a:bodyPr>
          <a:lstStyle/>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b="1" dirty="0">
                <a:cs typeface="Times New Roman" pitchFamily="18" charset="0"/>
              </a:rPr>
              <a:t>Προγραμματισμός εκκαθάρισης (Retention scheduling</a:t>
            </a:r>
            <a:r>
              <a:rPr lang="el-GR" altLang="el-GR" b="1" dirty="0" smtClean="0">
                <a:cs typeface="Times New Roman" pitchFamily="18" charset="0"/>
              </a:rPr>
              <a:t>)</a:t>
            </a:r>
            <a:endParaRPr lang="el-GR" altLang="el-GR" dirty="0">
              <a:cs typeface="Times New Roman" pitchFamily="18" charset="0"/>
            </a:endParaRPr>
          </a:p>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cs typeface="Times New Roman" pitchFamily="18" charset="0"/>
              </a:rPr>
              <a:t>Το σύστημα πρέπει να παρέχει τη δυνατότητα διατήρησης ενός ευρετηρίου με την πολιτική εκκαθάρισης για κάθε </a:t>
            </a:r>
            <a:r>
              <a:rPr lang="el-GR" altLang="el-GR" dirty="0" smtClean="0">
                <a:cs typeface="Times New Roman" pitchFamily="18" charset="0"/>
              </a:rPr>
              <a:t>είδος </a:t>
            </a:r>
            <a:r>
              <a:rPr lang="el-GR" altLang="el-GR" dirty="0">
                <a:cs typeface="Times New Roman" pitchFamily="18" charset="0"/>
              </a:rPr>
              <a:t>εγγράφου. </a:t>
            </a:r>
          </a:p>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cs typeface="Times New Roman" pitchFamily="18" charset="0"/>
              </a:rPr>
              <a:t>Για κάθε έγγραφο θα ισχύουν </a:t>
            </a:r>
            <a:r>
              <a:rPr lang="el-GR" altLang="el-GR" dirty="0" smtClean="0">
                <a:cs typeface="Times New Roman" pitchFamily="18" charset="0"/>
              </a:rPr>
              <a:t>συγκεκριμένοι </a:t>
            </a:r>
            <a:r>
              <a:rPr lang="el-GR" altLang="el-GR" dirty="0">
                <a:cs typeface="Times New Roman" pitchFamily="18" charset="0"/>
              </a:rPr>
              <a:t>περίοδοι </a:t>
            </a:r>
            <a:r>
              <a:rPr lang="el-GR" altLang="el-GR" dirty="0" smtClean="0">
                <a:cs typeface="Times New Roman" pitchFamily="18" charset="0"/>
              </a:rPr>
              <a:t>εκκαθάρισης, </a:t>
            </a:r>
            <a:r>
              <a:rPr lang="el-GR" altLang="el-GR" dirty="0">
                <a:cs typeface="Times New Roman" pitchFamily="18" charset="0"/>
              </a:rPr>
              <a:t>οι οποίοι θα ανατίθενται σε κάθε έγγραφο με την παραγωγή του</a:t>
            </a:r>
            <a:r>
              <a:rPr lang="el-GR" altLang="el-GR" dirty="0" smtClean="0">
                <a:cs typeface="Times New Roman" pitchFamily="18" charset="0"/>
              </a:rPr>
              <a:t>.</a:t>
            </a:r>
            <a:endParaRPr lang="el-GR" altLang="el-GR" dirty="0">
              <a:cs typeface="Times New Roman" pitchFamily="18"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9621662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
          <p:cNvSpPr>
            <a:spLocks noGrp="1" noChangeArrowheads="1"/>
          </p:cNvSpPr>
          <p:nvPr>
            <p:ph type="title"/>
          </p:nvPr>
        </p:nvSpPr>
        <p:spPr/>
        <p:txBody>
          <a:bodyP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a:solidFill>
                  <a:prstClr val="black"/>
                </a:solidFill>
              </a:rPr>
              <a:t>“Διαχείριση Εγγράφων” </a:t>
            </a:r>
            <a:br>
              <a:rPr lang="el-GR" dirty="0">
                <a:solidFill>
                  <a:prstClr val="black"/>
                </a:solidFill>
              </a:rPr>
            </a:br>
            <a:r>
              <a:rPr lang="el-GR" dirty="0">
                <a:solidFill>
                  <a:prstClr val="black"/>
                </a:solidFill>
              </a:rPr>
              <a:t>&amp; Νέες Τεχνολογίες </a:t>
            </a:r>
            <a:r>
              <a:rPr lang="el-GR" sz="3300" b="0" dirty="0" smtClean="0">
                <a:solidFill>
                  <a:prstClr val="black"/>
                </a:solidFill>
              </a:rPr>
              <a:t>11/13</a:t>
            </a:r>
            <a:endParaRPr lang="el-GR" altLang="el-GR" sz="2900" dirty="0">
              <a:solidFill>
                <a:srgbClr val="000000"/>
              </a:solidFill>
              <a:cs typeface="Times New Roman" pitchFamily="18" charset="0"/>
            </a:endParaRPr>
          </a:p>
        </p:txBody>
      </p:sp>
      <p:sp>
        <p:nvSpPr>
          <p:cNvPr id="15365" name="Rectangle 2"/>
          <p:cNvSpPr>
            <a:spLocks noGrp="1" noChangeArrowheads="1"/>
          </p:cNvSpPr>
          <p:nvPr>
            <p:ph idx="1"/>
          </p:nvPr>
        </p:nvSpPr>
        <p:spPr/>
        <p:txBody>
          <a:bodyPr>
            <a:normAutofit/>
          </a:bodyPr>
          <a:lstStyle/>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b="1" dirty="0">
                <a:cs typeface="Times New Roman" pitchFamily="18" charset="0"/>
              </a:rPr>
              <a:t>Αναφορές δράσεων (Activity reports</a:t>
            </a:r>
            <a:r>
              <a:rPr lang="el-GR" altLang="el-GR" b="1" dirty="0" smtClean="0">
                <a:cs typeface="Times New Roman" pitchFamily="18" charset="0"/>
              </a:rPr>
              <a:t>)</a:t>
            </a:r>
            <a:endParaRPr lang="el-GR" altLang="el-GR" dirty="0">
              <a:cs typeface="Times New Roman" pitchFamily="18" charset="0"/>
            </a:endParaRPr>
          </a:p>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cs typeface="Times New Roman" pitchFamily="18" charset="0"/>
              </a:rPr>
              <a:t>Αποτελούν αρχεία καταγραφής της δραστηριότητας </a:t>
            </a:r>
            <a:r>
              <a:rPr lang="el-GR" altLang="el-GR" dirty="0" smtClean="0">
                <a:cs typeface="Times New Roman" pitchFamily="18" charset="0"/>
              </a:rPr>
              <a:t>των χρηστών. </a:t>
            </a:r>
            <a:r>
              <a:rPr lang="el-GR" altLang="el-GR" dirty="0">
                <a:cs typeface="Times New Roman" pitchFamily="18" charset="0"/>
              </a:rPr>
              <a:t>Παρακολουθεί το σύστημα εργασίες όπως δημιουργία νέων εγγραφών, διαγραφή τους, μεταφορές και εκκαθαρίσεις.</a:t>
            </a:r>
          </a:p>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cs typeface="Times New Roman" pitchFamily="18" charset="0"/>
              </a:rPr>
              <a:t>Οι αναφορές αυτές συμβάλλουν επίσης στο καθορισμό της χρήσης των εγγράφων και άρα του χαρακτηρισμού τους σε ενεργά, ημι-ενεργά και ιστορικά έγγραφα.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77977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
          <p:cNvSpPr>
            <a:spLocks noGrp="1" noChangeArrowheads="1"/>
          </p:cNvSpPr>
          <p:nvPr>
            <p:ph type="title"/>
          </p:nvPr>
        </p:nvSpPr>
        <p:spPr/>
        <p:txBody>
          <a:bodyP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a:solidFill>
                  <a:prstClr val="black"/>
                </a:solidFill>
              </a:rPr>
              <a:t>“Διαχείριση Εγγράφων” </a:t>
            </a:r>
            <a:br>
              <a:rPr lang="el-GR" dirty="0">
                <a:solidFill>
                  <a:prstClr val="black"/>
                </a:solidFill>
              </a:rPr>
            </a:br>
            <a:r>
              <a:rPr lang="el-GR" dirty="0">
                <a:solidFill>
                  <a:prstClr val="black"/>
                </a:solidFill>
              </a:rPr>
              <a:t>&amp; Νέες Τεχνολογίες </a:t>
            </a:r>
            <a:r>
              <a:rPr lang="el-GR" sz="3300" b="0" dirty="0" smtClean="0">
                <a:solidFill>
                  <a:prstClr val="black"/>
                </a:solidFill>
              </a:rPr>
              <a:t>12/13</a:t>
            </a:r>
            <a:endParaRPr lang="el-GR" altLang="el-GR" sz="2900" dirty="0">
              <a:solidFill>
                <a:srgbClr val="000000"/>
              </a:solidFill>
              <a:cs typeface="Times New Roman" pitchFamily="18" charset="0"/>
            </a:endParaRPr>
          </a:p>
        </p:txBody>
      </p:sp>
      <p:sp>
        <p:nvSpPr>
          <p:cNvPr id="16389" name="Rectangle 2"/>
          <p:cNvSpPr>
            <a:spLocks noGrp="1" noChangeArrowheads="1"/>
          </p:cNvSpPr>
          <p:nvPr>
            <p:ph idx="1"/>
          </p:nvPr>
        </p:nvSpPr>
        <p:spPr>
          <a:xfrm>
            <a:off x="457200" y="1412776"/>
            <a:ext cx="8291264" cy="4968552"/>
          </a:xfrm>
        </p:spPr>
        <p:txBody>
          <a:bodyPr>
            <a:noAutofit/>
          </a:bodyPr>
          <a:lstStyle/>
          <a:p>
            <a:pPr marL="0" indent="0">
              <a:spcBef>
                <a:spcPts val="600"/>
              </a:spcBef>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dirty="0"/>
              <a:t>Τα στάδια για την επιλογή ή ανάπτυξη ενός αυτοματοποιημένου συστήματος Διαχείρισης Εγγράφων συμπίπτουν με τα στάδια διαμόρφωσης ενός Προγράμματος Διαχείρισης Εγγράφων.</a:t>
            </a:r>
          </a:p>
          <a:p>
            <a:pPr marL="0" indent="0">
              <a:spcBef>
                <a:spcPts val="600"/>
              </a:spcBef>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b="1" dirty="0"/>
              <a:t>ΣΤΑΔΙΑ</a:t>
            </a:r>
          </a:p>
          <a:p>
            <a:pPr>
              <a:spcBef>
                <a:spcPts val="600"/>
              </a:spcBef>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dirty="0" smtClean="0"/>
              <a:t>Ανάλυση </a:t>
            </a:r>
            <a:r>
              <a:rPr lang="el-GR" altLang="el-GR" sz="2200" dirty="0"/>
              <a:t>διαδικασιών και ειδών </a:t>
            </a:r>
            <a:r>
              <a:rPr lang="el-GR" altLang="el-GR" sz="2200" dirty="0" smtClean="0"/>
              <a:t>εγγράφων.</a:t>
            </a:r>
            <a:endParaRPr lang="el-GR" altLang="el-GR" sz="2200" dirty="0"/>
          </a:p>
          <a:p>
            <a:pPr>
              <a:spcBef>
                <a:spcPts val="600"/>
              </a:spcBef>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dirty="0" smtClean="0"/>
              <a:t>Καταγραφή </a:t>
            </a:r>
            <a:r>
              <a:rPr lang="el-GR" altLang="el-GR" sz="2200" dirty="0"/>
              <a:t>των αναγκών αναφορικά με τις δυνατότητες του νέου </a:t>
            </a:r>
            <a:r>
              <a:rPr lang="el-GR" altLang="el-GR" sz="2200" dirty="0" smtClean="0"/>
              <a:t>συστήματος.</a:t>
            </a:r>
            <a:endParaRPr lang="el-GR" altLang="el-GR" sz="2200" dirty="0"/>
          </a:p>
          <a:p>
            <a:pPr>
              <a:spcBef>
                <a:spcPts val="600"/>
              </a:spcBef>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dirty="0" smtClean="0"/>
              <a:t>Συγκέντρωση </a:t>
            </a:r>
            <a:r>
              <a:rPr lang="el-GR" altLang="el-GR" sz="2200" dirty="0"/>
              <a:t>πληροφορίας σχετικά με όλα τα διαθέσιμα αυτοματοποιημένα συστήματα.</a:t>
            </a:r>
          </a:p>
          <a:p>
            <a:pPr>
              <a:spcBef>
                <a:spcPts val="600"/>
              </a:spcBef>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dirty="0" smtClean="0"/>
              <a:t>Διαμόρφωση </a:t>
            </a:r>
            <a:r>
              <a:rPr lang="el-GR" altLang="el-GR" sz="2200" dirty="0"/>
              <a:t>Ομάδας </a:t>
            </a:r>
            <a:r>
              <a:rPr lang="el-GR" altLang="el-GR" sz="2200" dirty="0" smtClean="0"/>
              <a:t>Έργου.</a:t>
            </a:r>
            <a:endParaRPr lang="el-GR" altLang="el-GR" sz="2200" dirty="0"/>
          </a:p>
          <a:p>
            <a:pPr>
              <a:spcBef>
                <a:spcPts val="600"/>
              </a:spcBef>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dirty="0" smtClean="0"/>
              <a:t>Προϋπολογισμός.</a:t>
            </a:r>
            <a:endParaRPr lang="el-GR" altLang="el-GR" sz="2200" dirty="0"/>
          </a:p>
          <a:p>
            <a:pPr>
              <a:spcBef>
                <a:spcPts val="600"/>
              </a:spcBef>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dirty="0" smtClean="0"/>
              <a:t>Αξιολόγηση συστήματος.</a:t>
            </a:r>
            <a:endParaRPr lang="el-GR" alt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0161071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1"/>
          <p:cNvSpPr>
            <a:spLocks noGrp="1" noChangeArrowheads="1"/>
          </p:cNvSpPr>
          <p:nvPr>
            <p:ph type="title"/>
          </p:nvPr>
        </p:nvSpPr>
        <p:spPr/>
        <p:txBody>
          <a:bodyP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a:solidFill>
                  <a:prstClr val="black"/>
                </a:solidFill>
              </a:rPr>
              <a:t>“Διαχείριση Εγγράφων” </a:t>
            </a:r>
            <a:br>
              <a:rPr lang="el-GR" dirty="0">
                <a:solidFill>
                  <a:prstClr val="black"/>
                </a:solidFill>
              </a:rPr>
            </a:br>
            <a:r>
              <a:rPr lang="el-GR" dirty="0">
                <a:solidFill>
                  <a:prstClr val="black"/>
                </a:solidFill>
              </a:rPr>
              <a:t>&amp; Νέες Τεχνολογίες </a:t>
            </a:r>
            <a:r>
              <a:rPr lang="el-GR" sz="3300" b="0" dirty="0" smtClean="0">
                <a:solidFill>
                  <a:prstClr val="black"/>
                </a:solidFill>
              </a:rPr>
              <a:t>13/13</a:t>
            </a:r>
            <a:endParaRPr lang="el-GR" altLang="el-GR" sz="2900" dirty="0">
              <a:solidFill>
                <a:srgbClr val="000000"/>
              </a:solidFill>
              <a:cs typeface="Times New Roman" pitchFamily="18" charset="0"/>
            </a:endParaRPr>
          </a:p>
        </p:txBody>
      </p:sp>
      <p:sp>
        <p:nvSpPr>
          <p:cNvPr id="17413" name="Rectangle 2"/>
          <p:cNvSpPr>
            <a:spLocks noGrp="1" noChangeArrowheads="1"/>
          </p:cNvSpPr>
          <p:nvPr>
            <p:ph idx="1"/>
          </p:nvPr>
        </p:nvSpPr>
        <p:spPr>
          <a:xfrm>
            <a:off x="323528" y="1412776"/>
            <a:ext cx="8712968" cy="4968552"/>
          </a:xfrm>
        </p:spPr>
        <p:txBody>
          <a:bodyPr>
            <a:noAutofit/>
          </a:bodyPr>
          <a:lstStyle/>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b="1" dirty="0"/>
              <a:t>Πλεονεκτήματα Αυτοματοποιημένων Συστημάτων</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Πλήρες </a:t>
            </a:r>
            <a:r>
              <a:rPr lang="el-GR" altLang="el-GR" sz="2300" dirty="0"/>
              <a:t>και ενημερωμένο </a:t>
            </a:r>
            <a:r>
              <a:rPr lang="el-GR" altLang="el-GR" sz="2300" dirty="0" smtClean="0"/>
              <a:t>ευρετήριο.</a:t>
            </a:r>
            <a:endParaRPr lang="el-GR" altLang="el-GR" sz="2300" dirty="0"/>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Γρήγορη </a:t>
            </a:r>
            <a:r>
              <a:rPr lang="el-GR" altLang="el-GR" sz="2300" dirty="0"/>
              <a:t>και ευέλικτη </a:t>
            </a:r>
            <a:r>
              <a:rPr lang="el-GR" altLang="el-GR" sz="2300" dirty="0" smtClean="0"/>
              <a:t>αναζήτηση.</a:t>
            </a:r>
            <a:endParaRPr lang="el-GR" altLang="el-GR" sz="2300" dirty="0"/>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Άμεση </a:t>
            </a:r>
            <a:r>
              <a:rPr lang="el-GR" altLang="el-GR" sz="2300" dirty="0"/>
              <a:t>και αποτελεσματική πρόσβαση στην επιθυμητή </a:t>
            </a:r>
            <a:r>
              <a:rPr lang="el-GR" altLang="el-GR" sz="2300" dirty="0" smtClean="0"/>
              <a:t>πληροφορία.</a:t>
            </a:r>
            <a:endParaRPr lang="el-GR" altLang="el-GR" sz="2300" dirty="0"/>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Μειωμένες </a:t>
            </a:r>
            <a:r>
              <a:rPr lang="el-GR" altLang="el-GR" sz="2300" dirty="0"/>
              <a:t>απαιτήσεις σε αριθμό </a:t>
            </a:r>
            <a:r>
              <a:rPr lang="el-GR" altLang="el-GR" sz="2300" dirty="0" smtClean="0"/>
              <a:t>προσωπικού.</a:t>
            </a:r>
            <a:endParaRPr lang="el-GR" altLang="el-GR" sz="2300" dirty="0"/>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Μείωση </a:t>
            </a:r>
            <a:r>
              <a:rPr lang="el-GR" altLang="el-GR" sz="2300" dirty="0"/>
              <a:t>του αναγκαίου αποθηκευτικού </a:t>
            </a:r>
            <a:r>
              <a:rPr lang="el-GR" altLang="el-GR" sz="2300" dirty="0" smtClean="0"/>
              <a:t>χώρου.</a:t>
            </a:r>
            <a:endParaRPr lang="el-GR" altLang="el-GR" sz="2300" dirty="0"/>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Χρήση προτύπων στην οργάνωση και διαχείριση των εγγράφων.</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Προτυποποίηση των διαδικασιών και των εγγράφων.</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Εξάλειψη </a:t>
            </a:r>
            <a:r>
              <a:rPr lang="el-GR" altLang="el-GR" sz="2300" dirty="0"/>
              <a:t>των διπλότυπων </a:t>
            </a:r>
            <a:r>
              <a:rPr lang="el-GR" altLang="el-GR" sz="2300" dirty="0" smtClean="0"/>
              <a:t>εγγράφων.</a:t>
            </a:r>
            <a:endParaRPr lang="el-GR" altLang="el-GR" sz="23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9441854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idx="1"/>
          </p:nvPr>
        </p:nvSpPr>
        <p:spPr/>
        <p:txBody>
          <a:bodyPr>
            <a:normAutofit/>
          </a:bodyPr>
          <a:lstStyle/>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t>Η ανάπτυξη ή </a:t>
            </a:r>
            <a:r>
              <a:rPr lang="el-GR" altLang="el-GR" dirty="0" smtClean="0"/>
              <a:t>η υιοθέτηση </a:t>
            </a:r>
            <a:r>
              <a:rPr lang="el-GR" altLang="el-GR" dirty="0"/>
              <a:t>ενός αυτοματοποιημένου συστήματος Διαχείρισης Εγγράφων αποτελεί πλέον άμεση ανάγκη για τον κάθε Οργανισμό.</a:t>
            </a:r>
          </a:p>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t>Το αυτοματοποιημένο σύστημα συμβάλλει στην οργάνωση και άμεση πρόσβαση στην αναγκαία και επιθυμητή πληροφορία.</a:t>
            </a:r>
          </a:p>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t>Το αυτοματοποιημένο σύστημα αποτελείται από μία σειρά από στοιχεία τα οποία στοχεύουν στην αποτελεσματική διαχείριση του μέσου στο οποίο καταγράφεται η πληροφορία.</a:t>
            </a:r>
          </a:p>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t>Η χρήση αυτοματοποιημένων συστημάτων αποφέρει μία σειρά από πλεονεκτήματα για τον Οργανισμό</a:t>
            </a:r>
            <a:r>
              <a:rPr lang="el-GR" altLang="el-GR" dirty="0" smtClean="0"/>
              <a:t>.</a:t>
            </a:r>
            <a:endParaRPr lang="el-GR" altLang="el-GR" dirty="0"/>
          </a:p>
        </p:txBody>
      </p:sp>
      <p:sp>
        <p:nvSpPr>
          <p:cNvPr id="2" name="Τίτλος 1"/>
          <p:cNvSpPr>
            <a:spLocks noGrp="1"/>
          </p:cNvSpPr>
          <p:nvPr>
            <p:ph type="title"/>
          </p:nvPr>
        </p:nvSpPr>
        <p:spPr/>
        <p:txBody>
          <a:bodyPr/>
          <a:lstStyle/>
          <a:p>
            <a:r>
              <a:rPr lang="el-GR" dirty="0"/>
              <a:t>Συμπεράσματα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055768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n-US" dirty="0"/>
          </a:p>
        </p:txBody>
      </p:sp>
      <p:sp>
        <p:nvSpPr>
          <p:cNvPr id="3" name="Content Placeholder 2"/>
          <p:cNvSpPr>
            <a:spLocks noGrp="1"/>
          </p:cNvSpPr>
          <p:nvPr>
            <p:ph idx="1"/>
          </p:nvPr>
        </p:nvSpPr>
        <p:spPr/>
        <p:txBody>
          <a:bodyPr/>
          <a:lstStyle/>
          <a:p>
            <a:r>
              <a:rPr lang="en-US" dirty="0"/>
              <a:t>Bantin, P.C. (2008). </a:t>
            </a:r>
            <a:r>
              <a:rPr lang="en-US" i="1" dirty="0"/>
              <a:t>Understanding data and information systems for recordkeeping</a:t>
            </a:r>
            <a:r>
              <a:rPr lang="en-US" dirty="0"/>
              <a:t>. London: Neal- Schuman.</a:t>
            </a:r>
          </a:p>
          <a:p>
            <a:r>
              <a:rPr lang="en-US" dirty="0"/>
              <a:t>Cox, R.J. (2001). </a:t>
            </a:r>
            <a:r>
              <a:rPr lang="en-US" i="1" dirty="0"/>
              <a:t>Managing records as evidence and information</a:t>
            </a:r>
            <a:r>
              <a:rPr lang="en-US" dirty="0"/>
              <a:t>. US: Greenwood.</a:t>
            </a:r>
          </a:p>
          <a:p>
            <a:r>
              <a:rPr lang="en-US" dirty="0"/>
              <a:t>Hare, C. and McLeod, J. (2004). </a:t>
            </a:r>
            <a:r>
              <a:rPr lang="en-US" i="1" dirty="0"/>
              <a:t>How to manage records in the e-environment</a:t>
            </a:r>
            <a:r>
              <a:rPr lang="en-US" dirty="0"/>
              <a:t>. London: Routledge.</a:t>
            </a:r>
          </a:p>
          <a:p>
            <a:r>
              <a:rPr lang="en-US" dirty="0"/>
              <a:t>Penn, I.A., Pennix, G.B. and Coulson, J. (1996). </a:t>
            </a:r>
            <a:r>
              <a:rPr lang="en-US" i="1" dirty="0"/>
              <a:t>Records management handbook</a:t>
            </a:r>
            <a:r>
              <a:rPr lang="en-US" dirty="0"/>
              <a:t>. Cambridge: Gower.</a:t>
            </a:r>
            <a:endParaRPr lang="el-GR" dirty="0"/>
          </a:p>
          <a:p>
            <a:r>
              <a:rPr lang="en-US" dirty="0"/>
              <a:t>Read, J. and Ginn, M.L. (2008). </a:t>
            </a:r>
            <a:r>
              <a:rPr lang="en-US" i="1" dirty="0"/>
              <a:t>Records Management</a:t>
            </a:r>
            <a:r>
              <a:rPr lang="en-US" dirty="0"/>
              <a:t>. US: South Western Cengage Learning</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3297125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39005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964259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
          <p:cNvSpPr>
            <a:spLocks noGrp="1" noChangeArrowheads="1"/>
          </p:cNvSpPr>
          <p:nvPr>
            <p:ph type="title"/>
          </p:nvPr>
        </p:nvSpPr>
        <p:spPr/>
        <p:txBody>
          <a:bodyPr tIns="35268"/>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l-GR" dirty="0" smtClean="0"/>
              <a:t>Περιεχόμενα</a:t>
            </a:r>
          </a:p>
        </p:txBody>
      </p:sp>
      <p:sp>
        <p:nvSpPr>
          <p:cNvPr id="4101" name="Rectangle 2"/>
          <p:cNvSpPr>
            <a:spLocks noGrp="1" noChangeArrowheads="1"/>
          </p:cNvSpPr>
          <p:nvPr>
            <p:ph idx="1"/>
          </p:nvPr>
        </p:nvSpPr>
        <p:spPr/>
        <p:txBody>
          <a:bodyPr/>
          <a:lstStyle/>
          <a:p>
            <a:pPr marL="394916">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n-US" dirty="0" smtClean="0"/>
              <a:t>“</a:t>
            </a:r>
            <a:r>
              <a:rPr lang="el-GR" altLang="el-GR" dirty="0" smtClean="0"/>
              <a:t>Διαχείριση Εγγράφων</a:t>
            </a:r>
            <a:r>
              <a:rPr lang="el-GR" altLang="en-US" dirty="0" smtClean="0"/>
              <a:t>”</a:t>
            </a:r>
            <a:r>
              <a:rPr lang="el-GR" altLang="el-GR" dirty="0" smtClean="0"/>
              <a:t> &amp; Νέες Τεχνολογίες.</a:t>
            </a:r>
          </a:p>
          <a:p>
            <a:pPr marL="394916">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dirty="0" smtClean="0"/>
              <a:t>Πλεονεκτήματα vs Μειονεκτήματα.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4711732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Ευγενία Βασιλακάκου 2014. Ευγενία Βασιλακάκου. «Διαχείριση αρχειακών </a:t>
            </a:r>
            <a:r>
              <a:rPr lang="el-GR" sz="2000" dirty="0" smtClean="0"/>
              <a:t>εγγράφων (Θ). </a:t>
            </a:r>
            <a:r>
              <a:rPr lang="el-GR" sz="2000" dirty="0" smtClean="0"/>
              <a:t>Ενότητα 13</a:t>
            </a:r>
            <a:r>
              <a:rPr lang="en-US" sz="2000" dirty="0" smtClean="0"/>
              <a:t>:</a:t>
            </a:r>
            <a:r>
              <a:rPr lang="el-GR" sz="2000" dirty="0"/>
              <a:t> Διαχείριση Εγγράφων &amp; Νέες </a:t>
            </a:r>
            <a:r>
              <a:rPr lang="el-GR" sz="2000" dirty="0" smtClean="0"/>
              <a:t>Τεχνολογίες».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61002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creativecommons.org/licenses/by-nc-sa/4.0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473246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509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3753447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465672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“Διαχείριση Εγγράφων” </a:t>
            </a:r>
            <a:r>
              <a:rPr lang="el-GR" dirty="0" smtClean="0"/>
              <a:t/>
            </a:r>
            <a:br>
              <a:rPr lang="el-GR" dirty="0" smtClean="0"/>
            </a:br>
            <a:r>
              <a:rPr lang="el-GR" dirty="0" smtClean="0"/>
              <a:t>&amp; Νέες Τεχνολογίες </a:t>
            </a:r>
            <a:r>
              <a:rPr lang="el-GR" sz="3300" b="0" dirty="0" smtClean="0"/>
              <a:t>1/13</a:t>
            </a:r>
            <a:endParaRPr lang="el-GR" sz="3300" b="0" dirty="0"/>
          </a:p>
        </p:txBody>
      </p:sp>
      <p:sp>
        <p:nvSpPr>
          <p:cNvPr id="5125" name="Rectangle 2"/>
          <p:cNvSpPr>
            <a:spLocks noGrp="1" noChangeArrowheads="1"/>
          </p:cNvSpPr>
          <p:nvPr>
            <p:ph idx="1"/>
          </p:nvPr>
        </p:nvSpPr>
        <p:spPr/>
        <p:txBody>
          <a:bodyPr>
            <a:normAutofit/>
          </a:bodyPr>
          <a:lstStyle/>
          <a:p>
            <a:pPr marL="0" inden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Η </a:t>
            </a:r>
            <a:r>
              <a:rPr lang="el-GR" altLang="el-GR" dirty="0"/>
              <a:t>χρήση των Νέων τεχνολογιών για τη Διαχείριση των Εγγράφων ενός Οργανισμού έχει συμβάλλει σημαντικά στην ενδυνάμωση:</a:t>
            </a:r>
          </a:p>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Της </a:t>
            </a:r>
            <a:r>
              <a:rPr lang="el-GR" altLang="el-GR" dirty="0"/>
              <a:t>ακρίβειας της πληροφορίας, αλλά και </a:t>
            </a:r>
          </a:p>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Της </a:t>
            </a:r>
            <a:r>
              <a:rPr lang="el-GR" altLang="el-GR" dirty="0"/>
              <a:t>συνεχούς διαθεσιμότητάς της</a:t>
            </a:r>
            <a:r>
              <a:rPr lang="el-GR" altLang="el-GR" dirty="0" smtClean="0"/>
              <a:t>.</a:t>
            </a:r>
            <a:endParaRPr lang="el-GR" alt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7504974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
          <p:cNvSpPr>
            <a:spLocks noGrp="1" noChangeArrowheads="1"/>
          </p:cNvSpPr>
          <p:nvPr>
            <p:ph type="title"/>
          </p:nvPr>
        </p:nvSpPr>
        <p:spPr/>
        <p:txBody>
          <a:bodyP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a:solidFill>
                  <a:prstClr val="black"/>
                </a:solidFill>
              </a:rPr>
              <a:t>“Διαχείριση Εγγράφων” </a:t>
            </a:r>
            <a:br>
              <a:rPr lang="el-GR" dirty="0">
                <a:solidFill>
                  <a:prstClr val="black"/>
                </a:solidFill>
              </a:rPr>
            </a:br>
            <a:r>
              <a:rPr lang="el-GR" dirty="0">
                <a:solidFill>
                  <a:prstClr val="black"/>
                </a:solidFill>
              </a:rPr>
              <a:t>&amp; Νέες Τεχνολογίες </a:t>
            </a:r>
            <a:r>
              <a:rPr lang="el-GR" sz="3300" b="0" dirty="0">
                <a:solidFill>
                  <a:prstClr val="black"/>
                </a:solidFill>
              </a:rPr>
              <a:t>2</a:t>
            </a:r>
            <a:r>
              <a:rPr lang="el-GR" sz="3300" b="0" dirty="0" smtClean="0">
                <a:solidFill>
                  <a:prstClr val="black"/>
                </a:solidFill>
              </a:rPr>
              <a:t>/13</a:t>
            </a:r>
            <a:endParaRPr lang="el-GR" altLang="el-GR" sz="2900" dirty="0">
              <a:solidFill>
                <a:srgbClr val="000000"/>
              </a:solidFill>
              <a:cs typeface="Times New Roman" pitchFamily="18" charset="0"/>
            </a:endParaRPr>
          </a:p>
        </p:txBody>
      </p:sp>
      <p:sp>
        <p:nvSpPr>
          <p:cNvPr id="6149" name="Rectangle 2"/>
          <p:cNvSpPr>
            <a:spLocks noGrp="1" noChangeArrowheads="1"/>
          </p:cNvSpPr>
          <p:nvPr>
            <p:ph idx="1"/>
          </p:nvPr>
        </p:nvSpPr>
        <p:spPr/>
        <p:txBody>
          <a:bodyPr>
            <a:noAutofit/>
          </a:bodyPr>
          <a:lstStyle/>
          <a:p>
            <a:pPr marL="360000" indent="-457200">
              <a:spcBef>
                <a:spcPts val="1000"/>
              </a:spcBef>
              <a:buFont typeface="+mj-lt"/>
              <a:buAutoNum type="arabicPeriod"/>
              <a:tabLst>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dirty="0" smtClean="0"/>
              <a:t>Εισαγωγή </a:t>
            </a:r>
            <a:r>
              <a:rPr lang="el-GR" altLang="el-GR" sz="2200" dirty="0"/>
              <a:t>στοιχείων</a:t>
            </a:r>
          </a:p>
          <a:p>
            <a:pPr marL="454025" indent="-9525">
              <a:spcBef>
                <a:spcPts val="0"/>
              </a:spcBef>
              <a:buNone/>
              <a:tabLst>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dirty="0"/>
              <a:t>Χειρόγραφη vs </a:t>
            </a:r>
            <a:r>
              <a:rPr lang="el-GR" altLang="el-GR" sz="2200" dirty="0" smtClean="0"/>
              <a:t>Ψηφιακή.</a:t>
            </a:r>
            <a:endParaRPr lang="el-GR" altLang="el-GR" sz="2200" dirty="0"/>
          </a:p>
          <a:p>
            <a:pPr marL="360000" indent="-457200">
              <a:spcBef>
                <a:spcPts val="1000"/>
              </a:spcBef>
              <a:buFont typeface="+mj-lt"/>
              <a:buAutoNum type="arabicPeriod" startAt="2"/>
              <a:tabLst>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dirty="0" smtClean="0"/>
              <a:t>Έλεγχος</a:t>
            </a:r>
            <a:r>
              <a:rPr lang="el-GR" altLang="el-GR" sz="2200" dirty="0"/>
              <a:t>/ Αναζήτηση</a:t>
            </a:r>
          </a:p>
          <a:p>
            <a:pPr marL="454025" indent="-9525">
              <a:spcBef>
                <a:spcPts val="0"/>
              </a:spcBef>
              <a:buNone/>
              <a:tabLst>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dirty="0"/>
              <a:t>Έντυπα ευρετήρια vs Ηλεκτρονικές Βάσεις Δεδομένων, ηλεκτρονικά ευρετήρια και ταξινομικά </a:t>
            </a:r>
            <a:r>
              <a:rPr lang="el-GR" altLang="el-GR" sz="2200" dirty="0" smtClean="0"/>
              <a:t>συστήματα.</a:t>
            </a:r>
            <a:endParaRPr lang="el-GR" altLang="el-GR" sz="2200" dirty="0"/>
          </a:p>
          <a:p>
            <a:pPr marL="360000" indent="-457200">
              <a:spcBef>
                <a:spcPts val="1000"/>
              </a:spcBef>
              <a:buFont typeface="+mj-lt"/>
              <a:buAutoNum type="arabicPeriod" startAt="3"/>
              <a:tabLst>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dirty="0" smtClean="0"/>
              <a:t>Διεκπεραίωση</a:t>
            </a:r>
            <a:endParaRPr lang="el-GR" altLang="el-GR" sz="2200" dirty="0"/>
          </a:p>
          <a:p>
            <a:pPr marL="454025" indent="-9525">
              <a:spcBef>
                <a:spcPts val="0"/>
              </a:spcBef>
              <a:buNone/>
              <a:tabLst>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dirty="0"/>
              <a:t>Σωρός από έντυπα έγγραφα vs Οθόνες και ψηφιακή </a:t>
            </a:r>
            <a:r>
              <a:rPr lang="el-GR" altLang="el-GR" sz="2200" dirty="0" smtClean="0"/>
              <a:t>πληροφορία.</a:t>
            </a:r>
            <a:endParaRPr lang="el-GR" altLang="el-GR" sz="2200" dirty="0"/>
          </a:p>
          <a:p>
            <a:pPr marL="360000" indent="-457200">
              <a:spcBef>
                <a:spcPts val="1000"/>
              </a:spcBef>
              <a:buFont typeface="+mj-lt"/>
              <a:buAutoNum type="arabicPeriod" startAt="4"/>
              <a:tabLst>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dirty="0" smtClean="0"/>
              <a:t>Αποθήκευση</a:t>
            </a:r>
            <a:endParaRPr lang="el-GR" altLang="el-GR" sz="2200" dirty="0"/>
          </a:p>
          <a:p>
            <a:pPr marL="454025" indent="-9525">
              <a:spcBef>
                <a:spcPts val="0"/>
              </a:spcBef>
              <a:buNone/>
              <a:tabLst>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dirty="0"/>
              <a:t>Έντυποι φάκελοι vs Οπτικοί δίσκοι/ Σκληροί </a:t>
            </a:r>
            <a:r>
              <a:rPr lang="el-GR" altLang="el-GR" sz="2200" dirty="0" smtClean="0"/>
              <a:t>Δίσκοι.</a:t>
            </a:r>
            <a:endParaRPr lang="el-GR" altLang="el-GR" sz="2200" dirty="0"/>
          </a:p>
          <a:p>
            <a:pPr marL="360000" indent="-457200">
              <a:spcBef>
                <a:spcPts val="1000"/>
              </a:spcBef>
              <a:buFont typeface="+mj-lt"/>
              <a:buAutoNum type="arabicPeriod" startAt="5"/>
              <a:tabLst>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dirty="0" smtClean="0"/>
              <a:t>Εξαγωγή </a:t>
            </a:r>
            <a:endParaRPr lang="el-GR" altLang="el-GR" sz="2200" dirty="0"/>
          </a:p>
          <a:p>
            <a:pPr marL="454025" indent="-9525">
              <a:spcBef>
                <a:spcPts val="0"/>
              </a:spcBef>
              <a:buNone/>
              <a:tabLst>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dirty="0"/>
              <a:t>Έντυπη μορφή vs Ηλεκτρονική (emails, fax</a:t>
            </a:r>
            <a:r>
              <a:rPr lang="el-GR" altLang="el-GR" sz="2200" dirty="0" smtClean="0"/>
              <a:t>).</a:t>
            </a:r>
            <a:endParaRPr lang="el-GR" alt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8330867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1"/>
          <p:cNvSpPr>
            <a:spLocks noGrp="1" noChangeArrowheads="1"/>
          </p:cNvSpPr>
          <p:nvPr>
            <p:ph type="title"/>
          </p:nvPr>
        </p:nvSpPr>
        <p:spPr/>
        <p:txBody>
          <a:bodyP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a:solidFill>
                  <a:prstClr val="black"/>
                </a:solidFill>
              </a:rPr>
              <a:t>“Διαχείριση Εγγράφων” </a:t>
            </a:r>
            <a:br>
              <a:rPr lang="el-GR" dirty="0">
                <a:solidFill>
                  <a:prstClr val="black"/>
                </a:solidFill>
              </a:rPr>
            </a:br>
            <a:r>
              <a:rPr lang="el-GR" dirty="0">
                <a:solidFill>
                  <a:prstClr val="black"/>
                </a:solidFill>
              </a:rPr>
              <a:t>&amp; Νέες Τεχνολογίες </a:t>
            </a:r>
            <a:r>
              <a:rPr lang="el-GR" sz="3300" b="0" dirty="0" smtClean="0">
                <a:solidFill>
                  <a:prstClr val="black"/>
                </a:solidFill>
              </a:rPr>
              <a:t>3/13</a:t>
            </a:r>
            <a:endParaRPr lang="el-GR" altLang="el-GR" sz="2900" dirty="0">
              <a:solidFill>
                <a:srgbClr val="000000"/>
              </a:solidFill>
              <a:cs typeface="Times New Roman" pitchFamily="18" charset="0"/>
            </a:endParaRPr>
          </a:p>
        </p:txBody>
      </p:sp>
      <p:sp>
        <p:nvSpPr>
          <p:cNvPr id="7173" name="Rectangle 2"/>
          <p:cNvSpPr>
            <a:spLocks noGrp="1" noChangeArrowheads="1"/>
          </p:cNvSpPr>
          <p:nvPr>
            <p:ph idx="1"/>
          </p:nvPr>
        </p:nvSpPr>
        <p:spPr/>
        <p:txBody>
          <a:bodyPr>
            <a:normAutofit/>
          </a:bodyPr>
          <a:lstStyle/>
          <a:p>
            <a:pPr marL="0" inden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t>Η ενσωμάτωση Νέων τεχνολογιών στους κόλπους ενός Οργανισμού και </a:t>
            </a:r>
            <a:r>
              <a:rPr lang="el-GR" altLang="el-GR" dirty="0" smtClean="0"/>
              <a:t>συγκεκριμένα σχετικά </a:t>
            </a:r>
            <a:r>
              <a:rPr lang="el-GR" altLang="el-GR" dirty="0"/>
              <a:t>με τις εργασίες Διαχείρισης Εγγράφων πρέπει να </a:t>
            </a:r>
            <a:r>
              <a:rPr lang="el-GR" altLang="el-GR" dirty="0" smtClean="0"/>
              <a:t>γίνεται </a:t>
            </a:r>
            <a:r>
              <a:rPr lang="el-GR" altLang="el-GR" dirty="0"/>
              <a:t>με </a:t>
            </a:r>
            <a:r>
              <a:rPr lang="el-GR" altLang="el-GR" dirty="0" smtClean="0"/>
              <a:t>προσοχή</a:t>
            </a:r>
            <a:r>
              <a:rPr lang="el-GR" altLang="el-GR" dirty="0"/>
              <a:t>.</a:t>
            </a:r>
          </a:p>
          <a:p>
            <a:pPr marL="0" inden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t>Η όλη διαδικασία ενσωμάτωσης είναι επίπονη και χρονοβόρα και απαιτεί την προσοχή και άμεση συμμετοχή και υποστήριξη της Διοίκησης στο όλο εγχείρημα.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4124929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Grp="1" noChangeArrowheads="1"/>
          </p:cNvSpPr>
          <p:nvPr>
            <p:ph type="title"/>
          </p:nvPr>
        </p:nvSpPr>
        <p:spPr/>
        <p:txBody>
          <a:bodyP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a:solidFill>
                  <a:prstClr val="black"/>
                </a:solidFill>
              </a:rPr>
              <a:t>“Διαχείριση Εγγράφων” </a:t>
            </a:r>
            <a:br>
              <a:rPr lang="el-GR" dirty="0">
                <a:solidFill>
                  <a:prstClr val="black"/>
                </a:solidFill>
              </a:rPr>
            </a:br>
            <a:r>
              <a:rPr lang="el-GR" dirty="0">
                <a:solidFill>
                  <a:prstClr val="black"/>
                </a:solidFill>
              </a:rPr>
              <a:t>&amp; Νέες Τεχνολογίες </a:t>
            </a:r>
            <a:r>
              <a:rPr lang="el-GR" sz="3300" b="0" dirty="0">
                <a:solidFill>
                  <a:prstClr val="black"/>
                </a:solidFill>
              </a:rPr>
              <a:t>4</a:t>
            </a:r>
            <a:r>
              <a:rPr lang="el-GR" sz="3300" b="0" dirty="0" smtClean="0">
                <a:solidFill>
                  <a:prstClr val="black"/>
                </a:solidFill>
              </a:rPr>
              <a:t>/13</a:t>
            </a:r>
            <a:endParaRPr lang="el-GR" altLang="el-GR" sz="2900" dirty="0">
              <a:solidFill>
                <a:srgbClr val="000000"/>
              </a:solidFill>
              <a:cs typeface="Times New Roman" pitchFamily="18" charset="0"/>
            </a:endParaRPr>
          </a:p>
        </p:txBody>
      </p:sp>
      <p:sp>
        <p:nvSpPr>
          <p:cNvPr id="8197" name="Rectangle 2"/>
          <p:cNvSpPr>
            <a:spLocks noGrp="1" noChangeArrowheads="1"/>
          </p:cNvSpPr>
          <p:nvPr>
            <p:ph idx="1"/>
          </p:nvPr>
        </p:nvSpPr>
        <p:spPr/>
        <p:txBody>
          <a:bodyPr>
            <a:normAutofit lnSpcReduction="10000"/>
          </a:bodyPr>
          <a:lstStyle/>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a:t>Σημαντικό μέρος των Νέων αυτών Τεχνολογιών αναφορικά με τη Διαχείριση Εγγράφων είναι τα Αυτοματοποιημένα Συστήματα Διαχείρισης Εγγράφων (Automated Records Management Systems).</a:t>
            </a:r>
          </a:p>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a:t>Τα Αυτοματοποιημένα Συστήματα Διαχείρισης Εγγράφων αποτελούν ηλεκτρονικές Βάσεις </a:t>
            </a:r>
            <a:r>
              <a:rPr lang="el-GR" altLang="el-GR" sz="2300" dirty="0" smtClean="0"/>
              <a:t>Δεδομένων, </a:t>
            </a:r>
            <a:r>
              <a:rPr lang="el-GR" altLang="el-GR" sz="2300" dirty="0"/>
              <a:t>οι οποίες περιλαμβάνουν δεδομένα </a:t>
            </a:r>
            <a:r>
              <a:rPr lang="el-GR" altLang="el-GR" sz="2300" dirty="0" smtClean="0"/>
              <a:t>σχετικά με την πληροφορία του Οργανισμού.</a:t>
            </a:r>
            <a:endParaRPr lang="el-GR" altLang="el-GR" sz="2300" dirty="0"/>
          </a:p>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a:t>Σκοπός αυτών είναι η καλύτερη και αποτελεσματικότερη διαχείριση και έλεγχος της παραγωγής, διακίνησης, εκκαθάρισης και αποθήκευσης της πληροφορίας του Οργανισμού σε οποιοδήποτε μέσω και μορφή κι αν καταγράφεται.</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4810407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
          <p:cNvSpPr>
            <a:spLocks noGrp="1" noChangeArrowheads="1"/>
          </p:cNvSpPr>
          <p:nvPr>
            <p:ph type="title"/>
          </p:nvPr>
        </p:nvSpPr>
        <p:spPr/>
        <p:txBody>
          <a:bodyP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a:solidFill>
                  <a:prstClr val="black"/>
                </a:solidFill>
              </a:rPr>
              <a:t>“Διαχείριση Εγγράφων” </a:t>
            </a:r>
            <a:br>
              <a:rPr lang="el-GR" dirty="0">
                <a:solidFill>
                  <a:prstClr val="black"/>
                </a:solidFill>
              </a:rPr>
            </a:br>
            <a:r>
              <a:rPr lang="el-GR" dirty="0">
                <a:solidFill>
                  <a:prstClr val="black"/>
                </a:solidFill>
              </a:rPr>
              <a:t>&amp; Νέες Τεχνολογίες </a:t>
            </a:r>
            <a:r>
              <a:rPr lang="el-GR" sz="3300" b="0" dirty="0" smtClean="0">
                <a:solidFill>
                  <a:prstClr val="black"/>
                </a:solidFill>
              </a:rPr>
              <a:t>5/13</a:t>
            </a:r>
            <a:endParaRPr lang="el-GR" altLang="el-GR" sz="2900" dirty="0">
              <a:solidFill>
                <a:srgbClr val="000000"/>
              </a:solidFill>
              <a:cs typeface="Times New Roman" pitchFamily="18" charset="0"/>
            </a:endParaRPr>
          </a:p>
        </p:txBody>
      </p:sp>
      <p:sp>
        <p:nvSpPr>
          <p:cNvPr id="9221" name="Rectangle 2"/>
          <p:cNvSpPr>
            <a:spLocks noGrp="1" noChangeArrowheads="1"/>
          </p:cNvSpPr>
          <p:nvPr>
            <p:ph idx="1"/>
          </p:nvPr>
        </p:nvSpPr>
        <p:spPr/>
        <p:txBody>
          <a:bodyPr>
            <a:normAutofit lnSpcReduction="10000"/>
          </a:bodyPr>
          <a:lstStyle/>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b="1" dirty="0"/>
              <a:t>Στοιχεία Αυτοματοποιημένου Συστήματος Διαχείρισης Εγγράφων</a:t>
            </a:r>
          </a:p>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a:t>Τα στοιχεία αυτά αναφέρονται στην αυτοματοποιημένη διαχείριση των δεδομένων των εγγράφων στις διάφορες φάσεις του κύκλου ζωής τους.</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Ταξινόμηση </a:t>
            </a:r>
            <a:r>
              <a:rPr lang="el-GR" altLang="el-GR" sz="2300" dirty="0"/>
              <a:t>και Ευρετηρίαση (Classsification &amp; Indexing</a:t>
            </a:r>
            <a:r>
              <a:rPr lang="el-GR" altLang="el-GR" sz="2300" dirty="0" smtClean="0"/>
              <a:t>).</a:t>
            </a:r>
            <a:endParaRPr lang="el-GR" altLang="el-GR" sz="2300" dirty="0"/>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a:t>
            </a:r>
            <a:r>
              <a:rPr lang="el-GR" altLang="el-GR" sz="2300" dirty="0"/>
              <a:t>Media label &amp; Program documentation creation</a:t>
            </a:r>
            <a:r>
              <a:rPr lang="el-GR" altLang="el-GR" sz="2300" dirty="0" smtClean="0"/>
              <a:t>).</a:t>
            </a:r>
            <a:endParaRPr lang="el-GR" altLang="el-GR" sz="2300" dirty="0"/>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Έλεγχος </a:t>
            </a:r>
            <a:r>
              <a:rPr lang="el-GR" altLang="el-GR" sz="2300" dirty="0"/>
              <a:t>τοποθεσίας (Location control</a:t>
            </a:r>
            <a:r>
              <a:rPr lang="el-GR" altLang="el-GR" sz="2300" dirty="0" smtClean="0"/>
              <a:t>).</a:t>
            </a:r>
            <a:endParaRPr lang="el-GR" altLang="el-GR" sz="2300" dirty="0"/>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Ασφάλεια</a:t>
            </a:r>
            <a:r>
              <a:rPr lang="el-GR" altLang="el-GR" sz="2300" dirty="0"/>
              <a:t>/ διασφάλιση απορρήτου (Security/ confidentiality</a:t>
            </a:r>
            <a:r>
              <a:rPr lang="el-GR" altLang="el-GR" sz="2300" dirty="0" smtClean="0"/>
              <a:t>).</a:t>
            </a:r>
            <a:endParaRPr lang="el-GR" altLang="el-GR" sz="2300" dirty="0"/>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Προγραμματισμός </a:t>
            </a:r>
            <a:r>
              <a:rPr lang="el-GR" altLang="el-GR" sz="2300" dirty="0"/>
              <a:t>εκκαθάρισης (Retention scheduling</a:t>
            </a:r>
            <a:r>
              <a:rPr lang="el-GR" altLang="el-GR" sz="2300" dirty="0" smtClean="0"/>
              <a:t>).</a:t>
            </a:r>
            <a:endParaRPr lang="el-GR" altLang="el-GR" sz="2300" dirty="0"/>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Αναφορές </a:t>
            </a:r>
            <a:r>
              <a:rPr lang="el-GR" altLang="el-GR" sz="2300" dirty="0"/>
              <a:t>δράσεων (Activity reports</a:t>
            </a:r>
            <a:r>
              <a:rPr lang="el-GR" altLang="el-GR" sz="2300" dirty="0" smtClean="0"/>
              <a:t>).</a:t>
            </a:r>
            <a:endParaRPr lang="el-GR" altLang="el-GR" sz="23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9999801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
          <p:cNvSpPr>
            <a:spLocks noGrp="1" noChangeArrowheads="1"/>
          </p:cNvSpPr>
          <p:nvPr>
            <p:ph type="title"/>
          </p:nvPr>
        </p:nvSpPr>
        <p:spPr/>
        <p:txBody>
          <a:bodyP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a:solidFill>
                  <a:prstClr val="black"/>
                </a:solidFill>
              </a:rPr>
              <a:t>“Διαχείριση Εγγράφων” </a:t>
            </a:r>
            <a:br>
              <a:rPr lang="el-GR" dirty="0">
                <a:solidFill>
                  <a:prstClr val="black"/>
                </a:solidFill>
              </a:rPr>
            </a:br>
            <a:r>
              <a:rPr lang="el-GR" dirty="0">
                <a:solidFill>
                  <a:prstClr val="black"/>
                </a:solidFill>
              </a:rPr>
              <a:t>&amp; Νέες Τεχνολογίες </a:t>
            </a:r>
            <a:r>
              <a:rPr lang="el-GR" sz="3300" b="0" dirty="0" smtClean="0">
                <a:solidFill>
                  <a:prstClr val="black"/>
                </a:solidFill>
              </a:rPr>
              <a:t>6/13</a:t>
            </a:r>
            <a:endParaRPr lang="el-GR" altLang="el-GR" sz="2900" dirty="0">
              <a:solidFill>
                <a:srgbClr val="000000"/>
              </a:solidFill>
              <a:cs typeface="Times New Roman" pitchFamily="18" charset="0"/>
            </a:endParaRPr>
          </a:p>
        </p:txBody>
      </p:sp>
      <p:sp>
        <p:nvSpPr>
          <p:cNvPr id="10245" name="Rectangle 2"/>
          <p:cNvSpPr>
            <a:spLocks noGrp="1" noChangeArrowheads="1"/>
          </p:cNvSpPr>
          <p:nvPr>
            <p:ph idx="1"/>
          </p:nvPr>
        </p:nvSpPr>
        <p:spPr/>
        <p:txBody>
          <a:bodyPr>
            <a:normAutofit/>
          </a:bodyPr>
          <a:lstStyle/>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b="1" dirty="0">
                <a:cs typeface="Times New Roman" pitchFamily="18" charset="0"/>
              </a:rPr>
              <a:t>Ταξινόμηση και Ευρετηρίαση (Classsification &amp; Indexing)</a:t>
            </a:r>
          </a:p>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a:cs typeface="Times New Roman" pitchFamily="18" charset="0"/>
              </a:rPr>
              <a:t>Σκοπός είναι η ταύτιση του τρόπου αναζήτησης με τον τρόπο ευρετηρίασης και ταξινόμησης της παραγόμενης πληροφορίας.</a:t>
            </a:r>
          </a:p>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a:cs typeface="Times New Roman" pitchFamily="18" charset="0"/>
              </a:rPr>
              <a:t>Υπάρχουν τρία επίπεδα κυρίως </a:t>
            </a:r>
            <a:r>
              <a:rPr lang="el-GR" altLang="el-GR" sz="2300" dirty="0" smtClean="0">
                <a:cs typeface="Times New Roman" pitchFamily="18" charset="0"/>
              </a:rPr>
              <a:t>ταξινόμησης:</a:t>
            </a:r>
            <a:endParaRPr lang="el-GR" altLang="el-GR" sz="2300" dirty="0">
              <a:cs typeface="Times New Roman" pitchFamily="18" charset="0"/>
            </a:endParaRP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cs typeface="Times New Roman" pitchFamily="18" charset="0"/>
              </a:rPr>
              <a:t>Πρωτογενής </a:t>
            </a:r>
            <a:r>
              <a:rPr lang="el-GR" altLang="el-GR" sz="2300" dirty="0">
                <a:cs typeface="Times New Roman" pitchFamily="18" charset="0"/>
              </a:rPr>
              <a:t>επικεφαλίδες (primary headings)</a:t>
            </a:r>
          </a:p>
          <a:p>
            <a:pPr marL="355600" indent="0">
              <a:spcBef>
                <a:spcPts val="600"/>
              </a:spcBef>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a:cs typeface="Times New Roman" pitchFamily="18" charset="0"/>
              </a:rPr>
              <a:t>Είναι κυρίως λειτουργικές </a:t>
            </a:r>
            <a:r>
              <a:rPr lang="el-GR" altLang="el-GR" sz="2300" dirty="0" smtClean="0">
                <a:cs typeface="Times New Roman" pitchFamily="18" charset="0"/>
              </a:rPr>
              <a:t>(πχ. προσωπικό).</a:t>
            </a:r>
            <a:endParaRPr lang="el-GR" altLang="el-GR" sz="2300" dirty="0">
              <a:cs typeface="Times New Roman" pitchFamily="18" charset="0"/>
            </a:endParaRP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cs typeface="Times New Roman" pitchFamily="18" charset="0"/>
              </a:rPr>
              <a:t>Δευτερογενής </a:t>
            </a:r>
            <a:r>
              <a:rPr lang="el-GR" altLang="el-GR" sz="2300" dirty="0">
                <a:cs typeface="Times New Roman" pitchFamily="18" charset="0"/>
              </a:rPr>
              <a:t>επικεφαλίδες (secondary headings)</a:t>
            </a:r>
          </a:p>
          <a:p>
            <a:pPr marL="355600" indent="0">
              <a:spcBef>
                <a:spcPts val="600"/>
              </a:spcBef>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a:cs typeface="Times New Roman" pitchFamily="18" charset="0"/>
              </a:rPr>
              <a:t>Εξειδικεύουν τις πρωτογενείς </a:t>
            </a:r>
            <a:r>
              <a:rPr lang="el-GR" altLang="el-GR" sz="2300" dirty="0" smtClean="0">
                <a:cs typeface="Times New Roman" pitchFamily="18" charset="0"/>
              </a:rPr>
              <a:t>(πχ. απολύσεις).</a:t>
            </a:r>
            <a:endParaRPr lang="el-GR" altLang="el-GR" sz="2300" dirty="0">
              <a:cs typeface="Times New Roman" pitchFamily="18" charset="0"/>
            </a:endParaRP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cs typeface="Times New Roman" pitchFamily="18" charset="0"/>
              </a:rPr>
              <a:t>Τριτογενής </a:t>
            </a:r>
            <a:r>
              <a:rPr lang="el-GR" altLang="el-GR" sz="2300" dirty="0">
                <a:cs typeface="Times New Roman" pitchFamily="18" charset="0"/>
              </a:rPr>
              <a:t>επικεφαλίδες (tertiary headings)</a:t>
            </a:r>
          </a:p>
          <a:p>
            <a:pPr marL="355600" indent="0">
              <a:spcBef>
                <a:spcPts val="600"/>
              </a:spcBef>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a:cs typeface="Times New Roman" pitchFamily="18" charset="0"/>
              </a:rPr>
              <a:t>Αφορούν στο συγκεκριμένο </a:t>
            </a:r>
            <a:r>
              <a:rPr lang="el-GR" altLang="el-GR" sz="2300" dirty="0" smtClean="0">
                <a:cs typeface="Times New Roman" pitchFamily="18" charset="0"/>
              </a:rPr>
              <a:t>φάκελο.</a:t>
            </a:r>
            <a:endParaRPr lang="el-GR" altLang="el-GR" sz="2300" dirty="0">
              <a:cs typeface="Times New Roman" pitchFamily="18"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9274485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1"/>
          <p:cNvSpPr>
            <a:spLocks noGrp="1" noChangeArrowheads="1"/>
          </p:cNvSpPr>
          <p:nvPr>
            <p:ph type="title"/>
          </p:nvPr>
        </p:nvSpPr>
        <p:spPr/>
        <p:txBody>
          <a:bodyP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a:solidFill>
                  <a:prstClr val="black"/>
                </a:solidFill>
              </a:rPr>
              <a:t>“Διαχείριση Εγγράφων” </a:t>
            </a:r>
            <a:br>
              <a:rPr lang="el-GR" dirty="0">
                <a:solidFill>
                  <a:prstClr val="black"/>
                </a:solidFill>
              </a:rPr>
            </a:br>
            <a:r>
              <a:rPr lang="el-GR" dirty="0">
                <a:solidFill>
                  <a:prstClr val="black"/>
                </a:solidFill>
              </a:rPr>
              <a:t>&amp; Νέες Τεχνολογίες </a:t>
            </a:r>
            <a:r>
              <a:rPr lang="el-GR" sz="3300" b="0" dirty="0" smtClean="0">
                <a:solidFill>
                  <a:prstClr val="black"/>
                </a:solidFill>
              </a:rPr>
              <a:t>7/13</a:t>
            </a:r>
            <a:endParaRPr lang="el-GR" altLang="el-GR" sz="2900" dirty="0">
              <a:solidFill>
                <a:srgbClr val="000000"/>
              </a:solidFill>
              <a:cs typeface="Times New Roman" pitchFamily="18" charset="0"/>
            </a:endParaRPr>
          </a:p>
        </p:txBody>
      </p:sp>
      <p:sp>
        <p:nvSpPr>
          <p:cNvPr id="11269" name="Rectangle 2"/>
          <p:cNvSpPr>
            <a:spLocks noGrp="1" noChangeArrowheads="1"/>
          </p:cNvSpPr>
          <p:nvPr>
            <p:ph idx="1"/>
          </p:nvPr>
        </p:nvSpPr>
        <p:spPr/>
        <p:txBody>
          <a:bodyPr>
            <a:normAutofit/>
          </a:bodyPr>
          <a:lstStyle/>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b="1" dirty="0" smtClean="0">
                <a:cs typeface="Times New Roman" pitchFamily="18" charset="0"/>
              </a:rPr>
              <a:t>(</a:t>
            </a:r>
            <a:r>
              <a:rPr lang="el-GR" altLang="el-GR" b="1" dirty="0">
                <a:cs typeface="Times New Roman" pitchFamily="18" charset="0"/>
              </a:rPr>
              <a:t>Media label &amp; Program documentation creation)</a:t>
            </a:r>
          </a:p>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cs typeface="Times New Roman" pitchFamily="18" charset="0"/>
              </a:rPr>
              <a:t>Αυτόματη ανάθεση μιας επικεφαλίδας στο ηλεκτρονικό </a:t>
            </a:r>
            <a:r>
              <a:rPr lang="el-GR" altLang="el-GR" dirty="0" smtClean="0">
                <a:cs typeface="Times New Roman" pitchFamily="18" charset="0"/>
              </a:rPr>
              <a:t>αρχείο, </a:t>
            </a:r>
            <a:r>
              <a:rPr lang="el-GR" altLang="el-GR" dirty="0">
                <a:cs typeface="Times New Roman" pitchFamily="18" charset="0"/>
              </a:rPr>
              <a:t>η οποία θα αντιστοιχεί με την επικεφαλίδα του μέσου.</a:t>
            </a:r>
          </a:p>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cs typeface="Times New Roman" pitchFamily="18" charset="0"/>
              </a:rPr>
              <a:t>Επικεφαλίδα η οποία θα τροποποιείται μετά από σχετική τροποποίηση και της αντίστοιχης βάσης δεδομένων.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8672922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OC_template_2</Template>
  <TotalTime>29</TotalTime>
  <Words>1565</Words>
  <Application>Microsoft Office PowerPoint</Application>
  <PresentationFormat>Προβολή στην οθόνη (4:3)</PresentationFormat>
  <Paragraphs>190</Paragraphs>
  <Slides>24</Slides>
  <Notes>22</Notes>
  <HiddenSlides>0</HiddenSlides>
  <MMClips>0</MMClips>
  <ScaleCrop>false</ScaleCrop>
  <HeadingPairs>
    <vt:vector size="4" baseType="variant">
      <vt:variant>
        <vt:lpstr>Θέμα</vt:lpstr>
      </vt:variant>
      <vt:variant>
        <vt:i4>3</vt:i4>
      </vt:variant>
      <vt:variant>
        <vt:lpstr>Τίτλοι διαφανειών</vt:lpstr>
      </vt:variant>
      <vt:variant>
        <vt:i4>24</vt:i4>
      </vt:variant>
    </vt:vector>
  </HeadingPairs>
  <TitlesOfParts>
    <vt:vector size="27" baseType="lpstr">
      <vt:lpstr>OC_template_2</vt:lpstr>
      <vt:lpstr>1_OC_template_updated</vt:lpstr>
      <vt:lpstr>OC_template_updated</vt:lpstr>
      <vt:lpstr>Διαχείριση αρχειακών εγγράφων (Θ)</vt:lpstr>
      <vt:lpstr>Περιεχόμενα</vt:lpstr>
      <vt:lpstr>“Διαχείριση Εγγράφων”  &amp; Νέες Τεχνολογίες 1/13</vt:lpstr>
      <vt:lpstr>“Διαχείριση Εγγράφων”  &amp; Νέες Τεχνολογίες 2/13</vt:lpstr>
      <vt:lpstr>“Διαχείριση Εγγράφων”  &amp; Νέες Τεχνολογίες 3/13</vt:lpstr>
      <vt:lpstr>“Διαχείριση Εγγράφων”  &amp; Νέες Τεχνολογίες 4/13</vt:lpstr>
      <vt:lpstr>“Διαχείριση Εγγράφων”  &amp; Νέες Τεχνολογίες 5/13</vt:lpstr>
      <vt:lpstr>“Διαχείριση Εγγράφων”  &amp; Νέες Τεχνολογίες 6/13</vt:lpstr>
      <vt:lpstr>“Διαχείριση Εγγράφων”  &amp; Νέες Τεχνολογίες 7/13</vt:lpstr>
      <vt:lpstr>“Διαχείριση Εγγράφων”  &amp; Νέες Τεχνολογίες 8/13</vt:lpstr>
      <vt:lpstr>“Διαχείριση Εγγράφων”  &amp; Νέες Τεχνολογίες 9/13</vt:lpstr>
      <vt:lpstr>“Διαχείριση Εγγράφων”  &amp; Νέες Τεχνολογίες 10/13</vt:lpstr>
      <vt:lpstr>“Διαχείριση Εγγράφων”  &amp; Νέες Τεχνολογίες 11/13</vt:lpstr>
      <vt:lpstr>“Διαχείριση Εγγράφων”  &amp; Νέες Τεχνολογίες 12/13</vt:lpstr>
      <vt:lpstr>“Διαχείριση Εγγράφων”  &amp; Νέες Τεχνολογίες 13/13</vt:lpstr>
      <vt:lpstr>Συμπεράσματα</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αρχειακών εγγράφων</dc:title>
  <dc:creator>opencourses@teiath.gr</dc:creator>
  <cp:lastModifiedBy>natasakar new</cp:lastModifiedBy>
  <cp:revision>10</cp:revision>
  <dcterms:created xsi:type="dcterms:W3CDTF">2014-04-29T13:43:14Z</dcterms:created>
  <dcterms:modified xsi:type="dcterms:W3CDTF">2015-02-27T12:55:14Z</dcterms:modified>
</cp:coreProperties>
</file>