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5" r:id="rId3"/>
    <p:sldId id="319" r:id="rId4"/>
    <p:sldId id="317" r:id="rId5"/>
    <p:sldId id="318" r:id="rId6"/>
    <p:sldId id="320" r:id="rId7"/>
    <p:sldId id="321" r:id="rId8"/>
    <p:sldId id="322" r:id="rId9"/>
    <p:sldId id="257" r:id="rId10"/>
    <p:sldId id="262" r:id="rId11"/>
    <p:sldId id="264" r:id="rId12"/>
    <p:sldId id="265" r:id="rId13"/>
    <p:sldId id="313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>
        <p:scale>
          <a:sx n="80" d="100"/>
          <a:sy n="80" d="100"/>
        </p:scale>
        <p:origin x="-2592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11"/>
          <p:cNvSpPr/>
          <p:nvPr userDrawn="1"/>
        </p:nvSpPr>
        <p:spPr>
          <a:xfrm>
            <a:off x="467544" y="1196752"/>
            <a:ext cx="8280920" cy="554461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5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0405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Βασικές κλινικές δεξιότητες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90308" y="3096542"/>
            <a:ext cx="7363385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0" algn="l"/>
              </a:tabLst>
            </a:pPr>
            <a:r>
              <a:rPr lang="el-GR" sz="2400" b="1" dirty="0" smtClean="0"/>
              <a:t>Ενότητα 1</a:t>
            </a:r>
            <a:r>
              <a:rPr lang="en-US" sz="2400" b="1" dirty="0" smtClean="0"/>
              <a:t>:</a:t>
            </a:r>
            <a:r>
              <a:rPr lang="el-GR" sz="2400" b="1" dirty="0" smtClean="0"/>
              <a:t> </a:t>
            </a:r>
            <a:r>
              <a:rPr lang="el-GR" sz="2400" dirty="0" smtClean="0"/>
              <a:t>Πρωτόκολλο αλλαγής χειρουργικού τραύματος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200" dirty="0" smtClean="0"/>
              <a:t>Χριστίνα Νάνου, Ερμιόνη Παλάσκα, Αντιγόνη </a:t>
            </a:r>
            <a:r>
              <a:rPr lang="el-GR" sz="2200" dirty="0" err="1" smtClean="0"/>
              <a:t>Σαραντάκη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Μαιευτικής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smtClean="0"/>
              <a:t>Νάνου, 2015</a:t>
            </a:r>
            <a:r>
              <a:rPr lang="el-GR" sz="2000" dirty="0"/>
              <a:t>. Χριστίνα Νάνου, Ερμιόνη Παλάσκα, </a:t>
            </a:r>
            <a:r>
              <a:rPr lang="el-GR" sz="2000" dirty="0" smtClean="0"/>
              <a:t>Αντιγόνη </a:t>
            </a:r>
            <a:r>
              <a:rPr lang="el-GR" sz="2000" dirty="0" err="1"/>
              <a:t>Σαραντάκη</a:t>
            </a:r>
            <a:r>
              <a:rPr lang="el-GR" sz="2000" dirty="0"/>
              <a:t>. «Βασικές κλινικές δεξιότητες (Ε). Ενότητα 1: Πρωτόκολλο αλλαγής χειρουργικού </a:t>
            </a:r>
            <a:r>
              <a:rPr lang="el-GR" sz="2000" dirty="0" smtClean="0"/>
              <a:t>τραύματος».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 - εξοπλισμός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l-GR" sz="2400" dirty="0">
                <a:ea typeface="Times New Roman"/>
              </a:rPr>
              <a:t>Σετ αλλαγής τραύματος περιέχει: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>
                <a:ea typeface="Times New Roman"/>
              </a:rPr>
              <a:t>6 </a:t>
            </a:r>
            <a:r>
              <a:rPr lang="el-GR" sz="2400" dirty="0" err="1">
                <a:ea typeface="Times New Roman"/>
              </a:rPr>
              <a:t>τολύπια</a:t>
            </a:r>
            <a:r>
              <a:rPr lang="el-GR" sz="2400" dirty="0">
                <a:ea typeface="Times New Roman"/>
              </a:rPr>
              <a:t> περιτυλιγμένα με γάζα και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>
                <a:ea typeface="Times New Roman"/>
              </a:rPr>
              <a:t>3 γάζες  10 Χ 10 </a:t>
            </a:r>
            <a:r>
              <a:rPr lang="en-US" sz="2400" dirty="0">
                <a:ea typeface="Times New Roman"/>
              </a:rPr>
              <a:t>cm</a:t>
            </a:r>
            <a:r>
              <a:rPr lang="el-GR" sz="2400" dirty="0">
                <a:ea typeface="Times New Roman"/>
              </a:rPr>
              <a:t>,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l-GR" sz="2400" dirty="0" smtClean="0">
                <a:ea typeface="Times New Roman"/>
              </a:rPr>
              <a:t>αποστειρωμένα </a:t>
            </a:r>
            <a:r>
              <a:rPr lang="el-GR" sz="2400" dirty="0">
                <a:ea typeface="Times New Roman"/>
              </a:rPr>
              <a:t>γάντια,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l-GR" sz="2400" dirty="0" smtClean="0">
                <a:ea typeface="Times New Roman"/>
              </a:rPr>
              <a:t>1 </a:t>
            </a:r>
            <a:r>
              <a:rPr lang="el-GR" sz="2400" dirty="0">
                <a:ea typeface="Times New Roman"/>
              </a:rPr>
              <a:t>ή 2 αποστειρωμένες λαβίδες,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l-GR" sz="2400" dirty="0" smtClean="0">
                <a:ea typeface="Times New Roman"/>
              </a:rPr>
              <a:t>φυσιολογικός </a:t>
            </a:r>
            <a:r>
              <a:rPr lang="el-GR" sz="2400" dirty="0">
                <a:ea typeface="Times New Roman"/>
              </a:rPr>
              <a:t>ορός (σε αμπούλες ή φιάλη στην  οποία τοποθετείται  </a:t>
            </a:r>
            <a:r>
              <a:rPr lang="el-GR" sz="2400" dirty="0" err="1">
                <a:ea typeface="Times New Roman"/>
              </a:rPr>
              <a:t>τροκάρ</a:t>
            </a:r>
            <a:r>
              <a:rPr lang="el-GR" sz="2400" dirty="0">
                <a:ea typeface="Times New Roman"/>
              </a:rPr>
              <a:t> για έγχυση του),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l-GR" sz="2400" dirty="0" err="1" smtClean="0">
                <a:ea typeface="Times New Roman"/>
              </a:rPr>
              <a:t>λευκοπλάστ</a:t>
            </a:r>
            <a:r>
              <a:rPr lang="el-GR" sz="2400" dirty="0" smtClean="0">
                <a:ea typeface="Times New Roman"/>
              </a:rPr>
              <a:t> </a:t>
            </a:r>
            <a:r>
              <a:rPr lang="el-GR" sz="2400" dirty="0">
                <a:ea typeface="Times New Roman"/>
              </a:rPr>
              <a:t>ή ταινία για στερέωση ή αποστειρωμένο επίθεμα </a:t>
            </a:r>
            <a:r>
              <a:rPr lang="el-GR" sz="2400" dirty="0" smtClean="0">
                <a:ea typeface="Times New Roman"/>
              </a:rPr>
              <a:t>  μίας </a:t>
            </a:r>
            <a:r>
              <a:rPr lang="el-GR" sz="2400" dirty="0">
                <a:ea typeface="Times New Roman"/>
              </a:rPr>
              <a:t>χρήσεως. </a:t>
            </a:r>
            <a:endParaRPr lang="el-GR" sz="2400" dirty="0">
              <a:effectLst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4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Εξοπλισμός τροχήλατου αλλαγής τραύματος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8650" lvl="1" indent="-628650">
              <a:buFont typeface="+mj-lt"/>
              <a:buAutoNum type="arabicPeriod"/>
            </a:pPr>
            <a:r>
              <a:rPr lang="el-GR" sz="2400" dirty="0" smtClean="0"/>
              <a:t>δοχείο </a:t>
            </a:r>
            <a:r>
              <a:rPr lang="el-GR" sz="2400" dirty="0"/>
              <a:t>μολυσματικών αντικειμένων, </a:t>
            </a:r>
          </a:p>
          <a:p>
            <a:pPr marL="628650" lvl="1" indent="-628650">
              <a:buFont typeface="+mj-lt"/>
              <a:buAutoNum type="arabicPeriod"/>
            </a:pPr>
            <a:r>
              <a:rPr lang="el-GR" sz="2400" dirty="0"/>
              <a:t>βενζίνη, οινόπνευμα, </a:t>
            </a:r>
            <a:r>
              <a:rPr lang="en-US" sz="2400" dirty="0"/>
              <a:t>betadine</a:t>
            </a:r>
            <a:r>
              <a:rPr lang="el-GR" sz="2400" dirty="0"/>
              <a:t>, φυσιολογικό ορό (φιάλη ή αμπούλες)</a:t>
            </a:r>
          </a:p>
          <a:p>
            <a:pPr marL="628650" lvl="1" indent="-628650">
              <a:buFont typeface="+mj-lt"/>
              <a:buAutoNum type="arabicPeriod"/>
            </a:pPr>
            <a:r>
              <a:rPr lang="el-GR" sz="2400" dirty="0"/>
              <a:t>σύριγγες, βελόνες,</a:t>
            </a:r>
          </a:p>
          <a:p>
            <a:pPr marL="628650" lvl="1" indent="-628650">
              <a:buFont typeface="+mj-lt"/>
              <a:buAutoNum type="arabicPeriod"/>
            </a:pPr>
            <a:r>
              <a:rPr lang="el-GR" sz="2400" dirty="0" err="1"/>
              <a:t>τολύπια</a:t>
            </a:r>
            <a:r>
              <a:rPr lang="el-GR" sz="2400" dirty="0"/>
              <a:t>,  </a:t>
            </a:r>
          </a:p>
          <a:p>
            <a:pPr marL="628650" lvl="1" indent="-628650">
              <a:buFont typeface="+mj-lt"/>
              <a:buAutoNum type="arabicPeriod"/>
            </a:pPr>
            <a:r>
              <a:rPr lang="el-GR" sz="2400" dirty="0"/>
              <a:t>γάντια </a:t>
            </a:r>
            <a:r>
              <a:rPr lang="en-US" sz="2400" dirty="0"/>
              <a:t>latex</a:t>
            </a:r>
            <a:r>
              <a:rPr lang="el-GR" sz="2400" dirty="0"/>
              <a:t>, </a:t>
            </a:r>
          </a:p>
          <a:p>
            <a:pPr marL="628650" lvl="1" indent="-628650">
              <a:buFont typeface="+mj-lt"/>
              <a:buAutoNum type="arabicPeriod"/>
            </a:pPr>
            <a:r>
              <a:rPr lang="el-GR" sz="2400" dirty="0"/>
              <a:t>2 νεφροειδή, </a:t>
            </a:r>
          </a:p>
          <a:p>
            <a:pPr marL="628650" lvl="1" indent="-628650">
              <a:buFont typeface="+mj-lt"/>
              <a:buAutoNum type="arabicPeriod"/>
            </a:pPr>
            <a:r>
              <a:rPr lang="el-GR" sz="2400" dirty="0" err="1"/>
              <a:t>χαρτοβάμβακο</a:t>
            </a:r>
            <a:r>
              <a:rPr lang="el-GR" sz="2400" dirty="0"/>
              <a:t>, </a:t>
            </a:r>
          </a:p>
          <a:p>
            <a:pPr marL="628650" lvl="1" indent="-628650">
              <a:buFont typeface="+mj-lt"/>
              <a:buAutoNum type="arabicPeriod"/>
            </a:pPr>
            <a:r>
              <a:rPr lang="el-GR" sz="2400" dirty="0"/>
              <a:t>αδιάβροχο τετράγωνο,</a:t>
            </a:r>
          </a:p>
          <a:p>
            <a:pPr marL="628650" lvl="1" indent="-628650">
              <a:buFont typeface="+mj-lt"/>
              <a:buAutoNum type="arabicPeriod"/>
            </a:pPr>
            <a:r>
              <a:rPr lang="el-GR" sz="2400" dirty="0" err="1"/>
              <a:t>βαμβακοφόροι</a:t>
            </a:r>
            <a:r>
              <a:rPr lang="el-GR" sz="2400" dirty="0"/>
              <a:t> </a:t>
            </a:r>
            <a:r>
              <a:rPr lang="el-GR" sz="2400" dirty="0" err="1"/>
              <a:t>στυλεοί</a:t>
            </a:r>
            <a:r>
              <a:rPr lang="el-GR" sz="2400" dirty="0"/>
              <a:t>, </a:t>
            </a:r>
          </a:p>
          <a:p>
            <a:pPr marL="628650" lvl="1" indent="-628650">
              <a:buFont typeface="+mj-lt"/>
              <a:buAutoNum type="arabicPeriod"/>
            </a:pPr>
            <a:r>
              <a:rPr lang="el-GR" sz="2400" dirty="0"/>
              <a:t>ετικέτες,</a:t>
            </a:r>
          </a:p>
          <a:p>
            <a:pPr marL="628650" lvl="1" indent="-628650">
              <a:buFont typeface="+mj-lt"/>
              <a:buAutoNum type="arabicPeriod"/>
            </a:pPr>
            <a:r>
              <a:rPr lang="el-GR" sz="2400" dirty="0"/>
              <a:t>κάδος απορριμμάτων (μολυσματικών και κοινών),</a:t>
            </a:r>
          </a:p>
          <a:p>
            <a:pPr marL="628650" lvl="1" indent="-628650">
              <a:buFont typeface="+mj-lt"/>
              <a:buAutoNum type="arabicPeriod"/>
            </a:pPr>
            <a:r>
              <a:rPr lang="el-GR" sz="2400" dirty="0"/>
              <a:t>εξοπλισμός αλλαγής.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19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l-GR" sz="2400" dirty="0"/>
              <a:t>Μαζεύετε τα μαλλιά,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400" dirty="0"/>
              <a:t>πλένετε τα χέρια σας,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400" dirty="0"/>
              <a:t>ελέγχεται την οδηγία,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400" dirty="0"/>
              <a:t>συλλέγετε τον απαραίτητο εξοπλισμό για την αλλαγή</a:t>
            </a:r>
            <a:r>
              <a:rPr lang="el-GR" sz="2400" dirty="0" smtClean="0"/>
              <a:t>,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400" dirty="0"/>
              <a:t>προετοιμάζετε το </a:t>
            </a:r>
            <a:r>
              <a:rPr lang="el-GR" sz="2400" u="sng" dirty="0"/>
              <a:t>τροχήλατο </a:t>
            </a:r>
            <a:r>
              <a:rPr lang="el-GR" sz="2400" u="sng" dirty="0" smtClean="0"/>
              <a:t>αλλαγής</a:t>
            </a:r>
            <a:r>
              <a:rPr lang="el-GR" sz="2400" dirty="0" smtClean="0"/>
              <a:t> (Διαφάνεια 2),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400" dirty="0"/>
              <a:t>ταυτοποίηση του ασθενούς,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400" dirty="0"/>
              <a:t>κλείνετε τα παράθυρα, απομακρύνουμε επισκεπτήριο</a:t>
            </a:r>
            <a:r>
              <a:rPr lang="el-GR" sz="2400" dirty="0" smtClean="0"/>
              <a:t>, εξασφαλίζετε μοναχικότητα,</a:t>
            </a:r>
            <a:endParaRPr lang="el-GR" sz="2400" dirty="0"/>
          </a:p>
          <a:p>
            <a:pPr marL="457200" lvl="0" indent="-457200">
              <a:buFont typeface="+mj-lt"/>
              <a:buAutoNum type="arabicPeriod"/>
            </a:pPr>
            <a:r>
              <a:rPr lang="el-GR" sz="2400" dirty="0"/>
              <a:t>αποφύγετε την ομιλία κατά την </a:t>
            </a:r>
            <a:r>
              <a:rPr lang="el-GR" sz="2400" dirty="0" smtClean="0"/>
              <a:t>αλλαγή.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77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9"/>
            </a:pPr>
            <a:r>
              <a:rPr lang="el-GR" sz="2400" dirty="0" smtClean="0"/>
              <a:t>διαβρέχετε </a:t>
            </a:r>
            <a:r>
              <a:rPr lang="el-GR" sz="2400" dirty="0"/>
              <a:t>την ταινία στερέωσης  με ένα </a:t>
            </a:r>
            <a:r>
              <a:rPr lang="el-GR" sz="2400" dirty="0" err="1"/>
              <a:t>τολύπιο</a:t>
            </a:r>
            <a:r>
              <a:rPr lang="el-GR" sz="2400" dirty="0"/>
              <a:t> με οινόπνευμα και </a:t>
            </a:r>
            <a:r>
              <a:rPr lang="el-GR" sz="2400" dirty="0" smtClean="0"/>
              <a:t>χαλαρώνετε  </a:t>
            </a:r>
            <a:r>
              <a:rPr lang="el-GR" sz="2400" dirty="0"/>
              <a:t>την ταινία,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l-GR" sz="2400" dirty="0"/>
              <a:t>αφαιρείτε το χρησιμοποιημένο επίθεμα προς την φορά του τραύματος αναδιπλώνοντας τη μολυσμένη πλευρά  και το τοποθετείτε στον κάδο απορριμμάτων,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l-GR" sz="2400" dirty="0"/>
              <a:t>αξιολογείτε την παροχέτευση (εάν υπάρχει) στα επιθέματα, αφαιρέστε τα  και τοποθετήστε τα στον κάδο </a:t>
            </a:r>
            <a:r>
              <a:rPr lang="el-GR" sz="2400" dirty="0" smtClean="0"/>
              <a:t>απορριμμάτων,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l-GR" sz="2400" dirty="0"/>
              <a:t>ελέγξτε το τραύμα για φλεγμονή, βαθμό επούλωσης, </a:t>
            </a:r>
            <a:r>
              <a:rPr lang="el-GR" sz="2400" dirty="0" smtClean="0"/>
              <a:t>οσμή</a:t>
            </a:r>
            <a:r>
              <a:rPr lang="el-GR" sz="2400" dirty="0"/>
              <a:t>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13"/>
            </a:pPr>
            <a:r>
              <a:rPr lang="el-GR" sz="2400" dirty="0"/>
              <a:t>αν υπάρχει έκκριμα, λαμβάνετε </a:t>
            </a:r>
            <a:r>
              <a:rPr lang="el-GR" sz="2400" b="1" dirty="0"/>
              <a:t>καλλιέργεια τραύματος</a:t>
            </a:r>
            <a:r>
              <a:rPr lang="el-GR" sz="2400" dirty="0"/>
              <a:t> με την εξής διαδικασία: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/>
              <a:t>παίρνετε ένα αποστειρωμένο </a:t>
            </a:r>
            <a:r>
              <a:rPr lang="el-GR" sz="2400" dirty="0" err="1"/>
              <a:t>βαμβακοφόρο</a:t>
            </a:r>
            <a:r>
              <a:rPr lang="el-GR" sz="2400" dirty="0"/>
              <a:t> στειλεό και τον αφαιρείται από το σωλήνα καλλιέργειας,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/>
              <a:t>εισάγετε το άκρο του στο τραύμα και περιστρέφετε απαλά,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/>
              <a:t>απομακρύνετε τον στειλεό από το σημείο της λήψης και τον επανατοποθετείτε προσεκτικά στον σωλήνα καλλιέργειας χωρίς να αγγίξετε άλλη επιφάνεια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/>
              <a:t>γράφετε τα στοιχεία του ασθενούς, την ημερομηνία λήψης, το είδος του υλικού που στέλνετε προς καλλιέργεια και το τμήμα προέλευσης.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 smtClean="0"/>
              <a:t>συνεχίζετε </a:t>
            </a:r>
            <a:r>
              <a:rPr lang="el-GR" sz="2400" dirty="0"/>
              <a:t>την διαδικασία της αλλαγής τραύματος. 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87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14"/>
            </a:pPr>
            <a:r>
              <a:rPr lang="el-GR" sz="2400" dirty="0" smtClean="0"/>
              <a:t>τοποθετείτε </a:t>
            </a:r>
            <a:r>
              <a:rPr lang="el-GR" sz="2400" dirty="0"/>
              <a:t>ένα αποστειρωμένο πεδίο,</a:t>
            </a:r>
          </a:p>
          <a:p>
            <a:pPr marL="514350" lvl="0" indent="-514350">
              <a:buFont typeface="+mj-lt"/>
              <a:buAutoNum type="arabicPeriod" startAt="14"/>
            </a:pPr>
            <a:r>
              <a:rPr lang="el-GR" sz="2400" dirty="0"/>
              <a:t>φοράτε αποστειρωμένα </a:t>
            </a:r>
            <a:r>
              <a:rPr lang="el-GR" sz="2400" dirty="0" smtClean="0"/>
              <a:t>γάντια,</a:t>
            </a:r>
            <a:endParaRPr lang="el-GR" sz="2400" dirty="0"/>
          </a:p>
          <a:p>
            <a:pPr marL="514350" lvl="0" indent="-514350">
              <a:buFont typeface="+mj-lt"/>
              <a:buAutoNum type="arabicPeriod" startAt="14"/>
            </a:pPr>
            <a:r>
              <a:rPr lang="el-GR" sz="2400" dirty="0"/>
              <a:t>καθαρίζετε με φυσιολογικό ορό 0,9%,  την περιοχή του τραύματος,</a:t>
            </a:r>
          </a:p>
          <a:p>
            <a:pPr marL="514350" lvl="0" indent="-514350">
              <a:buFont typeface="+mj-lt"/>
              <a:buAutoNum type="arabicPeriod" startAt="14"/>
            </a:pPr>
            <a:r>
              <a:rPr lang="el-GR" sz="2400" dirty="0"/>
              <a:t>χρησιμοποιείτε ένα ταμπόν και ρίχνετε φυσιολογικό ορό από την κορυφή της τομής προς τα κάτω </a:t>
            </a:r>
            <a:r>
              <a:rPr lang="el-GR" sz="2400" dirty="0" smtClean="0"/>
              <a:t>με ήπιες </a:t>
            </a:r>
            <a:r>
              <a:rPr lang="el-GR" sz="2400" dirty="0" err="1"/>
              <a:t>ταμποναριστές</a:t>
            </a:r>
            <a:r>
              <a:rPr lang="el-GR" sz="2400" dirty="0"/>
              <a:t> </a:t>
            </a:r>
            <a:r>
              <a:rPr lang="el-GR" sz="2400" dirty="0" smtClean="0"/>
              <a:t>κινήσεις,</a:t>
            </a:r>
            <a:endParaRPr lang="el-GR" sz="2400" dirty="0"/>
          </a:p>
          <a:p>
            <a:pPr marL="514350" lvl="0" indent="-514350">
              <a:buFont typeface="+mj-lt"/>
              <a:buAutoNum type="arabicPeriod" startAt="14"/>
            </a:pPr>
            <a:r>
              <a:rPr lang="el-GR" sz="2400" dirty="0"/>
              <a:t>στην συνέχεια αριστερά και  δεξιά  της τομής με άλλο ταμπόν από πάνω προς τα κάτω με ήπιες κινήσεις: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/>
              <a:t>οι κινήσεις γίνονται από το κέντρο του τραύματος προς την </a:t>
            </a:r>
            <a:r>
              <a:rPr lang="el-GR" sz="2400" dirty="0" smtClean="0"/>
              <a:t>περιφέρεια,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/>
              <a:t>ή μπορεί να είναι κυκλικές από το κέντρο της τομής προς τα έξω.</a:t>
            </a:r>
          </a:p>
          <a:p>
            <a:pPr marL="514350" indent="-514350">
              <a:buFont typeface="+mj-lt"/>
              <a:buAutoNum type="arabicPeriod" startAt="14"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97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19"/>
            </a:pPr>
            <a:r>
              <a:rPr lang="el-GR" sz="2400" dirty="0"/>
              <a:t>επαναλαμβάνετε το </a:t>
            </a:r>
            <a:r>
              <a:rPr lang="el-GR" sz="2400" dirty="0" smtClean="0"/>
              <a:t>ίδιο </a:t>
            </a:r>
            <a:r>
              <a:rPr lang="el-GR" sz="2400" dirty="0"/>
              <a:t>με τρία </a:t>
            </a:r>
            <a:r>
              <a:rPr lang="el-GR" sz="2400" dirty="0" err="1"/>
              <a:t>τολύπια</a:t>
            </a:r>
            <a:r>
              <a:rPr lang="el-GR" sz="2400" dirty="0"/>
              <a:t> εμποτισμένα με αντισηπτικό (π.χ. </a:t>
            </a:r>
            <a:r>
              <a:rPr lang="en-US" sz="2400" dirty="0"/>
              <a:t>betadine solution</a:t>
            </a:r>
            <a:r>
              <a:rPr lang="el-GR" sz="2400" dirty="0"/>
              <a:t>),</a:t>
            </a:r>
          </a:p>
          <a:p>
            <a:pPr marL="514350" lvl="0" indent="-514350">
              <a:buFont typeface="+mj-lt"/>
              <a:buAutoNum type="arabicPeriod" startAt="19"/>
            </a:pPr>
            <a:r>
              <a:rPr lang="el-GR" sz="2400" dirty="0"/>
              <a:t>τοποθετείτε 2 αποστειρωμένες γάζες ή ειδικό αποστειρωμένο επίθεμα πάνω από την τομή με άσηπτη </a:t>
            </a:r>
            <a:r>
              <a:rPr lang="el-GR" sz="2400" dirty="0" smtClean="0"/>
              <a:t>διαδικασία,</a:t>
            </a:r>
            <a:endParaRPr lang="el-GR" sz="2400" dirty="0"/>
          </a:p>
          <a:p>
            <a:pPr marL="514350" lvl="0" indent="-514350">
              <a:buFont typeface="+mj-lt"/>
              <a:buAutoNum type="arabicPeriod" startAt="19"/>
            </a:pPr>
            <a:r>
              <a:rPr lang="el-GR" sz="2400" dirty="0"/>
              <a:t>αφαιρείτε τα </a:t>
            </a:r>
            <a:r>
              <a:rPr lang="el-GR" sz="2400" dirty="0" smtClean="0"/>
              <a:t>γάντια,</a:t>
            </a:r>
            <a:endParaRPr lang="el-GR" sz="2400" dirty="0"/>
          </a:p>
          <a:p>
            <a:pPr marL="514350" lvl="0" indent="-514350">
              <a:buFont typeface="+mj-lt"/>
              <a:buAutoNum type="arabicPeriod" startAt="19"/>
            </a:pPr>
            <a:r>
              <a:rPr lang="el-GR" sz="2400" dirty="0"/>
              <a:t>στερεώνετε το επίθεμα με </a:t>
            </a:r>
            <a:r>
              <a:rPr lang="el-GR" sz="2400" dirty="0" err="1"/>
              <a:t>λευκοπλάστ</a:t>
            </a:r>
            <a:r>
              <a:rPr lang="el-GR" sz="2400" dirty="0"/>
              <a:t>, εάν δεν είναι </a:t>
            </a:r>
            <a:r>
              <a:rPr lang="el-GR" sz="2400" dirty="0" smtClean="0"/>
              <a:t>αυτοκόλλητο,</a:t>
            </a:r>
          </a:p>
          <a:p>
            <a:pPr marL="514350" lvl="0" indent="-514350">
              <a:buFont typeface="+mj-lt"/>
              <a:buAutoNum type="arabicPeriod" startAt="19"/>
            </a:pPr>
            <a:r>
              <a:rPr lang="el-GR" sz="2400" dirty="0" smtClean="0"/>
              <a:t>απομακρύνετε τα χρησιμοποιημένα υλικά,</a:t>
            </a:r>
          </a:p>
          <a:p>
            <a:pPr marL="514350" lvl="0" indent="-514350">
              <a:buFont typeface="+mj-lt"/>
              <a:buAutoNum type="arabicPeriod" startAt="19"/>
            </a:pPr>
            <a:r>
              <a:rPr lang="el-GR" sz="2400" dirty="0" smtClean="0"/>
              <a:t>απορρίπτετε στο δοχείο μολυσματικών,</a:t>
            </a:r>
          </a:p>
          <a:p>
            <a:pPr marL="514350" lvl="0" indent="-514350">
              <a:buFont typeface="+mj-lt"/>
              <a:buAutoNum type="arabicPeriod" startAt="19"/>
            </a:pPr>
            <a:r>
              <a:rPr lang="el-GR" sz="2400" dirty="0" smtClean="0"/>
              <a:t>αφαιρείτε τα γάντια,</a:t>
            </a:r>
          </a:p>
          <a:p>
            <a:pPr marL="514350" lvl="0" indent="-514350">
              <a:buFont typeface="+mj-lt"/>
              <a:buAutoNum type="arabicPeriod" startAt="19"/>
            </a:pPr>
            <a:r>
              <a:rPr lang="el-GR" sz="2400" dirty="0" smtClean="0"/>
              <a:t>πλένετε τα χέρια.</a:t>
            </a:r>
            <a:endParaRPr lang="el-GR" sz="2400" dirty="0"/>
          </a:p>
          <a:p>
            <a:pPr marL="514350" indent="-514350">
              <a:buFont typeface="+mj-lt"/>
              <a:buAutoNum type="arabicPeriod" startAt="19"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50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67ea75702de65dcee891edb7f4e23bba45df2e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1076</Words>
  <Application>Microsoft Office PowerPoint</Application>
  <PresentationFormat>On-screen Show (4:3)</PresentationFormat>
  <Paragraphs>132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OC_template_updated</vt:lpstr>
      <vt:lpstr>Βασικές κλινικές δεξιότητες (Ε)</vt:lpstr>
      <vt:lpstr>Υλικά - εξοπλισμός</vt:lpstr>
      <vt:lpstr>Εξοπλισμός τροχήλατου αλλαγής τραύματος</vt:lpstr>
      <vt:lpstr>Διαδικασία</vt:lpstr>
      <vt:lpstr>Διαδικασία</vt:lpstr>
      <vt:lpstr>Διαδικασία</vt:lpstr>
      <vt:lpstr>Διαδικασία</vt:lpstr>
      <vt:lpstr>Διαδικασία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366</cp:revision>
  <dcterms:created xsi:type="dcterms:W3CDTF">2013-03-04T13:35:19Z</dcterms:created>
  <dcterms:modified xsi:type="dcterms:W3CDTF">2015-12-17T11:28:49Z</dcterms:modified>
</cp:coreProperties>
</file>