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18"/>
  </p:notesMasterIdLst>
  <p:handoutMasterIdLst>
    <p:handoutMasterId r:id="rId19"/>
  </p:handoutMasterIdLst>
  <p:sldIdLst>
    <p:sldId id="271" r:id="rId4"/>
    <p:sldId id="300" r:id="rId5"/>
    <p:sldId id="301" r:id="rId6"/>
    <p:sldId id="302" r:id="rId7"/>
    <p:sldId id="303" r:id="rId8"/>
    <p:sldId id="304" r:id="rId9"/>
    <p:sldId id="305" r:id="rId10"/>
    <p:sldId id="257" r:id="rId11"/>
    <p:sldId id="262" r:id="rId12"/>
    <p:sldId id="299" r:id="rId13"/>
    <p:sldId id="269" r:id="rId14"/>
    <p:sldId id="270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Μεσαίο στυλ 1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Μεσαίο στυλ 1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1" autoAdjust="0"/>
    <p:restoredTop sz="94718" autoAdjust="0"/>
  </p:normalViewPr>
  <p:slideViewPr>
    <p:cSldViewPr>
      <p:cViewPr varScale="1">
        <p:scale>
          <a:sx n="66" d="100"/>
          <a:sy n="66" d="100"/>
        </p:scale>
        <p:origin x="-66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27/08/2015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27/08/2015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235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05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976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51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4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55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65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54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44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47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Διαχείριση Έργων &amp; Εργοταξίων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9" y="2708920"/>
            <a:ext cx="8292986" cy="214022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l-GR" sz="2800" b="1" dirty="0" smtClean="0"/>
              <a:t>1</a:t>
            </a:r>
            <a:r>
              <a:rPr lang="en-US" sz="2800" b="1" dirty="0" smtClean="0"/>
              <a:t>3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b="1" dirty="0" smtClean="0"/>
              <a:t>Κανόνες Ασφαλείας &amp; </a:t>
            </a:r>
            <a:r>
              <a:rPr lang="el-GR" sz="2800" b="1" dirty="0" smtClean="0"/>
              <a:t>Υγιεινής</a:t>
            </a:r>
            <a:endParaRPr lang="el-GR" sz="28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Βασίλειος Μούσας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Κατεύθυνση </a:t>
            </a:r>
            <a:r>
              <a:rPr lang="el-GR" sz="2400" dirty="0" smtClean="0"/>
              <a:t>Πολιτικών Μηχανικών ΤΕ</a:t>
            </a:r>
            <a:endParaRPr lang="en-US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958086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39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Βασίλειος Μούσας 2014. Βασίλειος Μούσας. «Διαχείριση έργων και εργοταξίων . Ενότητα </a:t>
            </a:r>
            <a:r>
              <a:rPr lang="en-US" sz="2000" dirty="0" smtClean="0"/>
              <a:t>1</a:t>
            </a:r>
            <a:r>
              <a:rPr lang="en-US" sz="2000" dirty="0" smtClean="0"/>
              <a:t>3</a:t>
            </a:r>
            <a:r>
              <a:rPr lang="el-GR" sz="2000" dirty="0" smtClean="0"/>
              <a:t>: Κανόνες Ασφαλείας &amp; </a:t>
            </a:r>
            <a:r>
              <a:rPr lang="el-GR" sz="2000" dirty="0" smtClean="0"/>
              <a:t>Υγιεινής</a:t>
            </a:r>
            <a:r>
              <a:rPr lang="el-GR" sz="2000" dirty="0" smtClean="0"/>
              <a:t>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0672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Κανόνες Ασφαλείας </a:t>
            </a:r>
            <a:r>
              <a:rPr lang="el-GR" dirty="0" smtClean="0"/>
              <a:t>Εργοταξίων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 smtClean="0"/>
              <a:t>Οι υποχρεώσεις λήψης και τήρησης μέτρων ασφαλείας στις οικοδομές και λοιπά τεχνικά έργα καθορίζονται με ειδικούς Νόμους. Στη συνέχεια θα παρουσιαστούν τα σχετικά διατάγματα: </a:t>
            </a:r>
          </a:p>
          <a:p>
            <a:r>
              <a:rPr lang="el-GR" dirty="0" smtClean="0"/>
              <a:t>Ο </a:t>
            </a:r>
            <a:r>
              <a:rPr lang="el-GR" dirty="0" smtClean="0"/>
              <a:t>Νόμος 1396/1983 καθορίζει τις υποχρεώσεις και τις ευθύνες όλων των μερών (ιδιοκτήτη, εργολάβου, υπεργολάβου, μελετητή, επιβλέποντα), καθώς και τις ποινικές κυρώσεις για τη μη τήρηση των μέτρων ασφαλείας</a:t>
            </a:r>
            <a:r>
              <a:rPr lang="el-GR" dirty="0" smtClean="0"/>
              <a:t>.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 err="1" smtClean="0"/>
              <a:t>π.δ</a:t>
            </a:r>
            <a:r>
              <a:rPr lang="el-GR" dirty="0" smtClean="0"/>
              <a:t>. 1073/81 καθορίζει τα μέτρα ασφαλείας κατά την εκτέλεση εργασιών σε εργοτάξια οικοδομών και πάσης φύσεως έργων αρμοδιότητας Πολιτικού Μηχανικού</a:t>
            </a:r>
            <a:r>
              <a:rPr lang="el-GR" dirty="0" smtClean="0"/>
              <a:t>.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 err="1" smtClean="0"/>
              <a:t>π.δ</a:t>
            </a:r>
            <a:r>
              <a:rPr lang="el-GR" dirty="0" smtClean="0"/>
              <a:t>. 778/80 καθορίζει τα μέτρα ασφαλείας κατά την εκτέλεση οικοδομικών εργασιών</a:t>
            </a:r>
            <a:r>
              <a:rPr lang="el-GR" dirty="0" smtClean="0"/>
              <a:t>.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 err="1" smtClean="0"/>
              <a:t>π.δ</a:t>
            </a:r>
            <a:r>
              <a:rPr lang="el-GR" dirty="0" smtClean="0"/>
              <a:t>. 225/89 καθορίζει τα μέτρα υγιεινής &amp; ασφαλείας στα υπόγεια έργα</a:t>
            </a:r>
            <a:r>
              <a:rPr lang="el-GR" dirty="0" smtClean="0"/>
              <a:t>.</a:t>
            </a:r>
            <a:endParaRPr lang="el-GR" dirty="0" smtClean="0"/>
          </a:p>
          <a:p>
            <a:r>
              <a:rPr lang="el-GR" dirty="0" smtClean="0"/>
              <a:t>Ο Νόμος 1568/85 περιέχει διατάξεις που αφορούν στην υγιεινή και ασφάλεια των </a:t>
            </a:r>
            <a:r>
              <a:rPr lang="el-GR" dirty="0" smtClean="0"/>
              <a:t>εργαζομένων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Υποχρεώσεις Τήρησης Μέτρων </a:t>
            </a:r>
            <a:r>
              <a:rPr lang="el-GR" dirty="0" smtClean="0"/>
              <a:t>Ασφαλείας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9361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Συνοπτική Παρουσίαση &amp; Εξήγηση του Νόμου </a:t>
            </a:r>
            <a:r>
              <a:rPr lang="el-GR" dirty="0" smtClean="0"/>
              <a:t>1396/1983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(βλ. </a:t>
            </a:r>
            <a:r>
              <a:rPr lang="en-US" dirty="0" smtClean="0"/>
              <a:t>PDF)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6048672" cy="362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Μέτρα Ασφαλείας </a:t>
            </a:r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224136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Συνοπτική Παρουσίαση &amp; Εξήγηση του Προεδρικού Διατάγματος </a:t>
            </a:r>
            <a:r>
              <a:rPr lang="el-GR" dirty="0" smtClean="0"/>
              <a:t>1073/81</a:t>
            </a:r>
            <a:r>
              <a:rPr lang="en-US" dirty="0" smtClean="0"/>
              <a:t> </a:t>
            </a:r>
            <a:r>
              <a:rPr lang="el-GR" dirty="0" smtClean="0"/>
              <a:t> (</a:t>
            </a:r>
            <a:r>
              <a:rPr lang="el-GR" dirty="0" smtClean="0"/>
              <a:t>βλ. </a:t>
            </a:r>
            <a:r>
              <a:rPr lang="en-US" dirty="0" smtClean="0"/>
              <a:t>PDF)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4464496" cy="420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Μέτρα Ασφαλείας </a:t>
            </a:r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152128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Συνοπτική Παρουσίαση &amp; Εξήγηση του Προεδρικού Διατάγματος </a:t>
            </a:r>
            <a:r>
              <a:rPr lang="el-GR" dirty="0" smtClean="0"/>
              <a:t>778/80</a:t>
            </a:r>
            <a:r>
              <a:rPr lang="en-US" dirty="0" smtClean="0"/>
              <a:t> </a:t>
            </a:r>
            <a:r>
              <a:rPr lang="el-GR" dirty="0" smtClean="0"/>
              <a:t>(βλ</a:t>
            </a:r>
            <a:r>
              <a:rPr lang="el-GR" dirty="0" smtClean="0"/>
              <a:t>. </a:t>
            </a:r>
            <a:r>
              <a:rPr lang="en-US" dirty="0" smtClean="0"/>
              <a:t>PDF)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5040560" cy="390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Μέτρα Ασφαλείας </a:t>
            </a:r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00811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Συνοπτική Παρουσίαση &amp; Εξήγηση του Προεδρικού Διατάγματος </a:t>
            </a:r>
            <a:r>
              <a:rPr lang="el-GR" dirty="0" smtClean="0"/>
              <a:t>225/80</a:t>
            </a:r>
            <a:r>
              <a:rPr lang="en-US" dirty="0" smtClean="0"/>
              <a:t> </a:t>
            </a:r>
            <a:r>
              <a:rPr lang="el-GR" dirty="0" smtClean="0"/>
              <a:t>(βλ</a:t>
            </a:r>
            <a:r>
              <a:rPr lang="el-GR" dirty="0" smtClean="0"/>
              <a:t>. </a:t>
            </a:r>
            <a:r>
              <a:rPr lang="en-US" dirty="0" smtClean="0"/>
              <a:t>PDF)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5976664" cy="369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Μέτρα Ασφαλείας </a:t>
            </a:r>
            <a:r>
              <a:rPr lang="el-GR" dirty="0" smtClean="0"/>
              <a:t>4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648072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Συνοπτική Παρουσίαση &amp; Εξήγηση του Νόμου 1568/85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79"/>
            <a:ext cx="6768752" cy="362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788</TotalTime>
  <Words>814</Words>
  <Application>Microsoft Office PowerPoint</Application>
  <PresentationFormat>Προβολή στην οθόνη (4:3)</PresentationFormat>
  <Paragraphs>90</Paragraphs>
  <Slides>14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14</vt:i4>
      </vt:variant>
    </vt:vector>
  </HeadingPairs>
  <TitlesOfParts>
    <vt:vector size="17" baseType="lpstr">
      <vt:lpstr>template</vt:lpstr>
      <vt:lpstr>OC_template_updated</vt:lpstr>
      <vt:lpstr>1_OC_template_updated</vt:lpstr>
      <vt:lpstr>Διαχείριση Έργων &amp; Εργοταξίων</vt:lpstr>
      <vt:lpstr>Κανόνες Ασφαλείας Εργοταξίων</vt:lpstr>
      <vt:lpstr>Υποχρεώσεις Τήρησης Μέτρων Ασφαλείας</vt:lpstr>
      <vt:lpstr>Μέτρα Ασφαλείας 1</vt:lpstr>
      <vt:lpstr>Μέτρα Ασφαλείας 2</vt:lpstr>
      <vt:lpstr>Μέτρα Ασφαλείας 3</vt:lpstr>
      <vt:lpstr>Μέτρα Ασφαλείας 4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OWNER</cp:lastModifiedBy>
  <cp:revision>110</cp:revision>
  <dcterms:created xsi:type="dcterms:W3CDTF">2015-07-23T11:35:20Z</dcterms:created>
  <dcterms:modified xsi:type="dcterms:W3CDTF">2015-08-27T16:06:18Z</dcterms:modified>
</cp:coreProperties>
</file>