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7" r:id="rId2"/>
    <p:sldMasterId id="2147483710" r:id="rId3"/>
  </p:sldMasterIdLst>
  <p:notesMasterIdLst>
    <p:notesMasterId r:id="rId31"/>
  </p:notesMasterIdLst>
  <p:handoutMasterIdLst>
    <p:handoutMasterId r:id="rId32"/>
  </p:handoutMasterIdLst>
  <p:sldIdLst>
    <p:sldId id="354" r:id="rId4"/>
    <p:sldId id="336" r:id="rId5"/>
    <p:sldId id="337" r:id="rId6"/>
    <p:sldId id="338" r:id="rId7"/>
    <p:sldId id="339" r:id="rId8"/>
    <p:sldId id="340" r:id="rId9"/>
    <p:sldId id="352" r:id="rId10"/>
    <p:sldId id="341" r:id="rId11"/>
    <p:sldId id="342" r:id="rId12"/>
    <p:sldId id="343" r:id="rId13"/>
    <p:sldId id="344" r:id="rId14"/>
    <p:sldId id="345" r:id="rId15"/>
    <p:sldId id="346" r:id="rId16"/>
    <p:sldId id="347" r:id="rId17"/>
    <p:sldId id="348" r:id="rId18"/>
    <p:sldId id="349" r:id="rId19"/>
    <p:sldId id="350" r:id="rId20"/>
    <p:sldId id="353" r:id="rId21"/>
    <p:sldId id="351" r:id="rId22"/>
    <p:sldId id="257" r:id="rId23"/>
    <p:sldId id="262" r:id="rId24"/>
    <p:sldId id="264" r:id="rId25"/>
    <p:sldId id="334" r:id="rId26"/>
    <p:sldId id="335" r:id="rId27"/>
    <p:sldId id="266" r:id="rId28"/>
    <p:sldId id="355" r:id="rId29"/>
    <p:sldId id="261" r:id="rId30"/>
  </p:sldIdLst>
  <p:sldSz cx="9144000" cy="6858000" type="screen4x3"/>
  <p:notesSz cx="7104063" cy="10234613"/>
  <p:custDataLst>
    <p:tags r:id="rId33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8" d="100"/>
          <a:sy n="108" d="100"/>
        </p:scale>
        <p:origin x="-179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26/10/2015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26/10/2015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B6E79-C41C-47D4-B3EA-AE75877F27A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6796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B2A85-8E50-48C8-B4CC-1D5593343AF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0705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Τίτλος, 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45025" y="1598613"/>
            <a:ext cx="4037013" cy="21717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4645025" y="3922713"/>
            <a:ext cx="4037013" cy="2173287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4D2F1-36AF-4DAC-A37B-F5A38B84305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5043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01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461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446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00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69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765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940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887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407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245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973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166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861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724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138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760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121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797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353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217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708" r:id="rId12"/>
    <p:sldLayoutId id="2147483709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89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452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Υλικά Γραφικών Τεχνών 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3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Μελέτη της φθοράς του γυαλιού</a:t>
            </a:r>
            <a:endParaRPr lang="en-US" sz="28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Βασιλική </a:t>
            </a:r>
            <a:r>
              <a:rPr lang="el-GR" sz="2400" dirty="0" err="1" smtClean="0"/>
              <a:t>Μπέλεση</a:t>
            </a:r>
            <a:endParaRPr lang="el-GR" sz="24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Τμήμα Γραφιστικής 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Κατεύθυνση Τεχνολογίας Γραφικών Τεχνών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1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560350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3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4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15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Πειραματική </a:t>
            </a:r>
            <a:r>
              <a:rPr lang="el-GR" dirty="0" smtClean="0"/>
              <a:t>πορεία</a:t>
            </a:r>
            <a:endParaRPr lang="el-GR" dirty="0"/>
          </a:p>
        </p:txBody>
      </p:sp>
      <p:sp>
        <p:nvSpPr>
          <p:cNvPr id="58880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l-GR" sz="2400" dirty="0" smtClean="0"/>
              <a:t>Παρασκευάζονται διαλύματα </a:t>
            </a:r>
            <a:r>
              <a:rPr lang="el-GR" sz="2400" b="1" dirty="0" smtClean="0">
                <a:solidFill>
                  <a:srgbClr val="820000"/>
                </a:solidFill>
              </a:rPr>
              <a:t>HNO</a:t>
            </a:r>
            <a:r>
              <a:rPr lang="el-GR" sz="2400" b="1" baseline="-25000" dirty="0" smtClean="0">
                <a:solidFill>
                  <a:srgbClr val="820000"/>
                </a:solidFill>
              </a:rPr>
              <a:t>3</a:t>
            </a:r>
            <a:r>
              <a:rPr lang="el-GR" sz="2400" b="1" dirty="0" smtClean="0">
                <a:solidFill>
                  <a:srgbClr val="820000"/>
                </a:solidFill>
              </a:rPr>
              <a:t>, H</a:t>
            </a:r>
            <a:r>
              <a:rPr lang="el-GR" sz="2400" b="1" baseline="-25000" dirty="0" smtClean="0">
                <a:solidFill>
                  <a:srgbClr val="820000"/>
                </a:solidFill>
              </a:rPr>
              <a:t>2</a:t>
            </a:r>
            <a:r>
              <a:rPr lang="el-GR" sz="2400" b="1" dirty="0" smtClean="0">
                <a:solidFill>
                  <a:srgbClr val="820000"/>
                </a:solidFill>
              </a:rPr>
              <a:t>SO</a:t>
            </a:r>
            <a:r>
              <a:rPr lang="el-GR" sz="2400" b="1" baseline="-25000" dirty="0" smtClean="0">
                <a:solidFill>
                  <a:srgbClr val="820000"/>
                </a:solidFill>
              </a:rPr>
              <a:t>4</a:t>
            </a:r>
            <a:r>
              <a:rPr lang="el-GR" sz="2400" b="1" dirty="0" smtClean="0">
                <a:solidFill>
                  <a:srgbClr val="820000"/>
                </a:solidFill>
              </a:rPr>
              <a:t> και </a:t>
            </a:r>
            <a:r>
              <a:rPr lang="el-GR" sz="2400" b="1" dirty="0" err="1" smtClean="0">
                <a:solidFill>
                  <a:srgbClr val="820000"/>
                </a:solidFill>
              </a:rPr>
              <a:t>HCl</a:t>
            </a:r>
            <a:r>
              <a:rPr lang="el-GR" sz="2400" b="1" dirty="0" smtClean="0">
                <a:solidFill>
                  <a:srgbClr val="820000"/>
                </a:solidFill>
              </a:rPr>
              <a:t> </a:t>
            </a:r>
            <a:r>
              <a:rPr lang="en-US" sz="2400" b="1" dirty="0" smtClean="0">
                <a:solidFill>
                  <a:srgbClr val="820000"/>
                </a:solidFill>
              </a:rPr>
              <a:t>pH</a:t>
            </a:r>
            <a:r>
              <a:rPr lang="el-GR" sz="2400" b="1" dirty="0" smtClean="0">
                <a:solidFill>
                  <a:srgbClr val="820000"/>
                </a:solidFill>
              </a:rPr>
              <a:t> 1, </a:t>
            </a:r>
            <a:r>
              <a:rPr lang="el-GR" sz="2400" b="1" dirty="0" err="1" smtClean="0">
                <a:solidFill>
                  <a:srgbClr val="820000"/>
                </a:solidFill>
              </a:rPr>
              <a:t>ΝaΟΗ</a:t>
            </a:r>
            <a:r>
              <a:rPr lang="el-GR" sz="2400" b="1" dirty="0" smtClean="0">
                <a:solidFill>
                  <a:srgbClr val="820000"/>
                </a:solidFill>
              </a:rPr>
              <a:t> </a:t>
            </a:r>
            <a:r>
              <a:rPr lang="en-US" sz="2400" b="1" dirty="0" smtClean="0">
                <a:solidFill>
                  <a:srgbClr val="820000"/>
                </a:solidFill>
              </a:rPr>
              <a:t>pH</a:t>
            </a:r>
            <a:r>
              <a:rPr lang="el-GR" sz="2400" b="1" dirty="0" smtClean="0">
                <a:solidFill>
                  <a:srgbClr val="820000"/>
                </a:solidFill>
              </a:rPr>
              <a:t> 14.5. </a:t>
            </a:r>
            <a:r>
              <a:rPr lang="el-GR" sz="2400" dirty="0" smtClean="0"/>
              <a:t>Επίσης σας παρέχεται </a:t>
            </a:r>
            <a:r>
              <a:rPr lang="el-GR" sz="2400" b="1" dirty="0" err="1" smtClean="0">
                <a:solidFill>
                  <a:srgbClr val="820000"/>
                </a:solidFill>
              </a:rPr>
              <a:t>απιονισμένο</a:t>
            </a:r>
            <a:r>
              <a:rPr lang="el-GR" sz="2400" b="1" dirty="0" smtClean="0">
                <a:solidFill>
                  <a:srgbClr val="820000"/>
                </a:solidFill>
              </a:rPr>
              <a:t> και δις </a:t>
            </a:r>
            <a:r>
              <a:rPr lang="el-GR" sz="2400" b="1" dirty="0" err="1" smtClean="0">
                <a:solidFill>
                  <a:srgbClr val="820000"/>
                </a:solidFill>
              </a:rPr>
              <a:t>απεσταγμένο</a:t>
            </a:r>
            <a:r>
              <a:rPr lang="el-GR" sz="2400" b="1" dirty="0" smtClean="0">
                <a:solidFill>
                  <a:srgbClr val="820000"/>
                </a:solidFill>
              </a:rPr>
              <a:t> (</a:t>
            </a:r>
            <a:r>
              <a:rPr lang="el-GR" sz="2400" b="1" dirty="0" err="1" smtClean="0">
                <a:solidFill>
                  <a:srgbClr val="820000"/>
                </a:solidFill>
              </a:rPr>
              <a:t>υπερκαθαρό</a:t>
            </a:r>
            <a:r>
              <a:rPr lang="el-GR" sz="2400" b="1" dirty="0" smtClean="0">
                <a:solidFill>
                  <a:srgbClr val="820000"/>
                </a:solidFill>
              </a:rPr>
              <a:t> νερό).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sz="2400" b="1" dirty="0" smtClean="0"/>
              <a:t>	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l-GR" sz="2400" b="1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699986"/>
              </p:ext>
            </p:extLst>
          </p:nvPr>
        </p:nvGraphicFramePr>
        <p:xfrm>
          <a:off x="1331640" y="2564904"/>
          <a:ext cx="6516370" cy="37204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95930"/>
                <a:gridCol w="1167130"/>
                <a:gridCol w="1176655"/>
                <a:gridCol w="1176655"/>
              </a:tblGrid>
              <a:tr h="41465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/>
                        <a:t> </a:t>
                      </a:r>
                    </a:p>
                  </a:txBody>
                  <a:tcPr marL="6350" marR="635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p</a:t>
                      </a:r>
                      <a:r>
                        <a:rPr lang="el-GR" sz="2000" dirty="0" smtClean="0"/>
                        <a:t>Η</a:t>
                      </a:r>
                      <a:endParaRPr lang="el-GR" sz="2000" dirty="0"/>
                    </a:p>
                  </a:txBody>
                  <a:tcPr marL="6350" marR="6350" marT="0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409575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/>
                        <a:t>1</a:t>
                      </a:r>
                      <a:r>
                        <a:rPr lang="el-GR" sz="2000" baseline="30000" dirty="0"/>
                        <a:t>η </a:t>
                      </a:r>
                      <a:r>
                        <a:rPr lang="el-GR" sz="2000" dirty="0"/>
                        <a:t>μέρα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 smtClean="0"/>
                        <a:t>7</a:t>
                      </a:r>
                      <a:r>
                        <a:rPr lang="el-GR" sz="2000" baseline="30000" dirty="0" smtClean="0"/>
                        <a:t>η</a:t>
                      </a:r>
                      <a:r>
                        <a:rPr lang="el-GR" sz="2000" dirty="0" smtClean="0"/>
                        <a:t> </a:t>
                      </a:r>
                      <a:r>
                        <a:rPr lang="el-GR" sz="2000" dirty="0"/>
                        <a:t>μέρα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/>
                        <a:t>15</a:t>
                      </a:r>
                      <a:r>
                        <a:rPr lang="el-GR" sz="2000" baseline="30000" dirty="0"/>
                        <a:t>η</a:t>
                      </a:r>
                      <a:r>
                        <a:rPr lang="el-GR" sz="2000" dirty="0"/>
                        <a:t> μέρα</a:t>
                      </a:r>
                    </a:p>
                  </a:txBody>
                  <a:tcPr marL="6350" marR="6350" marT="0" marB="0" anchor="ctr"/>
                </a:tc>
              </a:tr>
              <a:tr h="414655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 smtClean="0"/>
                        <a:t>ΗΝ0₃</a:t>
                      </a:r>
                      <a:endParaRPr lang="el-GR" sz="2000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/>
                        <a:t> 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/>
                        <a:t> 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/>
                        <a:t> </a:t>
                      </a:r>
                    </a:p>
                  </a:txBody>
                  <a:tcPr marL="6350" marR="6350" marT="0" marB="0" anchor="ctr"/>
                </a:tc>
              </a:tr>
              <a:tr h="409575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H₂SO₄</a:t>
                      </a:r>
                      <a:endParaRPr lang="el-GR" sz="2000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/>
                        <a:t> 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/>
                        <a:t> 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/>
                        <a:t> </a:t>
                      </a:r>
                    </a:p>
                  </a:txBody>
                  <a:tcPr marL="6350" marR="6350" marT="0" marB="0" anchor="ctr"/>
                </a:tc>
              </a:tr>
              <a:tr h="419100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 smtClean="0"/>
                        <a:t>HCl</a:t>
                      </a:r>
                      <a:endParaRPr lang="el-GR" sz="2000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/>
                        <a:t> 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/>
                        <a:t> 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/>
                        <a:t> </a:t>
                      </a:r>
                    </a:p>
                  </a:txBody>
                  <a:tcPr marL="6350" marR="6350" marT="0" marB="0" anchor="ctr"/>
                </a:tc>
              </a:tr>
              <a:tr h="405130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/>
                        <a:t>NaOH</a:t>
                      </a:r>
                      <a:endParaRPr lang="el-GR" sz="200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/>
                        <a:t> 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/>
                        <a:t> 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/>
                        <a:t> </a:t>
                      </a:r>
                    </a:p>
                  </a:txBody>
                  <a:tcPr marL="6350" marR="6350" marT="0" marB="0" anchor="ctr"/>
                </a:tc>
              </a:tr>
              <a:tr h="419100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Na₂C0₃</a:t>
                      </a:r>
                      <a:endParaRPr lang="el-GR" sz="2000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/>
                        <a:t> 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/>
                        <a:t> 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/>
                        <a:t> </a:t>
                      </a:r>
                    </a:p>
                  </a:txBody>
                  <a:tcPr marL="6350" marR="6350" marT="0" marB="0" anchor="ctr"/>
                </a:tc>
              </a:tr>
              <a:tr h="409575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/>
                        <a:t>Υπερκαθαρό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/>
                        <a:t> 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/>
                        <a:t> 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/>
                        <a:t> </a:t>
                      </a:r>
                    </a:p>
                  </a:txBody>
                  <a:tcPr marL="6350" marR="6350" marT="0" marB="0" anchor="ctr"/>
                </a:tc>
              </a:tr>
              <a:tr h="419100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 err="1"/>
                        <a:t>Απιονισμένο</a:t>
                      </a:r>
                      <a:r>
                        <a:rPr lang="el-GR" sz="2000" dirty="0"/>
                        <a:t> νερό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/>
                        <a:t> 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/>
                        <a:t> 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/>
                        <a:t> </a:t>
                      </a:r>
                    </a:p>
                  </a:txBody>
                  <a:tcPr marL="6350" marR="6350" marT="0" marB="0" anchor="ctr"/>
                </a:tc>
              </a:tr>
            </a:tbl>
          </a:graphicData>
        </a:graphic>
      </p:graphicFrame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669664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5843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196752"/>
            <a:ext cx="8291264" cy="1224136"/>
          </a:xfrm>
        </p:spPr>
        <p:txBody>
          <a:bodyPr>
            <a:normAutofit/>
          </a:bodyPr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l-GR" sz="2400" dirty="0" smtClean="0"/>
              <a:t>Σε όλα τα προαναφερθέντα διαλύματα θα ελεγχθεί το </a:t>
            </a:r>
            <a:r>
              <a:rPr lang="en-US" sz="2400" dirty="0" smtClean="0"/>
              <a:t>pH</a:t>
            </a:r>
            <a:r>
              <a:rPr lang="el-GR" sz="2400" dirty="0" smtClean="0"/>
              <a:t>, με </a:t>
            </a:r>
            <a:r>
              <a:rPr lang="en-US" sz="2400" dirty="0" smtClean="0"/>
              <a:t>pH</a:t>
            </a:r>
            <a:r>
              <a:rPr lang="el-GR" sz="2400" dirty="0" smtClean="0"/>
              <a:t> μέτρο και οι τιμές θα καταγραφούν στον Πίνακα 1.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693871"/>
              </p:ext>
            </p:extLst>
          </p:nvPr>
        </p:nvGraphicFramePr>
        <p:xfrm>
          <a:off x="1331640" y="2564904"/>
          <a:ext cx="6516370" cy="37204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95930"/>
                <a:gridCol w="1167130"/>
                <a:gridCol w="1176655"/>
                <a:gridCol w="1176655"/>
              </a:tblGrid>
              <a:tr h="41465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/>
                        <a:t> </a:t>
                      </a:r>
                    </a:p>
                  </a:txBody>
                  <a:tcPr marL="6350" marR="635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p</a:t>
                      </a:r>
                      <a:r>
                        <a:rPr lang="el-GR" sz="2000" dirty="0" smtClean="0"/>
                        <a:t>Η</a:t>
                      </a:r>
                      <a:endParaRPr lang="el-GR" sz="2000" dirty="0"/>
                    </a:p>
                  </a:txBody>
                  <a:tcPr marL="6350" marR="6350" marT="0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409575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/>
                        <a:t>1</a:t>
                      </a:r>
                      <a:r>
                        <a:rPr lang="el-GR" sz="2000" baseline="30000" dirty="0"/>
                        <a:t>η</a:t>
                      </a:r>
                      <a:r>
                        <a:rPr lang="el-GR" sz="2000" dirty="0"/>
                        <a:t> μέρα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 smtClean="0"/>
                        <a:t>7</a:t>
                      </a:r>
                      <a:r>
                        <a:rPr lang="el-GR" sz="2000" baseline="30000" dirty="0" smtClean="0"/>
                        <a:t>η</a:t>
                      </a:r>
                      <a:r>
                        <a:rPr lang="el-GR" sz="2000" dirty="0" smtClean="0"/>
                        <a:t> </a:t>
                      </a:r>
                      <a:r>
                        <a:rPr lang="el-GR" sz="2000" dirty="0"/>
                        <a:t>μέρα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/>
                        <a:t>15</a:t>
                      </a:r>
                      <a:r>
                        <a:rPr lang="el-GR" sz="2000" baseline="30000" dirty="0"/>
                        <a:t>η</a:t>
                      </a:r>
                      <a:r>
                        <a:rPr lang="el-GR" sz="2000" dirty="0"/>
                        <a:t> μέρα</a:t>
                      </a:r>
                    </a:p>
                  </a:txBody>
                  <a:tcPr marL="6350" marR="6350" marT="0" marB="0" anchor="ctr"/>
                </a:tc>
              </a:tr>
              <a:tr h="414655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 smtClean="0"/>
                        <a:t>ΗΝ0₃</a:t>
                      </a:r>
                      <a:endParaRPr lang="el-GR" sz="2000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/>
                        <a:t> 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/>
                        <a:t> 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/>
                        <a:t> </a:t>
                      </a:r>
                    </a:p>
                  </a:txBody>
                  <a:tcPr marL="6350" marR="6350" marT="0" marB="0" anchor="ctr"/>
                </a:tc>
              </a:tr>
              <a:tr h="409575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H₂SO₄</a:t>
                      </a:r>
                      <a:endParaRPr lang="el-GR" sz="2000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/>
                        <a:t> 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/>
                        <a:t> 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/>
                        <a:t> </a:t>
                      </a:r>
                    </a:p>
                  </a:txBody>
                  <a:tcPr marL="6350" marR="6350" marT="0" marB="0" anchor="ctr"/>
                </a:tc>
              </a:tr>
              <a:tr h="419100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 smtClean="0"/>
                        <a:t>HCl</a:t>
                      </a:r>
                      <a:endParaRPr lang="el-GR" sz="2000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/>
                        <a:t> 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/>
                        <a:t> 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/>
                        <a:t> </a:t>
                      </a:r>
                    </a:p>
                  </a:txBody>
                  <a:tcPr marL="6350" marR="6350" marT="0" marB="0" anchor="ctr"/>
                </a:tc>
              </a:tr>
              <a:tr h="405130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/>
                        <a:t>NaOH</a:t>
                      </a:r>
                      <a:endParaRPr lang="el-GR" sz="200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/>
                        <a:t> 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/>
                        <a:t> 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/>
                        <a:t> </a:t>
                      </a:r>
                    </a:p>
                  </a:txBody>
                  <a:tcPr marL="6350" marR="6350" marT="0" marB="0" anchor="ctr"/>
                </a:tc>
              </a:tr>
              <a:tr h="419100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Na₂C0₃</a:t>
                      </a:r>
                      <a:endParaRPr lang="el-GR" sz="2000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/>
                        <a:t> 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/>
                        <a:t> 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/>
                        <a:t> </a:t>
                      </a:r>
                    </a:p>
                  </a:txBody>
                  <a:tcPr marL="6350" marR="6350" marT="0" marB="0" anchor="ctr"/>
                </a:tc>
              </a:tr>
              <a:tr h="409575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/>
                        <a:t>Υπερκαθαρό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/>
                        <a:t> 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/>
                        <a:t> 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/>
                        <a:t> </a:t>
                      </a:r>
                    </a:p>
                  </a:txBody>
                  <a:tcPr marL="6350" marR="6350" marT="0" marB="0" anchor="ctr"/>
                </a:tc>
              </a:tr>
              <a:tr h="419100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 err="1"/>
                        <a:t>Απιονισμένο</a:t>
                      </a:r>
                      <a:r>
                        <a:rPr lang="el-GR" sz="2000" dirty="0"/>
                        <a:t> νερό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/>
                        <a:t> 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/>
                        <a:t> 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/>
                        <a:t> </a:t>
                      </a:r>
                    </a:p>
                  </a:txBody>
                  <a:tcPr marL="6350" marR="6350" marT="0" marB="0" anchor="ctr"/>
                </a:tc>
              </a:tr>
            </a:tbl>
          </a:graphicData>
        </a:graphic>
      </p:graphicFrame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1429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56389" name="Rectangle 5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l-GR" sz="2400" dirty="0" smtClean="0"/>
              <a:t>Στην συνέχεια σας δίνονται γυάλινες φιάλες όγκου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V</a:t>
            </a:r>
            <a:r>
              <a:rPr lang="el-GR" sz="2400" b="1" dirty="0" smtClean="0">
                <a:solidFill>
                  <a:schemeClr val="accent3">
                    <a:lumMod val="50000"/>
                  </a:schemeClr>
                </a:solidFill>
              </a:rPr>
              <a:t> ml </a:t>
            </a:r>
            <a:r>
              <a:rPr lang="el-GR" sz="2400" dirty="0" smtClean="0"/>
              <a:t>τις οποίες θα πρέπει να πληρώσετε με ίσο όγκο </a:t>
            </a:r>
            <a:r>
              <a:rPr lang="el-GR" sz="2400" b="1" dirty="0" smtClean="0">
                <a:solidFill>
                  <a:srgbClr val="820000"/>
                </a:solidFill>
              </a:rPr>
              <a:t>όξινων (HNO</a:t>
            </a:r>
            <a:r>
              <a:rPr lang="el-GR" sz="2400" b="1" baseline="-25000" dirty="0" smtClean="0">
                <a:solidFill>
                  <a:srgbClr val="820000"/>
                </a:solidFill>
              </a:rPr>
              <a:t>3</a:t>
            </a:r>
            <a:r>
              <a:rPr lang="el-GR" sz="2400" b="1" dirty="0" smtClean="0">
                <a:solidFill>
                  <a:srgbClr val="820000"/>
                </a:solidFill>
              </a:rPr>
              <a:t>, H</a:t>
            </a:r>
            <a:r>
              <a:rPr lang="el-GR" sz="2400" b="1" baseline="-25000" dirty="0" smtClean="0">
                <a:solidFill>
                  <a:srgbClr val="820000"/>
                </a:solidFill>
              </a:rPr>
              <a:t>2</a:t>
            </a:r>
            <a:r>
              <a:rPr lang="el-GR" sz="2400" b="1" dirty="0" smtClean="0">
                <a:solidFill>
                  <a:srgbClr val="820000"/>
                </a:solidFill>
              </a:rPr>
              <a:t>SO</a:t>
            </a:r>
            <a:r>
              <a:rPr lang="el-GR" sz="2400" b="1" baseline="-25000" dirty="0" smtClean="0">
                <a:solidFill>
                  <a:srgbClr val="820000"/>
                </a:solidFill>
              </a:rPr>
              <a:t>4</a:t>
            </a:r>
            <a:r>
              <a:rPr lang="el-GR" sz="2400" b="1" dirty="0" smtClean="0">
                <a:solidFill>
                  <a:srgbClr val="820000"/>
                </a:solidFill>
              </a:rPr>
              <a:t> και </a:t>
            </a:r>
            <a:r>
              <a:rPr lang="el-GR" sz="2400" b="1" dirty="0" err="1" smtClean="0">
                <a:solidFill>
                  <a:srgbClr val="820000"/>
                </a:solidFill>
              </a:rPr>
              <a:t>HCl</a:t>
            </a:r>
            <a:r>
              <a:rPr lang="el-GR" sz="2400" b="1" dirty="0" smtClean="0">
                <a:solidFill>
                  <a:srgbClr val="820000"/>
                </a:solidFill>
              </a:rPr>
              <a:t>), </a:t>
            </a:r>
            <a:r>
              <a:rPr lang="el-GR" sz="2400" b="1" dirty="0" smtClean="0">
                <a:solidFill>
                  <a:schemeClr val="accent4">
                    <a:lumMod val="75000"/>
                  </a:schemeClr>
                </a:solidFill>
              </a:rPr>
              <a:t>βασικών (</a:t>
            </a:r>
            <a:r>
              <a:rPr lang="el-GR" sz="2400" b="1" dirty="0" err="1" smtClean="0">
                <a:solidFill>
                  <a:schemeClr val="accent4">
                    <a:lumMod val="75000"/>
                  </a:schemeClr>
                </a:solidFill>
              </a:rPr>
              <a:t>ΝaΟΗ</a:t>
            </a:r>
            <a:r>
              <a:rPr lang="el-GR" sz="2400" b="1" dirty="0" smtClean="0">
                <a:solidFill>
                  <a:schemeClr val="accent4">
                    <a:lumMod val="75000"/>
                  </a:schemeClr>
                </a:solidFill>
              </a:rPr>
              <a:t> και Na</a:t>
            </a:r>
            <a:r>
              <a:rPr lang="el-GR" sz="2400" b="1" baseline="-25000" dirty="0" smtClean="0">
                <a:solidFill>
                  <a:schemeClr val="accent4">
                    <a:lumMod val="75000"/>
                  </a:schemeClr>
                </a:solidFill>
              </a:rPr>
              <a:t>2</a:t>
            </a:r>
            <a:r>
              <a:rPr lang="el-GR" sz="2400" b="1" dirty="0" smtClean="0">
                <a:solidFill>
                  <a:schemeClr val="accent4">
                    <a:lumMod val="75000"/>
                  </a:schemeClr>
                </a:solidFill>
              </a:rPr>
              <a:t>CO</a:t>
            </a:r>
            <a:r>
              <a:rPr lang="el-GR" sz="2400" b="1" baseline="-25000" dirty="0" smtClean="0">
                <a:solidFill>
                  <a:schemeClr val="accent4">
                    <a:lumMod val="75000"/>
                  </a:schemeClr>
                </a:solidFill>
              </a:rPr>
              <a:t>3</a:t>
            </a:r>
            <a:r>
              <a:rPr lang="el-GR" sz="2400" b="1" dirty="0" smtClean="0">
                <a:solidFill>
                  <a:schemeClr val="accent4">
                    <a:lumMod val="75000"/>
                  </a:schemeClr>
                </a:solidFill>
              </a:rPr>
              <a:t>) </a:t>
            </a:r>
            <a:r>
              <a:rPr lang="el-GR" sz="2400" dirty="0" smtClean="0"/>
              <a:t>και </a:t>
            </a:r>
            <a:r>
              <a:rPr lang="el-GR" sz="2400" b="1" dirty="0" smtClean="0">
                <a:solidFill>
                  <a:schemeClr val="tx2"/>
                </a:solidFill>
              </a:rPr>
              <a:t>ουδέτερων (</a:t>
            </a:r>
            <a:r>
              <a:rPr lang="el-GR" sz="2400" b="1" dirty="0" err="1" smtClean="0">
                <a:solidFill>
                  <a:schemeClr val="tx2"/>
                </a:solidFill>
              </a:rPr>
              <a:t>υπερκαθαρό</a:t>
            </a:r>
            <a:r>
              <a:rPr lang="el-GR" sz="2400" b="1" dirty="0" smtClean="0">
                <a:solidFill>
                  <a:schemeClr val="tx2"/>
                </a:solidFill>
              </a:rPr>
              <a:t> και </a:t>
            </a:r>
            <a:r>
              <a:rPr lang="el-GR" sz="2400" b="1" dirty="0" err="1" smtClean="0">
                <a:solidFill>
                  <a:schemeClr val="tx2"/>
                </a:solidFill>
              </a:rPr>
              <a:t>απιονισμένο</a:t>
            </a:r>
            <a:r>
              <a:rPr lang="el-GR" sz="2400" b="1" dirty="0" smtClean="0">
                <a:solidFill>
                  <a:schemeClr val="tx2"/>
                </a:solidFill>
              </a:rPr>
              <a:t> νερό)</a:t>
            </a:r>
            <a:r>
              <a:rPr lang="el-GR" sz="2400" b="1" dirty="0" smtClean="0"/>
              <a:t> </a:t>
            </a:r>
            <a:r>
              <a:rPr lang="el-GR" sz="2400" dirty="0" smtClean="0"/>
              <a:t>διαλυμάτων.</a:t>
            </a:r>
          </a:p>
          <a:p>
            <a:pPr>
              <a:defRPr/>
            </a:pPr>
            <a:r>
              <a:rPr lang="el-GR" sz="2400" dirty="0" smtClean="0"/>
              <a:t>Στη συνέχεια οι φιάλες κλείνονται με αλουμινόχαρτο.</a:t>
            </a:r>
          </a:p>
          <a:p>
            <a:pPr>
              <a:defRPr/>
            </a:pPr>
            <a:r>
              <a:rPr lang="el-GR" sz="2400" dirty="0" smtClean="0"/>
              <a:t>Το αλουμινόχαρτο τοποθετείται με τη γυαλιστερή του επιφάνεια προς το εσωτερικό της φιάλης, προκειμένου να αντανακλάται η θερμότητα στο εσωτερικό της.</a:t>
            </a:r>
          </a:p>
          <a:p>
            <a:pPr>
              <a:defRPr/>
            </a:pPr>
            <a:r>
              <a:rPr lang="el-GR" sz="2400" dirty="0" smtClean="0"/>
              <a:t>Στην συνέχεια οι φιάλες τοποθετούνται σε </a:t>
            </a:r>
            <a:r>
              <a:rPr lang="el-GR" sz="2400" b="1" dirty="0" err="1" smtClean="0">
                <a:solidFill>
                  <a:schemeClr val="accent3">
                    <a:lumMod val="50000"/>
                  </a:schemeClr>
                </a:solidFill>
              </a:rPr>
              <a:t>πυριαντήριο</a:t>
            </a:r>
            <a:r>
              <a:rPr lang="el-GR" sz="2400" b="1" dirty="0" smtClean="0">
                <a:solidFill>
                  <a:schemeClr val="accent3">
                    <a:lumMod val="50000"/>
                  </a:schemeClr>
                </a:solidFill>
              </a:rPr>
              <a:t> στους 60 </a:t>
            </a:r>
            <a:r>
              <a:rPr lang="el-GR" sz="2400" b="1" baseline="30000" dirty="0" err="1" smtClean="0">
                <a:solidFill>
                  <a:schemeClr val="accent3">
                    <a:lumMod val="50000"/>
                  </a:schemeClr>
                </a:solidFill>
              </a:rPr>
              <a:t>ο</a:t>
            </a:r>
            <a:r>
              <a:rPr lang="el-GR" sz="2400" b="1" dirty="0" err="1" smtClean="0">
                <a:solidFill>
                  <a:schemeClr val="accent3">
                    <a:lumMod val="50000"/>
                  </a:schemeClr>
                </a:solidFill>
              </a:rPr>
              <a:t>C</a:t>
            </a:r>
            <a:r>
              <a:rPr lang="el-GR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l-GR" sz="2400" dirty="0" err="1" smtClean="0"/>
              <a:t>καθόλη</a:t>
            </a:r>
            <a:r>
              <a:rPr lang="el-GR" sz="2400" dirty="0" smtClean="0"/>
              <a:t> την διάρκεια των πειραμάτων.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472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endParaRPr lang="el-GR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Δείγματα λαμβάνονται από κάθε φιάλη την 1η, την 7η και την 15η μέρα. Τα ληφθέντα δείγματα τοποθετούνται σε πλαστικά φιαλίδια, έτσι ώστε να μην συμβεί μετανάστευση ιόντων ή άλλα φαινόμενα, που θα ξεφύγουν από τον έλεγχο του παρατηρητή.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742696"/>
              </p:ext>
            </p:extLst>
          </p:nvPr>
        </p:nvGraphicFramePr>
        <p:xfrm>
          <a:off x="2699792" y="3140968"/>
          <a:ext cx="5796290" cy="33604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2248"/>
                <a:gridCol w="1152128"/>
                <a:gridCol w="1224136"/>
                <a:gridCol w="1187778"/>
              </a:tblGrid>
              <a:tr h="374528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/>
                        <a:t> </a:t>
                      </a:r>
                    </a:p>
                  </a:txBody>
                  <a:tcPr marL="6350" marR="635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p</a:t>
                      </a:r>
                      <a:r>
                        <a:rPr lang="el-GR" sz="2000" dirty="0" smtClean="0"/>
                        <a:t>Η</a:t>
                      </a:r>
                      <a:endParaRPr lang="el-GR" sz="2000" dirty="0"/>
                    </a:p>
                  </a:txBody>
                  <a:tcPr marL="6350" marR="6350" marT="0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369939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/>
                        <a:t>1η μέρα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 smtClean="0"/>
                        <a:t>7η </a:t>
                      </a:r>
                      <a:r>
                        <a:rPr lang="el-GR" sz="2000" dirty="0"/>
                        <a:t>μέρα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/>
                        <a:t>15η μέρα</a:t>
                      </a:r>
                    </a:p>
                  </a:txBody>
                  <a:tcPr marL="6350" marR="6350" marT="0" marB="0" anchor="ctr"/>
                </a:tc>
              </a:tr>
              <a:tr h="374528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 smtClean="0"/>
                        <a:t>ΗΝ0₃</a:t>
                      </a:r>
                      <a:endParaRPr lang="el-GR" sz="2000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/>
                        <a:t> 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/>
                        <a:t> 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/>
                        <a:t> </a:t>
                      </a:r>
                    </a:p>
                  </a:txBody>
                  <a:tcPr marL="6350" marR="6350" marT="0" marB="0" anchor="ctr"/>
                </a:tc>
              </a:tr>
              <a:tr h="369939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H₂SO₄</a:t>
                      </a:r>
                      <a:endParaRPr lang="el-GR" sz="2000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/>
                        <a:t> 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/>
                        <a:t> 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/>
                        <a:t> </a:t>
                      </a:r>
                    </a:p>
                  </a:txBody>
                  <a:tcPr marL="6350" marR="6350" marT="0" marB="0" anchor="ctr"/>
                </a:tc>
              </a:tr>
              <a:tr h="378542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 smtClean="0"/>
                        <a:t>HCl</a:t>
                      </a:r>
                      <a:endParaRPr lang="el-GR" sz="2000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/>
                        <a:t> 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/>
                        <a:t> 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/>
                        <a:t> </a:t>
                      </a:r>
                    </a:p>
                  </a:txBody>
                  <a:tcPr marL="6350" marR="6350" marT="0" marB="0" anchor="ctr"/>
                </a:tc>
              </a:tr>
              <a:tr h="365924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/>
                        <a:t>NaOH</a:t>
                      </a:r>
                      <a:endParaRPr lang="el-GR" sz="200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/>
                        <a:t> 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/>
                        <a:t> 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/>
                        <a:t> </a:t>
                      </a:r>
                    </a:p>
                  </a:txBody>
                  <a:tcPr marL="6350" marR="6350" marT="0" marB="0" anchor="ctr"/>
                </a:tc>
              </a:tr>
              <a:tr h="378542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Na₂C0₃</a:t>
                      </a:r>
                      <a:endParaRPr lang="el-GR" sz="2000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/>
                        <a:t> 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/>
                        <a:t> 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/>
                        <a:t> </a:t>
                      </a:r>
                    </a:p>
                  </a:txBody>
                  <a:tcPr marL="6350" marR="6350" marT="0" marB="0" anchor="ctr"/>
                </a:tc>
              </a:tr>
              <a:tr h="369939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/>
                        <a:t>Υπερκαθαρό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/>
                        <a:t> 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/>
                        <a:t> 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/>
                        <a:t> </a:t>
                      </a:r>
                    </a:p>
                  </a:txBody>
                  <a:tcPr marL="6350" marR="6350" marT="0" marB="0" anchor="ctr"/>
                </a:tc>
              </a:tr>
              <a:tr h="378542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 err="1"/>
                        <a:t>Απιονισμένο</a:t>
                      </a:r>
                      <a:r>
                        <a:rPr lang="el-GR" sz="2000" dirty="0"/>
                        <a:t> νερό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/>
                        <a:t> 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/>
                        <a:t> 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/>
                        <a:t> </a:t>
                      </a:r>
                    </a:p>
                  </a:txBody>
                  <a:tcPr marL="6350" marR="6350" marT="0" marB="0" anchor="ctr"/>
                </a:tc>
              </a:tr>
            </a:tbl>
          </a:graphicData>
        </a:graphic>
      </p:graphicFrame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023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60485" name="Rectangle 5"/>
          <p:cNvSpPr>
            <a:spLocks noGrp="1" noRot="1" noChangeArrowheads="1"/>
          </p:cNvSpPr>
          <p:nvPr>
            <p:ph idx="1"/>
          </p:nvPr>
        </p:nvSpPr>
        <p:spPr>
          <a:xfrm>
            <a:off x="457200" y="1196752"/>
            <a:ext cx="4114800" cy="504056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2800" dirty="0" smtClean="0"/>
              <a:t>Να γίνει σχολιασμός των αποτελεσμάτων. </a:t>
            </a:r>
          </a:p>
        </p:txBody>
      </p:sp>
      <p:pic>
        <p:nvPicPr>
          <p:cNvPr id="14339" name="Picture 7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1308100"/>
            <a:ext cx="3343275" cy="4352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0" name="Rectangle 8"/>
          <p:cNvSpPr>
            <a:spLocks noChangeArrowheads="1"/>
          </p:cNvSpPr>
          <p:nvPr/>
        </p:nvSpPr>
        <p:spPr bwMode="auto">
          <a:xfrm>
            <a:off x="4644008" y="5661025"/>
            <a:ext cx="41402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l-GR" altLang="el-GR" b="1" dirty="0">
                <a:latin typeface="+mn-lt"/>
              </a:rPr>
              <a:t>Φιάλες </a:t>
            </a:r>
            <a:r>
              <a:rPr lang="en-US" altLang="el-GR" b="1" dirty="0">
                <a:latin typeface="+mn-lt"/>
              </a:rPr>
              <a:t>coca</a:t>
            </a:r>
            <a:r>
              <a:rPr lang="el-GR" altLang="el-GR" b="1" dirty="0">
                <a:latin typeface="+mn-lt"/>
              </a:rPr>
              <a:t>-</a:t>
            </a:r>
            <a:r>
              <a:rPr lang="en-US" altLang="el-GR" b="1" dirty="0">
                <a:latin typeface="+mn-lt"/>
              </a:rPr>
              <a:t>cola</a:t>
            </a:r>
            <a:r>
              <a:rPr lang="el-GR" altLang="el-GR" b="1" dirty="0">
                <a:latin typeface="+mn-lt"/>
              </a:rPr>
              <a:t> πληρωμένες με διάλυμα </a:t>
            </a:r>
            <a:r>
              <a:rPr lang="en-US" altLang="el-GR" b="1" dirty="0" err="1">
                <a:latin typeface="+mn-lt"/>
              </a:rPr>
              <a:t>NaOH</a:t>
            </a:r>
            <a:r>
              <a:rPr lang="el-GR" altLang="el-GR" b="1" dirty="0">
                <a:latin typeface="+mn-lt"/>
              </a:rPr>
              <a:t> μετά από τριήμερη παραμονή τους στους </a:t>
            </a:r>
            <a:r>
              <a:rPr lang="el-GR" altLang="el-GR" b="1" dirty="0" smtClean="0">
                <a:latin typeface="+mn-lt"/>
              </a:rPr>
              <a:t>60</a:t>
            </a:r>
            <a:r>
              <a:rPr lang="el-GR" altLang="el-GR" b="1" baseline="30000" dirty="0" smtClean="0">
                <a:latin typeface="+mn-lt"/>
              </a:rPr>
              <a:t>ο</a:t>
            </a:r>
            <a:r>
              <a:rPr lang="en-US" altLang="el-GR" b="1" dirty="0" smtClean="0">
                <a:latin typeface="+mn-lt"/>
              </a:rPr>
              <a:t>C</a:t>
            </a:r>
            <a:r>
              <a:rPr lang="el-GR" altLang="el-GR" b="1" dirty="0">
                <a:latin typeface="+mn-lt"/>
              </a:rPr>
              <a:t>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  <p:sp>
        <p:nvSpPr>
          <p:cNvPr id="4" name="Rectangle 3"/>
          <p:cNvSpPr/>
          <p:nvPr/>
        </p:nvSpPr>
        <p:spPr>
          <a:xfrm>
            <a:off x="1835696" y="4822150"/>
            <a:ext cx="3171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Ε. Ανοικτομάτη, Διερεύνηση των παραγόντων που επηρεάζουν την φθορά των γυάλινων επιφανειών, Μεταπτυχιακή Εργασία, ΕΜΠ, Σχολή Χημικών Μηχανικών, Αθήνα 2012</a:t>
            </a:r>
          </a:p>
        </p:txBody>
      </p:sp>
    </p:spTree>
    <p:extLst>
      <p:ext uri="{BB962C8B-B14F-4D97-AF65-F5344CB8AC3E}">
        <p14:creationId xmlns:p14="http://schemas.microsoft.com/office/powerpoint/2010/main" val="131102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Πείραμα 2</a:t>
            </a:r>
            <a:r>
              <a:rPr lang="el-GR" dirty="0" smtClean="0"/>
              <a:t>:</a:t>
            </a:r>
            <a:endParaRPr lang="el-GR" dirty="0"/>
          </a:p>
        </p:txBody>
      </p:sp>
      <p:sp>
        <p:nvSpPr>
          <p:cNvPr id="66253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b="1" dirty="0" smtClean="0">
                <a:solidFill>
                  <a:schemeClr val="tx2"/>
                </a:solidFill>
              </a:rPr>
              <a:t>Υλικά – Αντιδραστήρια</a:t>
            </a:r>
            <a:endParaRPr lang="en-US" b="1" dirty="0" smtClean="0">
              <a:solidFill>
                <a:schemeClr val="tx2"/>
              </a:solidFill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l-GR" b="1" dirty="0" smtClean="0">
              <a:solidFill>
                <a:schemeClr val="tx2"/>
              </a:solidFill>
            </a:endParaRPr>
          </a:p>
          <a:p>
            <a:pPr marL="2693988" indent="-633413" eaLnBrk="1" hangingPunct="1">
              <a:lnSpc>
                <a:spcPct val="90000"/>
              </a:lnSpc>
              <a:defRPr/>
            </a:pPr>
            <a:r>
              <a:rPr lang="el-GR" dirty="0" smtClean="0"/>
              <a:t>Δοκιμαστικοί σωλήνες</a:t>
            </a:r>
          </a:p>
          <a:p>
            <a:pPr marL="2693988" indent="-633413" eaLnBrk="1" hangingPunct="1">
              <a:lnSpc>
                <a:spcPct val="90000"/>
              </a:lnSpc>
              <a:defRPr/>
            </a:pPr>
            <a:r>
              <a:rPr lang="el-GR" dirty="0" err="1" smtClean="0"/>
              <a:t>Διχρωμικό</a:t>
            </a:r>
            <a:r>
              <a:rPr lang="el-GR" dirty="0" smtClean="0"/>
              <a:t> κάλιο, K</a:t>
            </a:r>
            <a:r>
              <a:rPr lang="el-GR" baseline="-25000" dirty="0" smtClean="0"/>
              <a:t>2</a:t>
            </a:r>
            <a:r>
              <a:rPr lang="el-GR" dirty="0" smtClean="0"/>
              <a:t>Cr</a:t>
            </a:r>
            <a:r>
              <a:rPr lang="el-GR" baseline="-25000" dirty="0" smtClean="0"/>
              <a:t>2</a:t>
            </a:r>
            <a:r>
              <a:rPr lang="el-GR" dirty="0" smtClean="0"/>
              <a:t>O</a:t>
            </a:r>
            <a:r>
              <a:rPr lang="el-GR" baseline="-25000" dirty="0" smtClean="0"/>
              <a:t>7</a:t>
            </a:r>
          </a:p>
          <a:p>
            <a:pPr marL="2693988" indent="-633413" eaLnBrk="1" hangingPunct="1">
              <a:lnSpc>
                <a:spcPct val="90000"/>
              </a:lnSpc>
              <a:defRPr/>
            </a:pPr>
            <a:r>
              <a:rPr lang="el-GR" dirty="0" smtClean="0"/>
              <a:t>Πυκνό θειικό οξύ, Η</a:t>
            </a:r>
            <a:r>
              <a:rPr lang="el-GR" baseline="-25000" dirty="0" smtClean="0"/>
              <a:t>2</a:t>
            </a:r>
            <a:r>
              <a:rPr lang="el-GR" dirty="0" smtClean="0"/>
              <a:t>SO</a:t>
            </a:r>
            <a:r>
              <a:rPr lang="el-GR" baseline="-25000" dirty="0" smtClean="0"/>
              <a:t>4</a:t>
            </a:r>
          </a:p>
          <a:p>
            <a:pPr marL="2693988" indent="-633413" eaLnBrk="1" hangingPunct="1">
              <a:lnSpc>
                <a:spcPct val="90000"/>
              </a:lnSpc>
              <a:defRPr/>
            </a:pPr>
            <a:r>
              <a:rPr lang="el-GR" dirty="0" smtClean="0"/>
              <a:t>Διάλυμα </a:t>
            </a:r>
            <a:r>
              <a:rPr lang="en-US" dirty="0" smtClean="0"/>
              <a:t>HF</a:t>
            </a:r>
            <a:endParaRPr lang="el-GR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517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b="1" smtClean="0"/>
              <a:t>Πειραματική πορεία:</a:t>
            </a:r>
          </a:p>
        </p:txBody>
      </p:sp>
      <p:sp>
        <p:nvSpPr>
          <p:cNvPr id="663557" name="Rectangle 5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2400" dirty="0" smtClean="0"/>
              <a:t>Σε</a:t>
            </a:r>
            <a:r>
              <a:rPr lang="el-GR" sz="2400" b="1" dirty="0" smtClean="0"/>
              <a:t> </a:t>
            </a:r>
            <a:r>
              <a:rPr lang="el-GR" sz="2400" b="1" dirty="0" smtClean="0">
                <a:solidFill>
                  <a:schemeClr val="tx2"/>
                </a:solidFill>
              </a:rPr>
              <a:t>μη χρησιμοποιημένο δοκιμαστικό σωλήνα </a:t>
            </a:r>
            <a:r>
              <a:rPr lang="el-GR" sz="2400" dirty="0" smtClean="0"/>
              <a:t>προστίθενται</a:t>
            </a:r>
            <a:r>
              <a:rPr lang="el-GR" sz="2400" b="1" dirty="0" smtClean="0"/>
              <a:t> </a:t>
            </a:r>
            <a:r>
              <a:rPr lang="el-GR" sz="2400" dirty="0" smtClean="0"/>
              <a:t>πολύ μικρή ποσότητα στερεού </a:t>
            </a:r>
            <a:r>
              <a:rPr lang="el-GR" sz="2400" b="1" dirty="0" smtClean="0">
                <a:solidFill>
                  <a:srgbClr val="820000"/>
                </a:solidFill>
              </a:rPr>
              <a:t>Κ</a:t>
            </a:r>
            <a:r>
              <a:rPr lang="el-GR" sz="2400" b="1" baseline="-25000" dirty="0" smtClean="0">
                <a:solidFill>
                  <a:srgbClr val="820000"/>
                </a:solidFill>
              </a:rPr>
              <a:t>2</a:t>
            </a:r>
            <a:r>
              <a:rPr lang="en-US" sz="2400" b="1" dirty="0" smtClean="0">
                <a:solidFill>
                  <a:srgbClr val="820000"/>
                </a:solidFill>
              </a:rPr>
              <a:t>Cr</a:t>
            </a:r>
            <a:r>
              <a:rPr lang="el-GR" sz="2400" b="1" baseline="-25000" dirty="0" smtClean="0">
                <a:solidFill>
                  <a:srgbClr val="820000"/>
                </a:solidFill>
              </a:rPr>
              <a:t>2</a:t>
            </a:r>
            <a:r>
              <a:rPr lang="en-US" sz="2400" b="1" dirty="0" smtClean="0">
                <a:solidFill>
                  <a:srgbClr val="820000"/>
                </a:solidFill>
              </a:rPr>
              <a:t>O</a:t>
            </a:r>
            <a:r>
              <a:rPr lang="el-GR" sz="2400" b="1" baseline="-25000" dirty="0" smtClean="0">
                <a:solidFill>
                  <a:srgbClr val="820000"/>
                </a:solidFill>
              </a:rPr>
              <a:t>7</a:t>
            </a:r>
            <a:r>
              <a:rPr lang="el-GR" sz="2400" b="1" dirty="0" smtClean="0">
                <a:solidFill>
                  <a:srgbClr val="820000"/>
                </a:solidFill>
              </a:rPr>
              <a:t> </a:t>
            </a:r>
            <a:r>
              <a:rPr lang="el-GR" sz="2400" dirty="0" smtClean="0"/>
              <a:t>και 1 </a:t>
            </a:r>
            <a:r>
              <a:rPr lang="el-GR" sz="2400" dirty="0" err="1" smtClean="0"/>
              <a:t>mL</a:t>
            </a:r>
            <a:r>
              <a:rPr lang="el-GR" sz="2400" dirty="0" smtClean="0"/>
              <a:t> πυκνού Η</a:t>
            </a:r>
            <a:r>
              <a:rPr lang="el-GR" sz="2400" baseline="-25000" dirty="0" smtClean="0"/>
              <a:t>2</a:t>
            </a:r>
            <a:r>
              <a:rPr lang="el-GR" sz="2400" dirty="0" smtClean="0"/>
              <a:t>SO</a:t>
            </a:r>
            <a:r>
              <a:rPr lang="el-GR" sz="2400" baseline="-25000" dirty="0" smtClean="0"/>
              <a:t>4</a:t>
            </a:r>
            <a:r>
              <a:rPr lang="el-GR" sz="2400" dirty="0" smtClean="0"/>
              <a:t>.</a:t>
            </a:r>
          </a:p>
          <a:p>
            <a:pPr eaLnBrk="1" hangingPunct="1">
              <a:defRPr/>
            </a:pPr>
            <a:r>
              <a:rPr lang="el-GR" sz="2400" dirty="0" smtClean="0"/>
              <a:t>Επειδή το διάλυμα είναι </a:t>
            </a:r>
            <a:r>
              <a:rPr lang="el-GR" sz="2400" b="1" dirty="0" smtClean="0">
                <a:solidFill>
                  <a:schemeClr val="tx2"/>
                </a:solidFill>
              </a:rPr>
              <a:t>πολύ διαβρωτικό </a:t>
            </a:r>
            <a:r>
              <a:rPr lang="el-GR" sz="2400" dirty="0" smtClean="0"/>
              <a:t>ο σωλήνας περιστρέφεται με προσοχή και παρατηρείται η ομαλή ροή του διαλύματος στα τοιχώματά του.</a:t>
            </a:r>
          </a:p>
          <a:p>
            <a:pPr eaLnBrk="1" hangingPunct="1">
              <a:defRPr/>
            </a:pPr>
            <a:r>
              <a:rPr lang="el-GR" sz="2400" dirty="0" smtClean="0"/>
              <a:t>Στη συνέχεια, </a:t>
            </a:r>
            <a:r>
              <a:rPr lang="el-GR" sz="2400" dirty="0" err="1" smtClean="0"/>
              <a:t>προστίθ</a:t>
            </a:r>
            <a:r>
              <a:rPr lang="en-US" sz="2400" dirty="0" smtClean="0"/>
              <a:t>o</a:t>
            </a:r>
            <a:r>
              <a:rPr lang="el-GR" sz="2400" dirty="0" err="1" smtClean="0"/>
              <a:t>νται</a:t>
            </a:r>
            <a:r>
              <a:rPr lang="el-GR" sz="2400" dirty="0" smtClean="0"/>
              <a:t> </a:t>
            </a:r>
            <a:r>
              <a:rPr lang="el-GR" sz="2400" b="1" dirty="0" smtClean="0">
                <a:solidFill>
                  <a:schemeClr val="accent3">
                    <a:lumMod val="50000"/>
                  </a:schemeClr>
                </a:solidFill>
              </a:rPr>
              <a:t>2 σταγόνες διαλύματος ιόντων F</a:t>
            </a:r>
            <a:r>
              <a:rPr lang="el-GR" sz="2400" dirty="0" smtClean="0"/>
              <a:t>,</a:t>
            </a:r>
            <a:r>
              <a:rPr lang="el-GR" sz="2400" b="1" dirty="0" smtClean="0"/>
              <a:t> </a:t>
            </a:r>
            <a:r>
              <a:rPr lang="el-GR" sz="2400" dirty="0" smtClean="0"/>
              <a:t>ο σωλήνας θερμαίνεται για </a:t>
            </a:r>
            <a:r>
              <a:rPr lang="el-GR" sz="2400" b="1" dirty="0" smtClean="0">
                <a:solidFill>
                  <a:schemeClr val="accent4">
                    <a:lumMod val="75000"/>
                  </a:schemeClr>
                </a:solidFill>
              </a:rPr>
              <a:t>30 s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</a:rPr>
              <a:t>ec</a:t>
            </a:r>
            <a:r>
              <a:rPr lang="el-GR" sz="2400" b="1" dirty="0" smtClean="0">
                <a:solidFill>
                  <a:schemeClr val="accent4">
                    <a:lumMod val="75000"/>
                  </a:schemeClr>
                </a:solidFill>
              </a:rPr>
              <a:t> σε </a:t>
            </a:r>
            <a:r>
              <a:rPr lang="el-GR" sz="2400" b="1" dirty="0" err="1" smtClean="0">
                <a:solidFill>
                  <a:schemeClr val="accent4">
                    <a:lumMod val="75000"/>
                  </a:schemeClr>
                </a:solidFill>
              </a:rPr>
              <a:t>υδρόλουτρο</a:t>
            </a:r>
            <a:r>
              <a:rPr lang="el-GR" sz="2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l-GR" sz="2400" dirty="0" smtClean="0"/>
              <a:t>και με ανακίνηση εξετάζεται ο τρόπος ροής του διαλύματος κατά μήκος των τοιχωμάτων του σωλήνα.</a:t>
            </a:r>
          </a:p>
          <a:p>
            <a:pPr eaLnBrk="1" hangingPunct="1">
              <a:defRPr/>
            </a:pPr>
            <a:r>
              <a:rPr lang="el-GR" sz="2400" dirty="0" smtClean="0"/>
              <a:t>Ανώμαλη ροή κατά σταγόνες φανερώνει παρουσία ιόντων φθορίου.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2687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dirty="0" smtClean="0"/>
              <a:t>Προσοχή</a:t>
            </a:r>
          </a:p>
        </p:txBody>
      </p:sp>
      <p:sp>
        <p:nvSpPr>
          <p:cNvPr id="66560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defRPr/>
            </a:pPr>
            <a:r>
              <a:rPr lang="el-GR" sz="2400" dirty="0" smtClean="0"/>
              <a:t>Η </a:t>
            </a:r>
            <a:r>
              <a:rPr lang="el-GR" sz="2400" dirty="0"/>
              <a:t>απόρριψη του διαλύματος να γίνει με ιδιαίτερη προσοχή σε λεκάνη </a:t>
            </a:r>
            <a:r>
              <a:rPr lang="el-GR" sz="2400" b="1" dirty="0"/>
              <a:t>ΑΠΑΓΩΓΟΥ </a:t>
            </a:r>
            <a:r>
              <a:rPr lang="el-GR" sz="2400" dirty="0"/>
              <a:t>και να ακολουθήσει ροή άφθονου νερού. </a:t>
            </a:r>
            <a:endParaRPr lang="el-GR" sz="2400" b="1" dirty="0" smtClean="0">
              <a:solidFill>
                <a:srgbClr val="FFFF00"/>
              </a:solidFill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969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dirty="0"/>
              <a:t>Προσοχή</a:t>
            </a:r>
            <a:endParaRPr lang="el-GR" dirty="0" smtClean="0"/>
          </a:p>
        </p:txBody>
      </p:sp>
      <p:sp>
        <p:nvSpPr>
          <p:cNvPr id="66560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l-GR" sz="2400" dirty="0" smtClean="0"/>
              <a:t>Το </a:t>
            </a:r>
            <a:r>
              <a:rPr lang="el-GR" sz="2400" dirty="0" err="1"/>
              <a:t>υδροφθόριο</a:t>
            </a:r>
            <a:r>
              <a:rPr lang="el-GR" sz="2400" dirty="0"/>
              <a:t> (HF) είναι καυστικό κατά την αναπνοή και την επαφή με το δέρμα. </a:t>
            </a:r>
            <a:endParaRPr lang="el-GR" sz="2400" dirty="0" smtClean="0"/>
          </a:p>
          <a:p>
            <a:pPr>
              <a:defRPr/>
            </a:pPr>
            <a:r>
              <a:rPr lang="el-GR" sz="2400" dirty="0" smtClean="0"/>
              <a:t>Η </a:t>
            </a:r>
            <a:r>
              <a:rPr lang="el-GR" sz="2400" dirty="0"/>
              <a:t>επικινδυνότητα του είναι σοβαρότερη των υπολοίπων χημικών που χρησιμοποιούνται στο εργαστήριο γιατί η δράση του δεν γίνεται αντιληπτή με την επαφή αλλά αργότερα όταν έχει εισχωρήσει στο δέρμα. </a:t>
            </a:r>
            <a:endParaRPr lang="el-GR" sz="2400" dirty="0" smtClean="0"/>
          </a:p>
          <a:p>
            <a:pPr>
              <a:defRPr/>
            </a:pPr>
            <a:r>
              <a:rPr lang="el-GR" sz="2400" dirty="0" smtClean="0"/>
              <a:t>Για </a:t>
            </a:r>
            <a:r>
              <a:rPr lang="el-GR" sz="2400" dirty="0"/>
              <a:t>αυτό εάν έχετε έστω και την υποψία ότι ήρθατε σε επαφή με διάλυμα HF τοποθετήστε το πιθανό σημείο κάτω από τρεχούμενο νερό</a:t>
            </a:r>
            <a:r>
              <a:rPr lang="el-GR" sz="2400" dirty="0">
                <a:solidFill>
                  <a:srgbClr val="820000"/>
                </a:solidFill>
              </a:rPr>
              <a:t> </a:t>
            </a:r>
            <a:r>
              <a:rPr lang="el-GR" sz="2400" b="1" dirty="0">
                <a:solidFill>
                  <a:srgbClr val="820000"/>
                </a:solidFill>
              </a:rPr>
              <a:t>ΑΜΕΣΩΣ </a:t>
            </a:r>
            <a:r>
              <a:rPr lang="el-GR" sz="2400" dirty="0"/>
              <a:t>και αφήστε το για τουλάχιστον 15 λεπτά. </a:t>
            </a:r>
            <a:endParaRPr lang="el-GR" sz="2400" dirty="0" smtClean="0"/>
          </a:p>
          <a:p>
            <a:pPr>
              <a:defRPr/>
            </a:pPr>
            <a:r>
              <a:rPr lang="el-GR" sz="2400" dirty="0" smtClean="0"/>
              <a:t>Ειδοποιήστε </a:t>
            </a:r>
            <a:r>
              <a:rPr lang="el-GR" sz="2400" dirty="0"/>
              <a:t>τον διδάσκοντα για να σας δώσει την κατάλληλη αλοιφή – αντίδοτο για το ΗF. </a:t>
            </a:r>
            <a:endParaRPr 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6847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b="1" dirty="0" smtClean="0"/>
              <a:t>Βιβλιογραφία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l-GR" sz="2000" dirty="0" smtClean="0"/>
              <a:t>Ε. Ανοικτομάτη, Διερεύνηση των παραγόντων που επηρεάζουν την φθορά των γυάλινων επιφανειών, Μεταπτυχιακή Εργασία, ΕΜΠ, Σχολή Χημικών Μηχανικών, Αθήνα 2012.</a:t>
            </a:r>
          </a:p>
          <a:p>
            <a:pPr>
              <a:defRPr/>
            </a:pPr>
            <a:r>
              <a:rPr lang="en-US" sz="2000" dirty="0" smtClean="0"/>
              <a:t>www.yioula.gr</a:t>
            </a:r>
            <a:endParaRPr lang="el-GR" sz="2000" dirty="0" smtClean="0"/>
          </a:p>
          <a:p>
            <a:pPr>
              <a:defRPr/>
            </a:pPr>
            <a:r>
              <a:rPr lang="el-GR" sz="2000" dirty="0" smtClean="0"/>
              <a:t>Ε. Κ. Κοντού, Δ. Δ. </a:t>
            </a:r>
            <a:r>
              <a:rPr lang="el-GR" sz="2000" dirty="0" err="1" smtClean="0"/>
              <a:t>Κοτζαμάνη</a:t>
            </a:r>
            <a:r>
              <a:rPr lang="el-GR" sz="2000" dirty="0" smtClean="0"/>
              <a:t>, Β. Ν. Λαμπρόπουλος, «Γυαλί, τεχνολογία, διάβρωση και συντήρηση», Αθήνα 1995.</a:t>
            </a:r>
          </a:p>
          <a:p>
            <a:pPr>
              <a:defRPr/>
            </a:pPr>
            <a:r>
              <a:rPr lang="el-GR" sz="2000" dirty="0" smtClean="0"/>
              <a:t>Σ. Ε. Παπαδάκης, Συσκευασία Τροφίμων, Εκδόσεις </a:t>
            </a:r>
            <a:r>
              <a:rPr lang="el-GR" sz="2000" dirty="0" err="1" smtClean="0"/>
              <a:t>Τζιόλα</a:t>
            </a:r>
            <a:r>
              <a:rPr lang="el-GR" sz="2000" dirty="0" smtClean="0"/>
              <a:t>, 2010.</a:t>
            </a:r>
          </a:p>
          <a:p>
            <a:pPr>
              <a:defRPr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716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7" name="Rectangle 5"/>
          <p:cNvSpPr>
            <a:spLocks noGrp="1" noChangeArrowheads="1"/>
          </p:cNvSpPr>
          <p:nvPr>
            <p:ph type="ctrTitle"/>
          </p:nvPr>
        </p:nvSpPr>
        <p:spPr/>
        <p:txBody>
          <a:bodyPr anchorCtr="1"/>
          <a:lstStyle/>
          <a:p>
            <a:pPr eaLnBrk="1" hangingPunct="1">
              <a:defRPr/>
            </a:pPr>
            <a:r>
              <a:rPr lang="el-GR" b="1" dirty="0" smtClean="0"/>
              <a:t>Θεωρητικό μέρος</a:t>
            </a:r>
            <a:r>
              <a:rPr lang="el-GR" dirty="0" smtClean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40043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9" name="Ομάδα 8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10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2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Βασιλική </a:t>
            </a:r>
            <a:r>
              <a:rPr lang="el-GR" sz="2000" dirty="0" smtClean="0"/>
              <a:t>Μπέλεση </a:t>
            </a:r>
            <a:r>
              <a:rPr lang="el-GR" sz="2000" dirty="0"/>
              <a:t>2014. </a:t>
            </a:r>
            <a:r>
              <a:rPr lang="el-GR" sz="2000"/>
              <a:t>Βασιλική </a:t>
            </a:r>
            <a:r>
              <a:rPr lang="el-GR" sz="2000" smtClean="0"/>
              <a:t>Μπέλεση. </a:t>
            </a:r>
            <a:r>
              <a:rPr lang="el-GR" sz="2000" dirty="0"/>
              <a:t>«Υλικά Γραφικών Τεχνών (Ε). Ενότητα </a:t>
            </a:r>
            <a:r>
              <a:rPr lang="en-US" sz="2000" dirty="0" smtClean="0"/>
              <a:t>3</a:t>
            </a:r>
            <a:r>
              <a:rPr lang="el-GR" sz="2000" dirty="0"/>
              <a:t>: Μελέτη της φθοράς του γυαλιού». </a:t>
            </a:r>
            <a:r>
              <a:rPr lang="el-GR" sz="2000" dirty="0" smtClean="0"/>
              <a:t>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782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67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</a:t>
            </a:r>
            <a:r>
              <a:rPr lang="el-GR" sz="2000" dirty="0" smtClean="0"/>
              <a:t>περιεχομένου από τα ακόλουθα έργα</a:t>
            </a:r>
            <a:r>
              <a:rPr lang="en-US" sz="2000" dirty="0" smtClean="0"/>
              <a:t>:</a:t>
            </a:r>
            <a:endParaRPr lang="el-GR" sz="2000" dirty="0" smtClean="0"/>
          </a:p>
          <a:p>
            <a:pPr>
              <a:defRPr/>
            </a:pPr>
            <a:r>
              <a:rPr lang="el-GR" sz="2000" dirty="0"/>
              <a:t>Ε. Ανοικτομάτη, Διερεύνηση των παραγόντων που επηρεάζουν την φθορά των γυάλινων επιφανειών, Μεταπτυχιακή Εργασία, ΕΜΠ, Σχολή Χημικών Μηχανικών, Αθήνα 2012.</a:t>
            </a:r>
          </a:p>
          <a:p>
            <a:pPr>
              <a:defRPr/>
            </a:pPr>
            <a:r>
              <a:rPr lang="en-US" sz="2000" dirty="0"/>
              <a:t>www.yioula.gr</a:t>
            </a:r>
            <a:endParaRPr lang="el-GR" sz="2000" dirty="0"/>
          </a:p>
          <a:p>
            <a:pPr>
              <a:defRPr/>
            </a:pPr>
            <a:r>
              <a:rPr lang="el-GR" sz="2000" dirty="0"/>
              <a:t>Ε. Κ. Κοντού, Δ. Δ. </a:t>
            </a:r>
            <a:r>
              <a:rPr lang="el-GR" sz="2000" dirty="0" err="1"/>
              <a:t>Κοτζαμάνη</a:t>
            </a:r>
            <a:r>
              <a:rPr lang="el-GR" sz="2000" dirty="0"/>
              <a:t>, Β. Ν. Λαμπρόπουλος, «Γυαλί, τεχνολογία, διάβρωση και συντήρηση», Αθήνα 1995.</a:t>
            </a:r>
          </a:p>
          <a:p>
            <a:pPr>
              <a:defRPr/>
            </a:pPr>
            <a:r>
              <a:rPr lang="el-GR" sz="2000" dirty="0"/>
              <a:t>Σ. Ε. Παπαδάκης, Συσκευασία Τροφίμων, Εκδόσεις </a:t>
            </a:r>
            <a:r>
              <a:rPr lang="el-GR" sz="2000" dirty="0" err="1"/>
              <a:t>Τζιόλα</a:t>
            </a:r>
            <a:r>
              <a:rPr lang="el-GR" sz="2000" dirty="0"/>
              <a:t>, 2010.</a:t>
            </a:r>
          </a:p>
          <a:p>
            <a:pPr>
              <a:defRPr/>
            </a:pPr>
            <a:endParaRPr lang="el-GR" sz="2000" dirty="0"/>
          </a:p>
          <a:p>
            <a:pPr marL="0" indent="0">
              <a:buNone/>
            </a:pPr>
            <a:endParaRPr lang="el-GR" sz="2000" dirty="0" smtClean="0"/>
          </a:p>
          <a:p>
            <a:pPr marL="457200" indent="-457200">
              <a:buFont typeface="+mj-lt"/>
              <a:buAutoNum type="arabicPeriod"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00522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Το γυαλί, ένα </a:t>
            </a:r>
            <a:r>
              <a:rPr lang="el-GR" dirty="0" smtClean="0">
                <a:solidFill>
                  <a:srgbClr val="820000"/>
                </a:solidFill>
              </a:rPr>
              <a:t>άμορφο στερεό</a:t>
            </a:r>
            <a:endParaRPr lang="el-GR" dirty="0"/>
          </a:p>
        </p:txBody>
      </p:sp>
      <p:sp>
        <p:nvSpPr>
          <p:cNvPr id="33587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l-GR" sz="2400" dirty="0" smtClean="0"/>
              <a:t>Το γυαλί χαρακτηρίζεται ως ένα </a:t>
            </a:r>
            <a:r>
              <a:rPr lang="el-GR" sz="2400" b="1" dirty="0" smtClean="0">
                <a:solidFill>
                  <a:srgbClr val="820000"/>
                </a:solidFill>
              </a:rPr>
              <a:t>άμορφο στερεό </a:t>
            </a:r>
            <a:r>
              <a:rPr lang="el-GR" sz="2400" dirty="0" smtClean="0"/>
              <a:t>που συνήθως δημιουργείται με την </a:t>
            </a:r>
            <a:r>
              <a:rPr lang="el-GR" sz="2400" b="1" dirty="0" smtClean="0">
                <a:solidFill>
                  <a:schemeClr val="tx2"/>
                </a:solidFill>
              </a:rPr>
              <a:t>στερεοποίηση ενός τηγμένου στερεού</a:t>
            </a:r>
            <a:r>
              <a:rPr lang="el-GR" sz="2400" b="1" dirty="0" smtClean="0"/>
              <a:t> </a:t>
            </a:r>
            <a:r>
              <a:rPr lang="el-GR" sz="2400" b="1" dirty="0" smtClean="0">
                <a:solidFill>
                  <a:schemeClr val="accent4">
                    <a:lumMod val="50000"/>
                  </a:schemeClr>
                </a:solidFill>
              </a:rPr>
              <a:t>χωρίς </a:t>
            </a:r>
            <a:r>
              <a:rPr lang="el-GR" sz="2400" b="1" dirty="0" err="1" smtClean="0">
                <a:solidFill>
                  <a:schemeClr val="accent4">
                    <a:lumMod val="50000"/>
                  </a:schemeClr>
                </a:solidFill>
              </a:rPr>
              <a:t>κρυσταλλοποίηση</a:t>
            </a:r>
            <a:r>
              <a:rPr lang="el-GR" sz="2400" b="1" dirty="0" smtClean="0"/>
              <a:t>.</a:t>
            </a:r>
            <a:endParaRPr lang="en-US" sz="2400" b="1" dirty="0" smtClean="0"/>
          </a:p>
          <a:p>
            <a:pPr>
              <a:defRPr/>
            </a:pPr>
            <a:r>
              <a:rPr lang="el-GR" sz="2400" dirty="0" smtClean="0"/>
              <a:t>Πρόκειται για το προϊόν σύντηξης ανόργανων κρυσταλλικών ενώσεων (πρώτες ύλες για την παρασκευή του είναι: </a:t>
            </a:r>
            <a:r>
              <a:rPr lang="en-US" sz="2400" b="1" dirty="0" err="1" smtClean="0">
                <a:solidFill>
                  <a:srgbClr val="820000"/>
                </a:solidFill>
              </a:rPr>
              <a:t>SiO</a:t>
            </a:r>
            <a:r>
              <a:rPr lang="el-GR" sz="2400" b="1" baseline="-25000" dirty="0" smtClean="0">
                <a:solidFill>
                  <a:srgbClr val="820000"/>
                </a:solidFill>
              </a:rPr>
              <a:t>2</a:t>
            </a:r>
            <a:r>
              <a:rPr lang="el-GR" sz="2400" b="1" dirty="0" smtClean="0">
                <a:solidFill>
                  <a:srgbClr val="820000"/>
                </a:solidFill>
              </a:rPr>
              <a:t> (&gt;99%), </a:t>
            </a:r>
            <a:r>
              <a:rPr lang="en-US" sz="2400" b="1" dirty="0" smtClean="0">
                <a:solidFill>
                  <a:srgbClr val="820000"/>
                </a:solidFill>
              </a:rPr>
              <a:t>Na</a:t>
            </a:r>
            <a:r>
              <a:rPr lang="el-GR" sz="2400" b="1" baseline="-25000" dirty="0" smtClean="0">
                <a:solidFill>
                  <a:srgbClr val="820000"/>
                </a:solidFill>
              </a:rPr>
              <a:t>2</a:t>
            </a:r>
            <a:r>
              <a:rPr lang="en-US" sz="2400" b="1" dirty="0" smtClean="0">
                <a:solidFill>
                  <a:srgbClr val="820000"/>
                </a:solidFill>
              </a:rPr>
              <a:t>CO</a:t>
            </a:r>
            <a:r>
              <a:rPr lang="el-GR" sz="2400" b="1" baseline="-25000" dirty="0" smtClean="0">
                <a:solidFill>
                  <a:srgbClr val="820000"/>
                </a:solidFill>
              </a:rPr>
              <a:t>3</a:t>
            </a:r>
            <a:r>
              <a:rPr lang="el-GR" sz="2400" b="1" dirty="0" smtClean="0">
                <a:solidFill>
                  <a:srgbClr val="820000"/>
                </a:solidFill>
              </a:rPr>
              <a:t>, </a:t>
            </a:r>
            <a:r>
              <a:rPr lang="en-US" sz="2400" b="1" dirty="0" err="1" smtClean="0">
                <a:solidFill>
                  <a:srgbClr val="820000"/>
                </a:solidFill>
              </a:rPr>
              <a:t>CaCO</a:t>
            </a:r>
            <a:r>
              <a:rPr lang="el-GR" sz="2400" b="1" baseline="-25000" dirty="0" smtClean="0">
                <a:solidFill>
                  <a:srgbClr val="820000"/>
                </a:solidFill>
              </a:rPr>
              <a:t>3</a:t>
            </a:r>
            <a:r>
              <a:rPr lang="el-GR" sz="2400" b="1" dirty="0" smtClean="0">
                <a:solidFill>
                  <a:srgbClr val="820000"/>
                </a:solidFill>
              </a:rPr>
              <a:t>, </a:t>
            </a:r>
            <a:r>
              <a:rPr lang="en-US" sz="2400" b="1" dirty="0" smtClean="0">
                <a:solidFill>
                  <a:srgbClr val="820000"/>
                </a:solidFill>
              </a:rPr>
              <a:t>Al</a:t>
            </a:r>
            <a:r>
              <a:rPr lang="el-GR" sz="2400" b="1" baseline="-25000" dirty="0" smtClean="0">
                <a:solidFill>
                  <a:srgbClr val="820000"/>
                </a:solidFill>
              </a:rPr>
              <a:t>2</a:t>
            </a:r>
            <a:r>
              <a:rPr lang="en-US" sz="2400" b="1" dirty="0" smtClean="0">
                <a:solidFill>
                  <a:srgbClr val="820000"/>
                </a:solidFill>
              </a:rPr>
              <a:t>O</a:t>
            </a:r>
            <a:r>
              <a:rPr lang="el-GR" sz="2400" b="1" baseline="-25000" dirty="0" smtClean="0">
                <a:solidFill>
                  <a:srgbClr val="820000"/>
                </a:solidFill>
              </a:rPr>
              <a:t>3</a:t>
            </a:r>
            <a:r>
              <a:rPr lang="el-GR" sz="2400" b="1" dirty="0" smtClean="0">
                <a:solidFill>
                  <a:srgbClr val="820000"/>
                </a:solidFill>
              </a:rPr>
              <a:t> </a:t>
            </a:r>
            <a:r>
              <a:rPr lang="el-GR" sz="2400" dirty="0" smtClean="0"/>
              <a:t>κ.α.) που ψύχθηκε ταχέως και στερεοποιήθηκε χωρίς να αποκτήσει το ίδιο κρυσταλλική δομή. </a:t>
            </a:r>
            <a:endParaRPr lang="en-US" sz="2400" dirty="0" smtClean="0"/>
          </a:p>
          <a:p>
            <a:pPr>
              <a:defRPr/>
            </a:pPr>
            <a:r>
              <a:rPr lang="el-GR" sz="2400" dirty="0" smtClean="0"/>
              <a:t>Άρα βρίσκεται σε άμορφη στερεή κατάσταση.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60267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9766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sz="2400" dirty="0" smtClean="0"/>
              <a:t>Ουσιαστικά αν συγκριθεί το υλικό του γυαλιού με τους κρυστάλλους διαφόρων κρυσταλλικών υλικών, </a:t>
            </a:r>
            <a:r>
              <a:rPr lang="el-GR" sz="2400" b="1" dirty="0" smtClean="0">
                <a:solidFill>
                  <a:srgbClr val="820000"/>
                </a:solidFill>
              </a:rPr>
              <a:t>η δομή του στερείται μιας κανονικής και γεωμετρικής τοποθέτησης των ατόμων των διαφόρων στοιχείων μέσα στο δίκτυο του σχηματισμού των ατόμων.</a:t>
            </a:r>
            <a:endParaRPr lang="en-US" sz="2400" b="1" dirty="0" smtClean="0">
              <a:solidFill>
                <a:srgbClr val="820000"/>
              </a:solidFill>
            </a:endParaRPr>
          </a:p>
          <a:p>
            <a:pPr>
              <a:defRPr/>
            </a:pPr>
            <a:r>
              <a:rPr lang="el-GR" sz="2400" dirty="0" smtClean="0"/>
              <a:t>Αυτός είναι και ο λόγος που χρησιμοποιούμε τον όρο </a:t>
            </a:r>
            <a:r>
              <a:rPr lang="el-GR" sz="2400" b="1" dirty="0" smtClean="0">
                <a:solidFill>
                  <a:srgbClr val="820000"/>
                </a:solidFill>
              </a:rPr>
              <a:t>«δίκτυο», </a:t>
            </a:r>
            <a:r>
              <a:rPr lang="el-GR" sz="2400" dirty="0" smtClean="0"/>
              <a:t>όταν αναφερόμαστε στο υλικό του γυαλιού, αντί για τον όρο </a:t>
            </a:r>
            <a:r>
              <a:rPr lang="el-GR" sz="2400" b="1" dirty="0" smtClean="0">
                <a:solidFill>
                  <a:schemeClr val="tx2"/>
                </a:solidFill>
              </a:rPr>
              <a:t>«πλέγμα»</a:t>
            </a:r>
            <a:r>
              <a:rPr lang="el-GR" sz="2400" b="1" dirty="0" smtClean="0"/>
              <a:t> </a:t>
            </a:r>
            <a:r>
              <a:rPr lang="el-GR" sz="2400" dirty="0" smtClean="0"/>
              <a:t>που αναφέρεται σε κρυσταλλικό και όχι σε άμορφο στερεό. </a:t>
            </a:r>
          </a:p>
        </p:txBody>
      </p:sp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2112737" y="6379366"/>
            <a:ext cx="49185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l-GR" altLang="el-GR">
                <a:latin typeface="+mn-lt"/>
              </a:rPr>
              <a:t> </a:t>
            </a:r>
            <a:r>
              <a:rPr lang="en-US" altLang="el-GR" b="1">
                <a:latin typeface="+mn-lt"/>
              </a:rPr>
              <a:t>H</a:t>
            </a:r>
            <a:r>
              <a:rPr lang="el-GR" altLang="el-GR" b="1">
                <a:latin typeface="+mn-lt"/>
              </a:rPr>
              <a:t> δομή του κρυσταλλικού και του άμορφου </a:t>
            </a:r>
            <a:r>
              <a:rPr lang="en-US" altLang="el-GR" b="1">
                <a:latin typeface="+mn-lt"/>
              </a:rPr>
              <a:t>SiO</a:t>
            </a:r>
            <a:r>
              <a:rPr lang="el-GR" altLang="el-GR" b="1" baseline="-25000">
                <a:latin typeface="+mn-lt"/>
              </a:rPr>
              <a:t>2</a:t>
            </a:r>
          </a:p>
        </p:txBody>
      </p:sp>
      <p:pic>
        <p:nvPicPr>
          <p:cNvPr id="5124" name="Picture 6" descr="http://www.jewelpedia.com/img/gallery/036295400123403955556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653136"/>
            <a:ext cx="3810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2104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Χαρακτηριστικά του γυαλιού</a:t>
            </a:r>
            <a:r>
              <a:rPr lang="el-GR" dirty="0" smtClean="0"/>
              <a:t>: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l-GR" sz="2400" dirty="0" smtClean="0"/>
              <a:t>Πρόκειται </a:t>
            </a:r>
            <a:r>
              <a:rPr lang="el-GR" sz="2400" dirty="0"/>
              <a:t>για σκληρό υλικό, που πρακτικά δεν μεταβάλλει το σχήμα του εάν εφαρμοσθούν σε αυτό μηχανικές καταπονήσεις μικρής εντάσεως.</a:t>
            </a:r>
          </a:p>
          <a:p>
            <a:pPr>
              <a:spcAft>
                <a:spcPts val="600"/>
              </a:spcAft>
            </a:pPr>
            <a:r>
              <a:rPr lang="el-GR" sz="2400" dirty="0" smtClean="0"/>
              <a:t>Το </a:t>
            </a:r>
            <a:r>
              <a:rPr lang="el-GR" sz="2400" dirty="0"/>
              <a:t>ιξώδες του είναι ίσο ή μεγαλύτερο από περίπου 10</a:t>
            </a:r>
            <a:r>
              <a:rPr lang="el-GR" sz="2400" baseline="30000" dirty="0"/>
              <a:t>15</a:t>
            </a:r>
            <a:r>
              <a:rPr lang="el-GR" sz="2400" dirty="0"/>
              <a:t> </a:t>
            </a:r>
            <a:r>
              <a:rPr lang="el-GR" sz="2400" dirty="0" err="1"/>
              <a:t>poise</a:t>
            </a:r>
            <a:r>
              <a:rPr lang="el-GR" sz="2400" dirty="0"/>
              <a:t> (το ιξώδες του νερού είναι 10</a:t>
            </a:r>
            <a:r>
              <a:rPr lang="el-GR" sz="2400" baseline="30000" dirty="0"/>
              <a:t>-2</a:t>
            </a:r>
            <a:r>
              <a:rPr lang="el-GR" sz="2400" dirty="0"/>
              <a:t> </a:t>
            </a:r>
            <a:r>
              <a:rPr lang="el-GR" sz="2400" dirty="0" err="1"/>
              <a:t>poise</a:t>
            </a:r>
            <a:r>
              <a:rPr lang="el-GR" sz="2400" dirty="0"/>
              <a:t> σε θερμοκρασία δωματίου).</a:t>
            </a:r>
          </a:p>
          <a:p>
            <a:pPr>
              <a:spcAft>
                <a:spcPts val="600"/>
              </a:spcAft>
            </a:pPr>
            <a:r>
              <a:rPr lang="el-GR" sz="2400" dirty="0" smtClean="0"/>
              <a:t>Είναι </a:t>
            </a:r>
            <a:r>
              <a:rPr lang="el-GR" sz="2400" dirty="0"/>
              <a:t>γυαλιστερή διαφανής ουσία.</a:t>
            </a:r>
          </a:p>
          <a:p>
            <a:pPr>
              <a:spcAft>
                <a:spcPts val="600"/>
              </a:spcAft>
            </a:pPr>
            <a:r>
              <a:rPr lang="el-GR" sz="2400" dirty="0" smtClean="0"/>
              <a:t>Έχει </a:t>
            </a:r>
            <a:r>
              <a:rPr lang="el-GR" sz="2400" dirty="0"/>
              <a:t>αρκετά υψηλή θερμοκρασία </a:t>
            </a:r>
            <a:r>
              <a:rPr lang="el-GR" sz="2400" dirty="0" smtClean="0"/>
              <a:t>τήξης</a:t>
            </a:r>
            <a:r>
              <a:rPr lang="en-US" sz="2400" dirty="0" smtClean="0"/>
              <a:t>.</a:t>
            </a:r>
            <a:endParaRPr lang="el-GR" sz="2400" dirty="0"/>
          </a:p>
          <a:p>
            <a:pPr>
              <a:spcAft>
                <a:spcPts val="600"/>
              </a:spcAft>
            </a:pPr>
            <a:r>
              <a:rPr lang="el-GR" sz="2400" dirty="0" smtClean="0"/>
              <a:t>Είναι </a:t>
            </a:r>
            <a:r>
              <a:rPr lang="el-GR" sz="2400" dirty="0"/>
              <a:t>σχετικά αδιάλυτο στο νερό και σε άλλα κοινά </a:t>
            </a:r>
            <a:r>
              <a:rPr lang="el-GR" sz="2400" dirty="0" smtClean="0"/>
              <a:t>διαλυτικά</a:t>
            </a:r>
            <a:r>
              <a:rPr lang="en-US" sz="2400" dirty="0" smtClean="0"/>
              <a:t>.</a:t>
            </a:r>
            <a:endParaRPr lang="el-GR" sz="2400" dirty="0"/>
          </a:p>
          <a:p>
            <a:pPr>
              <a:spcAft>
                <a:spcPts val="600"/>
              </a:spcAft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44121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908720"/>
          </a:xfrm>
        </p:spPr>
        <p:txBody>
          <a:bodyPr>
            <a:noAutofit/>
          </a:bodyPr>
          <a:lstStyle/>
          <a:p>
            <a:r>
              <a:rPr lang="el-GR" sz="3200" dirty="0" smtClean="0"/>
              <a:t>Το </a:t>
            </a:r>
            <a:r>
              <a:rPr lang="el-GR" sz="3200" dirty="0"/>
              <a:t>γυαλί υπερτερεί στη συσκευασία έναντι άλλων υλικών μια και είναι</a:t>
            </a:r>
            <a:r>
              <a:rPr lang="el-GR" sz="3200" dirty="0" smtClean="0"/>
              <a:t>: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Tx/>
              <a:buChar char="•"/>
            </a:pPr>
            <a:r>
              <a:rPr lang="el-GR" altLang="el-GR" sz="2400" dirty="0">
                <a:solidFill>
                  <a:srgbClr val="000000"/>
                </a:solidFill>
              </a:rPr>
              <a:t>Χημικά </a:t>
            </a:r>
            <a:r>
              <a:rPr lang="el-GR" altLang="el-GR" sz="2400" dirty="0" smtClean="0">
                <a:solidFill>
                  <a:srgbClr val="000000"/>
                </a:solidFill>
              </a:rPr>
              <a:t>αδρανές</a:t>
            </a:r>
            <a:r>
              <a:rPr lang="en-US" altLang="el-GR" sz="2400" dirty="0" smtClean="0">
                <a:solidFill>
                  <a:srgbClr val="000000"/>
                </a:solidFill>
              </a:rPr>
              <a:t>.</a:t>
            </a:r>
            <a:endParaRPr lang="el-GR" altLang="el-GR" sz="2400" dirty="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r>
              <a:rPr lang="el-GR" altLang="el-GR" sz="2400" dirty="0">
                <a:solidFill>
                  <a:srgbClr val="000000"/>
                </a:solidFill>
              </a:rPr>
              <a:t>Απόλυτα αδιαπέραστο από τους μικροοργανισμούς και το </a:t>
            </a:r>
            <a:r>
              <a:rPr lang="el-GR" altLang="el-GR" sz="2400" dirty="0" smtClean="0">
                <a:solidFill>
                  <a:srgbClr val="000000"/>
                </a:solidFill>
              </a:rPr>
              <a:t>οξυγόνο</a:t>
            </a:r>
            <a:r>
              <a:rPr lang="en-US" altLang="el-GR" sz="2400" dirty="0" smtClean="0">
                <a:solidFill>
                  <a:srgbClr val="000000"/>
                </a:solidFill>
              </a:rPr>
              <a:t>.</a:t>
            </a:r>
            <a:endParaRPr lang="el-GR" altLang="el-GR" sz="2400" dirty="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r>
              <a:rPr lang="el-GR" altLang="el-GR" sz="2400" dirty="0">
                <a:solidFill>
                  <a:srgbClr val="000000"/>
                </a:solidFill>
              </a:rPr>
              <a:t>Απόλυτα στεγανό στα αέρια και τα </a:t>
            </a:r>
            <a:r>
              <a:rPr lang="el-GR" altLang="el-GR" sz="2400" dirty="0" smtClean="0">
                <a:solidFill>
                  <a:srgbClr val="000000"/>
                </a:solidFill>
              </a:rPr>
              <a:t>υγρά</a:t>
            </a:r>
            <a:r>
              <a:rPr lang="en-US" altLang="el-GR" sz="2400" dirty="0" smtClean="0">
                <a:solidFill>
                  <a:srgbClr val="000000"/>
                </a:solidFill>
              </a:rPr>
              <a:t>.</a:t>
            </a:r>
            <a:endParaRPr lang="el-GR" altLang="el-GR" sz="2400" dirty="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r>
              <a:rPr lang="el-GR" altLang="el-GR" sz="2400" dirty="0">
                <a:solidFill>
                  <a:srgbClr val="000000"/>
                </a:solidFill>
              </a:rPr>
              <a:t>Δεν προσδίδει οσμές ή γεύσεις στο προϊόν που </a:t>
            </a:r>
            <a:r>
              <a:rPr lang="el-GR" altLang="el-GR" sz="2400" dirty="0" smtClean="0">
                <a:solidFill>
                  <a:srgbClr val="000000"/>
                </a:solidFill>
              </a:rPr>
              <a:t>φιλοξενεί</a:t>
            </a:r>
            <a:r>
              <a:rPr lang="en-US" altLang="el-GR" sz="2400" dirty="0" smtClean="0">
                <a:solidFill>
                  <a:srgbClr val="000000"/>
                </a:solidFill>
              </a:rPr>
              <a:t>.</a:t>
            </a:r>
            <a:endParaRPr lang="el-GR" altLang="el-GR" sz="2400" dirty="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r>
              <a:rPr lang="el-GR" altLang="el-GR" sz="2400" dirty="0">
                <a:solidFill>
                  <a:srgbClr val="000000"/>
                </a:solidFill>
              </a:rPr>
              <a:t>Διαφυλάσσει καλύτερα από κάθε άλλη συσκευασία την υγρασία, την </a:t>
            </a:r>
            <a:r>
              <a:rPr lang="el-GR" altLang="el-GR" sz="2400" dirty="0" smtClean="0">
                <a:solidFill>
                  <a:srgbClr val="000000"/>
                </a:solidFill>
              </a:rPr>
              <a:t>πυκνότητα,</a:t>
            </a:r>
            <a:r>
              <a:rPr lang="en-US" altLang="el-GR" sz="2400" dirty="0" smtClean="0">
                <a:solidFill>
                  <a:srgbClr val="000000"/>
                </a:solidFill>
              </a:rPr>
              <a:t> </a:t>
            </a:r>
            <a:r>
              <a:rPr lang="el-GR" altLang="el-GR" sz="2400" dirty="0" smtClean="0">
                <a:solidFill>
                  <a:srgbClr val="000000"/>
                </a:solidFill>
              </a:rPr>
              <a:t>την </a:t>
            </a:r>
            <a:r>
              <a:rPr lang="el-GR" altLang="el-GR" sz="2400" dirty="0">
                <a:solidFill>
                  <a:srgbClr val="000000"/>
                </a:solidFill>
              </a:rPr>
              <a:t>γεύση και το άρωμα του προϊόντος που </a:t>
            </a:r>
            <a:r>
              <a:rPr lang="el-GR" altLang="el-GR" sz="2400" dirty="0" smtClean="0">
                <a:solidFill>
                  <a:srgbClr val="000000"/>
                </a:solidFill>
              </a:rPr>
              <a:t>φιλοξενεί</a:t>
            </a:r>
            <a:r>
              <a:rPr lang="en-US" altLang="el-GR" sz="2400" dirty="0" smtClean="0">
                <a:solidFill>
                  <a:srgbClr val="000000"/>
                </a:solidFill>
              </a:rPr>
              <a:t>.</a:t>
            </a:r>
            <a:endParaRPr lang="el-GR" altLang="el-GR" sz="2400" dirty="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r>
              <a:rPr lang="el-GR" altLang="el-GR" sz="2400" dirty="0">
                <a:solidFill>
                  <a:srgbClr val="000000"/>
                </a:solidFill>
              </a:rPr>
              <a:t>Διαθέτει καλή μηχανική και θερμική </a:t>
            </a:r>
            <a:r>
              <a:rPr lang="el-GR" altLang="el-GR" sz="2400" dirty="0" smtClean="0">
                <a:solidFill>
                  <a:srgbClr val="000000"/>
                </a:solidFill>
              </a:rPr>
              <a:t>αντίσταση</a:t>
            </a:r>
            <a:r>
              <a:rPr lang="en-US" altLang="el-GR" sz="2400" dirty="0" smtClean="0">
                <a:solidFill>
                  <a:srgbClr val="000000"/>
                </a:solidFill>
              </a:rPr>
              <a:t>.</a:t>
            </a:r>
            <a:endParaRPr lang="el-GR" altLang="el-GR" sz="2400" dirty="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r>
              <a:rPr lang="el-GR" altLang="el-GR" sz="2400" dirty="0">
                <a:solidFill>
                  <a:srgbClr val="000000"/>
                </a:solidFill>
              </a:rPr>
              <a:t>Είναι διαφανές, επιτρέποντας οπτική προσπέλαση στο προϊόν που πρόκειται να </a:t>
            </a:r>
            <a:r>
              <a:rPr lang="el-GR" altLang="el-GR" sz="2400" dirty="0" smtClean="0">
                <a:solidFill>
                  <a:srgbClr val="000000"/>
                </a:solidFill>
              </a:rPr>
              <a:t>καταναλωθεί</a:t>
            </a:r>
            <a:r>
              <a:rPr lang="en-US" altLang="el-GR" sz="2400" dirty="0" smtClean="0">
                <a:solidFill>
                  <a:srgbClr val="000000"/>
                </a:solidFill>
              </a:rPr>
              <a:t>.</a:t>
            </a:r>
            <a:endParaRPr lang="el-GR" altLang="el-GR" sz="2400" dirty="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r>
              <a:rPr lang="el-GR" altLang="el-GR" sz="2400" dirty="0">
                <a:solidFill>
                  <a:srgbClr val="000000"/>
                </a:solidFill>
              </a:rPr>
              <a:t>Προσδίδει καλύτερη εικόνα από οποιοδήποτε άλλο υλικό συσκευασίας</a:t>
            </a:r>
            <a:r>
              <a:rPr lang="el-GR" altLang="el-GR" sz="2400" dirty="0" smtClean="0">
                <a:solidFill>
                  <a:srgbClr val="000000"/>
                </a:solidFill>
              </a:rPr>
              <a:t>, υπερτονίζοντας </a:t>
            </a:r>
            <a:r>
              <a:rPr lang="el-GR" altLang="el-GR" sz="2400" dirty="0">
                <a:solidFill>
                  <a:srgbClr val="000000"/>
                </a:solidFill>
              </a:rPr>
              <a:t>την αγνότητα του </a:t>
            </a:r>
            <a:r>
              <a:rPr lang="el-GR" altLang="el-GR" sz="2400" dirty="0" smtClean="0">
                <a:solidFill>
                  <a:srgbClr val="000000"/>
                </a:solidFill>
              </a:rPr>
              <a:t>προϊόντος</a:t>
            </a:r>
            <a:r>
              <a:rPr lang="en-US" altLang="el-GR" sz="2400" dirty="0" smtClean="0">
                <a:solidFill>
                  <a:srgbClr val="000000"/>
                </a:solidFill>
              </a:rPr>
              <a:t>.</a:t>
            </a:r>
            <a:endParaRPr lang="el-GR" altLang="el-GR" sz="2400" dirty="0">
              <a:solidFill>
                <a:srgbClr val="00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82389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908720"/>
          </a:xfrm>
        </p:spPr>
        <p:txBody>
          <a:bodyPr>
            <a:noAutofit/>
          </a:bodyPr>
          <a:lstStyle/>
          <a:p>
            <a:r>
              <a:rPr lang="el-GR" sz="3200" dirty="0" smtClean="0"/>
              <a:t>Το γυαλί υπερτερεί στη συσκευασία έναντι άλλων υλικών μια και είναι: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Tx/>
              <a:buChar char="•"/>
            </a:pPr>
            <a:r>
              <a:rPr lang="el-GR" altLang="el-GR" sz="2400" dirty="0" smtClean="0">
                <a:solidFill>
                  <a:srgbClr val="000000"/>
                </a:solidFill>
              </a:rPr>
              <a:t>Κατασκευάζεται </a:t>
            </a:r>
            <a:r>
              <a:rPr lang="el-GR" altLang="el-GR" sz="2400" dirty="0">
                <a:solidFill>
                  <a:srgbClr val="000000"/>
                </a:solidFill>
              </a:rPr>
              <a:t>από απόλυτα φυσικές πρώτες </a:t>
            </a:r>
            <a:r>
              <a:rPr lang="el-GR" altLang="el-GR" sz="2400" dirty="0" smtClean="0">
                <a:solidFill>
                  <a:srgbClr val="000000"/>
                </a:solidFill>
              </a:rPr>
              <a:t>ύλες</a:t>
            </a:r>
            <a:r>
              <a:rPr lang="en-US" altLang="el-GR" sz="2400" dirty="0" smtClean="0">
                <a:solidFill>
                  <a:srgbClr val="000000"/>
                </a:solidFill>
              </a:rPr>
              <a:t>.</a:t>
            </a:r>
            <a:endParaRPr lang="el-GR" altLang="el-GR" sz="2400" dirty="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r>
              <a:rPr lang="el-GR" altLang="el-GR" sz="2400" dirty="0">
                <a:solidFill>
                  <a:srgbClr val="000000"/>
                </a:solidFill>
              </a:rPr>
              <a:t>Μπορεί να επαναχρησιμοποιηθεί πολλές </a:t>
            </a:r>
            <a:r>
              <a:rPr lang="el-GR" altLang="el-GR" sz="2400" dirty="0" smtClean="0">
                <a:solidFill>
                  <a:srgbClr val="000000"/>
                </a:solidFill>
              </a:rPr>
              <a:t>φορές</a:t>
            </a:r>
            <a:r>
              <a:rPr lang="en-US" altLang="el-GR" sz="2400" dirty="0" smtClean="0">
                <a:solidFill>
                  <a:srgbClr val="000000"/>
                </a:solidFill>
              </a:rPr>
              <a:t>.</a:t>
            </a:r>
            <a:endParaRPr lang="el-GR" altLang="el-GR" sz="2400" dirty="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r>
              <a:rPr lang="el-GR" altLang="el-GR" sz="2400" dirty="0">
                <a:solidFill>
                  <a:srgbClr val="000000"/>
                </a:solidFill>
              </a:rPr>
              <a:t>Είναι 100% ανακυκλώσιμο και δε μολύνει, συμβάλλοντας έτσι στον σεβασμό και </a:t>
            </a:r>
            <a:r>
              <a:rPr lang="el-GR" altLang="el-GR" sz="2400" dirty="0" smtClean="0">
                <a:solidFill>
                  <a:srgbClr val="000000"/>
                </a:solidFill>
              </a:rPr>
              <a:t>την</a:t>
            </a:r>
            <a:r>
              <a:rPr lang="en-US" altLang="el-GR" sz="2400" dirty="0" smtClean="0">
                <a:solidFill>
                  <a:srgbClr val="000000"/>
                </a:solidFill>
              </a:rPr>
              <a:t> </a:t>
            </a:r>
            <a:r>
              <a:rPr lang="el-GR" altLang="el-GR" sz="2400" dirty="0" smtClean="0">
                <a:solidFill>
                  <a:srgbClr val="000000"/>
                </a:solidFill>
              </a:rPr>
              <a:t>προστασία </a:t>
            </a:r>
            <a:r>
              <a:rPr lang="el-GR" altLang="el-GR" sz="2400" dirty="0">
                <a:solidFill>
                  <a:srgbClr val="000000"/>
                </a:solidFill>
              </a:rPr>
              <a:t>του περιβάλλοντος και στην εξοικονόμηση </a:t>
            </a:r>
            <a:r>
              <a:rPr lang="el-GR" altLang="el-GR" sz="2400" dirty="0" smtClean="0">
                <a:solidFill>
                  <a:srgbClr val="000000"/>
                </a:solidFill>
              </a:rPr>
              <a:t>ενέργειας</a:t>
            </a:r>
            <a:r>
              <a:rPr lang="en-US" altLang="el-GR" sz="2400" dirty="0" smtClean="0">
                <a:solidFill>
                  <a:srgbClr val="000000"/>
                </a:solidFill>
              </a:rPr>
              <a:t>.</a:t>
            </a:r>
            <a:endParaRPr lang="el-GR" altLang="el-GR" sz="2400" dirty="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r>
              <a:rPr lang="el-GR" altLang="el-GR" sz="2400" dirty="0">
                <a:solidFill>
                  <a:srgbClr val="000000"/>
                </a:solidFill>
              </a:rPr>
              <a:t>Σε καφέ ή πράσινο χρώμα, μπορεί να σταματήσει την υπεριώδη ακτινοβολία, </a:t>
            </a:r>
            <a:r>
              <a:rPr lang="el-GR" altLang="el-GR" sz="2400" dirty="0" smtClean="0">
                <a:solidFill>
                  <a:srgbClr val="000000"/>
                </a:solidFill>
              </a:rPr>
              <a:t>ώστε</a:t>
            </a:r>
            <a:r>
              <a:rPr lang="en-US" altLang="el-GR" sz="2400" dirty="0" smtClean="0">
                <a:solidFill>
                  <a:srgbClr val="000000"/>
                </a:solidFill>
              </a:rPr>
              <a:t> </a:t>
            </a:r>
            <a:r>
              <a:rPr lang="el-GR" altLang="el-GR" sz="2400" dirty="0" smtClean="0">
                <a:solidFill>
                  <a:srgbClr val="000000"/>
                </a:solidFill>
              </a:rPr>
              <a:t>να </a:t>
            </a:r>
            <a:r>
              <a:rPr lang="el-GR" altLang="el-GR" sz="2400" dirty="0">
                <a:solidFill>
                  <a:srgbClr val="000000"/>
                </a:solidFill>
              </a:rPr>
              <a:t>αποφεύγεται η αλλοίωση των περιεχομένων </a:t>
            </a:r>
            <a:r>
              <a:rPr lang="el-GR" altLang="el-GR" sz="2400" dirty="0" smtClean="0">
                <a:solidFill>
                  <a:srgbClr val="000000"/>
                </a:solidFill>
              </a:rPr>
              <a:t>προϊόντων</a:t>
            </a:r>
            <a:r>
              <a:rPr lang="en-US" altLang="el-GR" sz="2400" dirty="0" smtClean="0">
                <a:solidFill>
                  <a:srgbClr val="000000"/>
                </a:solidFill>
              </a:rPr>
              <a:t>.</a:t>
            </a:r>
            <a:endParaRPr lang="el-GR" altLang="el-GR" sz="2400" dirty="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r>
              <a:rPr lang="el-GR" altLang="el-GR" sz="2400" dirty="0">
                <a:solidFill>
                  <a:srgbClr val="000000"/>
                </a:solidFill>
              </a:rPr>
              <a:t>Αποστειρώνεται και παστεριώνεται ώστε να διατηρεί επί μακρόν τα </a:t>
            </a:r>
            <a:r>
              <a:rPr lang="el-GR" altLang="el-GR" sz="2400" dirty="0" smtClean="0">
                <a:solidFill>
                  <a:srgbClr val="000000"/>
                </a:solidFill>
              </a:rPr>
              <a:t>προϊόντα</a:t>
            </a:r>
            <a:r>
              <a:rPr lang="en-US" altLang="el-GR" sz="2400" dirty="0" smtClean="0">
                <a:solidFill>
                  <a:srgbClr val="000000"/>
                </a:solidFill>
              </a:rPr>
              <a:t>.</a:t>
            </a:r>
            <a:endParaRPr lang="el-GR" altLang="el-GR" sz="2400" dirty="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r>
              <a:rPr lang="el-GR" altLang="el-GR" sz="2400" dirty="0">
                <a:solidFill>
                  <a:srgbClr val="000000"/>
                </a:solidFill>
              </a:rPr>
              <a:t>Είναι </a:t>
            </a:r>
            <a:r>
              <a:rPr lang="el-GR" altLang="el-GR" sz="2400" dirty="0" smtClean="0">
                <a:solidFill>
                  <a:srgbClr val="000000"/>
                </a:solidFill>
              </a:rPr>
              <a:t>οικονομικό</a:t>
            </a:r>
            <a:r>
              <a:rPr lang="en-US" altLang="el-GR" sz="2400" dirty="0" smtClean="0">
                <a:solidFill>
                  <a:srgbClr val="000000"/>
                </a:solidFill>
              </a:rPr>
              <a:t>.</a:t>
            </a:r>
            <a:endParaRPr lang="el-GR" altLang="el-GR" sz="2400" dirty="0">
              <a:solidFill>
                <a:srgbClr val="000000"/>
              </a:solidFill>
            </a:endParaRPr>
          </a:p>
          <a:p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175831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72421" name="Rectangle 5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sz="2400" dirty="0" smtClean="0"/>
              <a:t>Η χημική αδράνεια του γυαλιού είναι χαρακτηριστική του ιδιότητα.</a:t>
            </a:r>
            <a:endParaRPr lang="en-US" sz="2400" dirty="0" smtClean="0"/>
          </a:p>
          <a:p>
            <a:pPr>
              <a:defRPr/>
            </a:pPr>
            <a:r>
              <a:rPr lang="el-GR" sz="2400" dirty="0" smtClean="0"/>
              <a:t>Το γυαλί μπορεί να προσβληθεί μόνο από </a:t>
            </a:r>
            <a:r>
              <a:rPr lang="en-US" sz="2400" dirty="0" smtClean="0"/>
              <a:t>HF</a:t>
            </a:r>
            <a:r>
              <a:rPr lang="el-GR" sz="2400" dirty="0" smtClean="0"/>
              <a:t> και δις </a:t>
            </a:r>
            <a:r>
              <a:rPr lang="el-GR" sz="2400" dirty="0" err="1" smtClean="0"/>
              <a:t>απεσταγμένο</a:t>
            </a:r>
            <a:r>
              <a:rPr lang="el-GR" sz="2400" dirty="0" smtClean="0"/>
              <a:t> νερό.</a:t>
            </a:r>
            <a:endParaRPr lang="en-US" sz="2400" dirty="0" smtClean="0"/>
          </a:p>
          <a:p>
            <a:pPr>
              <a:defRPr/>
            </a:pPr>
            <a:r>
              <a:rPr lang="el-GR" sz="2400" dirty="0" smtClean="0"/>
              <a:t>Ακολούθως περιγράφονται </a:t>
            </a:r>
            <a:r>
              <a:rPr lang="el-GR" sz="2400" b="1" dirty="0" smtClean="0">
                <a:solidFill>
                  <a:srgbClr val="820000"/>
                </a:solidFill>
              </a:rPr>
              <a:t>δύο πειραματικές πορείες </a:t>
            </a:r>
            <a:r>
              <a:rPr lang="el-GR" sz="2400" dirty="0" smtClean="0"/>
              <a:t>που μπορούν να ακολουθηθούν για την μελέτη της αδράνειάς του.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641483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b="1" dirty="0" smtClean="0"/>
              <a:t>Πειραματικό μέρος</a:t>
            </a:r>
            <a:r>
              <a:rPr lang="el-GR" sz="3600" dirty="0" smtClean="0"/>
              <a:t> </a:t>
            </a:r>
          </a:p>
        </p:txBody>
      </p:sp>
      <p:sp>
        <p:nvSpPr>
          <p:cNvPr id="58573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sz="2400" b="1" dirty="0" smtClean="0"/>
              <a:t>Μελέτη της φθοράς γυάλινων φιαλών</a:t>
            </a:r>
            <a:endParaRPr lang="el-GR" sz="2400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l-GR" sz="2400" b="1" dirty="0" smtClean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sz="2400" b="1" dirty="0" smtClean="0">
                <a:solidFill>
                  <a:srgbClr val="820000"/>
                </a:solidFill>
              </a:rPr>
              <a:t>Υλικά</a:t>
            </a:r>
            <a:r>
              <a:rPr lang="el-GR" sz="2400" dirty="0" smtClean="0">
                <a:solidFill>
                  <a:srgbClr val="820000"/>
                </a:solidFill>
              </a:rPr>
              <a:t> </a:t>
            </a:r>
            <a:r>
              <a:rPr lang="el-GR" sz="2400" b="1" dirty="0" smtClean="0">
                <a:solidFill>
                  <a:srgbClr val="820000"/>
                </a:solidFill>
              </a:rPr>
              <a:t>– Αντιδραστήρια</a:t>
            </a:r>
            <a:r>
              <a:rPr lang="el-GR" sz="2400" dirty="0" smtClean="0">
                <a:solidFill>
                  <a:srgbClr val="820000"/>
                </a:solidFill>
              </a:rPr>
              <a:t> </a:t>
            </a:r>
            <a:r>
              <a:rPr lang="el-GR" sz="2400" b="1" dirty="0" smtClean="0">
                <a:solidFill>
                  <a:srgbClr val="820000"/>
                </a:solidFill>
              </a:rPr>
              <a:t>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l-GR" sz="24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l-GR" sz="2400" dirty="0" smtClean="0"/>
              <a:t>Γυάλινες φιάλες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2400" dirty="0" smtClean="0"/>
              <a:t>Νιτρικό οξύ, HNO</a:t>
            </a:r>
            <a:r>
              <a:rPr lang="el-GR" sz="2400" baseline="-25000" dirty="0" smtClean="0"/>
              <a:t>3</a:t>
            </a:r>
            <a:r>
              <a:rPr lang="el-GR" sz="2400" dirty="0" smtClean="0"/>
              <a:t> 65 % w/v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2400" dirty="0" err="1" smtClean="0"/>
              <a:t>Θειϊκό</a:t>
            </a:r>
            <a:r>
              <a:rPr lang="en-GB" sz="2400" dirty="0" smtClean="0"/>
              <a:t> </a:t>
            </a:r>
            <a:r>
              <a:rPr lang="el-GR" sz="2400" dirty="0" smtClean="0"/>
              <a:t>οξύ</a:t>
            </a:r>
            <a:r>
              <a:rPr lang="en-GB" sz="2400" dirty="0" smtClean="0"/>
              <a:t>, H</a:t>
            </a:r>
            <a:r>
              <a:rPr lang="en-GB" sz="2400" baseline="-25000" dirty="0" smtClean="0"/>
              <a:t>2</a:t>
            </a:r>
            <a:r>
              <a:rPr lang="en-GB" sz="2400" dirty="0" smtClean="0"/>
              <a:t>SO4 95 – 97 % w/v</a:t>
            </a:r>
            <a:endParaRPr lang="el-GR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l-GR" sz="2400" dirty="0" smtClean="0"/>
              <a:t>Υδροχλωρικό οξύ, </a:t>
            </a:r>
            <a:r>
              <a:rPr lang="el-GR" sz="2400" dirty="0" err="1" smtClean="0"/>
              <a:t>HCl</a:t>
            </a:r>
            <a:r>
              <a:rPr lang="el-GR" sz="2400" dirty="0" smtClean="0"/>
              <a:t> 37 % w/v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2400" dirty="0" smtClean="0"/>
              <a:t>Υδροξείδιο του νατρίου, </a:t>
            </a:r>
            <a:r>
              <a:rPr lang="el-GR" sz="2400" dirty="0" err="1" smtClean="0"/>
              <a:t>NaOH</a:t>
            </a:r>
            <a:endParaRPr lang="el-GR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l-GR" sz="2400" dirty="0" smtClean="0"/>
              <a:t>Ανθρακικό νάτριο, </a:t>
            </a:r>
            <a:r>
              <a:rPr lang="en-US" sz="2400" dirty="0" smtClean="0"/>
              <a:t>Na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CO</a:t>
            </a:r>
            <a:r>
              <a:rPr lang="en-US" sz="2400" baseline="-25000" dirty="0" smtClean="0"/>
              <a:t>3</a:t>
            </a:r>
            <a:endParaRPr lang="el-GR" sz="2400" baseline="-25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l-GR" sz="2400" dirty="0" err="1" smtClean="0"/>
              <a:t>Απιονισμένο</a:t>
            </a:r>
            <a:r>
              <a:rPr lang="el-GR" sz="2400" dirty="0" smtClean="0"/>
              <a:t> νερό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2400" dirty="0" err="1" smtClean="0"/>
              <a:t>Υπερκαθαρό</a:t>
            </a:r>
            <a:r>
              <a:rPr lang="el-GR" sz="2400" dirty="0" smtClean="0"/>
              <a:t> νερό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14958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67f7144e4517b8dca85f556ae273f16d5c5139b"/>
</p:tagLst>
</file>

<file path=ppt/theme/theme1.xml><?xml version="1.0" encoding="utf-8"?>
<a:theme xmlns:a="http://schemas.openxmlformats.org/drawingml/2006/main" name="exo-opistho_simeiomata">
  <a:themeElements>
    <a:clrScheme name="Custom 1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exo-opistho_simeiomata</Template>
  <TotalTime>539</TotalTime>
  <Words>1807</Words>
  <Application>Microsoft Office PowerPoint</Application>
  <PresentationFormat>On-screen Show (4:3)</PresentationFormat>
  <Paragraphs>272</Paragraphs>
  <Slides>27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exo-opistho_simeiomata</vt:lpstr>
      <vt:lpstr>OC_template_updated</vt:lpstr>
      <vt:lpstr>1_OC_template_updated</vt:lpstr>
      <vt:lpstr>Υλικά Γραφικών Τεχνών (Ε)</vt:lpstr>
      <vt:lpstr>Θεωρητικό μέρος </vt:lpstr>
      <vt:lpstr>Το γυαλί, ένα άμορφο στερεό</vt:lpstr>
      <vt:lpstr>PowerPoint Presentation</vt:lpstr>
      <vt:lpstr>Χαρακτηριστικά του γυαλιού:</vt:lpstr>
      <vt:lpstr>Το γυαλί υπερτερεί στη συσκευασία έναντι άλλων υλικών μια και είναι:</vt:lpstr>
      <vt:lpstr>Το γυαλί υπερτερεί στη συσκευασία έναντι άλλων υλικών μια και είναι:</vt:lpstr>
      <vt:lpstr>PowerPoint Presentation</vt:lpstr>
      <vt:lpstr>Πειραματικό μέρος </vt:lpstr>
      <vt:lpstr>Πειραματική πορεία</vt:lpstr>
      <vt:lpstr>PowerPoint Presentation</vt:lpstr>
      <vt:lpstr>PowerPoint Presentation</vt:lpstr>
      <vt:lpstr>PowerPoint Presentation</vt:lpstr>
      <vt:lpstr>PowerPoint Presentation</vt:lpstr>
      <vt:lpstr>Πείραμα 2:</vt:lpstr>
      <vt:lpstr>Πειραματική πορεία:</vt:lpstr>
      <vt:lpstr>Προσοχή</vt:lpstr>
      <vt:lpstr>Προσοχή</vt:lpstr>
      <vt:lpstr>Βιβλιογραφία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Σημείωμα Χρήσης Έργων Τρίτων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ΤΙΤΛΟΣ ΜΑΘΗΜΑΤΟΣ</dc:title>
  <dc:creator>alex</dc:creator>
  <cp:lastModifiedBy>alex</cp:lastModifiedBy>
  <cp:revision>108</cp:revision>
  <dcterms:created xsi:type="dcterms:W3CDTF">2015-05-19T06:24:50Z</dcterms:created>
  <dcterms:modified xsi:type="dcterms:W3CDTF">2015-10-26T11:27:33Z</dcterms:modified>
</cp:coreProperties>
</file>