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6"/>
  </p:notesMasterIdLst>
  <p:handoutMasterIdLst>
    <p:handoutMasterId r:id="rId37"/>
  </p:handoutMasterIdLst>
  <p:sldIdLst>
    <p:sldId id="271"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57" r:id="rId29"/>
    <p:sldId id="262" r:id="rId30"/>
    <p:sldId id="299" r:id="rId31"/>
    <p:sldId id="269" r:id="rId32"/>
    <p:sldId id="270" r:id="rId33"/>
    <p:sldId id="266"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348"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xmlns=""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380235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095051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883976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091512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214887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041432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5525520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0896563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684543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633440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2854765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44.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Excel_97-2003_Worksheet55.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Excel_97-2003_Worksheet33.xls"/><Relationship Id="rId4" Type="http://schemas.openxmlformats.org/officeDocument/2006/relationships/oleObject" Target="../embeddings/Microsoft_Excel_97-2003_Worksheet22.xls"/></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Διαχείριση Έργων &amp; Εργοταξίων</a:t>
            </a:r>
            <a:endParaRPr lang="el-GR" sz="3600" b="1" dirty="0">
              <a:solidFill>
                <a:schemeClr val="tx1"/>
              </a:solidFill>
              <a:latin typeface="+mn-lt"/>
            </a:endParaRPr>
          </a:p>
        </p:txBody>
      </p:sp>
      <p:sp>
        <p:nvSpPr>
          <p:cNvPr id="3" name="Υπότιτλος 2"/>
          <p:cNvSpPr>
            <a:spLocks noGrp="1"/>
          </p:cNvSpPr>
          <p:nvPr>
            <p:ph type="subTitle" idx="1"/>
          </p:nvPr>
        </p:nvSpPr>
        <p:spPr>
          <a:xfrm>
            <a:off x="323529" y="2708920"/>
            <a:ext cx="8292986" cy="2140223"/>
          </a:xfrm>
        </p:spPr>
        <p:txBody>
          <a:bodyPr>
            <a:normAutofit lnSpcReduction="10000"/>
          </a:bodyPr>
          <a:lstStyle/>
          <a:p>
            <a:pPr>
              <a:spcBef>
                <a:spcPts val="0"/>
              </a:spcBef>
              <a:spcAft>
                <a:spcPts val="1200"/>
              </a:spcAft>
            </a:pPr>
            <a:r>
              <a:rPr lang="el-GR" sz="2800" b="1" dirty="0"/>
              <a:t>Ενότητα </a:t>
            </a:r>
            <a:r>
              <a:rPr lang="el-GR" sz="2800" b="1" dirty="0" smtClean="0"/>
              <a:t>6</a:t>
            </a:r>
            <a:r>
              <a:rPr lang="el-GR" sz="2800" dirty="0" smtClean="0"/>
              <a:t>:</a:t>
            </a:r>
            <a:r>
              <a:rPr lang="en-US" sz="2800" dirty="0" smtClean="0"/>
              <a:t> </a:t>
            </a:r>
            <a:r>
              <a:rPr lang="el-GR" sz="2800" b="1" dirty="0"/>
              <a:t>Διαχείριση Ουρών Αναμονής σε Έργα</a:t>
            </a:r>
          </a:p>
          <a:p>
            <a:pPr>
              <a:spcBef>
                <a:spcPts val="0"/>
              </a:spcBef>
              <a:spcAft>
                <a:spcPts val="1200"/>
              </a:spcAft>
            </a:pPr>
            <a:r>
              <a:rPr lang="el-GR" sz="2400" dirty="0" smtClean="0"/>
              <a:t>Βασίλειος Μούσας</a:t>
            </a:r>
            <a:endParaRPr lang="el-GR" sz="2400" dirty="0"/>
          </a:p>
          <a:p>
            <a:pPr>
              <a:spcBef>
                <a:spcPts val="0"/>
              </a:spcBef>
            </a:pPr>
            <a:r>
              <a:rPr lang="el-GR" sz="2400" dirty="0"/>
              <a:t>Τμήμα πολιτικών Μηχανικών ΤΕ και Μηχανικών Τοπογραφίας &amp; Γεωπληροφορικής ΤΕ</a:t>
            </a:r>
          </a:p>
          <a:p>
            <a:pPr>
              <a:spcBef>
                <a:spcPts val="0"/>
              </a:spcBef>
            </a:pPr>
            <a:r>
              <a:rPr lang="el-GR" sz="2400" dirty="0"/>
              <a:t>Κατεύθυνση </a:t>
            </a:r>
            <a:r>
              <a:rPr lang="el-GR" sz="2400" dirty="0" smtClean="0"/>
              <a:t>Πολιτικών Μηχανικών ΤΕ</a:t>
            </a:r>
            <a:endParaRPr lang="en-US"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29958086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392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prstClr val="white"/>
                </a:solidFill>
              </a:rPr>
              <a:t>Η εκθετική </a:t>
            </a:r>
            <a:r>
              <a:rPr lang="el-GR" dirty="0" smtClean="0">
                <a:solidFill>
                  <a:prstClr val="white"/>
                </a:solidFill>
              </a:rPr>
              <a:t>κατανομή</a:t>
            </a:r>
            <a:r>
              <a:rPr lang="en-US" dirty="0" smtClean="0">
                <a:solidFill>
                  <a:prstClr val="white"/>
                </a:solidFill>
              </a:rPr>
              <a:t> </a:t>
            </a:r>
            <a:r>
              <a:rPr lang="en-US" sz="3200" b="0" dirty="0" smtClean="0">
                <a:solidFill>
                  <a:prstClr val="white"/>
                </a:solidFill>
              </a:rPr>
              <a:t>2/2</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xmlns="" val="1504392988"/>
              </p:ext>
            </p:extLst>
          </p:nvPr>
        </p:nvGraphicFramePr>
        <p:xfrm>
          <a:off x="971600" y="1628800"/>
          <a:ext cx="6768753" cy="4752526"/>
        </p:xfrm>
        <a:graphic>
          <a:graphicData uri="http://schemas.openxmlformats.org/drawingml/2006/table">
            <a:tbl>
              <a:tblPr firstRow="1" firstCol="1" bandCol="1">
                <a:tableStyleId>{5C22544A-7EE6-4342-B048-85BDC9FD1C3A}</a:tableStyleId>
              </a:tblPr>
              <a:tblGrid>
                <a:gridCol w="2256251"/>
                <a:gridCol w="2256251"/>
                <a:gridCol w="2256251"/>
              </a:tblGrid>
              <a:tr h="580314">
                <a:tc rowSpan="2">
                  <a:txBody>
                    <a:bodyPr/>
                    <a:lstStyle/>
                    <a:p>
                      <a:pPr algn="ctr">
                        <a:spcAft>
                          <a:spcPts val="0"/>
                        </a:spcAft>
                      </a:pPr>
                      <a:r>
                        <a:rPr lang="el-GR" sz="1600" dirty="0">
                          <a:effectLst/>
                          <a:latin typeface="+mn-lt"/>
                        </a:rPr>
                        <a:t>Πιθανότητα ο</a:t>
                      </a:r>
                    </a:p>
                    <a:p>
                      <a:pPr algn="ctr">
                        <a:spcAft>
                          <a:spcPts val="0"/>
                        </a:spcAft>
                      </a:pPr>
                      <a:r>
                        <a:rPr lang="el-GR" sz="1600" dirty="0">
                          <a:effectLst/>
                          <a:latin typeface="+mn-lt"/>
                        </a:rPr>
                        <a:t>Χρ. Εξυπηρ. Τ</a:t>
                      </a:r>
                    </a:p>
                    <a:p>
                      <a:pPr algn="ctr">
                        <a:spcAft>
                          <a:spcPts val="0"/>
                        </a:spcAft>
                      </a:pPr>
                      <a:r>
                        <a:rPr lang="el-GR" sz="1600" dirty="0">
                          <a:effectLst/>
                          <a:latin typeface="+mn-lt"/>
                        </a:rPr>
                        <a:t>να ξεπερνά τις</a:t>
                      </a:r>
                    </a:p>
                    <a:p>
                      <a:pPr algn="ctr">
                        <a:spcAft>
                          <a:spcPts val="0"/>
                        </a:spcAft>
                      </a:pPr>
                      <a:r>
                        <a:rPr lang="en-US" sz="1600" dirty="0">
                          <a:effectLst/>
                          <a:latin typeface="+mn-lt"/>
                        </a:rPr>
                        <a:t>t</a:t>
                      </a:r>
                      <a:r>
                        <a:rPr lang="el-GR" sz="1600" dirty="0">
                          <a:effectLst/>
                          <a:latin typeface="+mn-lt"/>
                        </a:rPr>
                        <a:t>  Χρον. Μον.</a:t>
                      </a:r>
                      <a:endParaRPr lang="el-GR" sz="1600" dirty="0">
                        <a:effectLst/>
                        <a:latin typeface="+mn-lt"/>
                        <a:ea typeface="Times New Roman"/>
                      </a:endParaRPr>
                    </a:p>
                  </a:txBody>
                  <a:tcPr marL="68580" marR="68580" marT="0" marB="0"/>
                </a:tc>
                <a:tc gridSpan="2">
                  <a:txBody>
                    <a:bodyPr/>
                    <a:lstStyle/>
                    <a:p>
                      <a:pPr algn="ctr">
                        <a:spcAft>
                          <a:spcPts val="0"/>
                        </a:spcAft>
                      </a:pPr>
                      <a:r>
                        <a:rPr lang="el-GR" sz="1600" dirty="0">
                          <a:effectLst/>
                          <a:latin typeface="+mn-lt"/>
                        </a:rPr>
                        <a:t>Μέσος Όρος Πελατών μ που Εξυπηρετούνται ανά Χρον. Μον.</a:t>
                      </a:r>
                      <a:endParaRPr lang="el-GR" sz="1600" dirty="0">
                        <a:effectLst/>
                        <a:latin typeface="+mn-lt"/>
                        <a:ea typeface="Times New Roman"/>
                      </a:endParaRPr>
                    </a:p>
                  </a:txBody>
                  <a:tcPr marL="68580" marR="68580" marT="0" marB="0" anchor="ctr"/>
                </a:tc>
                <a:tc hMerge="1">
                  <a:txBody>
                    <a:bodyPr/>
                    <a:lstStyle/>
                    <a:p>
                      <a:endParaRPr lang="el-GR"/>
                    </a:p>
                  </a:txBody>
                  <a:tcPr/>
                </a:tc>
              </a:tr>
              <a:tr h="475803">
                <a:tc vMerge="1">
                  <a:txBody>
                    <a:bodyPr/>
                    <a:lstStyle/>
                    <a:p>
                      <a:endParaRPr lang="el-GR"/>
                    </a:p>
                  </a:txBody>
                  <a:tcPr/>
                </a:tc>
                <a:tc>
                  <a:txBody>
                    <a:bodyPr/>
                    <a:lstStyle/>
                    <a:p>
                      <a:pPr algn="ctr">
                        <a:spcAft>
                          <a:spcPts val="0"/>
                        </a:spcAft>
                      </a:pPr>
                      <a:r>
                        <a:rPr lang="el-GR" sz="1600" dirty="0">
                          <a:effectLst/>
                          <a:latin typeface="+mn-lt"/>
                        </a:rPr>
                        <a:t>μ=2/ώρα</a:t>
                      </a:r>
                      <a:endParaRPr lang="el-GR" sz="1600" dirty="0">
                        <a:effectLst/>
                        <a:latin typeface="+mn-lt"/>
                        <a:ea typeface="Times New Roman"/>
                      </a:endParaRPr>
                    </a:p>
                  </a:txBody>
                  <a:tcPr marL="68580" marR="68580" marT="0" marB="0" anchor="ctr"/>
                </a:tc>
                <a:tc>
                  <a:txBody>
                    <a:bodyPr/>
                    <a:lstStyle/>
                    <a:p>
                      <a:pPr algn="ctr">
                        <a:spcAft>
                          <a:spcPts val="0"/>
                        </a:spcAft>
                      </a:pPr>
                      <a:r>
                        <a:rPr lang="el-GR" sz="1600" dirty="0">
                          <a:effectLst/>
                          <a:latin typeface="+mn-lt"/>
                        </a:rPr>
                        <a:t>μ=4/ώρα</a:t>
                      </a:r>
                      <a:endParaRPr lang="el-GR" sz="1600" dirty="0">
                        <a:effectLst/>
                        <a:latin typeface="+mn-lt"/>
                        <a:ea typeface="Times New Roman"/>
                      </a:endParaRPr>
                    </a:p>
                  </a:txBody>
                  <a:tcPr marL="68580" marR="68580" marT="0" marB="0" anchor="ctr"/>
                </a:tc>
              </a:tr>
              <a:tr h="264029">
                <a:tc>
                  <a:txBody>
                    <a:bodyPr/>
                    <a:lstStyle/>
                    <a:p>
                      <a:pPr algn="ctr">
                        <a:spcAft>
                          <a:spcPts val="0"/>
                        </a:spcAft>
                      </a:pPr>
                      <a:r>
                        <a:rPr lang="el-GR" sz="1600" dirty="0">
                          <a:effectLst/>
                          <a:latin typeface="+mn-lt"/>
                        </a:rPr>
                        <a:t>Ρ|Τ&gt;0'|  </a:t>
                      </a:r>
                      <a:r>
                        <a:rPr lang="en-US" sz="1600" dirty="0">
                          <a:effectLst/>
                          <a:latin typeface="+mn-lt"/>
                        </a:rPr>
                        <a:t> t</a:t>
                      </a:r>
                      <a:r>
                        <a:rPr lang="el-GR" sz="1600" dirty="0">
                          <a:effectLst/>
                          <a:latin typeface="+mn-lt"/>
                        </a:rPr>
                        <a:t> =0</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1</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1</a:t>
                      </a:r>
                      <a:endParaRPr lang="el-GR" sz="1600" dirty="0">
                        <a:effectLst/>
                        <a:latin typeface="+mn-lt"/>
                        <a:ea typeface="Times New Roman"/>
                      </a:endParaRPr>
                    </a:p>
                  </a:txBody>
                  <a:tcPr marL="68580" marR="68580" marT="0" marB="0" anchor="b"/>
                </a:tc>
              </a:tr>
              <a:tr h="264029">
                <a:tc>
                  <a:txBody>
                    <a:bodyPr/>
                    <a:lstStyle/>
                    <a:p>
                      <a:pPr algn="ctr">
                        <a:spcAft>
                          <a:spcPts val="0"/>
                        </a:spcAft>
                      </a:pPr>
                      <a:r>
                        <a:rPr lang="el-GR" sz="1600" dirty="0">
                          <a:effectLst/>
                          <a:latin typeface="+mn-lt"/>
                        </a:rPr>
                        <a:t>Ρ|Τ&gt;15'|</a:t>
                      </a:r>
                      <a:r>
                        <a:rPr lang="en-US" sz="1600" dirty="0">
                          <a:effectLst/>
                          <a:latin typeface="+mn-lt"/>
                        </a:rPr>
                        <a:t> t</a:t>
                      </a:r>
                      <a:r>
                        <a:rPr lang="el-GR" sz="1600" dirty="0">
                          <a:effectLst/>
                          <a:latin typeface="+mn-lt"/>
                        </a:rPr>
                        <a:t> =0.25</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0.513417</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0.263597</a:t>
                      </a:r>
                      <a:endParaRPr lang="el-GR" sz="1600" dirty="0">
                        <a:effectLst/>
                        <a:latin typeface="+mn-lt"/>
                        <a:ea typeface="Times New Roman"/>
                      </a:endParaRPr>
                    </a:p>
                  </a:txBody>
                  <a:tcPr marL="68580" marR="68580" marT="0" marB="0" anchor="b"/>
                </a:tc>
              </a:tr>
              <a:tr h="264029">
                <a:tc>
                  <a:txBody>
                    <a:bodyPr/>
                    <a:lstStyle/>
                    <a:p>
                      <a:pPr algn="ctr">
                        <a:spcAft>
                          <a:spcPts val="0"/>
                        </a:spcAft>
                      </a:pPr>
                      <a:r>
                        <a:rPr lang="el-GR" sz="1600" dirty="0">
                          <a:effectLst/>
                          <a:latin typeface="+mn-lt"/>
                        </a:rPr>
                        <a:t>Ρ|Τ&gt;30'|  </a:t>
                      </a:r>
                      <a:r>
                        <a:rPr lang="en-US" sz="1600" dirty="0">
                          <a:effectLst/>
                          <a:latin typeface="+mn-lt"/>
                        </a:rPr>
                        <a:t> t</a:t>
                      </a:r>
                      <a:r>
                        <a:rPr lang="el-GR" sz="1600" dirty="0">
                          <a:effectLst/>
                          <a:latin typeface="+mn-lt"/>
                        </a:rPr>
                        <a:t> =0.5</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0.367879</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0.135335</a:t>
                      </a:r>
                      <a:endParaRPr lang="el-GR" sz="1600" dirty="0">
                        <a:effectLst/>
                        <a:latin typeface="+mn-lt"/>
                        <a:ea typeface="Times New Roman"/>
                      </a:endParaRPr>
                    </a:p>
                  </a:txBody>
                  <a:tcPr marL="68580" marR="68580" marT="0" marB="0" anchor="b"/>
                </a:tc>
              </a:tr>
              <a:tr h="264029">
                <a:tc>
                  <a:txBody>
                    <a:bodyPr/>
                    <a:lstStyle/>
                    <a:p>
                      <a:pPr algn="ctr">
                        <a:spcAft>
                          <a:spcPts val="0"/>
                        </a:spcAft>
                      </a:pPr>
                      <a:r>
                        <a:rPr lang="el-GR" sz="1600" dirty="0">
                          <a:effectLst/>
                          <a:latin typeface="+mn-lt"/>
                        </a:rPr>
                        <a:t>Ρ|Τ&gt;60'|    </a:t>
                      </a:r>
                      <a:r>
                        <a:rPr lang="en-US" sz="1600" dirty="0">
                          <a:effectLst/>
                          <a:latin typeface="+mn-lt"/>
                        </a:rPr>
                        <a:t> t</a:t>
                      </a:r>
                      <a:r>
                        <a:rPr lang="el-GR" sz="1600" dirty="0">
                          <a:effectLst/>
                          <a:latin typeface="+mn-lt"/>
                        </a:rPr>
                        <a:t> =1</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0.135335</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0.018316</a:t>
                      </a:r>
                      <a:endParaRPr lang="el-GR" sz="1600" dirty="0">
                        <a:effectLst/>
                        <a:latin typeface="+mn-lt"/>
                        <a:ea typeface="Times New Roman"/>
                      </a:endParaRPr>
                    </a:p>
                  </a:txBody>
                  <a:tcPr marL="68580" marR="68580" marT="0" marB="0" anchor="b"/>
                </a:tc>
              </a:tr>
              <a:tr h="264029">
                <a:tc>
                  <a:txBody>
                    <a:bodyPr/>
                    <a:lstStyle/>
                    <a:p>
                      <a:pPr algn="ctr">
                        <a:spcAft>
                          <a:spcPts val="0"/>
                        </a:spcAft>
                      </a:pPr>
                      <a:r>
                        <a:rPr lang="el-GR" sz="1600" dirty="0">
                          <a:effectLst/>
                          <a:latin typeface="+mn-lt"/>
                        </a:rPr>
                        <a:t>Ρ|Τ&gt;90'| </a:t>
                      </a:r>
                      <a:r>
                        <a:rPr lang="en-US" sz="1600" dirty="0">
                          <a:effectLst/>
                          <a:latin typeface="+mn-lt"/>
                        </a:rPr>
                        <a:t> t</a:t>
                      </a:r>
                      <a:r>
                        <a:rPr lang="el-GR" sz="1600" dirty="0">
                          <a:effectLst/>
                          <a:latin typeface="+mn-lt"/>
                        </a:rPr>
                        <a:t> =1.5</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0.049787</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0.002479</a:t>
                      </a:r>
                      <a:endParaRPr lang="el-GR" sz="1600" dirty="0">
                        <a:effectLst/>
                        <a:latin typeface="+mn-lt"/>
                        <a:ea typeface="Times New Roman"/>
                      </a:endParaRPr>
                    </a:p>
                  </a:txBody>
                  <a:tcPr marL="68580" marR="68580" marT="0" marB="0" anchor="b"/>
                </a:tc>
              </a:tr>
              <a:tr h="2376264">
                <a:tc>
                  <a:txBody>
                    <a:bodyPr/>
                    <a:lstStyle/>
                    <a:p>
                      <a:pPr algn="ctr">
                        <a:spcAft>
                          <a:spcPts val="0"/>
                        </a:spcAft>
                      </a:pPr>
                      <a:r>
                        <a:rPr lang="el-GR" sz="1600" dirty="0">
                          <a:effectLst/>
                          <a:latin typeface="+mn-lt"/>
                        </a:rPr>
                        <a:t> </a:t>
                      </a:r>
                    </a:p>
                    <a:p>
                      <a:pPr algn="ctr">
                        <a:spcAft>
                          <a:spcPts val="0"/>
                        </a:spcAft>
                      </a:pPr>
                      <a:r>
                        <a:rPr lang="el-GR" sz="1600" dirty="0">
                          <a:effectLst/>
                          <a:latin typeface="+mn-lt"/>
                        </a:rPr>
                        <a:t> </a:t>
                      </a:r>
                    </a:p>
                    <a:p>
                      <a:pPr algn="ctr">
                        <a:spcAft>
                          <a:spcPts val="0"/>
                        </a:spcAft>
                      </a:pPr>
                      <a:r>
                        <a:rPr lang="el-GR" sz="1600" dirty="0">
                          <a:effectLst/>
                          <a:latin typeface="+mn-lt"/>
                        </a:rPr>
                        <a:t> </a:t>
                      </a:r>
                    </a:p>
                    <a:p>
                      <a:pPr algn="ctr">
                        <a:spcAft>
                          <a:spcPts val="0"/>
                        </a:spcAft>
                      </a:pPr>
                      <a:r>
                        <a:rPr lang="el-GR" sz="1600" dirty="0">
                          <a:effectLst/>
                          <a:latin typeface="+mn-lt"/>
                        </a:rPr>
                        <a:t>Διαγράμματα</a:t>
                      </a:r>
                    </a:p>
                    <a:p>
                      <a:pPr algn="ctr">
                        <a:spcAft>
                          <a:spcPts val="0"/>
                        </a:spcAft>
                      </a:pPr>
                      <a:r>
                        <a:rPr lang="el-GR" sz="1600" dirty="0">
                          <a:effectLst/>
                          <a:latin typeface="+mn-lt"/>
                        </a:rPr>
                        <a:t>Εκθετικής</a:t>
                      </a:r>
                    </a:p>
                    <a:p>
                      <a:pPr algn="ctr">
                        <a:spcAft>
                          <a:spcPts val="0"/>
                        </a:spcAft>
                      </a:pPr>
                      <a:r>
                        <a:rPr lang="el-GR" sz="1600" dirty="0">
                          <a:effectLst/>
                          <a:latin typeface="+mn-lt"/>
                        </a:rPr>
                        <a:t>Κατανομής</a:t>
                      </a:r>
                    </a:p>
                    <a:p>
                      <a:pPr>
                        <a:spcAft>
                          <a:spcPts val="0"/>
                        </a:spcAft>
                      </a:pPr>
                      <a:r>
                        <a:rPr lang="el-GR" sz="1600" dirty="0">
                          <a:effectLst/>
                          <a:latin typeface="+mn-lt"/>
                        </a:rPr>
                        <a:t> </a:t>
                      </a:r>
                    </a:p>
                    <a:p>
                      <a:pPr algn="ctr">
                        <a:spcAft>
                          <a:spcPts val="0"/>
                        </a:spcAft>
                      </a:pPr>
                      <a:r>
                        <a:rPr lang="el-GR" sz="1600" dirty="0">
                          <a:effectLst/>
                          <a:latin typeface="+mn-lt"/>
                        </a:rPr>
                        <a:t> </a:t>
                      </a:r>
                    </a:p>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endParaRPr lang="en-GB" sz="1600" dirty="0">
                        <a:effectLst/>
                        <a:latin typeface="+mn-lt"/>
                        <a:ea typeface="Times New Roman"/>
                      </a:endParaRPr>
                    </a:p>
                  </a:txBody>
                  <a:tcPr marL="68580" marR="68580" marT="0" marB="0" anchor="b"/>
                </a:tc>
                <a:tc>
                  <a:txBody>
                    <a:bodyPr/>
                    <a:lstStyle/>
                    <a:p>
                      <a:pPr>
                        <a:spcAft>
                          <a:spcPts val="0"/>
                        </a:spcAft>
                      </a:pPr>
                      <a:endParaRPr lang="en-GB" sz="1600" dirty="0">
                        <a:effectLst/>
                        <a:latin typeface="+mn-lt"/>
                        <a:ea typeface="Times New Roman"/>
                      </a:endParaRPr>
                    </a:p>
                  </a:txBody>
                  <a:tcPr marL="68580" marR="68580" marT="0" marB="0" anchor="b"/>
                </a:tc>
              </a:tr>
            </a:tbl>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xmlns="" val="1762513347"/>
              </p:ext>
            </p:extLst>
          </p:nvPr>
        </p:nvGraphicFramePr>
        <p:xfrm>
          <a:off x="3491880" y="4149080"/>
          <a:ext cx="1752600" cy="1685925"/>
        </p:xfrm>
        <a:graphic>
          <a:graphicData uri="http://schemas.openxmlformats.org/presentationml/2006/ole">
            <p:oleObj spid="_x0000_s4109" name="Γράφημα" r:id="rId3" imgW="1750680" imgH="1680840" progId="">
              <p:embed/>
            </p:oleObj>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xmlns="" val="1299607879"/>
              </p:ext>
            </p:extLst>
          </p:nvPr>
        </p:nvGraphicFramePr>
        <p:xfrm>
          <a:off x="5868144" y="4221088"/>
          <a:ext cx="1752600" cy="1657350"/>
        </p:xfrm>
        <a:graphic>
          <a:graphicData uri="http://schemas.openxmlformats.org/presentationml/2006/ole">
            <p:oleObj spid="_x0000_s4110" name="Γράφημα" r:id="rId4" imgW="1750680" imgH="1652400" progId="">
              <p:embed/>
            </p:oleObj>
          </a:graphicData>
        </a:graphic>
      </p:graphicFrame>
    </p:spTree>
    <p:extLst>
      <p:ext uri="{BB962C8B-B14F-4D97-AF65-F5344CB8AC3E}">
        <p14:creationId xmlns:p14="http://schemas.microsoft.com/office/powerpoint/2010/main" xmlns="" val="2021439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Πιθανότητες </a:t>
            </a:r>
            <a:r>
              <a:rPr lang="el-GR" dirty="0"/>
              <a:t>βάσει </a:t>
            </a:r>
            <a:r>
              <a:rPr lang="el-GR" dirty="0" smtClean="0"/>
              <a:t>εκθετικής</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Από τις παραπάνω τιμές προκύπτει, για παράδειγμα, ότι: </a:t>
            </a:r>
          </a:p>
          <a:p>
            <a:pPr lvl="0"/>
            <a:r>
              <a:rPr lang="el-GR" dirty="0" smtClean="0"/>
              <a:t>Αν εξυπηρετούνται κατά μέσο όρο 2 πελάτες την ώρα, η πιθανότητα να ξεπεράσει ο χρόνος εξυπηρέτησης τα 15' είναι 51%, ενώ η πιθανότητα να ξεπεράσει ο χρόνος εξυπηρέτησης τη 1.5 ώρα είναι μόνο 5% (μ=2, </a:t>
            </a:r>
            <a:r>
              <a:rPr lang="en-US" dirty="0" smtClean="0"/>
              <a:t>t</a:t>
            </a:r>
            <a:r>
              <a:rPr lang="el-GR" dirty="0" smtClean="0"/>
              <a:t>=0.25 &amp; </a:t>
            </a:r>
            <a:r>
              <a:rPr lang="en-US" dirty="0" smtClean="0"/>
              <a:t>t</a:t>
            </a:r>
            <a:r>
              <a:rPr lang="el-GR" dirty="0" smtClean="0"/>
              <a:t>=1.5).</a:t>
            </a:r>
          </a:p>
          <a:p>
            <a:pPr lvl="0"/>
            <a:r>
              <a:rPr lang="el-GR" dirty="0" smtClean="0"/>
              <a:t>Αν εξυπηρετούνται κατά μέσο όρο 4 πελάτες την ώρα, η πιθανότητα να ξεπεράσει ο χρόνος εξυπηρέτησης τα 15' είναι 26% (δηλ. με πιθανότητα 74% θα εξυπηρετηθούν εντός των 15'), ενώ η πιθανότητα να ξεπεράσει ο χρόνος εξυπηρέτησης τη 1.5 ώρα είναι σχεδόν 0% (μ=4, </a:t>
            </a:r>
            <a:r>
              <a:rPr lang="en-US" dirty="0" smtClean="0"/>
              <a:t>t</a:t>
            </a:r>
            <a:r>
              <a:rPr lang="el-GR" dirty="0" smtClean="0"/>
              <a:t>=0.25 &amp; </a:t>
            </a:r>
            <a:r>
              <a:rPr lang="en-US" dirty="0" smtClean="0"/>
              <a:t>t</a:t>
            </a:r>
            <a:r>
              <a:rPr lang="el-GR" dirty="0" smtClean="0"/>
              <a:t>=1.5).</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xmlns="" val="3013310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Σειρές εξυπηρέτησης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σειρά με την οποία εξυπηρετούνται οι πελάτες που περιμένουν σε μια ουρά είναι ένα από επιπλέον χαρακτηριστικό της ουρά αναμονής. Συνήθως συναντάμε τις παρακάτω μορφές:</a:t>
            </a:r>
          </a:p>
          <a:p>
            <a:pPr lvl="1"/>
            <a:r>
              <a:rPr lang="en-US" b="1" dirty="0" smtClean="0"/>
              <a:t>FIFO</a:t>
            </a:r>
            <a:r>
              <a:rPr lang="el-GR" dirty="0" smtClean="0"/>
              <a:t> (</a:t>
            </a:r>
            <a:r>
              <a:rPr lang="en-US" dirty="0" smtClean="0"/>
              <a:t>First In First Out</a:t>
            </a:r>
            <a:r>
              <a:rPr lang="el-GR" dirty="0" smtClean="0"/>
              <a:t>): Σύμφωνα με τη σειρά προσέλευσης. Σειρές τύπου </a:t>
            </a:r>
            <a:r>
              <a:rPr lang="en-US" dirty="0" smtClean="0"/>
              <a:t>FIFO</a:t>
            </a:r>
            <a:r>
              <a:rPr lang="el-GR" dirty="0" smtClean="0"/>
              <a:t> συναντάμε στα διόδια της εθνικής οδού και στα ταμεία των τραπεζών. </a:t>
            </a:r>
          </a:p>
          <a:p>
            <a:pPr lvl="1"/>
            <a:r>
              <a:rPr lang="en-US" b="1" dirty="0" smtClean="0"/>
              <a:t>LIFO</a:t>
            </a:r>
            <a:r>
              <a:rPr lang="el-GR" dirty="0" smtClean="0"/>
              <a:t> (</a:t>
            </a:r>
            <a:r>
              <a:rPr lang="en-US" dirty="0" smtClean="0"/>
              <a:t>Last In First Out</a:t>
            </a:r>
            <a:r>
              <a:rPr lang="el-GR" dirty="0" smtClean="0"/>
              <a:t>): Αντίθετα από τη σειρά προσέλευσης. Σειρές τύπου </a:t>
            </a:r>
            <a:r>
              <a:rPr lang="en-US" dirty="0" smtClean="0"/>
              <a:t>LIFO </a:t>
            </a:r>
            <a:r>
              <a:rPr lang="el-GR" dirty="0" smtClean="0"/>
              <a:t>συναντάμε στα </a:t>
            </a:r>
            <a:r>
              <a:rPr lang="en-US" dirty="0" smtClean="0"/>
              <a:t>Ferry</a:t>
            </a:r>
            <a:r>
              <a:rPr lang="el-GR" dirty="0" smtClean="0"/>
              <a:t>-</a:t>
            </a:r>
            <a:r>
              <a:rPr lang="en-US" dirty="0" smtClean="0"/>
              <a:t>boat </a:t>
            </a:r>
            <a:r>
              <a:rPr lang="el-GR" dirty="0" smtClean="0"/>
              <a:t>με μια είσοδο/έξοδο. </a:t>
            </a:r>
          </a:p>
          <a:p>
            <a:pPr lvl="1"/>
            <a:r>
              <a:rPr lang="el-GR" b="1" dirty="0" smtClean="0"/>
              <a:t>Τυχαία Σειρά</a:t>
            </a:r>
            <a:r>
              <a:rPr lang="el-GR" dirty="0" smtClean="0"/>
              <a:t>: Με τυχαία επιλογή. Συχνά στις γραμμές παραγωγής πολλά στάδια (π.χ. ποιοτικού ελέγχου) προωθούν τα προϊόντα τυχαία ανεξάρτητα με τη σειρά προσέλευσης.</a:t>
            </a:r>
          </a:p>
          <a:p>
            <a:pPr lvl="1"/>
            <a:r>
              <a:rPr lang="el-GR" b="1" dirty="0" smtClean="0"/>
              <a:t>Σειρά Προτεραιότητας</a:t>
            </a:r>
            <a:r>
              <a:rPr lang="el-GR" dirty="0" smtClean="0"/>
              <a:t>: Ανάλογα με τη προτεραιότητα που φέρουν. Τέτοιες σειρές συναντάμε στη διεκπεραίωση αλληλογραφίας (απλό, συστημένο, αεροπορικώς, επείγον, </a:t>
            </a:r>
            <a:r>
              <a:rPr lang="en-US" dirty="0" smtClean="0"/>
              <a:t>courier</a:t>
            </a:r>
            <a:r>
              <a:rPr lang="el-GR" dirty="0" smtClean="0"/>
              <a:t>, κλπ.) και στα δίκτυα Η/Υ.</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xmlns="" val="941481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Βασικά Μοντέλα Ουρών Αναμονής (Μ/Μ/1 &amp; Μ/Μ/s)</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Το βασικό μοντέλο που συναντάμε σε προβλήματα ουρών αναμονής είναι το </a:t>
            </a:r>
            <a:r>
              <a:rPr lang="el-GR" b="1" dirty="0" smtClean="0"/>
              <a:t>Μ/Μ/1</a:t>
            </a:r>
            <a:r>
              <a:rPr lang="el-GR" dirty="0" smtClean="0"/>
              <a:t>. Ο συμβολισμός αυτός σημαίνει: Αφίξεις με κατανομή </a:t>
            </a:r>
            <a:r>
              <a:rPr lang="en-US" dirty="0" smtClean="0"/>
              <a:t>Poisson</a:t>
            </a:r>
            <a:r>
              <a:rPr lang="el-GR" dirty="0" smtClean="0"/>
              <a:t> (το 1</a:t>
            </a:r>
            <a:r>
              <a:rPr lang="el-GR" baseline="30000" dirty="0" smtClean="0"/>
              <a:t>ο</a:t>
            </a:r>
            <a:r>
              <a:rPr lang="el-GR" dirty="0" smtClean="0"/>
              <a:t> Μ), Χρόνο Εξυπηρέτησης με Εκθετική κατανομή (το 2</a:t>
            </a:r>
            <a:r>
              <a:rPr lang="el-GR" baseline="30000" dirty="0" smtClean="0"/>
              <a:t>ο</a:t>
            </a:r>
            <a:r>
              <a:rPr lang="el-GR" dirty="0" smtClean="0"/>
              <a:t> Μ) και μία μονάδα εξυπηρέτησης (το 1). Αν το σύστημα διαθέτει περισσότερες μονάδες εξυπηρέτησης (</a:t>
            </a:r>
            <a:r>
              <a:rPr lang="en-US" b="1" dirty="0" smtClean="0"/>
              <a:t>s</a:t>
            </a:r>
            <a:r>
              <a:rPr lang="el-GR" dirty="0" smtClean="0"/>
              <a:t>) τότε το μοντέλο συμβολίζεται σαν </a:t>
            </a:r>
            <a:r>
              <a:rPr lang="el-GR" b="1" dirty="0" smtClean="0"/>
              <a:t>Μ/Μ/</a:t>
            </a:r>
            <a:r>
              <a:rPr lang="en-US" b="1" dirty="0" smtClean="0"/>
              <a:t>s</a:t>
            </a:r>
            <a:r>
              <a:rPr lang="el-GR" dirty="0" smtClean="0"/>
              <a:t>. Τέλος η σειρά εξυπηρέτησης στα παραπάνω μοντέλα είναι της μορφής </a:t>
            </a:r>
            <a:r>
              <a:rPr lang="en-US" dirty="0" smtClean="0"/>
              <a:t>FIFO</a:t>
            </a:r>
            <a:r>
              <a:rPr lang="el-GR" dirty="0" smtClean="0"/>
              <a:t>.</a:t>
            </a:r>
          </a:p>
          <a:p>
            <a:r>
              <a:rPr lang="el-GR" dirty="0" smtClean="0"/>
              <a:t>Κάθε μοντέλο Μ/Μ/1 και Μ/Μ/</a:t>
            </a:r>
            <a:r>
              <a:rPr lang="en-US" dirty="0" smtClean="0"/>
              <a:t>s</a:t>
            </a:r>
            <a:r>
              <a:rPr lang="el-GR" dirty="0" smtClean="0"/>
              <a:t> συνοδεύεται και από δυο παραμέτρους τη </a:t>
            </a:r>
            <a:r>
              <a:rPr lang="el-GR" b="1" i="1" dirty="0" smtClean="0"/>
              <a:t>λ</a:t>
            </a:r>
            <a:r>
              <a:rPr lang="el-GR" dirty="0" smtClean="0"/>
              <a:t> (Μ.Ο. αφίξεων) και τη </a:t>
            </a:r>
            <a:r>
              <a:rPr lang="el-GR" b="1" i="1" dirty="0" smtClean="0"/>
              <a:t>μ</a:t>
            </a:r>
            <a:r>
              <a:rPr lang="el-GR" dirty="0" smtClean="0"/>
              <a:t> (Μ.Ο. εξυπηρετήσεων), με το περιορισμό </a:t>
            </a:r>
            <a:r>
              <a:rPr lang="el-GR" b="1" i="1" dirty="0" smtClean="0"/>
              <a:t>μ </a:t>
            </a:r>
            <a:r>
              <a:rPr lang="el-GR" dirty="0" smtClean="0"/>
              <a:t>&gt; </a:t>
            </a:r>
            <a:r>
              <a:rPr lang="el-GR" b="1" i="1" dirty="0" smtClean="0"/>
              <a:t>λ</a:t>
            </a:r>
            <a:r>
              <a:rPr lang="el-GR" dirty="0" smtClean="0"/>
              <a:t>  ή  </a:t>
            </a:r>
            <a:r>
              <a:rPr lang="en-US" b="1" dirty="0" smtClean="0"/>
              <a:t>s</a:t>
            </a:r>
            <a:r>
              <a:rPr lang="el-GR" b="1" i="1" dirty="0" smtClean="0"/>
              <a:t>μ </a:t>
            </a:r>
            <a:r>
              <a:rPr lang="el-GR" dirty="0" smtClean="0"/>
              <a:t>&gt; </a:t>
            </a:r>
            <a:r>
              <a:rPr lang="el-GR" b="1" i="1" dirty="0" smtClean="0"/>
              <a:t>λ </a:t>
            </a:r>
            <a:r>
              <a:rPr lang="el-GR" dirty="0" smtClean="0"/>
              <a:t> αντίστοιχα, ώστε η ουρά να λειτουργεί.</a:t>
            </a:r>
          </a:p>
          <a:p>
            <a:r>
              <a:rPr lang="el-GR" dirty="0" smtClean="0"/>
              <a:t>Από τους τύπους των κατανομών (</a:t>
            </a:r>
            <a:r>
              <a:rPr lang="en-US" dirty="0" smtClean="0"/>
              <a:t>Poisson </a:t>
            </a:r>
            <a:r>
              <a:rPr lang="el-GR" dirty="0" smtClean="0"/>
              <a:t>και Εκθετικής) και από την θεωρία πιθανοτήτων προκύπτει ένα σύνολο μαθηματικών σχέσεων που περιγράφουν τη συμπεριφορά του συστήματος. Τα μεγέθη αυτά υπολογίζονται από τις παραμέτρους </a:t>
            </a:r>
            <a:r>
              <a:rPr lang="el-GR" b="1" i="1" dirty="0" smtClean="0"/>
              <a:t>λ</a:t>
            </a:r>
            <a:r>
              <a:rPr lang="el-GR" dirty="0" smtClean="0"/>
              <a:t> &amp; </a:t>
            </a:r>
            <a:r>
              <a:rPr lang="el-GR" b="1" i="1" dirty="0" smtClean="0"/>
              <a:t>μ</a:t>
            </a:r>
            <a:r>
              <a:rPr lang="el-GR" dirty="0" smtClean="0"/>
              <a:t>,  και είναι:</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xmlns="" val="1803791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Χαρακτηριστικά μεγέθη ουρών αναμονής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xmlns="" xmlns:a14="http://schemas.microsoft.com/office/drawing/2010/main" xmlns:mc="http://schemas.openxmlformats.org/markup-compatibility/2006" val="4216373901"/>
              </p:ext>
            </p:extLst>
          </p:nvPr>
        </p:nvGraphicFramePr>
        <p:xfrm>
          <a:off x="755576" y="1556792"/>
          <a:ext cx="7272809" cy="4392488"/>
        </p:xfrm>
        <a:graphic>
          <a:graphicData uri="http://schemas.openxmlformats.org/drawingml/2006/table">
            <a:tbl>
              <a:tblPr firstRow="1" firstCol="1" lastCol="1" bandRow="1" bandCol="1">
                <a:tableStyleId>{69012ECD-51FC-41F1-AA8D-1B2483CD663E}</a:tableStyleId>
              </a:tblPr>
              <a:tblGrid>
                <a:gridCol w="2790489"/>
                <a:gridCol w="2034047"/>
                <a:gridCol w="2448273"/>
              </a:tblGrid>
              <a:tr h="244027">
                <a:tc>
                  <a:txBody>
                    <a:bodyPr/>
                    <a:lstStyle/>
                    <a:p>
                      <a:pPr algn="ctr">
                        <a:spcAft>
                          <a:spcPts val="0"/>
                        </a:spcAft>
                      </a:pPr>
                      <a:r>
                        <a:rPr lang="el-GR" sz="1600" dirty="0" smtClean="0">
                          <a:effectLst/>
                        </a:rPr>
                        <a:t>Χαρακτηριστικό </a:t>
                      </a:r>
                      <a:endParaRPr lang="el-GR" sz="1600" dirty="0">
                        <a:effectLst/>
                        <a:latin typeface="Courier New"/>
                        <a:ea typeface="Times New Roman"/>
                      </a:endParaRPr>
                    </a:p>
                  </a:txBody>
                  <a:tcPr marL="68580" marR="68580" marT="0" marB="0"/>
                </a:tc>
                <a:tc>
                  <a:txBody>
                    <a:bodyPr/>
                    <a:lstStyle/>
                    <a:p>
                      <a:pPr algn="ctr">
                        <a:spcAft>
                          <a:spcPts val="0"/>
                        </a:spcAft>
                      </a:pPr>
                      <a:r>
                        <a:rPr lang="el-GR" sz="1600" smtClean="0">
                          <a:effectLst/>
                        </a:rPr>
                        <a:t>Μ/Μ/1</a:t>
                      </a:r>
                      <a:endParaRPr lang="el-GR" sz="1600">
                        <a:effectLst/>
                        <a:latin typeface="Courier New"/>
                        <a:ea typeface="Times New Roman"/>
                      </a:endParaRPr>
                    </a:p>
                  </a:txBody>
                  <a:tcPr marL="68580" marR="68580" marT="0" marB="0"/>
                </a:tc>
                <a:tc>
                  <a:txBody>
                    <a:bodyPr/>
                    <a:lstStyle/>
                    <a:p>
                      <a:pPr algn="ctr">
                        <a:spcAft>
                          <a:spcPts val="0"/>
                        </a:spcAft>
                      </a:pPr>
                      <a:r>
                        <a:rPr lang="el-GR" sz="1600" smtClean="0">
                          <a:effectLst/>
                        </a:rPr>
                        <a:t>Μ/Μ/</a:t>
                      </a:r>
                      <a:r>
                        <a:rPr lang="en-US" sz="1600" smtClean="0">
                          <a:effectLst/>
                        </a:rPr>
                        <a:t>s</a:t>
                      </a:r>
                      <a:endParaRPr lang="el-GR" sz="1600">
                        <a:effectLst/>
                        <a:latin typeface="Courier New"/>
                        <a:ea typeface="Times New Roman"/>
                      </a:endParaRPr>
                    </a:p>
                  </a:txBody>
                  <a:tcPr marL="68580" marR="68580" marT="0" marB="0"/>
                </a:tc>
              </a:tr>
              <a:tr h="1708190">
                <a:tc>
                  <a:txBody>
                    <a:bodyPr/>
                    <a:lstStyle/>
                    <a:p>
                      <a:pPr algn="just">
                        <a:spcAft>
                          <a:spcPts val="0"/>
                        </a:spcAft>
                      </a:pPr>
                      <a:r>
                        <a:rPr lang="el-GR" sz="1600" dirty="0" smtClean="0">
                          <a:effectLst/>
                        </a:rPr>
                        <a:t>Η πιθανότητα το σύστημα να βρίσκεται σε χρήση (από 1 τουλάχιστον πελάτη). «Συντελεστής αξιοποίησης του συστήματος» </a:t>
                      </a:r>
                      <a:endParaRPr lang="el-GR" sz="1600" dirty="0">
                        <a:effectLst/>
                        <a:latin typeface="Courier New"/>
                        <a:ea typeface="Times New Roman"/>
                      </a:endParaRPr>
                    </a:p>
                  </a:txBody>
                  <a:tcPr marL="68580" marR="68580" marT="0" marB="0"/>
                </a:tc>
                <a:tc>
                  <a:txBody>
                    <a:bodyPr/>
                    <a:lstStyle/>
                    <a:p>
                      <a:endParaRPr lang="el-GR"/>
                    </a:p>
                  </a:txBody>
                  <a:tcPr marL="68580" marR="68580" marT="0" marB="0">
                    <a:blipFill rotWithShape="1">
                      <a:blip r:embed="rId2"/>
                      <a:stretch>
                        <a:fillRect l="-137838" t="-18214" r="-120721" b="-150000"/>
                      </a:stretch>
                    </a:blipFill>
                  </a:tcPr>
                </a:tc>
                <a:tc>
                  <a:txBody>
                    <a:bodyPr/>
                    <a:lstStyle/>
                    <a:p>
                      <a:endParaRPr lang="el-GR"/>
                    </a:p>
                  </a:txBody>
                  <a:tcPr marL="68580" marR="68580" marT="0" marB="0">
                    <a:blipFill rotWithShape="1">
                      <a:blip r:embed="rId2"/>
                      <a:stretch>
                        <a:fillRect l="-197015" t="-18214" b="-150000"/>
                      </a:stretch>
                    </a:blipFill>
                  </a:tcPr>
                </a:tc>
              </a:tr>
              <a:tr h="1464163">
                <a:tc>
                  <a:txBody>
                    <a:bodyPr/>
                    <a:lstStyle/>
                    <a:p>
                      <a:pPr algn="just">
                        <a:spcAft>
                          <a:spcPts val="0"/>
                        </a:spcAft>
                      </a:pPr>
                      <a:r>
                        <a:rPr lang="el-GR" sz="1600" dirty="0" smtClean="0">
                          <a:effectLst/>
                        </a:rPr>
                        <a:t> </a:t>
                      </a:r>
                    </a:p>
                    <a:p>
                      <a:pPr algn="just">
                        <a:spcAft>
                          <a:spcPts val="0"/>
                        </a:spcAft>
                      </a:pPr>
                      <a:r>
                        <a:rPr lang="el-GR" sz="1600" dirty="0" smtClean="0">
                          <a:effectLst/>
                        </a:rPr>
                        <a:t>Η πιθανότητα η μονάδα εξυπηρέτησης μην είναι σε χρήση (να μην υπάρχει πελάτης στο σύστημα)</a:t>
                      </a:r>
                      <a:endParaRPr lang="el-GR" sz="1600" dirty="0">
                        <a:effectLst/>
                        <a:latin typeface="Courier New"/>
                        <a:ea typeface="Times New Roman"/>
                      </a:endParaRPr>
                    </a:p>
                  </a:txBody>
                  <a:tcPr marL="68580" marR="68580" marT="0" marB="0"/>
                </a:tc>
                <a:tc>
                  <a:txBody>
                    <a:bodyPr/>
                    <a:lstStyle/>
                    <a:p>
                      <a:endParaRPr lang="el-GR"/>
                    </a:p>
                  </a:txBody>
                  <a:tcPr marL="68580" marR="68580" marT="0" marB="0">
                    <a:blipFill rotWithShape="1">
                      <a:blip r:embed="rId2"/>
                      <a:stretch>
                        <a:fillRect l="-137838" t="-137344" r="-120721" b="-74274"/>
                      </a:stretch>
                    </a:blipFill>
                  </a:tcPr>
                </a:tc>
                <a:tc>
                  <a:txBody>
                    <a:bodyPr/>
                    <a:lstStyle/>
                    <a:p>
                      <a:endParaRPr lang="el-GR"/>
                    </a:p>
                  </a:txBody>
                  <a:tcPr marL="68580" marR="68580" marT="0" marB="0">
                    <a:blipFill rotWithShape="1">
                      <a:blip r:embed="rId2"/>
                      <a:stretch>
                        <a:fillRect l="-197015" t="-137344" b="-74274"/>
                      </a:stretch>
                    </a:blipFill>
                  </a:tcPr>
                </a:tc>
              </a:tr>
              <a:tr h="976108">
                <a:tc>
                  <a:txBody>
                    <a:bodyPr/>
                    <a:lstStyle/>
                    <a:p>
                      <a:pPr algn="just">
                        <a:spcAft>
                          <a:spcPts val="0"/>
                        </a:spcAft>
                      </a:pPr>
                      <a:r>
                        <a:rPr lang="el-GR" sz="1600" smtClean="0">
                          <a:effectLst/>
                        </a:rPr>
                        <a:t> </a:t>
                      </a:r>
                    </a:p>
                    <a:p>
                      <a:pPr algn="just">
                        <a:spcAft>
                          <a:spcPts val="0"/>
                        </a:spcAft>
                      </a:pPr>
                      <a:r>
                        <a:rPr lang="el-GR" sz="1600" smtClean="0">
                          <a:effectLst/>
                        </a:rPr>
                        <a:t>Η πιθανότητα να υπάρχουν πάνω από Κ πελάτες στο σύστημα</a:t>
                      </a:r>
                      <a:endParaRPr lang="el-GR" sz="1600">
                        <a:effectLst/>
                        <a:latin typeface="Courier New"/>
                        <a:ea typeface="Times New Roman"/>
                      </a:endParaRPr>
                    </a:p>
                  </a:txBody>
                  <a:tcPr marL="68580" marR="68580" marT="0" marB="0"/>
                </a:tc>
                <a:tc>
                  <a:txBody>
                    <a:bodyPr/>
                    <a:lstStyle/>
                    <a:p>
                      <a:endParaRPr lang="el-GR"/>
                    </a:p>
                  </a:txBody>
                  <a:tcPr marL="68580" marR="68580" marT="0" marB="0">
                    <a:blipFill rotWithShape="1">
                      <a:blip r:embed="rId2"/>
                      <a:stretch>
                        <a:fillRect l="-137838" t="-357500" r="-120721" b="-11875"/>
                      </a:stretch>
                    </a:blipFill>
                  </a:tcPr>
                </a:tc>
                <a:tc>
                  <a:txBody>
                    <a:bodyPr/>
                    <a:lstStyle/>
                    <a:p>
                      <a:endParaRPr lang="el-GR" dirty="0"/>
                    </a:p>
                  </a:txBody>
                  <a:tcPr marL="68580" marR="68580" marT="0" marB="0">
                    <a:blipFill rotWithShape="1">
                      <a:blip r:embed="rId2"/>
                      <a:stretch>
                        <a:fillRect l="-197015" t="-357500" b="-11875"/>
                      </a:stretch>
                    </a:blipFill>
                  </a:tcPr>
                </a:tc>
              </a:tr>
            </a:tbl>
          </a:graphicData>
        </a:graphic>
      </p:graphicFrame>
    </p:spTree>
    <p:extLst>
      <p:ext uri="{BB962C8B-B14F-4D97-AF65-F5344CB8AC3E}">
        <p14:creationId xmlns:p14="http://schemas.microsoft.com/office/powerpoint/2010/main" xmlns="" val="3720991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Χαρακτηριστικά μεγέθη ουρών αναμονής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mc:AlternateContent xmlns:mc="http://schemas.openxmlformats.org/markup-compatibility/2006">
        <mc:Choice xmlns:a14="http://schemas.microsoft.com/office/drawing/2010/main" xmlns="" Requires="a14">
          <p:graphicFrame>
            <p:nvGraphicFramePr>
              <p:cNvPr id="6" name="Πίνακας 5"/>
              <p:cNvGraphicFramePr>
                <a:graphicFrameLocks noGrp="1"/>
              </p:cNvGraphicFramePr>
              <p:nvPr>
                <p:extLst>
                  <p:ext uri="{D42A27DB-BD31-4B8C-83A1-F6EECF244321}">
                    <p14:modId xmlns:p14="http://schemas.microsoft.com/office/powerpoint/2010/main" val="2970141470"/>
                  </p:ext>
                </p:extLst>
              </p:nvPr>
            </p:nvGraphicFramePr>
            <p:xfrm>
              <a:off x="683568" y="1556792"/>
              <a:ext cx="7272809" cy="4824536"/>
            </p:xfrm>
            <a:graphic>
              <a:graphicData uri="http://schemas.openxmlformats.org/drawingml/2006/table">
                <a:tbl>
                  <a:tblPr firstCol="1" lastRow="1" lastCol="1" bandRow="1" bandCol="1">
                    <a:tableStyleId>{69012ECD-51FC-41F1-AA8D-1B2483CD663E}</a:tableStyleId>
                  </a:tblPr>
                  <a:tblGrid>
                    <a:gridCol w="2790489"/>
                    <a:gridCol w="1831957"/>
                    <a:gridCol w="2650363"/>
                  </a:tblGrid>
                  <a:tr h="1135185">
                    <a:tc>
                      <a:txBody>
                        <a:bodyPr/>
                        <a:lstStyle/>
                        <a:p>
                          <a:pPr algn="just">
                            <a:spcAft>
                              <a:spcPts val="0"/>
                            </a:spcAft>
                          </a:pPr>
                          <a:r>
                            <a:rPr lang="el-GR" sz="1400" dirty="0">
                              <a:effectLst/>
                            </a:rPr>
                            <a:t> </a:t>
                          </a:r>
                          <a:endParaRPr lang="el-GR" sz="1000" dirty="0">
                            <a:effectLst/>
                          </a:endParaRPr>
                        </a:p>
                        <a:p>
                          <a:pPr algn="just">
                            <a:spcAft>
                              <a:spcPts val="0"/>
                            </a:spcAft>
                          </a:pPr>
                          <a:r>
                            <a:rPr lang="el-GR" sz="1400" dirty="0">
                              <a:effectLst/>
                            </a:rPr>
                            <a:t>Μέσος χρόνος αναμονής κάθε πελάτη στην ουρά αναμονής</a:t>
                          </a:r>
                          <a:endParaRPr lang="el-GR" sz="1000" dirty="0">
                            <a:effectLst/>
                            <a:latin typeface="Courier New"/>
                            <a:ea typeface="Times New Roman"/>
                          </a:endParaRPr>
                        </a:p>
                      </a:txBody>
                      <a:tcPr marL="68580" marR="68580" marT="0" marB="0"/>
                    </a:tc>
                    <a:tc>
                      <a:txBody>
                        <a:bodyPr/>
                        <a:lstStyle/>
                        <a:p>
                          <a:pPr algn="ctr">
                            <a:spcAft>
                              <a:spcPts val="0"/>
                            </a:spcAft>
                          </a:pPr>
                          <a:endParaRPr lang="el-GR" sz="1800" kern="1200" dirty="0" smtClean="0">
                            <a:solidFill>
                              <a:schemeClr val="tx1"/>
                            </a:solidFill>
                            <a:latin typeface="+mn-lt"/>
                            <a:ea typeface="+mn-ea"/>
                            <a:cs typeface="+mn-cs"/>
                          </a:endParaRPr>
                        </a:p>
                        <a:p>
                          <a:pPr algn="ctr">
                            <a:spcAft>
                              <a:spcPts val="0"/>
                            </a:spcAft>
                          </a:pPr>
                          <a14:m>
                            <m:oMath xmlns:m="http://schemas.openxmlformats.org/officeDocument/2006/math">
                              <m:sSub>
                                <m:sSubPr>
                                  <m:ctrlPr>
                                    <a:rPr lang="el-GR" sz="1800" i="1" kern="1200" smtClean="0">
                                      <a:solidFill>
                                        <a:schemeClr val="tx1"/>
                                      </a:solidFill>
                                      <a:latin typeface="Cambria Math"/>
                                      <a:ea typeface="+mn-ea"/>
                                      <a:cs typeface="+mn-cs"/>
                                    </a:rPr>
                                  </m:ctrlPr>
                                </m:sSubPr>
                                <m:e>
                                  <m:r>
                                    <a:rPr lang="el-GR" sz="1800" i="1" kern="1200">
                                      <a:solidFill>
                                        <a:schemeClr val="tx1"/>
                                      </a:solidFill>
                                      <a:latin typeface="Cambria Math"/>
                                      <a:ea typeface="+mn-ea"/>
                                      <a:cs typeface="+mn-cs"/>
                                    </a:rPr>
                                    <m:t>𝑊</m:t>
                                  </m:r>
                                </m:e>
                                <m:sub>
                                  <m:r>
                                    <a:rPr lang="el-GR" sz="1800" i="1" kern="1200">
                                      <a:solidFill>
                                        <a:schemeClr val="tx1"/>
                                      </a:solidFill>
                                      <a:latin typeface="Cambria Math"/>
                                      <a:ea typeface="+mn-ea"/>
                                      <a:cs typeface="+mn-cs"/>
                                    </a:rPr>
                                    <m:t>𝑞</m:t>
                                  </m:r>
                                </m:sub>
                              </m:sSub>
                              <m:r>
                                <a:rPr lang="el-GR" sz="1800" i="0" kern="1200">
                                  <a:solidFill>
                                    <a:schemeClr val="tx1"/>
                                  </a:solidFill>
                                  <a:latin typeface="Cambria Math"/>
                                  <a:ea typeface="+mn-ea"/>
                                  <a:cs typeface="+mn-cs"/>
                                </a:rPr>
                                <m:t>=</m:t>
                              </m:r>
                              <m:f>
                                <m:fPr>
                                  <m:ctrlPr>
                                    <a:rPr lang="el-GR" sz="1800" i="1" kern="1200">
                                      <a:solidFill>
                                        <a:schemeClr val="tx1"/>
                                      </a:solidFill>
                                      <a:latin typeface="Cambria Math"/>
                                      <a:ea typeface="+mn-ea"/>
                                      <a:cs typeface="+mn-cs"/>
                                    </a:rPr>
                                  </m:ctrlPr>
                                </m:fPr>
                                <m:num>
                                  <m:r>
                                    <a:rPr lang="el-GR" sz="1800" i="1" kern="1200">
                                      <a:solidFill>
                                        <a:schemeClr val="tx1"/>
                                      </a:solidFill>
                                      <a:latin typeface="Cambria Math"/>
                                      <a:ea typeface="+mn-ea"/>
                                      <a:cs typeface="+mn-cs"/>
                                    </a:rPr>
                                    <m:t>𝜆</m:t>
                                  </m:r>
                                </m:num>
                                <m:den>
                                  <m:r>
                                    <a:rPr lang="el-GR" sz="1800" i="1" kern="1200">
                                      <a:solidFill>
                                        <a:schemeClr val="tx1"/>
                                      </a:solidFill>
                                      <a:latin typeface="Cambria Math"/>
                                      <a:ea typeface="+mn-ea"/>
                                      <a:cs typeface="+mn-cs"/>
                                    </a:rPr>
                                    <m:t>𝜇</m:t>
                                  </m:r>
                                  <m:r>
                                    <a:rPr lang="el-GR" sz="1800" i="0" kern="1200">
                                      <a:solidFill>
                                        <a:schemeClr val="tx1"/>
                                      </a:solidFill>
                                      <a:latin typeface="Cambria Math"/>
                                      <a:ea typeface="+mn-ea"/>
                                      <a:cs typeface="+mn-cs"/>
                                    </a:rPr>
                                    <m:t>⋅</m:t>
                                  </m:r>
                                  <m:d>
                                    <m:dPr>
                                      <m:ctrlPr>
                                        <a:rPr lang="el-GR" sz="1800" i="1" kern="1200">
                                          <a:solidFill>
                                            <a:schemeClr val="tx1"/>
                                          </a:solidFill>
                                          <a:latin typeface="Cambria Math"/>
                                          <a:ea typeface="+mn-ea"/>
                                          <a:cs typeface="+mn-cs"/>
                                        </a:rPr>
                                      </m:ctrlPr>
                                    </m:dPr>
                                    <m:e>
                                      <m:r>
                                        <a:rPr lang="el-GR" sz="1800" i="1" kern="1200">
                                          <a:solidFill>
                                            <a:schemeClr val="tx1"/>
                                          </a:solidFill>
                                          <a:latin typeface="Cambria Math"/>
                                          <a:ea typeface="+mn-ea"/>
                                          <a:cs typeface="+mn-cs"/>
                                        </a:rPr>
                                        <m:t>𝜇</m:t>
                                      </m:r>
                                      <m:r>
                                        <a:rPr lang="el-GR" sz="1800" i="0" kern="1200">
                                          <a:solidFill>
                                            <a:schemeClr val="tx1"/>
                                          </a:solidFill>
                                          <a:latin typeface="Cambria Math"/>
                                          <a:ea typeface="+mn-ea"/>
                                          <a:cs typeface="+mn-cs"/>
                                        </a:rPr>
                                        <m:t>−</m:t>
                                      </m:r>
                                      <m:r>
                                        <a:rPr lang="el-GR" sz="1800" i="1" kern="1200">
                                          <a:solidFill>
                                            <a:schemeClr val="tx1"/>
                                          </a:solidFill>
                                          <a:latin typeface="Cambria Math"/>
                                          <a:ea typeface="+mn-ea"/>
                                          <a:cs typeface="+mn-cs"/>
                                        </a:rPr>
                                        <m:t>𝜆</m:t>
                                      </m:r>
                                    </m:e>
                                  </m:d>
                                </m:den>
                              </m:f>
                            </m:oMath>
                          </a14:m>
                          <a:r>
                            <a:rPr lang="el-GR" sz="1400" dirty="0">
                              <a:effectLst/>
                            </a:rPr>
                            <a:t> </a:t>
                          </a:r>
                          <a:endParaRPr lang="el-GR" sz="1000" dirty="0">
                            <a:effectLst/>
                            <a:latin typeface="Courier New"/>
                            <a:ea typeface="Times New Roman"/>
                          </a:endParaRPr>
                        </a:p>
                      </a:txBody>
                      <a:tcPr marL="68580" marR="68580" marT="0" marB="0"/>
                    </a:tc>
                    <a:tc>
                      <a:txBody>
                        <a:bodyPr/>
                        <a:lstStyle/>
                        <a:p>
                          <a:pPr algn="ctr">
                            <a:spcAft>
                              <a:spcPts val="0"/>
                            </a:spcAft>
                          </a:pPr>
                          <a:endParaRPr lang="el-GR" sz="1800" b="1" kern="1200" dirty="0" smtClean="0">
                            <a:solidFill>
                              <a:schemeClr val="tx1"/>
                            </a:solidFill>
                            <a:latin typeface="+mn-lt"/>
                            <a:ea typeface="+mn-ea"/>
                            <a:cs typeface="+mn-cs"/>
                          </a:endParaRPr>
                        </a:p>
                        <a:p>
                          <a:pPr algn="ctr">
                            <a:spcAft>
                              <a:spcPts val="0"/>
                            </a:spcAft>
                          </a:pPr>
                          <a14:m>
                            <m:oMath xmlns:m="http://schemas.openxmlformats.org/officeDocument/2006/math">
                              <m:sSub>
                                <m:sSubPr>
                                  <m:ctrlPr>
                                    <a:rPr lang="el-GR" sz="1800" b="1" i="1" kern="1200" smtClean="0">
                                      <a:solidFill>
                                        <a:schemeClr val="tx1"/>
                                      </a:solidFill>
                                      <a:latin typeface="Cambria Math"/>
                                      <a:ea typeface="+mn-ea"/>
                                      <a:cs typeface="+mn-cs"/>
                                    </a:rPr>
                                  </m:ctrlPr>
                                </m:sSubPr>
                                <m:e>
                                  <m:r>
                                    <a:rPr lang="el-GR" sz="1800" b="1" i="1" kern="1200">
                                      <a:solidFill>
                                        <a:schemeClr val="tx1"/>
                                      </a:solidFill>
                                      <a:latin typeface="Cambria Math"/>
                                      <a:ea typeface="+mn-ea"/>
                                      <a:cs typeface="+mn-cs"/>
                                    </a:rPr>
                                    <m:t>𝑊</m:t>
                                  </m:r>
                                </m:e>
                                <m:sub>
                                  <m:r>
                                    <a:rPr lang="el-GR" sz="1800" b="1" i="1" kern="1200">
                                      <a:solidFill>
                                        <a:schemeClr val="tx1"/>
                                      </a:solidFill>
                                      <a:latin typeface="Cambria Math"/>
                                      <a:ea typeface="+mn-ea"/>
                                      <a:cs typeface="+mn-cs"/>
                                    </a:rPr>
                                    <m:t>𝑞</m:t>
                                  </m:r>
                                </m:sub>
                              </m:sSub>
                              <m:r>
                                <a:rPr lang="el-GR" sz="1800" b="1" i="0" kern="1200">
                                  <a:solidFill>
                                    <a:schemeClr val="tx1"/>
                                  </a:solidFill>
                                  <a:latin typeface="Cambria Math"/>
                                  <a:ea typeface="+mn-ea"/>
                                  <a:cs typeface="+mn-cs"/>
                                </a:rPr>
                                <m:t>=</m:t>
                              </m:r>
                              <m:f>
                                <m:fPr>
                                  <m:ctrlPr>
                                    <a:rPr lang="el-GR" sz="1800" b="1" i="1" kern="1200">
                                      <a:solidFill>
                                        <a:schemeClr val="tx1"/>
                                      </a:solidFill>
                                      <a:latin typeface="Cambria Math"/>
                                      <a:ea typeface="+mn-ea"/>
                                      <a:cs typeface="+mn-cs"/>
                                    </a:rPr>
                                  </m:ctrlPr>
                                </m:fPr>
                                <m:num>
                                  <m:sSub>
                                    <m:sSubPr>
                                      <m:ctrlPr>
                                        <a:rPr lang="el-GR" sz="1800" b="1" i="1" kern="1200">
                                          <a:solidFill>
                                            <a:schemeClr val="tx1"/>
                                          </a:solidFill>
                                          <a:latin typeface="Cambria Math"/>
                                          <a:ea typeface="+mn-ea"/>
                                          <a:cs typeface="+mn-cs"/>
                                        </a:rPr>
                                      </m:ctrlPr>
                                    </m:sSubPr>
                                    <m:e>
                                      <m:r>
                                        <a:rPr lang="el-GR" sz="1800" b="1" i="1" kern="1200">
                                          <a:solidFill>
                                            <a:schemeClr val="tx1"/>
                                          </a:solidFill>
                                          <a:latin typeface="Cambria Math"/>
                                          <a:ea typeface="+mn-ea"/>
                                          <a:cs typeface="+mn-cs"/>
                                        </a:rPr>
                                        <m:t>𝑃</m:t>
                                      </m:r>
                                    </m:e>
                                    <m:sub>
                                      <m:d>
                                        <m:dPr>
                                          <m:ctrlPr>
                                            <a:rPr lang="el-GR" sz="1800" b="1" i="1" kern="1200">
                                              <a:solidFill>
                                                <a:schemeClr val="tx1"/>
                                              </a:solidFill>
                                              <a:latin typeface="Cambria Math"/>
                                              <a:ea typeface="+mn-ea"/>
                                              <a:cs typeface="+mn-cs"/>
                                            </a:rPr>
                                          </m:ctrlPr>
                                        </m:dPr>
                                        <m:e>
                                          <m:r>
                                            <a:rPr lang="el-GR" sz="1800" b="1" i="0" kern="1200">
                                              <a:solidFill>
                                                <a:schemeClr val="tx1"/>
                                              </a:solidFill>
                                              <a:latin typeface="Cambria Math"/>
                                              <a:ea typeface="+mn-ea"/>
                                              <a:cs typeface="+mn-cs"/>
                                            </a:rPr>
                                            <m:t>0</m:t>
                                          </m:r>
                                        </m:e>
                                      </m:d>
                                    </m:sub>
                                  </m:sSub>
                                  <m:r>
                                    <a:rPr lang="el-GR" sz="1800" b="1" i="0" kern="1200">
                                      <a:solidFill>
                                        <a:schemeClr val="tx1"/>
                                      </a:solidFill>
                                      <a:latin typeface="Cambria Math"/>
                                      <a:ea typeface="+mn-ea"/>
                                      <a:cs typeface="+mn-cs"/>
                                    </a:rPr>
                                    <m:t>⋅</m:t>
                                  </m:r>
                                  <m:sSup>
                                    <m:sSupPr>
                                      <m:ctrlPr>
                                        <a:rPr lang="el-GR" sz="1800" b="1" i="1" kern="1200">
                                          <a:solidFill>
                                            <a:schemeClr val="tx1"/>
                                          </a:solidFill>
                                          <a:latin typeface="Cambria Math"/>
                                          <a:ea typeface="+mn-ea"/>
                                          <a:cs typeface="+mn-cs"/>
                                        </a:rPr>
                                      </m:ctrlPr>
                                    </m:sSupPr>
                                    <m:e>
                                      <m:d>
                                        <m:dPr>
                                          <m:ctrlPr>
                                            <a:rPr lang="el-GR" sz="1800" b="1" i="1" kern="1200">
                                              <a:solidFill>
                                                <a:schemeClr val="tx1"/>
                                              </a:solidFill>
                                              <a:latin typeface="Cambria Math"/>
                                              <a:ea typeface="+mn-ea"/>
                                              <a:cs typeface="+mn-cs"/>
                                            </a:rPr>
                                          </m:ctrlPr>
                                        </m:dPr>
                                        <m:e>
                                          <m:f>
                                            <m:fPr>
                                              <m:type m:val="lin"/>
                                              <m:ctrlPr>
                                                <a:rPr lang="el-GR" sz="1800" b="1" i="1" kern="1200">
                                                  <a:solidFill>
                                                    <a:schemeClr val="tx1"/>
                                                  </a:solidFill>
                                                  <a:latin typeface="Cambria Math"/>
                                                  <a:ea typeface="+mn-ea"/>
                                                  <a:cs typeface="+mn-cs"/>
                                                </a:rPr>
                                              </m:ctrlPr>
                                            </m:fPr>
                                            <m:num>
                                              <m:r>
                                                <a:rPr lang="el-GR" sz="1800" b="1" i="1" kern="1200">
                                                  <a:solidFill>
                                                    <a:schemeClr val="tx1"/>
                                                  </a:solidFill>
                                                  <a:latin typeface="Cambria Math"/>
                                                  <a:ea typeface="+mn-ea"/>
                                                  <a:cs typeface="+mn-cs"/>
                                                </a:rPr>
                                                <m:t>𝜆</m:t>
                                              </m:r>
                                            </m:num>
                                            <m:den>
                                              <m:r>
                                                <a:rPr lang="el-GR" sz="1800" b="1" i="1" kern="1200">
                                                  <a:solidFill>
                                                    <a:schemeClr val="tx1"/>
                                                  </a:solidFill>
                                                  <a:latin typeface="Cambria Math"/>
                                                  <a:ea typeface="+mn-ea"/>
                                                  <a:cs typeface="+mn-cs"/>
                                                </a:rPr>
                                                <m:t>𝜇</m:t>
                                              </m:r>
                                            </m:den>
                                          </m:f>
                                        </m:e>
                                      </m:d>
                                    </m:e>
                                    <m:sup>
                                      <m:r>
                                        <a:rPr lang="el-GR" sz="1800" b="1" i="1" kern="1200">
                                          <a:solidFill>
                                            <a:schemeClr val="tx1"/>
                                          </a:solidFill>
                                          <a:latin typeface="Cambria Math"/>
                                          <a:ea typeface="+mn-ea"/>
                                          <a:cs typeface="+mn-cs"/>
                                        </a:rPr>
                                        <m:t>𝑠</m:t>
                                      </m:r>
                                    </m:sup>
                                  </m:sSup>
                                  <m:r>
                                    <a:rPr lang="el-GR" sz="1800" b="1" i="0" kern="1200">
                                      <a:solidFill>
                                        <a:schemeClr val="tx1"/>
                                      </a:solidFill>
                                      <a:latin typeface="Cambria Math"/>
                                      <a:ea typeface="+mn-ea"/>
                                      <a:cs typeface="+mn-cs"/>
                                    </a:rPr>
                                    <m:t>⋅</m:t>
                                  </m:r>
                                  <m:r>
                                    <a:rPr lang="el-GR" sz="1800" b="1" i="1" kern="1200">
                                      <a:solidFill>
                                        <a:schemeClr val="tx1"/>
                                      </a:solidFill>
                                      <a:latin typeface="Cambria Math"/>
                                      <a:ea typeface="+mn-ea"/>
                                      <a:cs typeface="+mn-cs"/>
                                    </a:rPr>
                                    <m:t>𝜌</m:t>
                                  </m:r>
                                </m:num>
                                <m:den>
                                  <m:r>
                                    <a:rPr lang="el-GR" sz="1800" b="1" i="1" kern="1200">
                                      <a:solidFill>
                                        <a:schemeClr val="tx1"/>
                                      </a:solidFill>
                                      <a:latin typeface="Cambria Math"/>
                                      <a:ea typeface="+mn-ea"/>
                                      <a:cs typeface="+mn-cs"/>
                                    </a:rPr>
                                    <m:t>𝑠</m:t>
                                  </m:r>
                                  <m:r>
                                    <a:rPr lang="el-GR" sz="1800" b="1" i="0" kern="1200">
                                      <a:solidFill>
                                        <a:schemeClr val="tx1"/>
                                      </a:solidFill>
                                      <a:latin typeface="Cambria Math"/>
                                      <a:ea typeface="+mn-ea"/>
                                      <a:cs typeface="+mn-cs"/>
                                    </a:rPr>
                                    <m:t>!</m:t>
                                  </m:r>
                                  <m:r>
                                    <m:rPr>
                                      <m:nor/>
                                    </m:rPr>
                                    <a:rPr lang="el-GR" sz="1800" b="1" i="1" kern="1200">
                                      <a:solidFill>
                                        <a:schemeClr val="tx1"/>
                                      </a:solidFill>
                                      <a:latin typeface="+mn-lt"/>
                                      <a:ea typeface="+mn-ea"/>
                                      <a:cs typeface="+mn-cs"/>
                                    </a:rPr>
                                    <m:t> </m:t>
                                  </m:r>
                                  <m:r>
                                    <a:rPr lang="el-GR" sz="1800" b="1" i="0" kern="1200">
                                      <a:solidFill>
                                        <a:schemeClr val="tx1"/>
                                      </a:solidFill>
                                      <a:latin typeface="Cambria Math"/>
                                      <a:ea typeface="+mn-ea"/>
                                      <a:cs typeface="+mn-cs"/>
                                    </a:rPr>
                                    <m:t>⋅</m:t>
                                  </m:r>
                                  <m:sSup>
                                    <m:sSupPr>
                                      <m:ctrlPr>
                                        <a:rPr lang="el-GR" sz="1800" b="1" i="1" kern="1200">
                                          <a:solidFill>
                                            <a:schemeClr val="tx1"/>
                                          </a:solidFill>
                                          <a:latin typeface="Cambria Math"/>
                                          <a:ea typeface="+mn-ea"/>
                                          <a:cs typeface="+mn-cs"/>
                                        </a:rPr>
                                      </m:ctrlPr>
                                    </m:sSupPr>
                                    <m:e>
                                      <m:d>
                                        <m:dPr>
                                          <m:ctrlPr>
                                            <a:rPr lang="el-GR" sz="1800" b="1" i="1" kern="1200">
                                              <a:solidFill>
                                                <a:schemeClr val="tx1"/>
                                              </a:solidFill>
                                              <a:latin typeface="Cambria Math"/>
                                              <a:ea typeface="+mn-ea"/>
                                              <a:cs typeface="+mn-cs"/>
                                            </a:rPr>
                                          </m:ctrlPr>
                                        </m:dPr>
                                        <m:e>
                                          <m:r>
                                            <a:rPr lang="el-GR" sz="1800" b="1" i="0" kern="1200">
                                              <a:solidFill>
                                                <a:schemeClr val="tx1"/>
                                              </a:solidFill>
                                              <a:latin typeface="Cambria Math"/>
                                              <a:ea typeface="+mn-ea"/>
                                              <a:cs typeface="+mn-cs"/>
                                            </a:rPr>
                                            <m:t>1−</m:t>
                                          </m:r>
                                          <m:r>
                                            <a:rPr lang="el-GR" sz="1800" b="1" i="1" kern="1200">
                                              <a:solidFill>
                                                <a:schemeClr val="tx1"/>
                                              </a:solidFill>
                                              <a:latin typeface="Cambria Math"/>
                                              <a:ea typeface="+mn-ea"/>
                                              <a:cs typeface="+mn-cs"/>
                                            </a:rPr>
                                            <m:t>𝜌</m:t>
                                          </m:r>
                                        </m:e>
                                      </m:d>
                                    </m:e>
                                    <m:sup>
                                      <m:r>
                                        <a:rPr lang="el-GR" sz="1800" b="1" i="0" kern="1200">
                                          <a:solidFill>
                                            <a:schemeClr val="tx1"/>
                                          </a:solidFill>
                                          <a:latin typeface="Cambria Math"/>
                                          <a:ea typeface="+mn-ea"/>
                                          <a:cs typeface="+mn-cs"/>
                                        </a:rPr>
                                        <m:t>2</m:t>
                                      </m:r>
                                    </m:sup>
                                  </m:sSup>
                                  <m:r>
                                    <a:rPr lang="el-GR" sz="1800" b="1" i="0" kern="1200">
                                      <a:solidFill>
                                        <a:schemeClr val="tx1"/>
                                      </a:solidFill>
                                      <a:latin typeface="Cambria Math"/>
                                      <a:ea typeface="+mn-ea"/>
                                      <a:cs typeface="+mn-cs"/>
                                    </a:rPr>
                                    <m:t>⋅</m:t>
                                  </m:r>
                                  <m:r>
                                    <a:rPr lang="el-GR" sz="1800" b="1" i="1" kern="1200">
                                      <a:solidFill>
                                        <a:schemeClr val="tx1"/>
                                      </a:solidFill>
                                      <a:latin typeface="Cambria Math"/>
                                      <a:ea typeface="+mn-ea"/>
                                      <a:cs typeface="+mn-cs"/>
                                    </a:rPr>
                                    <m:t>𝜆</m:t>
                                  </m:r>
                                </m:den>
                              </m:f>
                            </m:oMath>
                          </a14:m>
                          <a:r>
                            <a:rPr lang="el-GR" sz="1400" dirty="0">
                              <a:effectLst/>
                            </a:rPr>
                            <a:t> </a:t>
                          </a:r>
                          <a:endParaRPr lang="el-GR" sz="1000" dirty="0">
                            <a:effectLst/>
                            <a:latin typeface="Courier New"/>
                            <a:ea typeface="Times New Roman"/>
                          </a:endParaRPr>
                        </a:p>
                      </a:txBody>
                      <a:tcPr marL="68580" marR="68580" marT="0" marB="0"/>
                    </a:tc>
                  </a:tr>
                  <a:tr h="1135185">
                    <a:tc>
                      <a:txBody>
                        <a:bodyPr/>
                        <a:lstStyle/>
                        <a:p>
                          <a:pPr algn="just">
                            <a:spcAft>
                              <a:spcPts val="0"/>
                            </a:spcAft>
                          </a:pPr>
                          <a:r>
                            <a:rPr lang="el-GR" sz="1400" dirty="0">
                              <a:effectLst/>
                            </a:rPr>
                            <a:t> </a:t>
                          </a:r>
                          <a:endParaRPr lang="el-GR" sz="1000" dirty="0">
                            <a:effectLst/>
                          </a:endParaRPr>
                        </a:p>
                        <a:p>
                          <a:pPr algn="just">
                            <a:spcAft>
                              <a:spcPts val="0"/>
                            </a:spcAft>
                          </a:pPr>
                          <a:r>
                            <a:rPr lang="el-GR" sz="1400" dirty="0">
                              <a:effectLst/>
                            </a:rPr>
                            <a:t>Μέσος αριθμός πελατών στη ουρά αναμονής</a:t>
                          </a:r>
                          <a:endParaRPr lang="el-GR" sz="1000" dirty="0">
                            <a:effectLst/>
                          </a:endParaRPr>
                        </a:p>
                        <a:p>
                          <a:pPr algn="just">
                            <a:spcAft>
                              <a:spcPts val="0"/>
                            </a:spcAft>
                          </a:pPr>
                          <a:r>
                            <a:rPr lang="el-GR" sz="1400" dirty="0">
                              <a:effectLst/>
                            </a:rPr>
                            <a:t> </a:t>
                          </a:r>
                          <a:endParaRPr lang="el-GR" sz="1000" dirty="0">
                            <a:effectLst/>
                            <a:latin typeface="Courier New"/>
                            <a:ea typeface="Times New Roman"/>
                          </a:endParaRPr>
                        </a:p>
                      </a:txBody>
                      <a:tcPr marL="68580" marR="68580" marT="0" marB="0"/>
                    </a:tc>
                    <a:tc>
                      <a:txBody>
                        <a:bodyPr/>
                        <a:lstStyle/>
                        <a:p>
                          <a:pPr algn="ctr">
                            <a:spcAft>
                              <a:spcPts val="0"/>
                            </a:spcAft>
                          </a:pPr>
                          <a:endParaRPr lang="el-GR" sz="1400" dirty="0" smtClean="0">
                            <a:effectLst/>
                          </a:endParaRPr>
                        </a:p>
                        <a:p>
                          <a:pPr algn="ctr">
                            <a:spcAft>
                              <a:spcPts val="0"/>
                            </a:spcAft>
                          </a:pPr>
                          <a:r>
                            <a:rPr lang="el-GR" sz="1400" dirty="0">
                              <a:effectLst/>
                            </a:rPr>
                            <a:t> </a:t>
                          </a:r>
                          <a14:m>
                            <m:oMath xmlns:m="http://schemas.openxmlformats.org/officeDocument/2006/math">
                              <m:sSub>
                                <m:sSubPr>
                                  <m:ctrlPr>
                                    <a:rPr lang="el-GR" sz="1800" i="1" kern="1200" smtClean="0">
                                      <a:solidFill>
                                        <a:schemeClr val="tx1"/>
                                      </a:solidFill>
                                      <a:latin typeface="Cambria Math"/>
                                      <a:ea typeface="+mn-ea"/>
                                      <a:cs typeface="+mn-cs"/>
                                    </a:rPr>
                                  </m:ctrlPr>
                                </m:sSubPr>
                                <m:e>
                                  <m:r>
                                    <a:rPr lang="el-GR" sz="1800" i="1" kern="1200">
                                      <a:solidFill>
                                        <a:schemeClr val="tx1"/>
                                      </a:solidFill>
                                      <a:latin typeface="Cambria Math"/>
                                      <a:ea typeface="+mn-ea"/>
                                      <a:cs typeface="+mn-cs"/>
                                    </a:rPr>
                                    <m:t>𝐿</m:t>
                                  </m:r>
                                </m:e>
                                <m:sub>
                                  <m:r>
                                    <a:rPr lang="el-GR" sz="1800" i="1" kern="1200">
                                      <a:solidFill>
                                        <a:schemeClr val="tx1"/>
                                      </a:solidFill>
                                      <a:latin typeface="Cambria Math"/>
                                      <a:ea typeface="+mn-ea"/>
                                      <a:cs typeface="+mn-cs"/>
                                    </a:rPr>
                                    <m:t>𝑞</m:t>
                                  </m:r>
                                </m:sub>
                              </m:sSub>
                              <m:r>
                                <a:rPr lang="el-GR" sz="1800" i="0" kern="1200">
                                  <a:solidFill>
                                    <a:schemeClr val="tx1"/>
                                  </a:solidFill>
                                  <a:latin typeface="Cambria Math"/>
                                  <a:ea typeface="+mn-ea"/>
                                  <a:cs typeface="+mn-cs"/>
                                </a:rPr>
                                <m:t>=</m:t>
                              </m:r>
                              <m:f>
                                <m:fPr>
                                  <m:ctrlPr>
                                    <a:rPr lang="el-GR" sz="1800" i="1" kern="1200">
                                      <a:solidFill>
                                        <a:schemeClr val="tx1"/>
                                      </a:solidFill>
                                      <a:latin typeface="Cambria Math"/>
                                      <a:ea typeface="+mn-ea"/>
                                      <a:cs typeface="+mn-cs"/>
                                    </a:rPr>
                                  </m:ctrlPr>
                                </m:fPr>
                                <m:num>
                                  <m:sSup>
                                    <m:sSupPr>
                                      <m:ctrlPr>
                                        <a:rPr lang="el-GR" sz="1800" i="1" kern="1200">
                                          <a:solidFill>
                                            <a:schemeClr val="tx1"/>
                                          </a:solidFill>
                                          <a:latin typeface="Cambria Math"/>
                                          <a:ea typeface="+mn-ea"/>
                                          <a:cs typeface="+mn-cs"/>
                                        </a:rPr>
                                      </m:ctrlPr>
                                    </m:sSupPr>
                                    <m:e>
                                      <m:r>
                                        <a:rPr lang="el-GR" sz="1800" i="1" kern="1200">
                                          <a:solidFill>
                                            <a:schemeClr val="tx1"/>
                                          </a:solidFill>
                                          <a:latin typeface="Cambria Math"/>
                                          <a:ea typeface="+mn-ea"/>
                                          <a:cs typeface="+mn-cs"/>
                                        </a:rPr>
                                        <m:t>𝜆</m:t>
                                      </m:r>
                                    </m:e>
                                    <m:sup>
                                      <m:r>
                                        <a:rPr lang="el-GR" sz="1800" i="0" kern="1200">
                                          <a:solidFill>
                                            <a:schemeClr val="tx1"/>
                                          </a:solidFill>
                                          <a:latin typeface="Cambria Math"/>
                                          <a:ea typeface="+mn-ea"/>
                                          <a:cs typeface="+mn-cs"/>
                                        </a:rPr>
                                        <m:t>2</m:t>
                                      </m:r>
                                    </m:sup>
                                  </m:sSup>
                                </m:num>
                                <m:den>
                                  <m:r>
                                    <a:rPr lang="el-GR" sz="1800" i="1" kern="1200">
                                      <a:solidFill>
                                        <a:schemeClr val="tx1"/>
                                      </a:solidFill>
                                      <a:latin typeface="Cambria Math"/>
                                      <a:ea typeface="+mn-ea"/>
                                      <a:cs typeface="+mn-cs"/>
                                    </a:rPr>
                                    <m:t>𝜇</m:t>
                                  </m:r>
                                  <m:r>
                                    <a:rPr lang="el-GR" sz="1800" i="0" kern="1200">
                                      <a:solidFill>
                                        <a:schemeClr val="tx1"/>
                                      </a:solidFill>
                                      <a:latin typeface="Cambria Math"/>
                                      <a:ea typeface="+mn-ea"/>
                                      <a:cs typeface="+mn-cs"/>
                                    </a:rPr>
                                    <m:t>⋅</m:t>
                                  </m:r>
                                  <m:d>
                                    <m:dPr>
                                      <m:ctrlPr>
                                        <a:rPr lang="el-GR" sz="1800" i="1" kern="1200">
                                          <a:solidFill>
                                            <a:schemeClr val="tx1"/>
                                          </a:solidFill>
                                          <a:latin typeface="Cambria Math"/>
                                          <a:ea typeface="+mn-ea"/>
                                          <a:cs typeface="+mn-cs"/>
                                        </a:rPr>
                                      </m:ctrlPr>
                                    </m:dPr>
                                    <m:e>
                                      <m:r>
                                        <a:rPr lang="el-GR" sz="1800" i="1" kern="1200">
                                          <a:solidFill>
                                            <a:schemeClr val="tx1"/>
                                          </a:solidFill>
                                          <a:latin typeface="Cambria Math"/>
                                          <a:ea typeface="+mn-ea"/>
                                          <a:cs typeface="+mn-cs"/>
                                        </a:rPr>
                                        <m:t>𝜇</m:t>
                                      </m:r>
                                      <m:r>
                                        <a:rPr lang="el-GR" sz="1800" i="0" kern="1200">
                                          <a:solidFill>
                                            <a:schemeClr val="tx1"/>
                                          </a:solidFill>
                                          <a:latin typeface="Cambria Math"/>
                                          <a:ea typeface="+mn-ea"/>
                                          <a:cs typeface="+mn-cs"/>
                                        </a:rPr>
                                        <m:t>−</m:t>
                                      </m:r>
                                      <m:r>
                                        <a:rPr lang="el-GR" sz="1800" i="1" kern="1200">
                                          <a:solidFill>
                                            <a:schemeClr val="tx1"/>
                                          </a:solidFill>
                                          <a:latin typeface="Cambria Math"/>
                                          <a:ea typeface="+mn-ea"/>
                                          <a:cs typeface="+mn-cs"/>
                                        </a:rPr>
                                        <m:t>𝜆</m:t>
                                      </m:r>
                                    </m:e>
                                  </m:d>
                                </m:den>
                              </m:f>
                            </m:oMath>
                          </a14:m>
                          <a:endParaRPr lang="el-GR" sz="10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smtClean="0">
                            <a:effectLst/>
                          </a:endParaRPr>
                        </a:p>
                        <a:p>
                          <a:pPr algn="ctr">
                            <a:spcAft>
                              <a:spcPts val="0"/>
                            </a:spcAft>
                          </a:pPr>
                          <a:endParaRPr lang="el-GR" sz="1800" b="1" kern="1200" dirty="0" smtClean="0">
                            <a:solidFill>
                              <a:schemeClr val="tx1"/>
                            </a:solidFill>
                            <a:latin typeface="+mn-lt"/>
                            <a:ea typeface="+mn-ea"/>
                            <a:cs typeface="+mn-cs"/>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l-GR" sz="1800" b="1" i="1" kern="1200" smtClean="0">
                                        <a:solidFill>
                                          <a:schemeClr val="tx1"/>
                                        </a:solidFill>
                                        <a:latin typeface="Cambria Math"/>
                                        <a:ea typeface="+mn-ea"/>
                                        <a:cs typeface="+mn-cs"/>
                                      </a:rPr>
                                    </m:ctrlPr>
                                  </m:sSubPr>
                                  <m:e>
                                    <m:r>
                                      <a:rPr lang="el-GR" sz="1800" b="1" i="1" kern="1200">
                                        <a:solidFill>
                                          <a:schemeClr val="tx1"/>
                                        </a:solidFill>
                                        <a:latin typeface="Cambria Math"/>
                                        <a:ea typeface="+mn-ea"/>
                                        <a:cs typeface="+mn-cs"/>
                                      </a:rPr>
                                      <m:t>𝐿</m:t>
                                    </m:r>
                                  </m:e>
                                  <m:sub>
                                    <m:r>
                                      <a:rPr lang="el-GR" sz="1800" b="1" i="1" kern="1200">
                                        <a:solidFill>
                                          <a:schemeClr val="tx1"/>
                                        </a:solidFill>
                                        <a:latin typeface="Cambria Math"/>
                                        <a:ea typeface="+mn-ea"/>
                                        <a:cs typeface="+mn-cs"/>
                                      </a:rPr>
                                      <m:t>𝑞</m:t>
                                    </m:r>
                                  </m:sub>
                                </m:sSub>
                                <m:r>
                                  <a:rPr lang="el-GR" sz="1800" b="1" i="0" kern="1200">
                                    <a:solidFill>
                                      <a:schemeClr val="tx1"/>
                                    </a:solidFill>
                                    <a:latin typeface="Cambria Math"/>
                                    <a:ea typeface="+mn-ea"/>
                                    <a:cs typeface="+mn-cs"/>
                                  </a:rPr>
                                  <m:t>=</m:t>
                                </m:r>
                                <m:r>
                                  <a:rPr lang="el-GR" sz="1800" b="1" i="1" kern="1200">
                                    <a:solidFill>
                                      <a:schemeClr val="tx1"/>
                                    </a:solidFill>
                                    <a:latin typeface="Cambria Math"/>
                                    <a:ea typeface="+mn-ea"/>
                                    <a:cs typeface="+mn-cs"/>
                                  </a:rPr>
                                  <m:t>𝜆</m:t>
                                </m:r>
                                <m:r>
                                  <a:rPr lang="el-GR" sz="1800" b="1" i="0" kern="1200">
                                    <a:solidFill>
                                      <a:schemeClr val="tx1"/>
                                    </a:solidFill>
                                    <a:latin typeface="Cambria Math"/>
                                    <a:ea typeface="+mn-ea"/>
                                    <a:cs typeface="+mn-cs"/>
                                  </a:rPr>
                                  <m:t>⋅</m:t>
                                </m:r>
                                <m:sSub>
                                  <m:sSubPr>
                                    <m:ctrlPr>
                                      <a:rPr lang="el-GR" sz="1800" b="1" i="1" kern="1200">
                                        <a:solidFill>
                                          <a:schemeClr val="tx1"/>
                                        </a:solidFill>
                                        <a:latin typeface="Cambria Math"/>
                                        <a:ea typeface="+mn-ea"/>
                                        <a:cs typeface="+mn-cs"/>
                                      </a:rPr>
                                    </m:ctrlPr>
                                  </m:sSubPr>
                                  <m:e>
                                    <m:r>
                                      <a:rPr lang="el-GR" sz="1800" b="1" i="1" kern="1200">
                                        <a:solidFill>
                                          <a:schemeClr val="tx1"/>
                                        </a:solidFill>
                                        <a:latin typeface="Cambria Math"/>
                                        <a:ea typeface="+mn-ea"/>
                                        <a:cs typeface="+mn-cs"/>
                                      </a:rPr>
                                      <m:t>𝑊</m:t>
                                    </m:r>
                                  </m:e>
                                  <m:sub>
                                    <m:r>
                                      <a:rPr lang="el-GR" sz="1800" b="1" i="1" kern="1200">
                                        <a:solidFill>
                                          <a:schemeClr val="tx1"/>
                                        </a:solidFill>
                                        <a:latin typeface="Cambria Math"/>
                                        <a:ea typeface="+mn-ea"/>
                                        <a:cs typeface="+mn-cs"/>
                                      </a:rPr>
                                      <m:t>𝑞</m:t>
                                    </m:r>
                                  </m:sub>
                                </m:sSub>
                              </m:oMath>
                            </m:oMathPara>
                          </a14:m>
                          <a:endParaRPr lang="el-GR" sz="1000" dirty="0">
                            <a:effectLst/>
                            <a:latin typeface="Courier New"/>
                            <a:ea typeface="Times New Roman"/>
                          </a:endParaRPr>
                        </a:p>
                      </a:txBody>
                      <a:tcPr marL="68580" marR="68580" marT="0" marB="0"/>
                    </a:tc>
                  </a:tr>
                  <a:tr h="1135185">
                    <a:tc>
                      <a:txBody>
                        <a:bodyPr/>
                        <a:lstStyle/>
                        <a:p>
                          <a:pPr algn="just">
                            <a:spcAft>
                              <a:spcPts val="0"/>
                            </a:spcAft>
                          </a:pPr>
                          <a:r>
                            <a:rPr lang="el-GR" sz="1400" dirty="0">
                              <a:effectLst/>
                            </a:rPr>
                            <a:t> </a:t>
                          </a:r>
                          <a:endParaRPr lang="el-GR" sz="1000" dirty="0">
                            <a:effectLst/>
                          </a:endParaRPr>
                        </a:p>
                        <a:p>
                          <a:pPr algn="just">
                            <a:spcAft>
                              <a:spcPts val="0"/>
                            </a:spcAft>
                          </a:pPr>
                          <a:r>
                            <a:rPr lang="el-GR" sz="1400" dirty="0">
                              <a:effectLst/>
                            </a:rPr>
                            <a:t>Μέσος χρόνος αναμονής &amp;  εξυπηρέτησης κάθε πελάτη στο σύστημα</a:t>
                          </a:r>
                          <a:endParaRPr lang="el-GR" sz="1000" dirty="0">
                            <a:effectLst/>
                            <a:latin typeface="Courier New"/>
                            <a:ea typeface="Times New Roman"/>
                          </a:endParaRPr>
                        </a:p>
                      </a:txBody>
                      <a:tcPr marL="68580" marR="68580" marT="0" marB="0"/>
                    </a:tc>
                    <a:tc>
                      <a:txBody>
                        <a:bodyPr/>
                        <a:lstStyle/>
                        <a:p>
                          <a:pPr algn="ctr">
                            <a:spcAft>
                              <a:spcPts val="0"/>
                            </a:spcAft>
                          </a:pPr>
                          <a:endParaRPr lang="el-GR" sz="1400" dirty="0" smtClean="0">
                            <a:effectLst/>
                          </a:endParaRPr>
                        </a:p>
                        <a:p>
                          <a:pPr algn="ctr">
                            <a:spcAft>
                              <a:spcPts val="0"/>
                            </a:spcAft>
                          </a:pPr>
                          <a:r>
                            <a:rPr lang="el-GR" sz="1400" dirty="0">
                              <a:effectLst/>
                            </a:rPr>
                            <a:t> </a:t>
                          </a:r>
                          <a14:m>
                            <m:oMath xmlns:m="http://schemas.openxmlformats.org/officeDocument/2006/math">
                              <m:r>
                                <a:rPr lang="el-GR" sz="1800" i="1" kern="1200" smtClean="0">
                                  <a:solidFill>
                                    <a:schemeClr val="tx1"/>
                                  </a:solidFill>
                                  <a:latin typeface="Cambria Math"/>
                                  <a:ea typeface="+mn-ea"/>
                                  <a:cs typeface="+mn-cs"/>
                                </a:rPr>
                                <m:t>𝑊</m:t>
                              </m:r>
                              <m:r>
                                <a:rPr lang="el-GR" sz="1800" i="0" kern="1200">
                                  <a:solidFill>
                                    <a:schemeClr val="tx1"/>
                                  </a:solidFill>
                                  <a:latin typeface="Cambria Math"/>
                                  <a:ea typeface="+mn-ea"/>
                                  <a:cs typeface="+mn-cs"/>
                                </a:rPr>
                                <m:t>=</m:t>
                              </m:r>
                              <m:f>
                                <m:fPr>
                                  <m:ctrlPr>
                                    <a:rPr lang="el-GR" sz="1800" i="1" kern="1200">
                                      <a:solidFill>
                                        <a:schemeClr val="tx1"/>
                                      </a:solidFill>
                                      <a:latin typeface="Cambria Math"/>
                                      <a:ea typeface="+mn-ea"/>
                                      <a:cs typeface="+mn-cs"/>
                                    </a:rPr>
                                  </m:ctrlPr>
                                </m:fPr>
                                <m:num>
                                  <m:r>
                                    <a:rPr lang="el-GR" sz="1800" i="0" kern="1200">
                                      <a:solidFill>
                                        <a:schemeClr val="tx1"/>
                                      </a:solidFill>
                                      <a:latin typeface="Cambria Math"/>
                                      <a:ea typeface="+mn-ea"/>
                                      <a:cs typeface="+mn-cs"/>
                                    </a:rPr>
                                    <m:t>1</m:t>
                                  </m:r>
                                </m:num>
                                <m:den>
                                  <m:r>
                                    <a:rPr lang="el-GR" sz="1800" i="1" kern="1200">
                                      <a:solidFill>
                                        <a:schemeClr val="tx1"/>
                                      </a:solidFill>
                                      <a:latin typeface="Cambria Math"/>
                                      <a:ea typeface="+mn-ea"/>
                                      <a:cs typeface="+mn-cs"/>
                                    </a:rPr>
                                    <m:t>𝜇</m:t>
                                  </m:r>
                                  <m:r>
                                    <a:rPr lang="el-GR" sz="1800" i="0" kern="1200">
                                      <a:solidFill>
                                        <a:schemeClr val="tx1"/>
                                      </a:solidFill>
                                      <a:latin typeface="Cambria Math"/>
                                      <a:ea typeface="+mn-ea"/>
                                      <a:cs typeface="+mn-cs"/>
                                    </a:rPr>
                                    <m:t>−</m:t>
                                  </m:r>
                                  <m:r>
                                    <a:rPr lang="el-GR" sz="1800" i="1" kern="1200">
                                      <a:solidFill>
                                        <a:schemeClr val="tx1"/>
                                      </a:solidFill>
                                      <a:latin typeface="Cambria Math"/>
                                      <a:ea typeface="+mn-ea"/>
                                      <a:cs typeface="+mn-cs"/>
                                    </a:rPr>
                                    <m:t>𝜆</m:t>
                                  </m:r>
                                </m:den>
                              </m:f>
                            </m:oMath>
                          </a14:m>
                          <a:endParaRPr lang="el-GR" sz="1000" dirty="0">
                            <a:effectLst/>
                            <a:latin typeface="Courier New"/>
                            <a:ea typeface="Times New Roman"/>
                          </a:endParaRPr>
                        </a:p>
                      </a:txBody>
                      <a:tcPr marL="68580" marR="68580" marT="0" marB="0"/>
                    </a:tc>
                    <a:tc>
                      <a:txBody>
                        <a:bodyPr/>
                        <a:lstStyle/>
                        <a:p>
                          <a:pPr algn="ctr">
                            <a:spcAft>
                              <a:spcPts val="0"/>
                            </a:spcAft>
                          </a:pPr>
                          <a:endParaRPr lang="el-GR" sz="1800" b="1" i="1" kern="1200" dirty="0" smtClean="0">
                            <a:solidFill>
                              <a:schemeClr val="tx1"/>
                            </a:solidFill>
                            <a:latin typeface="+mn-lt"/>
                            <a:ea typeface="+mn-ea"/>
                            <a:cs typeface="+mn-cs"/>
                          </a:endParaRPr>
                        </a:p>
                        <a:p>
                          <a:pPr algn="ctr">
                            <a:spcAft>
                              <a:spcPts val="0"/>
                            </a:spcAft>
                          </a:pPr>
                          <a14:m>
                            <m:oMath xmlns:m="http://schemas.openxmlformats.org/officeDocument/2006/math">
                              <m:r>
                                <a:rPr lang="el-GR" sz="1800" b="1" i="1" kern="1200" smtClean="0">
                                  <a:solidFill>
                                    <a:schemeClr val="tx1"/>
                                  </a:solidFill>
                                  <a:latin typeface="Cambria Math"/>
                                  <a:ea typeface="+mn-ea"/>
                                  <a:cs typeface="+mn-cs"/>
                                </a:rPr>
                                <m:t>𝑊</m:t>
                              </m:r>
                              <m:r>
                                <a:rPr lang="el-GR" sz="1800" b="1" i="0" kern="1200">
                                  <a:solidFill>
                                    <a:schemeClr val="tx1"/>
                                  </a:solidFill>
                                  <a:latin typeface="Cambria Math"/>
                                  <a:ea typeface="+mn-ea"/>
                                  <a:cs typeface="+mn-cs"/>
                                </a:rPr>
                                <m:t>=</m:t>
                              </m:r>
                              <m:sSub>
                                <m:sSubPr>
                                  <m:ctrlPr>
                                    <a:rPr lang="el-GR" sz="1800" b="1" i="1" kern="1200">
                                      <a:solidFill>
                                        <a:schemeClr val="tx1"/>
                                      </a:solidFill>
                                      <a:latin typeface="Cambria Math"/>
                                      <a:ea typeface="+mn-ea"/>
                                      <a:cs typeface="+mn-cs"/>
                                    </a:rPr>
                                  </m:ctrlPr>
                                </m:sSubPr>
                                <m:e>
                                  <m:r>
                                    <a:rPr lang="el-GR" sz="1800" b="1" i="1" kern="1200">
                                      <a:solidFill>
                                        <a:schemeClr val="tx1"/>
                                      </a:solidFill>
                                      <a:latin typeface="Cambria Math"/>
                                      <a:ea typeface="+mn-ea"/>
                                      <a:cs typeface="+mn-cs"/>
                                    </a:rPr>
                                    <m:t>𝑊</m:t>
                                  </m:r>
                                </m:e>
                                <m:sub>
                                  <m:r>
                                    <a:rPr lang="el-GR" sz="1800" b="1" i="1" kern="1200">
                                      <a:solidFill>
                                        <a:schemeClr val="tx1"/>
                                      </a:solidFill>
                                      <a:latin typeface="Cambria Math"/>
                                      <a:ea typeface="+mn-ea"/>
                                      <a:cs typeface="+mn-cs"/>
                                    </a:rPr>
                                    <m:t>𝑞</m:t>
                                  </m:r>
                                </m:sub>
                              </m:sSub>
                              <m:r>
                                <a:rPr lang="el-GR" sz="1800" b="1" i="0" kern="1200">
                                  <a:solidFill>
                                    <a:schemeClr val="tx1"/>
                                  </a:solidFill>
                                  <a:latin typeface="Cambria Math"/>
                                  <a:ea typeface="+mn-ea"/>
                                  <a:cs typeface="+mn-cs"/>
                                </a:rPr>
                                <m:t>+</m:t>
                              </m:r>
                              <m:f>
                                <m:fPr>
                                  <m:ctrlPr>
                                    <a:rPr lang="el-GR" sz="1800" b="1" i="1" kern="1200">
                                      <a:solidFill>
                                        <a:schemeClr val="tx1"/>
                                      </a:solidFill>
                                      <a:latin typeface="Cambria Math"/>
                                      <a:ea typeface="+mn-ea"/>
                                      <a:cs typeface="+mn-cs"/>
                                    </a:rPr>
                                  </m:ctrlPr>
                                </m:fPr>
                                <m:num>
                                  <m:r>
                                    <a:rPr lang="el-GR" sz="1800" b="1" i="0" kern="1200">
                                      <a:solidFill>
                                        <a:schemeClr val="tx1"/>
                                      </a:solidFill>
                                      <a:latin typeface="Cambria Math"/>
                                      <a:ea typeface="+mn-ea"/>
                                      <a:cs typeface="+mn-cs"/>
                                    </a:rPr>
                                    <m:t>1</m:t>
                                  </m:r>
                                </m:num>
                                <m:den>
                                  <m:r>
                                    <a:rPr lang="el-GR" sz="1800" b="1" i="1" kern="1200">
                                      <a:solidFill>
                                        <a:schemeClr val="tx1"/>
                                      </a:solidFill>
                                      <a:latin typeface="Cambria Math"/>
                                      <a:ea typeface="+mn-ea"/>
                                      <a:cs typeface="+mn-cs"/>
                                    </a:rPr>
                                    <m:t>𝜇</m:t>
                                  </m:r>
                                </m:den>
                              </m:f>
                            </m:oMath>
                          </a14:m>
                          <a:r>
                            <a:rPr lang="el-GR" sz="1400" dirty="0">
                              <a:effectLst/>
                            </a:rPr>
                            <a:t> </a:t>
                          </a:r>
                          <a:endParaRPr lang="el-GR" sz="1000" dirty="0">
                            <a:effectLst/>
                            <a:latin typeface="Courier New"/>
                            <a:ea typeface="Times New Roman"/>
                          </a:endParaRPr>
                        </a:p>
                      </a:txBody>
                      <a:tcPr marL="68580" marR="68580" marT="0" marB="0"/>
                    </a:tc>
                  </a:tr>
                  <a:tr h="1418981">
                    <a:tc>
                      <a:txBody>
                        <a:bodyPr/>
                        <a:lstStyle/>
                        <a:p>
                          <a:pPr algn="just">
                            <a:spcAft>
                              <a:spcPts val="0"/>
                            </a:spcAft>
                          </a:pPr>
                          <a:r>
                            <a:rPr lang="el-GR" sz="1400" dirty="0">
                              <a:effectLst/>
                            </a:rPr>
                            <a:t> </a:t>
                          </a:r>
                          <a:endParaRPr lang="el-GR" sz="1000" dirty="0">
                            <a:effectLst/>
                          </a:endParaRPr>
                        </a:p>
                        <a:p>
                          <a:pPr algn="just">
                            <a:spcAft>
                              <a:spcPts val="0"/>
                            </a:spcAft>
                          </a:pPr>
                          <a:r>
                            <a:rPr lang="el-GR" sz="1400" dirty="0">
                              <a:effectLst/>
                            </a:rPr>
                            <a:t>Μέσος αριθμός πελατών που αναμένουν &amp; </a:t>
                          </a:r>
                          <a:r>
                            <a:rPr lang="el-GR" sz="1400" dirty="0" smtClean="0">
                              <a:effectLst/>
                            </a:rPr>
                            <a:t>εξυπηρετούνται </a:t>
                          </a:r>
                          <a:r>
                            <a:rPr lang="el-GR" sz="1400" dirty="0">
                              <a:effectLst/>
                            </a:rPr>
                            <a:t>στο σύστημα</a:t>
                          </a:r>
                          <a:endParaRPr lang="el-GR" sz="1000" dirty="0">
                            <a:effectLst/>
                            <a:latin typeface="Courier New"/>
                            <a:ea typeface="Times New Roman"/>
                          </a:endParaRPr>
                        </a:p>
                      </a:txBody>
                      <a:tcPr marL="68580" marR="68580" marT="0" marB="0"/>
                    </a:tc>
                    <a:tc>
                      <a:txBody>
                        <a:bodyPr/>
                        <a:lstStyle/>
                        <a:p>
                          <a:pPr algn="ctr">
                            <a:spcAft>
                              <a:spcPts val="0"/>
                            </a:spcAft>
                          </a:pPr>
                          <a:endParaRPr lang="el-GR" sz="1400" dirty="0" smtClean="0">
                            <a:effectLst/>
                          </a:endParaRPr>
                        </a:p>
                        <a:p>
                          <a:pPr algn="ctr">
                            <a:spcAft>
                              <a:spcPts val="0"/>
                            </a:spcAft>
                          </a:pPr>
                          <a:r>
                            <a:rPr lang="el-GR" sz="1400" dirty="0">
                              <a:effectLst/>
                            </a:rPr>
                            <a:t> </a:t>
                          </a:r>
                          <a14:m>
                            <m:oMath xmlns:m="http://schemas.openxmlformats.org/officeDocument/2006/math">
                              <m:r>
                                <a:rPr lang="el-GR" sz="1800" b="1" i="1" kern="1200" smtClean="0">
                                  <a:solidFill>
                                    <a:schemeClr val="tx1"/>
                                  </a:solidFill>
                                  <a:latin typeface="Cambria Math"/>
                                  <a:ea typeface="+mn-ea"/>
                                  <a:cs typeface="+mn-cs"/>
                                </a:rPr>
                                <m:t>𝐿</m:t>
                              </m:r>
                              <m:r>
                                <a:rPr lang="el-GR" sz="1800" b="1" i="0" kern="1200">
                                  <a:solidFill>
                                    <a:schemeClr val="tx1"/>
                                  </a:solidFill>
                                  <a:latin typeface="Cambria Math"/>
                                  <a:ea typeface="+mn-ea"/>
                                  <a:cs typeface="+mn-cs"/>
                                </a:rPr>
                                <m:t>=</m:t>
                              </m:r>
                              <m:f>
                                <m:fPr>
                                  <m:ctrlPr>
                                    <a:rPr lang="el-GR" sz="1800" b="1" i="1" kern="1200">
                                      <a:solidFill>
                                        <a:schemeClr val="tx1"/>
                                      </a:solidFill>
                                      <a:latin typeface="Cambria Math"/>
                                      <a:ea typeface="+mn-ea"/>
                                      <a:cs typeface="+mn-cs"/>
                                    </a:rPr>
                                  </m:ctrlPr>
                                </m:fPr>
                                <m:num>
                                  <m:r>
                                    <a:rPr lang="el-GR" sz="1800" b="1" i="1" kern="1200">
                                      <a:solidFill>
                                        <a:schemeClr val="tx1"/>
                                      </a:solidFill>
                                      <a:latin typeface="Cambria Math"/>
                                      <a:ea typeface="+mn-ea"/>
                                      <a:cs typeface="+mn-cs"/>
                                    </a:rPr>
                                    <m:t>𝜆</m:t>
                                  </m:r>
                                </m:num>
                                <m:den>
                                  <m:r>
                                    <a:rPr lang="el-GR" sz="1800" b="1" i="1" kern="1200">
                                      <a:solidFill>
                                        <a:schemeClr val="tx1"/>
                                      </a:solidFill>
                                      <a:latin typeface="Cambria Math"/>
                                      <a:ea typeface="+mn-ea"/>
                                      <a:cs typeface="+mn-cs"/>
                                    </a:rPr>
                                    <m:t>𝜇</m:t>
                                  </m:r>
                                  <m:r>
                                    <a:rPr lang="el-GR" sz="1800" b="1" i="0" kern="1200">
                                      <a:solidFill>
                                        <a:schemeClr val="tx1"/>
                                      </a:solidFill>
                                      <a:latin typeface="Cambria Math"/>
                                      <a:ea typeface="+mn-ea"/>
                                      <a:cs typeface="+mn-cs"/>
                                    </a:rPr>
                                    <m:t>−</m:t>
                                  </m:r>
                                  <m:r>
                                    <a:rPr lang="el-GR" sz="1800" b="1" i="1" kern="1200">
                                      <a:solidFill>
                                        <a:schemeClr val="tx1"/>
                                      </a:solidFill>
                                      <a:latin typeface="Cambria Math"/>
                                      <a:ea typeface="+mn-ea"/>
                                      <a:cs typeface="+mn-cs"/>
                                    </a:rPr>
                                    <m:t>𝜆</m:t>
                                  </m:r>
                                </m:den>
                              </m:f>
                            </m:oMath>
                          </a14:m>
                          <a:endParaRPr lang="el-GR" sz="1000" dirty="0">
                            <a:effectLst/>
                            <a:latin typeface="Courier New"/>
                            <a:ea typeface="Times New Roman"/>
                          </a:endParaRPr>
                        </a:p>
                      </a:txBody>
                      <a:tcPr marL="68580" marR="68580" marT="0" marB="0"/>
                    </a:tc>
                    <a:tc>
                      <a:txBody>
                        <a:bodyPr/>
                        <a:lstStyle/>
                        <a:p>
                          <a:pPr algn="ctr">
                            <a:spcAft>
                              <a:spcPts val="0"/>
                            </a:spcAft>
                          </a:pPr>
                          <a:endParaRPr lang="el-GR" sz="1400" dirty="0" smtClean="0">
                            <a:effectLst/>
                          </a:endParaRPr>
                        </a:p>
                        <a:p>
                          <a:pPr algn="ctr">
                            <a:spcAft>
                              <a:spcPts val="0"/>
                            </a:spcAft>
                          </a:pPr>
                          <a:r>
                            <a:rPr lang="el-GR" sz="1400" dirty="0">
                              <a:effectLst/>
                            </a:rPr>
                            <a:t> </a:t>
                          </a:r>
                          <a14:m>
                            <m:oMath xmlns:m="http://schemas.openxmlformats.org/officeDocument/2006/math">
                              <m:r>
                                <a:rPr lang="el-GR" sz="1800" b="1" i="1" kern="1200" smtClean="0">
                                  <a:solidFill>
                                    <a:schemeClr val="tx1"/>
                                  </a:solidFill>
                                  <a:latin typeface="Cambria Math"/>
                                  <a:ea typeface="+mn-ea"/>
                                  <a:cs typeface="+mn-cs"/>
                                </a:rPr>
                                <m:t>𝐿</m:t>
                              </m:r>
                              <m:r>
                                <a:rPr lang="el-GR" sz="1800" b="1" i="0" kern="1200">
                                  <a:solidFill>
                                    <a:schemeClr val="tx1"/>
                                  </a:solidFill>
                                  <a:latin typeface="Cambria Math"/>
                                  <a:ea typeface="+mn-ea"/>
                                  <a:cs typeface="+mn-cs"/>
                                </a:rPr>
                                <m:t>=</m:t>
                              </m:r>
                              <m:sSub>
                                <m:sSubPr>
                                  <m:ctrlPr>
                                    <a:rPr lang="el-GR" sz="1800" b="1" i="1" kern="1200">
                                      <a:solidFill>
                                        <a:schemeClr val="tx1"/>
                                      </a:solidFill>
                                      <a:latin typeface="Cambria Math"/>
                                      <a:ea typeface="+mn-ea"/>
                                      <a:cs typeface="+mn-cs"/>
                                    </a:rPr>
                                  </m:ctrlPr>
                                </m:sSubPr>
                                <m:e>
                                  <m:r>
                                    <a:rPr lang="el-GR" sz="1800" b="1" i="1" kern="1200">
                                      <a:solidFill>
                                        <a:schemeClr val="tx1"/>
                                      </a:solidFill>
                                      <a:latin typeface="Cambria Math"/>
                                      <a:ea typeface="+mn-ea"/>
                                      <a:cs typeface="+mn-cs"/>
                                    </a:rPr>
                                    <m:t>𝐿</m:t>
                                  </m:r>
                                </m:e>
                                <m:sub>
                                  <m:r>
                                    <a:rPr lang="el-GR" sz="1800" b="1" i="1" kern="1200">
                                      <a:solidFill>
                                        <a:schemeClr val="tx1"/>
                                      </a:solidFill>
                                      <a:latin typeface="Cambria Math"/>
                                      <a:ea typeface="+mn-ea"/>
                                      <a:cs typeface="+mn-cs"/>
                                    </a:rPr>
                                    <m:t>𝑞</m:t>
                                  </m:r>
                                </m:sub>
                              </m:sSub>
                              <m:r>
                                <a:rPr lang="el-GR" sz="1800" b="1" i="0" kern="1200">
                                  <a:solidFill>
                                    <a:schemeClr val="tx1"/>
                                  </a:solidFill>
                                  <a:latin typeface="Cambria Math"/>
                                  <a:ea typeface="+mn-ea"/>
                                  <a:cs typeface="+mn-cs"/>
                                </a:rPr>
                                <m:t>+</m:t>
                              </m:r>
                              <m:f>
                                <m:fPr>
                                  <m:ctrlPr>
                                    <a:rPr lang="el-GR" sz="1800" b="1" i="1" kern="1200">
                                      <a:solidFill>
                                        <a:schemeClr val="tx1"/>
                                      </a:solidFill>
                                      <a:latin typeface="Cambria Math"/>
                                      <a:ea typeface="+mn-ea"/>
                                      <a:cs typeface="+mn-cs"/>
                                    </a:rPr>
                                  </m:ctrlPr>
                                </m:fPr>
                                <m:num>
                                  <m:r>
                                    <a:rPr lang="el-GR" sz="1800" b="1" i="1" kern="1200">
                                      <a:solidFill>
                                        <a:schemeClr val="tx1"/>
                                      </a:solidFill>
                                      <a:latin typeface="Cambria Math"/>
                                      <a:ea typeface="+mn-ea"/>
                                      <a:cs typeface="+mn-cs"/>
                                    </a:rPr>
                                    <m:t>𝜆</m:t>
                                  </m:r>
                                </m:num>
                                <m:den>
                                  <m:r>
                                    <a:rPr lang="el-GR" sz="1800" b="1" i="1" kern="1200">
                                      <a:solidFill>
                                        <a:schemeClr val="tx1"/>
                                      </a:solidFill>
                                      <a:latin typeface="Cambria Math"/>
                                      <a:ea typeface="+mn-ea"/>
                                      <a:cs typeface="+mn-cs"/>
                                    </a:rPr>
                                    <m:t>𝜇</m:t>
                                  </m:r>
                                </m:den>
                              </m:f>
                            </m:oMath>
                          </a14:m>
                          <a:endParaRPr lang="el-GR" sz="1000" dirty="0">
                            <a:effectLst/>
                            <a:latin typeface="Courier New"/>
                            <a:ea typeface="Times New Roman"/>
                          </a:endParaRPr>
                        </a:p>
                      </a:txBody>
                      <a:tcPr marL="68580" marR="68580" marT="0" marB="0"/>
                    </a:tc>
                  </a:tr>
                </a:tbl>
              </a:graphicData>
            </a:graphic>
          </p:graphicFrame>
        </mc:Choice>
        <mc:Fallback>
          <p:graphicFrame>
            <p:nvGraphicFramePr>
              <p:cNvPr id="6" name="Πίνακας 5"/>
              <p:cNvGraphicFramePr>
                <a:graphicFrameLocks noGrp="1"/>
              </p:cNvGraphicFramePr>
              <p:nvPr>
                <p:extLst>
                  <p:ext uri="{D42A27DB-BD31-4B8C-83A1-F6EECF244321}">
                    <p14:modId xmlns:p14="http://schemas.microsoft.com/office/powerpoint/2010/main" xmlns="" val="2970141470"/>
                  </p:ext>
                </p:extLst>
              </p:nvPr>
            </p:nvGraphicFramePr>
            <p:xfrm>
              <a:off x="683568" y="1556792"/>
              <a:ext cx="7272809" cy="4824536"/>
            </p:xfrm>
            <a:graphic>
              <a:graphicData uri="http://schemas.openxmlformats.org/drawingml/2006/table">
                <a:tbl>
                  <a:tblPr firstCol="1" lastRow="1" lastCol="1" bandRow="1" bandCol="1">
                    <a:tableStyleId>{69012ECD-51FC-41F1-AA8D-1B2483CD663E}</a:tableStyleId>
                  </a:tblPr>
                  <a:tblGrid>
                    <a:gridCol w="2790489"/>
                    <a:gridCol w="1831957"/>
                    <a:gridCol w="2650363"/>
                  </a:tblGrid>
                  <a:tr h="1135185">
                    <a:tc>
                      <a:txBody>
                        <a:bodyPr/>
                        <a:lstStyle/>
                        <a:p>
                          <a:pPr algn="just">
                            <a:spcAft>
                              <a:spcPts val="0"/>
                            </a:spcAft>
                          </a:pPr>
                          <a:r>
                            <a:rPr lang="el-GR" sz="1400" dirty="0">
                              <a:effectLst/>
                            </a:rPr>
                            <a:t> </a:t>
                          </a:r>
                          <a:endParaRPr lang="el-GR" sz="1000" dirty="0">
                            <a:effectLst/>
                          </a:endParaRPr>
                        </a:p>
                        <a:p>
                          <a:pPr algn="just">
                            <a:spcAft>
                              <a:spcPts val="0"/>
                            </a:spcAft>
                          </a:pPr>
                          <a:r>
                            <a:rPr lang="el-GR" sz="1400" dirty="0">
                              <a:effectLst/>
                            </a:rPr>
                            <a:t>Μέσος χρόνος αναμονής κάθε πελάτη στην ουρά αναμονής</a:t>
                          </a:r>
                          <a:endParaRPr lang="el-GR" sz="1000" dirty="0">
                            <a:effectLst/>
                            <a:latin typeface="Courier New"/>
                            <a:ea typeface="Times New Roman"/>
                          </a:endParaRPr>
                        </a:p>
                      </a:txBody>
                      <a:tcPr marL="68580" marR="68580" marT="0" marB="0"/>
                    </a:tc>
                    <a:tc>
                      <a:txBody>
                        <a:bodyPr/>
                        <a:lstStyle/>
                        <a:p>
                          <a:endParaRPr lang="el-GR"/>
                        </a:p>
                      </a:txBody>
                      <a:tcPr marL="68580" marR="68580" marT="0" marB="0">
                        <a:blipFill rotWithShape="1">
                          <a:blip r:embed="rId2"/>
                          <a:stretch>
                            <a:fillRect l="-152667" r="-145333" b="-325806"/>
                          </a:stretch>
                        </a:blipFill>
                      </a:tcPr>
                    </a:tc>
                    <a:tc>
                      <a:txBody>
                        <a:bodyPr/>
                        <a:lstStyle/>
                        <a:p>
                          <a:endParaRPr lang="el-GR"/>
                        </a:p>
                      </a:txBody>
                      <a:tcPr marL="68580" marR="68580" marT="0" marB="0">
                        <a:blipFill rotWithShape="1">
                          <a:blip r:embed="rId2"/>
                          <a:stretch>
                            <a:fillRect l="-174253" r="-230" b="-325806"/>
                          </a:stretch>
                        </a:blipFill>
                      </a:tcPr>
                    </a:tc>
                  </a:tr>
                  <a:tr h="1135185">
                    <a:tc>
                      <a:txBody>
                        <a:bodyPr/>
                        <a:lstStyle/>
                        <a:p>
                          <a:pPr algn="just">
                            <a:spcAft>
                              <a:spcPts val="0"/>
                            </a:spcAft>
                          </a:pPr>
                          <a:r>
                            <a:rPr lang="el-GR" sz="1400" dirty="0">
                              <a:effectLst/>
                            </a:rPr>
                            <a:t> </a:t>
                          </a:r>
                          <a:endParaRPr lang="el-GR" sz="1000" dirty="0">
                            <a:effectLst/>
                          </a:endParaRPr>
                        </a:p>
                        <a:p>
                          <a:pPr algn="just">
                            <a:spcAft>
                              <a:spcPts val="0"/>
                            </a:spcAft>
                          </a:pPr>
                          <a:r>
                            <a:rPr lang="el-GR" sz="1400" dirty="0">
                              <a:effectLst/>
                            </a:rPr>
                            <a:t>Μέσος αριθμός πελατών στη ουρά αναμονής</a:t>
                          </a:r>
                          <a:endParaRPr lang="el-GR" sz="1000" dirty="0">
                            <a:effectLst/>
                          </a:endParaRPr>
                        </a:p>
                        <a:p>
                          <a:pPr algn="just">
                            <a:spcAft>
                              <a:spcPts val="0"/>
                            </a:spcAft>
                          </a:pPr>
                          <a:r>
                            <a:rPr lang="el-GR" sz="1400" dirty="0">
                              <a:effectLst/>
                            </a:rPr>
                            <a:t> </a:t>
                          </a:r>
                          <a:endParaRPr lang="el-GR" sz="1000" dirty="0">
                            <a:effectLst/>
                            <a:latin typeface="Courier New"/>
                            <a:ea typeface="Times New Roman"/>
                          </a:endParaRPr>
                        </a:p>
                      </a:txBody>
                      <a:tcPr marL="68580" marR="68580" marT="0" marB="0"/>
                    </a:tc>
                    <a:tc>
                      <a:txBody>
                        <a:bodyPr/>
                        <a:lstStyle/>
                        <a:p>
                          <a:endParaRPr lang="el-GR"/>
                        </a:p>
                      </a:txBody>
                      <a:tcPr marL="68580" marR="68580" marT="0" marB="0">
                        <a:blipFill rotWithShape="1">
                          <a:blip r:embed="rId2"/>
                          <a:stretch>
                            <a:fillRect l="-152667" t="-99465" r="-145333" b="-224064"/>
                          </a:stretch>
                        </a:blipFill>
                      </a:tcPr>
                    </a:tc>
                    <a:tc>
                      <a:txBody>
                        <a:bodyPr/>
                        <a:lstStyle/>
                        <a:p>
                          <a:endParaRPr lang="el-GR"/>
                        </a:p>
                      </a:txBody>
                      <a:tcPr marL="68580" marR="68580" marT="0" marB="0">
                        <a:blipFill rotWithShape="1">
                          <a:blip r:embed="rId2"/>
                          <a:stretch>
                            <a:fillRect l="-174253" t="-99465" r="-230" b="-224064"/>
                          </a:stretch>
                        </a:blipFill>
                      </a:tcPr>
                    </a:tc>
                  </a:tr>
                  <a:tr h="1135185">
                    <a:tc>
                      <a:txBody>
                        <a:bodyPr/>
                        <a:lstStyle/>
                        <a:p>
                          <a:pPr algn="just">
                            <a:spcAft>
                              <a:spcPts val="0"/>
                            </a:spcAft>
                          </a:pPr>
                          <a:r>
                            <a:rPr lang="el-GR" sz="1400" dirty="0">
                              <a:effectLst/>
                            </a:rPr>
                            <a:t> </a:t>
                          </a:r>
                          <a:endParaRPr lang="el-GR" sz="1000" dirty="0">
                            <a:effectLst/>
                          </a:endParaRPr>
                        </a:p>
                        <a:p>
                          <a:pPr algn="just">
                            <a:spcAft>
                              <a:spcPts val="0"/>
                            </a:spcAft>
                          </a:pPr>
                          <a:r>
                            <a:rPr lang="el-GR" sz="1400" dirty="0">
                              <a:effectLst/>
                            </a:rPr>
                            <a:t>Μέσος χρόνος αναμονής &amp;  εξυπηρέτησης κάθε πελάτη στο σύστημα</a:t>
                          </a:r>
                          <a:endParaRPr lang="el-GR" sz="1000" dirty="0">
                            <a:effectLst/>
                            <a:latin typeface="Courier New"/>
                            <a:ea typeface="Times New Roman"/>
                          </a:endParaRPr>
                        </a:p>
                      </a:txBody>
                      <a:tcPr marL="68580" marR="68580" marT="0" marB="0"/>
                    </a:tc>
                    <a:tc>
                      <a:txBody>
                        <a:bodyPr/>
                        <a:lstStyle/>
                        <a:p>
                          <a:endParaRPr lang="el-GR"/>
                        </a:p>
                      </a:txBody>
                      <a:tcPr marL="68580" marR="68580" marT="0" marB="0">
                        <a:blipFill rotWithShape="1">
                          <a:blip r:embed="rId2"/>
                          <a:stretch>
                            <a:fillRect l="-152667" t="-200538" r="-145333" b="-125269"/>
                          </a:stretch>
                        </a:blipFill>
                      </a:tcPr>
                    </a:tc>
                    <a:tc>
                      <a:txBody>
                        <a:bodyPr/>
                        <a:lstStyle/>
                        <a:p>
                          <a:endParaRPr lang="el-GR"/>
                        </a:p>
                      </a:txBody>
                      <a:tcPr marL="68580" marR="68580" marT="0" marB="0">
                        <a:blipFill rotWithShape="1">
                          <a:blip r:embed="rId2"/>
                          <a:stretch>
                            <a:fillRect l="-174253" t="-200538" r="-230" b="-125269"/>
                          </a:stretch>
                        </a:blipFill>
                      </a:tcPr>
                    </a:tc>
                  </a:tr>
                  <a:tr h="1418981">
                    <a:tc>
                      <a:txBody>
                        <a:bodyPr/>
                        <a:lstStyle/>
                        <a:p>
                          <a:pPr algn="just">
                            <a:spcAft>
                              <a:spcPts val="0"/>
                            </a:spcAft>
                          </a:pPr>
                          <a:r>
                            <a:rPr lang="el-GR" sz="1400" dirty="0">
                              <a:effectLst/>
                            </a:rPr>
                            <a:t> </a:t>
                          </a:r>
                          <a:endParaRPr lang="el-GR" sz="1000" dirty="0">
                            <a:effectLst/>
                          </a:endParaRPr>
                        </a:p>
                        <a:p>
                          <a:pPr algn="just">
                            <a:spcAft>
                              <a:spcPts val="0"/>
                            </a:spcAft>
                          </a:pPr>
                          <a:r>
                            <a:rPr lang="el-GR" sz="1400" dirty="0">
                              <a:effectLst/>
                            </a:rPr>
                            <a:t>Μέσος αριθμός πελατών που αναμένουν &amp; </a:t>
                          </a:r>
                          <a:r>
                            <a:rPr lang="el-GR" sz="1400" dirty="0" smtClean="0">
                              <a:effectLst/>
                            </a:rPr>
                            <a:t>εξυπηρετούνται </a:t>
                          </a:r>
                          <a:r>
                            <a:rPr lang="el-GR" sz="1400" dirty="0">
                              <a:effectLst/>
                            </a:rPr>
                            <a:t>στο σύστημα</a:t>
                          </a:r>
                          <a:endParaRPr lang="el-GR" sz="1000" dirty="0">
                            <a:effectLst/>
                            <a:latin typeface="Courier New"/>
                            <a:ea typeface="Times New Roman"/>
                          </a:endParaRPr>
                        </a:p>
                      </a:txBody>
                      <a:tcPr marL="68580" marR="68580" marT="0" marB="0"/>
                    </a:tc>
                    <a:tc>
                      <a:txBody>
                        <a:bodyPr/>
                        <a:lstStyle/>
                        <a:p>
                          <a:endParaRPr lang="el-GR"/>
                        </a:p>
                      </a:txBody>
                      <a:tcPr marL="68580" marR="68580" marT="0" marB="0">
                        <a:blipFill rotWithShape="1">
                          <a:blip r:embed="rId2"/>
                          <a:stretch>
                            <a:fillRect l="-152667" t="-239914" r="-145333"/>
                          </a:stretch>
                        </a:blipFill>
                      </a:tcPr>
                    </a:tc>
                    <a:tc>
                      <a:txBody>
                        <a:bodyPr/>
                        <a:lstStyle/>
                        <a:p>
                          <a:endParaRPr lang="el-GR" dirty="0"/>
                        </a:p>
                      </a:txBody>
                      <a:tcPr marL="68580" marR="68580" marT="0" marB="0">
                        <a:blipFill rotWithShape="1">
                          <a:blip r:embed="rId2"/>
                          <a:stretch>
                            <a:fillRect l="-174253" t="-239914" r="-230"/>
                          </a:stretch>
                        </a:blipFill>
                      </a:tcPr>
                    </a:tc>
                  </a:tr>
                </a:tbl>
              </a:graphicData>
            </a:graphic>
          </p:graphicFrame>
        </mc:Fallback>
      </mc:AlternateContent>
    </p:spTree>
    <p:extLst>
      <p:ext uri="{BB962C8B-B14F-4D97-AF65-F5344CB8AC3E}">
        <p14:creationId xmlns:p14="http://schemas.microsoft.com/office/powerpoint/2010/main" xmlns="" val="1378185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Βασικά μεγέθη</a:t>
            </a:r>
            <a:endParaRPr lang="el-GR" dirty="0"/>
          </a:p>
        </p:txBody>
      </p:sp>
      <p:sp>
        <p:nvSpPr>
          <p:cNvPr id="3" name="2 - Θέση περιεχομένου"/>
          <p:cNvSpPr>
            <a:spLocks noGrp="1"/>
          </p:cNvSpPr>
          <p:nvPr>
            <p:ph idx="1"/>
          </p:nvPr>
        </p:nvSpPr>
        <p:spPr/>
        <p:txBody>
          <a:bodyPr/>
          <a:lstStyle/>
          <a:p>
            <a:r>
              <a:rPr lang="el-GR" dirty="0"/>
              <a:t>Όπως φαίνεται και από τον πίνακα, τα τέσσερα βασικά μεγέθη (</a:t>
            </a:r>
            <a:r>
              <a:rPr lang="en-US" b="1" i="1" dirty="0"/>
              <a:t>W</a:t>
            </a:r>
            <a:r>
              <a:rPr lang="en-US" b="1" i="1" baseline="-25000" dirty="0"/>
              <a:t>q</a:t>
            </a:r>
            <a:r>
              <a:rPr lang="en-US" b="1" i="1" dirty="0"/>
              <a:t> </a:t>
            </a:r>
            <a:r>
              <a:rPr lang="el-GR" b="1" dirty="0"/>
              <a:t>, </a:t>
            </a:r>
            <a:r>
              <a:rPr lang="en-US" b="1" i="1" dirty="0"/>
              <a:t>L</a:t>
            </a:r>
            <a:r>
              <a:rPr lang="en-US" b="1" i="1" baseline="-25000" dirty="0"/>
              <a:t>q</a:t>
            </a:r>
            <a:r>
              <a:rPr lang="en-US" b="1" i="1" dirty="0"/>
              <a:t> </a:t>
            </a:r>
            <a:r>
              <a:rPr lang="el-GR" b="1" dirty="0"/>
              <a:t>, </a:t>
            </a:r>
            <a:r>
              <a:rPr lang="en-US" b="1" i="1" dirty="0"/>
              <a:t>W </a:t>
            </a:r>
            <a:r>
              <a:rPr lang="el-GR" b="1" dirty="0"/>
              <a:t>&amp; </a:t>
            </a:r>
            <a:r>
              <a:rPr lang="en-US" b="1" i="1" dirty="0"/>
              <a:t>L</a:t>
            </a:r>
            <a:r>
              <a:rPr lang="el-GR" dirty="0"/>
              <a:t>) συνδέονται μεταξύ τους με σταθερές μαθηματικές σχέσεις και συγκεκριμένα τις</a:t>
            </a:r>
            <a:r>
              <a:rPr lang="el-GR" dirty="0" smtClean="0"/>
              <a:t>:</a:t>
            </a:r>
          </a:p>
          <a:p>
            <a:endParaRPr lang="el-GR" dirty="0"/>
          </a:p>
          <a:p>
            <a:endParaRPr lang="el-GR" dirty="0" smtClean="0"/>
          </a:p>
          <a:p>
            <a:r>
              <a:rPr lang="el-GR" dirty="0"/>
              <a:t>Κατά συνέπεια, όταν γνωρίζουμε το ένα από τα μεγέθη, εύκολα υπολογίζουμε τα υπόλοιπα.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xmlns="" val="2481944547"/>
              </p:ext>
            </p:extLst>
          </p:nvPr>
        </p:nvGraphicFramePr>
        <p:xfrm>
          <a:off x="1331640" y="2852936"/>
          <a:ext cx="5227781" cy="432048"/>
        </p:xfrm>
        <a:graphic>
          <a:graphicData uri="http://schemas.openxmlformats.org/presentationml/2006/ole">
            <p:oleObj spid="_x0000_s8199" name="Equation" r:id="rId3" imgW="3073320" imgH="253800" progId="">
              <p:embed/>
            </p:oleObj>
          </a:graphicData>
        </a:graphic>
      </p:graphicFrame>
    </p:spTree>
    <p:extLst>
      <p:ext uri="{BB962C8B-B14F-4D97-AF65-F5344CB8AC3E}">
        <p14:creationId xmlns:p14="http://schemas.microsoft.com/office/powerpoint/2010/main" xmlns="" val="691302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Παράδειγμα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Σε ένα συνεργείο ο μηχανικός μπορεί και ελέγχει 3 αυτοκίνητα τη ώρα. Ο ρυθμός άφιξης των αυτοκινήτων στο συνεργείο είναι κατά μέσο όρο 2 αυτοκίνητα την ώρα. </a:t>
            </a:r>
          </a:p>
          <a:p>
            <a:pPr lvl="1">
              <a:buNone/>
            </a:pPr>
            <a:r>
              <a:rPr lang="el-GR" b="1" dirty="0" smtClean="0"/>
              <a:t>Α)</a:t>
            </a:r>
            <a:r>
              <a:rPr lang="el-GR" dirty="0" smtClean="0"/>
              <a:t> Υπολογίστε τα μέσα χαρακτηριστικά του συστήματος (χρόνο αναμονής πελατών, συνολικό χρόνο παραμονής τους στο συνεργείο, κλπ.) </a:t>
            </a:r>
          </a:p>
          <a:p>
            <a:pPr lvl="1">
              <a:buNone/>
            </a:pPr>
            <a:r>
              <a:rPr lang="el-GR" b="1" dirty="0" smtClean="0"/>
              <a:t>Β)</a:t>
            </a:r>
            <a:r>
              <a:rPr lang="el-GR" dirty="0" smtClean="0"/>
              <a:t> Αν προσλάβει ένα βοηθό ώστε να τελειώνει κάθε αυτοκίνητο σε 15 λεπτά, τι βελτιώσεις θα έχουμε στα χαρακτηριστικά του συστήματος;  </a:t>
            </a:r>
          </a:p>
          <a:p>
            <a:pPr lvl="1">
              <a:buNone/>
            </a:pPr>
            <a:r>
              <a:rPr lang="el-GR" b="1" dirty="0" smtClean="0"/>
              <a:t>Γ)</a:t>
            </a:r>
            <a:r>
              <a:rPr lang="el-GR" dirty="0" smtClean="0"/>
              <a:t> Τι θα συμβεί αν, αντί του βοηθού, προσληφθεί και 2</a:t>
            </a:r>
            <a:r>
              <a:rPr lang="el-GR" baseline="30000" dirty="0" smtClean="0"/>
              <a:t>ος </a:t>
            </a:r>
            <a:r>
              <a:rPr lang="el-GR" dirty="0" smtClean="0"/>
              <a:t>μηχανικός που θα ελέγχει παράλληλα με την ίδια επίδοση 3 αυτοκίνητα ανά ώρα;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xmlns="" val="3903766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a:t>
            </a:r>
            <a:r>
              <a:rPr lang="el-GR" sz="3200" b="0" dirty="0" smtClean="0"/>
              <a:t>1/2</a:t>
            </a:r>
            <a:endParaRPr lang="el-GR" sz="3200" b="0" dirty="0"/>
          </a:p>
        </p:txBody>
      </p:sp>
      <p:sp>
        <p:nvSpPr>
          <p:cNvPr id="3" name="2 - Θέση περιεχομένου"/>
          <p:cNvSpPr>
            <a:spLocks noGrp="1"/>
          </p:cNvSpPr>
          <p:nvPr>
            <p:ph idx="1"/>
          </p:nvPr>
        </p:nvSpPr>
        <p:spPr>
          <a:xfrm>
            <a:off x="457200" y="1340768"/>
            <a:ext cx="8229600" cy="1584176"/>
          </a:xfrm>
        </p:spPr>
        <p:txBody>
          <a:bodyPr/>
          <a:lstStyle/>
          <a:p>
            <a:r>
              <a:rPr lang="el-GR" b="1" dirty="0"/>
              <a:t>Α) </a:t>
            </a:r>
            <a:r>
              <a:rPr lang="el-GR" dirty="0"/>
              <a:t>Πρόκειται για ένα σύστημα </a:t>
            </a:r>
            <a:r>
              <a:rPr lang="el-GR" b="1" dirty="0"/>
              <a:t>Μ/Μ/1</a:t>
            </a:r>
            <a:r>
              <a:rPr lang="el-GR" dirty="0"/>
              <a:t> με Μ.Ο. αφίξεων </a:t>
            </a:r>
            <a:r>
              <a:rPr lang="el-GR" b="1" i="1" dirty="0"/>
              <a:t>λ</a:t>
            </a:r>
            <a:r>
              <a:rPr lang="el-GR" b="1" dirty="0"/>
              <a:t> = 2</a:t>
            </a:r>
            <a:r>
              <a:rPr lang="el-GR" dirty="0"/>
              <a:t> ανά ώρα και Μ.Ο. εξυπηρετήσεων </a:t>
            </a:r>
            <a:r>
              <a:rPr lang="el-GR" b="1" i="1" dirty="0"/>
              <a:t>μ</a:t>
            </a:r>
            <a:r>
              <a:rPr lang="el-GR" b="1" dirty="0"/>
              <a:t> = 3</a:t>
            </a:r>
            <a:r>
              <a:rPr lang="el-GR" dirty="0"/>
              <a:t> ανά ώρα. Τα κύρια χαρακτηριστικά του συστήματος θα είναι:</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67973674"/>
              </p:ext>
            </p:extLst>
          </p:nvPr>
        </p:nvGraphicFramePr>
        <p:xfrm>
          <a:off x="899592" y="2996952"/>
          <a:ext cx="7056784" cy="2952328"/>
        </p:xfrm>
        <a:graphic>
          <a:graphicData uri="http://schemas.openxmlformats.org/drawingml/2006/table">
            <a:tbl>
              <a:tblPr firstRow="1" firstCol="1" bandRow="1">
                <a:tableStyleId>{5C22544A-7EE6-4342-B048-85BDC9FD1C3A}</a:tableStyleId>
              </a:tblPr>
              <a:tblGrid>
                <a:gridCol w="5271104"/>
                <a:gridCol w="1785680"/>
              </a:tblGrid>
              <a:tr h="369041">
                <a:tc>
                  <a:txBody>
                    <a:bodyPr/>
                    <a:lstStyle/>
                    <a:p>
                      <a:pP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λ = 2, μ = 3</a:t>
                      </a:r>
                      <a:endParaRPr lang="el-GR" sz="1800" dirty="0">
                        <a:effectLst/>
                        <a:latin typeface="Courier New"/>
                        <a:ea typeface="Times New Roman"/>
                      </a:endParaRPr>
                    </a:p>
                  </a:txBody>
                  <a:tcPr marL="68580" marR="68580" marT="0" marB="0"/>
                </a:tc>
              </a:tr>
              <a:tr h="738082">
                <a:tc>
                  <a:txBody>
                    <a:bodyPr/>
                    <a:lstStyle/>
                    <a:p>
                      <a:pPr algn="just">
                        <a:spcAft>
                          <a:spcPts val="0"/>
                        </a:spcAft>
                      </a:pPr>
                      <a:r>
                        <a:rPr lang="el-GR" sz="1800" dirty="0">
                          <a:effectLst/>
                        </a:rPr>
                        <a:t>Ποσοστό απασχόλησης του συνεργείου  ρ</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67%</a:t>
                      </a:r>
                      <a:endParaRPr lang="el-GR" sz="1800" dirty="0">
                        <a:effectLst/>
                        <a:latin typeface="Courier New"/>
                        <a:ea typeface="Times New Roman"/>
                      </a:endParaRPr>
                    </a:p>
                  </a:txBody>
                  <a:tcPr marL="68580" marR="68580" marT="0" marB="0"/>
                </a:tc>
              </a:tr>
              <a:tr h="369041">
                <a:tc>
                  <a:txBody>
                    <a:bodyPr/>
                    <a:lstStyle/>
                    <a:p>
                      <a:pPr algn="just">
                        <a:spcAft>
                          <a:spcPts val="0"/>
                        </a:spcAft>
                      </a:pPr>
                      <a:r>
                        <a:rPr lang="el-GR" sz="1800" dirty="0">
                          <a:effectLst/>
                        </a:rPr>
                        <a:t>Ποσοστό νεκρού χρόνου Ρ</a:t>
                      </a:r>
                      <a:r>
                        <a:rPr lang="el-GR" sz="1800" baseline="-25000" dirty="0">
                          <a:effectLst/>
                        </a:rPr>
                        <a:t>(0)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33%</a:t>
                      </a:r>
                      <a:endParaRPr lang="el-GR" sz="1800" dirty="0">
                        <a:effectLst/>
                        <a:latin typeface="Courier New"/>
                        <a:ea typeface="Times New Roman"/>
                      </a:endParaRPr>
                    </a:p>
                  </a:txBody>
                  <a:tcPr marL="68580" marR="68580" marT="0" marB="0"/>
                </a:tc>
              </a:tr>
              <a:tr h="369041">
                <a:tc>
                  <a:txBody>
                    <a:bodyPr/>
                    <a:lstStyle/>
                    <a:p>
                      <a:pPr algn="just">
                        <a:spcAft>
                          <a:spcPts val="0"/>
                        </a:spcAft>
                      </a:pPr>
                      <a:r>
                        <a:rPr lang="el-GR" sz="1800" dirty="0">
                          <a:effectLst/>
                        </a:rPr>
                        <a:t>Χρόνος αναμονής  </a:t>
                      </a:r>
                      <a:r>
                        <a:rPr lang="en-US" sz="1800" dirty="0">
                          <a:effectLst/>
                        </a:rPr>
                        <a:t>W</a:t>
                      </a:r>
                      <a:r>
                        <a:rPr lang="en-US" sz="1800" baseline="-25000" dirty="0">
                          <a:effectLst/>
                        </a:rPr>
                        <a:t>q</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40 λεπτά</a:t>
                      </a:r>
                      <a:endParaRPr lang="el-GR" sz="1800" dirty="0">
                        <a:effectLst/>
                        <a:latin typeface="Courier New"/>
                        <a:ea typeface="Times New Roman"/>
                      </a:endParaRPr>
                    </a:p>
                  </a:txBody>
                  <a:tcPr marL="68580" marR="68580" marT="0" marB="0"/>
                </a:tc>
              </a:tr>
              <a:tr h="369041">
                <a:tc>
                  <a:txBody>
                    <a:bodyPr/>
                    <a:lstStyle/>
                    <a:p>
                      <a:pPr algn="just">
                        <a:spcAft>
                          <a:spcPts val="0"/>
                        </a:spcAft>
                      </a:pPr>
                      <a:r>
                        <a:rPr lang="el-GR" sz="1800" dirty="0">
                          <a:effectLst/>
                        </a:rPr>
                        <a:t>Πελάτες (αυτοκίνητα) σε αναμονή  </a:t>
                      </a:r>
                      <a:r>
                        <a:rPr lang="en-US" sz="1800" dirty="0">
                          <a:effectLst/>
                        </a:rPr>
                        <a:t>L</a:t>
                      </a:r>
                      <a:r>
                        <a:rPr lang="en-US" sz="1800" baseline="-25000" dirty="0">
                          <a:effectLst/>
                        </a:rPr>
                        <a:t>q</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1.33 αυτοκ.</a:t>
                      </a:r>
                      <a:endParaRPr lang="el-GR" sz="1800" dirty="0">
                        <a:effectLst/>
                        <a:latin typeface="Courier New"/>
                        <a:ea typeface="Times New Roman"/>
                      </a:endParaRPr>
                    </a:p>
                  </a:txBody>
                  <a:tcPr marL="68580" marR="68580" marT="0" marB="0"/>
                </a:tc>
              </a:tr>
              <a:tr h="369041">
                <a:tc>
                  <a:txBody>
                    <a:bodyPr/>
                    <a:lstStyle/>
                    <a:p>
                      <a:pPr algn="just">
                        <a:spcAft>
                          <a:spcPts val="0"/>
                        </a:spcAft>
                      </a:pPr>
                      <a:r>
                        <a:rPr lang="el-GR" sz="1800" dirty="0">
                          <a:effectLst/>
                        </a:rPr>
                        <a:t>Συνολικός χρόνος στο συνεργείο  </a:t>
                      </a:r>
                      <a:r>
                        <a:rPr lang="en-US" sz="1800" dirty="0">
                          <a:effectLst/>
                        </a:rPr>
                        <a:t>W</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 ώρα</a:t>
                      </a:r>
                      <a:endParaRPr lang="el-GR" sz="1800" dirty="0">
                        <a:effectLst/>
                        <a:latin typeface="Courier New"/>
                        <a:ea typeface="Times New Roman"/>
                      </a:endParaRPr>
                    </a:p>
                  </a:txBody>
                  <a:tcPr marL="68580" marR="68580" marT="0" marB="0"/>
                </a:tc>
              </a:tr>
              <a:tr h="369041">
                <a:tc>
                  <a:txBody>
                    <a:bodyPr/>
                    <a:lstStyle/>
                    <a:p>
                      <a:pPr algn="just">
                        <a:spcAft>
                          <a:spcPts val="0"/>
                        </a:spcAft>
                      </a:pPr>
                      <a:r>
                        <a:rPr lang="el-GR" sz="1800" dirty="0">
                          <a:effectLst/>
                        </a:rPr>
                        <a:t>Συνολικά αυτοκίνητα στο συνεργείο  </a:t>
                      </a:r>
                      <a:r>
                        <a:rPr lang="en-US" sz="1800" dirty="0">
                          <a:effectLst/>
                        </a:rPr>
                        <a:t>L</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 αυτοκ.</a:t>
                      </a:r>
                      <a:endParaRPr lang="el-GR" sz="18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289925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a:t>
            </a:r>
            <a:r>
              <a:rPr lang="el-GR" sz="3200" b="0" dirty="0" smtClean="0">
                <a:solidFill>
                  <a:prstClr val="white"/>
                </a:solidFill>
              </a:rPr>
              <a:t>2/2</a:t>
            </a:r>
            <a:endParaRPr lang="el-GR" dirty="0"/>
          </a:p>
        </p:txBody>
      </p:sp>
      <p:sp>
        <p:nvSpPr>
          <p:cNvPr id="3" name="2 - Θέση περιεχομένου"/>
          <p:cNvSpPr>
            <a:spLocks noGrp="1"/>
          </p:cNvSpPr>
          <p:nvPr>
            <p:ph idx="1"/>
          </p:nvPr>
        </p:nvSpPr>
        <p:spPr/>
        <p:txBody>
          <a:bodyPr>
            <a:normAutofit/>
          </a:bodyPr>
          <a:lstStyle/>
          <a:p>
            <a:pPr>
              <a:buNone/>
            </a:pPr>
            <a:r>
              <a:rPr lang="el-GR" b="1" dirty="0" smtClean="0"/>
              <a:t>Β)</a:t>
            </a:r>
            <a:r>
              <a:rPr lang="el-GR" dirty="0" smtClean="0"/>
              <a:t> Πρόκειται για το ίδιο σύστημα </a:t>
            </a:r>
            <a:r>
              <a:rPr lang="el-GR" b="1" dirty="0" smtClean="0"/>
              <a:t>Μ/Μ/1</a:t>
            </a:r>
            <a:r>
              <a:rPr lang="el-GR" dirty="0" smtClean="0"/>
              <a:t> με Μ.Ο. αφίξεων </a:t>
            </a:r>
            <a:r>
              <a:rPr lang="el-GR" b="1" i="1" dirty="0" smtClean="0"/>
              <a:t>λ</a:t>
            </a:r>
            <a:r>
              <a:rPr lang="el-GR" b="1" dirty="0" smtClean="0"/>
              <a:t> = 2</a:t>
            </a:r>
            <a:r>
              <a:rPr lang="el-GR" dirty="0" smtClean="0"/>
              <a:t> ανά ώρα, αλλά με τον βοηθό, ο Μ.Ο. εξυπηρετήσεων αυξάνει σε </a:t>
            </a:r>
            <a:r>
              <a:rPr lang="el-GR" b="1" i="1" dirty="0" smtClean="0"/>
              <a:t>μ</a:t>
            </a:r>
            <a:r>
              <a:rPr lang="el-GR" b="1" dirty="0" smtClean="0"/>
              <a:t> = 4</a:t>
            </a:r>
            <a:r>
              <a:rPr lang="el-GR" dirty="0" smtClean="0"/>
              <a:t> ανά ώρα. </a:t>
            </a:r>
          </a:p>
          <a:p>
            <a:pPr>
              <a:buNone/>
            </a:pPr>
            <a:r>
              <a:rPr lang="el-GR" b="1" dirty="0" smtClean="0"/>
              <a:t>Γ)</a:t>
            </a:r>
            <a:r>
              <a:rPr lang="el-GR" dirty="0" smtClean="0"/>
              <a:t> Εδώ πρόκειται για ένα σύστημα </a:t>
            </a:r>
            <a:r>
              <a:rPr lang="el-GR" b="1" dirty="0" smtClean="0"/>
              <a:t>Μ/Μ/</a:t>
            </a:r>
            <a:r>
              <a:rPr lang="en-US" b="1" dirty="0" smtClean="0"/>
              <a:t>s</a:t>
            </a:r>
            <a:r>
              <a:rPr lang="el-GR" dirty="0" smtClean="0"/>
              <a:t> με  </a:t>
            </a:r>
            <a:r>
              <a:rPr lang="en-US" b="1" i="1" dirty="0" smtClean="0"/>
              <a:t>s</a:t>
            </a:r>
            <a:r>
              <a:rPr lang="el-GR" b="1" dirty="0" smtClean="0"/>
              <a:t> = 2 </a:t>
            </a:r>
            <a:r>
              <a:rPr lang="el-GR" dirty="0" smtClean="0"/>
              <a:t>ή (</a:t>
            </a:r>
            <a:r>
              <a:rPr lang="el-GR" b="1" dirty="0" smtClean="0"/>
              <a:t>Μ/Μ/2</a:t>
            </a:r>
            <a:r>
              <a:rPr lang="el-GR" dirty="0" smtClean="0"/>
              <a:t>), με Μ.Ο. αφίξεων </a:t>
            </a:r>
            <a:r>
              <a:rPr lang="el-GR" b="1" i="1" dirty="0" smtClean="0"/>
              <a:t>λ</a:t>
            </a:r>
            <a:r>
              <a:rPr lang="el-GR" b="1" dirty="0" smtClean="0"/>
              <a:t> = 2</a:t>
            </a:r>
            <a:r>
              <a:rPr lang="el-GR" dirty="0" smtClean="0"/>
              <a:t> ανά ώρα και Μ.Ο. εξυπηρετήσεων </a:t>
            </a:r>
            <a:r>
              <a:rPr lang="el-GR" b="1" i="1" dirty="0" smtClean="0"/>
              <a:t>μ</a:t>
            </a:r>
            <a:r>
              <a:rPr lang="el-GR" b="1" dirty="0" smtClean="0"/>
              <a:t> = 3</a:t>
            </a:r>
            <a:r>
              <a:rPr lang="el-GR" dirty="0" smtClean="0"/>
              <a:t> ανά ώρα. </a:t>
            </a:r>
            <a:br>
              <a:rPr lang="el-GR" dirty="0" smtClean="0"/>
            </a:br>
            <a:r>
              <a:rPr lang="el-GR" dirty="0" smtClean="0"/>
              <a:t>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xmlns="" val="3898160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Συστήματα Ουρών Αναμονής </a:t>
            </a:r>
            <a:r>
              <a:rPr lang="el-GR" sz="3200" b="0" dirty="0" smtClean="0"/>
              <a:t>1/2</a:t>
            </a:r>
            <a:endParaRPr lang="el-GR" sz="3200" b="0" dirty="0"/>
          </a:p>
        </p:txBody>
      </p:sp>
      <p:sp>
        <p:nvSpPr>
          <p:cNvPr id="3" name="2 - Θέση περιεχομένου"/>
          <p:cNvSpPr>
            <a:spLocks noGrp="1"/>
          </p:cNvSpPr>
          <p:nvPr>
            <p:ph idx="1"/>
          </p:nvPr>
        </p:nvSpPr>
        <p:spPr/>
        <p:txBody>
          <a:bodyPr>
            <a:normAutofit/>
          </a:bodyPr>
          <a:lstStyle/>
          <a:p>
            <a:r>
              <a:rPr lang="el-GR" dirty="0" smtClean="0"/>
              <a:t>Η μελέτη και η βελτιστοποίηση των ουρών αναμονής έχει μεγάλο πεδίο εφαρμογών σε καθημερινά προβλήματα. Συχνά αλλάζουμε μέσο μεταφοράς γιατί η αναμονή στο ένα είναι μικρότερη από το άλλο, ή, επιλέγουμε την ώρα που το πολυκατάστημα έχει λιγότερη ουρά στα ταμεία, ή, αλλάζουμε τράπεζα για ταχύτερη εξυπηρέτηση.</a:t>
            </a:r>
          </a:p>
          <a:p>
            <a:pPr>
              <a:buNone/>
            </a:pPr>
            <a:endParaRPr lang="el-GR" dirty="0" smtClean="0"/>
          </a:p>
          <a:p>
            <a:r>
              <a:rPr lang="el-GR" dirty="0" smtClean="0"/>
              <a:t>Σε κάθε σύστημα ουράς αναμονής υπάρχουν «πελάτες» που προσέρχονται για εξυπηρέτηση, και μονάδες ή σταθμοί «εξυπηρέτησης» που τους διεκπεραιώνουν.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xmlns="" val="1318807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Τα κύρια χαρακτηριστικά των συστημάτων Β &amp; Γ θα είναι</a:t>
            </a:r>
            <a:r>
              <a:rPr lang="el-GR" dirty="0" smtClean="0"/>
              <a:t>:</a:t>
            </a:r>
            <a:endParaRPr lang="el-GR" dirty="0"/>
          </a:p>
        </p:txBody>
      </p:sp>
      <p:sp>
        <p:nvSpPr>
          <p:cNvPr id="3" name="2 - Θέση περιεχομένου"/>
          <p:cNvSpPr>
            <a:spLocks noGrp="1"/>
          </p:cNvSpPr>
          <p:nvPr>
            <p:ph idx="1"/>
          </p:nvPr>
        </p:nvSpPr>
        <p:spPr>
          <a:xfrm>
            <a:off x="395536" y="4005064"/>
            <a:ext cx="8229600" cy="2592288"/>
          </a:xfrm>
        </p:spPr>
        <p:txBody>
          <a:bodyPr/>
          <a:lstStyle/>
          <a:p>
            <a:pPr marL="0" indent="0">
              <a:buNone/>
            </a:pPr>
            <a:r>
              <a:rPr lang="el-GR" dirty="0"/>
              <a:t>Παρατηρούμε ότι ενώ η επιτάχυνση της εξυπηρέτησης με ένα βοηθό μειώνει το χρόνο αναμονής σχεδόν στο 1/3 (15'), η προσθήκη δεύτερης μονάδας επεξεργασίας βελτιώνει δραματικά το χρόνο αναμονής των πελατών από 40' σε 2.5' μόνο. Παρόμοια αλλά μικρότερη βελτίωση έχουν και τα άλλα χαρακτηριστικά.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1089781145"/>
              </p:ext>
            </p:extLst>
          </p:nvPr>
        </p:nvGraphicFramePr>
        <p:xfrm>
          <a:off x="683568" y="1340768"/>
          <a:ext cx="7632848" cy="2304256"/>
        </p:xfrm>
        <a:graphic>
          <a:graphicData uri="http://schemas.openxmlformats.org/drawingml/2006/table">
            <a:tbl>
              <a:tblPr firstRow="1" firstCol="1" bandRow="1">
                <a:tableStyleId>{5C22544A-7EE6-4342-B048-85BDC9FD1C3A}</a:tableStyleId>
              </a:tblPr>
              <a:tblGrid>
                <a:gridCol w="4045609"/>
                <a:gridCol w="1452832"/>
                <a:gridCol w="2134407"/>
              </a:tblGrid>
              <a:tr h="288032">
                <a:tc>
                  <a:txBody>
                    <a:bodyPr/>
                    <a:lstStyle/>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λ = 2, μ = 4</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λ = 2, μ = 3, </a:t>
                      </a:r>
                      <a:r>
                        <a:rPr lang="en-US" sz="1600" dirty="0">
                          <a:effectLst/>
                        </a:rPr>
                        <a:t>s </a:t>
                      </a:r>
                      <a:r>
                        <a:rPr lang="el-GR" sz="1600" dirty="0">
                          <a:effectLst/>
                        </a:rPr>
                        <a:t>= 2</a:t>
                      </a:r>
                      <a:endParaRPr lang="el-GR" sz="1600" dirty="0">
                        <a:effectLst/>
                        <a:latin typeface="Courier New"/>
                        <a:ea typeface="Times New Roman"/>
                      </a:endParaRPr>
                    </a:p>
                  </a:txBody>
                  <a:tcPr marL="68580" marR="68580" marT="0" marB="0"/>
                </a:tc>
              </a:tr>
              <a:tr h="576064">
                <a:tc>
                  <a:txBody>
                    <a:bodyPr/>
                    <a:lstStyle/>
                    <a:p>
                      <a:pPr algn="just">
                        <a:spcAft>
                          <a:spcPts val="0"/>
                        </a:spcAft>
                      </a:pPr>
                      <a:r>
                        <a:rPr lang="el-GR" sz="1600" dirty="0">
                          <a:effectLst/>
                        </a:rPr>
                        <a:t>Ποσοστό απασχόλησης του συνεργείου  ρ</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50%</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33%</a:t>
                      </a:r>
                      <a:endParaRPr lang="el-GR" sz="1600" dirty="0">
                        <a:effectLst/>
                        <a:latin typeface="Courier New"/>
                        <a:ea typeface="Times New Roman"/>
                      </a:endParaRPr>
                    </a:p>
                  </a:txBody>
                  <a:tcPr marL="68580" marR="68580" marT="0" marB="0"/>
                </a:tc>
              </a:tr>
              <a:tr h="288032">
                <a:tc>
                  <a:txBody>
                    <a:bodyPr/>
                    <a:lstStyle/>
                    <a:p>
                      <a:pPr algn="just">
                        <a:spcAft>
                          <a:spcPts val="0"/>
                        </a:spcAft>
                      </a:pPr>
                      <a:r>
                        <a:rPr lang="el-GR" sz="1600" dirty="0">
                          <a:effectLst/>
                        </a:rPr>
                        <a:t>Ποσοστό νεκρού χρόνου Ρ</a:t>
                      </a:r>
                      <a:r>
                        <a:rPr lang="el-GR" sz="1600" baseline="-25000" dirty="0">
                          <a:effectLst/>
                        </a:rPr>
                        <a:t>(0)</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50%</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50%</a:t>
                      </a:r>
                      <a:endParaRPr lang="el-GR" sz="1600" dirty="0">
                        <a:effectLst/>
                        <a:latin typeface="Courier New"/>
                        <a:ea typeface="Times New Roman"/>
                      </a:endParaRPr>
                    </a:p>
                  </a:txBody>
                  <a:tcPr marL="68580" marR="68580" marT="0" marB="0"/>
                </a:tc>
              </a:tr>
              <a:tr h="288032">
                <a:tc>
                  <a:txBody>
                    <a:bodyPr/>
                    <a:lstStyle/>
                    <a:p>
                      <a:pPr algn="just">
                        <a:spcAft>
                          <a:spcPts val="0"/>
                        </a:spcAft>
                      </a:pPr>
                      <a:r>
                        <a:rPr lang="el-GR" sz="1600" dirty="0">
                          <a:effectLst/>
                        </a:rPr>
                        <a:t>Χρόνος αναμονής  </a:t>
                      </a:r>
                      <a:r>
                        <a:rPr lang="en-US" sz="1600" dirty="0">
                          <a:effectLst/>
                        </a:rPr>
                        <a:t>W</a:t>
                      </a:r>
                      <a:r>
                        <a:rPr lang="en-US" sz="1600" baseline="-25000" dirty="0">
                          <a:effectLst/>
                        </a:rPr>
                        <a:t>q</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15 λεπτά</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2.5 λεπτά</a:t>
                      </a:r>
                      <a:endParaRPr lang="el-GR" sz="1600" dirty="0">
                        <a:effectLst/>
                        <a:latin typeface="Courier New"/>
                        <a:ea typeface="Times New Roman"/>
                      </a:endParaRPr>
                    </a:p>
                  </a:txBody>
                  <a:tcPr marL="68580" marR="68580" marT="0" marB="0"/>
                </a:tc>
              </a:tr>
              <a:tr h="288032">
                <a:tc>
                  <a:txBody>
                    <a:bodyPr/>
                    <a:lstStyle/>
                    <a:p>
                      <a:pPr algn="just">
                        <a:spcAft>
                          <a:spcPts val="0"/>
                        </a:spcAft>
                      </a:pPr>
                      <a:r>
                        <a:rPr lang="el-GR" sz="1600" dirty="0">
                          <a:effectLst/>
                        </a:rPr>
                        <a:t>Πελάτες (αυτοκίνητα) σε αναμονή  </a:t>
                      </a:r>
                      <a:r>
                        <a:rPr lang="en-US" sz="1600" dirty="0">
                          <a:effectLst/>
                        </a:rPr>
                        <a:t>L</a:t>
                      </a:r>
                      <a:r>
                        <a:rPr lang="en-US" sz="1600" baseline="-25000" dirty="0">
                          <a:effectLst/>
                        </a:rPr>
                        <a:t>q</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0.5 αυτοκ.</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0.083 αυτοκ.</a:t>
                      </a:r>
                      <a:endParaRPr lang="el-GR" sz="1600" dirty="0">
                        <a:effectLst/>
                        <a:latin typeface="Courier New"/>
                        <a:ea typeface="Times New Roman"/>
                      </a:endParaRPr>
                    </a:p>
                  </a:txBody>
                  <a:tcPr marL="68580" marR="68580" marT="0" marB="0"/>
                </a:tc>
              </a:tr>
              <a:tr h="288032">
                <a:tc>
                  <a:txBody>
                    <a:bodyPr/>
                    <a:lstStyle/>
                    <a:p>
                      <a:pPr algn="just">
                        <a:spcAft>
                          <a:spcPts val="0"/>
                        </a:spcAft>
                      </a:pPr>
                      <a:r>
                        <a:rPr lang="el-GR" sz="1600" dirty="0">
                          <a:effectLst/>
                        </a:rPr>
                        <a:t>Συνολικός χρόνος στο συνεργείο  </a:t>
                      </a:r>
                      <a:r>
                        <a:rPr lang="en-US" sz="1600" dirty="0">
                          <a:effectLst/>
                        </a:rPr>
                        <a:t>W</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30 λεπτά</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22.5 λεπτά</a:t>
                      </a:r>
                      <a:endParaRPr lang="el-GR" sz="1600" dirty="0">
                        <a:effectLst/>
                        <a:latin typeface="Courier New"/>
                        <a:ea typeface="Times New Roman"/>
                      </a:endParaRPr>
                    </a:p>
                  </a:txBody>
                  <a:tcPr marL="68580" marR="68580" marT="0" marB="0"/>
                </a:tc>
              </a:tr>
              <a:tr h="288032">
                <a:tc>
                  <a:txBody>
                    <a:bodyPr/>
                    <a:lstStyle/>
                    <a:p>
                      <a:pPr algn="just">
                        <a:spcAft>
                          <a:spcPts val="0"/>
                        </a:spcAft>
                      </a:pPr>
                      <a:r>
                        <a:rPr lang="el-GR" sz="1600" dirty="0">
                          <a:effectLst/>
                        </a:rPr>
                        <a:t>Συνολικά αυτοκίνητα στο συνεργείο  </a:t>
                      </a:r>
                      <a:r>
                        <a:rPr lang="en-US" sz="1600" dirty="0">
                          <a:effectLst/>
                        </a:rPr>
                        <a:t>L</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 αυτοκ.</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0.75 αυτοκ.</a:t>
                      </a:r>
                      <a:endParaRPr lang="el-GR" sz="16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948881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Ελαχιστοποίηση Κόστους σε Συστήματα Ουρών Αναμονής</a:t>
            </a:r>
            <a:endParaRPr lang="el-GR" dirty="0"/>
          </a:p>
        </p:txBody>
      </p:sp>
      <p:sp>
        <p:nvSpPr>
          <p:cNvPr id="3" name="2 - Θέση περιεχομένου"/>
          <p:cNvSpPr>
            <a:spLocks noGrp="1"/>
          </p:cNvSpPr>
          <p:nvPr>
            <p:ph idx="1"/>
          </p:nvPr>
        </p:nvSpPr>
        <p:spPr/>
        <p:txBody>
          <a:bodyPr>
            <a:normAutofit fontScale="77500" lnSpcReduction="20000"/>
          </a:bodyPr>
          <a:lstStyle/>
          <a:p>
            <a:pPr marL="0" indent="0">
              <a:buNone/>
            </a:pPr>
            <a:r>
              <a:rPr lang="el-GR" b="1" dirty="0" smtClean="0"/>
              <a:t>ΥΠΟΛΟΓΙΣΜΟΣ ΟΙΚΟΝΟΜΙΚΟΤΕΡΗΣ ΛΕΙΤΟΥΡΓΙΑΣ</a:t>
            </a:r>
          </a:p>
          <a:p>
            <a:r>
              <a:rPr lang="el-GR" dirty="0" smtClean="0"/>
              <a:t>Ένας από τους λόγους μελέτη των ουρών αναμονής είναι η βελτίωσή του από πλευράς κόστους ή χρόνου που πάλι μεταφράζεται σε κόστος (δυσαρεστημένος πελάτης, ανεκμετάλλευτα μηχανήματα, κλπ.) </a:t>
            </a:r>
          </a:p>
          <a:p>
            <a:r>
              <a:rPr lang="el-GR" dirty="0" smtClean="0"/>
              <a:t>Το συνολικό κόστος λειτουργίας (</a:t>
            </a:r>
            <a:r>
              <a:rPr lang="el-GR" i="1" dirty="0" smtClean="0"/>
              <a:t>ΣΚΛ</a:t>
            </a:r>
            <a:r>
              <a:rPr lang="el-GR" dirty="0" smtClean="0"/>
              <a:t>) ανά χρονική μονάδα ορίζεται σαν το άθροισμα του κόστους αναμονής (</a:t>
            </a:r>
            <a:r>
              <a:rPr lang="el-GR" i="1" dirty="0" smtClean="0"/>
              <a:t>ΚΑ</a:t>
            </a:r>
            <a:r>
              <a:rPr lang="el-GR" dirty="0" smtClean="0"/>
              <a:t>) και του κόστους εξυπηρέτησης (</a:t>
            </a:r>
            <a:r>
              <a:rPr lang="el-GR" i="1" dirty="0" smtClean="0"/>
              <a:t>ΚΕ</a:t>
            </a:r>
            <a:r>
              <a:rPr lang="el-GR" dirty="0" smtClean="0"/>
              <a:t>).</a:t>
            </a:r>
          </a:p>
          <a:p>
            <a:pPr marL="0" indent="0" algn="ctr">
              <a:buNone/>
            </a:pPr>
            <a:r>
              <a:rPr lang="el-GR" i="1" dirty="0" smtClean="0"/>
              <a:t>ΣΚΛ</a:t>
            </a:r>
            <a:r>
              <a:rPr lang="el-GR" dirty="0" smtClean="0"/>
              <a:t> = </a:t>
            </a:r>
            <a:r>
              <a:rPr lang="el-GR" i="1" dirty="0" smtClean="0"/>
              <a:t>ΚΑ </a:t>
            </a:r>
            <a:r>
              <a:rPr lang="el-GR" dirty="0" smtClean="0"/>
              <a:t>+ </a:t>
            </a:r>
            <a:r>
              <a:rPr lang="el-GR" i="1" dirty="0" smtClean="0"/>
              <a:t>ΚΕ</a:t>
            </a:r>
            <a:endParaRPr lang="el-GR" dirty="0" smtClean="0"/>
          </a:p>
          <a:p>
            <a:r>
              <a:rPr lang="el-GR" dirty="0" smtClean="0"/>
              <a:t>Το κόστος αναμονής </a:t>
            </a:r>
            <a:r>
              <a:rPr lang="el-GR" i="1" dirty="0" smtClean="0"/>
              <a:t>ΚΑ</a:t>
            </a:r>
            <a:r>
              <a:rPr lang="el-GR" dirty="0" smtClean="0"/>
              <a:t> είναι συνάρτηση του ρυθμού αφίξεων </a:t>
            </a:r>
            <a:r>
              <a:rPr lang="el-GR" i="1" dirty="0" smtClean="0"/>
              <a:t>λ</a:t>
            </a:r>
            <a:r>
              <a:rPr lang="el-GR" dirty="0" smtClean="0"/>
              <a:t> και του χρόνου αναμονής στην ουρά </a:t>
            </a:r>
            <a:r>
              <a:rPr lang="en-US" i="1" dirty="0" smtClean="0"/>
              <a:t>W</a:t>
            </a:r>
            <a:r>
              <a:rPr lang="en-US" i="1" baseline="-25000" dirty="0" smtClean="0"/>
              <a:t>q</a:t>
            </a:r>
            <a:r>
              <a:rPr lang="el-GR" dirty="0" smtClean="0"/>
              <a:t>. Αν το κόστος αναμονής ανά πελάτη και ανά χρονική μονάδα είναι </a:t>
            </a:r>
            <a:r>
              <a:rPr lang="el-GR" i="1" dirty="0" smtClean="0"/>
              <a:t>Κ</a:t>
            </a:r>
            <a:r>
              <a:rPr lang="en-US" i="1" baseline="-25000" dirty="0" smtClean="0"/>
              <a:t>W</a:t>
            </a:r>
            <a:r>
              <a:rPr lang="el-GR" dirty="0" smtClean="0"/>
              <a:t>, τότε το συνολικό κόστος αναμονής </a:t>
            </a:r>
            <a:r>
              <a:rPr lang="el-GR" i="1" dirty="0" smtClean="0"/>
              <a:t>ΚΑ</a:t>
            </a:r>
            <a:r>
              <a:rPr lang="el-GR" dirty="0" smtClean="0"/>
              <a:t> είναι:</a:t>
            </a:r>
          </a:p>
          <a:p>
            <a:pPr marL="0" indent="0" algn="ctr">
              <a:buNone/>
            </a:pPr>
            <a:r>
              <a:rPr lang="el-GR" i="1" dirty="0" smtClean="0"/>
              <a:t>ΚΑ </a:t>
            </a:r>
            <a:r>
              <a:rPr lang="el-GR" dirty="0" smtClean="0"/>
              <a:t>= </a:t>
            </a:r>
            <a:r>
              <a:rPr lang="el-GR" i="1" dirty="0" smtClean="0"/>
              <a:t>λ</a:t>
            </a:r>
            <a:r>
              <a:rPr lang="el-GR" dirty="0" smtClean="0"/>
              <a:t>·</a:t>
            </a:r>
            <a:r>
              <a:rPr lang="pl-PL" i="1" dirty="0" smtClean="0"/>
              <a:t>W</a:t>
            </a:r>
            <a:r>
              <a:rPr lang="pl-PL" i="1" baseline="-25000" dirty="0" smtClean="0"/>
              <a:t>q</a:t>
            </a:r>
            <a:r>
              <a:rPr lang="el-GR" dirty="0" smtClean="0"/>
              <a:t>·</a:t>
            </a:r>
            <a:r>
              <a:rPr lang="pl-PL" i="1" dirty="0" smtClean="0"/>
              <a:t>K</a:t>
            </a:r>
            <a:r>
              <a:rPr lang="pl-PL" i="1" baseline="-25000" dirty="0" smtClean="0"/>
              <a:t>W</a:t>
            </a:r>
            <a:r>
              <a:rPr lang="el-GR" dirty="0" smtClean="0"/>
              <a:t> </a:t>
            </a:r>
          </a:p>
          <a:p>
            <a:r>
              <a:rPr lang="el-GR" dirty="0" smtClean="0"/>
              <a:t>Το κόστος λειτουργίας της ουράς </a:t>
            </a:r>
            <a:r>
              <a:rPr lang="el-GR" i="1" dirty="0" smtClean="0"/>
              <a:t>ΚΕ</a:t>
            </a:r>
            <a:r>
              <a:rPr lang="el-GR" dirty="0" smtClean="0"/>
              <a:t> εξαρτάται από τα έξοδα λειτουργίας (μισθοί, καύσιμα, κλπ.) κάθε μονάδας επεξεργασίας ανά χρονική μονάδα και από τον αριθμό των μονάδων επεξεργασίας.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xmlns="" val="2851388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Υπολογισμός βέλτιστου αριθμού θέσεων εργασίας</a:t>
            </a:r>
            <a:endParaRPr lang="el-GR" dirty="0"/>
          </a:p>
        </p:txBody>
      </p:sp>
      <p:sp>
        <p:nvSpPr>
          <p:cNvPr id="3" name="2 - Θέση περιεχομένου"/>
          <p:cNvSpPr>
            <a:spLocks noGrp="1"/>
          </p:cNvSpPr>
          <p:nvPr>
            <p:ph idx="1"/>
          </p:nvPr>
        </p:nvSpPr>
        <p:spPr/>
        <p:txBody>
          <a:bodyPr>
            <a:normAutofit fontScale="77500" lnSpcReduction="20000"/>
          </a:bodyPr>
          <a:lstStyle/>
          <a:p>
            <a:pPr marL="0" indent="0">
              <a:buNone/>
            </a:pPr>
            <a:r>
              <a:rPr lang="el-GR" dirty="0" smtClean="0"/>
              <a:t>Θα δούμε αναλυτικά τον τρόπο υπολογισμού με τη βοήθεια του παρακάτω παραδείγματος</a:t>
            </a:r>
          </a:p>
          <a:p>
            <a:pPr>
              <a:buNone/>
            </a:pPr>
            <a:r>
              <a:rPr lang="el-GR" b="1" dirty="0" smtClean="0"/>
              <a:t>ΠΑΡΑΔΕΙΓΜΑ</a:t>
            </a:r>
          </a:p>
          <a:p>
            <a:r>
              <a:rPr lang="el-GR" dirty="0" smtClean="0"/>
              <a:t>Σε ένα εργοτάξιο πραγματοποιείται εκφόρτωση φορτηγών με σάκους τσιμέντου. Έχει υπολογιστεί ότι 2 εργάτες ξεφορτώνουν 1 φορτηγό σε μια ώρα και αν αυξηθούν οι εργάτες μειώνεται ανάλογα και ο χρόνος εκφόρτωσης (π.χ. 4 εργάτες σε ½ ώρα, κλπ.). Στο εργοτάξιο φτάνουν φορτηγά με ρυθμό 3 οχήματα την ώρα. Το κόστος μιας εργατοώρας είναι 10€ και το ωριαίο κόστος αναμονής ενός φορτηγού είναι 50 €. Να υπολογιστούν τα παρακάτω:</a:t>
            </a:r>
          </a:p>
          <a:p>
            <a:pPr lvl="1">
              <a:buNone/>
            </a:pPr>
            <a:r>
              <a:rPr lang="el-GR" b="1" dirty="0" smtClean="0"/>
              <a:t>Α)</a:t>
            </a:r>
            <a:r>
              <a:rPr lang="el-GR" dirty="0" smtClean="0"/>
              <a:t> Ο ελάχιστος απαιτούμενος αριθμός εργατών</a:t>
            </a:r>
          </a:p>
          <a:p>
            <a:pPr lvl="1">
              <a:buNone/>
            </a:pPr>
            <a:r>
              <a:rPr lang="el-GR" b="1" dirty="0" smtClean="0"/>
              <a:t>Β)</a:t>
            </a:r>
            <a:r>
              <a:rPr lang="el-GR" dirty="0" smtClean="0"/>
              <a:t> Αν το εργοτάξιο χρησιμοποιήσει 12 εργάτες ποια θα είναι τα χαρακτηριστικά αναμονής και εξυπηρέτησης του συστήματος, και, ποιο θα είναι το ωριαίο κόστος λειτουργίας;</a:t>
            </a:r>
          </a:p>
          <a:p>
            <a:pPr lvl="1">
              <a:buNone/>
            </a:pPr>
            <a:r>
              <a:rPr lang="el-GR" b="1" dirty="0" smtClean="0"/>
              <a:t>Γ)</a:t>
            </a:r>
            <a:r>
              <a:rPr lang="el-GR" dirty="0" smtClean="0"/>
              <a:t> Ποιος είναι ο βέλτιστος αριθμός εργατών για οικονομικότερη λειτουργία;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xmlns="" val="1725812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a:t>
            </a:r>
            <a:r>
              <a:rPr lang="el-GR" sz="3200" b="0" dirty="0" smtClean="0"/>
              <a:t>1/3</a:t>
            </a:r>
            <a:endParaRPr lang="el-GR" sz="3200" b="0" dirty="0"/>
          </a:p>
        </p:txBody>
      </p:sp>
      <p:sp>
        <p:nvSpPr>
          <p:cNvPr id="3" name="2 - Θέση περιεχομένου"/>
          <p:cNvSpPr>
            <a:spLocks noGrp="1"/>
          </p:cNvSpPr>
          <p:nvPr>
            <p:ph idx="1"/>
          </p:nvPr>
        </p:nvSpPr>
        <p:spPr>
          <a:xfrm>
            <a:off x="457200" y="1340768"/>
            <a:ext cx="8229600" cy="1944216"/>
          </a:xfrm>
        </p:spPr>
        <p:txBody>
          <a:bodyPr/>
          <a:lstStyle/>
          <a:p>
            <a:pPr marL="0" indent="0">
              <a:buNone/>
            </a:pPr>
            <a:r>
              <a:rPr lang="el-GR" b="1" dirty="0"/>
              <a:t>Α) </a:t>
            </a:r>
            <a:r>
              <a:rPr lang="el-GR" dirty="0"/>
              <a:t>Έχουμε ένα σύστημα Μ/Μ/1 με </a:t>
            </a:r>
            <a:r>
              <a:rPr lang="el-GR" b="1" i="1" dirty="0"/>
              <a:t>λ</a:t>
            </a:r>
            <a:r>
              <a:rPr lang="el-GR" dirty="0"/>
              <a:t> = 3. Η βασική συνθήκη σε ένα τέτοιο σύστημα είναι: </a:t>
            </a:r>
            <a:r>
              <a:rPr lang="el-GR" b="1" i="1" dirty="0"/>
              <a:t>μ</a:t>
            </a:r>
            <a:r>
              <a:rPr lang="el-GR" dirty="0"/>
              <a:t> &gt; </a:t>
            </a:r>
            <a:r>
              <a:rPr lang="el-GR" b="1" i="1" dirty="0"/>
              <a:t>λ</a:t>
            </a:r>
            <a:r>
              <a:rPr lang="el-GR" dirty="0"/>
              <a:t>.</a:t>
            </a:r>
          </a:p>
          <a:p>
            <a:pPr marL="0" indent="0">
              <a:buNone/>
            </a:pPr>
            <a:r>
              <a:rPr lang="el-GR" dirty="0"/>
              <a:t>Συμπληρώνουμε λοιπόν τον παρακάτω πίνακα για να βρούμε τον μικρότερο αριθμό εργατών που ικανοποιεί τη συνθήκη.</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2191290293"/>
              </p:ext>
            </p:extLst>
          </p:nvPr>
        </p:nvGraphicFramePr>
        <p:xfrm>
          <a:off x="971600" y="3356992"/>
          <a:ext cx="6624736" cy="2468880"/>
        </p:xfrm>
        <a:graphic>
          <a:graphicData uri="http://schemas.openxmlformats.org/drawingml/2006/table">
            <a:tbl>
              <a:tblPr firstRow="1" firstCol="1" bandRow="1">
                <a:tableStyleId>{5C22544A-7EE6-4342-B048-85BDC9FD1C3A}</a:tableStyleId>
              </a:tblPr>
              <a:tblGrid>
                <a:gridCol w="1437454"/>
                <a:gridCol w="2878569"/>
                <a:gridCol w="2308713"/>
              </a:tblGrid>
              <a:tr h="496055">
                <a:tc>
                  <a:txBody>
                    <a:bodyPr/>
                    <a:lstStyle/>
                    <a:p>
                      <a:pPr algn="ctr">
                        <a:spcAft>
                          <a:spcPts val="0"/>
                        </a:spcAft>
                      </a:pPr>
                      <a:r>
                        <a:rPr lang="el-GR" sz="1800" dirty="0" smtClean="0">
                          <a:effectLst/>
                        </a:rPr>
                        <a:t>Αριθμός</a:t>
                      </a:r>
                    </a:p>
                    <a:p>
                      <a:pPr algn="ctr">
                        <a:spcAft>
                          <a:spcPts val="0"/>
                        </a:spcAft>
                      </a:pPr>
                      <a:r>
                        <a:rPr lang="el-GR" sz="1800" dirty="0" smtClean="0">
                          <a:effectLst/>
                        </a:rPr>
                        <a:t>εργατών</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Χρόνος εκφόρτωσης </a:t>
                      </a:r>
                    </a:p>
                    <a:p>
                      <a:pPr algn="ctr">
                        <a:spcAft>
                          <a:spcPts val="0"/>
                        </a:spcAft>
                      </a:pPr>
                      <a:r>
                        <a:rPr lang="el-GR" sz="1800" dirty="0" smtClean="0">
                          <a:effectLst/>
                        </a:rPr>
                        <a:t>1 φορτηγού</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μ  </a:t>
                      </a:r>
                    </a:p>
                    <a:p>
                      <a:pPr algn="ctr">
                        <a:spcAft>
                          <a:spcPts val="0"/>
                        </a:spcAft>
                      </a:pPr>
                      <a:r>
                        <a:rPr lang="el-GR" sz="1800" dirty="0" smtClean="0">
                          <a:effectLst/>
                        </a:rPr>
                        <a:t>(φορτηγά/ώρα)</a:t>
                      </a:r>
                      <a:endParaRPr lang="el-GR" sz="1800" dirty="0">
                        <a:effectLst/>
                        <a:latin typeface="Courier New"/>
                        <a:ea typeface="Times New Roman"/>
                      </a:endParaRPr>
                    </a:p>
                  </a:txBody>
                  <a:tcPr marL="68580" marR="68580" marT="0" marB="0"/>
                </a:tc>
              </a:tr>
              <a:tr h="248028">
                <a:tc>
                  <a:txBody>
                    <a:bodyPr/>
                    <a:lstStyle/>
                    <a:p>
                      <a:pPr algn="ctr">
                        <a:spcAft>
                          <a:spcPts val="0"/>
                        </a:spcAft>
                      </a:pPr>
                      <a:r>
                        <a:rPr lang="el-GR" sz="1800" dirty="0" smtClean="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2</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0.5</a:t>
                      </a:r>
                      <a:endParaRPr lang="el-GR" sz="1800" dirty="0">
                        <a:effectLst/>
                        <a:latin typeface="Courier New"/>
                        <a:ea typeface="Times New Roman"/>
                      </a:endParaRPr>
                    </a:p>
                  </a:txBody>
                  <a:tcPr marL="68580" marR="68580" marT="0" marB="0"/>
                </a:tc>
              </a:tr>
              <a:tr h="248028">
                <a:tc>
                  <a:txBody>
                    <a:bodyPr/>
                    <a:lstStyle/>
                    <a:p>
                      <a:pPr algn="ctr">
                        <a:spcAft>
                          <a:spcPts val="0"/>
                        </a:spcAft>
                      </a:pPr>
                      <a:r>
                        <a:rPr lang="el-GR" sz="1800" dirty="0" smtClean="0">
                          <a:effectLst/>
                        </a:rPr>
                        <a:t>2</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1</a:t>
                      </a:r>
                      <a:endParaRPr lang="el-GR" sz="1800" dirty="0">
                        <a:effectLst/>
                        <a:latin typeface="Courier New"/>
                        <a:ea typeface="Times New Roman"/>
                      </a:endParaRPr>
                    </a:p>
                  </a:txBody>
                  <a:tcPr marL="68580" marR="68580" marT="0" marB="0"/>
                </a:tc>
              </a:tr>
              <a:tr h="248028">
                <a:tc>
                  <a:txBody>
                    <a:bodyPr/>
                    <a:lstStyle/>
                    <a:p>
                      <a:pPr algn="ctr">
                        <a:spcAft>
                          <a:spcPts val="0"/>
                        </a:spcAft>
                      </a:pPr>
                      <a:r>
                        <a:rPr lang="el-GR" sz="1800" dirty="0" smtClean="0">
                          <a:effectLst/>
                        </a:rPr>
                        <a:t>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2/3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1.5</a:t>
                      </a:r>
                      <a:endParaRPr lang="el-GR" sz="1800" dirty="0">
                        <a:effectLst/>
                        <a:latin typeface="Courier New"/>
                        <a:ea typeface="Times New Roman"/>
                      </a:endParaRPr>
                    </a:p>
                  </a:txBody>
                  <a:tcPr marL="68580" marR="68580" marT="0" marB="0"/>
                </a:tc>
              </a:tr>
              <a:tr h="248028">
                <a:tc>
                  <a:txBody>
                    <a:bodyPr/>
                    <a:lstStyle/>
                    <a:p>
                      <a:pPr algn="ctr">
                        <a:spcAft>
                          <a:spcPts val="0"/>
                        </a:spcAft>
                      </a:pPr>
                      <a:r>
                        <a:rPr lang="el-GR" sz="1800" dirty="0" smtClean="0">
                          <a:effectLst/>
                        </a:rPr>
                        <a:t>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½</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2</a:t>
                      </a:r>
                      <a:endParaRPr lang="el-GR" sz="1800" dirty="0">
                        <a:effectLst/>
                        <a:latin typeface="Courier New"/>
                        <a:ea typeface="Times New Roman"/>
                      </a:endParaRPr>
                    </a:p>
                  </a:txBody>
                  <a:tcPr marL="68580" marR="68580" marT="0" marB="0"/>
                </a:tc>
              </a:tr>
              <a:tr h="248028">
                <a:tc>
                  <a:txBody>
                    <a:bodyPr/>
                    <a:lstStyle/>
                    <a:p>
                      <a:pPr algn="ctr">
                        <a:spcAft>
                          <a:spcPts val="0"/>
                        </a:spcAft>
                      </a:pPr>
                      <a:r>
                        <a:rPr lang="el-GR" sz="1800" dirty="0" smtClean="0">
                          <a:effectLst/>
                        </a:rPr>
                        <a:t>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2/5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2.5</a:t>
                      </a:r>
                      <a:endParaRPr lang="el-GR" sz="1800" dirty="0">
                        <a:effectLst/>
                        <a:latin typeface="Courier New"/>
                        <a:ea typeface="Times New Roman"/>
                      </a:endParaRPr>
                    </a:p>
                  </a:txBody>
                  <a:tcPr marL="68580" marR="68580" marT="0" marB="0"/>
                </a:tc>
              </a:tr>
              <a:tr h="248028">
                <a:tc>
                  <a:txBody>
                    <a:bodyPr/>
                    <a:lstStyle/>
                    <a:p>
                      <a:pPr algn="ctr">
                        <a:spcAft>
                          <a:spcPts val="0"/>
                        </a:spcAft>
                      </a:pPr>
                      <a:r>
                        <a:rPr lang="el-GR" sz="1800" dirty="0" smtClean="0">
                          <a:effectLst/>
                        </a:rPr>
                        <a:t>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1/3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3 (= λ)</a:t>
                      </a:r>
                      <a:endParaRPr lang="el-GR" sz="1800" dirty="0">
                        <a:effectLst/>
                        <a:latin typeface="Courier New"/>
                        <a:ea typeface="Times New Roman"/>
                      </a:endParaRPr>
                    </a:p>
                  </a:txBody>
                  <a:tcPr marL="68580" marR="68580" marT="0" marB="0"/>
                </a:tc>
              </a:tr>
              <a:tr h="248028">
                <a:tc>
                  <a:txBody>
                    <a:bodyPr/>
                    <a:lstStyle/>
                    <a:p>
                      <a:pPr algn="ctr">
                        <a:spcAft>
                          <a:spcPts val="0"/>
                        </a:spcAft>
                      </a:pPr>
                      <a:r>
                        <a:rPr lang="el-GR" sz="1800" dirty="0" smtClean="0">
                          <a:effectLst/>
                        </a:rPr>
                        <a:t>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2/7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3.5</a:t>
                      </a:r>
                      <a:endParaRPr lang="el-GR" sz="1800" dirty="0">
                        <a:effectLst/>
                        <a:latin typeface="Courier New"/>
                        <a:ea typeface="Times New Roman"/>
                      </a:endParaRPr>
                    </a:p>
                  </a:txBody>
                  <a:tcPr marL="68580" marR="68580" marT="0" marB="0"/>
                </a:tc>
              </a:tr>
            </a:tbl>
          </a:graphicData>
        </a:graphic>
      </p:graphicFrame>
      <p:sp>
        <p:nvSpPr>
          <p:cNvPr id="6" name="Ορθογώνιο 5"/>
          <p:cNvSpPr/>
          <p:nvPr/>
        </p:nvSpPr>
        <p:spPr>
          <a:xfrm>
            <a:off x="683568" y="5949280"/>
            <a:ext cx="7560840" cy="498598"/>
          </a:xfrm>
          <a:prstGeom prst="rect">
            <a:avLst/>
          </a:prstGeom>
        </p:spPr>
        <p:txBody>
          <a:bodyPr wrap="square">
            <a:spAutoFit/>
          </a:bodyPr>
          <a:lstStyle/>
          <a:p>
            <a:pPr>
              <a:lnSpc>
                <a:spcPct val="110000"/>
              </a:lnSpc>
              <a:spcBef>
                <a:spcPts val="1200"/>
              </a:spcBef>
            </a:pPr>
            <a:r>
              <a:rPr lang="el-GR" sz="2400" dirty="0">
                <a:latin typeface="+mn-lt"/>
              </a:rPr>
              <a:t>Ο ελάχιστος αριθμός εργατών ώστε </a:t>
            </a:r>
            <a:r>
              <a:rPr lang="el-GR" sz="2400" b="1" dirty="0">
                <a:latin typeface="+mn-lt"/>
              </a:rPr>
              <a:t>μ &gt; λ  </a:t>
            </a:r>
            <a:r>
              <a:rPr lang="el-GR" sz="2400" dirty="0">
                <a:latin typeface="+mn-lt"/>
              </a:rPr>
              <a:t>είναι: 7.</a:t>
            </a:r>
          </a:p>
        </p:txBody>
      </p:sp>
    </p:spTree>
    <p:extLst>
      <p:ext uri="{BB962C8B-B14F-4D97-AF65-F5344CB8AC3E}">
        <p14:creationId xmlns:p14="http://schemas.microsoft.com/office/powerpoint/2010/main" xmlns="" val="2948343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a:t>
            </a:r>
            <a:r>
              <a:rPr lang="el-GR" sz="3200" b="0" dirty="0" smtClean="0">
                <a:solidFill>
                  <a:prstClr val="white"/>
                </a:solidFill>
              </a:rPr>
              <a:t>2/3</a:t>
            </a:r>
            <a:endParaRPr lang="el-GR" dirty="0"/>
          </a:p>
        </p:txBody>
      </p:sp>
      <p:sp>
        <p:nvSpPr>
          <p:cNvPr id="3" name="2 - Θέση περιεχομένου"/>
          <p:cNvSpPr>
            <a:spLocks noGrp="1"/>
          </p:cNvSpPr>
          <p:nvPr>
            <p:ph idx="1"/>
          </p:nvPr>
        </p:nvSpPr>
        <p:spPr>
          <a:xfrm>
            <a:off x="251520" y="1340768"/>
            <a:ext cx="8435280" cy="1584176"/>
          </a:xfrm>
        </p:spPr>
        <p:txBody>
          <a:bodyPr/>
          <a:lstStyle/>
          <a:p>
            <a:pPr marL="0" indent="0">
              <a:buNone/>
            </a:pPr>
            <a:r>
              <a:rPr lang="el-GR" b="1" dirty="0"/>
              <a:t>Β)</a:t>
            </a:r>
            <a:r>
              <a:rPr lang="el-GR" dirty="0"/>
              <a:t> Αν ο αριθμός των εργατών είναι 12 τότε προκύπτει ότι το </a:t>
            </a:r>
            <a:r>
              <a:rPr lang="el-GR" b="1" i="1" dirty="0"/>
              <a:t>μ</a:t>
            </a:r>
            <a:r>
              <a:rPr lang="el-GR" dirty="0"/>
              <a:t> = 6.</a:t>
            </a:r>
          </a:p>
          <a:p>
            <a:pPr marL="0" indent="0">
              <a:buNone/>
            </a:pPr>
            <a:r>
              <a:rPr lang="el-GR" dirty="0"/>
              <a:t>Από το πίνακα με τα χαρακτηριστικά μεγέθη των ουρών τύπου Μ/Μ/1 προκύπτουν οι παρακάτω τιμές: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1015114471"/>
              </p:ext>
            </p:extLst>
          </p:nvPr>
        </p:nvGraphicFramePr>
        <p:xfrm>
          <a:off x="971600" y="2924944"/>
          <a:ext cx="6480720" cy="1371600"/>
        </p:xfrm>
        <a:graphic>
          <a:graphicData uri="http://schemas.openxmlformats.org/drawingml/2006/table">
            <a:tbl>
              <a:tblPr firstRow="1" firstCol="1" bandRow="1">
                <a:tableStyleId>{5C22544A-7EE6-4342-B048-85BDC9FD1C3A}</a:tableStyleId>
              </a:tblPr>
              <a:tblGrid>
                <a:gridCol w="4431325"/>
                <a:gridCol w="2049395"/>
              </a:tblGrid>
              <a:tr h="273630">
                <a:tc>
                  <a:txBody>
                    <a:bodyPr/>
                    <a:lstStyle/>
                    <a:p>
                      <a:pPr>
                        <a:spcAft>
                          <a:spcPts val="0"/>
                        </a:spcAft>
                      </a:pPr>
                      <a:r>
                        <a:rPr lang="el-GR" sz="1800" dirty="0" smtClean="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λ = 3, μ = 6</a:t>
                      </a:r>
                      <a:endParaRPr lang="el-GR" sz="1800" dirty="0">
                        <a:effectLst/>
                        <a:latin typeface="Courier New"/>
                        <a:ea typeface="Times New Roman"/>
                      </a:endParaRPr>
                    </a:p>
                  </a:txBody>
                  <a:tcPr marL="68580" marR="68580" marT="0" marB="0"/>
                </a:tc>
              </a:tr>
              <a:tr h="273630">
                <a:tc>
                  <a:txBody>
                    <a:bodyPr/>
                    <a:lstStyle/>
                    <a:p>
                      <a:pPr algn="just">
                        <a:spcAft>
                          <a:spcPts val="0"/>
                        </a:spcAft>
                      </a:pPr>
                      <a:r>
                        <a:rPr lang="el-GR" sz="1800" dirty="0" smtClean="0">
                          <a:effectLst/>
                        </a:rPr>
                        <a:t>Χρόνος αναμονής φορτηγών  </a:t>
                      </a:r>
                      <a:r>
                        <a:rPr lang="en-US" sz="1800" dirty="0" smtClean="0">
                          <a:effectLst/>
                        </a:rPr>
                        <a:t>W</a:t>
                      </a:r>
                      <a:r>
                        <a:rPr lang="en-US" sz="1800" baseline="-25000" dirty="0" smtClean="0">
                          <a:effectLst/>
                        </a:rPr>
                        <a:t>q</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smtClean="0">
                          <a:effectLst/>
                        </a:rPr>
                        <a:t>1/6 </a:t>
                      </a:r>
                      <a:r>
                        <a:rPr lang="el-GR" sz="1800" dirty="0" smtClean="0">
                          <a:effectLst/>
                        </a:rPr>
                        <a:t>ώρας = </a:t>
                      </a:r>
                      <a:r>
                        <a:rPr lang="en-US" sz="1800" dirty="0" smtClean="0">
                          <a:effectLst/>
                        </a:rPr>
                        <a:t>10</a:t>
                      </a:r>
                      <a:r>
                        <a:rPr lang="el-GR" sz="1800" dirty="0" smtClean="0">
                          <a:effectLst/>
                        </a:rPr>
                        <a:t>'</a:t>
                      </a:r>
                      <a:endParaRPr lang="el-GR" sz="1800" dirty="0">
                        <a:effectLst/>
                        <a:latin typeface="Courier New"/>
                        <a:ea typeface="Times New Roman"/>
                      </a:endParaRPr>
                    </a:p>
                  </a:txBody>
                  <a:tcPr marL="68580" marR="68580" marT="0" marB="0"/>
                </a:tc>
              </a:tr>
              <a:tr h="273630">
                <a:tc>
                  <a:txBody>
                    <a:bodyPr/>
                    <a:lstStyle/>
                    <a:p>
                      <a:pPr algn="just">
                        <a:spcAft>
                          <a:spcPts val="0"/>
                        </a:spcAft>
                      </a:pPr>
                      <a:r>
                        <a:rPr lang="el-GR" sz="1800" dirty="0" smtClean="0">
                          <a:effectLst/>
                        </a:rPr>
                        <a:t>Πελάτες (φορτηγά) σε αναμονή  </a:t>
                      </a:r>
                      <a:r>
                        <a:rPr lang="en-US" sz="1800" dirty="0" smtClean="0">
                          <a:effectLst/>
                        </a:rPr>
                        <a:t>L</a:t>
                      </a:r>
                      <a:r>
                        <a:rPr lang="en-US" sz="1800" baseline="-25000" dirty="0" smtClean="0">
                          <a:effectLst/>
                        </a:rPr>
                        <a:t>q</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 0.5 φορτηγά</a:t>
                      </a:r>
                      <a:endParaRPr lang="el-GR" sz="1800" dirty="0">
                        <a:effectLst/>
                        <a:latin typeface="Courier New"/>
                        <a:ea typeface="Times New Roman"/>
                      </a:endParaRPr>
                    </a:p>
                  </a:txBody>
                  <a:tcPr marL="68580" marR="68580" marT="0" marB="0"/>
                </a:tc>
              </a:tr>
              <a:tr h="273630">
                <a:tc>
                  <a:txBody>
                    <a:bodyPr/>
                    <a:lstStyle/>
                    <a:p>
                      <a:pPr algn="just">
                        <a:spcAft>
                          <a:spcPts val="0"/>
                        </a:spcAft>
                      </a:pPr>
                      <a:r>
                        <a:rPr lang="el-GR" sz="1800" dirty="0" smtClean="0">
                          <a:effectLst/>
                        </a:rPr>
                        <a:t>Συνολικός χρόνος στο εργοτάξιο  </a:t>
                      </a:r>
                      <a:r>
                        <a:rPr lang="en-US" sz="1800" dirty="0" smtClean="0">
                          <a:effectLst/>
                        </a:rPr>
                        <a:t>W</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1/3 ώρας = 20'</a:t>
                      </a:r>
                      <a:endParaRPr lang="el-GR" sz="1800" dirty="0">
                        <a:effectLst/>
                        <a:latin typeface="Courier New"/>
                        <a:ea typeface="Times New Roman"/>
                      </a:endParaRPr>
                    </a:p>
                  </a:txBody>
                  <a:tcPr marL="68580" marR="68580" marT="0" marB="0"/>
                </a:tc>
              </a:tr>
              <a:tr h="273630">
                <a:tc>
                  <a:txBody>
                    <a:bodyPr/>
                    <a:lstStyle/>
                    <a:p>
                      <a:pPr algn="just">
                        <a:spcAft>
                          <a:spcPts val="0"/>
                        </a:spcAft>
                      </a:pPr>
                      <a:r>
                        <a:rPr lang="el-GR" sz="1800" dirty="0" smtClean="0">
                          <a:effectLst/>
                        </a:rPr>
                        <a:t>Συνολικά φορτηγά στο εργοτάξιο  </a:t>
                      </a:r>
                      <a:r>
                        <a:rPr lang="en-US" sz="1800" dirty="0" smtClean="0">
                          <a:effectLst/>
                        </a:rPr>
                        <a:t>L</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smtClean="0">
                          <a:effectLst/>
                        </a:rPr>
                        <a:t> 1 φορτηγό</a:t>
                      </a:r>
                      <a:endParaRPr lang="el-GR" sz="1800" dirty="0">
                        <a:effectLst/>
                        <a:latin typeface="Courier New"/>
                        <a:ea typeface="Times New Roman"/>
                      </a:endParaRPr>
                    </a:p>
                  </a:txBody>
                  <a:tcPr marL="68580" marR="68580" marT="0" marB="0"/>
                </a:tc>
              </a:tr>
            </a:tbl>
          </a:graphicData>
        </a:graphic>
      </p:graphicFrame>
      <p:sp>
        <p:nvSpPr>
          <p:cNvPr id="6" name="Ορθογώνιο 5"/>
          <p:cNvSpPr/>
          <p:nvPr/>
        </p:nvSpPr>
        <p:spPr>
          <a:xfrm>
            <a:off x="395536" y="4581128"/>
            <a:ext cx="7704856" cy="1938992"/>
          </a:xfrm>
          <a:prstGeom prst="rect">
            <a:avLst/>
          </a:prstGeom>
        </p:spPr>
        <p:txBody>
          <a:bodyPr wrap="square">
            <a:spAutoFit/>
          </a:bodyPr>
          <a:lstStyle/>
          <a:p>
            <a:r>
              <a:rPr lang="el-GR" sz="2400" dirty="0">
                <a:latin typeface="+mn-lt"/>
              </a:rPr>
              <a:t>Το ωριαίο συνολικό κόστος λειτουργίας δίνεται από το τύπο:</a:t>
            </a:r>
          </a:p>
          <a:p>
            <a:r>
              <a:rPr lang="el-GR" sz="2400" i="1" dirty="0">
                <a:latin typeface="+mn-lt"/>
              </a:rPr>
              <a:t>ΣΚΛ</a:t>
            </a:r>
            <a:r>
              <a:rPr lang="el-GR" sz="2400" dirty="0">
                <a:latin typeface="+mn-lt"/>
              </a:rPr>
              <a:t>  = </a:t>
            </a:r>
            <a:r>
              <a:rPr lang="el-GR" sz="2400" i="1" dirty="0">
                <a:latin typeface="+mn-lt"/>
              </a:rPr>
              <a:t>ΚΑ </a:t>
            </a:r>
            <a:r>
              <a:rPr lang="el-GR" sz="2400" dirty="0">
                <a:latin typeface="+mn-lt"/>
              </a:rPr>
              <a:t>+ </a:t>
            </a:r>
            <a:r>
              <a:rPr lang="el-GR" sz="2400" i="1" dirty="0">
                <a:latin typeface="+mn-lt"/>
              </a:rPr>
              <a:t>ΚΕ</a:t>
            </a:r>
            <a:r>
              <a:rPr lang="el-GR" sz="2400" dirty="0">
                <a:latin typeface="+mn-lt"/>
              </a:rPr>
              <a:t>   =  </a:t>
            </a:r>
            <a:r>
              <a:rPr lang="el-GR" sz="2400" i="1" dirty="0">
                <a:latin typeface="+mn-lt"/>
              </a:rPr>
              <a:t>λ </a:t>
            </a:r>
            <a:r>
              <a:rPr lang="el-GR" sz="2400" dirty="0">
                <a:latin typeface="+mn-lt"/>
              </a:rPr>
              <a:t>· </a:t>
            </a:r>
            <a:r>
              <a:rPr lang="pl-PL" sz="2400" i="1" dirty="0">
                <a:latin typeface="+mn-lt"/>
              </a:rPr>
              <a:t>W</a:t>
            </a:r>
            <a:r>
              <a:rPr lang="pl-PL" sz="2400" i="1" baseline="-25000" dirty="0">
                <a:latin typeface="+mn-lt"/>
              </a:rPr>
              <a:t>q </a:t>
            </a:r>
            <a:r>
              <a:rPr lang="el-GR" sz="2400" dirty="0">
                <a:latin typeface="+mn-lt"/>
              </a:rPr>
              <a:t>· </a:t>
            </a:r>
            <a:r>
              <a:rPr lang="pl-PL" sz="2400" i="1" dirty="0">
                <a:latin typeface="+mn-lt"/>
              </a:rPr>
              <a:t>K</a:t>
            </a:r>
            <a:r>
              <a:rPr lang="pl-PL" sz="2400" i="1" baseline="-25000" dirty="0">
                <a:latin typeface="+mn-lt"/>
              </a:rPr>
              <a:t>W</a:t>
            </a:r>
            <a:r>
              <a:rPr lang="el-GR" sz="2400" dirty="0">
                <a:latin typeface="+mn-lt"/>
              </a:rPr>
              <a:t> + </a:t>
            </a:r>
            <a:r>
              <a:rPr lang="el-GR" sz="2400" i="1" dirty="0">
                <a:latin typeface="+mn-lt"/>
              </a:rPr>
              <a:t>Ν</a:t>
            </a:r>
            <a:r>
              <a:rPr lang="el-GR" sz="2400" baseline="-25000" dirty="0">
                <a:latin typeface="+mn-lt"/>
              </a:rPr>
              <a:t>εργ </a:t>
            </a:r>
            <a:r>
              <a:rPr lang="el-GR" sz="2400" dirty="0">
                <a:latin typeface="+mn-lt"/>
              </a:rPr>
              <a:t>· </a:t>
            </a:r>
            <a:r>
              <a:rPr lang="el-GR" sz="2400" i="1" dirty="0">
                <a:latin typeface="+mn-lt"/>
              </a:rPr>
              <a:t>Κ</a:t>
            </a:r>
            <a:r>
              <a:rPr lang="el-GR" sz="2400" baseline="-25000" dirty="0">
                <a:latin typeface="+mn-lt"/>
              </a:rPr>
              <a:t>εργ/ωρας</a:t>
            </a:r>
            <a:endParaRPr lang="el-GR" sz="2400" dirty="0">
              <a:latin typeface="+mn-lt"/>
            </a:endParaRPr>
          </a:p>
          <a:p>
            <a:r>
              <a:rPr lang="el-GR" sz="2400" dirty="0">
                <a:latin typeface="+mn-lt"/>
              </a:rPr>
              <a:t> </a:t>
            </a:r>
            <a:r>
              <a:rPr lang="el-GR" sz="2400" dirty="0" smtClean="0">
                <a:latin typeface="+mn-lt"/>
              </a:rPr>
              <a:t>Οπότε </a:t>
            </a:r>
            <a:r>
              <a:rPr lang="el-GR" sz="2400" dirty="0">
                <a:latin typeface="+mn-lt"/>
              </a:rPr>
              <a:t>το ωριαίο συνολικό κόστος λειτουργίας με 12 εργάτες θα είναι:</a:t>
            </a:r>
          </a:p>
          <a:p>
            <a:r>
              <a:rPr lang="el-GR" sz="2400" i="1" dirty="0">
                <a:latin typeface="+mn-lt"/>
              </a:rPr>
              <a:t>ΣΚΛ</a:t>
            </a:r>
            <a:r>
              <a:rPr lang="el-GR" sz="2400" dirty="0">
                <a:latin typeface="+mn-lt"/>
              </a:rPr>
              <a:t> = 3 · 1/6 · 50€ + 12 · 10€ = 145€</a:t>
            </a:r>
          </a:p>
        </p:txBody>
      </p:sp>
    </p:spTree>
    <p:extLst>
      <p:ext uri="{BB962C8B-B14F-4D97-AF65-F5344CB8AC3E}">
        <p14:creationId xmlns:p14="http://schemas.microsoft.com/office/powerpoint/2010/main" xmlns="" val="646594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a:t>
            </a:r>
            <a:r>
              <a:rPr lang="el-GR" sz="3200" b="0" dirty="0" smtClean="0">
                <a:solidFill>
                  <a:prstClr val="white"/>
                </a:solidFill>
              </a:rPr>
              <a:t>3/3</a:t>
            </a:r>
            <a:endParaRPr lang="el-GR" dirty="0"/>
          </a:p>
        </p:txBody>
      </p:sp>
      <p:sp>
        <p:nvSpPr>
          <p:cNvPr id="3" name="2 - Θέση περιεχομένου"/>
          <p:cNvSpPr>
            <a:spLocks noGrp="1"/>
          </p:cNvSpPr>
          <p:nvPr>
            <p:ph idx="1"/>
          </p:nvPr>
        </p:nvSpPr>
        <p:spPr>
          <a:xfrm>
            <a:off x="457200" y="1340768"/>
            <a:ext cx="8229600" cy="2088232"/>
          </a:xfrm>
        </p:spPr>
        <p:txBody>
          <a:bodyPr>
            <a:normAutofit fontScale="92500"/>
          </a:bodyPr>
          <a:lstStyle/>
          <a:p>
            <a:pPr marL="0" indent="0">
              <a:buNone/>
            </a:pPr>
            <a:r>
              <a:rPr lang="el-GR" b="1" dirty="0"/>
              <a:t>Γ)</a:t>
            </a:r>
            <a:r>
              <a:rPr lang="el-GR" dirty="0"/>
              <a:t> Για να υπολογίσουμε το οικονομικότερο σενάριο εξετάζουμε όλες τις δυνατές περιπτώσεις από τον ελάχιστο αριθμό εργατών (7) και επάνω, επαναλαμβάνουμε τους υπολογισμούς του ερωτήματος Β, και, επιλέγουμε αυτήν με το ελάχιστο </a:t>
            </a:r>
            <a:r>
              <a:rPr lang="el-GR" i="1" dirty="0"/>
              <a:t>ΣΚΛ</a:t>
            </a:r>
            <a:r>
              <a:rPr lang="el-GR" dirty="0"/>
              <a:t>. Στον επόμενο πίνακα φαίνονται αναλυτικά τα αποτελέσματα των υπολογισμών:</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1065276680"/>
              </p:ext>
            </p:extLst>
          </p:nvPr>
        </p:nvGraphicFramePr>
        <p:xfrm>
          <a:off x="899592" y="3284984"/>
          <a:ext cx="7056784" cy="2194560"/>
        </p:xfrm>
        <a:graphic>
          <a:graphicData uri="http://schemas.openxmlformats.org/drawingml/2006/table">
            <a:tbl>
              <a:tblPr firstRow="1" firstCol="1" bandRow="1">
                <a:tableStyleId>{5C22544A-7EE6-4342-B048-85BDC9FD1C3A}</a:tableStyleId>
              </a:tblPr>
              <a:tblGrid>
                <a:gridCol w="2053561"/>
                <a:gridCol w="817691"/>
                <a:gridCol w="1097722"/>
                <a:gridCol w="1097722"/>
                <a:gridCol w="892366"/>
                <a:gridCol w="1097722"/>
              </a:tblGrid>
              <a:tr h="243027">
                <a:tc>
                  <a:txBody>
                    <a:bodyPr/>
                    <a:lstStyle/>
                    <a:p>
                      <a:pPr algn="ctr">
                        <a:spcAft>
                          <a:spcPts val="0"/>
                        </a:spcAft>
                      </a:pPr>
                      <a:r>
                        <a:rPr lang="el-GR" sz="1800" dirty="0">
                          <a:effectLst/>
                        </a:rPr>
                        <a:t>Αρ. Εργατών</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μ</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W</a:t>
                      </a:r>
                      <a:r>
                        <a:rPr lang="en-US" sz="1800" baseline="-25000" dirty="0">
                          <a:effectLst/>
                        </a:rPr>
                        <a:t>q</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KA</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KE</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ΣΚΛ</a:t>
                      </a:r>
                      <a:endParaRPr lang="el-GR" sz="1800" dirty="0">
                        <a:effectLst/>
                        <a:latin typeface="Courier New"/>
                        <a:ea typeface="Times New Roman"/>
                      </a:endParaRPr>
                    </a:p>
                  </a:txBody>
                  <a:tcPr marL="68580" marR="68580" marT="0" marB="0"/>
                </a:tc>
              </a:tr>
              <a:tr h="243027">
                <a:tc>
                  <a:txBody>
                    <a:bodyPr/>
                    <a:lstStyle/>
                    <a:p>
                      <a:pPr algn="ctr">
                        <a:spcAft>
                          <a:spcPts val="0"/>
                        </a:spcAft>
                      </a:pPr>
                      <a:r>
                        <a:rPr lang="el-GR" sz="1800" dirty="0">
                          <a:effectLst/>
                        </a:rPr>
                        <a:t>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3.5</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1.714</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257.1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70</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327.1</a:t>
                      </a:r>
                      <a:endParaRPr lang="el-GR" sz="1800" dirty="0">
                        <a:effectLst/>
                        <a:latin typeface="Courier New"/>
                        <a:ea typeface="Times New Roman"/>
                      </a:endParaRPr>
                    </a:p>
                  </a:txBody>
                  <a:tcPr marL="68580" marR="68580" marT="0" marB="0"/>
                </a:tc>
              </a:tr>
              <a:tr h="243027">
                <a:tc>
                  <a:txBody>
                    <a:bodyPr/>
                    <a:lstStyle/>
                    <a:p>
                      <a:pPr algn="ctr">
                        <a:spcAft>
                          <a:spcPts val="0"/>
                        </a:spcAft>
                      </a:pPr>
                      <a:r>
                        <a:rPr lang="el-GR" sz="1800" dirty="0">
                          <a:effectLst/>
                        </a:rPr>
                        <a:t>8</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0.75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112.5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80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192.5</a:t>
                      </a:r>
                      <a:endParaRPr lang="el-GR" sz="1800" dirty="0">
                        <a:effectLst/>
                        <a:latin typeface="Courier New"/>
                        <a:ea typeface="Times New Roman"/>
                      </a:endParaRPr>
                    </a:p>
                  </a:txBody>
                  <a:tcPr marL="68580" marR="68580" marT="0" marB="0"/>
                </a:tc>
              </a:tr>
              <a:tr h="243027">
                <a:tc>
                  <a:txBody>
                    <a:bodyPr/>
                    <a:lstStyle/>
                    <a:p>
                      <a:pPr algn="ctr">
                        <a:spcAft>
                          <a:spcPts val="0"/>
                        </a:spcAft>
                      </a:pPr>
                      <a:r>
                        <a:rPr lang="el-GR" sz="1800" dirty="0">
                          <a:effectLst/>
                        </a:rPr>
                        <a:t>9</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4.5</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0.444</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66.7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90</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156.7</a:t>
                      </a:r>
                      <a:endParaRPr lang="el-GR" sz="1800" dirty="0">
                        <a:effectLst/>
                        <a:latin typeface="Courier New"/>
                        <a:ea typeface="Times New Roman"/>
                      </a:endParaRPr>
                    </a:p>
                  </a:txBody>
                  <a:tcPr marL="68580" marR="68580" marT="0" marB="0"/>
                </a:tc>
              </a:tr>
              <a:tr h="243027">
                <a:tc>
                  <a:txBody>
                    <a:bodyPr/>
                    <a:lstStyle/>
                    <a:p>
                      <a:pPr algn="ctr">
                        <a:spcAft>
                          <a:spcPts val="0"/>
                        </a:spcAft>
                      </a:pPr>
                      <a:r>
                        <a:rPr lang="el-GR" sz="1800" dirty="0">
                          <a:effectLst/>
                        </a:rPr>
                        <a:t>10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0.3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100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145</a:t>
                      </a:r>
                      <a:endParaRPr lang="el-GR" sz="1800" dirty="0">
                        <a:effectLst/>
                        <a:latin typeface="Courier New"/>
                        <a:ea typeface="Times New Roman"/>
                      </a:endParaRPr>
                    </a:p>
                  </a:txBody>
                  <a:tcPr marL="68580" marR="68580" marT="0" marB="0"/>
                </a:tc>
              </a:tr>
              <a:tr h="243027">
                <a:tc>
                  <a:txBody>
                    <a:bodyPr/>
                    <a:lstStyle/>
                    <a:p>
                      <a:pPr algn="ctr">
                        <a:spcAft>
                          <a:spcPts val="0"/>
                        </a:spcAft>
                      </a:pPr>
                      <a:r>
                        <a:rPr lang="el-GR" sz="1800" dirty="0">
                          <a:effectLst/>
                        </a:rPr>
                        <a:t>11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0.218</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32.7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110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142.7</a:t>
                      </a:r>
                      <a:endParaRPr lang="el-GR" sz="1800" dirty="0">
                        <a:effectLst/>
                        <a:latin typeface="Courier New"/>
                        <a:ea typeface="Times New Roman"/>
                      </a:endParaRPr>
                    </a:p>
                  </a:txBody>
                  <a:tcPr marL="68580" marR="68580" marT="0" marB="0">
                    <a:solidFill>
                      <a:srgbClr val="FFC000"/>
                    </a:solidFill>
                  </a:tcPr>
                </a:tc>
              </a:tr>
              <a:tr h="243027">
                <a:tc>
                  <a:txBody>
                    <a:bodyPr/>
                    <a:lstStyle/>
                    <a:p>
                      <a:pPr algn="ctr">
                        <a:spcAft>
                          <a:spcPts val="0"/>
                        </a:spcAft>
                      </a:pPr>
                      <a:r>
                        <a:rPr lang="el-GR" sz="1800" dirty="0">
                          <a:effectLst/>
                        </a:rPr>
                        <a:t>12</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6</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0.166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120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145</a:t>
                      </a:r>
                      <a:endParaRPr lang="el-GR" sz="1800" dirty="0">
                        <a:effectLst/>
                        <a:latin typeface="Courier New"/>
                        <a:ea typeface="Times New Roman"/>
                      </a:endParaRPr>
                    </a:p>
                  </a:txBody>
                  <a:tcPr marL="68580" marR="68580" marT="0" marB="0"/>
                </a:tc>
              </a:tr>
              <a:tr h="243027">
                <a:tc>
                  <a:txBody>
                    <a:bodyPr/>
                    <a:lstStyle/>
                    <a:p>
                      <a:pPr algn="ctr">
                        <a:spcAft>
                          <a:spcPts val="0"/>
                        </a:spcAft>
                      </a:pPr>
                      <a:r>
                        <a:rPr lang="el-GR" sz="1800" dirty="0">
                          <a:effectLst/>
                        </a:rPr>
                        <a:t>13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6.5</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0.131</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19.8</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130</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149.8</a:t>
                      </a:r>
                      <a:endParaRPr lang="el-GR" sz="1800" dirty="0">
                        <a:effectLst/>
                        <a:latin typeface="Courier New"/>
                        <a:ea typeface="Times New Roman"/>
                      </a:endParaRPr>
                    </a:p>
                  </a:txBody>
                  <a:tcPr marL="68580" marR="68580" marT="0" marB="0"/>
                </a:tc>
              </a:tr>
            </a:tbl>
          </a:graphicData>
        </a:graphic>
      </p:graphicFrame>
      <p:sp>
        <p:nvSpPr>
          <p:cNvPr id="6" name="Ορθογώνιο 5"/>
          <p:cNvSpPr/>
          <p:nvPr/>
        </p:nvSpPr>
        <p:spPr>
          <a:xfrm>
            <a:off x="755576" y="5661248"/>
            <a:ext cx="7344816" cy="818557"/>
          </a:xfrm>
          <a:prstGeom prst="rect">
            <a:avLst/>
          </a:prstGeom>
        </p:spPr>
        <p:txBody>
          <a:bodyPr wrap="square">
            <a:spAutoFit/>
          </a:bodyPr>
          <a:lstStyle/>
          <a:p>
            <a:pPr>
              <a:lnSpc>
                <a:spcPct val="110000"/>
              </a:lnSpc>
              <a:spcBef>
                <a:spcPts val="1200"/>
              </a:spcBef>
            </a:pPr>
            <a:r>
              <a:rPr lang="el-GR" sz="2200" dirty="0">
                <a:latin typeface="+mn-lt"/>
              </a:rPr>
              <a:t>Η ελάχιστη τιμή του ωριαίου συνολικού κόστους λειτουργίας (ΣΚΛ) επιτυγχάνεται όταν έχουμε 11 εργάτες.</a:t>
            </a:r>
          </a:p>
        </p:txBody>
      </p:sp>
    </p:spTree>
    <p:extLst>
      <p:ext uri="{BB962C8B-B14F-4D97-AF65-F5344CB8AC3E}">
        <p14:creationId xmlns:p14="http://schemas.microsoft.com/office/powerpoint/2010/main" xmlns="" val="1370524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Βασίλειος Μούσας 2014. Βασίλειος Μούσας. «Διαχείριση έργων και εργοταξίων . Ενότητα 6: Διαχείριση Ουρών Αναμονής σε </a:t>
            </a:r>
            <a:r>
              <a:rPr lang="el-GR" sz="2000" dirty="0" smtClean="0"/>
              <a:t>Έργα».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067293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1180909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Συστήματα Ουρών </a:t>
            </a:r>
            <a:r>
              <a:rPr lang="el-GR" dirty="0" smtClean="0"/>
              <a:t>Αναμονής </a:t>
            </a:r>
            <a:r>
              <a:rPr lang="el-GR" sz="3200" b="0" dirty="0" smtClean="0">
                <a:solidFill>
                  <a:prstClr val="white"/>
                </a:solidFill>
              </a:rPr>
              <a:t>2/2</a:t>
            </a:r>
            <a:endParaRPr lang="el-GR" dirty="0"/>
          </a:p>
        </p:txBody>
      </p:sp>
      <p:sp>
        <p:nvSpPr>
          <p:cNvPr id="3" name="2 - Θέση περιεχομένου"/>
          <p:cNvSpPr>
            <a:spLocks noGrp="1"/>
          </p:cNvSpPr>
          <p:nvPr>
            <p:ph idx="1"/>
          </p:nvPr>
        </p:nvSpPr>
        <p:spPr/>
        <p:txBody>
          <a:bodyPr>
            <a:normAutofit/>
          </a:bodyPr>
          <a:lstStyle/>
          <a:p>
            <a:r>
              <a:rPr lang="el-GR" dirty="0" smtClean="0"/>
              <a:t>Χαρακτηριστικά παραδείγματα «πελάτη»-«εξυπηρέτησης» έχουμε στις τράπεζες (πελάτες-ταμείο), στις εθνικές οδούς (αυτοκίνητα-διόδι</a:t>
            </a:r>
            <a:r>
              <a:rPr lang="el-GR" dirty="0"/>
              <a:t>α</a:t>
            </a:r>
            <a:r>
              <a:rPr lang="el-GR" dirty="0" smtClean="0"/>
              <a:t>), στα δικαστήρια (υποθέσεις-δίκες), στα νοσοκομεία (ασθενείς-χειρουργεία), στα συνεργεία (μηχανές με βλάβη-επισκευές), στα αεροδρόμια (αεροσκάφη-απογειώσεις), στη βιομηχανία, τα εργοτάξια, και σχεδόν σε κάθε ανθρώπινη δραστηριότητα όπου διεκπεραιώνονται πρόσωπα, αντικείμενα ή συμβάντα.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xmlns="" val="252021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2624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Αφίξεις – Κατανομή </a:t>
            </a:r>
            <a:r>
              <a:rPr lang="en-GB" dirty="0" smtClean="0"/>
              <a:t>Poisson</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Οι αφίξεις σε ένα σύστημα ουράς είναι οι «πελάτες» που προσέρχονται για εξυπηρέτηση. Τα χαρακτηριστικά των αφίξεων είναι:</a:t>
            </a:r>
          </a:p>
          <a:p>
            <a:pPr>
              <a:buNone/>
            </a:pPr>
            <a:endParaRPr lang="el-GR" dirty="0" smtClean="0"/>
          </a:p>
          <a:p>
            <a:pPr marL="914400" lvl="1" indent="-514350">
              <a:buFont typeface="+mj-lt"/>
              <a:buAutoNum type="arabicPeriod"/>
            </a:pPr>
            <a:r>
              <a:rPr lang="el-GR" b="1" dirty="0" smtClean="0"/>
              <a:t>Το Μέγεθος του Πληθυσμού</a:t>
            </a:r>
            <a:r>
              <a:rPr lang="el-GR" dirty="0" smtClean="0"/>
              <a:t>. Ο πληθυσμός των πελατών θεωρείται είτε άπειρος, ή πεπερασμένος. Στα πιο πολλά προβλήματα ο πληθυσμός του συστήματος είναι </a:t>
            </a:r>
            <a:r>
              <a:rPr lang="el-GR" b="1" dirty="0" smtClean="0"/>
              <a:t>άπειρος</a:t>
            </a:r>
            <a:r>
              <a:rPr lang="el-GR" dirty="0" smtClean="0"/>
              <a:t>.</a:t>
            </a:r>
          </a:p>
          <a:p>
            <a:pPr marL="914400" lvl="1" indent="-514350">
              <a:buFont typeface="+mj-lt"/>
              <a:buAutoNum type="arabicPeriod"/>
            </a:pPr>
            <a:endParaRPr lang="el-GR" dirty="0" smtClean="0"/>
          </a:p>
          <a:p>
            <a:pPr marL="914400" lvl="1" indent="-514350">
              <a:buFont typeface="+mj-lt"/>
              <a:buAutoNum type="arabicPeriod"/>
            </a:pPr>
            <a:r>
              <a:rPr lang="el-GR" b="1" dirty="0" smtClean="0"/>
              <a:t>Η Κατανομή των Αφίξεων</a:t>
            </a:r>
            <a:r>
              <a:rPr lang="el-GR" dirty="0" smtClean="0"/>
              <a:t>. Οι πελάτες φτάνουν στο σύστημα είτα με γνωστή </a:t>
            </a:r>
            <a:r>
              <a:rPr lang="el-GR" b="1" dirty="0" smtClean="0"/>
              <a:t>σταθερή συχνότητα</a:t>
            </a:r>
            <a:r>
              <a:rPr lang="el-GR" dirty="0" smtClean="0"/>
              <a:t>, ή σε τυχαίους χρόνους. Στη περίπτωση των τυχαίων αφίξεων μετράμε το </a:t>
            </a:r>
            <a:r>
              <a:rPr lang="el-GR" b="1" dirty="0" smtClean="0"/>
              <a:t>μέσο αριθμό αφίξεων </a:t>
            </a:r>
            <a:r>
              <a:rPr lang="el-GR" b="1" i="1" dirty="0" smtClean="0"/>
              <a:t>λ</a:t>
            </a:r>
            <a:r>
              <a:rPr lang="el-GR" dirty="0" smtClean="0"/>
              <a:t> στη μονάδα του χρόνου και τις προσεγγίζουμε με τη στατιστική </a:t>
            </a:r>
            <a:r>
              <a:rPr lang="el-GR" b="1" dirty="0" smtClean="0"/>
              <a:t>κατανομή</a:t>
            </a:r>
            <a:r>
              <a:rPr lang="el-GR" dirty="0" smtClean="0"/>
              <a:t> </a:t>
            </a:r>
            <a:r>
              <a:rPr lang="en-US" b="1" dirty="0" smtClean="0"/>
              <a:t>Poisson</a:t>
            </a:r>
            <a:r>
              <a:rPr lang="el-GR" dirty="0" smtClean="0"/>
              <a:t>.</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xmlns="" val="3735415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κατανομή </a:t>
            </a:r>
            <a:r>
              <a:rPr lang="en-US" dirty="0" smtClean="0"/>
              <a:t>Poisson </a:t>
            </a:r>
            <a:r>
              <a:rPr lang="en-US" sz="3200" b="0" dirty="0" smtClean="0"/>
              <a:t>1/2</a:t>
            </a:r>
            <a:r>
              <a:rPr lang="en-US" dirty="0" smtClean="0"/>
              <a:t> </a:t>
            </a:r>
            <a:endParaRPr lang="el-GR" dirty="0"/>
          </a:p>
        </p:txBody>
      </p:sp>
      <p:sp>
        <p:nvSpPr>
          <p:cNvPr id="3" name="2 - Θέση περιεχομένου"/>
          <p:cNvSpPr>
            <a:spLocks noGrp="1"/>
          </p:cNvSpPr>
          <p:nvPr>
            <p:ph idx="1"/>
          </p:nvPr>
        </p:nvSpPr>
        <p:spPr/>
        <p:txBody>
          <a:bodyPr>
            <a:normAutofit/>
          </a:bodyPr>
          <a:lstStyle/>
          <a:p>
            <a:r>
              <a:rPr lang="el-GR" dirty="0" smtClean="0"/>
              <a:t>Όταν μας δίνεται ότι </a:t>
            </a:r>
            <a:r>
              <a:rPr lang="el-GR" b="1" dirty="0" smtClean="0"/>
              <a:t>οι αφίξεις έχουν μέσο όρο </a:t>
            </a:r>
            <a:r>
              <a:rPr lang="el-GR" b="1" i="1" dirty="0" smtClean="0"/>
              <a:t>λ</a:t>
            </a:r>
            <a:r>
              <a:rPr lang="el-GR" b="1" dirty="0" smtClean="0"/>
              <a:t> </a:t>
            </a:r>
            <a:r>
              <a:rPr lang="el-GR" dirty="0" smtClean="0"/>
              <a:t>ανά μονάδα χρόνου</a:t>
            </a:r>
            <a:r>
              <a:rPr lang="el-GR" b="1" dirty="0" smtClean="0"/>
              <a:t> </a:t>
            </a:r>
            <a:r>
              <a:rPr lang="el-GR" dirty="0" smtClean="0"/>
              <a:t>και ακολουθούν</a:t>
            </a:r>
            <a:r>
              <a:rPr lang="el-GR" b="1" dirty="0" smtClean="0"/>
              <a:t> κατανομή </a:t>
            </a:r>
            <a:r>
              <a:rPr lang="en-US" b="1" dirty="0" smtClean="0"/>
              <a:t>Poisson</a:t>
            </a:r>
            <a:r>
              <a:rPr lang="el-GR" dirty="0" smtClean="0"/>
              <a:t>, τότε μπορούμε να υπολογίσουμε </a:t>
            </a:r>
            <a:r>
              <a:rPr lang="el-GR" u="sng" dirty="0" smtClean="0"/>
              <a:t>τη πιθανότητα να έχουμε Χ (1, 2, …, λ, κλπ.) αφίξεις ανά μονάδα χρόνου</a:t>
            </a:r>
            <a:r>
              <a:rPr lang="el-GR" dirty="0" smtClean="0"/>
              <a:t> από το τύπο:</a:t>
            </a:r>
          </a:p>
          <a:p>
            <a:pPr marL="0" indent="0">
              <a:buNone/>
            </a:pPr>
            <a:endParaRPr lang="en-US" dirty="0"/>
          </a:p>
          <a:p>
            <a:pPr marL="0" indent="0">
              <a:buNone/>
            </a:pPr>
            <a:endParaRPr lang="en-US" dirty="0" smtClean="0"/>
          </a:p>
          <a:p>
            <a:pPr marL="0" indent="0">
              <a:buNone/>
            </a:pPr>
            <a:endParaRPr lang="el-GR" dirty="0" smtClean="0"/>
          </a:p>
          <a:p>
            <a:r>
              <a:rPr lang="el-GR" dirty="0" smtClean="0"/>
              <a:t>Για να γίνει πιο κατανοητός ο ρόλος της κατανομής </a:t>
            </a:r>
            <a:r>
              <a:rPr lang="en-US" dirty="0" smtClean="0"/>
              <a:t>Poisson </a:t>
            </a:r>
            <a:r>
              <a:rPr lang="el-GR" dirty="0" smtClean="0"/>
              <a:t>παραθέτουμε τον παρακάτω πίνακα με τις τιμές και τα διαγράμματα για διάφορες τιμές των </a:t>
            </a:r>
            <a:r>
              <a:rPr lang="el-GR" b="1" i="1" dirty="0" smtClean="0"/>
              <a:t>λ</a:t>
            </a:r>
            <a:r>
              <a:rPr lang="el-GR" dirty="0" smtClean="0"/>
              <a:t> &amp; </a:t>
            </a:r>
            <a:r>
              <a:rPr lang="el-GR" b="1" i="1" dirty="0" smtClean="0"/>
              <a:t>Χ</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xmlns="" val="478126616"/>
              </p:ext>
            </p:extLst>
          </p:nvPr>
        </p:nvGraphicFramePr>
        <p:xfrm>
          <a:off x="2627784" y="3140967"/>
          <a:ext cx="2448272" cy="1063065"/>
        </p:xfrm>
        <a:graphic>
          <a:graphicData uri="http://schemas.openxmlformats.org/presentationml/2006/ole">
            <p:oleObj spid="_x0000_s3078" name="Equation" r:id="rId4" imgW="965160" imgH="419040" progId="">
              <p:embed/>
            </p:oleObj>
          </a:graphicData>
        </a:graphic>
      </p:graphicFrame>
    </p:spTree>
    <p:extLst>
      <p:ext uri="{BB962C8B-B14F-4D97-AF65-F5344CB8AC3E}">
        <p14:creationId xmlns:p14="http://schemas.microsoft.com/office/powerpoint/2010/main" xmlns="" val="4078827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κατανομή </a:t>
            </a:r>
            <a:r>
              <a:rPr lang="en-US" dirty="0" smtClean="0"/>
              <a:t>Poisson </a:t>
            </a:r>
            <a:r>
              <a:rPr lang="en-US" sz="3200" b="0" dirty="0" smtClean="0">
                <a:solidFill>
                  <a:prstClr val="white"/>
                </a:solidFill>
              </a:rPr>
              <a:t>2/2</a:t>
            </a:r>
            <a:r>
              <a:rPr lang="en-US"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xmlns="" val="3438300763"/>
              </p:ext>
            </p:extLst>
          </p:nvPr>
        </p:nvGraphicFramePr>
        <p:xfrm>
          <a:off x="611560" y="1556792"/>
          <a:ext cx="7128792" cy="4803747"/>
        </p:xfrm>
        <a:graphic>
          <a:graphicData uri="http://schemas.openxmlformats.org/drawingml/2006/table">
            <a:tbl>
              <a:tblPr firstRow="1" firstCol="1" bandCol="1">
                <a:tableStyleId>{5C22544A-7EE6-4342-B048-85BDC9FD1C3A}</a:tableStyleId>
              </a:tblPr>
              <a:tblGrid>
                <a:gridCol w="1782198"/>
                <a:gridCol w="1782198"/>
                <a:gridCol w="1782198"/>
                <a:gridCol w="1782198"/>
              </a:tblGrid>
              <a:tr h="482542">
                <a:tc rowSpan="2">
                  <a:txBody>
                    <a:bodyPr/>
                    <a:lstStyle/>
                    <a:p>
                      <a:pPr algn="ctr">
                        <a:spcAft>
                          <a:spcPts val="0"/>
                        </a:spcAft>
                      </a:pPr>
                      <a:r>
                        <a:rPr lang="el-GR" sz="1600" dirty="0">
                          <a:effectLst/>
                          <a:latin typeface="+mn-lt"/>
                        </a:rPr>
                        <a:t>Πιθανότητα</a:t>
                      </a:r>
                    </a:p>
                    <a:p>
                      <a:pPr algn="ctr">
                        <a:spcAft>
                          <a:spcPts val="0"/>
                        </a:spcAft>
                      </a:pPr>
                      <a:r>
                        <a:rPr lang="el-GR" sz="1600" dirty="0">
                          <a:effectLst/>
                          <a:latin typeface="+mn-lt"/>
                        </a:rPr>
                        <a:t>Ρ|Χ|, για Χ</a:t>
                      </a:r>
                    </a:p>
                    <a:p>
                      <a:pPr algn="ctr">
                        <a:spcAft>
                          <a:spcPts val="0"/>
                        </a:spcAft>
                      </a:pPr>
                      <a:r>
                        <a:rPr lang="el-GR" sz="1600" dirty="0">
                          <a:effectLst/>
                          <a:latin typeface="+mn-lt"/>
                        </a:rPr>
                        <a:t>Αφίξεις ανά</a:t>
                      </a:r>
                    </a:p>
                    <a:p>
                      <a:pPr algn="ctr">
                        <a:spcAft>
                          <a:spcPts val="0"/>
                        </a:spcAft>
                      </a:pPr>
                      <a:r>
                        <a:rPr lang="el-GR" sz="1600" dirty="0">
                          <a:effectLst/>
                          <a:latin typeface="+mn-lt"/>
                        </a:rPr>
                        <a:t>Χρον. Μον.</a:t>
                      </a:r>
                      <a:endParaRPr lang="el-GR" sz="1600" dirty="0">
                        <a:effectLst/>
                        <a:latin typeface="+mn-lt"/>
                        <a:ea typeface="Times New Roman"/>
                      </a:endParaRPr>
                    </a:p>
                  </a:txBody>
                  <a:tcPr marL="68580" marR="68580" marT="0" marB="0"/>
                </a:tc>
                <a:tc gridSpan="3">
                  <a:txBody>
                    <a:bodyPr/>
                    <a:lstStyle/>
                    <a:p>
                      <a:pPr algn="ctr">
                        <a:spcAft>
                          <a:spcPts val="0"/>
                        </a:spcAft>
                      </a:pPr>
                      <a:r>
                        <a:rPr lang="el-GR" sz="1600" dirty="0">
                          <a:effectLst/>
                          <a:latin typeface="+mn-lt"/>
                        </a:rPr>
                        <a:t>Μέσος Όρος Αφίξεων λ ανά Χρον. Μον.</a:t>
                      </a:r>
                      <a:endParaRPr lang="el-GR" sz="1600" dirty="0">
                        <a:effectLst/>
                        <a:latin typeface="+mn-lt"/>
                        <a:ea typeface="Times New Roman"/>
                      </a:endParaRPr>
                    </a:p>
                  </a:txBody>
                  <a:tcPr marL="68580" marR="68580" marT="0" marB="0" anchor="ctr"/>
                </a:tc>
                <a:tc hMerge="1">
                  <a:txBody>
                    <a:bodyPr/>
                    <a:lstStyle/>
                    <a:p>
                      <a:endParaRPr lang="el-GR"/>
                    </a:p>
                  </a:txBody>
                  <a:tcPr/>
                </a:tc>
                <a:tc hMerge="1">
                  <a:txBody>
                    <a:bodyPr/>
                    <a:lstStyle/>
                    <a:p>
                      <a:endParaRPr lang="el-GR"/>
                    </a:p>
                  </a:txBody>
                  <a:tcPr/>
                </a:tc>
              </a:tr>
              <a:tr h="395639">
                <a:tc vMerge="1">
                  <a:txBody>
                    <a:bodyPr/>
                    <a:lstStyle/>
                    <a:p>
                      <a:endParaRPr lang="el-GR"/>
                    </a:p>
                  </a:txBody>
                  <a:tcPr/>
                </a:tc>
                <a:tc>
                  <a:txBody>
                    <a:bodyPr/>
                    <a:lstStyle/>
                    <a:p>
                      <a:pPr algn="ctr">
                        <a:spcAft>
                          <a:spcPts val="0"/>
                        </a:spcAft>
                      </a:pPr>
                      <a:r>
                        <a:rPr lang="el-GR" sz="1600" dirty="0">
                          <a:effectLst/>
                          <a:latin typeface="+mn-lt"/>
                        </a:rPr>
                        <a:t>λ=1</a:t>
                      </a:r>
                      <a:endParaRPr lang="el-GR" sz="1600" dirty="0">
                        <a:effectLst/>
                        <a:latin typeface="+mn-lt"/>
                        <a:ea typeface="Times New Roman"/>
                      </a:endParaRPr>
                    </a:p>
                  </a:txBody>
                  <a:tcPr marL="68580" marR="68580" marT="0" marB="0" anchor="ctr"/>
                </a:tc>
                <a:tc>
                  <a:txBody>
                    <a:bodyPr/>
                    <a:lstStyle/>
                    <a:p>
                      <a:pPr algn="ctr">
                        <a:spcAft>
                          <a:spcPts val="0"/>
                        </a:spcAft>
                      </a:pPr>
                      <a:r>
                        <a:rPr lang="el-GR" sz="1600" dirty="0">
                          <a:effectLst/>
                          <a:latin typeface="+mn-lt"/>
                        </a:rPr>
                        <a:t>λ=2</a:t>
                      </a:r>
                      <a:endParaRPr lang="el-GR" sz="1600" dirty="0">
                        <a:effectLst/>
                        <a:latin typeface="+mn-lt"/>
                        <a:ea typeface="Times New Roman"/>
                      </a:endParaRPr>
                    </a:p>
                  </a:txBody>
                  <a:tcPr marL="68580" marR="68580" marT="0" marB="0" anchor="ctr"/>
                </a:tc>
                <a:tc>
                  <a:txBody>
                    <a:bodyPr/>
                    <a:lstStyle/>
                    <a:p>
                      <a:pPr algn="ctr">
                        <a:spcAft>
                          <a:spcPts val="0"/>
                        </a:spcAft>
                      </a:pPr>
                      <a:r>
                        <a:rPr lang="el-GR" sz="1600" dirty="0">
                          <a:effectLst/>
                          <a:latin typeface="+mn-lt"/>
                        </a:rPr>
                        <a:t>λ=3</a:t>
                      </a:r>
                      <a:endParaRPr lang="el-GR" sz="1600" dirty="0">
                        <a:effectLst/>
                        <a:latin typeface="+mn-lt"/>
                        <a:ea typeface="Times New Roman"/>
                      </a:endParaRPr>
                    </a:p>
                  </a:txBody>
                  <a:tcPr marL="68580" marR="68580" marT="0" marB="0" anchor="ctr"/>
                </a:tc>
              </a:tr>
              <a:tr h="219545">
                <a:tc>
                  <a:txBody>
                    <a:bodyPr/>
                    <a:lstStyle/>
                    <a:p>
                      <a:pPr algn="ctr">
                        <a:spcAft>
                          <a:spcPts val="0"/>
                        </a:spcAft>
                      </a:pPr>
                      <a:r>
                        <a:rPr lang="el-GR" sz="1600" dirty="0">
                          <a:effectLst/>
                          <a:latin typeface="+mn-lt"/>
                        </a:rPr>
                        <a:t>Ρ|Χ=0|</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0.367879</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0.135335</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0.049787</a:t>
                      </a:r>
                      <a:endParaRPr lang="el-GR" sz="1600" dirty="0">
                        <a:effectLst/>
                        <a:latin typeface="+mn-lt"/>
                        <a:ea typeface="Times New Roman"/>
                      </a:endParaRPr>
                    </a:p>
                  </a:txBody>
                  <a:tcPr marL="68580" marR="68580" marT="0" marB="0" anchor="b"/>
                </a:tc>
              </a:tr>
              <a:tr h="219545">
                <a:tc>
                  <a:txBody>
                    <a:bodyPr/>
                    <a:lstStyle/>
                    <a:p>
                      <a:pPr algn="ctr">
                        <a:spcAft>
                          <a:spcPts val="0"/>
                        </a:spcAft>
                      </a:pPr>
                      <a:r>
                        <a:rPr lang="el-GR" sz="1600" dirty="0">
                          <a:effectLst/>
                          <a:latin typeface="+mn-lt"/>
                        </a:rPr>
                        <a:t>Ρ|Χ=1|</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0.367879</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0.270671</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0.149361</a:t>
                      </a:r>
                      <a:endParaRPr lang="el-GR" sz="1600" dirty="0">
                        <a:effectLst/>
                        <a:latin typeface="+mn-lt"/>
                        <a:ea typeface="Times New Roman"/>
                      </a:endParaRPr>
                    </a:p>
                  </a:txBody>
                  <a:tcPr marL="68580" marR="68580" marT="0" marB="0" anchor="b"/>
                </a:tc>
              </a:tr>
              <a:tr h="219545">
                <a:tc>
                  <a:txBody>
                    <a:bodyPr/>
                    <a:lstStyle/>
                    <a:p>
                      <a:pPr algn="ctr">
                        <a:spcAft>
                          <a:spcPts val="0"/>
                        </a:spcAft>
                      </a:pPr>
                      <a:r>
                        <a:rPr lang="el-GR" sz="1600" dirty="0">
                          <a:effectLst/>
                          <a:latin typeface="+mn-lt"/>
                        </a:rPr>
                        <a:t>Ρ|Χ=2|</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0.18394</a:t>
                      </a:r>
                      <a:r>
                        <a:rPr lang="el-GR" sz="1600" dirty="0">
                          <a:effectLst/>
                          <a:latin typeface="+mn-lt"/>
                        </a:rPr>
                        <a:t>0</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0.270671</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0.224042</a:t>
                      </a:r>
                      <a:endParaRPr lang="el-GR" sz="1600" dirty="0">
                        <a:effectLst/>
                        <a:latin typeface="+mn-lt"/>
                        <a:ea typeface="Times New Roman"/>
                      </a:endParaRPr>
                    </a:p>
                  </a:txBody>
                  <a:tcPr marL="68580" marR="68580" marT="0" marB="0" anchor="b"/>
                </a:tc>
              </a:tr>
              <a:tr h="219545">
                <a:tc>
                  <a:txBody>
                    <a:bodyPr/>
                    <a:lstStyle/>
                    <a:p>
                      <a:pPr algn="ctr">
                        <a:spcAft>
                          <a:spcPts val="0"/>
                        </a:spcAft>
                      </a:pPr>
                      <a:r>
                        <a:rPr lang="el-GR" sz="1600" dirty="0">
                          <a:effectLst/>
                          <a:latin typeface="+mn-lt"/>
                        </a:rPr>
                        <a:t>Ρ|Χ=3|</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0.061313</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0.180447</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0.224042</a:t>
                      </a:r>
                      <a:endParaRPr lang="el-GR" sz="1600" dirty="0">
                        <a:effectLst/>
                        <a:latin typeface="+mn-lt"/>
                        <a:ea typeface="Times New Roman"/>
                      </a:endParaRPr>
                    </a:p>
                  </a:txBody>
                  <a:tcPr marL="68580" marR="68580" marT="0" marB="0" anchor="b"/>
                </a:tc>
              </a:tr>
              <a:tr h="219545">
                <a:tc>
                  <a:txBody>
                    <a:bodyPr/>
                    <a:lstStyle/>
                    <a:p>
                      <a:pPr algn="ctr">
                        <a:spcAft>
                          <a:spcPts val="0"/>
                        </a:spcAft>
                      </a:pPr>
                      <a:r>
                        <a:rPr lang="el-GR" sz="1600" dirty="0">
                          <a:effectLst/>
                          <a:latin typeface="+mn-lt"/>
                        </a:rPr>
                        <a:t>Ρ|Χ=4|</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0.015328</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0.090224</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0.168031</a:t>
                      </a:r>
                      <a:endParaRPr lang="el-GR" sz="1600" dirty="0">
                        <a:effectLst/>
                        <a:latin typeface="+mn-lt"/>
                        <a:ea typeface="Times New Roman"/>
                      </a:endParaRPr>
                    </a:p>
                  </a:txBody>
                  <a:tcPr marL="68580" marR="68580" marT="0" marB="0" anchor="b"/>
                </a:tc>
              </a:tr>
              <a:tr h="219545">
                <a:tc>
                  <a:txBody>
                    <a:bodyPr/>
                    <a:lstStyle/>
                    <a:p>
                      <a:pPr algn="ctr">
                        <a:spcAft>
                          <a:spcPts val="0"/>
                        </a:spcAft>
                      </a:pPr>
                      <a:r>
                        <a:rPr lang="el-GR" sz="1600" dirty="0">
                          <a:effectLst/>
                          <a:latin typeface="+mn-lt"/>
                        </a:rPr>
                        <a:t>Ρ|Χ=5|</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0.003066</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0.036089</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0.100819</a:t>
                      </a:r>
                      <a:endParaRPr lang="el-GR" sz="1600" dirty="0">
                        <a:effectLst/>
                        <a:latin typeface="+mn-lt"/>
                        <a:ea typeface="Times New Roman"/>
                      </a:endParaRPr>
                    </a:p>
                  </a:txBody>
                  <a:tcPr marL="68580" marR="68580" marT="0" marB="0" anchor="b"/>
                </a:tc>
              </a:tr>
              <a:tr h="219545">
                <a:tc>
                  <a:txBody>
                    <a:bodyPr/>
                    <a:lstStyle/>
                    <a:p>
                      <a:pPr algn="ctr">
                        <a:spcAft>
                          <a:spcPts val="0"/>
                        </a:spcAft>
                      </a:pPr>
                      <a:r>
                        <a:rPr lang="el-GR" sz="1600" dirty="0">
                          <a:effectLst/>
                          <a:latin typeface="+mn-lt"/>
                        </a:rPr>
                        <a:t>Ρ|Χ=6|</a:t>
                      </a:r>
                      <a:endParaRPr lang="el-GR" sz="1600" dirty="0">
                        <a:effectLst/>
                        <a:latin typeface="+mn-lt"/>
                        <a:ea typeface="Times New Roman"/>
                      </a:endParaRPr>
                    </a:p>
                  </a:txBody>
                  <a:tcPr marL="68580" marR="68580" marT="0" marB="0"/>
                </a:tc>
                <a:tc>
                  <a:txBody>
                    <a:bodyPr/>
                    <a:lstStyle/>
                    <a:p>
                      <a:pPr algn="ctr">
                        <a:spcAft>
                          <a:spcPts val="0"/>
                        </a:spcAft>
                      </a:pPr>
                      <a:r>
                        <a:rPr lang="en-GB" sz="1600" dirty="0">
                          <a:effectLst/>
                          <a:latin typeface="+mn-lt"/>
                        </a:rPr>
                        <a:t>0.000511</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0.01203</a:t>
                      </a:r>
                      <a:r>
                        <a:rPr lang="el-GR" sz="1600" dirty="0">
                          <a:effectLst/>
                          <a:latin typeface="+mn-lt"/>
                        </a:rPr>
                        <a:t>0</a:t>
                      </a:r>
                      <a:endParaRPr lang="el-GR" sz="1600" dirty="0">
                        <a:effectLst/>
                        <a:latin typeface="+mn-lt"/>
                        <a:ea typeface="Times New Roman"/>
                      </a:endParaRPr>
                    </a:p>
                  </a:txBody>
                  <a:tcPr marL="68580" marR="68580" marT="0" marB="0" anchor="b"/>
                </a:tc>
                <a:tc>
                  <a:txBody>
                    <a:bodyPr/>
                    <a:lstStyle/>
                    <a:p>
                      <a:pPr algn="ctr">
                        <a:spcAft>
                          <a:spcPts val="0"/>
                        </a:spcAft>
                      </a:pPr>
                      <a:r>
                        <a:rPr lang="en-GB" sz="1600" dirty="0">
                          <a:effectLst/>
                          <a:latin typeface="+mn-lt"/>
                        </a:rPr>
                        <a:t>0.050409</a:t>
                      </a:r>
                      <a:endParaRPr lang="el-GR" sz="1600" dirty="0">
                        <a:effectLst/>
                        <a:latin typeface="+mn-lt"/>
                        <a:ea typeface="Times New Roman"/>
                      </a:endParaRPr>
                    </a:p>
                  </a:txBody>
                  <a:tcPr marL="68580" marR="68580" marT="0" marB="0" anchor="b"/>
                </a:tc>
              </a:tr>
              <a:tr h="2121507">
                <a:tc>
                  <a:txBody>
                    <a:bodyPr/>
                    <a:lstStyle/>
                    <a:p>
                      <a:pPr algn="ctr">
                        <a:spcAft>
                          <a:spcPts val="0"/>
                        </a:spcAft>
                      </a:pPr>
                      <a:r>
                        <a:rPr lang="el-GR" sz="1600" dirty="0">
                          <a:effectLst/>
                          <a:latin typeface="+mn-lt"/>
                        </a:rPr>
                        <a:t> </a:t>
                      </a:r>
                    </a:p>
                    <a:p>
                      <a:pPr algn="ctr">
                        <a:spcAft>
                          <a:spcPts val="0"/>
                        </a:spcAft>
                      </a:pPr>
                      <a:r>
                        <a:rPr lang="el-GR" sz="1600" dirty="0">
                          <a:effectLst/>
                          <a:latin typeface="+mn-lt"/>
                        </a:rPr>
                        <a:t> </a:t>
                      </a:r>
                    </a:p>
                    <a:p>
                      <a:pPr algn="ctr">
                        <a:spcAft>
                          <a:spcPts val="0"/>
                        </a:spcAft>
                      </a:pPr>
                      <a:r>
                        <a:rPr lang="el-GR" sz="1600" dirty="0">
                          <a:effectLst/>
                          <a:latin typeface="+mn-lt"/>
                        </a:rPr>
                        <a:t> </a:t>
                      </a:r>
                    </a:p>
                    <a:p>
                      <a:pPr algn="ctr">
                        <a:spcAft>
                          <a:spcPts val="0"/>
                        </a:spcAft>
                      </a:pPr>
                      <a:r>
                        <a:rPr lang="el-GR" sz="1600" dirty="0">
                          <a:effectLst/>
                          <a:latin typeface="+mn-lt"/>
                        </a:rPr>
                        <a:t>Διάγραμμα</a:t>
                      </a:r>
                    </a:p>
                    <a:p>
                      <a:pPr algn="ctr">
                        <a:spcAft>
                          <a:spcPts val="0"/>
                        </a:spcAft>
                      </a:pPr>
                      <a:r>
                        <a:rPr lang="el-GR" sz="1600" dirty="0">
                          <a:effectLst/>
                          <a:latin typeface="+mn-lt"/>
                        </a:rPr>
                        <a:t>Κατανομής</a:t>
                      </a:r>
                    </a:p>
                    <a:p>
                      <a:pPr algn="ctr">
                        <a:spcAft>
                          <a:spcPts val="0"/>
                        </a:spcAft>
                      </a:pPr>
                      <a:r>
                        <a:rPr lang="en-US" sz="1600" dirty="0">
                          <a:effectLst/>
                          <a:latin typeface="+mn-lt"/>
                        </a:rPr>
                        <a:t>Poisson</a:t>
                      </a:r>
                      <a:endParaRPr lang="el-GR" sz="1600" dirty="0">
                        <a:effectLst/>
                        <a:latin typeface="+mn-lt"/>
                      </a:endParaRPr>
                    </a:p>
                    <a:p>
                      <a:pPr algn="ctr">
                        <a:spcAft>
                          <a:spcPts val="0"/>
                        </a:spcAft>
                      </a:pPr>
                      <a:r>
                        <a:rPr lang="el-GR" sz="1600" dirty="0">
                          <a:effectLst/>
                          <a:latin typeface="+mn-lt"/>
                        </a:rPr>
                        <a:t> </a:t>
                      </a:r>
                    </a:p>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lgn="ctr">
                        <a:spcAft>
                          <a:spcPts val="0"/>
                        </a:spcAft>
                      </a:pPr>
                      <a:endParaRPr lang="en-GB" sz="1600" dirty="0">
                        <a:effectLst/>
                        <a:latin typeface="+mn-lt"/>
                        <a:ea typeface="MS Mincho"/>
                        <a:cs typeface="Times New Roman"/>
                      </a:endParaRPr>
                    </a:p>
                  </a:txBody>
                  <a:tcPr marL="68580" marR="68580" marT="0" marB="0"/>
                </a:tc>
                <a:tc>
                  <a:txBody>
                    <a:bodyPr/>
                    <a:lstStyle/>
                    <a:p>
                      <a:pPr algn="ctr">
                        <a:spcAft>
                          <a:spcPts val="0"/>
                        </a:spcAft>
                      </a:pPr>
                      <a:endParaRPr lang="en-GB" sz="1600" dirty="0">
                        <a:effectLst/>
                        <a:latin typeface="+mn-lt"/>
                        <a:ea typeface="MS Mincho"/>
                        <a:cs typeface="Times New Roman"/>
                      </a:endParaRPr>
                    </a:p>
                  </a:txBody>
                  <a:tcPr marL="68580" marR="68580" marT="0" marB="0"/>
                </a:tc>
                <a:tc>
                  <a:txBody>
                    <a:bodyPr/>
                    <a:lstStyle/>
                    <a:p>
                      <a:pPr algn="ctr">
                        <a:spcAft>
                          <a:spcPts val="0"/>
                        </a:spcAft>
                      </a:pPr>
                      <a:endParaRPr lang="en-GB" sz="1600" dirty="0">
                        <a:effectLst/>
                        <a:latin typeface="+mn-lt"/>
                        <a:ea typeface="MS Mincho"/>
                        <a:cs typeface="Times New Roman"/>
                      </a:endParaRPr>
                    </a:p>
                  </a:txBody>
                  <a:tcPr marL="68580" marR="68580" marT="0" marB="0"/>
                </a:tc>
              </a:tr>
            </a:tbl>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xmlns="" val="2876904467"/>
              </p:ext>
            </p:extLst>
          </p:nvPr>
        </p:nvGraphicFramePr>
        <p:xfrm>
          <a:off x="2771800" y="4437112"/>
          <a:ext cx="1200150" cy="1695450"/>
        </p:xfrm>
        <a:graphic>
          <a:graphicData uri="http://schemas.openxmlformats.org/presentationml/2006/ole">
            <p:oleObj spid="_x0000_s2067" name="Γράφημα" r:id="rId3" imgW="1208160" imgH="1842480" progId="">
              <p:embed/>
            </p:oleObj>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xmlns="" val="4100275627"/>
              </p:ext>
            </p:extLst>
          </p:nvPr>
        </p:nvGraphicFramePr>
        <p:xfrm>
          <a:off x="4499992" y="4437112"/>
          <a:ext cx="1209675" cy="1704975"/>
        </p:xfrm>
        <a:graphic>
          <a:graphicData uri="http://schemas.openxmlformats.org/presentationml/2006/ole">
            <p:oleObj spid="_x0000_s2068" name="Γράφημα" r:id="rId4" imgW="1217880" imgH="1851840" progId="">
              <p:embed/>
            </p:oleObj>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xmlns="" val="800351577"/>
              </p:ext>
            </p:extLst>
          </p:nvPr>
        </p:nvGraphicFramePr>
        <p:xfrm>
          <a:off x="6228184" y="4437112"/>
          <a:ext cx="1209675" cy="1704975"/>
        </p:xfrm>
        <a:graphic>
          <a:graphicData uri="http://schemas.openxmlformats.org/presentationml/2006/ole">
            <p:oleObj spid="_x0000_s2069" name="Γράφημα" r:id="rId5" imgW="1217880" imgH="1851840" progId="">
              <p:embed/>
            </p:oleObj>
          </a:graphicData>
        </a:graphic>
      </p:graphicFrame>
    </p:spTree>
    <p:extLst>
      <p:ext uri="{BB962C8B-B14F-4D97-AF65-F5344CB8AC3E}">
        <p14:creationId xmlns:p14="http://schemas.microsoft.com/office/powerpoint/2010/main" xmlns="" val="4144720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Πιθανότητες βάσει </a:t>
            </a:r>
            <a:r>
              <a:rPr lang="en-US" dirty="0" smtClean="0"/>
              <a:t>poisson</a:t>
            </a:r>
            <a:endParaRPr lang="el-GR" dirty="0"/>
          </a:p>
        </p:txBody>
      </p:sp>
      <p:sp>
        <p:nvSpPr>
          <p:cNvPr id="3" name="2 - Θέση περιεχομένου"/>
          <p:cNvSpPr>
            <a:spLocks noGrp="1"/>
          </p:cNvSpPr>
          <p:nvPr>
            <p:ph idx="1"/>
          </p:nvPr>
        </p:nvSpPr>
        <p:spPr/>
        <p:txBody>
          <a:bodyPr>
            <a:normAutofit/>
          </a:bodyPr>
          <a:lstStyle/>
          <a:p>
            <a:r>
              <a:rPr lang="el-GR" dirty="0" smtClean="0"/>
              <a:t>Από τις παραπάνω τιμές προκύπτει, για παράδειγμα, ότι: </a:t>
            </a:r>
          </a:p>
          <a:p>
            <a:pPr lvl="1"/>
            <a:r>
              <a:rPr lang="el-GR" dirty="0" smtClean="0"/>
              <a:t>Αν έχουμε κατά μέσο όρο 2 αφίξεις την ώρα, η πιθανότητα να έρθουν 4 πελάτες είναι 9% (λ=2, Ρ|Χ=4|).</a:t>
            </a:r>
          </a:p>
          <a:p>
            <a:pPr lvl="1"/>
            <a:r>
              <a:rPr lang="el-GR" dirty="0" smtClean="0"/>
              <a:t>Αν έχουμε κατά μέσο όρο 3 αφίξεις την ώρα, η πιθανότητα να μην έρθει κανένας είναι 5% (λ=3, Ρ|Χ=0|).</a:t>
            </a:r>
          </a:p>
          <a:p>
            <a:pPr lvl="1"/>
            <a:r>
              <a:rPr lang="el-GR" dirty="0" smtClean="0"/>
              <a:t>Αν έχουμε κατά μέσο όρο 1 άφιξη την ώρα, η πιθανότητα να έρθουν 6 ή περισσότεροι πελάτες είναι σχεδόν 0% (λ=1, Ρ|Χ=6|).</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xmlns="" val="1387014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Εξυπηρέτηση – Εκθετική Κατανομή</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Οι πελάτες εξυπηρετούνται μέσα σε κάποιο χρονικό διάστημα από τις μονάδες εξυπηρέτησης. Τα χαρακτηριστικά του συστήματος εξυπηρέτησης είναι:</a:t>
            </a:r>
          </a:p>
          <a:p>
            <a:pPr>
              <a:buNone/>
            </a:pPr>
            <a:endParaRPr lang="el-GR" dirty="0" smtClean="0"/>
          </a:p>
          <a:p>
            <a:pPr marL="914400" lvl="1" indent="-514350">
              <a:buFont typeface="+mj-lt"/>
              <a:buAutoNum type="arabicPeriod"/>
            </a:pPr>
            <a:r>
              <a:rPr lang="el-GR" b="1" dirty="0" smtClean="0"/>
              <a:t>Ο Χρόνος Εξυπηρέτησης</a:t>
            </a:r>
            <a:r>
              <a:rPr lang="el-GR" dirty="0" smtClean="0"/>
              <a:t>. Ο χρόνος εξυπηρέτησης μπορεί είτε να είναι </a:t>
            </a:r>
            <a:r>
              <a:rPr lang="el-GR" b="1" dirty="0" smtClean="0"/>
              <a:t>σταθερός</a:t>
            </a:r>
            <a:r>
              <a:rPr lang="el-GR" dirty="0" smtClean="0"/>
              <a:t>, οπότε η εξυπηρέτηση γίνεται με σταθερή συχνότητα, ή όπως συμβαίνει συνήθως, να έχει τυχαίες διακυμάνσεις οπότε μετράμε το </a:t>
            </a:r>
            <a:r>
              <a:rPr lang="el-GR" b="1" dirty="0" smtClean="0"/>
              <a:t>μέσο αριθμό πελατών</a:t>
            </a:r>
            <a:r>
              <a:rPr lang="el-GR" dirty="0" smtClean="0"/>
              <a:t> </a:t>
            </a:r>
            <a:r>
              <a:rPr lang="el-GR" b="1" i="1" dirty="0" smtClean="0"/>
              <a:t>μ</a:t>
            </a:r>
            <a:r>
              <a:rPr lang="el-GR" dirty="0" smtClean="0"/>
              <a:t> που εξυπηρετούνται στη μονάδα του χρόνου και προσεγγίζουμε το χρόνο εξυπηρέτησης με την </a:t>
            </a:r>
            <a:r>
              <a:rPr lang="el-GR" b="1" dirty="0" smtClean="0"/>
              <a:t>εκθετική κατανομή.</a:t>
            </a:r>
            <a:endParaRPr lang="el-GR" dirty="0" smtClean="0"/>
          </a:p>
          <a:p>
            <a:pPr marL="914400" lvl="1" indent="-514350">
              <a:buFont typeface="+mj-lt"/>
              <a:buAutoNum type="arabicPeriod"/>
            </a:pPr>
            <a:r>
              <a:rPr lang="el-GR" b="1" dirty="0" smtClean="0"/>
              <a:t>Οι Μονάδες Εξυπηρέτησης</a:t>
            </a:r>
            <a:r>
              <a:rPr lang="el-GR" dirty="0" smtClean="0"/>
              <a:t>. Μπορεί να υπάρχει: Α) </a:t>
            </a:r>
            <a:r>
              <a:rPr lang="el-GR" b="1" dirty="0" smtClean="0"/>
              <a:t>μια μόνο μονάδα</a:t>
            </a:r>
            <a:r>
              <a:rPr lang="el-GR" dirty="0" smtClean="0"/>
              <a:t> εξυπηρέτησης, οπότε οι πελάτες εξυπηρετούνται σειριακά, Β) </a:t>
            </a:r>
            <a:r>
              <a:rPr lang="el-GR" b="1" dirty="0" smtClean="0"/>
              <a:t>πολλές παράλληλες μονάδες</a:t>
            </a:r>
            <a:r>
              <a:rPr lang="el-GR" dirty="0" smtClean="0"/>
              <a:t> εξυπηρέτησης οπότε ο πελάτης εξυπηρετείται από τη πρώτη διαθέσιμη, Γ) </a:t>
            </a:r>
            <a:r>
              <a:rPr lang="el-GR" b="1" dirty="0" smtClean="0"/>
              <a:t>πολλές διαδοχικές μονάδες</a:t>
            </a:r>
            <a:r>
              <a:rPr lang="el-GR" dirty="0" smtClean="0"/>
              <a:t> εξυπηρέτησης οπότε ο πελάτης προσέρχεται διαδοχικά σε κάθε στάδιο.</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xmlns="" val="3538335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εκθετική κατανομή</a:t>
            </a:r>
            <a:r>
              <a:rPr lang="en-US" dirty="0" smtClean="0"/>
              <a:t> </a:t>
            </a:r>
            <a:r>
              <a:rPr lang="en-US" sz="3200" b="0" dirty="0" smtClean="0"/>
              <a:t>1/2</a:t>
            </a:r>
            <a:endParaRPr lang="el-GR" sz="3200" b="0" dirty="0"/>
          </a:p>
        </p:txBody>
      </p:sp>
      <p:sp>
        <p:nvSpPr>
          <p:cNvPr id="3" name="2 - Θέση περιεχομένου"/>
          <p:cNvSpPr>
            <a:spLocks noGrp="1"/>
          </p:cNvSpPr>
          <p:nvPr>
            <p:ph idx="1"/>
          </p:nvPr>
        </p:nvSpPr>
        <p:spPr/>
        <p:txBody>
          <a:bodyPr>
            <a:normAutofit/>
          </a:bodyPr>
          <a:lstStyle/>
          <a:p>
            <a:r>
              <a:rPr lang="el-GR" dirty="0" smtClean="0"/>
              <a:t>Όταν μας δίνεται ο </a:t>
            </a:r>
            <a:r>
              <a:rPr lang="el-GR" b="1" dirty="0" smtClean="0"/>
              <a:t>μέσος αριθμός πελατών</a:t>
            </a:r>
            <a:r>
              <a:rPr lang="el-GR" dirty="0" smtClean="0"/>
              <a:t> </a:t>
            </a:r>
            <a:r>
              <a:rPr lang="el-GR" b="1" i="1" dirty="0" smtClean="0"/>
              <a:t>μ</a:t>
            </a:r>
            <a:r>
              <a:rPr lang="el-GR" dirty="0" smtClean="0"/>
              <a:t> </a:t>
            </a:r>
            <a:r>
              <a:rPr lang="el-GR" b="1" dirty="0" smtClean="0"/>
              <a:t>που εξυπηρετούνται </a:t>
            </a:r>
            <a:r>
              <a:rPr lang="el-GR" dirty="0" smtClean="0"/>
              <a:t>ανά μονάδα χρόνου και ότι ο χρόνος εξυπηρέτησης ακολουθεί την</a:t>
            </a:r>
            <a:r>
              <a:rPr lang="el-GR" b="1" dirty="0" smtClean="0"/>
              <a:t> Εκθετική κατανομή</a:t>
            </a:r>
            <a:r>
              <a:rPr lang="el-GR" dirty="0" smtClean="0"/>
              <a:t>, τότε μπορούμε να υπολογίσουμε </a:t>
            </a:r>
            <a:r>
              <a:rPr lang="el-GR" u="sng" dirty="0" smtClean="0"/>
              <a:t>τη πιθανότητα ο χρόνος εξυπηρέτησης </a:t>
            </a:r>
            <a:r>
              <a:rPr lang="el-GR" b="1" i="1" u="sng" dirty="0" smtClean="0"/>
              <a:t>Τ</a:t>
            </a:r>
            <a:r>
              <a:rPr lang="el-GR" u="sng" dirty="0" smtClean="0"/>
              <a:t> να υπερβεί ένα δεδομένο χρόνο </a:t>
            </a:r>
            <a:r>
              <a:rPr lang="en-US" b="1" i="1" u="sng" dirty="0" smtClean="0"/>
              <a:t>t</a:t>
            </a:r>
            <a:r>
              <a:rPr lang="en-US" dirty="0" smtClean="0"/>
              <a:t>  </a:t>
            </a:r>
            <a:r>
              <a:rPr lang="el-GR" dirty="0" smtClean="0"/>
              <a:t>από το τύπο:</a:t>
            </a:r>
          </a:p>
          <a:p>
            <a:pPr>
              <a:buNone/>
            </a:pPr>
            <a:r>
              <a:rPr lang="el-GR" dirty="0" smtClean="0"/>
              <a:t> </a:t>
            </a:r>
          </a:p>
          <a:p>
            <a:r>
              <a:rPr lang="el-GR" dirty="0" smtClean="0"/>
              <a:t>Για να γίνει πιο κατανοητός ο ρόλος της Εκθετικής κατανομής παραθέτουμε τον παρακάτω πίνακα με τις τιμές και τα διαγράμματα για διάφορες τιμές των </a:t>
            </a:r>
            <a:r>
              <a:rPr lang="el-GR" b="1" i="1" dirty="0" smtClean="0"/>
              <a:t>μ</a:t>
            </a:r>
            <a:r>
              <a:rPr lang="el-GR" dirty="0" smtClean="0"/>
              <a:t> &amp; </a:t>
            </a:r>
            <a:r>
              <a:rPr lang="en-US" b="1" i="1" dirty="0" smtClean="0"/>
              <a:t>t</a:t>
            </a:r>
            <a:r>
              <a:rPr lang="el-GR" dirty="0" smtClean="0"/>
              <a:t>.</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xmlns="" val="3245752422"/>
              </p:ext>
            </p:extLst>
          </p:nvPr>
        </p:nvGraphicFramePr>
        <p:xfrm>
          <a:off x="2843808" y="3789040"/>
          <a:ext cx="2160240" cy="617211"/>
        </p:xfrm>
        <a:graphic>
          <a:graphicData uri="http://schemas.openxmlformats.org/presentationml/2006/ole">
            <p:oleObj spid="_x0000_s9220" name="Equation" r:id="rId4" imgW="888840" imgH="253800" progId="">
              <p:embed/>
            </p:oleObj>
          </a:graphicData>
        </a:graphic>
      </p:graphicFrame>
    </p:spTree>
    <p:extLst>
      <p:ext uri="{BB962C8B-B14F-4D97-AF65-F5344CB8AC3E}">
        <p14:creationId xmlns:p14="http://schemas.microsoft.com/office/powerpoint/2010/main" xmlns="" val="22936407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478</TotalTime>
  <Words>2677</Words>
  <Application>Microsoft Office PowerPoint</Application>
  <PresentationFormat>On-screen Show (4:3)</PresentationFormat>
  <Paragraphs>402</Paragraphs>
  <Slides>32</Slides>
  <Notes>11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32</vt:i4>
      </vt:variant>
    </vt:vector>
  </HeadingPairs>
  <TitlesOfParts>
    <vt:vector size="37" baseType="lpstr">
      <vt:lpstr>template</vt:lpstr>
      <vt:lpstr>OC_template_updated</vt:lpstr>
      <vt:lpstr>1_OC_template_updated</vt:lpstr>
      <vt:lpstr>Equation</vt:lpstr>
      <vt:lpstr>Γράφημα</vt:lpstr>
      <vt:lpstr>Διαχείριση Έργων &amp; Εργοταξίων</vt:lpstr>
      <vt:lpstr>Συστήματα Ουρών Αναμονής 1/2</vt:lpstr>
      <vt:lpstr>Συστήματα Ουρών Αναμονής 2/2</vt:lpstr>
      <vt:lpstr>Αφίξεις – Κατανομή Poisson</vt:lpstr>
      <vt:lpstr>Η κατανομή Poisson 1/2 </vt:lpstr>
      <vt:lpstr>Η κατανομή Poisson 2/2 </vt:lpstr>
      <vt:lpstr>Πιθανότητες βάσει poisson</vt:lpstr>
      <vt:lpstr>Εξυπηρέτηση – Εκθετική Κατανομή</vt:lpstr>
      <vt:lpstr>Η εκθετική κατανομή 1/2</vt:lpstr>
      <vt:lpstr>Η εκθετική κατανομή 2/2</vt:lpstr>
      <vt:lpstr>Πιθανότητες βάσει εκθετικής</vt:lpstr>
      <vt:lpstr>Σειρές εξυπηρέτησης</vt:lpstr>
      <vt:lpstr>Βασικά Μοντέλα Ουρών Αναμονής (Μ/Μ/1 &amp; Μ/Μ/s)</vt:lpstr>
      <vt:lpstr>Χαρακτηριστικά μεγέθη ουρών αναμονής</vt:lpstr>
      <vt:lpstr>Χαρακτηριστικά μεγέθη ουρών αναμονής</vt:lpstr>
      <vt:lpstr>Βασικά μεγέθη</vt:lpstr>
      <vt:lpstr>Παράδειγμα</vt:lpstr>
      <vt:lpstr>Λύση 1/2</vt:lpstr>
      <vt:lpstr>Λύση 2/2</vt:lpstr>
      <vt:lpstr>Τα κύρια χαρακτηριστικά των συστημάτων Β &amp; Γ θα είναι:</vt:lpstr>
      <vt:lpstr>Ελαχιστοποίηση Κόστους σε Συστήματα Ουρών Αναμονής</vt:lpstr>
      <vt:lpstr>Υπολογισμός βέλτιστου αριθμού θέσεων εργασίας</vt:lpstr>
      <vt:lpstr>Λύση 1/3</vt:lpstr>
      <vt:lpstr>Λύση 2/3</vt:lpstr>
      <vt:lpstr>Λύση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Author</cp:lastModifiedBy>
  <cp:revision>64</cp:revision>
  <dcterms:created xsi:type="dcterms:W3CDTF">2015-07-23T11:35:20Z</dcterms:created>
  <dcterms:modified xsi:type="dcterms:W3CDTF">2015-09-02T08:47:23Z</dcterms:modified>
</cp:coreProperties>
</file>