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84" r:id="rId1"/>
    <p:sldMasterId id="2147483696" r:id="rId2"/>
  </p:sldMasterIdLst>
  <p:notesMasterIdLst>
    <p:notesMasterId r:id="rId27"/>
  </p:notesMasterIdLst>
  <p:handoutMasterIdLst>
    <p:handoutMasterId r:id="rId28"/>
  </p:handoutMasterIdLst>
  <p:sldIdLst>
    <p:sldId id="345" r:id="rId3"/>
    <p:sldId id="330" r:id="rId4"/>
    <p:sldId id="331" r:id="rId5"/>
    <p:sldId id="332" r:id="rId6"/>
    <p:sldId id="333" r:id="rId7"/>
    <p:sldId id="334" r:id="rId8"/>
    <p:sldId id="335" r:id="rId9"/>
    <p:sldId id="336" r:id="rId10"/>
    <p:sldId id="337" r:id="rId11"/>
    <p:sldId id="338" r:id="rId12"/>
    <p:sldId id="339" r:id="rId13"/>
    <p:sldId id="340" r:id="rId14"/>
    <p:sldId id="341" r:id="rId15"/>
    <p:sldId id="342" r:id="rId16"/>
    <p:sldId id="343" r:id="rId17"/>
    <p:sldId id="344" r:id="rId18"/>
    <p:sldId id="346" r:id="rId19"/>
    <p:sldId id="347" r:id="rId20"/>
    <p:sldId id="348" r:id="rId21"/>
    <p:sldId id="352" r:id="rId22"/>
    <p:sldId id="353" r:id="rId23"/>
    <p:sldId id="354" r:id="rId24"/>
    <p:sldId id="351" r:id="rId25"/>
    <p:sldId id="355" r:id="rId26"/>
  </p:sldIdLst>
  <p:sldSz cx="9144000" cy="6858000" type="screen4x3"/>
  <p:notesSz cx="7104063" cy="10234613"/>
  <p:custDataLst>
    <p:tags r:id="rId29"/>
  </p:custDataLst>
  <p:defaultTextStyle>
    <a:defPPr>
      <a:defRPr lang="el-G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223">
          <p15:clr>
            <a:srgbClr val="A4A3A4"/>
          </p15:clr>
        </p15:guide>
        <p15:guide id="2" pos="223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20000"/>
    <a:srgbClr val="075075"/>
    <a:srgbClr val="333399"/>
    <a:srgbClr val="4545C3"/>
    <a:srgbClr val="C00000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6" autoAdjust="0"/>
    <p:restoredTop sz="94660"/>
  </p:normalViewPr>
  <p:slideViewPr>
    <p:cSldViewPr>
      <p:cViewPr varScale="1">
        <p:scale>
          <a:sx n="107" d="100"/>
          <a:sy n="107" d="100"/>
        </p:scale>
        <p:origin x="-165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6" d="100"/>
          <a:sy n="76" d="100"/>
        </p:scale>
        <p:origin x="-3978" y="-108"/>
      </p:cViewPr>
      <p:guideLst>
        <p:guide orient="horz" pos="3223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defTabSz="990600" eaLnBrk="0" hangingPunct="0">
              <a:defRPr sz="1300"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4313" y="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algn="r" defTabSz="990600" eaLnBrk="0" hangingPunct="0">
              <a:defRPr sz="1300"/>
            </a:lvl1pPr>
          </a:lstStyle>
          <a:p>
            <a:pPr>
              <a:defRPr/>
            </a:pPr>
            <a:fld id="{84A79048-66B1-475A-B924-F459D231C4C3}" type="datetimeFigureOut">
              <a:rPr lang="el-GR"/>
              <a:pPr>
                <a:defRPr/>
              </a:pPr>
              <a:t>6/7/2015</a:t>
            </a:fld>
            <a:endParaRPr lang="el-GR" dirty="0"/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defTabSz="990600" eaLnBrk="0" hangingPunct="0">
              <a:defRPr sz="1300"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921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algn="r" defTabSz="990600" eaLnBrk="0" hangingPunct="0">
              <a:defRPr sz="1300"/>
            </a:lvl1pPr>
          </a:lstStyle>
          <a:p>
            <a:pPr>
              <a:defRPr/>
            </a:pPr>
            <a:fld id="{2EBCFCCB-10BB-4121-80C8-1E5058FD1454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9600949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 bwMode="auto">
          <a:xfrm>
            <a:off x="4024313" y="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fld id="{19B0F716-1969-45AD-B426-D0CBFDF13F46}" type="datetimeFigureOut">
              <a:rPr lang="el-GR"/>
              <a:pPr>
                <a:defRPr/>
              </a:pPr>
              <a:t>6/7/2015</a:t>
            </a:fld>
            <a:endParaRPr lang="el-GR" dirty="0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8350"/>
            <a:ext cx="51165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l-GR" noProof="0" dirty="0" smtClean="0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 bwMode="auto">
          <a:xfrm>
            <a:off x="711200" y="4860925"/>
            <a:ext cx="5683250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noProof="0" smtClean="0"/>
              <a:t>Kλικ για επεξεργασία των στυλ του υποδείγματος</a:t>
            </a:r>
          </a:p>
          <a:p>
            <a:pPr lvl="1"/>
            <a:r>
              <a:rPr lang="el-GR" noProof="0" smtClean="0"/>
              <a:t>Δεύτερου επιπέδου</a:t>
            </a:r>
          </a:p>
          <a:p>
            <a:pPr lvl="2"/>
            <a:r>
              <a:rPr lang="el-GR" noProof="0" smtClean="0"/>
              <a:t>Τρίτου επιπέδου</a:t>
            </a:r>
          </a:p>
          <a:p>
            <a:pPr lvl="3"/>
            <a:r>
              <a:rPr lang="el-GR" noProof="0" smtClean="0"/>
              <a:t>Τέταρτου επιπέδου</a:t>
            </a:r>
          </a:p>
          <a:p>
            <a:pPr lvl="4"/>
            <a:r>
              <a:rPr lang="el-GR" noProof="0" smtClean="0"/>
              <a:t>Πέμπτου επιπέδου</a:t>
            </a: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 bwMode="auto">
          <a:xfrm>
            <a:off x="0" y="972185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fld id="{71016A41-0609-40C7-9E3E-89C33107DF6A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43665844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66" indent="-185766">
              <a:buFont typeface="Arial" pitchFamily="34" charset="0"/>
              <a:buChar char="•"/>
            </a:pP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0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8127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22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1231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66" indent="-185766">
              <a:buFont typeface="Arial" pitchFamily="34" charset="0"/>
              <a:buChar char="•"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23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4459846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2566714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653649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15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2711076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16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940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17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7211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18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5097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19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3101659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21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0753707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5992313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23622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143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6189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6082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438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4040188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96752"/>
            <a:ext cx="4041775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0050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0489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7364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l-G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460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3053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75075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464160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0948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6453610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75075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384025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4040188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96752"/>
            <a:ext cx="4041775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847345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7200"/>
          </a:xfrm>
        </p:spPr>
        <p:txBody>
          <a:bodyPr/>
          <a:lstStyle>
            <a:lvl1pPr>
              <a:defRPr>
                <a:solidFill>
                  <a:srgbClr val="075075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8613680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27134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 dirty="0" smtClean="0"/>
              <a:t>Κάντε κλικ στο εικονίδιο για να προσθέσετε εικόνα</a:t>
            </a:r>
            <a:endParaRPr lang="el-G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802076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767969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822960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46972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2" r:id="rId7"/>
    <p:sldLayoutId id="2147483693" r:id="rId8"/>
    <p:sldLayoutId id="2147483694" r:id="rId9"/>
    <p:sldLayoutId id="2147483695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822960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518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ocp.teiath.gr/modules/document/document.php?course=STEF100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%5b1%5d%20http:/creativecommons.org/licenses/by-nc-sa/4.0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3568" y="1340768"/>
            <a:ext cx="7772400" cy="1470025"/>
          </a:xfrm>
        </p:spPr>
        <p:txBody>
          <a:bodyPr>
            <a:normAutofit/>
          </a:bodyPr>
          <a:lstStyle/>
          <a:p>
            <a:pPr lvl="1" algn="ctr"/>
            <a:r>
              <a:rPr kumimoji="0" lang="el-GR" sz="3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Ακίνητη Προσθετική Ι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I</a:t>
            </a:r>
            <a:endParaRPr lang="el-GR" sz="36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0" y="3096542"/>
            <a:ext cx="9144000" cy="2132657"/>
          </a:xfrm>
        </p:spPr>
        <p:txBody>
          <a:bodyPr>
            <a:normAutofit fontScale="77500" lnSpcReduction="20000"/>
          </a:bodyPr>
          <a:lstStyle/>
          <a:p>
            <a:pPr fontAlgn="auto">
              <a:lnSpc>
                <a:spcPct val="120000"/>
              </a:lnSpc>
              <a:spcAft>
                <a:spcPts val="600"/>
              </a:spcAft>
            </a:pPr>
            <a:r>
              <a:rPr lang="el-GR" sz="3100" b="1" dirty="0" smtClean="0"/>
              <a:t>Ενότητα 10</a:t>
            </a:r>
            <a:r>
              <a:rPr lang="el-GR" sz="3100" dirty="0" smtClean="0"/>
              <a:t>:</a:t>
            </a:r>
            <a:r>
              <a:rPr lang="en-US" sz="3100" dirty="0" smtClean="0"/>
              <a:t> </a:t>
            </a:r>
            <a:r>
              <a:rPr lang="el-GR" sz="3100" dirty="0">
                <a:solidFill>
                  <a:sysClr val="windowText" lastClr="000000"/>
                </a:solidFill>
              </a:rPr>
              <a:t>Επικάλυψη Μεταλλικού Σκελετού με Αισθητικά </a:t>
            </a:r>
            <a:r>
              <a:rPr lang="el-GR" sz="3100" dirty="0" smtClean="0">
                <a:solidFill>
                  <a:sysClr val="windowText" lastClr="000000"/>
                </a:solidFill>
              </a:rPr>
              <a:t>Υλικά</a:t>
            </a:r>
            <a:endParaRPr lang="en-US" sz="3100" dirty="0" smtClean="0">
              <a:solidFill>
                <a:sysClr val="windowText" lastClr="000000"/>
              </a:solidFill>
            </a:endParaRPr>
          </a:p>
          <a:p>
            <a:pPr fontAlgn="auto">
              <a:lnSpc>
                <a:spcPct val="120000"/>
              </a:lnSpc>
              <a:spcAft>
                <a:spcPts val="600"/>
              </a:spcAft>
            </a:pPr>
            <a:r>
              <a:rPr lang="el-GR" sz="3100" dirty="0" smtClean="0">
                <a:solidFill>
                  <a:sysClr val="windowText" lastClr="000000"/>
                </a:solidFill>
              </a:rPr>
              <a:t>γ’ μέρος</a:t>
            </a:r>
            <a:endParaRPr lang="el-GR" sz="3100" dirty="0">
              <a:solidFill>
                <a:sysClr val="windowText" lastClr="000000"/>
              </a:solidFill>
            </a:endParaRPr>
          </a:p>
          <a:p>
            <a:pPr fontAlgn="auto">
              <a:spcAft>
                <a:spcPts val="0"/>
              </a:spcAft>
            </a:pPr>
            <a:r>
              <a:rPr lang="el-GR" sz="2800" dirty="0" smtClean="0">
                <a:solidFill>
                  <a:sysClr val="windowText" lastClr="000000"/>
                </a:solidFill>
              </a:rPr>
              <a:t>Αριστείδης </a:t>
            </a:r>
            <a:r>
              <a:rPr lang="el-GR" sz="2800" dirty="0">
                <a:solidFill>
                  <a:sysClr val="windowText" lastClr="000000"/>
                </a:solidFill>
              </a:rPr>
              <a:t>Γαλιατσάτος</a:t>
            </a:r>
          </a:p>
          <a:p>
            <a:pPr fontAlgn="auto">
              <a:spcAft>
                <a:spcPts val="0"/>
              </a:spcAft>
            </a:pPr>
            <a:r>
              <a:rPr lang="en-US" sz="2800" dirty="0">
                <a:solidFill>
                  <a:sysClr val="windowText" lastClr="000000"/>
                </a:solidFill>
              </a:rPr>
              <a:t>DDs, Dr Dent. </a:t>
            </a:r>
            <a:r>
              <a:rPr lang="el-GR" sz="2800" dirty="0">
                <a:solidFill>
                  <a:sysClr val="windowText" lastClr="000000"/>
                </a:solidFill>
              </a:rPr>
              <a:t>Επίκουρος  Καθηγητής ΤΕΙ Αθήνας</a:t>
            </a:r>
          </a:p>
          <a:p>
            <a:pPr fontAlgn="auto">
              <a:spcAft>
                <a:spcPts val="0"/>
              </a:spcAft>
            </a:pPr>
            <a:r>
              <a:rPr lang="el-GR" sz="2800" dirty="0">
                <a:solidFill>
                  <a:sysClr val="windowText" lastClr="000000"/>
                </a:solidFill>
              </a:rPr>
              <a:t>Τμήμα Οδοντικής Τεχνολογίας</a:t>
            </a:r>
          </a:p>
        </p:txBody>
      </p:sp>
      <p:pic>
        <p:nvPicPr>
          <p:cNvPr id="6" name="Picture 5" descr="Λογότυπο έργου Ανοικτών Ακαδημαϊκών Μαθημάτων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2318" y="476672"/>
            <a:ext cx="854197" cy="648072"/>
          </a:xfrm>
          <a:prstGeom prst="rect">
            <a:avLst/>
          </a:prstGeom>
        </p:spPr>
      </p:pic>
      <p:pic>
        <p:nvPicPr>
          <p:cNvPr id="1027" name="Picture 3" descr="Λογότυπο Τεχνολογικού Ιδρύματος Αθήνας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476673"/>
            <a:ext cx="682943" cy="69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241425" y="631431"/>
            <a:ext cx="666115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l-GR" sz="1600" dirty="0">
                <a:solidFill>
                  <a:prstClr val="black"/>
                </a:solidFill>
                <a:latin typeface="Calibri"/>
              </a:rPr>
              <a:t>Ανοικτά Ακαδημαϊκά </a:t>
            </a:r>
            <a:r>
              <a:rPr lang="el-GR" sz="1600" dirty="0" smtClean="0">
                <a:solidFill>
                  <a:prstClr val="black"/>
                </a:solidFill>
                <a:latin typeface="Calibri"/>
              </a:rPr>
              <a:t>Μαθήματα στο ΤΕΙ Αθήνας</a:t>
            </a:r>
            <a:endParaRPr lang="el-GR" sz="1600" dirty="0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1535200"/>
              </p:ext>
            </p:extLst>
          </p:nvPr>
        </p:nvGraphicFramePr>
        <p:xfrm>
          <a:off x="1759817" y="6087984"/>
          <a:ext cx="5695950" cy="792088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138838"/>
                <a:gridCol w="3557112"/>
              </a:tblGrid>
              <a:tr h="7920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000" dirty="0" smtClean="0">
                          <a:effectLst/>
                        </a:rPr>
                        <a:t>Το </a:t>
                      </a:r>
                      <a:r>
                        <a:rPr lang="el-GR" sz="1000" dirty="0">
                          <a:effectLst/>
                        </a:rPr>
                        <a:t>περιεχόμενο του μαθήματος διατίθεται με άδεια </a:t>
                      </a:r>
                      <a:r>
                        <a:rPr lang="en-US" sz="1000" dirty="0">
                          <a:effectLst/>
                        </a:rPr>
                        <a:t>Creative Commons </a:t>
                      </a:r>
                      <a:r>
                        <a:rPr lang="el-GR" sz="1000" dirty="0">
                          <a:effectLst/>
                        </a:rPr>
                        <a:t>εκτός και αν αναφέρεται διαφορετικά</a:t>
                      </a:r>
                      <a:endParaRPr lang="el-GR" sz="11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112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00" dirty="0" smtClean="0">
                          <a:effectLst/>
                        </a:rPr>
                        <a:t>Το </a:t>
                      </a:r>
                      <a:r>
                        <a:rPr lang="el-GR" sz="1000" dirty="0">
                          <a:effectLst/>
                        </a:rPr>
                        <a:t>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          </a:r>
                      <a:endParaRPr lang="el-GR" sz="11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2" name="Picture 11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3792" y="5367126"/>
            <a:ext cx="1971675" cy="702000"/>
          </a:xfrm>
          <a:prstGeom prst="rect">
            <a:avLst/>
          </a:prstGeom>
          <a:noFill/>
        </p:spPr>
      </p:pic>
      <p:pic>
        <p:nvPicPr>
          <p:cNvPr id="1026" name="Picture 2" descr="C:\Users\alex\Desktop\logo.pn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45866" y="5368483"/>
            <a:ext cx="3348000" cy="70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0820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Γέφυρες </a:t>
            </a:r>
            <a:r>
              <a:rPr lang="el-GR" sz="3200" b="0" dirty="0" smtClean="0"/>
              <a:t>(9 </a:t>
            </a:r>
            <a:r>
              <a:rPr lang="el-GR" sz="3200" b="0" dirty="0"/>
              <a:t>από 12</a:t>
            </a:r>
            <a:r>
              <a:rPr lang="el-GR" sz="3200" b="0" dirty="0" smtClean="0"/>
              <a:t>) </a:t>
            </a:r>
            <a:endParaRPr lang="el-GR" sz="32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1124744"/>
            <a:ext cx="3761791" cy="2544741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9</a:t>
            </a:fld>
            <a:endParaRPr lang="el-GR" dirty="0"/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6016" y="3068960"/>
            <a:ext cx="3761937" cy="25448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04322" y="3774100"/>
            <a:ext cx="19715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>
                <a:solidFill>
                  <a:srgbClr val="595959"/>
                </a:solidFill>
                <a:latin typeface="Calibri"/>
              </a:rPr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53030" y="5613800"/>
            <a:ext cx="19593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>
                <a:solidFill>
                  <a:srgbClr val="595959"/>
                </a:solidFill>
                <a:latin typeface="Calibri"/>
              </a:rPr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34918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Γέφυρες </a:t>
            </a:r>
            <a:r>
              <a:rPr lang="el-GR" sz="3200" b="0" dirty="0" smtClean="0"/>
              <a:t>(10 </a:t>
            </a:r>
            <a:r>
              <a:rPr lang="el-GR" sz="3200" b="0" dirty="0"/>
              <a:t>από 12</a:t>
            </a:r>
            <a:r>
              <a:rPr lang="el-GR" sz="3200" b="0" dirty="0" smtClean="0"/>
              <a:t>) </a:t>
            </a:r>
            <a:endParaRPr lang="el-GR" sz="32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10</a:t>
            </a:fld>
            <a:endParaRPr lang="el-GR" dirty="0"/>
          </a:p>
        </p:txBody>
      </p:sp>
      <p:pic>
        <p:nvPicPr>
          <p:cNvPr id="7" name="Θέση περιεχομένου 6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6525" y="1170694"/>
            <a:ext cx="4870062" cy="504031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1520" y="1412776"/>
            <a:ext cx="1224136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075075"/>
                </a:solidFill>
                <a:latin typeface="+mn-lt"/>
              </a:rPr>
              <a:t>120</a:t>
            </a:r>
            <a:r>
              <a:rPr lang="en-US" sz="2000" baseline="30000" dirty="0"/>
              <a:t> o</a:t>
            </a:r>
            <a:r>
              <a:rPr lang="en-US" sz="2200" b="1" dirty="0" smtClean="0">
                <a:solidFill>
                  <a:srgbClr val="075075"/>
                </a:solidFill>
                <a:latin typeface="+mn-lt"/>
              </a:rPr>
              <a:t> </a:t>
            </a:r>
            <a:r>
              <a:rPr lang="en-US" sz="2200" b="1" dirty="0">
                <a:solidFill>
                  <a:srgbClr val="075075"/>
                </a:solidFill>
                <a:latin typeface="+mn-lt"/>
              </a:rPr>
              <a:t>C</a:t>
            </a:r>
          </a:p>
          <a:p>
            <a:pPr>
              <a:spcBef>
                <a:spcPts val="1800"/>
              </a:spcBef>
            </a:pPr>
            <a:r>
              <a:rPr lang="en-US" sz="2200" b="1" dirty="0">
                <a:solidFill>
                  <a:srgbClr val="075075"/>
                </a:solidFill>
                <a:latin typeface="+mn-lt"/>
              </a:rPr>
              <a:t>6 Bar</a:t>
            </a:r>
          </a:p>
        </p:txBody>
      </p:sp>
      <p:sp>
        <p:nvSpPr>
          <p:cNvPr id="9" name="Δεξιό άγκιστρο 8" title="αγκύλη"/>
          <p:cNvSpPr/>
          <p:nvPr/>
        </p:nvSpPr>
        <p:spPr>
          <a:xfrm>
            <a:off x="971600" y="1480864"/>
            <a:ext cx="360040" cy="864096"/>
          </a:xfrm>
          <a:prstGeom prst="rightBrace">
            <a:avLst/>
          </a:prstGeom>
          <a:ln w="19050">
            <a:solidFill>
              <a:srgbClr val="0750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10" name="TextBox 9"/>
          <p:cNvSpPr txBox="1"/>
          <p:nvPr/>
        </p:nvSpPr>
        <p:spPr>
          <a:xfrm>
            <a:off x="1224397" y="1697469"/>
            <a:ext cx="11521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200" b="1" dirty="0" smtClean="0">
                <a:solidFill>
                  <a:srgbClr val="820000"/>
                </a:solidFill>
                <a:latin typeface="+mn-lt"/>
              </a:rPr>
              <a:t>7 λεπτά</a:t>
            </a:r>
            <a:endParaRPr lang="el-GR" sz="2200" b="1" dirty="0">
              <a:solidFill>
                <a:srgbClr val="820000"/>
              </a:solidFill>
              <a:latin typeface="+mn-lt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5936" y="6309320"/>
            <a:ext cx="2043113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0110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Γέφυρες </a:t>
            </a:r>
            <a:r>
              <a:rPr lang="el-GR" sz="3200" b="0" dirty="0"/>
              <a:t>(</a:t>
            </a:r>
            <a:r>
              <a:rPr lang="el-GR" sz="3200" b="0" dirty="0" smtClean="0"/>
              <a:t>11 </a:t>
            </a:r>
            <a:r>
              <a:rPr lang="el-GR" sz="3200" b="0" dirty="0"/>
              <a:t>από 12</a:t>
            </a:r>
            <a:r>
              <a:rPr lang="el-GR" sz="3200" b="0" dirty="0" smtClean="0"/>
              <a:t>) </a:t>
            </a:r>
            <a:endParaRPr lang="el-GR" sz="32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774" y="1019948"/>
            <a:ext cx="3384376" cy="2467201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11</a:t>
            </a:fld>
            <a:endParaRPr lang="el-GR" dirty="0"/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5747" y="1019948"/>
            <a:ext cx="3438326" cy="2466425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197" y="3573016"/>
            <a:ext cx="3447043" cy="2624984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3933" y="3573057"/>
            <a:ext cx="3442318" cy="262494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91880" y="6299804"/>
            <a:ext cx="2016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>
                <a:solidFill>
                  <a:srgbClr val="595959"/>
                </a:solidFill>
                <a:latin typeface="Calibri"/>
              </a:rPr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5464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</p:spPr>
        <p:txBody>
          <a:bodyPr/>
          <a:lstStyle/>
          <a:p>
            <a:r>
              <a:rPr lang="el-GR" dirty="0"/>
              <a:t>Γέφυρες </a:t>
            </a:r>
            <a:r>
              <a:rPr lang="el-GR" sz="3200" b="0" dirty="0"/>
              <a:t>(</a:t>
            </a:r>
            <a:r>
              <a:rPr lang="el-GR" sz="3200" b="0" dirty="0" smtClean="0"/>
              <a:t>12 </a:t>
            </a:r>
            <a:r>
              <a:rPr lang="el-GR" sz="3200" b="0" dirty="0"/>
              <a:t>από </a:t>
            </a:r>
            <a:r>
              <a:rPr lang="el-GR" sz="3200" b="0" dirty="0" smtClean="0"/>
              <a:t>12) </a:t>
            </a:r>
            <a:endParaRPr lang="el-GR" sz="32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2173" y="1196752"/>
            <a:ext cx="5760343" cy="4320257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12</a:t>
            </a:fld>
            <a:endParaRPr lang="el-GR" dirty="0"/>
          </a:p>
        </p:txBody>
      </p:sp>
      <p:sp>
        <p:nvSpPr>
          <p:cNvPr id="6" name="TextBox 5"/>
          <p:cNvSpPr txBox="1"/>
          <p:nvPr/>
        </p:nvSpPr>
        <p:spPr>
          <a:xfrm>
            <a:off x="3682244" y="5578437"/>
            <a:ext cx="204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>
                <a:solidFill>
                  <a:srgbClr val="595959"/>
                </a:solidFill>
                <a:latin typeface="Calibri"/>
              </a:rPr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90763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Έλεγχος στο εκμαγείο </a:t>
            </a:r>
            <a:r>
              <a:rPr lang="el-GR" sz="3200" b="0" dirty="0" smtClean="0"/>
              <a:t>(1 από </a:t>
            </a:r>
            <a:r>
              <a:rPr lang="en-US" sz="3200" b="0" dirty="0" smtClean="0"/>
              <a:t>3</a:t>
            </a:r>
            <a:r>
              <a:rPr lang="el-GR" sz="3200" b="0" dirty="0" smtClean="0"/>
              <a:t>)</a:t>
            </a:r>
            <a:endParaRPr lang="el-GR" sz="3200" b="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1340768"/>
            <a:ext cx="3596084" cy="2728384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13</a:t>
            </a:fld>
            <a:endParaRPr lang="el-GR" dirty="0"/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3968" y="3140968"/>
            <a:ext cx="4279589" cy="2812156"/>
          </a:xfrm>
          <a:prstGeom prst="rect">
            <a:avLst/>
          </a:prstGeom>
        </p:spPr>
      </p:pic>
      <p:sp>
        <p:nvSpPr>
          <p:cNvPr id="7" name="Ορθογώνιο 6"/>
          <p:cNvSpPr/>
          <p:nvPr/>
        </p:nvSpPr>
        <p:spPr>
          <a:xfrm>
            <a:off x="1883608" y="6093296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Λομβαρδάς Ι. Προσθετική. Εκδόσεις Μέλισσα, Αθήνα, 1987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78640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Έλεγχος στο εκμαγείο </a:t>
            </a:r>
            <a:r>
              <a:rPr lang="el-GR" sz="3200" b="0" dirty="0" smtClean="0"/>
              <a:t>(2 </a:t>
            </a:r>
            <a:r>
              <a:rPr lang="el-GR" sz="3200" b="0" dirty="0"/>
              <a:t>από </a:t>
            </a:r>
            <a:r>
              <a:rPr lang="en-US" sz="3200" b="0" dirty="0" smtClean="0"/>
              <a:t>3</a:t>
            </a:r>
            <a:r>
              <a:rPr lang="el-GR" sz="3200" b="0" dirty="0" smtClean="0"/>
              <a:t>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516" y="1268760"/>
            <a:ext cx="4214828" cy="2686160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14</a:t>
            </a:fld>
            <a:endParaRPr lang="el-GR" dirty="0"/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8024" y="3140968"/>
            <a:ext cx="4084242" cy="2892167"/>
          </a:xfrm>
          <a:prstGeom prst="rect">
            <a:avLst/>
          </a:prstGeom>
        </p:spPr>
      </p:pic>
      <p:sp>
        <p:nvSpPr>
          <p:cNvPr id="7" name="Ορθογώνιο 6"/>
          <p:cNvSpPr/>
          <p:nvPr/>
        </p:nvSpPr>
        <p:spPr>
          <a:xfrm>
            <a:off x="323528" y="4005064"/>
            <a:ext cx="28803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Λομβαρδάς Ι. Προσθετική. Εκδόσεις Μέλισσα, Αθήνα, 1987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5334" y="5871210"/>
            <a:ext cx="2043113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8711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71925" y="116632"/>
            <a:ext cx="8229600" cy="908720"/>
          </a:xfrm>
        </p:spPr>
        <p:txBody>
          <a:bodyPr/>
          <a:lstStyle/>
          <a:p>
            <a:r>
              <a:rPr lang="el-GR" dirty="0"/>
              <a:t>Έλεγχος στο εκμαγείο </a:t>
            </a:r>
            <a:r>
              <a:rPr lang="el-GR" sz="3200" b="0" dirty="0" smtClean="0"/>
              <a:t>(3 </a:t>
            </a:r>
            <a:r>
              <a:rPr lang="el-GR" sz="3200" b="0" dirty="0"/>
              <a:t>από </a:t>
            </a:r>
            <a:r>
              <a:rPr lang="en-US" sz="3200" b="0" dirty="0" smtClean="0"/>
              <a:t>3</a:t>
            </a:r>
            <a:r>
              <a:rPr lang="el-GR" sz="3200" b="0" dirty="0" smtClean="0"/>
              <a:t>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71925" y="1196752"/>
            <a:ext cx="8229600" cy="504056"/>
          </a:xfrm>
        </p:spPr>
        <p:txBody>
          <a:bodyPr/>
          <a:lstStyle/>
          <a:p>
            <a:pPr marL="0" indent="0" algn="ctr">
              <a:buNone/>
            </a:pPr>
            <a:r>
              <a:rPr lang="el-GR" sz="2400" dirty="0" smtClean="0"/>
              <a:t>Έλεγχος στην κεντρική σύγκλειση και στις έκκεντρες κινήσεις</a:t>
            </a:r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15</a:t>
            </a:fld>
            <a:endParaRPr lang="el-GR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8427" y="1844824"/>
            <a:ext cx="5376597" cy="4032448"/>
          </a:xfrm>
          <a:prstGeom prst="rect">
            <a:avLst/>
          </a:prstGeom>
        </p:spPr>
      </p:pic>
      <p:sp>
        <p:nvSpPr>
          <p:cNvPr id="7" name="Ορθογώνιο 6"/>
          <p:cNvSpPr/>
          <p:nvPr/>
        </p:nvSpPr>
        <p:spPr>
          <a:xfrm>
            <a:off x="2300725" y="5949280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Λομβαρδάς Ι. Προσθετική. Εκδόσεις Μέλισσα, Αθήνα, 1987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7974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Τέλος Ενότητας</a:t>
            </a:r>
            <a:endParaRPr lang="el-GR" dirty="0"/>
          </a:p>
        </p:txBody>
      </p:sp>
      <p:sp>
        <p:nvSpPr>
          <p:cNvPr id="8" name="Υπότιτλος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 dirty="0"/>
          </a:p>
        </p:txBody>
      </p:sp>
      <p:grpSp>
        <p:nvGrpSpPr>
          <p:cNvPr id="2" name="Ομάδα 1"/>
          <p:cNvGrpSpPr/>
          <p:nvPr/>
        </p:nvGrpSpPr>
        <p:grpSpPr>
          <a:xfrm>
            <a:off x="1767633" y="5931169"/>
            <a:ext cx="5828703" cy="768532"/>
            <a:chOff x="1767633" y="5931169"/>
            <a:chExt cx="5828703" cy="768532"/>
          </a:xfrm>
        </p:grpSpPr>
        <p:pic>
          <p:nvPicPr>
            <p:cNvPr id="6" name="Picture 5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7633" y="5931169"/>
              <a:ext cx="1971675" cy="702000"/>
            </a:xfrm>
            <a:prstGeom prst="rect">
              <a:avLst/>
            </a:prstGeom>
            <a:noFill/>
          </p:spPr>
        </p:pic>
        <p:pic>
          <p:nvPicPr>
            <p:cNvPr id="9" name="Picture 2" descr="C:\Users\alex\Desktop\logo.png"/>
            <p:cNvPicPr>
              <a:picLocks noChangeAspect="1" noChangeArrowheads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923928" y="5931169"/>
              <a:ext cx="3672408" cy="7685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46708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l-GR" sz="4400" cap="none" dirty="0" smtClean="0"/>
              <a:t>Σημειώματα</a:t>
            </a:r>
            <a:endParaRPr lang="el-GR" sz="4400" cap="none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58067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Αναφοράς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dirty="0" smtClean="0"/>
              <a:t>Copyright Τεχνολογικό Εκπαιδευτικό Ίδρυμα Αθήνας</a:t>
            </a:r>
            <a:r>
              <a:rPr lang="en-US" sz="2000" dirty="0" smtClean="0"/>
              <a:t>, </a:t>
            </a:r>
            <a:r>
              <a:rPr lang="el-GR" sz="2000" dirty="0" smtClean="0"/>
              <a:t>Αριστείδης Γαλιατσάτος 2014. Αριστείδης Γαλιατσάτος. «Ακίνητη Προσθετική Ι</a:t>
            </a:r>
            <a:r>
              <a:rPr lang="en-US" sz="2000" dirty="0"/>
              <a:t>I</a:t>
            </a:r>
            <a:r>
              <a:rPr lang="el-GR" sz="2000" dirty="0" smtClean="0"/>
              <a:t>. Ενότητα 10</a:t>
            </a:r>
            <a:r>
              <a:rPr lang="en-US" sz="2000" dirty="0" smtClean="0"/>
              <a:t>:</a:t>
            </a:r>
            <a:r>
              <a:rPr lang="el-GR" sz="2000" dirty="0">
                <a:solidFill>
                  <a:sysClr val="windowText" lastClr="000000"/>
                </a:solidFill>
              </a:rPr>
              <a:t> Επικάλυψη Μεταλλικού Σκελετού με Αισθητικά </a:t>
            </a:r>
            <a:r>
              <a:rPr lang="el-GR" sz="2000" dirty="0" smtClean="0">
                <a:solidFill>
                  <a:sysClr val="windowText" lastClr="000000"/>
                </a:solidFill>
              </a:rPr>
              <a:t>Υλικά</a:t>
            </a:r>
            <a:r>
              <a:rPr lang="en-US" sz="2000" dirty="0" smtClean="0">
                <a:solidFill>
                  <a:sysClr val="windowText" lastClr="000000"/>
                </a:solidFill>
              </a:rPr>
              <a:t> </a:t>
            </a:r>
            <a:r>
              <a:rPr lang="el-GR" sz="2000" dirty="0" smtClean="0">
                <a:solidFill>
                  <a:sysClr val="windowText" lastClr="000000"/>
                </a:solidFill>
              </a:rPr>
              <a:t>γ</a:t>
            </a:r>
            <a:r>
              <a:rPr lang="el-GR" sz="2000" smtClean="0">
                <a:solidFill>
                  <a:sysClr val="windowText" lastClr="000000"/>
                </a:solidFill>
              </a:rPr>
              <a:t>’ μέρος</a:t>
            </a:r>
            <a:r>
              <a:rPr lang="el-GR" sz="2000" smtClean="0"/>
              <a:t>». </a:t>
            </a:r>
            <a:r>
              <a:rPr lang="el-GR" sz="2000" dirty="0"/>
              <a:t>Έκδοση: </a:t>
            </a:r>
            <a:r>
              <a:rPr lang="el-GR" sz="2000" dirty="0" smtClean="0"/>
              <a:t>1.0</a:t>
            </a:r>
            <a:r>
              <a:rPr lang="el-GR" sz="2000" dirty="0"/>
              <a:t>. Αθήνα </a:t>
            </a:r>
            <a:r>
              <a:rPr lang="el-GR" sz="2000" dirty="0" smtClean="0"/>
              <a:t>2014. </a:t>
            </a:r>
            <a:r>
              <a:rPr lang="el-GR" sz="2000" dirty="0"/>
              <a:t>Διαθέσιμο από τη δικτυακή </a:t>
            </a:r>
            <a:r>
              <a:rPr lang="el-GR" sz="2000" dirty="0" smtClean="0"/>
              <a:t>διεύθυνση: </a:t>
            </a:r>
            <a:r>
              <a:rPr lang="en-US" sz="2000" dirty="0" smtClean="0">
                <a:hlinkClick r:id="rId3"/>
              </a:rPr>
              <a:t>ocp.teiath.gr</a:t>
            </a:r>
            <a:r>
              <a:rPr lang="el-GR" sz="2000" dirty="0" smtClean="0"/>
              <a:t>.</a:t>
            </a:r>
            <a:endParaRPr lang="el-GR" sz="2000" dirty="0"/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1151531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2372" y="116632"/>
            <a:ext cx="8229600" cy="908720"/>
          </a:xfrm>
        </p:spPr>
        <p:txBody>
          <a:bodyPr/>
          <a:lstStyle/>
          <a:p>
            <a:r>
              <a:rPr lang="el-GR" dirty="0" smtClean="0">
                <a:solidFill>
                  <a:srgbClr val="075075"/>
                </a:solidFill>
              </a:rPr>
              <a:t>Γέφυρες </a:t>
            </a:r>
            <a:r>
              <a:rPr lang="el-GR" sz="3200" b="0" dirty="0" smtClean="0">
                <a:solidFill>
                  <a:srgbClr val="075075"/>
                </a:solidFill>
              </a:rPr>
              <a:t>(1 από </a:t>
            </a:r>
            <a:r>
              <a:rPr lang="el-GR" sz="3200" b="0" dirty="0"/>
              <a:t>12</a:t>
            </a:r>
            <a:r>
              <a:rPr lang="el-GR" sz="3200" b="0" dirty="0" smtClean="0">
                <a:solidFill>
                  <a:srgbClr val="075075"/>
                </a:solidFill>
              </a:rPr>
              <a:t>) </a:t>
            </a:r>
            <a:endParaRPr lang="el-GR" sz="3200" b="0" dirty="0">
              <a:solidFill>
                <a:srgbClr val="075075"/>
              </a:solidFill>
            </a:endParaRPr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372" y="1558233"/>
            <a:ext cx="8229600" cy="4317796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</a:t>
            </a:fld>
            <a:endParaRPr lang="el-GR" dirty="0"/>
          </a:p>
        </p:txBody>
      </p:sp>
      <p:sp>
        <p:nvSpPr>
          <p:cNvPr id="6" name="TextBox 5"/>
          <p:cNvSpPr txBox="1"/>
          <p:nvPr/>
        </p:nvSpPr>
        <p:spPr>
          <a:xfrm>
            <a:off x="3677072" y="5876029"/>
            <a:ext cx="1975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>
                <a:solidFill>
                  <a:srgbClr val="595959"/>
                </a:solidFill>
                <a:latin typeface="Calibri"/>
              </a:rPr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84518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62272"/>
            <a:ext cx="8229600" cy="1143000"/>
          </a:xfrm>
        </p:spPr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Αδειοδότησης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648" y="764704"/>
            <a:ext cx="8928992" cy="2078336"/>
          </a:xfrm>
          <a:noFill/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1800" dirty="0" smtClean="0"/>
              <a:t>Το </a:t>
            </a:r>
            <a:r>
              <a:rPr lang="el-GR" sz="1800" dirty="0"/>
              <a:t>παρόν υλικό διατίθεται με τους όρους της άδειας χρήσης Creative Commons Αναφορά, Μη Εμπορική Χρήση Παρόμοια Διανομή 4.0 [1] ή μεταγενέστερη, Διεθνής Έκδοση.   Εξαιρούνται τα αυτοτελή έργα τρίτων π.χ. φωτογραφίες, διαγράμματα κ.λ.π., </a:t>
            </a:r>
            <a:r>
              <a:rPr lang="el-GR" sz="1800" dirty="0" smtClean="0"/>
              <a:t>τα </a:t>
            </a:r>
            <a:r>
              <a:rPr lang="el-GR" sz="1800" dirty="0"/>
              <a:t>οποία εμπεριέχονται σε </a:t>
            </a:r>
            <a:r>
              <a:rPr lang="el-GR" sz="1800" dirty="0" smtClean="0"/>
              <a:t>αυτό. </a:t>
            </a:r>
            <a:r>
              <a:rPr lang="el-GR" sz="1800" dirty="0"/>
              <a:t>Οι όροι χρήσης των </a:t>
            </a:r>
            <a:r>
              <a:rPr lang="el-GR" sz="1800" dirty="0" smtClean="0"/>
              <a:t>έργων τρίτων </a:t>
            </a:r>
            <a:r>
              <a:rPr lang="el-GR" sz="1800" dirty="0"/>
              <a:t>επεξηγούνται στη διαφάνεια  «Επεξήγηση όρων χρήσης έργων </a:t>
            </a:r>
            <a:r>
              <a:rPr lang="el-GR" sz="1800" dirty="0" smtClean="0"/>
              <a:t>τρίτων». </a:t>
            </a:r>
          </a:p>
          <a:p>
            <a:pPr marL="0" indent="0">
              <a:buNone/>
            </a:pPr>
            <a:r>
              <a:rPr lang="el-GR" sz="1800" dirty="0" smtClean="0"/>
              <a:t>Τα έργα για τα οποία έχει ζητηθεί άδεια  αναφέρονται στο «Σημείωμα  </a:t>
            </a:r>
            <a:r>
              <a:rPr lang="el-GR" sz="1800" dirty="0"/>
              <a:t>Χρήσης Έργων Τρίτων</a:t>
            </a:r>
            <a:r>
              <a:rPr lang="el-GR" sz="1800" dirty="0" smtClean="0"/>
              <a:t>». </a:t>
            </a:r>
          </a:p>
        </p:txBody>
      </p:sp>
      <p:pic>
        <p:nvPicPr>
          <p:cNvPr id="2056" name="Picture 22" descr="Λογότυπο για Άδειες χρήσης Creative Commons BY-NC-ND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3888" y="2843040"/>
            <a:ext cx="164866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6648" y="3284984"/>
            <a:ext cx="9036496" cy="357301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spcBef>
                <a:spcPts val="600"/>
              </a:spcBef>
            </a:pPr>
            <a:r>
              <a:rPr lang="el-GR" dirty="0">
                <a:latin typeface="+mn-lt"/>
              </a:rPr>
              <a:t>[1] http://creativecommons.org/licenses/by-nc-sa/4.0/ </a:t>
            </a:r>
            <a:endParaRPr lang="en-US" dirty="0" smtClean="0">
              <a:latin typeface="+mn-lt"/>
            </a:endParaRPr>
          </a:p>
          <a:p>
            <a:pPr>
              <a:spcBef>
                <a:spcPts val="600"/>
              </a:spcBef>
            </a:pPr>
            <a:r>
              <a:rPr lang="el-GR" dirty="0" smtClean="0">
                <a:latin typeface="+mn-lt"/>
              </a:rPr>
              <a:t>Ως </a:t>
            </a:r>
            <a:r>
              <a:rPr lang="el-GR" b="1" dirty="0">
                <a:latin typeface="+mn-lt"/>
              </a:rPr>
              <a:t>Μη Εμπορική</a:t>
            </a:r>
            <a:r>
              <a:rPr lang="el-GR" dirty="0">
                <a:latin typeface="+mn-lt"/>
              </a:rPr>
              <a:t> ορίζεται η χρήση: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latin typeface="+mn-lt"/>
              </a:rPr>
              <a:t>που δεν περιλαμβάνει άμεσο ή έμμεσο οικονομικό όφελος από την χρήση του έργου, για το διανομέα του έργου και αδειοδόχο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latin typeface="+mn-lt"/>
              </a:rPr>
              <a:t>που</a:t>
            </a:r>
            <a:r>
              <a:rPr lang="en-GB" dirty="0">
                <a:latin typeface="+mn-lt"/>
              </a:rPr>
              <a:t> </a:t>
            </a:r>
            <a:r>
              <a:rPr lang="el-GR" dirty="0">
                <a:latin typeface="+mn-lt"/>
              </a:rPr>
              <a:t>δεν περιλαμβάνει οικονομική συναλλαγή ως προϋπόθεση για τη χρήση ή πρόσβαση στο έργο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latin typeface="+mn-lt"/>
              </a:rPr>
              <a:t>που</a:t>
            </a:r>
            <a:r>
              <a:rPr lang="en-GB" dirty="0">
                <a:latin typeface="+mn-lt"/>
              </a:rPr>
              <a:t> </a:t>
            </a:r>
            <a:r>
              <a:rPr lang="el-GR" dirty="0">
                <a:latin typeface="+mn-lt"/>
              </a:rPr>
              <a:t>δεν προσπορίζει στο διανομέα του έργου και</a:t>
            </a:r>
            <a:r>
              <a:rPr lang="en-GB" dirty="0">
                <a:latin typeface="+mn-lt"/>
              </a:rPr>
              <a:t> </a:t>
            </a:r>
            <a:r>
              <a:rPr lang="el-GR" dirty="0">
                <a:latin typeface="+mn-lt"/>
              </a:rPr>
              <a:t>αδειοδόχο</a:t>
            </a:r>
            <a:r>
              <a:rPr lang="en-GB" dirty="0">
                <a:latin typeface="+mn-lt"/>
              </a:rPr>
              <a:t> </a:t>
            </a:r>
            <a:r>
              <a:rPr lang="el-GR" dirty="0">
                <a:latin typeface="+mn-lt"/>
              </a:rPr>
              <a:t>έμμεσο οικονομικό όφελος (π.χ. διαφημίσεις) από την προβολή του έργου σε διαδικτυακό </a:t>
            </a:r>
            <a:r>
              <a:rPr lang="el-GR" dirty="0" smtClean="0">
                <a:latin typeface="+mn-lt"/>
              </a:rPr>
              <a:t>τόπο</a:t>
            </a:r>
            <a:endParaRPr lang="en-US" dirty="0" smtClean="0">
              <a:latin typeface="+mn-lt"/>
            </a:endParaRPr>
          </a:p>
          <a:p>
            <a:pPr>
              <a:spcBef>
                <a:spcPts val="600"/>
              </a:spcBef>
            </a:pPr>
            <a:r>
              <a:rPr lang="el-GR" dirty="0" smtClean="0">
                <a:latin typeface="+mn-lt"/>
              </a:rPr>
              <a:t>Ο </a:t>
            </a:r>
            <a:r>
              <a:rPr lang="el-GR" dirty="0">
                <a:latin typeface="+mn-lt"/>
              </a:rPr>
              <a:t>δικαιούχος μπορεί να παρέχει στον αδειοδόχο ξεχωριστή άδεια να χρησιμοποιεί το έργο για εμπορική χρήση, εφόσον αυτό του ζητηθεί</a:t>
            </a:r>
            <a:r>
              <a:rPr lang="el-GR" dirty="0" smtClean="0">
                <a:latin typeface="+mn-lt"/>
              </a:rPr>
              <a:t>.</a:t>
            </a:r>
            <a:endParaRPr lang="el-GR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60338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366" y="0"/>
            <a:ext cx="8229600" cy="908720"/>
          </a:xfrm>
          <a:noFill/>
        </p:spPr>
        <p:txBody>
          <a:bodyPr>
            <a:normAutofit fontScale="90000"/>
          </a:bodyPr>
          <a:lstStyle/>
          <a:p>
            <a:r>
              <a:rPr lang="el-GR" dirty="0" smtClean="0"/>
              <a:t>Επεξήγηση όρων χρήσης έργων τρίτων</a:t>
            </a:r>
            <a:endParaRPr lang="el-GR" dirty="0"/>
          </a:p>
        </p:txBody>
      </p:sp>
      <p:sp>
        <p:nvSpPr>
          <p:cNvPr id="6" name="Rectangle 5"/>
          <p:cNvSpPr/>
          <p:nvPr/>
        </p:nvSpPr>
        <p:spPr>
          <a:xfrm>
            <a:off x="2088230" y="823372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Δεν επιτρέπεται η επαναχρησιμοποίηση του έργου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, 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παρά μόνο εάν ζητηθεί εκ νέου άδεια από το δημιουργό.</a:t>
            </a:r>
            <a:endParaRPr lang="el-GR" sz="3200" dirty="0">
              <a:latin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88763" y="914631"/>
            <a:ext cx="3994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©</a:t>
            </a:r>
            <a:endParaRPr lang="el-GR" sz="2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6552" y="1360947"/>
            <a:ext cx="14216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άδεια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CC-BY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3932" y="1945722"/>
            <a:ext cx="17942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άδεια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CC-BY-SA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6220" y="3829842"/>
            <a:ext cx="18820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άδεια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CC-BY</a:t>
            </a:r>
            <a:r>
              <a:rPr lang="el-G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-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NC-SA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1245" y="3132000"/>
            <a:ext cx="18269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άδεια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CC-BY</a:t>
            </a:r>
            <a:r>
              <a:rPr lang="el-G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-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NC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088000" y="1404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 και η δημιουργία παραγώγων αυτού με απλή αναφορά του δημιουργού.</a:t>
            </a:r>
            <a:endParaRPr lang="el-GR" sz="3200" dirty="0">
              <a:latin typeface="+mn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088000" y="1980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 με αναφορά του δημιουργού, και διάθεση του έργου ή του παράγωγου αυτού με την ίδια άδεια.</a:t>
            </a:r>
            <a:endParaRPr lang="el-GR" sz="3200" dirty="0">
              <a:latin typeface="+mn-lt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088000" y="3168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 με αναφορά του δημιουργού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.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endParaRPr lang="el-GR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Δεν επιτρέπεται η εμπορική χρήση του έργου.</a:t>
            </a:r>
            <a:endParaRPr lang="el-GR" sz="3200" dirty="0">
              <a:latin typeface="+mn-lt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088230" y="3752897"/>
            <a:ext cx="662473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 με αναφορά του δημιουργού</a:t>
            </a: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r>
              <a:rPr lang="el-G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και διάθεση του έργου ή του παράγωγου αυτού με την ίδια 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άδεια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.</a:t>
            </a:r>
            <a:endParaRPr lang="el-GR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Δεν επιτρέπεται η εμπορική χρήση του έργου.</a:t>
            </a:r>
            <a:endParaRPr lang="el-GR" sz="3200" dirty="0">
              <a:latin typeface="+mn-lt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93932" y="2530497"/>
            <a:ext cx="17942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άδεια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CC-BY-ND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088230" y="2561274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 με αναφορά του 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δημιουργού. </a:t>
            </a:r>
          </a:p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Δεν </a:t>
            </a:r>
            <a:r>
              <a:rPr lang="el-G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δημιουργία παραγώγων του έργου.</a:t>
            </a:r>
            <a:endParaRPr lang="el-GR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05954" y="4513900"/>
            <a:ext cx="16822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άδεια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CC-BY</a:t>
            </a:r>
            <a:r>
              <a:rPr lang="el-G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-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NC-ND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088230" y="4544678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 με αναφορά του δημιουργού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.</a:t>
            </a:r>
          </a:p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Δεν επιτρέπεται η εμπορική χρήση του έργου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και η δημιουργία παραγώγων του.</a:t>
            </a:r>
            <a:endParaRPr lang="el-GR" sz="3200" dirty="0">
              <a:latin typeface="+mn-lt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5112000"/>
            <a:ext cx="20882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άδεια </a:t>
            </a:r>
          </a:p>
          <a:p>
            <a:pPr algn="r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CC0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Public Domain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0" y="5791105"/>
            <a:ext cx="20882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ως κοινό κτήμα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088000" y="5112000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έργου, η δημιουργία παραγώγων αυτού και η εμπορική του χρήση, χωρίς αναφορά του δημιουργού.</a:t>
            </a: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088231" y="5688000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έργου, η δημιουργία παραγώγων αυτού και η εμπορική του χρήση, χωρίς αναφορά του δημιουργού.</a:t>
            </a: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0" y="6334511"/>
            <a:ext cx="20882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χωρίς σήμανση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088231" y="6334512"/>
            <a:ext cx="70629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Συνήθως δεν επιτρέπεται η επαναχρησιμοποίηση του έργου.</a:t>
            </a: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71243" y="1383775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71243" y="1968481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71243" y="2539456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71243" y="3107253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71243" y="3722806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71243" y="4514320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-1" y="5111310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71244" y="5697778"/>
            <a:ext cx="8533204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71244" y="6220998"/>
            <a:ext cx="8533204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2654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Διατήρηση </a:t>
            </a:r>
            <a:r>
              <a:rPr lang="el-GR" dirty="0" smtClean="0"/>
              <a:t>Σημειωμάτων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400" dirty="0" smtClean="0"/>
              <a:t>Οποιαδήποτε </a:t>
            </a:r>
            <a:r>
              <a:rPr lang="el-GR" sz="2400" dirty="0"/>
              <a:t>αναπαραγωγή ή διασκευή του υλικού θα πρέπει να συμπεριλαμβάνει: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n-US" sz="2000" dirty="0" smtClean="0"/>
              <a:t>ο </a:t>
            </a:r>
            <a:r>
              <a:rPr lang="en-US" sz="2000" dirty="0"/>
              <a:t>Σημείωμα Αναφοράς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n-US" sz="2000" dirty="0" smtClean="0"/>
              <a:t>ο </a:t>
            </a:r>
            <a:r>
              <a:rPr lang="en-US" sz="2000" dirty="0"/>
              <a:t>Σημείωμα Αδειοδότησης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n-US" sz="2000" dirty="0" smtClean="0"/>
              <a:t>η </a:t>
            </a:r>
            <a:r>
              <a:rPr lang="en-US" sz="2000" dirty="0"/>
              <a:t>δήλωση </a:t>
            </a:r>
            <a:r>
              <a:rPr lang="el-GR" sz="2000" dirty="0"/>
              <a:t>Δ</a:t>
            </a:r>
            <a:r>
              <a:rPr lang="en-US" sz="2000" dirty="0" smtClean="0"/>
              <a:t>ιατήρησης </a:t>
            </a:r>
            <a:r>
              <a:rPr lang="en-US" sz="2000" dirty="0"/>
              <a:t>Σημειωμάτων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l-GR" sz="2000" dirty="0" smtClean="0"/>
              <a:t>ο Σημείωμα Χρήσης Έργων Τρίτων </a:t>
            </a:r>
            <a:r>
              <a:rPr lang="el-GR" sz="2000" dirty="0"/>
              <a:t>(εφόσον υπάρχει)</a:t>
            </a:r>
          </a:p>
          <a:p>
            <a:pPr marL="0" indent="0">
              <a:buNone/>
            </a:pPr>
            <a:r>
              <a:rPr lang="el-GR" sz="2400" dirty="0"/>
              <a:t>μαζί με τους συνοδευόμενους υπερσυνδέσμους.</a:t>
            </a:r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120264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dirty="0"/>
              <a:t>Σημείωμα Χρήσης Έργων </a:t>
            </a:r>
            <a:r>
              <a:rPr lang="el-GR" dirty="0" smtClean="0"/>
              <a:t>Τρίτων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dirty="0" smtClean="0"/>
              <a:t>Το </a:t>
            </a:r>
            <a:r>
              <a:rPr lang="el-GR" sz="2000" dirty="0"/>
              <a:t>Έργο αυτό κάνει χρήση </a:t>
            </a:r>
            <a:r>
              <a:rPr lang="el-GR" sz="2000" dirty="0" smtClean="0"/>
              <a:t>περιεχομένου από τα ακόλουθα έργα</a:t>
            </a:r>
            <a:r>
              <a:rPr lang="en-US" sz="2000" dirty="0" smtClean="0"/>
              <a:t>:</a:t>
            </a:r>
            <a:endParaRPr lang="el-GR" sz="2000" dirty="0" smtClean="0"/>
          </a:p>
          <a:p>
            <a:pPr marL="0" indent="0">
              <a:buNone/>
            </a:pPr>
            <a:endParaRPr lang="el-GR" sz="2000" dirty="0" smtClean="0"/>
          </a:p>
          <a:p>
            <a:pPr marL="457200" indent="-457200">
              <a:buFont typeface="+mj-lt"/>
              <a:buAutoNum type="arabicPeriod"/>
            </a:pPr>
            <a:endParaRPr lang="el-GR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el-GR" sz="2000" dirty="0" smtClean="0"/>
              <a:t>Δημητροπούλου </a:t>
            </a:r>
            <a:r>
              <a:rPr lang="el-GR" sz="2000" dirty="0"/>
              <a:t>Ε. Η εργαστηριακή διαδικασία στην Ακίνητη </a:t>
            </a:r>
            <a:r>
              <a:rPr lang="el-GR" sz="2000" dirty="0" smtClean="0"/>
              <a:t>Προσθετική. Αυτοέκδοση</a:t>
            </a:r>
            <a:r>
              <a:rPr lang="el-GR" sz="2000" dirty="0"/>
              <a:t>. </a:t>
            </a:r>
            <a:r>
              <a:rPr lang="el-GR" sz="2000" dirty="0" smtClean="0"/>
              <a:t>Αθήνα 2004</a:t>
            </a:r>
            <a:r>
              <a:rPr lang="el-GR" sz="2000" dirty="0"/>
              <a:t>. </a:t>
            </a:r>
            <a:endParaRPr lang="en-US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el-GR" sz="2000" dirty="0" smtClean="0"/>
              <a:t>Λομβαρδάς </a:t>
            </a:r>
            <a:r>
              <a:rPr lang="el-GR" sz="2000" dirty="0"/>
              <a:t>Ι. Προσθετική. Εκδόσεις Μέλισσα, Αθήνα, </a:t>
            </a:r>
            <a:r>
              <a:rPr lang="el-GR" sz="2000" dirty="0" smtClean="0"/>
              <a:t>1987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Blakeslee </a:t>
            </a:r>
            <a:r>
              <a:rPr lang="en-US" sz="2000" dirty="0"/>
              <a:t>RW, Renner RP, Shiu A. Dental technology, C.V.Mosby Company, St. Louis, Missouri, 1980.</a:t>
            </a:r>
            <a:endParaRPr lang="el-GR" sz="2000" dirty="0"/>
          </a:p>
          <a:p>
            <a:pPr marL="457200" indent="-457200">
              <a:buFont typeface="+mj-lt"/>
              <a:buAutoNum type="arabicPeriod"/>
            </a:pPr>
            <a:endParaRPr lang="el-GR" sz="2000" dirty="0"/>
          </a:p>
          <a:p>
            <a:pPr marL="457200" indent="-457200">
              <a:buFont typeface="+mj-lt"/>
              <a:buAutoNum type="arabicPeriod"/>
            </a:pPr>
            <a:endParaRPr lang="el-GR" sz="2000" dirty="0" smtClean="0"/>
          </a:p>
          <a:p>
            <a:pPr marL="0" indent="0">
              <a:buNone/>
            </a:pP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2128358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Χρηματοδότηση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>
            <a:normAutofit/>
          </a:bodyPr>
          <a:lstStyle/>
          <a:p>
            <a:r>
              <a:rPr lang="el-GR" sz="2000" dirty="0" smtClean="0"/>
              <a:t>Το παρόν εκπαιδευτικό υλικό έχει αναπτυχθεί στ</a:t>
            </a:r>
            <a:r>
              <a:rPr lang="en-US" sz="2000" dirty="0" smtClean="0"/>
              <a:t>o</a:t>
            </a:r>
            <a:r>
              <a:rPr lang="el-GR" sz="2000" dirty="0" smtClean="0"/>
              <a:t> πλαίσι</a:t>
            </a:r>
            <a:r>
              <a:rPr lang="en-US" sz="2000" dirty="0" smtClean="0"/>
              <a:t>o</a:t>
            </a:r>
            <a:r>
              <a:rPr lang="el-GR" sz="2000" dirty="0" smtClean="0"/>
              <a:t> του εκπαιδευτικού έργου του διδάσκοντα.</a:t>
            </a:r>
            <a:endParaRPr lang="en-US" sz="2000" dirty="0" smtClean="0"/>
          </a:p>
          <a:p>
            <a:r>
              <a:rPr lang="el-GR" sz="2000" dirty="0" smtClean="0"/>
              <a:t>Το έργο «</a:t>
            </a:r>
            <a:r>
              <a:rPr lang="el-GR" sz="2000" b="1" dirty="0" smtClean="0"/>
              <a:t>Ανοικτά Ακαδημαϊκά Μαθήματα στο ΤΕΙ Αθήνας</a:t>
            </a:r>
            <a:r>
              <a:rPr lang="el-GR" sz="2000" dirty="0" smtClean="0"/>
              <a:t>» έχει χρηματοδοτήσει μόνο την αναδιαμόρφωση του εκπαιδευτικού υλικού. </a:t>
            </a:r>
            <a:endParaRPr lang="en-US" sz="2000" dirty="0" smtClean="0"/>
          </a:p>
          <a:p>
            <a:r>
              <a:rPr lang="el-GR" sz="2000" dirty="0" smtClean="0"/>
              <a:t>Το 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</a:r>
          </a:p>
        </p:txBody>
      </p:sp>
      <p:pic>
        <p:nvPicPr>
          <p:cNvPr id="7" name="Picture 6" descr="Λογότυπο Επιχειρησιακού Προγράμματος Εκπαίδευση και Δια βίου Μάθηση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672" y="4653136"/>
            <a:ext cx="5501640" cy="138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483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</p:spPr>
        <p:txBody>
          <a:bodyPr/>
          <a:lstStyle/>
          <a:p>
            <a:r>
              <a:rPr lang="el-GR" dirty="0"/>
              <a:t>Γέφυρες </a:t>
            </a:r>
            <a:r>
              <a:rPr lang="el-GR" sz="3200" b="0" dirty="0" smtClean="0"/>
              <a:t>(2 </a:t>
            </a:r>
            <a:r>
              <a:rPr lang="el-GR" sz="3200" b="0" dirty="0"/>
              <a:t>από 12</a:t>
            </a:r>
            <a:r>
              <a:rPr lang="el-GR" sz="3200" b="0" dirty="0" smtClean="0"/>
              <a:t>) </a:t>
            </a:r>
            <a:endParaRPr lang="el-GR" sz="32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784" y="1412776"/>
            <a:ext cx="6995120" cy="4136447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</a:t>
            </a:fld>
            <a:endParaRPr lang="el-GR" dirty="0"/>
          </a:p>
        </p:txBody>
      </p:sp>
      <p:sp>
        <p:nvSpPr>
          <p:cNvPr id="6" name="TextBox 5"/>
          <p:cNvSpPr txBox="1"/>
          <p:nvPr/>
        </p:nvSpPr>
        <p:spPr>
          <a:xfrm>
            <a:off x="3682244" y="5641628"/>
            <a:ext cx="19698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>
                <a:solidFill>
                  <a:srgbClr val="595959"/>
                </a:solidFill>
                <a:latin typeface="Calibri"/>
              </a:rPr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02938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23783"/>
            <a:ext cx="8229600" cy="908720"/>
          </a:xfrm>
        </p:spPr>
        <p:txBody>
          <a:bodyPr/>
          <a:lstStyle/>
          <a:p>
            <a:r>
              <a:rPr lang="el-GR" dirty="0"/>
              <a:t>Γέφυρες </a:t>
            </a:r>
            <a:r>
              <a:rPr lang="el-GR" sz="3200" b="0" dirty="0" smtClean="0"/>
              <a:t>(3 </a:t>
            </a:r>
            <a:r>
              <a:rPr lang="el-GR" sz="3200" b="0" dirty="0"/>
              <a:t>από 12</a:t>
            </a:r>
            <a:r>
              <a:rPr lang="el-GR" sz="3200" b="0" dirty="0" smtClean="0"/>
              <a:t>) </a:t>
            </a:r>
            <a:endParaRPr lang="el-GR" sz="32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7664" y="1491935"/>
            <a:ext cx="6168908" cy="3960440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</a:t>
            </a:fld>
            <a:endParaRPr lang="el-GR" dirty="0"/>
          </a:p>
        </p:txBody>
      </p:sp>
      <p:sp>
        <p:nvSpPr>
          <p:cNvPr id="6" name="TextBox 5"/>
          <p:cNvSpPr txBox="1"/>
          <p:nvPr/>
        </p:nvSpPr>
        <p:spPr>
          <a:xfrm>
            <a:off x="3851920" y="5446817"/>
            <a:ext cx="1944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>
                <a:solidFill>
                  <a:srgbClr val="595959"/>
                </a:solidFill>
                <a:latin typeface="Calibri"/>
              </a:rPr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85462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</p:spPr>
        <p:txBody>
          <a:bodyPr/>
          <a:lstStyle/>
          <a:p>
            <a:r>
              <a:rPr lang="el-GR" dirty="0"/>
              <a:t>Γέφυρες </a:t>
            </a:r>
            <a:r>
              <a:rPr lang="el-GR" sz="3200" b="0" dirty="0" smtClean="0"/>
              <a:t>(4 </a:t>
            </a:r>
            <a:r>
              <a:rPr lang="el-GR" sz="3200" b="0" dirty="0"/>
              <a:t>από 12</a:t>
            </a:r>
            <a:r>
              <a:rPr lang="el-GR" sz="3200" b="0" dirty="0" smtClean="0"/>
              <a:t>) </a:t>
            </a:r>
            <a:endParaRPr lang="el-GR" sz="32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4169" y="1196752"/>
            <a:ext cx="6616350" cy="4253368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</a:t>
            </a:fld>
            <a:endParaRPr lang="el-GR" dirty="0"/>
          </a:p>
        </p:txBody>
      </p:sp>
      <p:sp>
        <p:nvSpPr>
          <p:cNvPr id="6" name="TextBox 5"/>
          <p:cNvSpPr txBox="1"/>
          <p:nvPr/>
        </p:nvSpPr>
        <p:spPr>
          <a:xfrm>
            <a:off x="3682244" y="5483020"/>
            <a:ext cx="204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>
                <a:solidFill>
                  <a:srgbClr val="595959"/>
                </a:solidFill>
                <a:latin typeface="Calibri"/>
              </a:rPr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27100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Γέφυρες </a:t>
            </a:r>
            <a:r>
              <a:rPr lang="el-GR" sz="3200" b="0" dirty="0" smtClean="0"/>
              <a:t>(5 </a:t>
            </a:r>
            <a:r>
              <a:rPr lang="el-GR" sz="3200" b="0" dirty="0"/>
              <a:t>από 12</a:t>
            </a:r>
            <a:r>
              <a:rPr lang="el-GR" sz="3200" b="0" dirty="0" smtClean="0"/>
              <a:t>) </a:t>
            </a:r>
            <a:endParaRPr lang="el-GR" sz="32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343" y="1268760"/>
            <a:ext cx="3743153" cy="253213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</a:t>
            </a:fld>
            <a:endParaRPr lang="el-GR" dirty="0"/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2344" y="3068960"/>
            <a:ext cx="4182486" cy="280831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56818" y="3773251"/>
            <a:ext cx="19630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>
                <a:solidFill>
                  <a:srgbClr val="595959"/>
                </a:solidFill>
                <a:latin typeface="Calibri"/>
              </a:rPr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12160" y="5877272"/>
            <a:ext cx="1944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>
                <a:solidFill>
                  <a:srgbClr val="595959"/>
                </a:solidFill>
                <a:latin typeface="Calibri"/>
              </a:rPr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60661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Γέφυρες </a:t>
            </a:r>
            <a:r>
              <a:rPr lang="el-GR" sz="3200" b="0" dirty="0" smtClean="0"/>
              <a:t>(6 </a:t>
            </a:r>
            <a:r>
              <a:rPr lang="el-GR" sz="3200" b="0" dirty="0"/>
              <a:t>από 12</a:t>
            </a:r>
            <a:r>
              <a:rPr lang="el-GR" sz="3200" b="0" dirty="0" smtClean="0"/>
              <a:t>) </a:t>
            </a:r>
            <a:endParaRPr lang="el-GR" sz="32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1196752"/>
            <a:ext cx="3986208" cy="2848014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</a:t>
            </a:fld>
            <a:endParaRPr lang="el-GR" dirty="0"/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2344" y="2924944"/>
            <a:ext cx="4259631" cy="28412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16532" y="4044766"/>
            <a:ext cx="19313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>
                <a:solidFill>
                  <a:srgbClr val="595959"/>
                </a:solidFill>
                <a:latin typeface="Calibri"/>
              </a:rPr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12058" y="5784282"/>
            <a:ext cx="20003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>
                <a:solidFill>
                  <a:srgbClr val="595959"/>
                </a:solidFill>
                <a:latin typeface="Calibri"/>
              </a:rPr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41864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Γέφυρες </a:t>
            </a:r>
            <a:r>
              <a:rPr lang="el-GR" sz="3200" b="0" dirty="0" smtClean="0"/>
              <a:t>(7 </a:t>
            </a:r>
            <a:r>
              <a:rPr lang="el-GR" sz="3200" b="0" dirty="0"/>
              <a:t>από 12</a:t>
            </a:r>
            <a:r>
              <a:rPr lang="el-GR" sz="3200" b="0" dirty="0" smtClean="0"/>
              <a:t>) </a:t>
            </a:r>
            <a:endParaRPr lang="el-GR" sz="32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1268760"/>
            <a:ext cx="3738954" cy="2605938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</a:t>
            </a:fld>
            <a:endParaRPr lang="el-GR" dirty="0"/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2344" y="2924944"/>
            <a:ext cx="3961240" cy="27608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47664" y="3874698"/>
            <a:ext cx="2016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>
                <a:solidFill>
                  <a:srgbClr val="595959"/>
                </a:solidFill>
                <a:latin typeface="Calibri"/>
              </a:rPr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38178" y="5685808"/>
            <a:ext cx="19741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>
                <a:solidFill>
                  <a:srgbClr val="595959"/>
                </a:solidFill>
                <a:latin typeface="Calibri"/>
              </a:rPr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33146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Γέφυρες </a:t>
            </a:r>
            <a:r>
              <a:rPr lang="el-GR" sz="3200" b="0" dirty="0" smtClean="0"/>
              <a:t>(8 </a:t>
            </a:r>
            <a:r>
              <a:rPr lang="el-GR" sz="3200" b="0" dirty="0"/>
              <a:t>από 12</a:t>
            </a:r>
            <a:r>
              <a:rPr lang="el-GR" sz="3200" b="0" dirty="0" smtClean="0"/>
              <a:t>) </a:t>
            </a:r>
            <a:endParaRPr lang="el-GR" sz="32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1196752"/>
            <a:ext cx="4163813" cy="2688778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8</a:t>
            </a:fld>
            <a:endParaRPr lang="el-GR" dirty="0"/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6814" y="3140968"/>
            <a:ext cx="3810330" cy="296900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05334" y="3918430"/>
            <a:ext cx="21305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>
                <a:solidFill>
                  <a:srgbClr val="595959"/>
                </a:solidFill>
                <a:latin typeface="Calibri"/>
              </a:rPr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56176" y="6109977"/>
            <a:ext cx="1944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>
                <a:solidFill>
                  <a:srgbClr val="595959"/>
                </a:solidFill>
                <a:latin typeface="Calibri"/>
              </a:rPr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63038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OC_template_update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C_template_update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Θέμα του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OC_template_updated</Template>
  <TotalTime>116</TotalTime>
  <Words>888</Words>
  <Application>Microsoft Office PowerPoint</Application>
  <PresentationFormat>Προβολή στην οθόνη (4:3)</PresentationFormat>
  <Paragraphs>132</Paragraphs>
  <Slides>24</Slides>
  <Notes>11</Notes>
  <HiddenSlides>0</HiddenSlides>
  <MMClips>0</MMClips>
  <ScaleCrop>false</ScaleCrop>
  <HeadingPairs>
    <vt:vector size="4" baseType="variant">
      <vt:variant>
        <vt:lpstr>Θέμα</vt:lpstr>
      </vt:variant>
      <vt:variant>
        <vt:i4>2</vt:i4>
      </vt:variant>
      <vt:variant>
        <vt:lpstr>Τίτλοι διαφανειών</vt:lpstr>
      </vt:variant>
      <vt:variant>
        <vt:i4>24</vt:i4>
      </vt:variant>
    </vt:vector>
  </HeadingPairs>
  <TitlesOfParts>
    <vt:vector size="26" baseType="lpstr">
      <vt:lpstr>OC_template_updated</vt:lpstr>
      <vt:lpstr>1_OC_template_updated</vt:lpstr>
      <vt:lpstr>Ακίνητη Προσθετική ΙI</vt:lpstr>
      <vt:lpstr>Γέφυρες (1 από 12) </vt:lpstr>
      <vt:lpstr>Γέφυρες (2 από 12) </vt:lpstr>
      <vt:lpstr>Γέφυρες (3 από 12) </vt:lpstr>
      <vt:lpstr>Γέφυρες (4 από 12) </vt:lpstr>
      <vt:lpstr>Γέφυρες (5 από 12) </vt:lpstr>
      <vt:lpstr>Γέφυρες (6 από 12) </vt:lpstr>
      <vt:lpstr>Γέφυρες (7 από 12) </vt:lpstr>
      <vt:lpstr>Γέφυρες (8 από 12) </vt:lpstr>
      <vt:lpstr>Γέφυρες (9 από 12) </vt:lpstr>
      <vt:lpstr>Γέφυρες (10 από 12) </vt:lpstr>
      <vt:lpstr>Γέφυρες (11 από 12) </vt:lpstr>
      <vt:lpstr>Γέφυρες (12 από 12) </vt:lpstr>
      <vt:lpstr>Έλεγχος στο εκμαγείο (1 από 3)</vt:lpstr>
      <vt:lpstr>Έλεγχος στο εκμαγείο (2 από 3)</vt:lpstr>
      <vt:lpstr>Έλεγχος στο εκμαγείο (3 από 3)</vt:lpstr>
      <vt:lpstr>Τέλος Ενότητας</vt:lpstr>
      <vt:lpstr>Σημειώματα</vt:lpstr>
      <vt:lpstr>Σημείωμα Αναφοράς</vt:lpstr>
      <vt:lpstr>Σημείωμα Αδειοδότησης</vt:lpstr>
      <vt:lpstr>Επεξήγηση όρων χρήσης έργων τρίτων</vt:lpstr>
      <vt:lpstr>Διατήρηση Σημειωμάτων</vt:lpstr>
      <vt:lpstr>Σημείωμα Χρήσης Έργων Τρίτων</vt:lpstr>
      <vt:lpstr>Χρηματοδότηση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Ακίνητη Προσθετική ΙΙ</dc:title>
  <dc:creator>opencourses@teiath.gr</dc:creator>
  <cp:lastModifiedBy>fkaram2</cp:lastModifiedBy>
  <cp:revision>20</cp:revision>
  <dcterms:created xsi:type="dcterms:W3CDTF">2014-01-17T12:24:08Z</dcterms:created>
  <dcterms:modified xsi:type="dcterms:W3CDTF">2015-07-06T08:40:40Z</dcterms:modified>
</cp:coreProperties>
</file>