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85"/>
  </p:notesMasterIdLst>
  <p:handoutMasterIdLst>
    <p:handoutMasterId r:id="rId86"/>
  </p:handoutMasterIdLst>
  <p:sldIdLst>
    <p:sldId id="345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31" r:id="rId51"/>
    <p:sldId id="318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19" r:id="rId60"/>
    <p:sldId id="320" r:id="rId61"/>
    <p:sldId id="321" r:id="rId62"/>
    <p:sldId id="329" r:id="rId63"/>
    <p:sldId id="330" r:id="rId64"/>
    <p:sldId id="323" r:id="rId65"/>
    <p:sldId id="324" r:id="rId66"/>
    <p:sldId id="322" r:id="rId67"/>
    <p:sldId id="325" r:id="rId68"/>
    <p:sldId id="339" r:id="rId69"/>
    <p:sldId id="326" r:id="rId70"/>
    <p:sldId id="327" r:id="rId71"/>
    <p:sldId id="328" r:id="rId72"/>
    <p:sldId id="340" r:id="rId73"/>
    <p:sldId id="341" r:id="rId74"/>
    <p:sldId id="342" r:id="rId75"/>
    <p:sldId id="343" r:id="rId76"/>
    <p:sldId id="346" r:id="rId77"/>
    <p:sldId id="347" r:id="rId78"/>
    <p:sldId id="348" r:id="rId79"/>
    <p:sldId id="353" r:id="rId80"/>
    <p:sldId id="354" r:id="rId81"/>
    <p:sldId id="350" r:id="rId82"/>
    <p:sldId id="351" r:id="rId83"/>
    <p:sldId id="352" r:id="rId84"/>
  </p:sldIdLst>
  <p:sldSz cx="9144000" cy="6858000" type="screen4x3"/>
  <p:notesSz cx="7104063" cy="10234613"/>
  <p:custDataLst>
    <p:tags r:id="rId87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75"/>
    <a:srgbClr val="820000"/>
    <a:srgbClr val="06405D"/>
    <a:srgbClr val="063852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0" autoAdjust="0"/>
    <p:restoredTop sz="94643" autoAdjust="0"/>
  </p:normalViewPr>
  <p:slideViewPr>
    <p:cSldViewPr>
      <p:cViewPr varScale="1">
        <p:scale>
          <a:sx n="111" d="100"/>
          <a:sy n="111" d="100"/>
        </p:scale>
        <p:origin x="-17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88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gs" Target="tags/tag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43376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2231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3968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4193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9367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058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844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9138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3109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715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3617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6536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5724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535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399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999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9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9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1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1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3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91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0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0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6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8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n-US" sz="3100" b="1" dirty="0" smtClean="0"/>
              <a:t>10</a:t>
            </a:r>
            <a:r>
              <a:rPr lang="el-GR" sz="31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smtClean="0"/>
              <a:t>Χύτευση κέρινου ομοιώματος</a:t>
            </a:r>
            <a:endParaRPr lang="en-US" sz="34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Αριστείδης 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(7 </a:t>
            </a:r>
            <a:r>
              <a:rPr lang="el-GR" sz="3200" b="0" dirty="0"/>
              <a:t>από 10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484784"/>
            <a:ext cx="6635080" cy="388815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13294" y="5832372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(8 </a:t>
            </a:r>
            <a:r>
              <a:rPr lang="el-GR" sz="3200" b="0" dirty="0"/>
              <a:t>από 10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851104" cy="40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09301" y="5819871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Αποκήρωση </a:t>
            </a:r>
            <a:r>
              <a:rPr lang="el-GR" sz="3200" b="0" dirty="0" smtClean="0"/>
              <a:t>(9 από </a:t>
            </a:r>
            <a:r>
              <a:rPr lang="el-GR" sz="3200" b="0" dirty="0"/>
              <a:t>10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810991" cy="465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6040117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(10 </a:t>
            </a:r>
            <a:r>
              <a:rPr lang="el-GR" sz="3200" b="0" dirty="0"/>
              <a:t>από </a:t>
            </a:r>
            <a:r>
              <a:rPr lang="el-GR" sz="3200" b="0" dirty="0" smtClean="0"/>
              <a:t>10)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2135" y="1579729"/>
            <a:ext cx="6720417" cy="430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6151359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8720"/>
          </a:xfrm>
        </p:spPr>
        <p:txBody>
          <a:bodyPr/>
          <a:lstStyle/>
          <a:p>
            <a:r>
              <a:rPr lang="el-GR" dirty="0" smtClean="0"/>
              <a:t>Προθέρμανση του δακτυλίου </a:t>
            </a:r>
            <a:r>
              <a:rPr lang="el-GR" sz="3200" b="0" dirty="0" smtClean="0"/>
              <a:t>(1 από </a:t>
            </a:r>
            <a:r>
              <a:rPr lang="el-GR" sz="3200" b="0" dirty="0"/>
              <a:t>7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2276872"/>
            <a:ext cx="6048672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Το στάδιο της προθέρμανσης του δακτυλίου ακολουθεί αμέσως μετά την αποκήρωση </a:t>
            </a:r>
            <a:endParaRPr lang="el-GR" sz="2400" dirty="0" smtClean="0"/>
          </a:p>
          <a:p>
            <a:pPr marL="0" indent="0" algn="ctr"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χωρίς </a:t>
            </a:r>
            <a:r>
              <a:rPr lang="el-GR" sz="2400" b="1" dirty="0">
                <a:solidFill>
                  <a:srgbClr val="820000"/>
                </a:solidFill>
              </a:rPr>
              <a:t>διακοπή.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00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Προθέρμανση του δακτυλίου </a:t>
            </a:r>
            <a:r>
              <a:rPr lang="el-GR" sz="3200" b="0" dirty="0" smtClean="0"/>
              <a:t>(2 </a:t>
            </a:r>
            <a:r>
              <a:rPr lang="el-GR" sz="3200" b="0" dirty="0"/>
              <a:t>από 7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344645"/>
            <a:ext cx="7128792" cy="504056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Με την αύξηση της θερμοκρασίας επιτυγχάνεται η θερμική διαστολή του πυροχώματος</a:t>
            </a:r>
            <a:r>
              <a:rPr lang="el-GR" sz="2400" dirty="0" smtClean="0"/>
              <a:t>, η </a:t>
            </a:r>
            <a:r>
              <a:rPr lang="el-GR" sz="2400" dirty="0"/>
              <a:t>οποία μαζί με τις δύο άλλες διαστολές θα εξουδετερώσουν τη συστολή του κράματος κατά τη ψύξη.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Διευκολύνεται η ροή του τηγμένου κράματος στο καλούπι</a:t>
            </a:r>
            <a:r>
              <a:rPr lang="el-GR" sz="2400" dirty="0" smtClean="0"/>
              <a:t>, χωρίς </a:t>
            </a:r>
            <a:r>
              <a:rPr lang="el-GR" sz="2400" dirty="0"/>
              <a:t>τον κίνδυνο να στερεοποιηθεί πρόωρα.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Αποδίδονται καλύτερα οι επιφανειακές λεπτομέρειες του κέρινου ομοιώματος.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287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Προθέρμανση του δακτυλίου </a:t>
            </a:r>
            <a:r>
              <a:rPr lang="el-GR" sz="3200" b="0" dirty="0" smtClean="0"/>
              <a:t>(3 </a:t>
            </a:r>
            <a:r>
              <a:rPr lang="el-GR" sz="3200" b="0" dirty="0"/>
              <a:t>από 7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8134" y="1170694"/>
            <a:ext cx="381642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19962" y="6261913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Προθέρμανση του δακτυλίου </a:t>
            </a:r>
            <a:r>
              <a:rPr lang="el-GR" sz="3200" b="0" dirty="0" smtClean="0"/>
              <a:t>(4 </a:t>
            </a:r>
            <a:r>
              <a:rPr lang="el-GR" sz="3200" b="0" dirty="0"/>
              <a:t>από 7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1384899" y="1115893"/>
            <a:ext cx="6394889" cy="48970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6151359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Προθέρμανση του δακτυλίου </a:t>
            </a:r>
            <a:r>
              <a:rPr lang="el-GR" sz="3200" b="0" dirty="0" smtClean="0"/>
              <a:t>(5 </a:t>
            </a:r>
            <a:r>
              <a:rPr lang="el-GR" sz="3200" b="0" dirty="0"/>
              <a:t>από 7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025352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6151359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1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Προθέρμανση του δακτυλίου </a:t>
            </a:r>
            <a:r>
              <a:rPr lang="el-GR" sz="3200" b="0" dirty="0" smtClean="0"/>
              <a:t>(6 </a:t>
            </a:r>
            <a:r>
              <a:rPr lang="el-GR" sz="3200" b="0" dirty="0"/>
              <a:t>από 7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170694"/>
            <a:ext cx="466845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17593" y="6277896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Χύτευση κέρινου ομοιώματος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1228800" y="1315790"/>
            <a:ext cx="6707088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4200"/>
              </a:spcBef>
              <a:buNone/>
            </a:pPr>
            <a:r>
              <a:rPr lang="el-GR" sz="2400" dirty="0" smtClean="0"/>
              <a:t>Η διαδικασία της χύτευσης του κέρινου ομοιώματος της προσθετικής κατασκευής περιλαμβάνει τρία στάδια:</a:t>
            </a:r>
          </a:p>
          <a:p>
            <a:pPr algn="ctr">
              <a:spcBef>
                <a:spcPts val="4200"/>
              </a:spcBef>
            </a:pPr>
            <a:r>
              <a:rPr lang="el-GR" sz="2400" b="1" dirty="0" smtClean="0"/>
              <a:t>Αποκήρωση,</a:t>
            </a:r>
          </a:p>
          <a:p>
            <a:pPr algn="ctr">
              <a:spcBef>
                <a:spcPts val="4200"/>
              </a:spcBef>
            </a:pPr>
            <a:r>
              <a:rPr lang="el-GR" sz="2400" b="1" dirty="0" smtClean="0"/>
              <a:t>Προθέρμανση,</a:t>
            </a:r>
          </a:p>
          <a:p>
            <a:pPr algn="ctr">
              <a:spcBef>
                <a:spcPts val="4200"/>
              </a:spcBef>
            </a:pPr>
            <a:r>
              <a:rPr lang="el-GR" sz="2400" b="1" dirty="0" smtClean="0"/>
              <a:t>Χύτευση.</a:t>
            </a:r>
          </a:p>
          <a:p>
            <a:pPr>
              <a:spcBef>
                <a:spcPts val="42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Προθέρμανση του δακτυλίου </a:t>
            </a:r>
            <a:r>
              <a:rPr lang="el-GR" sz="3200" b="0" dirty="0" smtClean="0"/>
              <a:t>(7 </a:t>
            </a:r>
            <a:r>
              <a:rPr lang="el-GR" sz="3200" b="0" dirty="0"/>
              <a:t>από </a:t>
            </a:r>
            <a:r>
              <a:rPr lang="el-GR" sz="3200" b="0" dirty="0" smtClean="0"/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646815"/>
            <a:ext cx="6912768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Ανάλογα με το μέγεθος του δακτυλίου, τον αριθμό των χυτών, τη σύνθεση του πυροχώματος και το είδος του κράματος, </a:t>
            </a:r>
            <a:r>
              <a:rPr lang="el-GR" sz="2400" b="1" dirty="0">
                <a:solidFill>
                  <a:srgbClr val="075075"/>
                </a:solidFill>
              </a:rPr>
              <a:t>το</a:t>
            </a:r>
            <a:r>
              <a:rPr lang="el-GR" sz="2400" dirty="0"/>
              <a:t> </a:t>
            </a:r>
            <a:r>
              <a:rPr lang="el-GR" sz="2400" b="1" dirty="0">
                <a:solidFill>
                  <a:srgbClr val="075075"/>
                </a:solidFill>
              </a:rPr>
              <a:t>στάδιο της προθέρμανσης διαρκεί περίπου 90 λεπτά </a:t>
            </a:r>
            <a:r>
              <a:rPr lang="el-GR" sz="2400" dirty="0"/>
              <a:t>και πάντως όχι λιγότερο από μια ώρα</a:t>
            </a:r>
            <a:r>
              <a:rPr lang="el-GR" sz="2400" dirty="0" smtClean="0"/>
              <a:t>.</a:t>
            </a:r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dirty="0"/>
              <a:t>Τόσο στο στάδιο της αποκήρωσης, όσο και στο στάδιο της προθέρμανσης πρέπει να τηρούνται λεπτομερώς </a:t>
            </a:r>
            <a:r>
              <a:rPr lang="el-GR" sz="2400" b="1" dirty="0">
                <a:solidFill>
                  <a:srgbClr val="820000"/>
                </a:solidFill>
              </a:rPr>
              <a:t>οι οδηγίες του κατασκευαστή του πυροχώματος.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52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2850" y="5486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Κράματα μετάλλων στην ακίνητη προσθετική </a:t>
            </a:r>
            <a:r>
              <a:rPr lang="el-GR" sz="3600" b="0" dirty="0" smtClean="0"/>
              <a:t>(1 από </a:t>
            </a:r>
            <a:r>
              <a:rPr lang="el-GR" sz="3600" b="0" dirty="0"/>
              <a:t>6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9278" y="2132856"/>
            <a:ext cx="6696744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ΜΕΤΑΛΛΑ</a:t>
            </a:r>
            <a:r>
              <a:rPr lang="el-GR" sz="2400" dirty="0"/>
              <a:t> είναι στοιχεία που έχουν τις χαρακτηριστικές μεταλλικές ιδιότητες όπως: μεταλλική λάμψη, μεγάλη αντοχή, σκληρότητα και πλαστικότητα, ελαστικότητα και ολκιμότητα.</a:t>
            </a:r>
            <a:br>
              <a:rPr lang="el-GR" sz="2400" dirty="0"/>
            </a:br>
            <a:r>
              <a:rPr lang="el-GR" sz="2400" dirty="0"/>
              <a:t> Σε θερμοκρασία περιβάλλοντος είναι στερεά με χαρακτηριστική κρυσταλλική δομή και τήκονται σε ορισμένη θερμοκρασία.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94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417" y="430845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Κράματα μετάλλων στην ακίνητη προσθετική </a:t>
            </a:r>
            <a:r>
              <a:rPr lang="el-GR" sz="3600" b="0" dirty="0" smtClean="0"/>
              <a:t>(2 </a:t>
            </a:r>
            <a:r>
              <a:rPr lang="el-GR" sz="3600" b="0" dirty="0"/>
              <a:t>από 6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9672" y="2420888"/>
            <a:ext cx="6264696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ΚΡΑΜΑ</a:t>
            </a:r>
            <a:r>
              <a:rPr lang="el-GR" sz="2400" dirty="0"/>
              <a:t> ορίζεται ένα σώμα με μεταλλικές ιδιότητες, αποτελούμενο από δύο ή περισσότερα στοιχεία, το ένα τουλάχιστον από τα οποία είναι μέταλλο.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07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72529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Κράματα μετάλλων στην ακίνητη προσθετική </a:t>
            </a:r>
            <a:r>
              <a:rPr lang="el-GR" sz="3600" b="0" dirty="0" smtClean="0"/>
              <a:t>(3 </a:t>
            </a:r>
            <a:r>
              <a:rPr lang="el-GR" sz="3600" b="0" dirty="0"/>
              <a:t>από 6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47664" y="1766267"/>
            <a:ext cx="6192688" cy="489654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820000"/>
                </a:solidFill>
              </a:rPr>
              <a:t>χημική σύσταση </a:t>
            </a:r>
            <a:r>
              <a:rPr lang="el-GR" sz="2400" dirty="0"/>
              <a:t>ενός κράματος είναι υπεύθυνη για τις φυσικές και μηχανικές ιδιότητές του, καθώς και τη βιολογική συμπεριφορά του</a:t>
            </a:r>
            <a:r>
              <a:rPr lang="el-GR" sz="2400" dirty="0" smtClean="0"/>
              <a:t>.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l-GR" sz="2400" dirty="0" smtClean="0"/>
              <a:t>Για </a:t>
            </a:r>
            <a:r>
              <a:rPr lang="el-GR" sz="2400" dirty="0"/>
              <a:t>την </a:t>
            </a:r>
            <a:r>
              <a:rPr lang="el-GR" sz="2400" b="1" dirty="0">
                <a:solidFill>
                  <a:srgbClr val="820000"/>
                </a:solidFill>
              </a:rPr>
              <a:t>ονομασία τους,</a:t>
            </a:r>
            <a:r>
              <a:rPr lang="el-GR" sz="2400" dirty="0"/>
              <a:t> αναφέρεται πρώτο το όνομα του μετάλλου με την μεγαλύτερη αναλογία και στη συνέχεια το αμέσως επόμενο σε περιεκτικότητα 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02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Κράματα μετάλλων στην ακίνητη προσθετική </a:t>
            </a:r>
            <a:r>
              <a:rPr lang="el-GR" sz="3600" b="0" dirty="0" smtClean="0"/>
              <a:t>(4 </a:t>
            </a:r>
            <a:r>
              <a:rPr lang="el-GR" sz="3600" b="0" dirty="0"/>
              <a:t>από 6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873474"/>
            <a:ext cx="3353091" cy="320067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2861" y="1873474"/>
            <a:ext cx="3200677" cy="3200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5074151"/>
            <a:ext cx="1995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9104" y="5137095"/>
            <a:ext cx="197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1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Κράματα μετάλλων στην ακίνητη προσθετική </a:t>
            </a:r>
            <a:r>
              <a:rPr lang="el-GR" sz="3600" b="0" dirty="0" smtClean="0"/>
              <a:t>(</a:t>
            </a:r>
            <a:r>
              <a:rPr lang="el-GR" sz="3600" b="0" dirty="0"/>
              <a:t>5</a:t>
            </a:r>
            <a:r>
              <a:rPr lang="el-GR" sz="3600" b="0" dirty="0" smtClean="0"/>
              <a:t> </a:t>
            </a:r>
            <a:r>
              <a:rPr lang="el-GR" sz="3600" b="0" dirty="0"/>
              <a:t>από 6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196752"/>
            <a:ext cx="7704856" cy="540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200" dirty="0"/>
              <a:t>Ένα κράμα για να θεωρηθεί κατάλληλο για οδοντιατρική χρήση θα πρέπει</a:t>
            </a:r>
            <a:r>
              <a:rPr lang="el-GR" sz="2200" dirty="0" smtClean="0"/>
              <a:t>:</a:t>
            </a:r>
            <a:endParaRPr lang="en-US" sz="2200" dirty="0" smtClean="0"/>
          </a:p>
          <a:p>
            <a:pPr>
              <a:spcBef>
                <a:spcPts val="1800"/>
              </a:spcBef>
            </a:pPr>
            <a:r>
              <a:rPr lang="el-GR" sz="2200" dirty="0"/>
              <a:t>Να είναι βιολογικά ανεκτό και να μην προκαλεί ερεθισμό ή αλλεργία στον ασθενή.</a:t>
            </a:r>
          </a:p>
          <a:p>
            <a:pPr>
              <a:spcBef>
                <a:spcPts val="1800"/>
              </a:spcBef>
            </a:pPr>
            <a:r>
              <a:rPr lang="el-GR" sz="2200" dirty="0"/>
              <a:t>Να παρουσιάζει ικανοποιητική αντοχή, αντίσταση στην κάμψη και σκληρότητα.</a:t>
            </a:r>
          </a:p>
          <a:p>
            <a:pPr>
              <a:spcBef>
                <a:spcPts val="1800"/>
              </a:spcBef>
            </a:pPr>
            <a:r>
              <a:rPr lang="el-GR" sz="2200" dirty="0"/>
              <a:t>Να παρουσιάζει αντίσταση στη διάβρωση και στην αμαύρωση κατά την παραμονή του στο στοματικό περιβάλλον.</a:t>
            </a:r>
          </a:p>
          <a:p>
            <a:pPr>
              <a:spcBef>
                <a:spcPts val="1800"/>
              </a:spcBef>
            </a:pPr>
            <a:r>
              <a:rPr lang="el-GR" sz="2200" dirty="0"/>
              <a:t>Να έχει χαμηλό κόστος και να μην απαιτεί ακριβό εξοπλισμό για την κατεργασία του.</a:t>
            </a:r>
          </a:p>
          <a:p>
            <a:pPr>
              <a:spcBef>
                <a:spcPts val="1800"/>
              </a:spcBef>
            </a:pPr>
            <a:r>
              <a:rPr lang="el-GR" sz="2200" dirty="0"/>
              <a:t>Να παρουσιάζει μικρό θερμοκρασιακό διάστημα solidus-liquidus</a:t>
            </a:r>
            <a:r>
              <a:rPr lang="el-GR" sz="2200" dirty="0" smtClean="0"/>
              <a:t>. (</a:t>
            </a:r>
            <a:r>
              <a:rPr lang="el-GR" sz="2200" dirty="0"/>
              <a:t>θερμοκρασία  ρευστοποίησης)</a:t>
            </a:r>
          </a:p>
          <a:p>
            <a:pPr marL="0" indent="0">
              <a:buNone/>
            </a:pPr>
            <a:r>
              <a:rPr lang="el-GR" sz="2200" dirty="0"/>
              <a:t/>
            </a:r>
            <a:br>
              <a:rPr lang="el-GR" sz="2200" dirty="0"/>
            </a:br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52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4503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Κράματα μετάλλων στην ακίνητη προσθετική </a:t>
            </a:r>
            <a:r>
              <a:rPr lang="el-GR" sz="3600" b="0" dirty="0" smtClean="0"/>
              <a:t>(</a:t>
            </a:r>
            <a:r>
              <a:rPr lang="el-GR" sz="3600" b="0" dirty="0"/>
              <a:t>6</a:t>
            </a:r>
            <a:r>
              <a:rPr lang="el-GR" sz="3600" b="0" dirty="0" smtClean="0"/>
              <a:t> </a:t>
            </a:r>
            <a:r>
              <a:rPr lang="el-GR" sz="3600" b="0" dirty="0"/>
              <a:t>από 6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92938" y="2276872"/>
            <a:ext cx="6552729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</a:t>
            </a:r>
            <a:r>
              <a:rPr lang="el-GR" sz="2400" b="1" dirty="0">
                <a:solidFill>
                  <a:srgbClr val="075075"/>
                </a:solidFill>
              </a:rPr>
              <a:t>μέταλλα</a:t>
            </a:r>
            <a:r>
              <a:rPr lang="el-GR" sz="2400" dirty="0"/>
              <a:t> έχουν συγκεκριμένο σημείο τήξης (θερμοκρασία τήξης</a:t>
            </a:r>
            <a:r>
              <a:rPr lang="el-GR" sz="2400" dirty="0" smtClean="0"/>
              <a:t>).</a:t>
            </a:r>
            <a:endParaRPr lang="en-US" sz="2400" dirty="0" smtClean="0"/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dirty="0" smtClean="0"/>
              <a:t>Τα </a:t>
            </a:r>
            <a:r>
              <a:rPr lang="el-GR" sz="2400" b="1" dirty="0">
                <a:solidFill>
                  <a:srgbClr val="075075"/>
                </a:solidFill>
              </a:rPr>
              <a:t>κράματα</a:t>
            </a:r>
            <a:r>
              <a:rPr lang="el-GR" sz="2400" dirty="0"/>
              <a:t> έχουν θερμοκρασιακό διάστημα τήξης.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4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Κατηγορίες κραμάτων</a:t>
            </a:r>
            <a:r>
              <a:rPr lang="en-US" dirty="0" smtClean="0"/>
              <a:t> </a:t>
            </a:r>
            <a:r>
              <a:rPr lang="en-US" sz="3200" b="0" dirty="0" smtClean="0"/>
              <a:t>(1 </a:t>
            </a:r>
            <a:r>
              <a:rPr lang="el-GR" sz="3200" b="0" dirty="0" smtClean="0"/>
              <a:t>από 2)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473306"/>
            <a:ext cx="7344816" cy="5040560"/>
          </a:xfrm>
        </p:spPr>
        <p:txBody>
          <a:bodyPr/>
          <a:lstStyle/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b="1" dirty="0">
                <a:solidFill>
                  <a:srgbClr val="075075"/>
                </a:solidFill>
              </a:rPr>
              <a:t>ΠΟΛΥΤΙΜΑ ή ΕΥΓΕΝΗ ΚΡΑΜΑΤΑ </a:t>
            </a:r>
            <a:r>
              <a:rPr lang="el-GR" sz="2400" dirty="0"/>
              <a:t>που περιέχουν ποσοστό ευγενών μετάλλων άνω του 60% και ποσοστό χρυσού άνω του 40%.</a:t>
            </a:r>
          </a:p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b="1" dirty="0">
                <a:solidFill>
                  <a:srgbClr val="075075"/>
                </a:solidFill>
              </a:rPr>
              <a:t>ΗΜΙΠΟΛΥΤΙΜΑ ΚΡΑΜΑΤΑ </a:t>
            </a:r>
            <a:r>
              <a:rPr lang="el-GR" sz="2400" dirty="0"/>
              <a:t>που περιέχουν μικρότερο ποσοστό ευγενών μετάλλων αλλά πάντως μεγαλύτερο του 25</a:t>
            </a:r>
            <a:r>
              <a:rPr lang="el-GR" sz="2400" dirty="0" smtClean="0"/>
              <a:t>%.</a:t>
            </a:r>
            <a:endParaRPr lang="el-GR" sz="2400" dirty="0"/>
          </a:p>
          <a:p>
            <a:pPr marL="514350" indent="-514350">
              <a:spcBef>
                <a:spcPts val="3600"/>
              </a:spcBef>
              <a:buFont typeface="+mj-lt"/>
              <a:buAutoNum type="romanUcPeriod"/>
            </a:pPr>
            <a:r>
              <a:rPr lang="el-GR" sz="2400" b="1" dirty="0">
                <a:solidFill>
                  <a:srgbClr val="075075"/>
                </a:solidFill>
              </a:rPr>
              <a:t>ΒΑΣΙΚΑ ΚΡΑΜΑΤΑ </a:t>
            </a:r>
            <a:r>
              <a:rPr lang="el-GR" sz="2400" dirty="0"/>
              <a:t>που περιέχουν ευγενή μέταλλα σε ποσοστό μικρότερο του 25</a:t>
            </a:r>
            <a:r>
              <a:rPr lang="el-GR" sz="2400" dirty="0" smtClean="0"/>
              <a:t>%.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86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8720"/>
          </a:xfrm>
        </p:spPr>
        <p:txBody>
          <a:bodyPr/>
          <a:lstStyle/>
          <a:p>
            <a:r>
              <a:rPr lang="el-GR" dirty="0"/>
              <a:t>Κατηγορίες κραμάτων</a:t>
            </a:r>
            <a:r>
              <a:rPr lang="en-US" dirty="0"/>
              <a:t> </a:t>
            </a:r>
            <a:r>
              <a:rPr lang="en-US" sz="3200" b="0" dirty="0" smtClean="0"/>
              <a:t>(</a:t>
            </a:r>
            <a:r>
              <a:rPr lang="el-GR" sz="3200" b="0" dirty="0" smtClean="0"/>
              <a:t>2</a:t>
            </a:r>
            <a:r>
              <a:rPr lang="en-US" sz="3200" b="0" dirty="0" smtClean="0"/>
              <a:t> </a:t>
            </a:r>
            <a:r>
              <a:rPr lang="el-GR" sz="3200" b="0" dirty="0"/>
              <a:t>από 2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35696" y="1509100"/>
            <a:ext cx="6768752" cy="5040560"/>
          </a:xfrm>
        </p:spPr>
        <p:txBody>
          <a:bodyPr/>
          <a:lstStyle/>
          <a:p>
            <a:pPr marL="457200" indent="-457200">
              <a:spcAft>
                <a:spcPts val="30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l-GR" sz="2400" dirty="0"/>
              <a:t>Κράματα για μεταλλικές χυτές και μεταλλοακρυλικές </a:t>
            </a:r>
            <a:r>
              <a:rPr lang="el-GR" sz="2400" dirty="0" smtClean="0"/>
              <a:t>αποκαταστάσεις,</a:t>
            </a:r>
            <a:endParaRPr lang="el-GR" sz="2400" dirty="0"/>
          </a:p>
          <a:p>
            <a:pPr marL="457200" indent="-457200">
              <a:spcAft>
                <a:spcPts val="30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l-GR" sz="2400" dirty="0"/>
              <a:t>Κράματα για μεταλλοκεραμικές </a:t>
            </a:r>
            <a:r>
              <a:rPr lang="el-GR" sz="2400" dirty="0" smtClean="0"/>
              <a:t>αποκαταστάσεις,</a:t>
            </a:r>
            <a:endParaRPr lang="el-GR" sz="2400" dirty="0"/>
          </a:p>
          <a:p>
            <a:pPr marL="457200" indent="-457200">
              <a:spcAft>
                <a:spcPts val="30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l-GR" sz="2400" dirty="0"/>
              <a:t>Κράματα για σκελετούς μερικών </a:t>
            </a:r>
            <a:r>
              <a:rPr lang="el-GR" sz="2400" dirty="0" smtClean="0"/>
              <a:t>οδοντοστοιχιών.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6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8738" y="332656"/>
            <a:ext cx="8229600" cy="908720"/>
          </a:xfrm>
        </p:spPr>
        <p:txBody>
          <a:bodyPr/>
          <a:lstStyle/>
          <a:p>
            <a:r>
              <a:rPr lang="el-GR" dirty="0" smtClean="0"/>
              <a:t>Πολύτιμα  κράματα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47664" y="2060848"/>
            <a:ext cx="6192688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Τα πολύτιμα κράματα </a:t>
            </a:r>
            <a:r>
              <a:rPr lang="el-GR" sz="2400" dirty="0"/>
              <a:t>κατατάσσονται σε 4 τύπους (Ι,ΙΙ,ΙΙΙ,ΙV) ανάλογα με την περιεκτικότητά τους σε χρυσό, η άλλα ευγενή μέταλλα της ομάδας της πλατίνας. (</a:t>
            </a:r>
            <a:r>
              <a:rPr lang="el-GR" sz="2400" dirty="0" smtClean="0"/>
              <a:t>Au,Pt,Pd,Ir,Os</a:t>
            </a:r>
            <a:r>
              <a:rPr lang="el-GR" sz="2400" dirty="0"/>
              <a:t>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51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5175" y="332656"/>
            <a:ext cx="8229600" cy="908720"/>
          </a:xfrm>
        </p:spPr>
        <p:txBody>
          <a:bodyPr/>
          <a:lstStyle/>
          <a:p>
            <a:r>
              <a:rPr lang="el-GR" dirty="0" smtClean="0"/>
              <a:t>Αποκήρωση και προθέρμανση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3" y="1916832"/>
            <a:ext cx="6336705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δύο αυτά στάδια πραγματοποιούνται </a:t>
            </a:r>
            <a:r>
              <a:rPr lang="el-GR" sz="2400" b="1" dirty="0">
                <a:solidFill>
                  <a:srgbClr val="075075"/>
                </a:solidFill>
              </a:rPr>
              <a:t>το ένα συνέχεια του άλλου, </a:t>
            </a:r>
            <a:r>
              <a:rPr lang="el-GR" sz="2400" dirty="0"/>
              <a:t>μέσα σε ειδικούς κλιβάνους οι οποίοι είναι εφοδιασμένοι με κατάλληλα όργανα για τον έλεγχο της θερμοκρασίας, τον ρυθμό ανόδου της και τη χρονική διάρκεια της διαδικασίας.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11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Κατηγορίες </a:t>
            </a:r>
            <a:r>
              <a:rPr lang="el-GR" dirty="0" smtClean="0"/>
              <a:t>πολύτιμων κραμάτων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3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Κράματα </a:t>
            </a:r>
            <a:r>
              <a:rPr lang="el-GR" sz="2400" b="1" dirty="0">
                <a:solidFill>
                  <a:srgbClr val="075075"/>
                </a:solidFill>
              </a:rPr>
              <a:t>τύπου Ι: </a:t>
            </a:r>
            <a:r>
              <a:rPr lang="el-GR" sz="2400" dirty="0"/>
              <a:t>είναι </a:t>
            </a:r>
            <a:r>
              <a:rPr lang="el-GR" sz="2400" dirty="0" smtClean="0"/>
              <a:t>μαλακά, κατάλληλα </a:t>
            </a:r>
            <a:r>
              <a:rPr lang="el-GR" sz="2400" dirty="0"/>
              <a:t>μόνο για μικρά ένθετα (</a:t>
            </a:r>
            <a:r>
              <a:rPr lang="el-GR" sz="2400" dirty="0" smtClean="0"/>
              <a:t>I και V</a:t>
            </a:r>
            <a:r>
              <a:rPr lang="el-GR" sz="2400" dirty="0"/>
              <a:t>). </a:t>
            </a:r>
            <a:endParaRPr lang="el-GR" sz="2400" dirty="0" smtClean="0"/>
          </a:p>
          <a:p>
            <a:pPr marL="457200" indent="-457200">
              <a:spcBef>
                <a:spcPts val="3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Κράματα </a:t>
            </a:r>
            <a:r>
              <a:rPr lang="el-GR" sz="2400" b="1" dirty="0">
                <a:solidFill>
                  <a:srgbClr val="075075"/>
                </a:solidFill>
              </a:rPr>
              <a:t>τύπου ΙΙ: </a:t>
            </a:r>
            <a:r>
              <a:rPr lang="el-GR" sz="2400" dirty="0"/>
              <a:t>είναι μέτριας σκληρότητας κατάλληλα για ένθετα ΙΙ ομάδας</a:t>
            </a:r>
            <a:r>
              <a:rPr lang="el-GR" sz="2400" dirty="0" smtClean="0"/>
              <a:t>, στεφάνες </a:t>
            </a:r>
            <a:r>
              <a:rPr lang="el-GR" sz="2400" dirty="0"/>
              <a:t>μερικής επικάλυψης και ολικές </a:t>
            </a:r>
            <a:r>
              <a:rPr lang="el-GR" sz="2400" dirty="0" smtClean="0"/>
              <a:t>στεφάνες.</a:t>
            </a:r>
          </a:p>
          <a:p>
            <a:pPr marL="457200" indent="-457200">
              <a:spcBef>
                <a:spcPts val="3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Κράματα </a:t>
            </a:r>
            <a:r>
              <a:rPr lang="el-GR" sz="2400" b="1" dirty="0">
                <a:solidFill>
                  <a:srgbClr val="075075"/>
                </a:solidFill>
              </a:rPr>
              <a:t>τύπου ΙΙΙ: </a:t>
            </a:r>
            <a:r>
              <a:rPr lang="el-GR" sz="2400" dirty="0"/>
              <a:t>είναι σκληρά, κατάλληλα για ένθετα VI ομάδας, στεφάνες και μικρής έκτασης </a:t>
            </a:r>
            <a:r>
              <a:rPr lang="el-GR" sz="2400" dirty="0" smtClean="0"/>
              <a:t>γέφυρες.</a:t>
            </a:r>
          </a:p>
          <a:p>
            <a:pPr marL="457200" indent="-457200">
              <a:spcBef>
                <a:spcPts val="36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Κράματα </a:t>
            </a:r>
            <a:r>
              <a:rPr lang="el-GR" sz="2400" b="1" dirty="0">
                <a:solidFill>
                  <a:srgbClr val="075075"/>
                </a:solidFill>
              </a:rPr>
              <a:t>τύπου IV: </a:t>
            </a:r>
            <a:r>
              <a:rPr lang="el-GR" sz="2400" dirty="0"/>
              <a:t>έχουν μεγάλη σκληρότητα, κατάλληλα για μεγάλες γέφυρες</a:t>
            </a:r>
            <a:r>
              <a:rPr lang="el-GR" sz="2400" dirty="0" smtClean="0"/>
              <a:t>, σκελετούς </a:t>
            </a:r>
            <a:r>
              <a:rPr lang="el-GR" sz="2400" dirty="0"/>
              <a:t>μ.ο</a:t>
            </a:r>
            <a:r>
              <a:rPr lang="el-GR" sz="2400" dirty="0" smtClean="0"/>
              <a:t>., τηλεσκοπικές </a:t>
            </a:r>
            <a:r>
              <a:rPr lang="el-GR" sz="2400" dirty="0"/>
              <a:t>στεφάνες.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67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08720"/>
          </a:xfrm>
        </p:spPr>
        <p:txBody>
          <a:bodyPr/>
          <a:lstStyle/>
          <a:p>
            <a:r>
              <a:rPr lang="el-GR" dirty="0" smtClean="0"/>
              <a:t>Ημιπολύτιμα κράματα</a:t>
            </a:r>
            <a:r>
              <a:rPr lang="en-US" dirty="0" smtClean="0"/>
              <a:t> </a:t>
            </a:r>
            <a:r>
              <a:rPr lang="en-US" sz="3200" b="0" dirty="0" smtClean="0"/>
              <a:t>(</a:t>
            </a:r>
            <a:r>
              <a:rPr lang="el-GR" sz="3200" b="0" dirty="0" smtClean="0"/>
              <a:t>1</a:t>
            </a:r>
            <a:r>
              <a:rPr lang="en-US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2276872"/>
            <a:ext cx="6480720" cy="18722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Τα ημιπολύτιμα κράματα </a:t>
            </a:r>
            <a:r>
              <a:rPr lang="el-GR" sz="2400" dirty="0"/>
              <a:t>περιέχουν εκτός από ευγενή στοιχεία, και </a:t>
            </a:r>
            <a:r>
              <a:rPr lang="el-GR" sz="2400" b="1" dirty="0">
                <a:solidFill>
                  <a:srgbClr val="075075"/>
                </a:solidFill>
              </a:rPr>
              <a:t>βασικά μέταλλα </a:t>
            </a:r>
            <a:r>
              <a:rPr lang="el-GR" sz="2400" dirty="0"/>
              <a:t>(Ag,Cu,Zn,In,Sn,Ga,Ni), προκειμένου να αποκτήσουν ιδιότητες τέτοιες ώστε να γίνουν κατάλληλα για χρήση στην οδοντιατρική.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91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23766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/>
              <a:t>Ημιπολύτιμα κράματα</a:t>
            </a:r>
            <a:r>
              <a:rPr lang="en-US" dirty="0"/>
              <a:t> </a:t>
            </a:r>
            <a:r>
              <a:rPr lang="en-US" sz="3200" b="0" dirty="0" smtClean="0"/>
              <a:t>(</a:t>
            </a:r>
            <a:r>
              <a:rPr lang="el-GR" sz="3200" b="0" dirty="0" smtClean="0"/>
              <a:t>2</a:t>
            </a:r>
            <a:r>
              <a:rPr lang="en-US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13992" y="1844824"/>
            <a:ext cx="6336704" cy="4032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Τα ημιπολύτιμα κράματα </a:t>
            </a:r>
            <a:r>
              <a:rPr lang="el-GR" sz="2400" dirty="0"/>
              <a:t>είναι συνήθως λευκωπά</a:t>
            </a:r>
            <a:r>
              <a:rPr lang="el-GR" sz="2400" dirty="0" smtClean="0"/>
              <a:t>, σκληρότερα </a:t>
            </a:r>
            <a:r>
              <a:rPr lang="el-GR" sz="2400" dirty="0"/>
              <a:t>από τα χρυσοκράματα, έχουν μικρότερο ειδικό βάρος και ψηλότερη θερμοκρασία τήξης</a:t>
            </a:r>
            <a:r>
              <a:rPr lang="el-GR" sz="2400" dirty="0" smtClean="0"/>
              <a:t>.</a:t>
            </a:r>
          </a:p>
          <a:p>
            <a:pPr marL="0" indent="0" algn="ctr">
              <a:buNone/>
            </a:pP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/>
              <a:t>Η εργαστηριακή τους επεξεργασία απαιτεί μεγάλη προσοχή, ενώ η αντοχή τους στη διάβρωση είναι μειωμένη</a:t>
            </a:r>
            <a:r>
              <a:rPr lang="el-GR" sz="2400" dirty="0" smtClean="0"/>
              <a:t>.</a:t>
            </a:r>
          </a:p>
          <a:p>
            <a:pPr marL="0" indent="0" algn="ctr">
              <a:buNone/>
            </a:pP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/>
              <a:t>Η χρήση τους σήμερα τείνει να εξαφανιστεί.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61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Τα βασικά κράματα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7702" y="1988840"/>
            <a:ext cx="822960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ΚΡΑΜΑΤΑ ΝΙΚΕΛΙΟΥ–ΧΡΩΜΙΟΥ</a:t>
            </a:r>
            <a:br>
              <a:rPr lang="el-GR" sz="2400" b="1" dirty="0">
                <a:solidFill>
                  <a:srgbClr val="075075"/>
                </a:solidFill>
              </a:rPr>
            </a:br>
            <a:r>
              <a:rPr lang="en-US" sz="2400" b="1" dirty="0">
                <a:solidFill>
                  <a:srgbClr val="075075"/>
                </a:solidFill>
              </a:rPr>
              <a:t>Ni </a:t>
            </a:r>
            <a:r>
              <a:rPr lang="en-US" sz="2400" b="1" dirty="0" smtClean="0">
                <a:solidFill>
                  <a:srgbClr val="075075"/>
                </a:solidFill>
              </a:rPr>
              <a:t>– Cr</a:t>
            </a:r>
            <a:endParaRPr lang="el-GR" sz="2400" b="1" dirty="0" smtClean="0">
              <a:solidFill>
                <a:srgbClr val="075075"/>
              </a:solidFill>
            </a:endParaRPr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Σύνθεση:</a:t>
            </a:r>
            <a:r>
              <a:rPr lang="el-GR" sz="2400" b="1" dirty="0">
                <a:solidFill>
                  <a:srgbClr val="075075"/>
                </a:solidFill>
              </a:rPr>
              <a:t> </a:t>
            </a:r>
            <a:r>
              <a:rPr lang="en-US" sz="2400" dirty="0" smtClean="0"/>
              <a:t>Ni</a:t>
            </a:r>
            <a:r>
              <a:rPr lang="en-US" sz="2400" dirty="0"/>
              <a:t>: 62-77 </a:t>
            </a:r>
            <a:r>
              <a:rPr lang="en-US" sz="2400" dirty="0" smtClean="0"/>
              <a:t>%</a:t>
            </a:r>
            <a:r>
              <a:rPr lang="el-GR" sz="2400" dirty="0" smtClean="0"/>
              <a:t>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400" dirty="0" smtClean="0"/>
              <a:t>Cr</a:t>
            </a:r>
            <a:r>
              <a:rPr lang="en-US" sz="2400" dirty="0"/>
              <a:t>: 11-22 </a:t>
            </a:r>
            <a:r>
              <a:rPr lang="en-US" sz="2400" dirty="0" smtClean="0"/>
              <a:t>%</a:t>
            </a:r>
            <a:endParaRPr lang="el-GR" sz="2400" dirty="0" smtClean="0"/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Ιχνοστοιχεία</a:t>
            </a:r>
            <a:r>
              <a:rPr lang="el-GR" sz="2400" b="1" dirty="0">
                <a:solidFill>
                  <a:srgbClr val="820000"/>
                </a:solidFill>
              </a:rPr>
              <a:t>:  </a:t>
            </a:r>
            <a:r>
              <a:rPr lang="en-US" sz="2400" dirty="0"/>
              <a:t>B, Fe, Mo, Nb, Ta</a:t>
            </a:r>
          </a:p>
          <a:p>
            <a:pPr marL="0" indent="0" algn="ctr">
              <a:buNone/>
            </a:pP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01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βασικά κράματα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9896" y="1196752"/>
            <a:ext cx="8147248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ΚΡΑΜΑΤΑ  </a:t>
            </a:r>
            <a:r>
              <a:rPr lang="en-US" sz="2400" b="1" dirty="0">
                <a:solidFill>
                  <a:srgbClr val="075075"/>
                </a:solidFill>
              </a:rPr>
              <a:t>Ni </a:t>
            </a:r>
            <a:r>
              <a:rPr lang="en-US" sz="2400" b="1" dirty="0" smtClean="0">
                <a:solidFill>
                  <a:srgbClr val="075075"/>
                </a:solidFill>
              </a:rPr>
              <a:t>– Cr</a:t>
            </a:r>
            <a:endParaRPr lang="el-GR" sz="2400" b="1" dirty="0" smtClean="0">
              <a:solidFill>
                <a:srgbClr val="075075"/>
              </a:solidFill>
            </a:endParaRPr>
          </a:p>
          <a:p>
            <a:pPr marL="0" indent="0"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   ΠΛΕΟΝΕΚΤΗΜΑΤΑ</a:t>
            </a:r>
            <a:endParaRPr lang="el-GR" sz="2400" b="1" dirty="0">
              <a:solidFill>
                <a:srgbClr val="820000"/>
              </a:solidFill>
            </a:endParaRPr>
          </a:p>
          <a:p>
            <a:pPr>
              <a:spcBef>
                <a:spcPts val="2400"/>
              </a:spcBef>
            </a:pPr>
            <a:r>
              <a:rPr lang="el-GR" sz="2400" dirty="0"/>
              <a:t>Δεν περιέχουν </a:t>
            </a:r>
            <a:r>
              <a:rPr lang="el-GR" sz="2400" dirty="0" smtClean="0"/>
              <a:t>Βe,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Χαμηλό </a:t>
            </a:r>
            <a:r>
              <a:rPr lang="el-GR" sz="2400" dirty="0" smtClean="0"/>
              <a:t>κόστος,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Χαμηλή </a:t>
            </a:r>
            <a:r>
              <a:rPr lang="el-GR" sz="2400" dirty="0" smtClean="0"/>
              <a:t>πυκνότητα.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4582980" y="1631562"/>
            <a:ext cx="42484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           ΜΕΙΟΝΕΚΤΗΜΑΤΑ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Αντενδείκνυται σε αλλεργικούς στο ΝI </a:t>
            </a:r>
            <a:r>
              <a:rPr lang="el-GR" sz="2400" dirty="0" smtClean="0">
                <a:latin typeface="+mn-lt"/>
              </a:rPr>
              <a:t>ασθενείς,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Δεν </a:t>
            </a:r>
            <a:r>
              <a:rPr lang="el-GR" sz="2400" dirty="0" smtClean="0">
                <a:latin typeface="+mn-lt"/>
              </a:rPr>
              <a:t>αδροποιούνται,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Δεν χυτεύονται τόσο καλά</a:t>
            </a:r>
            <a:r>
              <a:rPr lang="el-GR" sz="2400" dirty="0" smtClean="0">
                <a:latin typeface="+mn-lt"/>
              </a:rPr>
              <a:t>, όσο </a:t>
            </a:r>
            <a:r>
              <a:rPr lang="el-GR" sz="2400" dirty="0">
                <a:latin typeface="+mn-lt"/>
              </a:rPr>
              <a:t>τα κράματα </a:t>
            </a:r>
            <a:r>
              <a:rPr lang="el-GR" sz="2400" dirty="0" smtClean="0">
                <a:latin typeface="+mn-lt"/>
              </a:rPr>
              <a:t>Ni-Cr-Be,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Παράγουν περισσότερα οξείδια από τα κράματα </a:t>
            </a:r>
            <a:r>
              <a:rPr lang="el-GR" sz="2400" dirty="0" smtClean="0">
                <a:latin typeface="+mn-lt"/>
              </a:rPr>
              <a:t>Ni-Cr-Be. </a:t>
            </a:r>
            <a:endParaRPr lang="el-G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08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βασικά κράματα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846295"/>
            <a:ext cx="822960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ΚΡΑΜΑΤΑ ΚΟΒΑΛΤΙΟΥ </a:t>
            </a:r>
            <a:r>
              <a:rPr lang="el-GR" sz="2400" b="1" dirty="0">
                <a:solidFill>
                  <a:srgbClr val="075075"/>
                </a:solidFill>
              </a:rPr>
              <a:t>– ΧΡΩΜΙΟΥ</a:t>
            </a:r>
            <a:br>
              <a:rPr lang="el-GR" sz="2400" b="1" dirty="0">
                <a:solidFill>
                  <a:srgbClr val="075075"/>
                </a:solidFill>
              </a:rPr>
            </a:br>
            <a:r>
              <a:rPr lang="el-GR" sz="2400" b="1" dirty="0">
                <a:solidFill>
                  <a:srgbClr val="075075"/>
                </a:solidFill>
              </a:rPr>
              <a:t>Co </a:t>
            </a:r>
            <a:r>
              <a:rPr lang="el-GR" sz="2400" b="1" dirty="0" smtClean="0">
                <a:solidFill>
                  <a:srgbClr val="075075"/>
                </a:solidFill>
              </a:rPr>
              <a:t>– Cr</a:t>
            </a:r>
          </a:p>
          <a:p>
            <a:pPr marL="0" indent="0" algn="ctr">
              <a:buNone/>
            </a:pPr>
            <a:endParaRPr lang="el-GR" sz="2400" b="1" dirty="0" smtClean="0">
              <a:solidFill>
                <a:srgbClr val="075075"/>
              </a:solidFill>
            </a:endParaRPr>
          </a:p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Σύνθεση:</a:t>
            </a:r>
            <a:r>
              <a:rPr lang="el-GR" sz="2400" dirty="0">
                <a:solidFill>
                  <a:srgbClr val="075075"/>
                </a:solidFill>
              </a:rPr>
              <a:t> </a:t>
            </a:r>
            <a:r>
              <a:rPr lang="el-GR" sz="2400" dirty="0" smtClean="0"/>
              <a:t>Co</a:t>
            </a:r>
            <a:r>
              <a:rPr lang="el-GR" sz="2400" dirty="0"/>
              <a:t>: 53-68 %</a:t>
            </a:r>
          </a:p>
          <a:p>
            <a:pPr marL="0" indent="0" algn="ctr">
              <a:buNone/>
            </a:pPr>
            <a:r>
              <a:rPr lang="el-GR" sz="2400" dirty="0" smtClean="0"/>
              <a:t>Cr</a:t>
            </a:r>
            <a:r>
              <a:rPr lang="el-GR" sz="2400" dirty="0"/>
              <a:t>: 25-34 %</a:t>
            </a:r>
          </a:p>
          <a:p>
            <a:pPr marL="0" indent="0" algn="ctr">
              <a:spcBef>
                <a:spcPts val="4800"/>
              </a:spcBef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Ιχνοστοιχεία:</a:t>
            </a:r>
            <a:r>
              <a:rPr lang="el-GR" sz="2400" dirty="0" smtClean="0">
                <a:solidFill>
                  <a:srgbClr val="075075"/>
                </a:solidFill>
              </a:rPr>
              <a:t> </a:t>
            </a:r>
            <a:r>
              <a:rPr lang="el-GR" sz="2400" dirty="0" smtClean="0"/>
              <a:t>Mo</a:t>
            </a:r>
            <a:r>
              <a:rPr lang="el-GR" sz="2400" dirty="0"/>
              <a:t>, Ru, Vo</a:t>
            </a:r>
          </a:p>
          <a:p>
            <a:pPr marL="0" indent="0" algn="ctr">
              <a:buNone/>
            </a:pPr>
            <a:endParaRPr lang="el-GR" sz="2400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502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βασικά κράματα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ΚΡΑΜΑΤΑ </a:t>
            </a:r>
            <a:r>
              <a:rPr lang="en-US" sz="2400" b="1" dirty="0">
                <a:solidFill>
                  <a:srgbClr val="075075"/>
                </a:solidFill>
              </a:rPr>
              <a:t>Co - Cr</a:t>
            </a: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683568" y="1781063"/>
            <a:ext cx="403244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l-GR" sz="2400" b="1" dirty="0">
                <a:solidFill>
                  <a:srgbClr val="820000"/>
                </a:solidFill>
                <a:latin typeface="+mn-lt"/>
              </a:rPr>
              <a:t>ΠΛΕΟΝΕΚΤΗΜΑΤΑ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Δεν περιέχουν </a:t>
            </a:r>
            <a:r>
              <a:rPr lang="el-GR" sz="2400" dirty="0" smtClean="0">
                <a:latin typeface="+mn-lt"/>
              </a:rPr>
              <a:t>Νi,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Δεν περιέχουν </a:t>
            </a:r>
            <a:r>
              <a:rPr lang="el-GR" sz="2400" dirty="0" smtClean="0">
                <a:latin typeface="+mn-lt"/>
              </a:rPr>
              <a:t>Βe,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Φτωχή θερμική </a:t>
            </a:r>
            <a:r>
              <a:rPr lang="el-GR" sz="2400" dirty="0" smtClean="0">
                <a:latin typeface="+mn-lt"/>
              </a:rPr>
              <a:t>αγωγιμότητα,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Χαμηλή </a:t>
            </a:r>
            <a:r>
              <a:rPr lang="el-GR" sz="2400" dirty="0" smtClean="0">
                <a:latin typeface="+mn-lt"/>
              </a:rPr>
              <a:t>πυκνότητα,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Χαμηλό </a:t>
            </a:r>
            <a:r>
              <a:rPr lang="el-GR" sz="2400" dirty="0" smtClean="0">
                <a:latin typeface="+mn-lt"/>
              </a:rPr>
              <a:t>κόστος.</a:t>
            </a:r>
            <a:endParaRPr lang="el-GR" sz="2400" dirty="0">
              <a:latin typeface="+mn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545461" y="1736470"/>
            <a:ext cx="41932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820000"/>
                </a:solidFill>
                <a:latin typeface="+mn-lt"/>
              </a:rPr>
              <a:t>ΜΕΙΟΝΕΚΤΗΜΑΤΑ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Δύσκολα στην κατεργασία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Υψηλή σκληρότητα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Οξειδώνονται περισσότερο από τα νικελιούχα κράματα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Δεν υπάρχουν μακροχρόνιες έρευνες</a:t>
            </a:r>
          </a:p>
        </p:txBody>
      </p:sp>
    </p:spTree>
    <p:extLst>
      <p:ext uri="{BB962C8B-B14F-4D97-AF65-F5344CB8AC3E}">
        <p14:creationId xmlns:p14="http://schemas.microsoft.com/office/powerpoint/2010/main" val="16257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Κράματα τιτανίου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rgbClr val="075075"/>
                </a:solidFill>
              </a:rPr>
              <a:t>ΤΙΤΑΝΙΟ (1984</a:t>
            </a:r>
            <a:r>
              <a:rPr lang="pt-BR" sz="2400" b="1" dirty="0" smtClean="0">
                <a:solidFill>
                  <a:srgbClr val="075075"/>
                </a:solidFill>
              </a:rPr>
              <a:t>)</a:t>
            </a:r>
            <a:endParaRPr lang="el-GR" sz="2400" b="1" dirty="0" smtClean="0">
              <a:solidFill>
                <a:srgbClr val="075075"/>
              </a:solidFill>
            </a:endParaRP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pt-BR" sz="2400" b="1" dirty="0">
                <a:solidFill>
                  <a:srgbClr val="820000"/>
                </a:solidFill>
              </a:rPr>
              <a:t>Σύνθεση:</a:t>
            </a:r>
            <a:r>
              <a:rPr lang="pt-BR" sz="2400" dirty="0"/>
              <a:t> Ti :99 – 99,5 %</a:t>
            </a:r>
          </a:p>
          <a:p>
            <a:pPr marL="0" indent="0" algn="ctr">
              <a:buNone/>
            </a:pPr>
            <a:r>
              <a:rPr lang="pt-BR" sz="2400" dirty="0" smtClean="0"/>
              <a:t>Fe,O,N,C,H</a:t>
            </a:r>
            <a:endParaRPr lang="pt-BR" sz="2400" dirty="0"/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8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 τιτανίου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r>
              <a:rPr lang="el-GR" sz="2400" dirty="0"/>
              <a:t>Άριστη βιοσυμβατότητα με τους </a:t>
            </a:r>
            <a:r>
              <a:rPr lang="el-GR" sz="2400" dirty="0" smtClean="0"/>
              <a:t>ιστούς,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Μικρό ειδικό βάρος (4,5 g/cm</a:t>
            </a:r>
            <a:r>
              <a:rPr lang="el-GR" sz="2400" baseline="30000" dirty="0"/>
              <a:t>3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Ιδιαίτερα μικρή θερμική </a:t>
            </a:r>
            <a:r>
              <a:rPr lang="el-GR" sz="2400" dirty="0" smtClean="0"/>
              <a:t>αγωγιμότητα,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Έχει υψηλή </a:t>
            </a:r>
            <a:r>
              <a:rPr lang="el-GR" sz="2400" dirty="0" smtClean="0"/>
              <a:t>αντοχή, 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Είναι </a:t>
            </a:r>
            <a:r>
              <a:rPr lang="el-GR" sz="2400" dirty="0" smtClean="0"/>
              <a:t>ακτινοδιαπερατό,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Υψηλή αντοχή στη </a:t>
            </a:r>
            <a:r>
              <a:rPr lang="el-GR" sz="2400" dirty="0" smtClean="0"/>
              <a:t>διάβρωση,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Βρίσκεται σε αφθονία στη φύση και η εξόρυξή του είναι εύκολη και </a:t>
            </a:r>
            <a:r>
              <a:rPr lang="el-GR" sz="2400" dirty="0" smtClean="0"/>
              <a:t>οικονομική.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07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Μειονεκτήματα τιτανίου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45940" y="1412776"/>
            <a:ext cx="7272808" cy="5040560"/>
          </a:xfrm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</a:pPr>
            <a:r>
              <a:rPr lang="el-GR" sz="2400" dirty="0"/>
              <a:t>Η υψηλή χημική του συγγένεια με το οξυγόνο και το πυρίτιο, καθώς και το υψηλό σημείο τήξης του (1688) κάνουν αδύνατη τη χρήση του με τον συμβατικό οδοντοτεχνικό εξοπλισμό.</a:t>
            </a:r>
          </a:p>
          <a:p>
            <a:pPr algn="ctr">
              <a:spcBef>
                <a:spcPts val="3600"/>
              </a:spcBef>
            </a:pPr>
            <a:r>
              <a:rPr lang="el-GR" sz="2400" dirty="0"/>
              <a:t>Η ταχύτατη οξείδωση του τιτανίου σε θερμοκρασίες μεγαλύτερες από τους  800 αυξάνει υπερβολικά το πάχος του στρώματος οξειδίων, μειώνοντας σημαντικά την αντοχή του </a:t>
            </a:r>
            <a:r>
              <a:rPr lang="el-GR" sz="2400" dirty="0" smtClean="0"/>
              <a:t>μεταλοκεραμικού </a:t>
            </a:r>
            <a:r>
              <a:rPr lang="el-GR" sz="2400" dirty="0"/>
              <a:t>δεσμού.</a:t>
            </a:r>
          </a:p>
          <a:p>
            <a:pPr algn="ctr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56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3496" y="332656"/>
            <a:ext cx="8229600" cy="908720"/>
          </a:xfrm>
        </p:spPr>
        <p:txBody>
          <a:bodyPr/>
          <a:lstStyle/>
          <a:p>
            <a:r>
              <a:rPr lang="el-GR" dirty="0" smtClean="0"/>
              <a:t>Αποκήρωση </a:t>
            </a:r>
            <a:r>
              <a:rPr lang="el-GR" sz="3200" b="0" dirty="0" smtClean="0"/>
              <a:t>(1 από </a:t>
            </a:r>
            <a:r>
              <a:rPr lang="el-GR" sz="3200" b="0" dirty="0"/>
              <a:t>10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27312" y="1988840"/>
            <a:ext cx="6192688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>
                <a:solidFill>
                  <a:srgbClr val="075075"/>
                </a:solidFill>
              </a:rPr>
              <a:t>Σκοπός της αποκήρωσης </a:t>
            </a:r>
            <a:r>
              <a:rPr lang="el-GR" sz="2400" dirty="0"/>
              <a:t>είναι η </a:t>
            </a:r>
            <a:r>
              <a:rPr lang="el-GR" sz="2400" b="1" dirty="0">
                <a:solidFill>
                  <a:srgbClr val="820000"/>
                </a:solidFill>
              </a:rPr>
              <a:t>πλήρης απομάκρυνση </a:t>
            </a:r>
            <a:r>
              <a:rPr lang="el-GR" sz="2400" dirty="0"/>
              <a:t>του κεριού και των υλικών που χρησιμοποιήθηκαν για τη διαμόρφωση του ομοιώματος και των αγωγών χύτευσης.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21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908720"/>
          </a:xfrm>
        </p:spPr>
        <p:txBody>
          <a:bodyPr/>
          <a:lstStyle/>
          <a:p>
            <a:r>
              <a:rPr lang="el-GR" dirty="0" smtClean="0"/>
              <a:t>Κράματα  μεταλλοκεραμικής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45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08720"/>
          </a:xfrm>
        </p:spPr>
        <p:txBody>
          <a:bodyPr>
            <a:noAutofit/>
          </a:bodyPr>
          <a:lstStyle/>
          <a:p>
            <a:r>
              <a:rPr lang="el-GR" sz="3600" dirty="0" smtClean="0"/>
              <a:t>Ιδιότητες κραμάτων μεταλλοκεραμικής </a:t>
            </a:r>
            <a:br>
              <a:rPr lang="el-GR" sz="3600" dirty="0" smtClean="0"/>
            </a:b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1518154"/>
            <a:ext cx="7200800" cy="5040560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 smtClean="0"/>
              <a:t>Ικανότητα </a:t>
            </a:r>
            <a:r>
              <a:rPr lang="el-GR" sz="2400" dirty="0"/>
              <a:t>παραγωγής οξειδίων στην επιφάνεια του κράματος για χημική σύνδεση με το κεραμικό υλικό.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Ο </a:t>
            </a:r>
            <a:r>
              <a:rPr lang="el-GR" sz="2400" dirty="0"/>
              <a:t>συντελεστής θερμικής διαστολής του κράματος πρέπει να είναι ελαφρά μεγαλύτερος από αυτόν της πορσελάνης.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Το </a:t>
            </a:r>
            <a:r>
              <a:rPr lang="el-GR" sz="2400" dirty="0"/>
              <a:t>μέταλλο πρέπει να έχει σημείο τήξεως αισθητά ψηλότερο από τη θερμοκρασία όπτησης της πορσελάνης.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67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8854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Ιδιότητες κραμάτων μεταλλοκεραμικής </a:t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45940" y="1682610"/>
            <a:ext cx="7272808" cy="504056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Το μέταλλο πρέπει να μην υφίσταται παραμόρφωση και στρέβλωση στις θερμοκρασίες όπτησης της </a:t>
            </a:r>
            <a:r>
              <a:rPr lang="el-GR" sz="2400" dirty="0" smtClean="0"/>
              <a:t>πορσελάνης,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 smtClean="0"/>
              <a:t>Το </a:t>
            </a:r>
            <a:r>
              <a:rPr lang="el-GR" sz="2400" dirty="0"/>
              <a:t>μέταλλο πρέπει να παρέχει ευκολία στους χειρισμούς τήξης, χύτευσης, λείανσης και </a:t>
            </a:r>
            <a:r>
              <a:rPr lang="el-GR" sz="2400" dirty="0" smtClean="0"/>
              <a:t>στίλβωσης,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 smtClean="0"/>
              <a:t>Το </a:t>
            </a:r>
            <a:r>
              <a:rPr lang="el-GR" sz="2400" dirty="0"/>
              <a:t>μέταλλο πρέπει να διαθέτει βιοσυμβατότητα, για την ασφάλεια του οδοντοτεχνίτη, του οδοντιάτρου και του </a:t>
            </a:r>
            <a:r>
              <a:rPr lang="el-GR" sz="2400" dirty="0" smtClean="0"/>
              <a:t>ασθενή.</a:t>
            </a:r>
            <a:endParaRPr lang="el-GR" sz="2400" dirty="0"/>
          </a:p>
          <a:p>
            <a:pPr algn="ctr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13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Κατάταξη κραμάτων μεταλλοκεραμικής</a:t>
            </a:r>
            <a:br>
              <a:rPr lang="el-GR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1680915"/>
            <a:ext cx="7344816" cy="504056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Πολύτιμα ή ευγενή κράματα: </a:t>
            </a:r>
            <a:r>
              <a:rPr lang="el-GR" sz="2400" dirty="0"/>
              <a:t>περιέχουν μεγάλο ποσοστό ευγενών μετάλλων, άνω του 60% και ποσοστό χρυσού μεγαλύτερο του 40</a:t>
            </a:r>
            <a:r>
              <a:rPr lang="el-GR" sz="2400" dirty="0" smtClean="0"/>
              <a:t>%.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075075"/>
                </a:solidFill>
              </a:rPr>
              <a:t>Ημιπολύτιμα κράματα: </a:t>
            </a:r>
            <a:r>
              <a:rPr lang="el-GR" sz="2400" dirty="0"/>
              <a:t>περιέχουν μικρότερο ποσοστό ευγενών μετάλλων, αλλά πάντως μεγαλύτερου του 25</a:t>
            </a:r>
            <a:r>
              <a:rPr lang="el-GR" sz="2400" dirty="0" smtClean="0"/>
              <a:t>%.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b="1" dirty="0">
                <a:solidFill>
                  <a:srgbClr val="075075"/>
                </a:solidFill>
              </a:rPr>
              <a:t>Βασικά κράματα: </a:t>
            </a:r>
            <a:r>
              <a:rPr lang="el-GR" sz="2400" dirty="0"/>
              <a:t>το ποσοστό των ευγενών μετάλλων είναι μικρότερο του 25</a:t>
            </a:r>
            <a:r>
              <a:rPr lang="el-GR" sz="2400" dirty="0" smtClean="0"/>
              <a:t>%. 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48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Κατάταξη κραμάτων μεταλλοκεραμικής</a:t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2)</a:t>
            </a:r>
            <a:endParaRPr lang="el-GR" dirty="0"/>
          </a:p>
        </p:txBody>
      </p:sp>
      <p:graphicFrame>
        <p:nvGraphicFramePr>
          <p:cNvPr id="5" name="Θέση περιεχομένου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528026"/>
              </p:ext>
            </p:extLst>
          </p:nvPr>
        </p:nvGraphicFramePr>
        <p:xfrm>
          <a:off x="467544" y="1628800"/>
          <a:ext cx="8229600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8616"/>
                <a:gridCol w="3384376"/>
                <a:gridCol w="2386608"/>
              </a:tblGrid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5075"/>
                          </a:solidFill>
                          <a:effectLst/>
                          <a:latin typeface="+mn-lt"/>
                        </a:rPr>
                        <a:t>ΚΑΤΗΓΟΡΙΑ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5075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5075"/>
                          </a:solidFill>
                          <a:effectLst/>
                          <a:latin typeface="+mn-lt"/>
                        </a:rPr>
                        <a:t>ΣΥΣΤΗΜΑ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75075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5075"/>
                          </a:solidFill>
                          <a:effectLst/>
                          <a:latin typeface="+mn-lt"/>
                        </a:rPr>
                        <a:t>ΟΜΑΔΑ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2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20000"/>
                          </a:solidFill>
                          <a:effectLst/>
                          <a:latin typeface="+mn-lt"/>
                        </a:rPr>
                        <a:t>Κράματα Ευγενών Μετάλλων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Χρυσού-Πλατίνας-Παλλαδίου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Χρυσού-Παλλαδίου-Αργύρου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Χρυσού-Παλλαδίου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Παλλαδίου-Αργύρου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Παλλαδίου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Υψηλής %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Χαμηλής %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Co, Cu, Ag-Au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20000"/>
                          </a:solidFill>
                          <a:effectLst/>
                          <a:latin typeface="+mn-lt"/>
                        </a:rPr>
                        <a:t>Κράματα Βασικών Μετάλλων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Νικελίου – Χρωμίου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Κοβαλτίου – Χρωμίου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Με Βηρύλλιο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Χωρίς Βηρύλλιο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20000"/>
                          </a:solidFill>
                          <a:effectLst/>
                          <a:latin typeface="+mn-lt"/>
                        </a:rPr>
                        <a:t>Άλλα Συστήματα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Τιτάνιο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0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/>
          <a:lstStyle/>
          <a:p>
            <a:r>
              <a:rPr lang="el-GR" dirty="0" smtClean="0"/>
              <a:t>Ποιο κράμα να επιλέξω</a:t>
            </a:r>
            <a:r>
              <a:rPr lang="en-US" dirty="0" smtClean="0"/>
              <a:t>;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16832"/>
            <a:ext cx="4512932" cy="353186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616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Κριτήρια επιλογής κραμάτων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1196752"/>
            <a:ext cx="7488832" cy="5040560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 smtClean="0"/>
              <a:t>Κόστος</a:t>
            </a:r>
            <a:r>
              <a:rPr lang="en-US" sz="2400" dirty="0" smtClean="0"/>
              <a:t>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Είδος  προσθετικής εργασίας (γέφυρα, στεφάνη</a:t>
            </a:r>
            <a:r>
              <a:rPr lang="el-GR" sz="2400" dirty="0" smtClean="0"/>
              <a:t>)</a:t>
            </a:r>
            <a:r>
              <a:rPr lang="en-US" sz="2400" dirty="0" smtClean="0"/>
              <a:t>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Συμβατότητα θερμικού </a:t>
            </a:r>
            <a:r>
              <a:rPr lang="el-GR" sz="2400" dirty="0" smtClean="0"/>
              <a:t>συντελεστή</a:t>
            </a:r>
            <a:r>
              <a:rPr lang="en-US" sz="2400" dirty="0" smtClean="0"/>
              <a:t>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Ιδιότητες του κράματος (αντοχή, μέτρο ελαστικότητας, αντίσταση στη διάβρωση, σκληρότητα, χυτευσιμότητα, βιοσυμβατότητα, επίδραση στο χρώμα της </a:t>
            </a:r>
            <a:r>
              <a:rPr lang="el-GR" sz="2400" dirty="0" smtClean="0"/>
              <a:t>πορσελάνης</a:t>
            </a:r>
            <a:r>
              <a:rPr lang="en-US" sz="2400" dirty="0" smtClean="0"/>
              <a:t>).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84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Προτάσεις επιλογής κραμάτων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1498352"/>
            <a:ext cx="3826768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l-GR" sz="2400" b="1" dirty="0">
                <a:solidFill>
                  <a:srgbClr val="075075"/>
                </a:solidFill>
              </a:rPr>
              <a:t>ΓΙΑ ΓΕΦΥΡΕΣ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Κράματα  </a:t>
            </a:r>
            <a:r>
              <a:rPr lang="el-GR" sz="2400" dirty="0" smtClean="0"/>
              <a:t>Ni-Cr-Be</a:t>
            </a:r>
            <a:r>
              <a:rPr lang="en-US" sz="2400" dirty="0" smtClean="0"/>
              <a:t>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Κράματα  </a:t>
            </a:r>
            <a:r>
              <a:rPr lang="el-GR" sz="2400" dirty="0" smtClean="0"/>
              <a:t>Pd-Ag</a:t>
            </a:r>
            <a:r>
              <a:rPr lang="en-US" sz="2400" dirty="0" smtClean="0"/>
              <a:t>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Κράματα  Au-Pd (με μικρή περιεκτικότητα Ag 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24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4932040" y="1473306"/>
            <a:ext cx="34563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l-GR" sz="2400" b="1" dirty="0">
                <a:solidFill>
                  <a:srgbClr val="075075"/>
                </a:solidFill>
                <a:latin typeface="+mn-lt"/>
              </a:rPr>
              <a:t>ΓΙΑ ΣΤΕΦΑΝΕΣ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Κράματα  </a:t>
            </a:r>
            <a:r>
              <a:rPr lang="el-GR" sz="2400" dirty="0" smtClean="0">
                <a:latin typeface="+mn-lt"/>
              </a:rPr>
              <a:t>Pd-Cu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Κράματα  </a:t>
            </a:r>
            <a:r>
              <a:rPr lang="el-GR" sz="2400" dirty="0" smtClean="0">
                <a:latin typeface="+mn-lt"/>
              </a:rPr>
              <a:t>Pd-Ag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Κράματα  Ni-Cr-Be 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Κράματα  Au-Pd (με μικρή περιεκτικότητα Ag</a:t>
            </a:r>
            <a:r>
              <a:rPr lang="el-GR" sz="2400" dirty="0" smtClean="0">
                <a:latin typeface="+mn-lt"/>
              </a:rPr>
              <a:t>)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187624" y="5517232"/>
            <a:ext cx="1715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+mn-lt"/>
              </a:rPr>
              <a:t>O`Brien (1997)</a:t>
            </a:r>
          </a:p>
        </p:txBody>
      </p:sp>
    </p:spTree>
    <p:extLst>
      <p:ext uri="{BB962C8B-B14F-4D97-AF65-F5344CB8AC3E}">
        <p14:creationId xmlns:p14="http://schemas.microsoft.com/office/powerpoint/2010/main" val="26447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908720"/>
          </a:xfrm>
        </p:spPr>
        <p:txBody>
          <a:bodyPr/>
          <a:lstStyle/>
          <a:p>
            <a:r>
              <a:rPr lang="el-GR" dirty="0" smtClean="0"/>
              <a:t>Η χύτευση του κράματος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23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908720"/>
          </a:xfrm>
        </p:spPr>
        <p:txBody>
          <a:bodyPr/>
          <a:lstStyle/>
          <a:p>
            <a:r>
              <a:rPr lang="el-GR" dirty="0" smtClean="0"/>
              <a:t>Τήξη και χύτευση </a:t>
            </a:r>
            <a:r>
              <a:rPr lang="el-GR" sz="3200" b="0" dirty="0" smtClean="0"/>
              <a:t> 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15616" y="2204864"/>
            <a:ext cx="6768752" cy="3096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/>
              <a:t>Χύτευση</a:t>
            </a:r>
            <a:r>
              <a:rPr lang="el-GR" sz="2400" dirty="0" smtClean="0"/>
              <a:t> είναι </a:t>
            </a:r>
            <a:r>
              <a:rPr lang="el-GR" sz="2400" dirty="0"/>
              <a:t>η διαδικασία κατασκευής μιας μεταλλικής προσθετικής αποκατάστασης με την εισροή λιωμένου μετάλλου στο πυροχωμάτινο καλούπι ,του οποίου το σχήμα λαμβάνει το μέταλλο μετά την πήξη του.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94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(2 </a:t>
            </a:r>
            <a:r>
              <a:rPr lang="el-GR" sz="3200" b="0" dirty="0"/>
              <a:t>από 10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1196752"/>
            <a:ext cx="7272808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l-GR" sz="2400" dirty="0"/>
              <a:t>Τα συγκεκριμένα βήματα που ακολουθούμε είναι</a:t>
            </a:r>
            <a:r>
              <a:rPr lang="el-GR" sz="2400" dirty="0" smtClean="0"/>
              <a:t>:</a:t>
            </a:r>
          </a:p>
          <a:p>
            <a:pPr>
              <a:spcBef>
                <a:spcPts val="2400"/>
              </a:spcBef>
            </a:pPr>
            <a:r>
              <a:rPr lang="el-GR" sz="2400" dirty="0" smtClean="0"/>
              <a:t>Μια </a:t>
            </a:r>
            <a:r>
              <a:rPr lang="el-GR" sz="2400" dirty="0"/>
              <a:t>ώρα τουλάχιστον μετά την επένδυση με πυρόχωμα αφαιρούμε τη βάση του δακτυλίου χύτευσης.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Τροχίζουμε ή αποξέουμε με νυστέρι τη λεία επιφάνεια του πυροχώματος στην άνω πλευρά του δακτυλίου για την διευκόλυνση διαφυγής των αερίων.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Αν η επένδυση έγινε πολλές ώρες πριν και το πυρόχωμα έχει χάσει την υγρασία του, τοποθετούμε το δακτύλιο για μερικά λεπτά σε δοχείο με νερό.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1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08720"/>
          </a:xfrm>
        </p:spPr>
        <p:txBody>
          <a:bodyPr/>
          <a:lstStyle/>
          <a:p>
            <a:r>
              <a:rPr lang="el-GR" dirty="0" smtClean="0"/>
              <a:t>Τεχνικές χύτευσης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79712" y="2060848"/>
            <a:ext cx="6707088" cy="4176464"/>
          </a:xfrm>
        </p:spPr>
        <p:txBody>
          <a:bodyPr>
            <a:normAutofit/>
          </a:bodyPr>
          <a:lstStyle/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Φυγόκεντρος </a:t>
            </a:r>
            <a:r>
              <a:rPr lang="el-GR" sz="2400" dirty="0" smtClean="0"/>
              <a:t>χύτευση, 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Χύτευση </a:t>
            </a:r>
            <a:r>
              <a:rPr lang="el-GR" sz="2400" dirty="0"/>
              <a:t>με πίεση σε </a:t>
            </a:r>
            <a:r>
              <a:rPr lang="el-GR" sz="2400" dirty="0" smtClean="0"/>
              <a:t>κενό,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Χύτευση </a:t>
            </a:r>
            <a:r>
              <a:rPr lang="el-GR" sz="2400" dirty="0"/>
              <a:t>με </a:t>
            </a:r>
            <a:r>
              <a:rPr lang="el-GR" sz="2400" dirty="0" smtClean="0"/>
              <a:t>αναρρόφηση. 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97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Φυγόκεντρες συσκευές χύτευσης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460" y="1340768"/>
            <a:ext cx="5868540" cy="4401405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259632" y="6111388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3204" y="5486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Ηλεκτρονικές συσκευές χύτευσης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(1 από </a:t>
            </a:r>
            <a:r>
              <a:rPr lang="el-GR" sz="3600" b="0" dirty="0"/>
              <a:t>3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2060848"/>
            <a:ext cx="6264696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Βασικό τους πλεονέκτημα ο </a:t>
            </a:r>
            <a:r>
              <a:rPr lang="el-GR" sz="2400" b="1" dirty="0">
                <a:solidFill>
                  <a:srgbClr val="075075"/>
                </a:solidFill>
              </a:rPr>
              <a:t>ηλεκτρονικός τρόπος τήξης του κράματος.</a:t>
            </a:r>
            <a:r>
              <a:rPr lang="el-GR" sz="2400" dirty="0"/>
              <a:t> Έτσι αποφεύγεται η υπερθέρμανση του κράματος και </a:t>
            </a:r>
            <a:r>
              <a:rPr lang="el-GR" sz="2400" dirty="0" smtClean="0"/>
              <a:t>κατ΄ </a:t>
            </a:r>
            <a:r>
              <a:rPr lang="el-GR" sz="2400" dirty="0"/>
              <a:t>επέκταση η εξάτμιση κρίσιμων στοιχείων από τη μάζα του. 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70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Ηλεκτρονικές συσκευές χύτευσης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966" y="1316038"/>
            <a:ext cx="5521330" cy="485273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75656" y="6327412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Ηλεκτρονικές συσκευές χύτευσης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73" y="1344173"/>
            <a:ext cx="5409323" cy="494755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327412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96863"/>
            <a:ext cx="8229600" cy="90872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Συσκευή χύτευσης κενού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268760"/>
            <a:ext cx="4938297" cy="456123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3568" y="5921248"/>
            <a:ext cx="7776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4400" dirty="0" smtClean="0"/>
              <a:t>Συσκευή  χύτευσης τιτανίου </a:t>
            </a:r>
            <a:r>
              <a:rPr lang="el-GR" sz="4400" dirty="0"/>
              <a:t/>
            </a:r>
            <a:br>
              <a:rPr lang="el-GR" sz="4400" dirty="0"/>
            </a:b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170694"/>
            <a:ext cx="545697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2554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(1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8046" y="1303113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Η τήξη του κράματος γίνεται σε κεραμικές χοάνες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925" y="2060848"/>
            <a:ext cx="4030150" cy="376571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03648" y="6079351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70694"/>
            <a:ext cx="360214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87624" y="62554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35896" y="1124744"/>
            <a:ext cx="2376264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b="1" dirty="0"/>
              <a:t>Χοάνες  γραφίτη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774" y="1556792"/>
            <a:ext cx="5292476" cy="3969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5916" y="5564566"/>
            <a:ext cx="198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7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(3 </a:t>
            </a:r>
            <a:r>
              <a:rPr lang="el-GR" sz="3200" b="0" dirty="0"/>
              <a:t>από 10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527207"/>
            <a:ext cx="7056784" cy="504056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Τοποθετούμε τον δακτύλιο με τη χοάνη προς τα κάτω στο κέντρο του φούρνου αποκήρωσης.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Ρυθμίζουμε το αντίστοιχο πρόγραμμα αποκήρωσης – προθέρμανσης σύμφωνα με τις οδηγίες του κατασκευαστή του πυροχώματος και ανάλογα με το μέγεθος του δακτυλίου και το κράμα που θα χρησιμοποιηθεί. </a:t>
            </a:r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445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313010"/>
            <a:ext cx="8229600" cy="908720"/>
          </a:xfrm>
        </p:spPr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31640" y="2132856"/>
            <a:ext cx="6120680" cy="3312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Η ποσότητα του μετάλλου που θα χρησιμοποιήσουμε στο χυτήριο πρέπει να είναι πενταπλάσια από το βάρος που θα έχει το χυτό</a:t>
            </a:r>
            <a:r>
              <a:rPr lang="el-GR" sz="2400" b="1" dirty="0" smtClean="0">
                <a:solidFill>
                  <a:srgbClr val="075075"/>
                </a:solidFill>
              </a:rPr>
              <a:t>.</a:t>
            </a:r>
          </a:p>
          <a:p>
            <a:pPr marL="0" indent="0" algn="ctr">
              <a:buNone/>
            </a:pPr>
            <a:endParaRPr lang="el-GR" sz="2400" b="1" dirty="0" smtClean="0">
              <a:solidFill>
                <a:srgbClr val="075075"/>
              </a:solidFill>
            </a:endParaRPr>
          </a:p>
          <a:p>
            <a:pPr marL="0" indent="0" algn="ctr">
              <a:buNone/>
            </a:pPr>
            <a:r>
              <a:rPr lang="el-GR" sz="2400" dirty="0" smtClean="0"/>
              <a:t>(</a:t>
            </a:r>
            <a:r>
              <a:rPr lang="el-GR" sz="2400" dirty="0"/>
              <a:t>Βάρος κέρινου ομοιώματος </a:t>
            </a:r>
            <a:r>
              <a:rPr lang="el-GR" sz="2400" dirty="0" smtClean="0"/>
              <a:t> </a:t>
            </a:r>
            <a:r>
              <a:rPr lang="en-US" sz="2400" dirty="0" smtClean="0"/>
              <a:t>x  </a:t>
            </a:r>
            <a:r>
              <a:rPr lang="el-GR" sz="2400" dirty="0" smtClean="0"/>
              <a:t>ειδ.βάρος </a:t>
            </a:r>
            <a:r>
              <a:rPr lang="el-GR" sz="2400" dirty="0"/>
              <a:t>κράματος)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1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(5 από 14)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14" y="1196975"/>
            <a:ext cx="468637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03648" y="6111388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7586" y="404664"/>
            <a:ext cx="8229600" cy="908720"/>
          </a:xfrm>
        </p:spPr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(6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9672" y="2276872"/>
            <a:ext cx="6624737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Η τήξη του κράματος </a:t>
            </a:r>
            <a:r>
              <a:rPr lang="el-GR" sz="2400" dirty="0"/>
              <a:t>γίνεται με το </a:t>
            </a:r>
            <a:r>
              <a:rPr lang="el-GR" sz="2400" b="1" dirty="0">
                <a:solidFill>
                  <a:srgbClr val="820000"/>
                </a:solidFill>
              </a:rPr>
              <a:t>φλόγιστρο</a:t>
            </a:r>
            <a:r>
              <a:rPr lang="el-GR" sz="2400" dirty="0"/>
              <a:t> το οποίο λειτουργεί με συνδυασμό μίγματος οξυγόνου και διαφόρων αερίων (γκάζι, προπάνιο</a:t>
            </a:r>
            <a:r>
              <a:rPr lang="el-GR" sz="2400" dirty="0" smtClean="0"/>
              <a:t>, ασετυλίνη</a:t>
            </a:r>
            <a:r>
              <a:rPr lang="el-GR" sz="2400" dirty="0"/>
              <a:t>) ανάλογα με το είδος του κράματος και την απαιτούμενη θερμοκρασία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847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(7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708920"/>
            <a:ext cx="7725544" cy="323957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1907704" y="2492896"/>
            <a:ext cx="0" cy="1829281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115616" y="1676998"/>
            <a:ext cx="2160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820000"/>
                </a:solidFill>
                <a:latin typeface="+mn-lt"/>
              </a:rPr>
              <a:t>Εξωτερικός κώνος (οξειδωτικός)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2339752" y="2301068"/>
            <a:ext cx="1800200" cy="2165125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3323241" y="1984774"/>
            <a:ext cx="2231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75075"/>
                </a:solidFill>
                <a:latin typeface="+mn-lt"/>
              </a:rPr>
              <a:t>Αναγωγικός κώνος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3851920" y="2221080"/>
            <a:ext cx="2701280" cy="2101098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5364088" y="2221080"/>
            <a:ext cx="1189112" cy="2101098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Ορθογώνιο 11"/>
          <p:cNvSpPr/>
          <p:nvPr/>
        </p:nvSpPr>
        <p:spPr>
          <a:xfrm>
            <a:off x="5940152" y="1513193"/>
            <a:ext cx="2160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Εσωτερικός </a:t>
            </a:r>
            <a:r>
              <a:rPr lang="el-GR" sz="2000" b="1" dirty="0">
                <a:solidFill>
                  <a:srgbClr val="820000"/>
                </a:solidFill>
                <a:latin typeface="+mn-lt"/>
              </a:rPr>
              <a:t>κώνος (οξειδωτικός)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23241" y="4954033"/>
            <a:ext cx="183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948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(8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2348880"/>
            <a:ext cx="6408712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Το κράμα, καθόλη τη διάρκεια της </a:t>
            </a:r>
            <a:r>
              <a:rPr lang="el-GR" sz="2400" dirty="0" smtClean="0"/>
              <a:t>διαδικασίας, </a:t>
            </a:r>
            <a:r>
              <a:rPr lang="el-GR" sz="2400" dirty="0"/>
              <a:t>πρέπει να έρχεται σε επαφή με τον </a:t>
            </a:r>
            <a:r>
              <a:rPr lang="el-GR" sz="2400" b="1" dirty="0">
                <a:solidFill>
                  <a:srgbClr val="820000"/>
                </a:solidFill>
              </a:rPr>
              <a:t>αναγωγικό κώνο της φλόγας</a:t>
            </a:r>
            <a:r>
              <a:rPr lang="el-GR" sz="2400" dirty="0"/>
              <a:t> για τη σωστή τήξη του.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42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3203" y="300521"/>
            <a:ext cx="8229600" cy="908720"/>
          </a:xfrm>
        </p:spPr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(9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7" y="1916832"/>
            <a:ext cx="7128793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Όταν το κράμα τήκεται με την </a:t>
            </a:r>
            <a:r>
              <a:rPr lang="el-GR" sz="2400" b="1" dirty="0" smtClean="0">
                <a:solidFill>
                  <a:srgbClr val="075075"/>
                </a:solidFill>
              </a:rPr>
              <a:t>αναγωγική φλόγα παρουσιάζει όψη λαμπερή,</a:t>
            </a:r>
            <a:r>
              <a:rPr lang="el-GR" sz="2400" dirty="0" smtClean="0"/>
              <a:t> σαν καθρέπτη.</a:t>
            </a:r>
            <a:endParaRPr lang="el-GR" sz="2400" dirty="0"/>
          </a:p>
          <a:p>
            <a:pPr marL="0" indent="0" algn="ctr">
              <a:spcBef>
                <a:spcPts val="4800"/>
              </a:spcBef>
              <a:buNone/>
            </a:pPr>
            <a:r>
              <a:rPr lang="el-GR" sz="2400" dirty="0" smtClean="0"/>
              <a:t>Όταν το κράμα τήκεται με την </a:t>
            </a:r>
            <a:r>
              <a:rPr lang="el-GR" sz="2400" b="1" dirty="0" smtClean="0">
                <a:solidFill>
                  <a:srgbClr val="820000"/>
                </a:solidFill>
              </a:rPr>
              <a:t>οξειδωτική φλόγα έχει όψη θαμπή, </a:t>
            </a:r>
            <a:r>
              <a:rPr lang="el-GR" sz="2400" dirty="0" smtClean="0"/>
              <a:t>σαν λερωμένη επιφάνεια.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84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Τήξη και </a:t>
            </a:r>
            <a:r>
              <a:rPr lang="el-GR" dirty="0" smtClean="0"/>
              <a:t>χύτευση </a:t>
            </a:r>
            <a:r>
              <a:rPr lang="el-GR" sz="3200" b="0" dirty="0" smtClean="0"/>
              <a:t>(10 </a:t>
            </a:r>
            <a:r>
              <a:rPr lang="el-GR" sz="3200" b="0" dirty="0"/>
              <a:t>από </a:t>
            </a:r>
            <a:r>
              <a:rPr lang="el-GR" sz="3200" b="0" dirty="0" smtClean="0"/>
              <a:t>14)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7847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99592" y="6255404"/>
            <a:ext cx="7272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(11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187624" y="62554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 smtClean="0"/>
              <a:t>(12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187624" y="62554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Τήξη και χύτευση </a:t>
            </a:r>
            <a:r>
              <a:rPr lang="el-GR" sz="3200" b="0" dirty="0"/>
              <a:t>(</a:t>
            </a:r>
            <a:r>
              <a:rPr lang="el-GR" sz="3200" b="0" dirty="0" smtClean="0"/>
              <a:t>13 </a:t>
            </a:r>
            <a:r>
              <a:rPr lang="el-GR" sz="3200" b="0" dirty="0"/>
              <a:t>από </a:t>
            </a:r>
            <a:r>
              <a:rPr lang="el-GR" sz="3200" b="0" dirty="0" smtClean="0"/>
              <a:t>14)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152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dirty="0"/>
              <a:t>Το κράμα είναι έτοιμο όταν παρουσιάζει ένα λαμπερό, πορτοκαλί χρώμα και αρχίζει να στροβιλίζεται αν περιφέρουμε κυκλικά τη φλόγα.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348880"/>
            <a:ext cx="5220468" cy="3915351"/>
          </a:xfrm>
          <a:prstGeom prst="rect">
            <a:avLst/>
          </a:prstGeom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403648" y="6327412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(4 </a:t>
            </a:r>
            <a:r>
              <a:rPr lang="el-GR" sz="3200" b="0" dirty="0"/>
              <a:t>από 10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1196752"/>
            <a:ext cx="748883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Το κάθε πρόγραμμα αποκήρωσης περιλαμβάνει</a:t>
            </a:r>
            <a:r>
              <a:rPr lang="el-GR" sz="2400" dirty="0" smtClean="0"/>
              <a:t>: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Το </a:t>
            </a:r>
            <a:r>
              <a:rPr lang="el-GR" sz="2400" dirty="0"/>
              <a:t>ρυθμό ανόδου της θερμοκρασίας (επηρεάζει τη δημιουργία ρωγμών στο πυρόχωμα)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Σε ποιες θερμοκρασίες θα έχουμε παραμονή και για πόσο χρονικό διάστημα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Ποια θα είναι η τελική θερμοκρασία του προγράμματος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Ποιος θα είναι ο χρόνος παραμονής του δακτυλίου στη τελική θερμοκρασία.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48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Τήξη και </a:t>
            </a:r>
            <a:r>
              <a:rPr lang="el-GR" dirty="0" smtClean="0"/>
              <a:t>χύτευση </a:t>
            </a:r>
            <a:r>
              <a:rPr lang="el-GR" sz="3600" b="0" dirty="0" smtClean="0"/>
              <a:t>(14 </a:t>
            </a:r>
            <a:r>
              <a:rPr lang="el-GR" sz="3600" b="0" dirty="0"/>
              <a:t>από </a:t>
            </a:r>
            <a:r>
              <a:rPr lang="el-GR" sz="3600" b="0" dirty="0" smtClean="0"/>
              <a:t>14)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04300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03648" y="6327412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Η ψύξη του χυτού </a:t>
            </a:r>
            <a:r>
              <a:rPr lang="el-GR" sz="3600" b="0" dirty="0" smtClean="0"/>
              <a:t>(1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340768"/>
            <a:ext cx="5952365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6111388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Η ψύξη του χυτού </a:t>
            </a:r>
            <a:r>
              <a:rPr lang="el-GR" sz="3600" b="0" dirty="0" smtClean="0"/>
              <a:t>(</a:t>
            </a:r>
            <a:r>
              <a:rPr lang="el-GR" sz="3600" b="0" dirty="0"/>
              <a:t>2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785" y="1211727"/>
            <a:ext cx="5791118" cy="499617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3608" y="6327412"/>
            <a:ext cx="7056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Η ψύξη του χυτού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3)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628800"/>
            <a:ext cx="7272808" cy="3600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ταχύτητα ψύξης </a:t>
            </a:r>
            <a:r>
              <a:rPr lang="el-GR" sz="2400" dirty="0"/>
              <a:t>του χυτού επηρεάζει τις ιδιότητες του κράματος. Όσο μεγαλύτερη είναι η ταχύτητα ψύξης, τόσο </a:t>
            </a:r>
            <a:r>
              <a:rPr lang="el-GR" sz="2400" dirty="0" smtClean="0"/>
              <a:t>μικρόκοκκη </a:t>
            </a:r>
            <a:r>
              <a:rPr lang="el-GR" sz="2400" dirty="0"/>
              <a:t>δομή παρουσιάζει το κράμα, άρα και βελτιωμένες φυσικές ιδιότητες. 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Στα </a:t>
            </a:r>
            <a:r>
              <a:rPr lang="el-GR" sz="2400" b="1" dirty="0">
                <a:solidFill>
                  <a:srgbClr val="075075"/>
                </a:solidFill>
              </a:rPr>
              <a:t>χρυσοκράματα η αύξηση της ταχύτητας ψύξης μειώνει την σκληρότητα.</a:t>
            </a:r>
            <a:r>
              <a:rPr lang="el-GR" sz="2400" dirty="0"/>
              <a:t> Πριν τοποθετηθούν όμως στο στόμα πρέπει να υποστούν τη διαδικασία της </a:t>
            </a:r>
            <a:r>
              <a:rPr lang="el-GR" sz="2400" b="1" dirty="0">
                <a:solidFill>
                  <a:srgbClr val="075075"/>
                </a:solidFill>
              </a:rPr>
              <a:t>ανόπτησης</a:t>
            </a:r>
            <a:r>
              <a:rPr lang="el-GR" sz="2400" dirty="0"/>
              <a:t> για να αποκτήσουν ξανά την απαιτούμενη σκληρότητα.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573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Ενότητα 10</a:t>
            </a:r>
            <a:r>
              <a:rPr lang="en-US" sz="2000" dirty="0" smtClean="0"/>
              <a:t>:</a:t>
            </a:r>
            <a:r>
              <a:rPr lang="el-GR" sz="2000" dirty="0" smtClean="0"/>
              <a:t> Χύτευση κέρινου ομοιώματος».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5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0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6228" y="332656"/>
            <a:ext cx="8229600" cy="908720"/>
          </a:xfrm>
        </p:spPr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(5 </a:t>
            </a:r>
            <a:r>
              <a:rPr lang="el-GR" sz="3200" b="0" dirty="0"/>
              <a:t>από 10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2276872"/>
            <a:ext cx="6552728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Σε κάθε περίπτωση πάντως, ο απαιτούμενος χρόνος δεν μπορεί να είναι μικρότερος της μιας ώρας και η θερμοκρασία χαμηλότερη από τους 500 </a:t>
            </a:r>
            <a:r>
              <a:rPr lang="el-GR" sz="2400" b="1" baseline="30000" dirty="0" smtClean="0">
                <a:solidFill>
                  <a:srgbClr val="820000"/>
                </a:solidFill>
              </a:rPr>
              <a:t>ο</a:t>
            </a:r>
            <a:r>
              <a:rPr lang="el-GR" sz="2400" b="1" dirty="0" smtClean="0">
                <a:solidFill>
                  <a:srgbClr val="820000"/>
                </a:solidFill>
              </a:rPr>
              <a:t>C</a:t>
            </a: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29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Αδάμ Α., Δρούκας Β.  Στοιχεία ακινήτου οδοντικής προσθετικής. Εκδόσεις Παρισιάνος, Αθήνα 1981</a:t>
            </a: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Ανδριτσάκης </a:t>
            </a:r>
            <a:r>
              <a:rPr lang="el-GR" sz="2000" dirty="0"/>
              <a:t>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Αποκήρωση </a:t>
            </a:r>
            <a:r>
              <a:rPr lang="el-GR" sz="3200" b="0" dirty="0" smtClean="0"/>
              <a:t>(6 </a:t>
            </a:r>
            <a:r>
              <a:rPr lang="el-GR" sz="3200" b="0" dirty="0"/>
              <a:t>από 10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Μετά </a:t>
            </a:r>
            <a:r>
              <a:rPr lang="el-GR" sz="2400" dirty="0"/>
              <a:t>την </a:t>
            </a:r>
            <a:r>
              <a:rPr lang="el-GR" sz="2400" dirty="0" smtClean="0"/>
              <a:t>κρυστάλλωση του πυροχώματος γίνεται απόξεσή του, </a:t>
            </a:r>
            <a:r>
              <a:rPr lang="el-GR" sz="2400" dirty="0"/>
              <a:t>για να διευκολυνθεί η διαφυγή των αερίων από τους πόρους του πυροχώματος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2615702"/>
            <a:ext cx="518457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6290646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1024</TotalTime>
  <Words>3170</Words>
  <Application>Microsoft Office PowerPoint</Application>
  <PresentationFormat>Προβολή στην οθόνη (4:3)</PresentationFormat>
  <Paragraphs>429</Paragraphs>
  <Slides>81</Slides>
  <Notes>24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81</vt:i4>
      </vt:variant>
    </vt:vector>
  </HeadingPairs>
  <TitlesOfParts>
    <vt:vector size="84" baseType="lpstr">
      <vt:lpstr>template</vt:lpstr>
      <vt:lpstr>1_OC_template_updated</vt:lpstr>
      <vt:lpstr>OC_template_updated</vt:lpstr>
      <vt:lpstr>Ακίνητη Προσθετική Ι (Θ)</vt:lpstr>
      <vt:lpstr>Χύτευση κέρινου ομοιώματος</vt:lpstr>
      <vt:lpstr>Αποκήρωση και προθέρμανση</vt:lpstr>
      <vt:lpstr>Αποκήρωση (1 από 10)</vt:lpstr>
      <vt:lpstr>Αποκήρωση (2 από 10)</vt:lpstr>
      <vt:lpstr>Αποκήρωση (3 από 10)</vt:lpstr>
      <vt:lpstr>Αποκήρωση (4 από 10)</vt:lpstr>
      <vt:lpstr>Αποκήρωση (5 από 10)</vt:lpstr>
      <vt:lpstr>Αποκήρωση (6 από 10)</vt:lpstr>
      <vt:lpstr>Αποκήρωση (7 από 10)</vt:lpstr>
      <vt:lpstr>Αποκήρωση (8 από 10)</vt:lpstr>
      <vt:lpstr>Αποκήρωση (9 από 10)</vt:lpstr>
      <vt:lpstr>Αποκήρωση (10 από 10)</vt:lpstr>
      <vt:lpstr>Προθέρμανση του δακτυλίου (1 από 7)</vt:lpstr>
      <vt:lpstr>Προθέρμανση του δακτυλίου (2 από 7)</vt:lpstr>
      <vt:lpstr>Προθέρμανση του δακτυλίου (3 από 7)</vt:lpstr>
      <vt:lpstr>Προθέρμανση του δακτυλίου (4 από 7)</vt:lpstr>
      <vt:lpstr>Προθέρμανση του δακτυλίου (5 από 7)</vt:lpstr>
      <vt:lpstr>Προθέρμανση του δακτυλίου (6 από 7)</vt:lpstr>
      <vt:lpstr>Προθέρμανση του δακτυλίου (7 από 7)</vt:lpstr>
      <vt:lpstr>Κράματα μετάλλων στην ακίνητη προσθετική (1 από 6)</vt:lpstr>
      <vt:lpstr>Κράματα μετάλλων στην ακίνητη προσθετική (2 από 6)</vt:lpstr>
      <vt:lpstr>Κράματα μετάλλων στην ακίνητη προσθετική (3 από 6)</vt:lpstr>
      <vt:lpstr>Κράματα μετάλλων στην ακίνητη προσθετική (4 από 6)</vt:lpstr>
      <vt:lpstr>Κράματα μετάλλων στην ακίνητη προσθετική (5 από 6)</vt:lpstr>
      <vt:lpstr>Κράματα μετάλλων στην ακίνητη προσθετική (6 από 6)</vt:lpstr>
      <vt:lpstr>Κατηγορίες κραμάτων (1 από 2)</vt:lpstr>
      <vt:lpstr>Κατηγορίες κραμάτων (2 από 2)</vt:lpstr>
      <vt:lpstr>Πολύτιμα  κράματα</vt:lpstr>
      <vt:lpstr>Κατηγορίες πολύτιμων κραμάτων</vt:lpstr>
      <vt:lpstr>Ημιπολύτιμα κράματα (1 από 2)</vt:lpstr>
      <vt:lpstr>Ημιπολύτιμα κράματα (2 από 2)</vt:lpstr>
      <vt:lpstr>Τα βασικά κράματα (1 από 4)</vt:lpstr>
      <vt:lpstr>Τα βασικά κράματα (2 από 4)</vt:lpstr>
      <vt:lpstr>Τα βασικά κράματα (3 από 4)</vt:lpstr>
      <vt:lpstr>Τα βασικά κράματα (4 από 4)</vt:lpstr>
      <vt:lpstr>Κράματα τιτανίου </vt:lpstr>
      <vt:lpstr>Πλεονεκτήματα τιτανίου</vt:lpstr>
      <vt:lpstr>Μειονεκτήματα τιτανίου</vt:lpstr>
      <vt:lpstr>Κράματα  μεταλλοκεραμικής</vt:lpstr>
      <vt:lpstr>Ιδιότητες κραμάτων μεταλλοκεραμικής  (1 από 2)</vt:lpstr>
      <vt:lpstr>Ιδιότητες κραμάτων μεταλλοκεραμικής  (2 από 2)</vt:lpstr>
      <vt:lpstr>Κατάταξη κραμάτων μεταλλοκεραμικής (1 από 2)</vt:lpstr>
      <vt:lpstr>Κατάταξη κραμάτων μεταλλοκεραμικής (2 από 2)</vt:lpstr>
      <vt:lpstr>Ποιο κράμα να επιλέξω;</vt:lpstr>
      <vt:lpstr>Κριτήρια επιλογής κραμάτων</vt:lpstr>
      <vt:lpstr>Προτάσεις επιλογής κραμάτων</vt:lpstr>
      <vt:lpstr>Η χύτευση του κράματος</vt:lpstr>
      <vt:lpstr>Τήξη και χύτευση  </vt:lpstr>
      <vt:lpstr>Τεχνικές χύτευσης</vt:lpstr>
      <vt:lpstr>Φυγόκεντρες συσκευές χύτευσης</vt:lpstr>
      <vt:lpstr>Ηλεκτρονικές συσκευές χύτευσης  (1 από 3)</vt:lpstr>
      <vt:lpstr>Ηλεκτρονικές συσκευές χύτευσης  (2 από 3)</vt:lpstr>
      <vt:lpstr>Ηλεκτρονικές συσκευές χύτευσης  (3 από 3)</vt:lpstr>
      <vt:lpstr>Συσκευή χύτευσης κενού</vt:lpstr>
      <vt:lpstr> Συσκευή  χύτευσης τιτανίου  </vt:lpstr>
      <vt:lpstr>Τήξη και χύτευση (1 από 14) </vt:lpstr>
      <vt:lpstr>Τήξη και χύτευση (2 από 14) </vt:lpstr>
      <vt:lpstr>Τήξη και χύτευση (3 από 14) </vt:lpstr>
      <vt:lpstr>Τήξη και χύτευση (4 από 14) </vt:lpstr>
      <vt:lpstr>Τήξη και χύτευση (5 από 14) </vt:lpstr>
      <vt:lpstr>Τήξη και χύτευση (6 από 14) </vt:lpstr>
      <vt:lpstr>Τήξη και χύτευση (7 από 14) </vt:lpstr>
      <vt:lpstr>Τήξη και χύτευση (8 από 14) </vt:lpstr>
      <vt:lpstr>Τήξη και χύτευση (9 από 14) </vt:lpstr>
      <vt:lpstr>Τήξη και χύτευση (10 από 14)</vt:lpstr>
      <vt:lpstr>Τήξη και χύτευση (11 από 14) </vt:lpstr>
      <vt:lpstr>Τήξη και χύτευση (12 από 14) </vt:lpstr>
      <vt:lpstr>Τήξη και χύτευση (13 από 14) </vt:lpstr>
      <vt:lpstr>Τήξη και χύτευση (14 από 14)</vt:lpstr>
      <vt:lpstr>Η ψύξη του χυτού (1 από 3)</vt:lpstr>
      <vt:lpstr>Η ψύξη του χυτού (2 από 3)</vt:lpstr>
      <vt:lpstr>Η ψύξη του χυτού (3 από 3)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83</cp:revision>
  <dcterms:created xsi:type="dcterms:W3CDTF">2014-01-02T12:44:34Z</dcterms:created>
  <dcterms:modified xsi:type="dcterms:W3CDTF">2015-03-10T14:53:27Z</dcterms:modified>
</cp:coreProperties>
</file>