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4"/>
  </p:notesMasterIdLst>
  <p:handoutMasterIdLst>
    <p:handoutMasterId r:id="rId35"/>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57" r:id="rId27"/>
    <p:sldId id="262" r:id="rId28"/>
    <p:sldId id="264" r:id="rId29"/>
    <p:sldId id="290" r:id="rId30"/>
    <p:sldId id="291" r:id="rId31"/>
    <p:sldId id="266" r:id="rId32"/>
    <p:sldId id="261" r:id="rId33"/>
  </p:sldIdLst>
  <p:sldSz cx="9144000" cy="6858000" type="screen4x3"/>
  <p:notesSz cx="7104063" cy="10234613"/>
  <p:custDataLst>
    <p:tags r:id="rId3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3989639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339536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098630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2430085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366412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487573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121599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788146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1788146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417833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410764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24340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fld id="{A2FC28D5-B760-42AD-9207-4E1079F3B8C6}" type="datetime1">
              <a:rPr lang="el-GR" smtClean="0">
                <a:solidFill>
                  <a:prstClr val="black">
                    <a:tint val="75000"/>
                  </a:prstClr>
                </a:solidFill>
              </a:rPr>
              <a:pPr>
                <a:defRPr/>
              </a:pPr>
              <a:t>13/2/2015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1338839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85192" y="116632"/>
            <a:ext cx="8373616" cy="908720"/>
          </a:xfrm>
        </p:spPr>
        <p:txBody>
          <a:bodyPr>
            <a:normAutofit/>
          </a:bodyPr>
          <a:lstStyle>
            <a:lvl1pPr>
              <a:defRPr sz="3600">
                <a:solidFill>
                  <a:srgbClr val="215678"/>
                </a:solidFill>
                <a:latin typeface="Verdana" panose="020B0604030504040204" pitchFamily="34" charset="0"/>
                <a:ea typeface="Verdana" panose="020B0604030504040204" pitchFamily="34" charset="0"/>
                <a:cs typeface="Verdana" panose="020B0604030504040204" pitchFamily="34" charset="0"/>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323528" y="1340768"/>
            <a:ext cx="8363272" cy="4896544"/>
          </a:xfrm>
        </p:spPr>
        <p:txBody>
          <a:bodyPr>
            <a:normAutofit/>
          </a:bodyPr>
          <a:lstStyle>
            <a:lvl1pPr marL="342900" indent="-342900">
              <a:lnSpc>
                <a:spcPct val="110000"/>
              </a:lnSpc>
              <a:spcBef>
                <a:spcPts val="1200"/>
              </a:spcBef>
              <a:buClr>
                <a:srgbClr val="215678"/>
              </a:buClr>
              <a:buSzPct val="110000"/>
              <a:buFont typeface="Wingdings" panose="05000000000000000000" pitchFamily="2" charset="2"/>
              <a:buChar char="§"/>
              <a:defRPr sz="2200">
                <a:latin typeface="Verdana" panose="020B0604030504040204" pitchFamily="34" charset="0"/>
                <a:ea typeface="Verdana" panose="020B0604030504040204" pitchFamily="34" charset="0"/>
                <a:cs typeface="Verdana" panose="020B0604030504040204" pitchFamily="34" charset="0"/>
              </a:defRPr>
            </a:lvl1pPr>
            <a:lvl2pPr marL="742950" indent="-285750">
              <a:lnSpc>
                <a:spcPct val="110000"/>
              </a:lnSpc>
              <a:spcBef>
                <a:spcPts val="1200"/>
              </a:spcBef>
              <a:buClr>
                <a:srgbClr val="215678"/>
              </a:buClr>
              <a:buSzPct val="70000"/>
              <a:buFont typeface="Wingdings" panose="05000000000000000000" pitchFamily="2" charset="2"/>
              <a:buChar char="¢"/>
              <a:defRPr sz="2200">
                <a:latin typeface="Verdana" panose="020B0604030504040204" pitchFamily="34" charset="0"/>
                <a:ea typeface="Verdana" panose="020B0604030504040204" pitchFamily="34" charset="0"/>
                <a:cs typeface="Verdana" panose="020B0604030504040204" pitchFamily="34" charset="0"/>
              </a:defRPr>
            </a:lvl2pPr>
            <a:lvl3pPr marL="1143000" indent="-228600">
              <a:buClr>
                <a:srgbClr val="215678"/>
              </a:buClr>
              <a:buFont typeface="Courier New" panose="02070309020205020404" pitchFamily="49" charset="0"/>
              <a:buChar char="o"/>
              <a:defRPr sz="2400"/>
            </a:lvl3pPr>
            <a:lvl4pPr marL="1600200" indent="-228600">
              <a:buClr>
                <a:srgbClr val="215678"/>
              </a:buClr>
              <a:buFont typeface="Courier New" panose="02070309020205020404" pitchFamily="49" charset="0"/>
              <a:buChar char="o"/>
              <a:defRPr sz="2400"/>
            </a:lvl4pPr>
            <a:lvl5pPr marL="2057400" indent="-228600">
              <a:buClr>
                <a:srgbClr val="215678"/>
              </a:buClr>
              <a:buFont typeface="Courier New" panose="02070309020205020404" pitchFamily="49" charset="0"/>
              <a:buChar char="o"/>
              <a:defRPr sz="2400"/>
            </a:lvl5pPr>
          </a:lstStyle>
          <a:p>
            <a:pPr lvl="0"/>
            <a:r>
              <a:rPr lang="el-GR" dirty="0" smtClean="0"/>
              <a:t>Στυλ υποδείγματος κειμένου</a:t>
            </a:r>
          </a:p>
          <a:p>
            <a:pPr lvl="1"/>
            <a:r>
              <a:rPr lang="el-GR" dirty="0" smtClean="0"/>
              <a:t>Δεύτερου επιπέδου</a:t>
            </a:r>
          </a:p>
        </p:txBody>
      </p:sp>
      <p:sp>
        <p:nvSpPr>
          <p:cNvPr id="4" name="Date Placeholder 3"/>
          <p:cNvSpPr>
            <a:spLocks noGrp="1"/>
          </p:cNvSpPr>
          <p:nvPr>
            <p:ph type="dt" sz="half" idx="10"/>
          </p:nvPr>
        </p:nvSpPr>
        <p:spPr/>
        <p:txBody>
          <a:bodyPr/>
          <a:lstStyle/>
          <a:p>
            <a:pPr>
              <a:defRPr/>
            </a:pPr>
            <a:fld id="{6B25ECC7-6654-4C96-AD3E-7F8A9DB19A39}" type="datetime1">
              <a:rPr lang="el-GR" smtClean="0">
                <a:solidFill>
                  <a:prstClr val="black">
                    <a:tint val="75000"/>
                  </a:prstClr>
                </a:solidFill>
              </a:rPr>
              <a:pPr>
                <a:defRPr/>
              </a:pPr>
              <a:t>13/2/2015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620300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fld id="{B121CD9F-033A-47DC-96FF-D38BCE2EE3FA}" type="datetime1">
              <a:rPr lang="el-GR" smtClean="0">
                <a:solidFill>
                  <a:prstClr val="black">
                    <a:tint val="75000"/>
                  </a:prstClr>
                </a:solidFill>
              </a:rPr>
              <a:pPr>
                <a:defRPr/>
              </a:pPr>
              <a:t>13/2/2015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6306028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fld id="{97EE14AF-2800-47CC-A443-D2119CD3A599}" type="datetime1">
              <a:rPr lang="el-GR" smtClean="0">
                <a:solidFill>
                  <a:prstClr val="black">
                    <a:tint val="75000"/>
                  </a:prstClr>
                </a:solidFill>
              </a:rPr>
              <a:pPr>
                <a:defRPr/>
              </a:pPr>
              <a:t>13/2/2015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74130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fld id="{32574048-D57A-499D-A47C-274C7E34AB52}" type="datetime1">
              <a:rPr lang="el-GR" smtClean="0">
                <a:solidFill>
                  <a:prstClr val="black">
                    <a:tint val="75000"/>
                  </a:prstClr>
                </a:solidFill>
              </a:rPr>
              <a:pPr>
                <a:defRPr/>
              </a:pPr>
              <a:t>13/2/2015</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062015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fld id="{0A1CC665-3C70-4E6A-BE38-0714EBAE9593}" type="datetime1">
              <a:rPr lang="el-GR" smtClean="0">
                <a:solidFill>
                  <a:prstClr val="black">
                    <a:tint val="75000"/>
                  </a:prstClr>
                </a:solidFill>
              </a:rPr>
              <a:pPr>
                <a:defRPr/>
              </a:pPr>
              <a:t>13/2/2015</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466502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796CB30F-D719-4C33-8428-3ED5A1C754C7}" type="datetime1">
              <a:rPr lang="el-GR" smtClean="0">
                <a:solidFill>
                  <a:prstClr val="black">
                    <a:tint val="75000"/>
                  </a:prstClr>
                </a:solidFill>
              </a:rPr>
              <a:pPr>
                <a:defRPr/>
              </a:pPr>
              <a:t>13/2/2015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472504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fld id="{E1CAAE31-39AB-4634-8A5F-8968F01A3F45}" type="datetime1">
              <a:rPr lang="el-GR" smtClean="0">
                <a:solidFill>
                  <a:prstClr val="black">
                    <a:tint val="75000"/>
                  </a:prstClr>
                </a:solidFill>
              </a:rPr>
              <a:pPr>
                <a:defRPr/>
              </a:pPr>
              <a:t>13/2/2015</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1067079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243E7CAD-B0B7-4C17-A4AD-3942342F28BF}" type="datetime1">
              <a:rPr lang="el-GR" smtClean="0">
                <a:solidFill>
                  <a:prstClr val="black">
                    <a:tint val="75000"/>
                  </a:prstClr>
                </a:solidFill>
              </a:rPr>
              <a:pPr>
                <a:defRPr/>
              </a:pPr>
              <a:t>13/2/2015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85225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fld id="{55118BF7-0DA0-4CD9-B3D8-40B36D677B9B}" type="datetime1">
              <a:rPr lang="el-GR" smtClean="0">
                <a:solidFill>
                  <a:prstClr val="black">
                    <a:tint val="75000"/>
                  </a:prstClr>
                </a:solidFill>
              </a:rPr>
              <a:pPr>
                <a:defRPr/>
              </a:pPr>
              <a:t>13/2/2015</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0662316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457200" y="1600200"/>
            <a:ext cx="8229600" cy="4525963"/>
          </a:xfrm>
        </p:spPr>
        <p:txBody>
          <a:bodyPr/>
          <a:lstStyle/>
          <a:p>
            <a:endParaRPr lang="el-GR"/>
          </a:p>
        </p:txBody>
      </p:sp>
      <p:sp>
        <p:nvSpPr>
          <p:cNvPr id="4" name="Θέση ημερομηνίας 3"/>
          <p:cNvSpPr>
            <a:spLocks noGrp="1"/>
          </p:cNvSpPr>
          <p:nvPr>
            <p:ph type="dt" sz="half" idx="10"/>
          </p:nvPr>
        </p:nvSpPr>
        <p:spPr>
          <a:xfrm>
            <a:off x="457200" y="6245225"/>
            <a:ext cx="2133600" cy="476250"/>
          </a:xfrm>
        </p:spPr>
        <p:txBody>
          <a:bodyPr/>
          <a:lstStyle>
            <a:lvl1pPr>
              <a:defRPr/>
            </a:lvl1pPr>
          </a:lstStyle>
          <a:p>
            <a:fld id="{10FB3F1B-B55D-4515-A79C-5CBCBCDC3FDE}" type="datetime1">
              <a:rPr lang="el-GR" smtClean="0">
                <a:solidFill>
                  <a:prstClr val="black">
                    <a:tint val="75000"/>
                  </a:prstClr>
                </a:solidFill>
              </a:rPr>
              <a:pPr/>
              <a:t>13/2/2015</a:t>
            </a:fld>
            <a:endParaRPr lang="el-GR">
              <a:solidFill>
                <a:prstClr val="black">
                  <a:tint val="75000"/>
                </a:prstClr>
              </a:solidFill>
            </a:endParaRPr>
          </a:p>
        </p:txBody>
      </p:sp>
      <p:sp>
        <p:nvSpPr>
          <p:cNvPr id="5" name="Θέση υποσέλιδου 4"/>
          <p:cNvSpPr>
            <a:spLocks noGrp="1"/>
          </p:cNvSpPr>
          <p:nvPr>
            <p:ph type="ftr" sz="quarter" idx="11"/>
          </p:nvPr>
        </p:nvSpPr>
        <p:spPr>
          <a:xfrm>
            <a:off x="3124200" y="6245225"/>
            <a:ext cx="2895600" cy="476250"/>
          </a:xfrm>
        </p:spPr>
        <p:txBody>
          <a:bodyPr/>
          <a:lstStyle>
            <a:lvl1pPr>
              <a:defRPr/>
            </a:lvl1pPr>
          </a:lstStyle>
          <a:p>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6" name="Θέση αριθμού διαφάνειας 5"/>
          <p:cNvSpPr>
            <a:spLocks noGrp="1"/>
          </p:cNvSpPr>
          <p:nvPr>
            <p:ph type="sldNum" sz="quarter" idx="12"/>
          </p:nvPr>
        </p:nvSpPr>
        <p:spPr>
          <a:xfrm>
            <a:off x="6553200" y="6245225"/>
            <a:ext cx="2133600" cy="476250"/>
          </a:xfrm>
        </p:spPr>
        <p:txBody>
          <a:bodyPr/>
          <a:lstStyle>
            <a:lvl1pPr>
              <a:defRPr/>
            </a:lvl1pPr>
          </a:lstStyle>
          <a:p>
            <a:fld id="{CD35CFDC-02F7-41F3-BA56-0E91B6DE6F01}" type="slidenum">
              <a:rPr lang="el-GR">
                <a:solidFill>
                  <a:prstClr val="black"/>
                </a:solidFill>
              </a:rPr>
              <a:pPr/>
              <a:t>‹#›</a:t>
            </a:fld>
            <a:endParaRPr lang="el-GR">
              <a:solidFill>
                <a:prstClr val="black"/>
              </a:solidFill>
            </a:endParaRPr>
          </a:p>
        </p:txBody>
      </p:sp>
    </p:spTree>
    <p:extLst>
      <p:ext uri="{BB962C8B-B14F-4D97-AF65-F5344CB8AC3E}">
        <p14:creationId xmlns:p14="http://schemas.microsoft.com/office/powerpoint/2010/main" val="3434742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quarter" idx="1"/>
          </p:nvPr>
        </p:nvSpPr>
        <p:spPr>
          <a:xfrm>
            <a:off x="457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57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περιεχομένου 5"/>
          <p:cNvSpPr>
            <a:spLocks noGrp="1"/>
          </p:cNvSpPr>
          <p:nvPr>
            <p:ph sz="quarter" idx="4"/>
          </p:nvPr>
        </p:nvSpPr>
        <p:spPr>
          <a:xfrm>
            <a:off x="4648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a:xfrm>
            <a:off x="457200" y="6245225"/>
            <a:ext cx="2133600" cy="476250"/>
          </a:xfrm>
        </p:spPr>
        <p:txBody>
          <a:bodyPr/>
          <a:lstStyle>
            <a:lvl1pPr>
              <a:defRPr/>
            </a:lvl1pPr>
          </a:lstStyle>
          <a:p>
            <a:fld id="{33E37A65-9DD5-44C6-B4B3-9BD2E22A5EAF}" type="datetime1">
              <a:rPr lang="el-GR" smtClean="0">
                <a:solidFill>
                  <a:prstClr val="black">
                    <a:tint val="75000"/>
                  </a:prstClr>
                </a:solidFill>
              </a:rPr>
              <a:pPr/>
              <a:t>13/2/2015</a:t>
            </a:fld>
            <a:endParaRPr lang="el-GR">
              <a:solidFill>
                <a:prstClr val="black">
                  <a:tint val="75000"/>
                </a:prstClr>
              </a:solidFill>
            </a:endParaRPr>
          </a:p>
        </p:txBody>
      </p:sp>
      <p:sp>
        <p:nvSpPr>
          <p:cNvPr id="8" name="Θέση υποσέλιδου 7"/>
          <p:cNvSpPr>
            <a:spLocks noGrp="1"/>
          </p:cNvSpPr>
          <p:nvPr>
            <p:ph type="ftr" sz="quarter" idx="11"/>
          </p:nvPr>
        </p:nvSpPr>
        <p:spPr>
          <a:xfrm>
            <a:off x="3124200" y="6245225"/>
            <a:ext cx="2895600" cy="476250"/>
          </a:xfrm>
        </p:spPr>
        <p:txBody>
          <a:bodyPr/>
          <a:lstStyle>
            <a:lvl1pPr>
              <a:defRPr/>
            </a:lvl1pPr>
          </a:lstStyle>
          <a:p>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9" name="Θέση αριθμού διαφάνειας 8"/>
          <p:cNvSpPr>
            <a:spLocks noGrp="1"/>
          </p:cNvSpPr>
          <p:nvPr>
            <p:ph type="sldNum" sz="quarter" idx="12"/>
          </p:nvPr>
        </p:nvSpPr>
        <p:spPr>
          <a:xfrm>
            <a:off x="6553200" y="6245225"/>
            <a:ext cx="2133600" cy="476250"/>
          </a:xfrm>
        </p:spPr>
        <p:txBody>
          <a:bodyPr/>
          <a:lstStyle>
            <a:lvl1pPr>
              <a:defRPr/>
            </a:lvl1pPr>
          </a:lstStyle>
          <a:p>
            <a:fld id="{E077FDB0-1B53-4732-BE82-E3ACA24D7F6F}" type="slidenum">
              <a:rPr lang="el-GR">
                <a:solidFill>
                  <a:prstClr val="black"/>
                </a:solidFill>
              </a:rPr>
              <a:pPr/>
              <a:t>‹#›</a:t>
            </a:fld>
            <a:endParaRPr lang="el-GR">
              <a:solidFill>
                <a:prstClr val="black"/>
              </a:solidFill>
            </a:endParaRPr>
          </a:p>
        </p:txBody>
      </p:sp>
    </p:spTree>
    <p:extLst>
      <p:ext uri="{BB962C8B-B14F-4D97-AF65-F5344CB8AC3E}">
        <p14:creationId xmlns:p14="http://schemas.microsoft.com/office/powerpoint/2010/main" val="1127793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a:xfrm>
            <a:off x="457200" y="6245225"/>
            <a:ext cx="2133600" cy="476250"/>
          </a:xfrm>
        </p:spPr>
        <p:txBody>
          <a:bodyPr/>
          <a:lstStyle>
            <a:lvl1pPr>
              <a:defRPr/>
            </a:lvl1pPr>
          </a:lstStyle>
          <a:p>
            <a:fld id="{E86A12D8-B346-44DC-8101-99A6B0E398B3}" type="datetime1">
              <a:rPr lang="el-GR" smtClean="0">
                <a:solidFill>
                  <a:prstClr val="black">
                    <a:tint val="75000"/>
                  </a:prstClr>
                </a:solidFill>
              </a:rPr>
              <a:pPr/>
              <a:t>13/2/2015</a:t>
            </a:fld>
            <a:endParaRPr lang="el-GR">
              <a:solidFill>
                <a:prstClr val="black">
                  <a:tint val="75000"/>
                </a:prstClr>
              </a:solidFill>
            </a:endParaRPr>
          </a:p>
        </p:txBody>
      </p:sp>
      <p:sp>
        <p:nvSpPr>
          <p:cNvPr id="6" name="Θέση υποσέλιδου 5"/>
          <p:cNvSpPr>
            <a:spLocks noGrp="1"/>
          </p:cNvSpPr>
          <p:nvPr>
            <p:ph type="ftr" sz="quarter" idx="11"/>
          </p:nvPr>
        </p:nvSpPr>
        <p:spPr>
          <a:xfrm>
            <a:off x="3124200" y="6245225"/>
            <a:ext cx="2895600" cy="476250"/>
          </a:xfrm>
        </p:spPr>
        <p:txBody>
          <a:bodyPr/>
          <a:lstStyle>
            <a:lvl1pPr>
              <a:defRPr/>
            </a:lvl1pPr>
          </a:lstStyle>
          <a:p>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7" name="Θέση αριθμού διαφάνειας 6"/>
          <p:cNvSpPr>
            <a:spLocks noGrp="1"/>
          </p:cNvSpPr>
          <p:nvPr>
            <p:ph type="sldNum" sz="quarter" idx="12"/>
          </p:nvPr>
        </p:nvSpPr>
        <p:spPr>
          <a:xfrm>
            <a:off x="6553200" y="6245225"/>
            <a:ext cx="2133600" cy="476250"/>
          </a:xfrm>
        </p:spPr>
        <p:txBody>
          <a:bodyPr/>
          <a:lstStyle>
            <a:lvl1pPr>
              <a:defRPr/>
            </a:lvl1pPr>
          </a:lstStyle>
          <a:p>
            <a:fld id="{8B7D5079-A895-4AFE-8844-FE2BF2408FB8}" type="slidenum">
              <a:rPr lang="el-GR">
                <a:solidFill>
                  <a:prstClr val="black"/>
                </a:solidFill>
              </a:rPr>
              <a:pPr/>
              <a:t>‹#›</a:t>
            </a:fld>
            <a:endParaRPr lang="el-GR">
              <a:solidFill>
                <a:prstClr val="black"/>
              </a:solidFill>
            </a:endParaRPr>
          </a:p>
        </p:txBody>
      </p:sp>
    </p:spTree>
    <p:extLst>
      <p:ext uri="{BB962C8B-B14F-4D97-AF65-F5344CB8AC3E}">
        <p14:creationId xmlns:p14="http://schemas.microsoft.com/office/powerpoint/2010/main" val="2736324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ημερομηνίας 5"/>
          <p:cNvSpPr>
            <a:spLocks noGrp="1"/>
          </p:cNvSpPr>
          <p:nvPr>
            <p:ph type="dt" sz="half" idx="10"/>
          </p:nvPr>
        </p:nvSpPr>
        <p:spPr>
          <a:xfrm>
            <a:off x="457200" y="6245225"/>
            <a:ext cx="2133600" cy="476250"/>
          </a:xfrm>
        </p:spPr>
        <p:txBody>
          <a:bodyPr/>
          <a:lstStyle>
            <a:lvl1pPr>
              <a:defRPr/>
            </a:lvl1pPr>
          </a:lstStyle>
          <a:p>
            <a:fld id="{01989328-B0D8-4C2E-AAD8-AE7906354E35}" type="datetime1">
              <a:rPr lang="el-GR" smtClean="0">
                <a:solidFill>
                  <a:prstClr val="black">
                    <a:tint val="75000"/>
                  </a:prstClr>
                </a:solidFill>
              </a:rPr>
              <a:pPr/>
              <a:t>13/2/2015</a:t>
            </a:fld>
            <a:endParaRPr lang="el-GR">
              <a:solidFill>
                <a:prstClr val="black">
                  <a:tint val="75000"/>
                </a:prstClr>
              </a:solidFill>
            </a:endParaRPr>
          </a:p>
        </p:txBody>
      </p:sp>
      <p:sp>
        <p:nvSpPr>
          <p:cNvPr id="7" name="Θέση υποσέλιδου 6"/>
          <p:cNvSpPr>
            <a:spLocks noGrp="1"/>
          </p:cNvSpPr>
          <p:nvPr>
            <p:ph type="ftr" sz="quarter" idx="11"/>
          </p:nvPr>
        </p:nvSpPr>
        <p:spPr>
          <a:xfrm>
            <a:off x="3124200" y="6245225"/>
            <a:ext cx="2895600" cy="476250"/>
          </a:xfrm>
        </p:spPr>
        <p:txBody>
          <a:bodyPr/>
          <a:lstStyle>
            <a:lvl1pPr>
              <a:defRPr/>
            </a:lvl1pPr>
          </a:lstStyle>
          <a:p>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8" name="Θέση αριθμού διαφάνειας 7"/>
          <p:cNvSpPr>
            <a:spLocks noGrp="1"/>
          </p:cNvSpPr>
          <p:nvPr>
            <p:ph type="sldNum" sz="quarter" idx="12"/>
          </p:nvPr>
        </p:nvSpPr>
        <p:spPr>
          <a:xfrm>
            <a:off x="6553200" y="6245225"/>
            <a:ext cx="2133600" cy="476250"/>
          </a:xfrm>
        </p:spPr>
        <p:txBody>
          <a:bodyPr/>
          <a:lstStyle>
            <a:lvl1pPr>
              <a:defRPr/>
            </a:lvl1pPr>
          </a:lstStyle>
          <a:p>
            <a:fld id="{262190A5-4E40-4D2A-9CD4-081F90F081EA}" type="slidenum">
              <a:rPr lang="el-GR">
                <a:solidFill>
                  <a:prstClr val="black"/>
                </a:solidFill>
              </a:rPr>
              <a:pPr/>
              <a:t>‹#›</a:t>
            </a:fld>
            <a:endParaRPr lang="el-GR">
              <a:solidFill>
                <a:prstClr val="black"/>
              </a:solidFill>
            </a:endParaRPr>
          </a:p>
        </p:txBody>
      </p:sp>
    </p:spTree>
    <p:extLst>
      <p:ext uri="{BB962C8B-B14F-4D97-AF65-F5344CB8AC3E}">
        <p14:creationId xmlns:p14="http://schemas.microsoft.com/office/powerpoint/2010/main" val="2274265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48200" y="3938588"/>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ημερομηνίας 5"/>
          <p:cNvSpPr>
            <a:spLocks noGrp="1"/>
          </p:cNvSpPr>
          <p:nvPr>
            <p:ph type="dt" sz="half" idx="10"/>
          </p:nvPr>
        </p:nvSpPr>
        <p:spPr>
          <a:xfrm>
            <a:off x="457200" y="6245225"/>
            <a:ext cx="2133600" cy="476250"/>
          </a:xfrm>
        </p:spPr>
        <p:txBody>
          <a:bodyPr/>
          <a:lstStyle>
            <a:lvl1pPr>
              <a:defRPr/>
            </a:lvl1pPr>
          </a:lstStyle>
          <a:p>
            <a:fld id="{EFDFEBD5-A2BE-4A79-841F-3574AEFD080E}" type="datetime1">
              <a:rPr lang="el-GR" smtClean="0">
                <a:solidFill>
                  <a:prstClr val="black">
                    <a:tint val="75000"/>
                  </a:prstClr>
                </a:solidFill>
              </a:rPr>
              <a:pPr/>
              <a:t>13/2/2015</a:t>
            </a:fld>
            <a:endParaRPr lang="el-GR">
              <a:solidFill>
                <a:prstClr val="black">
                  <a:tint val="75000"/>
                </a:prstClr>
              </a:solidFill>
            </a:endParaRPr>
          </a:p>
        </p:txBody>
      </p:sp>
      <p:sp>
        <p:nvSpPr>
          <p:cNvPr id="7" name="Θέση υποσέλιδου 6"/>
          <p:cNvSpPr>
            <a:spLocks noGrp="1"/>
          </p:cNvSpPr>
          <p:nvPr>
            <p:ph type="ftr" sz="quarter" idx="11"/>
          </p:nvPr>
        </p:nvSpPr>
        <p:spPr>
          <a:xfrm>
            <a:off x="3124200" y="6245225"/>
            <a:ext cx="2895600" cy="476250"/>
          </a:xfrm>
        </p:spPr>
        <p:txBody>
          <a:bodyPr/>
          <a:lstStyle>
            <a:lvl1pPr>
              <a:defRPr/>
            </a:lvl1pPr>
          </a:lstStyle>
          <a:p>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8" name="Θέση αριθμού διαφάνειας 7"/>
          <p:cNvSpPr>
            <a:spLocks noGrp="1"/>
          </p:cNvSpPr>
          <p:nvPr>
            <p:ph type="sldNum" sz="quarter" idx="12"/>
          </p:nvPr>
        </p:nvSpPr>
        <p:spPr>
          <a:xfrm>
            <a:off x="6553200" y="6245225"/>
            <a:ext cx="2133600" cy="476250"/>
          </a:xfrm>
        </p:spPr>
        <p:txBody>
          <a:bodyPr/>
          <a:lstStyle>
            <a:lvl1pPr>
              <a:defRPr/>
            </a:lvl1pPr>
          </a:lstStyle>
          <a:p>
            <a:fld id="{DF06EB12-CBBC-411D-8100-B09591E328D1}" type="slidenum">
              <a:rPr lang="el-GR">
                <a:solidFill>
                  <a:prstClr val="black"/>
                </a:solidFill>
              </a:rPr>
              <a:pPr/>
              <a:t>‹#›</a:t>
            </a:fld>
            <a:endParaRPr lang="el-GR">
              <a:solidFill>
                <a:prstClr val="black"/>
              </a:solidFill>
            </a:endParaRPr>
          </a:p>
        </p:txBody>
      </p:sp>
    </p:spTree>
    <p:extLst>
      <p:ext uri="{BB962C8B-B14F-4D97-AF65-F5344CB8AC3E}">
        <p14:creationId xmlns:p14="http://schemas.microsoft.com/office/powerpoint/2010/main" val="177341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8BE90D4-1C32-4465-B1A5-A2C50909728C}" type="datetime1">
              <a:rPr lang="el-GR" smtClean="0">
                <a:solidFill>
                  <a:prstClr val="black">
                    <a:tint val="75000"/>
                  </a:prstClr>
                </a:solidFill>
              </a:rPr>
              <a:pPr>
                <a:defRPr/>
              </a:pPr>
              <a:t>13/2/2015</a:t>
            </a:fld>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solidFill>
                  <a:prstClr val="black">
                    <a:tint val="75000"/>
                  </a:prstClr>
                </a:solidFill>
              </a:rPr>
              <a:t>O</a:t>
            </a:r>
            <a:r>
              <a:rPr lang="el-GR" smtClean="0">
                <a:solidFill>
                  <a:prstClr val="black">
                    <a:tint val="75000"/>
                  </a:prstClr>
                </a:solidFill>
              </a:rPr>
              <a:t>ργανική Χημεία 2014 Β.Ντουρτόγλου</a:t>
            </a: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150680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ommons.wikimedia.org/wiki/User:Kaidor" TargetMode="External"/><Relationship Id="rId5" Type="http://schemas.openxmlformats.org/officeDocument/2006/relationships/hyperlink" Target="http://commons.wikimedia.org/wiki/File:Polarimeter_(Optical_rotation).svg" TargetMode="Externa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hyperlink" Target="http://creativecommons.org/licenses/by-nc-sa/3.0/us/" TargetMode="External"/><Relationship Id="rId4" Type="http://schemas.openxmlformats.org/officeDocument/2006/relationships/hyperlink" Target="http://chemwiki.ucdavis.edu/Organic_Chemistry/Chirality/Diastereom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hyperlink" Target="http://www2.chemistry.msu.edu/faculty/reusch/virttxtjml/intro1.htm" TargetMode="External"/><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creativecommons.org/licenses/by-nc-sa/3.0/us/" TargetMode="External"/><Relationship Id="rId4" Type="http://schemas.openxmlformats.org/officeDocument/2006/relationships/hyperlink" Target="http://chemwiki.ucdavis.edu/Organic_Chemistry/Fundamentals/Functional_Groups/Stereoisomers/Chirality_and_Symmetry"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Chiral_molecures_example.svg" TargetMode="External"/><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hyperlink" Target="http://commons.wikimedia.org/wiki/User:Calver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Antonpaar&amp;action=edit&amp;redlink=1" TargetMode="External"/><Relationship Id="rId4" Type="http://schemas.openxmlformats.org/officeDocument/2006/relationships/hyperlink" Target="http://commons.wikimedia.org/wiki/File:Polarimeter_measuring_system.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Οργανική Χημεία -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lvl="0"/>
            <a:r>
              <a:rPr lang="el-GR" sz="2200" b="1" dirty="0">
                <a:solidFill>
                  <a:prstClr val="black"/>
                </a:solidFill>
                <a:latin typeface="Verdana" panose="020B0604030504040204" pitchFamily="34" charset="0"/>
                <a:ea typeface="Verdana" panose="020B0604030504040204" pitchFamily="34" charset="0"/>
                <a:cs typeface="Verdana" panose="020B0604030504040204" pitchFamily="34" charset="0"/>
              </a:rPr>
              <a:t>Ενότητα 3</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n-US"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Ισομέρεια </a:t>
            </a:r>
            <a:r>
              <a:rPr lang="en-US" sz="2200" dirty="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Στερεοϊσομέρεια</a:t>
            </a:r>
            <a:endParaRPr lang="en-US" sz="2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endParaRPr lang="en-US" sz="2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r>
              <a:rPr lang="el-GR" sz="2200" i="1" dirty="0">
                <a:solidFill>
                  <a:prstClr val="black"/>
                </a:solidFill>
                <a:latin typeface="Verdana" panose="020B0604030504040204" pitchFamily="34" charset="0"/>
                <a:ea typeface="Verdana" panose="020B0604030504040204" pitchFamily="34" charset="0"/>
                <a:cs typeface="Verdana" panose="020B0604030504040204" pitchFamily="34" charset="0"/>
              </a:rPr>
              <a:t>Δρ.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Βασίλης </a:t>
            </a:r>
            <a:r>
              <a:rPr lang="el-GR" sz="2200" dirty="0" err="1">
                <a:solidFill>
                  <a:prstClr val="black"/>
                </a:solidFill>
                <a:latin typeface="Verdana" panose="020B0604030504040204" pitchFamily="34" charset="0"/>
                <a:ea typeface="Verdana" panose="020B0604030504040204" pitchFamily="34" charset="0"/>
                <a:cs typeface="Verdana" panose="020B0604030504040204" pitchFamily="34" charset="0"/>
              </a:rPr>
              <a:t>Ντουρτόγλου</a:t>
            </a:r>
            <a:endParaRPr lang="el-GR" sz="2200" i="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Τμήμα Οινολογίας &amp; Τεχνολογίας </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Ποτών</a:t>
            </a:r>
            <a:endPar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656184"/>
          </a:xfrm>
        </p:spPr>
        <p:txBody>
          <a:bodyPr>
            <a:noAutofit/>
          </a:bodyPr>
          <a:lstStyle/>
          <a:p>
            <a:r>
              <a:rPr lang="el-GR" sz="3000" dirty="0"/>
              <a:t>Οι ενώσεις που έχουν στο μόριο τους ασύμμετρους άνθρακες έχουν οπτικές ιδιότητες που μετρούνται με την στροφή του πολωμένου </a:t>
            </a:r>
            <a:r>
              <a:rPr lang="el-GR" sz="3000" dirty="0" smtClean="0"/>
              <a:t>φωτός </a:t>
            </a:r>
            <a:r>
              <a:rPr lang="el-GR" sz="3000" b="0" dirty="0" smtClean="0"/>
              <a:t>2/2</a:t>
            </a:r>
            <a:endParaRPr lang="el-GR" sz="3000" b="0" dirty="0"/>
          </a:p>
        </p:txBody>
      </p:sp>
      <p:sp>
        <p:nvSpPr>
          <p:cNvPr id="4" name="Θέση περιεχομένου 3"/>
          <p:cNvSpPr>
            <a:spLocks noGrp="1"/>
          </p:cNvSpPr>
          <p:nvPr>
            <p:ph idx="1"/>
          </p:nvPr>
        </p:nvSpPr>
        <p:spPr>
          <a:xfrm>
            <a:off x="107504" y="2060848"/>
            <a:ext cx="8784976" cy="936104"/>
          </a:xfrm>
        </p:spPr>
        <p:txBody>
          <a:bodyPr>
            <a:normAutofit/>
          </a:bodyPr>
          <a:lstStyle/>
          <a:p>
            <a:r>
              <a:rPr lang="el-GR" sz="2200" dirty="0" smtClean="0"/>
              <a:t>Η </a:t>
            </a:r>
            <a:r>
              <a:rPr lang="el-GR" sz="2200" dirty="0"/>
              <a:t>οπτικά ενεργή ουσία στρέφει το επίπεδο του πολωμένου φωτός </a:t>
            </a:r>
            <a:r>
              <a:rPr lang="el-GR" sz="2200" dirty="0" smtClean="0"/>
              <a:t>κατά </a:t>
            </a:r>
            <a:r>
              <a:rPr lang="el-GR" sz="2200" dirty="0"/>
              <a:t>μια γωνία α</a:t>
            </a:r>
            <a:r>
              <a:rPr lang="el-GR" sz="2200" dirty="0" smtClean="0"/>
              <a:t>.</a:t>
            </a:r>
            <a:endParaRPr lang="el-GR" sz="2200" dirty="0"/>
          </a:p>
        </p:txBody>
      </p:sp>
      <mc:AlternateContent xmlns:mc="http://schemas.openxmlformats.org/markup-compatibility/2006" xmlns:a14="http://schemas.microsoft.com/office/drawing/2010/main">
        <mc:Choice Requires="a14">
          <p:sp>
            <p:nvSpPr>
              <p:cNvPr id="3" name="TextBox 2"/>
              <p:cNvSpPr txBox="1"/>
              <p:nvPr/>
            </p:nvSpPr>
            <p:spPr>
              <a:xfrm>
                <a:off x="86912" y="5589240"/>
                <a:ext cx="5402889" cy="1094467"/>
              </a:xfrm>
              <a:prstGeom prst="rect">
                <a:avLst/>
              </a:prstGeom>
              <a:noFill/>
              <a:ln>
                <a:solidFill>
                  <a:srgbClr val="215678"/>
                </a:solidFill>
              </a:ln>
            </p:spPr>
            <p:txBody>
              <a:bodyPr wrap="none" rtlCol="0">
                <a:spAutoFit/>
              </a:bodyPr>
              <a:lstStyle/>
              <a:p>
                <a:r>
                  <a:rPr lang="el-GR" sz="2200" b="1" dirty="0" smtClean="0">
                    <a:solidFill>
                      <a:prstClr val="black"/>
                    </a:solidFill>
                    <a:latin typeface="Calibri"/>
                  </a:rPr>
                  <a:t>Ειδική στροφή </a:t>
                </a:r>
                <a14:m>
                  <m:oMath xmlns:m="http://schemas.openxmlformats.org/officeDocument/2006/math">
                    <m:r>
                      <a:rPr lang="el-GR" sz="2200" b="1" i="1" smtClean="0">
                        <a:solidFill>
                          <a:prstClr val="black"/>
                        </a:solidFill>
                        <a:latin typeface="Cambria Math"/>
                      </a:rPr>
                      <m:t>=</m:t>
                    </m:r>
                    <m:sSub>
                      <m:sSubPr>
                        <m:ctrlPr>
                          <a:rPr lang="el-GR" sz="2200" b="1" i="1" smtClean="0">
                            <a:solidFill>
                              <a:prstClr val="black"/>
                            </a:solidFill>
                            <a:latin typeface="Cambria Math"/>
                          </a:rPr>
                        </m:ctrlPr>
                      </m:sSubPr>
                      <m:e>
                        <m:d>
                          <m:dPr>
                            <m:begChr m:val="["/>
                            <m:endChr m:val="]"/>
                            <m:ctrlPr>
                              <a:rPr lang="el-GR" sz="2200" b="1" i="1" smtClean="0">
                                <a:solidFill>
                                  <a:prstClr val="black"/>
                                </a:solidFill>
                                <a:latin typeface="Cambria Math"/>
                              </a:rPr>
                            </m:ctrlPr>
                          </m:dPr>
                          <m:e>
                            <m:r>
                              <a:rPr lang="en-US" sz="2200" b="1" i="1" smtClean="0">
                                <a:solidFill>
                                  <a:prstClr val="black"/>
                                </a:solidFill>
                                <a:latin typeface="Cambria Math"/>
                              </a:rPr>
                              <m:t>𝒂</m:t>
                            </m:r>
                          </m:e>
                        </m:d>
                      </m:e>
                      <m:sub>
                        <m:r>
                          <a:rPr lang="en-US" sz="2200" b="1" smtClean="0">
                            <a:solidFill>
                              <a:prstClr val="black"/>
                            </a:solidFill>
                            <a:latin typeface="Cambria Math"/>
                          </a:rPr>
                          <m:t>𝐃</m:t>
                        </m:r>
                      </m:sub>
                    </m:sSub>
                    <m:r>
                      <a:rPr lang="el-GR" sz="2200" b="1" i="1" smtClean="0">
                        <a:solidFill>
                          <a:prstClr val="black"/>
                        </a:solidFill>
                        <a:latin typeface="Cambria Math"/>
                      </a:rPr>
                      <m:t>=</m:t>
                    </m:r>
                    <m:f>
                      <m:fPr>
                        <m:ctrlPr>
                          <a:rPr lang="el-GR" sz="2200" b="1" i="1" smtClean="0">
                            <a:solidFill>
                              <a:prstClr val="black"/>
                            </a:solidFill>
                            <a:latin typeface="Cambria Math"/>
                          </a:rPr>
                        </m:ctrlPr>
                      </m:fPr>
                      <m:num>
                        <m:r>
                          <a:rPr lang="en-US" sz="2200" b="1" i="1" smtClean="0">
                            <a:solidFill>
                              <a:prstClr val="black"/>
                            </a:solidFill>
                            <a:latin typeface="Cambria Math"/>
                          </a:rPr>
                          <m:t>𝒂</m:t>
                        </m:r>
                      </m:num>
                      <m:den>
                        <m:r>
                          <a:rPr lang="en-US" sz="2200" b="1" i="1" smtClean="0">
                            <a:solidFill>
                              <a:prstClr val="black"/>
                            </a:solidFill>
                            <a:latin typeface="Cambria Math"/>
                          </a:rPr>
                          <m:t>𝒍</m:t>
                        </m:r>
                        <m:r>
                          <a:rPr lang="en-US" sz="2200" b="1" i="1" smtClean="0">
                            <a:solidFill>
                              <a:prstClr val="black"/>
                            </a:solidFill>
                            <a:latin typeface="Cambria Math"/>
                          </a:rPr>
                          <m:t>∗</m:t>
                        </m:r>
                        <m:r>
                          <a:rPr lang="en-US" sz="2200" b="1" i="1" smtClean="0">
                            <a:solidFill>
                              <a:prstClr val="black"/>
                            </a:solidFill>
                            <a:latin typeface="Cambria Math"/>
                          </a:rPr>
                          <m:t>𝒄</m:t>
                        </m:r>
                      </m:den>
                    </m:f>
                  </m:oMath>
                </a14:m>
                <a:r>
                  <a:rPr lang="en-US" sz="2200" b="1" dirty="0" smtClean="0">
                    <a:solidFill>
                      <a:prstClr val="black"/>
                    </a:solidFill>
                    <a:latin typeface="Calibri"/>
                  </a:rPr>
                  <a:t> </a:t>
                </a:r>
                <a:endParaRPr lang="el-GR" sz="2200" b="1" dirty="0" smtClean="0">
                  <a:solidFill>
                    <a:prstClr val="black"/>
                  </a:solidFill>
                  <a:latin typeface="Calibri"/>
                </a:endParaRPr>
              </a:p>
              <a:p>
                <a:r>
                  <a:rPr lang="el-GR" dirty="0" smtClean="0">
                    <a:solidFill>
                      <a:prstClr val="black"/>
                    </a:solidFill>
                    <a:latin typeface="Calibri"/>
                  </a:rPr>
                  <a:t>με </a:t>
                </a:r>
                <a:r>
                  <a:rPr lang="el-GR" dirty="0" err="1" smtClean="0">
                    <a:solidFill>
                      <a:prstClr val="black"/>
                    </a:solidFill>
                    <a:latin typeface="Calibri"/>
                  </a:rPr>
                  <a:t>λ=μήκος</a:t>
                </a:r>
                <a:r>
                  <a:rPr lang="el-GR" dirty="0" smtClean="0">
                    <a:solidFill>
                      <a:prstClr val="black"/>
                    </a:solidFill>
                    <a:latin typeface="Calibri"/>
                  </a:rPr>
                  <a:t> κυψελίδας σε </a:t>
                </a:r>
                <a:r>
                  <a:rPr lang="en-US" dirty="0" err="1" smtClean="0">
                    <a:solidFill>
                      <a:prstClr val="black"/>
                    </a:solidFill>
                    <a:latin typeface="Calibri"/>
                  </a:rPr>
                  <a:t>dm</a:t>
                </a:r>
                <a:r>
                  <a:rPr lang="en-US" dirty="0" smtClean="0">
                    <a:solidFill>
                      <a:prstClr val="black"/>
                    </a:solidFill>
                    <a:latin typeface="Calibri"/>
                  </a:rPr>
                  <a:t>, c=</a:t>
                </a:r>
                <a:r>
                  <a:rPr lang="el-GR" dirty="0" smtClean="0">
                    <a:solidFill>
                      <a:prstClr val="black"/>
                    </a:solidFill>
                    <a:latin typeface="Calibri"/>
                  </a:rPr>
                  <a:t>συγκέντρωση σε </a:t>
                </a:r>
                <a:r>
                  <a:rPr lang="en-US" dirty="0" smtClean="0">
                    <a:solidFill>
                      <a:prstClr val="black"/>
                    </a:solidFill>
                    <a:latin typeface="Calibri"/>
                  </a:rPr>
                  <a:t>g/ml</a:t>
                </a:r>
              </a:p>
              <a:p>
                <a:r>
                  <a:rPr lang="en-US" dirty="0" smtClean="0">
                    <a:solidFill>
                      <a:prstClr val="black"/>
                    </a:solidFill>
                    <a:latin typeface="Calibri"/>
                  </a:rPr>
                  <a:t>D</a:t>
                </a:r>
                <a:r>
                  <a:rPr lang="el-GR" dirty="0" smtClean="0">
                    <a:solidFill>
                      <a:prstClr val="black"/>
                    </a:solidFill>
                    <a:latin typeface="Calibri"/>
                  </a:rPr>
                  <a:t>=589</a:t>
                </a:r>
                <a:r>
                  <a:rPr lang="en-US" dirty="0" smtClean="0">
                    <a:solidFill>
                      <a:prstClr val="black"/>
                    </a:solidFill>
                    <a:latin typeface="Calibri"/>
                  </a:rPr>
                  <a:t>nm </a:t>
                </a:r>
                <a:r>
                  <a:rPr lang="el-GR" dirty="0" smtClean="0">
                    <a:solidFill>
                      <a:prstClr val="black"/>
                    </a:solidFill>
                    <a:latin typeface="Calibri"/>
                  </a:rPr>
                  <a:t>μήκος κύματος από έναν λαμπτήρα νατρίου</a:t>
                </a:r>
                <a:endParaRPr lang="el-GR" dirty="0">
                  <a:solidFill>
                    <a:prstClr val="black"/>
                  </a:solidFill>
                  <a:latin typeface="Calibri"/>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6912" y="5589240"/>
                <a:ext cx="5402889" cy="1094467"/>
              </a:xfrm>
              <a:prstGeom prst="rect">
                <a:avLst/>
              </a:prstGeom>
              <a:blipFill rotWithShape="1">
                <a:blip r:embed="rId3"/>
                <a:stretch>
                  <a:fillRect l="-1237" b="-7735"/>
                </a:stretch>
              </a:blipFill>
              <a:ln>
                <a:solidFill>
                  <a:srgbClr val="215678"/>
                </a:solidFill>
              </a:ln>
            </p:spPr>
            <p:txBody>
              <a:bodyPr/>
              <a:lstStyle/>
              <a:p>
                <a:r>
                  <a:rPr lang="el-GR">
                    <a:noFill/>
                  </a:rPr>
                  <a:t> </a:t>
                </a:r>
              </a:p>
            </p:txBody>
          </p:sp>
        </mc:Fallback>
      </mc:AlternateContent>
      <p:pic>
        <p:nvPicPr>
          <p:cNvPr id="5122" name="Picture 2" descr="File:Polarimeter (Optical rotation).sv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67744" y="2591906"/>
            <a:ext cx="5400600" cy="29973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p:nvPr/>
        </p:nvSpPr>
        <p:spPr>
          <a:xfrm>
            <a:off x="4427984" y="4869160"/>
            <a:ext cx="29523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5"/>
              </a:rPr>
              <a:t>Polarimeter (Optical rotation</a:t>
            </a:r>
            <a:r>
              <a:rPr lang="en-US" sz="1200" dirty="0" smtClean="0">
                <a:solidFill>
                  <a:prstClr val="black"/>
                </a:solidFill>
                <a:latin typeface="Calibri"/>
                <a:hlinkClick r:id="rId5"/>
              </a:rPr>
              <a:t>)</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a:solidFill>
                  <a:prstClr val="black"/>
                </a:solidFill>
                <a:latin typeface="Calibri"/>
                <a:hlinkClick r:id="rId6" tooltip="User:Kaidor"/>
              </a:rPr>
              <a:t>Kaidor</a:t>
            </a:r>
            <a:r>
              <a:rPr lang="el-GR" sz="1200" dirty="0" smtClean="0">
                <a:solidFill>
                  <a:prstClr val="black">
                    <a:lumMod val="65000"/>
                    <a:lumOff val="35000"/>
                  </a:prstClr>
                </a:solidFill>
                <a:latin typeface="Calibri"/>
              </a:rPr>
              <a:t> με άδεια </a:t>
            </a:r>
            <a:r>
              <a:rPr lang="en-US" sz="1200" dirty="0">
                <a:solidFill>
                  <a:prstClr val="black"/>
                </a:solidFill>
                <a:latin typeface="Calibri"/>
                <a:hlinkClick r:id="rId7"/>
              </a:rPr>
              <a:t>CC BY-SA 3.0</a:t>
            </a:r>
            <a:endParaRPr lang="en-US"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631751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l-GR" dirty="0"/>
              <a:t>Στερεοϊσομέρεια </a:t>
            </a:r>
            <a:r>
              <a:rPr lang="el-GR" sz="3000" b="0" dirty="0"/>
              <a:t>1</a:t>
            </a:r>
            <a:r>
              <a:rPr lang="el-GR" sz="3000" b="0" dirty="0" smtClean="0"/>
              <a:t>/</a:t>
            </a:r>
            <a:r>
              <a:rPr lang="en-US" sz="3000" b="0" dirty="0" smtClean="0"/>
              <a:t>6</a:t>
            </a:r>
            <a:endParaRPr lang="el-GR" sz="3000" b="0" dirty="0"/>
          </a:p>
        </p:txBody>
      </p:sp>
      <p:sp>
        <p:nvSpPr>
          <p:cNvPr id="6" name="Ορθογώνιο 5"/>
          <p:cNvSpPr/>
          <p:nvPr/>
        </p:nvSpPr>
        <p:spPr>
          <a:xfrm>
            <a:off x="179512" y="1196752"/>
            <a:ext cx="8856984" cy="3379387"/>
          </a:xfrm>
          <a:prstGeom prst="rect">
            <a:avLst/>
          </a:prstGeom>
        </p:spPr>
        <p:txBody>
          <a:bodyPr wrap="square">
            <a:spAutoFit/>
          </a:bodyPr>
          <a:lstStyle/>
          <a:p>
            <a:pPr marL="342900" indent="-342900" eaLnBrk="0" hangingPunct="0">
              <a:lnSpc>
                <a:spcPct val="110000"/>
              </a:lnSpc>
              <a:spcBef>
                <a:spcPts val="1200"/>
              </a:spcBef>
            </a:pPr>
            <a:r>
              <a:rPr lang="el-GR"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Κανόνες ονοματολογίας</a:t>
            </a:r>
          </a:p>
          <a:p>
            <a:pPr eaLnBrk="0" hangingPunct="0">
              <a:lnSpc>
                <a:spcPct val="110000"/>
              </a:lnSpc>
              <a:spcBef>
                <a:spcPts val="1200"/>
              </a:spcBef>
              <a:tabLst>
                <a:tab pos="266700" algn="l"/>
              </a:tabLst>
            </a:pPr>
            <a:r>
              <a:rPr lang="el-GR" sz="2200" b="1" dirty="0" smtClean="0">
                <a:solidFill>
                  <a:srgbClr val="215678"/>
                </a:solidFill>
                <a:latin typeface="Verdana" panose="020B0604030504040204" pitchFamily="34" charset="0"/>
                <a:ea typeface="Verdana" panose="020B0604030504040204" pitchFamily="34" charset="0"/>
                <a:cs typeface="Verdana" panose="020B0604030504040204" pitchFamily="34" charset="0"/>
              </a:rPr>
              <a:t>Προτεραιότητα </a:t>
            </a:r>
            <a:r>
              <a:rPr lang="el-GR" sz="2200" b="1" dirty="0">
                <a:solidFill>
                  <a:srgbClr val="215678"/>
                </a:solidFill>
                <a:latin typeface="Verdana" panose="020B0604030504040204" pitchFamily="34" charset="0"/>
                <a:ea typeface="Verdana" panose="020B0604030504040204" pitchFamily="34" charset="0"/>
                <a:cs typeface="Verdana" panose="020B0604030504040204" pitchFamily="34" charset="0"/>
              </a:rPr>
              <a:t>υποκαταστατών των ανθρακατόμων του διπλού δεσμού.</a:t>
            </a:r>
            <a:endParaRPr lang="el-GR" sz="2200" dirty="0">
              <a:solidFill>
                <a:srgbClr val="215678"/>
              </a:solidFill>
              <a:latin typeface="Verdana" panose="020B0604030504040204" pitchFamily="34" charset="0"/>
              <a:ea typeface="Verdana" panose="020B0604030504040204" pitchFamily="34" charset="0"/>
              <a:cs typeface="Verdana" panose="020B0604030504040204" pitchFamily="34" charset="0"/>
            </a:endParaRPr>
          </a:p>
          <a:p>
            <a:pPr marL="457200" indent="-457200" eaLnBrk="0" hangingPunct="0">
              <a:lnSpc>
                <a:spcPct val="110000"/>
              </a:lnSpc>
              <a:spcBef>
                <a:spcPts val="1200"/>
              </a:spcBef>
              <a:buFont typeface="+mj-lt"/>
              <a:buAutoNum type="arabicPeriod"/>
            </a:pP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Όσο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υψηλότερο είναι το ατομικός </a:t>
            </a:r>
            <a:r>
              <a:rPr lang="el-GR" sz="2200" dirty="0" err="1">
                <a:solidFill>
                  <a:prstClr val="black"/>
                </a:solidFill>
                <a:latin typeface="Verdana" panose="020B0604030504040204" pitchFamily="34" charset="0"/>
                <a:ea typeface="Verdana" panose="020B0604030504040204" pitchFamily="34" charset="0"/>
                <a:cs typeface="Verdana" panose="020B0604030504040204" pitchFamily="34" charset="0"/>
              </a:rPr>
              <a:t>βαρος</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 του πρώτου ατόμου του υποκαταστάστη, τόσο μεγαλύτερη προτεραιότητα έχει. Για παράδειγμα, </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H</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&lt;</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C</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&lt;</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N</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&lt;</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O</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&lt;</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Cl</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η προτεραιότητα αυξάνει </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από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αριστερά προς τα δεξιά</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p:txBody>
      </p:sp>
      <p:sp>
        <p:nvSpPr>
          <p:cNvPr id="3" name="Ορθογώνιο 2"/>
          <p:cNvSpPr/>
          <p:nvPr/>
        </p:nvSpPr>
        <p:spPr>
          <a:xfrm>
            <a:off x="240390" y="4644126"/>
            <a:ext cx="4763658" cy="1581972"/>
          </a:xfrm>
          <a:prstGeom prst="rect">
            <a:avLst/>
          </a:prstGeom>
        </p:spPr>
        <p:txBody>
          <a:bodyPr wrap="square">
            <a:spAutoFit/>
          </a:bodyPr>
          <a:lstStyle/>
          <a:p>
            <a:pPr marL="355600" eaLnBrk="0" hangingPunct="0">
              <a:lnSpc>
                <a:spcPct val="110000"/>
              </a:lnSpc>
              <a:spcBef>
                <a:spcPts val="0"/>
              </a:spcBef>
            </a:pP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(Η προτεραιότητα στα διαφορετικά ισότοπα του ίδιου στοιχείου ορίζεται σύμφωνα με την ατομική μάζα τους.)</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4608004" y="4207269"/>
            <a:ext cx="4265336" cy="23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Ευθύγραμμο βέλος σύνδεσης 6"/>
          <p:cNvCxnSpPr/>
          <p:nvPr/>
        </p:nvCxnSpPr>
        <p:spPr>
          <a:xfrm>
            <a:off x="5292080" y="5056068"/>
            <a:ext cx="504056" cy="216024"/>
          </a:xfrm>
          <a:prstGeom prst="straightConnector1">
            <a:avLst/>
          </a:prstGeom>
          <a:ln w="19050">
            <a:solidFill>
              <a:srgbClr val="215678"/>
            </a:solidFill>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7020272" y="4732032"/>
            <a:ext cx="576064" cy="648072"/>
          </a:xfrm>
          <a:prstGeom prst="straightConnector1">
            <a:avLst/>
          </a:prstGeom>
          <a:ln w="19050">
            <a:solidFill>
              <a:srgbClr val="215678"/>
            </a:solidFill>
            <a:tailEnd type="arrow"/>
          </a:ln>
        </p:spPr>
        <p:style>
          <a:lnRef idx="1">
            <a:schemeClr val="accent1"/>
          </a:lnRef>
          <a:fillRef idx="0">
            <a:schemeClr val="accent1"/>
          </a:fillRef>
          <a:effectRef idx="0">
            <a:schemeClr val="accent1"/>
          </a:effectRef>
          <a:fontRef idx="minor">
            <a:schemeClr val="tx1"/>
          </a:fontRef>
        </p:style>
      </p:cxnSp>
      <p:sp>
        <p:nvSpPr>
          <p:cNvPr id="5" name="Θέση αριθμού διαφάνειας 4"/>
          <p:cNvSpPr>
            <a:spLocks noGrp="1"/>
          </p:cNvSpPr>
          <p:nvPr>
            <p:ph type="sldNum" sz="quarter" idx="12"/>
          </p:nvPr>
        </p:nvSpPr>
        <p:spPr>
          <a:xfrm>
            <a:off x="6804248" y="6492875"/>
            <a:ext cx="2133600" cy="365125"/>
          </a:xfrm>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1529242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dirty="0"/>
              <a:t>Στερεοϊσομέρεια </a:t>
            </a:r>
            <a:r>
              <a:rPr lang="el-GR" sz="3000" b="0" dirty="0" smtClean="0"/>
              <a:t>2/</a:t>
            </a:r>
            <a:r>
              <a:rPr lang="en-US" sz="3000" b="0" dirty="0"/>
              <a:t>6</a:t>
            </a:r>
            <a:endParaRPr lang="el-GR" sz="3200" b="0" dirty="0"/>
          </a:p>
        </p:txBody>
      </p:sp>
      <p:sp>
        <p:nvSpPr>
          <p:cNvPr id="6" name="Ορθογώνιο 5"/>
          <p:cNvSpPr/>
          <p:nvPr/>
        </p:nvSpPr>
        <p:spPr>
          <a:xfrm>
            <a:off x="179512" y="1196752"/>
            <a:ext cx="8568952" cy="2853089"/>
          </a:xfrm>
          <a:prstGeom prst="rect">
            <a:avLst/>
          </a:prstGeom>
        </p:spPr>
        <p:txBody>
          <a:bodyPr wrap="square">
            <a:spAutoFit/>
          </a:bodyPr>
          <a:lstStyle/>
          <a:p>
            <a:pPr marL="342900" indent="-342900" eaLnBrk="0" hangingPunct="0">
              <a:lnSpc>
                <a:spcPct val="110000"/>
              </a:lnSpc>
              <a:spcBef>
                <a:spcPts val="1200"/>
              </a:spcBef>
            </a:pPr>
            <a:r>
              <a:rPr lang="el-GR"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Κανόνες ονοματολογίας </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(συνέχεια)</a:t>
            </a:r>
            <a:endParaRPr lang="el-GR" sz="2200" b="1"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457200" indent="-457200" eaLnBrk="0" hangingPunct="0">
              <a:lnSpc>
                <a:spcPct val="110000"/>
              </a:lnSpc>
              <a:spcBef>
                <a:spcPts val="1200"/>
              </a:spcBef>
              <a:buFont typeface="+mj-lt"/>
              <a:buAutoNum type="arabicPeriod" startAt="2"/>
            </a:pP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Εάν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δυο </a:t>
            </a:r>
            <a:r>
              <a:rPr lang="el-GR" sz="2200" dirty="0" err="1">
                <a:solidFill>
                  <a:prstClr val="black"/>
                </a:solidFill>
                <a:latin typeface="Verdana" panose="020B0604030504040204" pitchFamily="34" charset="0"/>
                <a:ea typeface="Verdana" panose="020B0604030504040204" pitchFamily="34" charset="0"/>
                <a:cs typeface="Verdana" panose="020B0604030504040204" pitchFamily="34" charset="0"/>
              </a:rPr>
              <a:t>υποκαταστάτες</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 έχουν τα ίδια αρχικά άτομα τότε προχωράμε στο δεύτερο </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κατά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σειρά </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άτομο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του </a:t>
            </a:r>
            <a:r>
              <a:rPr lang="el-GR" sz="2200" dirty="0" err="1">
                <a:solidFill>
                  <a:prstClr val="black"/>
                </a:solidFill>
                <a:latin typeface="Verdana" panose="020B0604030504040204" pitchFamily="34" charset="0"/>
                <a:ea typeface="Verdana" panose="020B0604030504040204" pitchFamily="34" charset="0"/>
                <a:cs typeface="Verdana" panose="020B0604030504040204" pitchFamily="34" charset="0"/>
              </a:rPr>
              <a:t>υποκαταστάτη</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 (απομακρυνόμαστε </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από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το διπλό δεσμό) μέχρις ότου εντοπίσουμε διαφορετικά άτομα.</a:t>
            </a:r>
            <a:b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Για παράδειγμα</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CH</a:t>
            </a:r>
            <a:r>
              <a:rPr lang="en-GB" sz="220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3</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&lt;  C</a:t>
            </a:r>
            <a:r>
              <a:rPr lang="en-GB" sz="220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2</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H</a:t>
            </a:r>
            <a:r>
              <a:rPr lang="en-GB" sz="220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5</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&lt;  ClCH</a:t>
            </a:r>
            <a:r>
              <a:rPr lang="en-GB" sz="220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2</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&lt;  BrCH</a:t>
            </a:r>
            <a:r>
              <a:rPr lang="en-GB" sz="220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2</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  &lt;  CH</a:t>
            </a:r>
            <a:r>
              <a:rPr lang="en-GB" sz="2200" baseline="-30000" dirty="0">
                <a:solidFill>
                  <a:prstClr val="black"/>
                </a:solidFill>
                <a:latin typeface="Verdana" panose="020B0604030504040204" pitchFamily="34" charset="0"/>
                <a:ea typeface="Verdana" panose="020B0604030504040204" pitchFamily="34" charset="0"/>
                <a:cs typeface="Verdana" panose="020B0604030504040204" pitchFamily="34" charset="0"/>
              </a:rPr>
              <a:t>3</a:t>
            </a:r>
            <a:r>
              <a:rPr lang="en-GB" sz="2200" dirty="0">
                <a:solidFill>
                  <a:prstClr val="black"/>
                </a:solidFill>
                <a:latin typeface="Verdana" panose="020B0604030504040204" pitchFamily="34" charset="0"/>
                <a:ea typeface="Verdana" panose="020B0604030504040204" pitchFamily="34" charset="0"/>
                <a:cs typeface="Verdana" panose="020B0604030504040204" pitchFamily="34" charset="0"/>
              </a:rPr>
              <a:t>O–.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2411760" y="4080632"/>
            <a:ext cx="4265336" cy="23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Ευθύγραμμο βέλος σύνδεσης 6"/>
          <p:cNvCxnSpPr/>
          <p:nvPr/>
        </p:nvCxnSpPr>
        <p:spPr>
          <a:xfrm>
            <a:off x="2987824" y="4909171"/>
            <a:ext cx="504056" cy="216024"/>
          </a:xfrm>
          <a:prstGeom prst="straightConnector1">
            <a:avLst/>
          </a:prstGeom>
          <a:ln w="19050">
            <a:solidFill>
              <a:srgbClr val="215678"/>
            </a:solidFill>
            <a:tailEnd type="arrow"/>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a:off x="4860032" y="4559731"/>
            <a:ext cx="576064" cy="648072"/>
          </a:xfrm>
          <a:prstGeom prst="straightConnector1">
            <a:avLst/>
          </a:prstGeom>
          <a:ln w="19050">
            <a:solidFill>
              <a:srgbClr val="215678"/>
            </a:solidFill>
            <a:tailEnd type="arrow"/>
          </a:ln>
        </p:spPr>
        <p:style>
          <a:lnRef idx="1">
            <a:schemeClr val="accent1"/>
          </a:lnRef>
          <a:fillRef idx="0">
            <a:schemeClr val="accent1"/>
          </a:fillRef>
          <a:effectRef idx="0">
            <a:schemeClr val="accent1"/>
          </a:effectRef>
          <a:fontRef idx="minor">
            <a:schemeClr val="tx1"/>
          </a:fontRef>
        </p:style>
      </p:cxn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629694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Στερεοϊσομέρεια </a:t>
            </a:r>
            <a:r>
              <a:rPr lang="el-GR" sz="3000" b="0" dirty="0" smtClean="0"/>
              <a:t>3/</a:t>
            </a:r>
            <a:r>
              <a:rPr lang="en-US" sz="3000" b="0" dirty="0"/>
              <a:t>6</a:t>
            </a:r>
            <a:endParaRPr lang="el-GR" dirty="0"/>
          </a:p>
        </p:txBody>
      </p:sp>
      <p:sp>
        <p:nvSpPr>
          <p:cNvPr id="39939" name="Rectangle 3"/>
          <p:cNvSpPr>
            <a:spLocks noGrp="1" noChangeArrowheads="1"/>
          </p:cNvSpPr>
          <p:nvPr>
            <p:ph idx="1"/>
          </p:nvPr>
        </p:nvSpPr>
        <p:spPr>
          <a:xfrm>
            <a:off x="323528" y="1340768"/>
            <a:ext cx="8568952" cy="5040560"/>
          </a:xfrm>
        </p:spPr>
        <p:txBody>
          <a:bodyPr>
            <a:noAutofit/>
          </a:bodyPr>
          <a:lstStyle/>
          <a:p>
            <a:r>
              <a:rPr lang="el-GR" b="1" dirty="0"/>
              <a:t>Είναι χρήσιμο να συνοψίσουμε μερικές σημαντικές πτυχές της </a:t>
            </a:r>
            <a:r>
              <a:rPr lang="el-GR" b="1" dirty="0" err="1"/>
              <a:t>διαστερεοϊσομέρειας</a:t>
            </a:r>
            <a:r>
              <a:rPr lang="el-GR" b="1" dirty="0"/>
              <a:t> σε αυτό το </a:t>
            </a:r>
            <a:r>
              <a:rPr lang="el-GR" b="1" dirty="0" smtClean="0"/>
              <a:t>σημείο:</a:t>
            </a:r>
          </a:p>
          <a:p>
            <a:pPr marL="514350" indent="-514350">
              <a:buFont typeface="+mj-lt"/>
              <a:buAutoNum type="romanLcPeriod"/>
            </a:pPr>
            <a:r>
              <a:rPr lang="el-GR" dirty="0" smtClean="0"/>
              <a:t>Οι </a:t>
            </a:r>
            <a:r>
              <a:rPr lang="el-GR" dirty="0"/>
              <a:t>περισσότερες εσωτερικές </a:t>
            </a:r>
            <a:r>
              <a:rPr lang="el-GR" dirty="0" err="1"/>
              <a:t>μεταροπές</a:t>
            </a:r>
            <a:r>
              <a:rPr lang="el-GR" dirty="0"/>
              <a:t> των διαμορφώσεων σε </a:t>
            </a:r>
            <a:r>
              <a:rPr lang="el-GR" dirty="0" err="1"/>
              <a:t>ενα</a:t>
            </a:r>
            <a:r>
              <a:rPr lang="el-GR" dirty="0"/>
              <a:t> απλό μόριο λαμβάνουν χώρα σχεδόν ακαριαία, σε θερμοκρασία δωματίου. Ως εκ τούτου η απομόνωση καθαρών διαμορφώσεων είναι πρακτικά αδύνατη στις περισσότερες των </a:t>
            </a:r>
            <a:r>
              <a:rPr lang="el-GR" dirty="0" smtClean="0"/>
              <a:t>περιπτώσεων.</a:t>
            </a:r>
            <a:endParaRPr lang="el-GR" dirty="0"/>
          </a:p>
          <a:p>
            <a:pPr marL="514350" indent="-514350">
              <a:buFont typeface="+mj-lt"/>
              <a:buAutoNum type="romanLcPeriod"/>
            </a:pPr>
            <a:r>
              <a:rPr lang="el-GR" dirty="0" smtClean="0"/>
              <a:t>Συγκεκριμένες </a:t>
            </a:r>
            <a:r>
              <a:rPr lang="el-GR" dirty="0"/>
              <a:t>διαμορφώσεις απαιτούν ειδικά προθέματα ονοματολογίας όπως για παράδειγμα </a:t>
            </a:r>
            <a:r>
              <a:rPr lang="el-GR" i="1" dirty="0"/>
              <a:t>διαβαθμισμένο, εκλειπτικό, πλάγιο, αντί </a:t>
            </a:r>
            <a:r>
              <a:rPr lang="el-GR" dirty="0"/>
              <a:t>όταν καθορίζονται</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4057070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Στερεοϊσομέρεια </a:t>
            </a:r>
            <a:r>
              <a:rPr lang="el-GR" sz="3000" b="0" dirty="0" smtClean="0"/>
              <a:t>4/</a:t>
            </a:r>
            <a:r>
              <a:rPr lang="en-US" sz="3000" b="0" dirty="0"/>
              <a:t>6</a:t>
            </a:r>
            <a:endParaRPr lang="el-GR" dirty="0"/>
          </a:p>
        </p:txBody>
      </p:sp>
      <p:sp>
        <p:nvSpPr>
          <p:cNvPr id="39939" name="Rectangle 3"/>
          <p:cNvSpPr>
            <a:spLocks noGrp="1" noChangeArrowheads="1"/>
          </p:cNvSpPr>
          <p:nvPr>
            <p:ph idx="1"/>
          </p:nvPr>
        </p:nvSpPr>
        <p:spPr>
          <a:xfrm>
            <a:off x="323528" y="1196752"/>
            <a:ext cx="8424936" cy="5256584"/>
          </a:xfrm>
        </p:spPr>
        <p:txBody>
          <a:bodyPr>
            <a:noAutofit/>
          </a:bodyPr>
          <a:lstStyle/>
          <a:p>
            <a:pPr marL="514350" indent="-514350">
              <a:lnSpc>
                <a:spcPct val="130000"/>
              </a:lnSpc>
              <a:buFont typeface="+mj-lt"/>
              <a:buAutoNum type="romanLcPeriod" startAt="3"/>
            </a:pPr>
            <a:r>
              <a:rPr lang="el-GR" sz="2200" dirty="0" smtClean="0"/>
              <a:t>Συγκεκριμένες </a:t>
            </a:r>
            <a:r>
              <a:rPr lang="el-GR" sz="2200" dirty="0"/>
              <a:t>διαμορφώσεις μπορούν επίσης να καθοριστούν μέσω των </a:t>
            </a:r>
            <a:r>
              <a:rPr lang="el-GR" sz="2200" dirty="0" err="1"/>
              <a:t>διεδρικών</a:t>
            </a:r>
            <a:r>
              <a:rPr lang="el-GR" sz="2200" dirty="0"/>
              <a:t> γωνιών. Στις διαμορφώσεις του βουτανίου παραπάνω, οι </a:t>
            </a:r>
            <a:r>
              <a:rPr lang="el-GR" sz="2200" dirty="0" err="1"/>
              <a:t>διεδρικές</a:t>
            </a:r>
            <a:r>
              <a:rPr lang="el-GR" sz="2200" dirty="0"/>
              <a:t> γωνίες που σχηματίζονται </a:t>
            </a:r>
            <a:r>
              <a:rPr lang="el-GR" sz="2200" dirty="0" err="1"/>
              <a:t>απο</a:t>
            </a:r>
            <a:r>
              <a:rPr lang="el-GR" sz="2200" dirty="0"/>
              <a:t> δυο </a:t>
            </a:r>
            <a:r>
              <a:rPr lang="el-GR" sz="2200" dirty="0" err="1"/>
              <a:t>μεθυλομάδες</a:t>
            </a:r>
            <a:r>
              <a:rPr lang="el-GR" sz="2200" dirty="0"/>
              <a:t> </a:t>
            </a:r>
            <a:r>
              <a:rPr lang="el-GR" sz="2200" dirty="0" err="1"/>
              <a:t>περι</a:t>
            </a:r>
            <a:r>
              <a:rPr lang="el-GR" sz="2200" dirty="0"/>
              <a:t> του κεντρικού δεσμού άνθρακα-άνθρακα είναι: </a:t>
            </a:r>
            <a:r>
              <a:rPr lang="en-GB" sz="2200" b="1" dirty="0"/>
              <a:t>A</a:t>
            </a:r>
            <a:r>
              <a:rPr lang="el-GR" sz="2200" dirty="0"/>
              <a:t> 180º, </a:t>
            </a:r>
            <a:r>
              <a:rPr lang="en-GB" sz="2200" b="1" dirty="0"/>
              <a:t>B</a:t>
            </a:r>
            <a:r>
              <a:rPr lang="el-GR" sz="2200" dirty="0"/>
              <a:t> 120º, </a:t>
            </a:r>
            <a:r>
              <a:rPr lang="en-GB" sz="2200" b="1" dirty="0"/>
              <a:t>C</a:t>
            </a:r>
            <a:r>
              <a:rPr lang="el-GR" sz="2200" dirty="0"/>
              <a:t> 60º &amp; </a:t>
            </a:r>
            <a:r>
              <a:rPr lang="en-GB" sz="2200" b="1" dirty="0"/>
              <a:t>D</a:t>
            </a:r>
            <a:r>
              <a:rPr lang="el-GR" sz="2200" dirty="0"/>
              <a:t> </a:t>
            </a:r>
            <a:r>
              <a:rPr lang="el-GR" sz="2200" dirty="0" smtClean="0"/>
              <a:t>0º.</a:t>
            </a:r>
            <a:endParaRPr lang="el-GR" sz="2200"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1314630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Στερεοϊσομέρεια </a:t>
            </a:r>
            <a:r>
              <a:rPr lang="el-GR" sz="3000" b="0" dirty="0" smtClean="0"/>
              <a:t>5/</a:t>
            </a:r>
            <a:r>
              <a:rPr lang="en-US" sz="3000" b="0" dirty="0"/>
              <a:t>6</a:t>
            </a:r>
            <a:endParaRPr lang="el-GR" dirty="0"/>
          </a:p>
        </p:txBody>
      </p:sp>
      <p:sp>
        <p:nvSpPr>
          <p:cNvPr id="39939" name="Rectangle 3"/>
          <p:cNvSpPr>
            <a:spLocks noGrp="1" noChangeArrowheads="1"/>
          </p:cNvSpPr>
          <p:nvPr>
            <p:ph idx="1"/>
          </p:nvPr>
        </p:nvSpPr>
        <p:spPr>
          <a:xfrm>
            <a:off x="323528" y="1196752"/>
            <a:ext cx="8424936" cy="5256584"/>
          </a:xfrm>
        </p:spPr>
        <p:txBody>
          <a:bodyPr>
            <a:noAutofit/>
          </a:bodyPr>
          <a:lstStyle/>
          <a:p>
            <a:pPr marL="514350" indent="-514350">
              <a:lnSpc>
                <a:spcPct val="120000"/>
              </a:lnSpc>
              <a:buFont typeface="+mj-lt"/>
              <a:buAutoNum type="romanLcPeriod" startAt="4"/>
            </a:pPr>
            <a:r>
              <a:rPr lang="el-GR" sz="2200" dirty="0" smtClean="0"/>
              <a:t>Οι </a:t>
            </a:r>
            <a:r>
              <a:rPr lang="el-GR" sz="2200" dirty="0"/>
              <a:t>διαβαθμισμένες διαμορφώσεις του απλού δεσμού είναι πιο σταθερές </a:t>
            </a:r>
            <a:r>
              <a:rPr lang="el-GR" sz="2200" dirty="0" err="1"/>
              <a:t>απο</a:t>
            </a:r>
            <a:r>
              <a:rPr lang="el-GR" sz="2200" dirty="0"/>
              <a:t> τις αντίστοιχες εκλειπτικές. Η περίσσεια ενέργειας των εκλειπτικών δεσμών είναι γνωστή ως </a:t>
            </a:r>
            <a:r>
              <a:rPr lang="el-GR" sz="2200" b="1" dirty="0"/>
              <a:t>εκλειπτική </a:t>
            </a:r>
            <a:r>
              <a:rPr lang="el-GR" sz="2200" b="1" dirty="0" smtClean="0"/>
              <a:t>τάση</a:t>
            </a:r>
            <a:r>
              <a:rPr lang="el-GR" sz="2200" dirty="0" smtClean="0"/>
              <a:t>.</a:t>
            </a:r>
            <a:endParaRPr lang="el-GR" sz="2200" dirty="0"/>
          </a:p>
          <a:p>
            <a:pPr marL="514350" indent="-514350">
              <a:lnSpc>
                <a:spcPct val="120000"/>
              </a:lnSpc>
              <a:buFont typeface="+mj-lt"/>
              <a:buAutoNum type="romanLcPeriod" startAt="4"/>
            </a:pPr>
            <a:r>
              <a:rPr lang="el-GR" sz="2200" dirty="0" smtClean="0"/>
              <a:t>Στο </a:t>
            </a:r>
            <a:r>
              <a:rPr lang="el-GR" sz="2200" dirty="0"/>
              <a:t>βουτάνιο, η πλάγια διαμόρφωση είναι λιγότερο σταθερή </a:t>
            </a:r>
            <a:r>
              <a:rPr lang="el-GR" sz="2200" dirty="0" err="1"/>
              <a:t>απο</a:t>
            </a:r>
            <a:r>
              <a:rPr lang="el-GR" sz="2200" dirty="0"/>
              <a:t> την αντί κατά περίπου 0.9 </a:t>
            </a:r>
            <a:r>
              <a:rPr lang="en-GB" sz="2200" dirty="0"/>
              <a:t>kcal</a:t>
            </a:r>
            <a:r>
              <a:rPr lang="el-GR" sz="2200" dirty="0"/>
              <a:t>/</a:t>
            </a:r>
            <a:r>
              <a:rPr lang="en-GB" sz="2200" dirty="0" err="1"/>
              <a:t>mol</a:t>
            </a:r>
            <a:r>
              <a:rPr lang="el-GR" sz="2200" dirty="0"/>
              <a:t>. Αυτό οφείλεται στη συσσώρευση των δυο </a:t>
            </a:r>
            <a:r>
              <a:rPr lang="el-GR" sz="2200" dirty="0" err="1"/>
              <a:t>μεθυλομάδων</a:t>
            </a:r>
            <a:r>
              <a:rPr lang="el-GR" sz="2200" dirty="0"/>
              <a:t> που παρατηρείται στην πλάγια διαμόρφωση. Το</a:t>
            </a:r>
            <a:r>
              <a:rPr lang="en-GB" sz="2200" dirty="0"/>
              <a:t> </a:t>
            </a:r>
            <a:r>
              <a:rPr lang="el-GR" sz="2200" dirty="0"/>
              <a:t>φαινόμενο</a:t>
            </a:r>
            <a:r>
              <a:rPr lang="en-GB" sz="2200" dirty="0"/>
              <a:t> </a:t>
            </a:r>
            <a:r>
              <a:rPr lang="el-GR" sz="2200" dirty="0"/>
              <a:t>ονομάζεται</a:t>
            </a:r>
            <a:r>
              <a:rPr lang="en-GB" sz="2200" dirty="0"/>
              <a:t> </a:t>
            </a:r>
            <a:r>
              <a:rPr lang="el-GR" sz="2200" b="1" dirty="0" err="1"/>
              <a:t>στερική</a:t>
            </a:r>
            <a:r>
              <a:rPr lang="en-GB" sz="2200" b="1" dirty="0"/>
              <a:t> </a:t>
            </a:r>
            <a:r>
              <a:rPr lang="el-GR" sz="2200" b="1" dirty="0"/>
              <a:t>τάση</a:t>
            </a:r>
            <a:r>
              <a:rPr lang="en-GB" sz="2200" dirty="0"/>
              <a:t> </a:t>
            </a:r>
            <a:r>
              <a:rPr lang="el-GR" sz="2200" dirty="0"/>
              <a:t>ή</a:t>
            </a:r>
            <a:r>
              <a:rPr lang="en-GB" sz="2200" dirty="0"/>
              <a:t> </a:t>
            </a:r>
            <a:r>
              <a:rPr lang="el-GR" sz="2200" b="1" dirty="0" err="1"/>
              <a:t>στερική</a:t>
            </a:r>
            <a:r>
              <a:rPr lang="en-GB" sz="2200" b="1" dirty="0"/>
              <a:t> </a:t>
            </a:r>
            <a:r>
              <a:rPr lang="el-GR" sz="2200" b="1" dirty="0"/>
              <a:t>παρεμπόδιση</a:t>
            </a:r>
            <a:r>
              <a:rPr lang="en-GB" sz="2200" dirty="0"/>
              <a:t>.</a:t>
            </a:r>
            <a:r>
              <a:rPr lang="el-GR" sz="2200" dirty="0"/>
              <a:t> </a:t>
            </a: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3939840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dirty="0"/>
              <a:t>Στερεοϊσομέρεια </a:t>
            </a:r>
            <a:r>
              <a:rPr lang="el-GR" sz="3000" b="0" dirty="0" smtClean="0"/>
              <a:t>6/</a:t>
            </a:r>
            <a:r>
              <a:rPr lang="en-US" sz="3000" b="0" dirty="0"/>
              <a:t>6</a:t>
            </a:r>
            <a:endParaRPr lang="el-GR" sz="4000"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2267744" y="2204864"/>
            <a:ext cx="5112568" cy="426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3"/>
          <p:cNvSpPr>
            <a:spLocks noGrp="1" noChangeArrowheads="1"/>
          </p:cNvSpPr>
          <p:nvPr>
            <p:ph type="body" sz="half" idx="4294967295"/>
          </p:nvPr>
        </p:nvSpPr>
        <p:spPr>
          <a:xfrm>
            <a:off x="107504" y="1484784"/>
            <a:ext cx="4176464" cy="4381947"/>
          </a:xfrm>
        </p:spPr>
        <p:txBody>
          <a:bodyPr>
            <a:normAutofit/>
          </a:bodyPr>
          <a:lstStyle/>
          <a:p>
            <a:pPr>
              <a:buClr>
                <a:srgbClr val="215678"/>
              </a:buClr>
              <a:buFont typeface="Wingdings" panose="05000000000000000000" pitchFamily="2" charset="2"/>
              <a:buChar char="§"/>
            </a:pPr>
            <a:r>
              <a:rPr lang="el-GR" sz="2600" b="1" dirty="0" err="1" smtClean="0">
                <a:latin typeface="Verdana" panose="020B0604030504040204" pitchFamily="34" charset="0"/>
                <a:ea typeface="Verdana" panose="020B0604030504040204" pitchFamily="34" charset="0"/>
                <a:cs typeface="Verdana" panose="020B0604030504040204" pitchFamily="34" charset="0"/>
              </a:rPr>
              <a:t>Διαστερεοϊσομέρεια</a:t>
            </a:r>
            <a:endParaRPr lang="el-GR" sz="2600" b="1" dirty="0">
              <a:latin typeface="Verdana" panose="020B0604030504040204" pitchFamily="34" charset="0"/>
              <a:ea typeface="Verdana" panose="020B0604030504040204" pitchFamily="34" charset="0"/>
              <a:cs typeface="Verdana" panose="020B0604030504040204" pitchFamily="34"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322637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normAutofit/>
          </a:bodyPr>
          <a:lstStyle/>
          <a:p>
            <a:r>
              <a:rPr lang="el-GR" dirty="0" err="1" smtClean="0"/>
              <a:t>Διαστεροϊσομερή</a:t>
            </a:r>
            <a:r>
              <a:rPr lang="el-GR" dirty="0" smtClean="0"/>
              <a:t> </a:t>
            </a:r>
            <a:r>
              <a:rPr lang="el-GR" sz="3000" b="0" dirty="0" smtClean="0"/>
              <a:t>1/2</a:t>
            </a:r>
            <a:endParaRPr lang="el-GR" sz="3000" b="0" dirty="0"/>
          </a:p>
        </p:txBody>
      </p:sp>
      <p:sp>
        <p:nvSpPr>
          <p:cNvPr id="4" name="Ορθογώνιο 3"/>
          <p:cNvSpPr/>
          <p:nvPr/>
        </p:nvSpPr>
        <p:spPr>
          <a:xfrm>
            <a:off x="323528" y="1494076"/>
            <a:ext cx="8424936" cy="769441"/>
          </a:xfrm>
          <a:prstGeom prst="rect">
            <a:avLst/>
          </a:prstGeom>
        </p:spPr>
        <p:txBody>
          <a:bodyPr wrap="square">
            <a:spAutoFit/>
          </a:bodyPr>
          <a:lstStyle/>
          <a:p>
            <a:r>
              <a:rPr lang="pt-BR" sz="2200" b="1" dirty="0">
                <a:solidFill>
                  <a:prstClr val="black"/>
                </a:solidFill>
                <a:latin typeface="Verdana" panose="020B0604030504040204" pitchFamily="34" charset="0"/>
                <a:ea typeface="Verdana" panose="020B0604030504040204" pitchFamily="34" charset="0"/>
                <a:cs typeface="Verdana" panose="020B0604030504040204" pitchFamily="34" charset="0"/>
              </a:rPr>
              <a:t>Δυο γειτονικοί  ασυμετρικοί άνθρακες ( R,S : S,S : R,R : S,R)</a:t>
            </a:r>
            <a:endParaRPr lang="el-GR" sz="22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10243" name="Picture 3"/>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1854498" y="2334303"/>
            <a:ext cx="5074963" cy="213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392398" y="4941168"/>
            <a:ext cx="59991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Επεξήγηση με στρογγυλεμένο παραλληλόγραμμο 5"/>
          <p:cNvSpPr/>
          <p:nvPr/>
        </p:nvSpPr>
        <p:spPr>
          <a:xfrm>
            <a:off x="3743908" y="4617132"/>
            <a:ext cx="1296144" cy="648072"/>
          </a:xfrm>
          <a:prstGeom prst="wedgeRoundRectCallout">
            <a:avLst>
              <a:gd name="adj1" fmla="val -1247"/>
              <a:gd name="adj2" fmla="val -1270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prstClr val="white"/>
                </a:solidFill>
              </a:rPr>
              <a:t>Καθρέπτης</a:t>
            </a:r>
            <a:endParaRPr lang="el-GR" b="1" dirty="0">
              <a:solidFill>
                <a:prstClr val="white"/>
              </a:solidFill>
            </a:endParaRPr>
          </a:p>
        </p:txBody>
      </p:sp>
      <p:sp>
        <p:nvSpPr>
          <p:cNvPr id="7" name="Έλλειψη 6"/>
          <p:cNvSpPr/>
          <p:nvPr/>
        </p:nvSpPr>
        <p:spPr>
          <a:xfrm>
            <a:off x="3315267" y="3544614"/>
            <a:ext cx="504056" cy="3062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8" name="Έλλειψη 7"/>
          <p:cNvSpPr/>
          <p:nvPr/>
        </p:nvSpPr>
        <p:spPr>
          <a:xfrm>
            <a:off x="5131943" y="3571648"/>
            <a:ext cx="504056"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2205421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Διαστεροϊσομερή</a:t>
            </a:r>
            <a:r>
              <a:rPr lang="el-GR" dirty="0"/>
              <a:t> </a:t>
            </a:r>
            <a:r>
              <a:rPr lang="el-GR" sz="3000" b="0" dirty="0" smtClean="0"/>
              <a:t>2/2</a:t>
            </a:r>
            <a:endParaRPr lang="el-GR" dirty="0"/>
          </a:p>
        </p:txBody>
      </p:sp>
      <p:pic>
        <p:nvPicPr>
          <p:cNvPr id="2050" name="Picture 2" descr="chem (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71600" y="1196752"/>
            <a:ext cx="6994689" cy="5316718"/>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2483768" y="6581001"/>
            <a:ext cx="4572000" cy="276999"/>
          </a:xfrm>
          <a:prstGeom prst="rect">
            <a:avLst/>
          </a:prstGeom>
        </p:spPr>
        <p:txBody>
          <a:bodyPr>
            <a:spAutoFit/>
          </a:bodyPr>
          <a:lstStyle/>
          <a:p>
            <a:pPr algn="ctr"/>
            <a:r>
              <a:rPr lang="en-US" sz="1200" dirty="0" smtClean="0">
                <a:solidFill>
                  <a:prstClr val="black"/>
                </a:solidFill>
                <a:latin typeface="Calibri"/>
                <a:hlinkClick r:id="rId4"/>
              </a:rPr>
              <a:t>chemwiki.ucdavis.edu</a:t>
            </a:r>
            <a:r>
              <a:rPr lang="el-GR" sz="1200" dirty="0" smtClean="0">
                <a:solidFill>
                  <a:prstClr val="black"/>
                </a:solidFill>
                <a:latin typeface="Calibri"/>
              </a:rPr>
              <a:t> με </a:t>
            </a:r>
            <a:r>
              <a:rPr lang="el-GR" sz="1200" dirty="0">
                <a:solidFill>
                  <a:prstClr val="black"/>
                </a:solidFill>
                <a:latin typeface="Calibri"/>
              </a:rPr>
              <a:t>άδεια </a:t>
            </a:r>
            <a:r>
              <a:rPr lang="en-US" sz="1200" dirty="0">
                <a:solidFill>
                  <a:prstClr val="black"/>
                </a:solidFill>
                <a:latin typeface="Calibri"/>
                <a:hlinkClick r:id="rId5"/>
              </a:rPr>
              <a:t>CC BY-NC-SA 3.0 </a:t>
            </a:r>
            <a:r>
              <a:rPr lang="en-US" sz="1200" dirty="0" smtClean="0">
                <a:solidFill>
                  <a:prstClr val="black"/>
                </a:solidFill>
                <a:latin typeface="Calibri"/>
                <a:hlinkClick r:id="rId5"/>
              </a:rPr>
              <a:t>US</a:t>
            </a:r>
            <a:r>
              <a:rPr lang="el-GR" sz="1200" dirty="0" smtClean="0">
                <a:solidFill>
                  <a:prstClr val="black"/>
                </a:solidFill>
                <a:latin typeface="Calibri"/>
              </a:rPr>
              <a:t> </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849739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323528" y="116632"/>
            <a:ext cx="8373616" cy="1080120"/>
          </a:xfrm>
        </p:spPr>
        <p:txBody>
          <a:bodyPr>
            <a:normAutofit fontScale="90000"/>
          </a:bodyPr>
          <a:lstStyle/>
          <a:p>
            <a:r>
              <a:rPr lang="el-GR" sz="4000" dirty="0"/>
              <a:t>Διαμορφώσεις </a:t>
            </a:r>
            <a:r>
              <a:rPr lang="el-GR" sz="4000" dirty="0" smtClean="0"/>
              <a:t>Δακτυλίων</a:t>
            </a:r>
            <a:r>
              <a:rPr lang="el-GR" dirty="0" smtClean="0"/>
              <a:t/>
            </a:r>
            <a:br>
              <a:rPr lang="el-GR" dirty="0" smtClean="0"/>
            </a:br>
            <a:r>
              <a:rPr lang="el-GR" sz="3300" b="0" dirty="0" err="1" smtClean="0"/>
              <a:t>Κυκλοεξάνιο</a:t>
            </a:r>
            <a:r>
              <a:rPr lang="el-GR" sz="3300" b="0" dirty="0" smtClean="0"/>
              <a:t> 1/2</a:t>
            </a:r>
            <a:endParaRPr lang="el-GR" sz="3300" b="0" dirty="0"/>
          </a:p>
        </p:txBody>
      </p:sp>
      <p:sp>
        <p:nvSpPr>
          <p:cNvPr id="3" name="Θέση περιεχομένου 2"/>
          <p:cNvSpPr>
            <a:spLocks noGrp="1"/>
          </p:cNvSpPr>
          <p:nvPr>
            <p:ph idx="1"/>
          </p:nvPr>
        </p:nvSpPr>
        <p:spPr>
          <a:xfrm>
            <a:off x="899592" y="1700808"/>
            <a:ext cx="3024336" cy="792088"/>
          </a:xfrm>
        </p:spPr>
        <p:txBody>
          <a:bodyPr/>
          <a:lstStyle/>
          <a:p>
            <a:r>
              <a:rPr lang="el-GR" dirty="0" smtClean="0"/>
              <a:t>Δομή καράβι</a:t>
            </a:r>
            <a:endParaRPr lang="el-GR" dirty="0"/>
          </a:p>
          <a:p>
            <a:endParaRPr lang="el-GR" dirty="0"/>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5576" y="2510402"/>
            <a:ext cx="2875746" cy="185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0639" y="4604700"/>
            <a:ext cx="2920355" cy="175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Θέση περιεχομένου 2"/>
          <p:cNvSpPr txBox="1">
            <a:spLocks/>
          </p:cNvSpPr>
          <p:nvPr/>
        </p:nvSpPr>
        <p:spPr>
          <a:xfrm>
            <a:off x="4932040" y="1700808"/>
            <a:ext cx="3744416" cy="792088"/>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200"/>
              </a:spcBef>
              <a:buClr>
                <a:srgbClr val="215678"/>
              </a:buClr>
              <a:buSzPct val="110000"/>
              <a:buFont typeface="Wingdings" panose="05000000000000000000" pitchFamily="2" charset="2"/>
              <a:buChar char="§"/>
              <a:defRPr sz="2400" kern="1200">
                <a:solidFill>
                  <a:schemeClr val="tx1"/>
                </a:solidFill>
                <a:latin typeface="+mn-lt"/>
                <a:ea typeface="+mn-ea"/>
                <a:cs typeface="+mn-cs"/>
              </a:defRPr>
            </a:lvl1pPr>
            <a:lvl2pPr marL="742950" indent="-285750" algn="l" defTabSz="914400" rtl="0" eaLnBrk="1" latinLnBrk="0" hangingPunct="1">
              <a:lnSpc>
                <a:spcPct val="110000"/>
              </a:lnSpc>
              <a:spcBef>
                <a:spcPts val="1200"/>
              </a:spcBef>
              <a:buClr>
                <a:srgbClr val="215678"/>
              </a:buClr>
              <a:buSzPct val="70000"/>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215678"/>
              </a:buClr>
              <a:buFont typeface="Courier New" panose="02070309020205020404" pitchFamily="49" charset="0"/>
              <a:buChar char="o"/>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215678"/>
              </a:buClr>
              <a:buFont typeface="Courier New" panose="02070309020205020404" pitchFamily="49" charset="0"/>
              <a:buChar char="o"/>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215678"/>
              </a:buClr>
              <a:buFont typeface="Courier New" panose="02070309020205020404" pitchFamily="49" charset="0"/>
              <a:buChar char="o"/>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dirty="0">
                <a:solidFill>
                  <a:prstClr val="black"/>
                </a:solidFill>
                <a:latin typeface="Verdana" panose="020B0604030504040204" pitchFamily="34" charset="0"/>
                <a:ea typeface="Verdana" panose="020B0604030504040204" pitchFamily="34" charset="0"/>
                <a:cs typeface="Verdana" panose="020B0604030504040204" pitchFamily="34" charset="0"/>
              </a:rPr>
              <a:t>Δομή </a:t>
            </a:r>
            <a:r>
              <a:rPr lang="el-GR"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ανάκλινδρου</a:t>
            </a:r>
            <a:endParaRPr lang="el-GR"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16386"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21275" y="4627744"/>
            <a:ext cx="2764869"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21275" y="2492896"/>
            <a:ext cx="279420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1149874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sz="4000" dirty="0"/>
              <a:t>Ισομέρεια</a:t>
            </a:r>
          </a:p>
        </p:txBody>
      </p:sp>
      <p:sp>
        <p:nvSpPr>
          <p:cNvPr id="27651" name="Rectangle 3"/>
          <p:cNvSpPr>
            <a:spLocks noGrp="1" noChangeArrowheads="1"/>
          </p:cNvSpPr>
          <p:nvPr>
            <p:ph idx="1"/>
          </p:nvPr>
        </p:nvSpPr>
        <p:spPr>
          <a:xfrm>
            <a:off x="323528" y="1196752"/>
            <a:ext cx="4320480" cy="5472608"/>
          </a:xfrm>
        </p:spPr>
        <p:txBody>
          <a:bodyPr>
            <a:normAutofit/>
          </a:bodyPr>
          <a:lstStyle/>
          <a:p>
            <a:r>
              <a:rPr lang="el-GR" sz="2400" dirty="0"/>
              <a:t>Συντακτική ισομέρεια</a:t>
            </a:r>
          </a:p>
          <a:p>
            <a:pPr>
              <a:spcAft>
                <a:spcPts val="14400"/>
              </a:spcAft>
            </a:pPr>
            <a:r>
              <a:rPr lang="en-US" sz="2400" dirty="0" smtClean="0"/>
              <a:t>C</a:t>
            </a:r>
            <a:r>
              <a:rPr lang="en-US" sz="2400" baseline="-25000" dirty="0" smtClean="0"/>
              <a:t>n</a:t>
            </a:r>
            <a:r>
              <a:rPr lang="en-US" sz="2400" dirty="0" smtClean="0"/>
              <a:t>H</a:t>
            </a:r>
            <a:r>
              <a:rPr lang="en-US" sz="2400" baseline="-25000" dirty="0" smtClean="0"/>
              <a:t>2n-2</a:t>
            </a:r>
            <a:endParaRPr lang="el-GR" sz="2400" dirty="0"/>
          </a:p>
          <a:p>
            <a:r>
              <a:rPr lang="el-GR" sz="2400" dirty="0" smtClean="0"/>
              <a:t>Στερεοϊσομέρεια</a:t>
            </a:r>
            <a:endParaRPr lang="en-US" sz="2400" dirty="0" smtClean="0"/>
          </a:p>
          <a:p>
            <a:r>
              <a:rPr lang="en-US" sz="2400" dirty="0" smtClean="0"/>
              <a:t>C</a:t>
            </a:r>
            <a:r>
              <a:rPr lang="en-US" sz="2400" baseline="-25000" dirty="0" smtClean="0"/>
              <a:t>n</a:t>
            </a:r>
            <a:r>
              <a:rPr lang="en-US" sz="2400" dirty="0" smtClean="0"/>
              <a:t>H</a:t>
            </a:r>
            <a:r>
              <a:rPr lang="en-US" sz="2400" baseline="-25000" dirty="0" smtClean="0"/>
              <a:t>2n-2</a:t>
            </a:r>
            <a:endParaRPr lang="el-GR" sz="2400" baseline="-25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31840" y="1196752"/>
            <a:ext cx="509996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04920" y="4581128"/>
            <a:ext cx="558967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1671951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116632"/>
            <a:ext cx="8373616" cy="1080120"/>
          </a:xfrm>
        </p:spPr>
        <p:txBody>
          <a:bodyPr>
            <a:normAutofit fontScale="90000"/>
          </a:bodyPr>
          <a:lstStyle/>
          <a:p>
            <a:r>
              <a:rPr lang="el-GR" sz="4000" dirty="0"/>
              <a:t>Διαμορφώσεις Δακτυλίων</a:t>
            </a:r>
            <a:r>
              <a:rPr lang="el-GR" dirty="0"/>
              <a:t/>
            </a:r>
            <a:br>
              <a:rPr lang="el-GR" dirty="0"/>
            </a:br>
            <a:r>
              <a:rPr lang="el-GR" sz="3300" b="0" dirty="0" err="1"/>
              <a:t>Κυκλοεξάνιο</a:t>
            </a:r>
            <a:r>
              <a:rPr lang="el-GR" sz="3300" b="0" dirty="0"/>
              <a:t> </a:t>
            </a:r>
            <a:r>
              <a:rPr lang="el-GR" sz="3300" b="0" dirty="0" smtClean="0"/>
              <a:t>2/2</a:t>
            </a:r>
            <a:endParaRPr lang="el-GR" dirty="0"/>
          </a:p>
        </p:txBody>
      </p:sp>
      <p:sp>
        <p:nvSpPr>
          <p:cNvPr id="5" name="Θέση περιεχομένου 4"/>
          <p:cNvSpPr>
            <a:spLocks noGrp="1"/>
          </p:cNvSpPr>
          <p:nvPr>
            <p:ph idx="1"/>
          </p:nvPr>
        </p:nvSpPr>
        <p:spPr>
          <a:xfrm>
            <a:off x="323528" y="1556792"/>
            <a:ext cx="6912768" cy="504056"/>
          </a:xfrm>
        </p:spPr>
        <p:txBody>
          <a:bodyPr/>
          <a:lstStyle/>
          <a:p>
            <a:r>
              <a:rPr lang="el-GR" dirty="0" smtClean="0"/>
              <a:t>Μεσημβρινά και ισημερινά υδρογόνα.</a:t>
            </a:r>
          </a:p>
          <a:p>
            <a:endParaRPr lang="el-GR" dirty="0"/>
          </a:p>
          <a:p>
            <a:endParaRPr lang="el-GR" dirty="0"/>
          </a:p>
        </p:txBody>
      </p:sp>
      <p:grpSp>
        <p:nvGrpSpPr>
          <p:cNvPr id="3" name="Ομάδα 2"/>
          <p:cNvGrpSpPr/>
          <p:nvPr/>
        </p:nvGrpSpPr>
        <p:grpSpPr>
          <a:xfrm>
            <a:off x="1907704" y="2420888"/>
            <a:ext cx="5472608" cy="3240360"/>
            <a:chOff x="3203848" y="2348880"/>
            <a:chExt cx="5112568" cy="2952328"/>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3848" y="2708920"/>
              <a:ext cx="3139678" cy="1835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Επεξήγηση με γραμμή 3 (γραμμή έμφασης και περιγράμματος) 5"/>
            <p:cNvSpPr/>
            <p:nvPr/>
          </p:nvSpPr>
          <p:spPr>
            <a:xfrm>
              <a:off x="6660232" y="2348880"/>
              <a:ext cx="1656184" cy="720080"/>
            </a:xfrm>
            <a:prstGeom prst="accentBorderCallout3">
              <a:avLst>
                <a:gd name="adj1" fmla="val 18750"/>
                <a:gd name="adj2" fmla="val -8333"/>
                <a:gd name="adj3" fmla="val 18750"/>
                <a:gd name="adj4" fmla="val -16667"/>
                <a:gd name="adj5" fmla="val 113267"/>
                <a:gd name="adj6" fmla="val -19963"/>
                <a:gd name="adj7" fmla="val 220996"/>
                <a:gd name="adj8" fmla="val -16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Ισημερινά</a:t>
              </a:r>
              <a:endParaRPr lang="el-GR" dirty="0">
                <a:solidFill>
                  <a:prstClr val="white"/>
                </a:solidFill>
              </a:endParaRPr>
            </a:p>
          </p:txBody>
        </p:sp>
        <p:sp>
          <p:nvSpPr>
            <p:cNvPr id="7" name="Επεξήγηση με γραμμή 3 (γραμμή έμφασης και περιγράμματος) 6"/>
            <p:cNvSpPr/>
            <p:nvPr/>
          </p:nvSpPr>
          <p:spPr>
            <a:xfrm>
              <a:off x="6588224" y="4437112"/>
              <a:ext cx="1728192" cy="864096"/>
            </a:xfrm>
            <a:prstGeom prst="accentBorderCallout3">
              <a:avLst>
                <a:gd name="adj1" fmla="val 77189"/>
                <a:gd name="adj2" fmla="val -4384"/>
                <a:gd name="adj3" fmla="val 18750"/>
                <a:gd name="adj4" fmla="val -55927"/>
                <a:gd name="adj5" fmla="val 100000"/>
                <a:gd name="adj6" fmla="val -16667"/>
                <a:gd name="adj7" fmla="val 15038"/>
                <a:gd name="adj8" fmla="val -1475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solidFill>
                    <a:prstClr val="white"/>
                  </a:solidFill>
                </a:rPr>
                <a:t>Μεσημβρινά</a:t>
              </a:r>
              <a:endParaRPr lang="el-GR" dirty="0">
                <a:solidFill>
                  <a:prstClr val="white"/>
                </a:solidFill>
              </a:endParaRPr>
            </a:p>
          </p:txBody>
        </p:sp>
      </p:grpSp>
      <p:sp>
        <p:nvSpPr>
          <p:cNvPr id="8" name="Θέση αριθμού διαφάνειας 7"/>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3632106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8892480" cy="1296144"/>
          </a:xfrm>
        </p:spPr>
        <p:txBody>
          <a:bodyPr>
            <a:normAutofit fontScale="90000"/>
          </a:bodyPr>
          <a:lstStyle/>
          <a:p>
            <a:r>
              <a:rPr lang="el-GR" dirty="0"/>
              <a:t>Χειρόμορφες ενώσεις , προβολή </a:t>
            </a:r>
            <a:r>
              <a:rPr lang="el-GR" dirty="0" smtClean="0"/>
              <a:t>ασύμμετρου </a:t>
            </a:r>
            <a:r>
              <a:rPr lang="el-GR" dirty="0"/>
              <a:t>άνθρακα και οπτική </a:t>
            </a:r>
            <a:r>
              <a:rPr lang="el-GR" dirty="0" smtClean="0"/>
              <a:t>ενέργεια </a:t>
            </a:r>
            <a:r>
              <a:rPr lang="el-GR" sz="3300" b="0" dirty="0" smtClean="0"/>
              <a:t>1/2</a:t>
            </a:r>
            <a:endParaRPr lang="el-GR" sz="3300" b="0" dirty="0"/>
          </a:p>
        </p:txBody>
      </p:sp>
      <p:pic>
        <p:nvPicPr>
          <p:cNvPr id="8" name="Picture 5"/>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t="16282" b="9446"/>
          <a:stretch/>
        </p:blipFill>
        <p:spPr bwMode="auto">
          <a:xfrm>
            <a:off x="1777694" y="4930219"/>
            <a:ext cx="6034666" cy="18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περιεχομένου 3"/>
          <p:cNvSpPr>
            <a:spLocks noGrp="1"/>
          </p:cNvSpPr>
          <p:nvPr>
            <p:ph idx="1"/>
          </p:nvPr>
        </p:nvSpPr>
        <p:spPr>
          <a:xfrm>
            <a:off x="323528" y="1552739"/>
            <a:ext cx="8568952" cy="4180517"/>
          </a:xfrm>
        </p:spPr>
        <p:txBody>
          <a:bodyPr>
            <a:normAutofit/>
          </a:bodyPr>
          <a:lstStyle/>
          <a:p>
            <a:r>
              <a:rPr lang="el-GR" sz="2000" dirty="0"/>
              <a:t>Τα εναντιομερή στρέφουν το επίπεδο του πολωμένου φωτός σε αντίθετες </a:t>
            </a:r>
            <a:r>
              <a:rPr lang="el-GR" sz="2000" dirty="0" smtClean="0"/>
              <a:t>κατευθύνσεις. </a:t>
            </a:r>
            <a:r>
              <a:rPr lang="el-GR" sz="2000" dirty="0"/>
              <a:t>Το ένα </a:t>
            </a:r>
            <a:r>
              <a:rPr lang="el-GR" sz="2000" dirty="0" err="1"/>
              <a:t>εναντιομερές</a:t>
            </a:r>
            <a:r>
              <a:rPr lang="el-GR" sz="2000" dirty="0"/>
              <a:t> θα στρέψει το επίπεδο του πολωμένου φωτός </a:t>
            </a:r>
            <a:r>
              <a:rPr lang="el-GR" sz="2000" dirty="0" smtClean="0"/>
              <a:t>κατά </a:t>
            </a:r>
            <a:r>
              <a:rPr lang="el-GR" sz="2000" dirty="0"/>
              <a:t>τη φορά του ρολογιού, δεξιόστροφα δηλαδή ή d- ή (+), </a:t>
            </a:r>
            <a:r>
              <a:rPr lang="el-GR" sz="2000" dirty="0" smtClean="0"/>
              <a:t>ενώ </a:t>
            </a:r>
            <a:r>
              <a:rPr lang="el-GR" sz="2000" dirty="0"/>
              <a:t>το άλλο </a:t>
            </a:r>
            <a:r>
              <a:rPr lang="el-GR" sz="2000" dirty="0" err="1"/>
              <a:t>εναντιομερές</a:t>
            </a:r>
            <a:r>
              <a:rPr lang="el-GR" sz="2000" dirty="0"/>
              <a:t> προς την αντίθετη </a:t>
            </a:r>
            <a:r>
              <a:rPr lang="el-GR" sz="2000" dirty="0" smtClean="0"/>
              <a:t>κατεύθυνση, </a:t>
            </a:r>
            <a:r>
              <a:rPr lang="el-GR" sz="2000" dirty="0"/>
              <a:t>αριστερόστροφα δηλαδή ή l- ή (-). Τα γράμματα d και l προέρχονται </a:t>
            </a:r>
            <a:r>
              <a:rPr lang="el-GR" sz="2000" dirty="0" smtClean="0"/>
              <a:t>από </a:t>
            </a:r>
            <a:r>
              <a:rPr lang="el-GR" sz="2000" dirty="0"/>
              <a:t>τις λατινικές λέξεις </a:t>
            </a:r>
            <a:r>
              <a:rPr lang="el-GR" sz="2000" dirty="0" err="1"/>
              <a:t>dexter</a:t>
            </a:r>
            <a:r>
              <a:rPr lang="el-GR" sz="2000" dirty="0"/>
              <a:t> (δεξιά) και </a:t>
            </a:r>
            <a:r>
              <a:rPr lang="el-GR" sz="2000" dirty="0" err="1"/>
              <a:t>laevus</a:t>
            </a:r>
            <a:r>
              <a:rPr lang="el-GR" sz="2000" dirty="0"/>
              <a:t> (αριστερά). Εάν ίσες ποσότητες </a:t>
            </a:r>
            <a:r>
              <a:rPr lang="el-GR" sz="2000" dirty="0" smtClean="0"/>
              <a:t>από </a:t>
            </a:r>
            <a:r>
              <a:rPr lang="el-GR" sz="2000" dirty="0"/>
              <a:t>κάθε </a:t>
            </a:r>
            <a:r>
              <a:rPr lang="el-GR" sz="2000" dirty="0" err="1"/>
              <a:t>εναντιομερές</a:t>
            </a:r>
            <a:r>
              <a:rPr lang="el-GR" sz="2000" dirty="0"/>
              <a:t> </a:t>
            </a:r>
            <a:r>
              <a:rPr lang="el-GR" sz="2000" dirty="0" smtClean="0"/>
              <a:t>εξεταστεί </a:t>
            </a:r>
            <a:r>
              <a:rPr lang="el-GR" sz="2000" dirty="0"/>
              <a:t>ξεχωριστά, </a:t>
            </a:r>
            <a:r>
              <a:rPr lang="el-GR" sz="2000" dirty="0" smtClean="0"/>
              <a:t>τότε </a:t>
            </a:r>
            <a:r>
              <a:rPr lang="el-GR" sz="2000" dirty="0"/>
              <a:t>το πολωμένο φώς θα στραφεί </a:t>
            </a:r>
            <a:r>
              <a:rPr lang="el-GR" sz="2000" dirty="0" smtClean="0"/>
              <a:t>κατά </a:t>
            </a:r>
            <a:r>
              <a:rPr lang="el-GR" sz="2000" dirty="0"/>
              <a:t>το ίδιο ποσό, με το ένα όντας θετικό και το άλλο </a:t>
            </a:r>
            <a:r>
              <a:rPr lang="el-GR" sz="2000" dirty="0" smtClean="0"/>
              <a:t>αρνητικό</a:t>
            </a:r>
            <a:r>
              <a:rPr lang="en-US" sz="2000" dirty="0" smtClean="0"/>
              <a:t>, </a:t>
            </a:r>
            <a:r>
              <a:rPr lang="el-GR" sz="2000" dirty="0" smtClean="0"/>
              <a:t>τα μείγματα των ενώσεων αυτών καλούνται </a:t>
            </a:r>
            <a:r>
              <a:rPr lang="el-GR" sz="2000" dirty="0" err="1" smtClean="0"/>
              <a:t>ρακαιμικα</a:t>
            </a:r>
            <a:r>
              <a:rPr lang="el-GR" sz="2000" dirty="0" smtClean="0"/>
              <a:t>.</a:t>
            </a:r>
            <a:endParaRPr lang="el-GR" sz="2000" dirty="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877325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0" y="116632"/>
            <a:ext cx="8892480" cy="1296144"/>
          </a:xfrm>
        </p:spPr>
        <p:txBody>
          <a:bodyPr>
            <a:normAutofit fontScale="90000"/>
          </a:bodyPr>
          <a:lstStyle/>
          <a:p>
            <a:r>
              <a:rPr lang="el-GR" dirty="0"/>
              <a:t>Χειρόμορφες ενώσεις , προβολή </a:t>
            </a:r>
            <a:r>
              <a:rPr lang="el-GR" dirty="0" smtClean="0"/>
              <a:t>ασύμμετρου </a:t>
            </a:r>
            <a:r>
              <a:rPr lang="el-GR" dirty="0"/>
              <a:t>άνθρακα και οπτική </a:t>
            </a:r>
            <a:r>
              <a:rPr lang="el-GR" dirty="0" smtClean="0"/>
              <a:t>ενέργεια </a:t>
            </a:r>
            <a:r>
              <a:rPr lang="el-GR" sz="3300" b="0" dirty="0"/>
              <a:t>2</a:t>
            </a:r>
            <a:r>
              <a:rPr lang="el-GR" sz="3300" b="0" dirty="0" smtClean="0"/>
              <a:t>/2</a:t>
            </a:r>
            <a:endParaRPr lang="el-GR" sz="3300" b="0" dirty="0"/>
          </a:p>
        </p:txBody>
      </p:sp>
      <p:sp>
        <p:nvSpPr>
          <p:cNvPr id="4" name="Θέση περιεχομένου 3"/>
          <p:cNvSpPr>
            <a:spLocks noGrp="1"/>
          </p:cNvSpPr>
          <p:nvPr>
            <p:ph idx="1"/>
          </p:nvPr>
        </p:nvSpPr>
        <p:spPr>
          <a:xfrm>
            <a:off x="323528" y="1700808"/>
            <a:ext cx="8363272" cy="3676461"/>
          </a:xfrm>
        </p:spPr>
        <p:txBody>
          <a:bodyPr>
            <a:normAutofit/>
          </a:bodyPr>
          <a:lstStyle/>
          <a:p>
            <a:pPr>
              <a:lnSpc>
                <a:spcPct val="114000"/>
              </a:lnSpc>
            </a:pPr>
            <a:r>
              <a:rPr lang="el-GR" sz="2000" dirty="0" smtClean="0"/>
              <a:t>Για </a:t>
            </a:r>
            <a:r>
              <a:rPr lang="el-GR" sz="2000" dirty="0"/>
              <a:t>να είναι απολύτως σίγουρο εάν μια </a:t>
            </a:r>
            <a:r>
              <a:rPr lang="el-GR" sz="2000" dirty="0" err="1"/>
              <a:t>παρατηρηθείσα</a:t>
            </a:r>
            <a:r>
              <a:rPr lang="el-GR" sz="2000" dirty="0"/>
              <a:t> στροφή είναι θετική ή αρνητική είναι συχνά απαραίτητο να γίνει μια δεύτερη μέτρηση που χρησιμοποιεί ένα διαφορετικό ποσό ή συγκέντρωση του δείγματος.  Στην παραπάνω εικόνα, παραδείγματος χάριν, η γωνία α μπορεί να είναι –90ο ή + 270ο παρά + 90ο. Εάν η συγκέντρωση του δείγματος </a:t>
            </a:r>
            <a:r>
              <a:rPr lang="el-GR" sz="2000" dirty="0" smtClean="0"/>
              <a:t>μειωθεί </a:t>
            </a:r>
            <a:r>
              <a:rPr lang="el-GR" sz="2000" dirty="0"/>
              <a:t>κατά 10%, τότε η θετική στροφή θα αλλάξει σε + 81ο (ή + 243ο) ενώ η αρνητική στροφή θα αλλάξει σε –81ο και το σωστό α  θα προσδιοριζόταν σαφώς</a:t>
            </a:r>
            <a:r>
              <a:rPr lang="el-GR" sz="2000" dirty="0" smtClean="0"/>
              <a:t>.</a:t>
            </a:r>
            <a:endParaRPr lang="el-GR" sz="2000" dirty="0"/>
          </a:p>
        </p:txBody>
      </p:sp>
      <p:pic>
        <p:nvPicPr>
          <p:cNvPr id="9" name="Picture 6"/>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164951" y="5085184"/>
            <a:ext cx="6503393" cy="1268514"/>
          </a:xfrm>
          <a:prstGeom prst="rect">
            <a:avLst/>
          </a:prstGeom>
          <a:solidFill>
            <a:schemeClr val="accent2"/>
          </a:solidFill>
          <a:ln>
            <a:noFill/>
          </a:ln>
          <a:effec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89251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323528" y="116632"/>
            <a:ext cx="8373616" cy="1296144"/>
          </a:xfrm>
        </p:spPr>
        <p:txBody>
          <a:bodyPr>
            <a:noAutofit/>
          </a:bodyPr>
          <a:lstStyle/>
          <a:p>
            <a:r>
              <a:rPr lang="el-GR" dirty="0" smtClean="0"/>
              <a:t>Προβολή ασύμμετρου άνθρακα</a:t>
            </a:r>
            <a:r>
              <a:rPr lang="el-GR" dirty="0"/>
              <a:t> </a:t>
            </a:r>
            <a:r>
              <a:rPr lang="el-GR" sz="3000" b="0" dirty="0" smtClean="0"/>
              <a:t>1/2</a:t>
            </a:r>
            <a:endParaRPr lang="el-GR" sz="3000" b="0" dirty="0"/>
          </a:p>
        </p:txBody>
      </p:sp>
      <p:grpSp>
        <p:nvGrpSpPr>
          <p:cNvPr id="11" name="Ομάδα 10"/>
          <p:cNvGrpSpPr/>
          <p:nvPr/>
        </p:nvGrpSpPr>
        <p:grpSpPr>
          <a:xfrm>
            <a:off x="179512" y="2564904"/>
            <a:ext cx="8784976" cy="1944216"/>
            <a:chOff x="691859" y="5147814"/>
            <a:chExt cx="8470592" cy="1710186"/>
          </a:xfrm>
        </p:grpSpPr>
        <p:pic>
          <p:nvPicPr>
            <p:cNvPr id="10" name="Θέση περιεχομένου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691859" y="5147814"/>
              <a:ext cx="8470592" cy="1710186"/>
            </a:xfrm>
            <a:prstGeom prst="rect">
              <a:avLst/>
            </a:prstGeom>
          </p:spPr>
        </p:pic>
        <p:sp>
          <p:nvSpPr>
            <p:cNvPr id="8" name="Έλλειψη 7"/>
            <p:cNvSpPr/>
            <p:nvPr/>
          </p:nvSpPr>
          <p:spPr>
            <a:xfrm>
              <a:off x="3571257" y="558924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gr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4251728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a:xfrm>
            <a:off x="323528" y="116632"/>
            <a:ext cx="8373616" cy="1296144"/>
          </a:xfrm>
        </p:spPr>
        <p:txBody>
          <a:bodyPr>
            <a:normAutofit/>
          </a:bodyPr>
          <a:lstStyle/>
          <a:p>
            <a:r>
              <a:rPr lang="el-GR" dirty="0" smtClean="0"/>
              <a:t>Προβολή ασύμμετρου άνθρακα </a:t>
            </a:r>
            <a:r>
              <a:rPr lang="el-GR" sz="3000" b="0" dirty="0"/>
              <a:t>2</a:t>
            </a:r>
            <a:r>
              <a:rPr lang="el-GR" sz="3000" b="0" dirty="0" smtClean="0"/>
              <a:t>/2</a:t>
            </a:r>
            <a:endParaRPr lang="el-GR" sz="3000" b="0" dirty="0"/>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
        <p:nvSpPr>
          <p:cNvPr id="7" name="Θέση περιεχομένου 6"/>
          <p:cNvSpPr>
            <a:spLocks noGrp="1"/>
          </p:cNvSpPr>
          <p:nvPr>
            <p:ph idx="1"/>
          </p:nvPr>
        </p:nvSpPr>
        <p:spPr>
          <a:xfrm>
            <a:off x="323528" y="1484784"/>
            <a:ext cx="8712968" cy="5157192"/>
          </a:xfrm>
        </p:spPr>
        <p:txBody>
          <a:bodyPr>
            <a:noAutofit/>
          </a:bodyPr>
          <a:lstStyle/>
          <a:p>
            <a:pPr>
              <a:spcBef>
                <a:spcPts val="0"/>
              </a:spcBef>
            </a:pPr>
            <a:r>
              <a:rPr lang="el-GR" sz="2200" b="1" dirty="0"/>
              <a:t>MΕΤΑΦΟΡΕΣ ΥΠΟΚΑΤΑΣΤΑΤΩΝ ΜΕ ΣΤΟΧΟ ΝΑ ΠΑΕΙ ΤΟ ΜΙΚΡΟΤΕΡΟ ΚΑΤΩ</a:t>
            </a:r>
            <a:r>
              <a:rPr lang="el-GR" sz="2200" dirty="0"/>
              <a:t>. </a:t>
            </a:r>
          </a:p>
          <a:p>
            <a:pPr marL="0" indent="0">
              <a:spcBef>
                <a:spcPts val="0"/>
              </a:spcBef>
              <a:buNone/>
            </a:pPr>
            <a:r>
              <a:rPr lang="el-GR" sz="2200" dirty="0"/>
              <a:t>Έχοντας προσδιορίσει τη σειρά προτεραιότητας των τεσσάρων ομάδων του ασύμμετρου ατόμου άνθρακα, μπορούμε να απεικονίσουμε στερεοχημικά μια ένωση, ακολουθώντας την παρακάτω διαδικασία. </a:t>
            </a:r>
            <a:endParaRPr lang="el-GR" sz="2200" dirty="0" smtClean="0"/>
          </a:p>
          <a:p>
            <a:pPr marL="0" indent="0">
              <a:spcBef>
                <a:spcPts val="0"/>
              </a:spcBef>
              <a:buNone/>
            </a:pPr>
            <a:r>
              <a:rPr lang="el-GR" sz="2200" dirty="0" smtClean="0"/>
              <a:t>Προσανατολίζουμε </a:t>
            </a:r>
            <a:r>
              <a:rPr lang="el-GR" sz="2200" dirty="0"/>
              <a:t>το μόριο, ώστε ο </a:t>
            </a:r>
            <a:r>
              <a:rPr lang="el-GR" sz="2200" dirty="0" err="1"/>
              <a:t>υποκαταστάτης</a:t>
            </a:r>
            <a:r>
              <a:rPr lang="el-GR" sz="2200" dirty="0"/>
              <a:t> με τη μικρότερη προτεραιότητα (Η) να βρεθεί στην </a:t>
            </a:r>
            <a:r>
              <a:rPr lang="el-GR" sz="2200" dirty="0" smtClean="0"/>
              <a:t>κάτω </a:t>
            </a:r>
            <a:r>
              <a:rPr lang="el-GR" sz="2200" dirty="0"/>
              <a:t>θέση. </a:t>
            </a:r>
            <a:r>
              <a:rPr lang="el-GR" sz="2200" dirty="0" smtClean="0"/>
              <a:t>Πρώτα </a:t>
            </a:r>
            <a:r>
              <a:rPr lang="el-GR" sz="2200" dirty="0"/>
              <a:t>το προβάλουμε στο επίπεδο του χαρτιού ώστε οι δυο οριζόντιοι υποκατάστατες, να  είναι μπροστά από το επίπεδο και οι δυο κάθετοι πίσω</a:t>
            </a:r>
            <a:r>
              <a:rPr lang="el-GR" sz="2200" dirty="0" smtClean="0"/>
              <a:t>. </a:t>
            </a:r>
            <a:r>
              <a:rPr lang="el-GR" sz="2200" dirty="0"/>
              <a:t>Στην συνεχεία περιστρέφουμε κατά ¼,1/4,1/2 όσες φορές και να χρειαστεί μέχρι το μικρότερο να πάει </a:t>
            </a:r>
            <a:r>
              <a:rPr lang="el-GR" sz="2200" dirty="0" smtClean="0"/>
              <a:t>κάτω. Αριθμούμε </a:t>
            </a:r>
            <a:r>
              <a:rPr lang="el-GR" sz="2200" dirty="0"/>
              <a:t>από τον μεγαλύτερο στον </a:t>
            </a:r>
            <a:r>
              <a:rPr lang="el-GR" sz="2200" dirty="0" smtClean="0"/>
              <a:t>μικρότερο.</a:t>
            </a:r>
            <a:endParaRPr lang="el-GR" sz="2200" dirty="0"/>
          </a:p>
        </p:txBody>
      </p:sp>
    </p:spTree>
    <p:extLst>
      <p:ext uri="{BB962C8B-B14F-4D97-AF65-F5344CB8AC3E}">
        <p14:creationId xmlns:p14="http://schemas.microsoft.com/office/powerpoint/2010/main" val="34014090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Βασίλειος </a:t>
            </a:r>
            <a:r>
              <a:rPr lang="el-GR" sz="2000" dirty="0" err="1" smtClean="0"/>
              <a:t>Ντουρτόγλου</a:t>
            </a:r>
            <a:r>
              <a:rPr lang="el-GR" sz="2000" dirty="0" smtClean="0"/>
              <a:t> 2014. Βασίλειος </a:t>
            </a:r>
            <a:r>
              <a:rPr lang="el-GR" sz="2000" dirty="0" err="1" smtClean="0"/>
              <a:t>Ντουρτόγλου</a:t>
            </a:r>
            <a:r>
              <a:rPr lang="el-GR" sz="2000" dirty="0" smtClean="0"/>
              <a:t>. «Οργανική Χημεία – Θ . Ενότητα 3</a:t>
            </a:r>
            <a:r>
              <a:rPr lang="en-US" sz="2000" dirty="0" smtClean="0"/>
              <a:t>:</a:t>
            </a:r>
            <a:r>
              <a:rPr lang="el-GR" sz="2000" dirty="0"/>
              <a:t> Ισομέρεια -Στερεοϊσομέρεια».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4202148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486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l-GR" sz="4000" dirty="0" smtClean="0"/>
              <a:t>Στερεοϊσομέρεια</a:t>
            </a:r>
            <a:endParaRPr lang="el-GR" sz="3200" b="0" dirty="0"/>
          </a:p>
        </p:txBody>
      </p:sp>
      <p:sp>
        <p:nvSpPr>
          <p:cNvPr id="30723" name="Rectangle 3"/>
          <p:cNvSpPr>
            <a:spLocks noGrp="1" noChangeArrowheads="1"/>
          </p:cNvSpPr>
          <p:nvPr>
            <p:ph type="body" idx="4294967295"/>
          </p:nvPr>
        </p:nvSpPr>
        <p:spPr>
          <a:xfrm>
            <a:off x="251520" y="1556792"/>
            <a:ext cx="1944216" cy="4824536"/>
          </a:xfrm>
          <a:ln>
            <a:solidFill>
              <a:srgbClr val="215678"/>
            </a:solidFill>
            <a:prstDash val="dash"/>
          </a:ln>
        </p:spPr>
        <p:txBody>
          <a:bodyPr>
            <a:normAutofit/>
          </a:bodyPr>
          <a:lstStyle/>
          <a:p>
            <a:pPr marL="0" indent="0">
              <a:spcAft>
                <a:spcPts val="5400"/>
              </a:spcAft>
              <a:buNone/>
            </a:pPr>
            <a:r>
              <a:rPr lang="el-GR" sz="2200" dirty="0" smtClean="0">
                <a:latin typeface="Verdana" panose="020B0604030504040204" pitchFamily="34" charset="0"/>
                <a:ea typeface="Verdana" panose="020B0604030504040204" pitchFamily="34" charset="0"/>
                <a:cs typeface="Verdana" panose="020B0604030504040204" pitchFamily="34" charset="0"/>
              </a:rPr>
              <a:t>Γεωμετρική Ισομέρεια</a:t>
            </a: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marL="0" indent="0">
              <a:spcAft>
                <a:spcPts val="4200"/>
              </a:spcAft>
              <a:buNone/>
            </a:pPr>
            <a:r>
              <a:rPr lang="el-GR" sz="2200" dirty="0" smtClean="0">
                <a:latin typeface="Verdana" panose="020B0604030504040204" pitchFamily="34" charset="0"/>
                <a:ea typeface="Verdana" panose="020B0604030504040204" pitchFamily="34" charset="0"/>
                <a:cs typeface="Verdana" panose="020B0604030504040204" pitchFamily="34" charset="0"/>
              </a:rPr>
              <a:t>Ονομασία</a:t>
            </a:r>
          </a:p>
          <a:p>
            <a:pPr marL="0" indent="0">
              <a:spcAft>
                <a:spcPts val="9600"/>
              </a:spcAft>
              <a:buNone/>
            </a:pPr>
            <a:r>
              <a:rPr lang="en-US" sz="2200" dirty="0" smtClean="0">
                <a:latin typeface="Verdana" panose="020B0604030504040204" pitchFamily="34" charset="0"/>
                <a:ea typeface="Verdana" panose="020B0604030504040204" pitchFamily="34" charset="0"/>
                <a:cs typeface="Verdana" panose="020B0604030504040204" pitchFamily="34" charset="0"/>
              </a:rPr>
              <a:t>Cis-Trans</a:t>
            </a:r>
          </a:p>
          <a:p>
            <a:pPr marL="0" indent="0">
              <a:buNone/>
            </a:pPr>
            <a:r>
              <a:rPr lang="en-US" sz="2200" dirty="0" smtClean="0">
                <a:latin typeface="Verdana" panose="020B0604030504040204" pitchFamily="34" charset="0"/>
                <a:ea typeface="Verdana" panose="020B0604030504040204" pitchFamily="34" charset="0"/>
                <a:cs typeface="Verdana" panose="020B0604030504040204" pitchFamily="34" charset="0"/>
              </a:rPr>
              <a:t>Z-E</a:t>
            </a:r>
            <a:endParaRPr lang="el-GR" sz="22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AutoNum type="arabicPeriod"/>
            </a:pPr>
            <a:endParaRPr lang="el-GR" sz="22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tretch>
            <a:fillRect/>
          </a:stretch>
        </p:blipFill>
        <p:spPr bwMode="auto">
          <a:xfrm>
            <a:off x="2411760" y="1412776"/>
            <a:ext cx="619972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34922"/>
          <a:stretch/>
        </p:blipFill>
        <p:spPr bwMode="auto">
          <a:xfrm>
            <a:off x="2483768" y="3789040"/>
            <a:ext cx="5902942" cy="2094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4348" r="48403"/>
          <a:stretch/>
        </p:blipFill>
        <p:spPr bwMode="auto">
          <a:xfrm>
            <a:off x="2483768" y="5811572"/>
            <a:ext cx="3009384" cy="49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1301258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8"/>
          <p:cNvSpPr>
            <a:spLocks noGrp="1"/>
          </p:cNvSpPr>
          <p:nvPr>
            <p:ph type="title"/>
          </p:nvPr>
        </p:nvSpPr>
        <p:spPr/>
        <p:txBody>
          <a:bodyPr>
            <a:normAutofit/>
          </a:bodyPr>
          <a:lstStyle/>
          <a:p>
            <a:r>
              <a:rPr lang="el-GR" dirty="0" smtClean="0"/>
              <a:t>Στερεοϊσομέρεια</a:t>
            </a:r>
            <a:endParaRPr lang="el-GR" dirty="0"/>
          </a:p>
        </p:txBody>
      </p:sp>
      <p:sp>
        <p:nvSpPr>
          <p:cNvPr id="10" name="Ορθογώνιο 9"/>
          <p:cNvSpPr/>
          <p:nvPr/>
        </p:nvSpPr>
        <p:spPr>
          <a:xfrm>
            <a:off x="311686" y="1396906"/>
            <a:ext cx="1884050" cy="3877985"/>
          </a:xfrm>
          <a:prstGeom prst="rect">
            <a:avLst/>
          </a:prstGeom>
          <a:ln>
            <a:solidFill>
              <a:srgbClr val="215678"/>
            </a:solidFill>
            <a:prstDash val="dash"/>
          </a:ln>
        </p:spPr>
        <p:txBody>
          <a:bodyPr wrap="square">
            <a:spAutoFit/>
          </a:bodyPr>
          <a:lstStyle/>
          <a:p>
            <a:pPr>
              <a:spcBef>
                <a:spcPts val="0"/>
              </a:spcBef>
              <a:spcAft>
                <a:spcPts val="8400"/>
              </a:spcAft>
            </a:pP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Η έννοια της ισομέρειας </a:t>
            </a:r>
            <a:r>
              <a:rPr lang="el-GR" sz="22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cis</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r>
              <a:rPr lang="el-GR" sz="2200" dirty="0" err="1" smtClean="0">
                <a:solidFill>
                  <a:prstClr val="black"/>
                </a:solidFill>
                <a:latin typeface="Verdana" panose="020B0604030504040204" pitchFamily="34" charset="0"/>
                <a:ea typeface="Verdana" panose="020B0604030504040204" pitchFamily="34" charset="0"/>
                <a:cs typeface="Verdana" panose="020B0604030504040204" pitchFamily="34" charset="0"/>
              </a:rPr>
              <a:t>trans</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a:spcBef>
                <a:spcPts val="0"/>
              </a:spcBef>
              <a:spcAft>
                <a:spcPts val="8400"/>
              </a:spcAft>
            </a:pP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H </a:t>
            </a:r>
            <a:r>
              <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rPr>
              <a:t>έννοια του ασύμμετρου </a:t>
            </a:r>
            <a:r>
              <a:rPr lang="el-GR" sz="22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άνθρακα.</a:t>
            </a:r>
            <a:endParaRPr lang="el-GR" sz="22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 name="Θέση περιεχομένου 4"/>
          <p:cNvSpPr>
            <a:spLocks noGrp="1"/>
          </p:cNvSpPr>
          <p:nvPr>
            <p:ph idx="1"/>
          </p:nvPr>
        </p:nvSpPr>
        <p:spPr>
          <a:xfrm>
            <a:off x="2339752" y="1412776"/>
            <a:ext cx="6480720" cy="2088232"/>
          </a:xfrm>
        </p:spPr>
        <p:txBody>
          <a:bodyPr>
            <a:normAutofit lnSpcReduction="10000"/>
          </a:bodyPr>
          <a:lstStyle/>
          <a:p>
            <a:pPr>
              <a:lnSpc>
                <a:spcPct val="124000"/>
              </a:lnSpc>
            </a:pPr>
            <a:r>
              <a:rPr lang="el-GR" dirty="0" smtClean="0"/>
              <a:t>Ένας γραμμικός ακόρεστος υδρογονάνθρακας με δυο ασύμμετρους άνθρακες (άνθρακας 8 και ο άνθρακας 4) και ένα διπλό δεσμό μεταξύ των ανθράκων 6 και 5.</a:t>
            </a:r>
            <a:endParaRPr lang="el-G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4400" y="3212976"/>
            <a:ext cx="3096344" cy="354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718671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07504" y="116632"/>
            <a:ext cx="9036496" cy="1152128"/>
          </a:xfrm>
        </p:spPr>
        <p:txBody>
          <a:bodyPr>
            <a:normAutofit/>
          </a:bodyPr>
          <a:lstStyle/>
          <a:p>
            <a:r>
              <a:rPr lang="el-GR" sz="3000" dirty="0"/>
              <a:t>Η αρχιτεκτονική ενός μορίου θεμελιώδης αρχή των βιολογικών </a:t>
            </a:r>
            <a:r>
              <a:rPr lang="el-GR" sz="3000" dirty="0" smtClean="0"/>
              <a:t>ιδιοτήτων</a:t>
            </a:r>
            <a:endParaRPr lang="el-GR" sz="3000" dirty="0"/>
          </a:p>
        </p:txBody>
      </p:sp>
      <p:sp>
        <p:nvSpPr>
          <p:cNvPr id="8" name="Θέση κειμένου 7"/>
          <p:cNvSpPr>
            <a:spLocks noGrp="1"/>
          </p:cNvSpPr>
          <p:nvPr>
            <p:ph type="body" sz="quarter" idx="4294967295"/>
          </p:nvPr>
        </p:nvSpPr>
        <p:spPr>
          <a:xfrm>
            <a:off x="466072" y="1731020"/>
            <a:ext cx="3888375" cy="977900"/>
          </a:xfrm>
          <a:noFill/>
        </p:spPr>
        <p:txBody>
          <a:bodyPr>
            <a:normAutofit/>
          </a:bodyPr>
          <a:lstStyle/>
          <a:p>
            <a:pPr>
              <a:buClr>
                <a:srgbClr val="215678"/>
              </a:buClr>
              <a:buSzPct val="110000"/>
              <a:buFont typeface="Wingdings" panose="05000000000000000000" pitchFamily="2" charset="2"/>
              <a:buChar char="§"/>
            </a:pPr>
            <a:r>
              <a:rPr lang="el-GR" sz="2400" b="1" dirty="0" smtClean="0">
                <a:latin typeface="Verdana" panose="020B0604030504040204" pitchFamily="34" charset="0"/>
                <a:ea typeface="Verdana" panose="020B0604030504040204" pitchFamily="34" charset="0"/>
                <a:cs typeface="Verdana" panose="020B0604030504040204" pitchFamily="34" charset="0"/>
              </a:rPr>
              <a:t>Το μόριο γραμμένο στο χαρτί.</a:t>
            </a:r>
            <a:endParaRPr lang="el-GR"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2053" name="Picture 5"/>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bwMode="auto">
          <a:xfrm>
            <a:off x="795070" y="2492896"/>
            <a:ext cx="3381665"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Θέση κειμένου 8"/>
          <p:cNvSpPr>
            <a:spLocks noGrp="1"/>
          </p:cNvSpPr>
          <p:nvPr>
            <p:ph type="body" sz="quarter" idx="4294967295"/>
          </p:nvPr>
        </p:nvSpPr>
        <p:spPr>
          <a:xfrm>
            <a:off x="4930569" y="1731020"/>
            <a:ext cx="4105927" cy="977900"/>
          </a:xfrm>
          <a:noFill/>
        </p:spPr>
        <p:txBody>
          <a:bodyPr>
            <a:normAutofit fontScale="92500"/>
          </a:bodyPr>
          <a:lstStyle/>
          <a:p>
            <a:pPr>
              <a:buClr>
                <a:srgbClr val="215678"/>
              </a:buClr>
              <a:buSzPct val="110000"/>
              <a:buFont typeface="Wingdings" panose="05000000000000000000" pitchFamily="2" charset="2"/>
              <a:buChar char="§"/>
            </a:pPr>
            <a:r>
              <a:rPr lang="el-GR" sz="2400" b="1" dirty="0">
                <a:latin typeface="Verdana" panose="020B0604030504040204" pitchFamily="34" charset="0"/>
                <a:ea typeface="Verdana" panose="020B0604030504040204" pitchFamily="34" charset="0"/>
                <a:cs typeface="Verdana" panose="020B0604030504040204" pitchFamily="34" charset="0"/>
              </a:rPr>
              <a:t>Το μόριο  </a:t>
            </a:r>
            <a:r>
              <a:rPr lang="el-GR" sz="2400" b="1" dirty="0" smtClean="0">
                <a:latin typeface="Verdana" panose="020B0604030504040204" pitchFamily="34" charset="0"/>
                <a:ea typeface="Verdana" panose="020B0604030504040204" pitchFamily="34" charset="0"/>
                <a:cs typeface="Verdana" panose="020B0604030504040204" pitchFamily="34" charset="0"/>
              </a:rPr>
              <a:t>σχεδιασμένο στον χώρο.</a:t>
            </a:r>
            <a:endParaRPr lang="el-GR" sz="2400" b="1" dirty="0">
              <a:latin typeface="Verdana" panose="020B0604030504040204" pitchFamily="34" charset="0"/>
              <a:ea typeface="Verdana" panose="020B0604030504040204" pitchFamily="34" charset="0"/>
              <a:cs typeface="Verdana" panose="020B0604030504040204" pitchFamily="34" charset="0"/>
            </a:endParaRPr>
          </a:p>
        </p:txBody>
      </p:sp>
      <p:pic>
        <p:nvPicPr>
          <p:cNvPr id="2052" name="Picture 4"/>
          <p:cNvPicPr>
            <a:picLocks noGrp="1" noChangeAspect="1" noChangeArrowheads="1"/>
          </p:cNvPicPr>
          <p:nvPr>
            <p:ph sz="quarter" idx="4294967295"/>
          </p:nvPr>
        </p:nvPicPr>
        <p:blipFill>
          <a:blip r:embed="rId4">
            <a:extLst>
              <a:ext uri="{28A0092B-C50C-407E-A947-70E740481C1C}">
                <a14:useLocalDpi xmlns:a14="http://schemas.microsoft.com/office/drawing/2010/main"/>
              </a:ext>
            </a:extLst>
          </a:blip>
          <a:srcRect/>
          <a:stretch>
            <a:fillRect/>
          </a:stretch>
        </p:blipFill>
        <p:spPr bwMode="auto">
          <a:xfrm>
            <a:off x="5580112" y="2924943"/>
            <a:ext cx="2520280" cy="2701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2891776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l-GR" sz="4000" dirty="0" err="1"/>
              <a:t>Χειρομορφία</a:t>
            </a:r>
            <a:r>
              <a:rPr lang="el-GR" sz="4000" dirty="0"/>
              <a:t> - </a:t>
            </a:r>
            <a:r>
              <a:rPr lang="el-GR" sz="4000" dirty="0" err="1"/>
              <a:t>Εναντιομέρεια</a:t>
            </a:r>
            <a:endParaRPr lang="el-GR" sz="4000" dirty="0"/>
          </a:p>
        </p:txBody>
      </p:sp>
      <p:pic>
        <p:nvPicPr>
          <p:cNvPr id="46084" name="Picture 4" descr="symmetry"/>
          <p:cNvPicPr>
            <a:picLocks noGrp="1" noChangeAspect="1" noChangeArrowheads="1"/>
          </p:cNvPicPr>
          <p:nvPr>
            <p:ph idx="1"/>
          </p:nvPr>
        </p:nvPicPr>
        <p:blipFill>
          <a:blip r:embed="rId3">
            <a:extLst>
              <a:ext uri="{28A0092B-C50C-407E-A947-70E740481C1C}">
                <a14:useLocalDpi xmlns:a14="http://schemas.microsoft.com/office/drawing/2010/main"/>
              </a:ext>
            </a:extLst>
          </a:blip>
          <a:stretch>
            <a:fillRect/>
          </a:stretch>
        </p:blipFill>
        <p:spPr>
          <a:xfrm>
            <a:off x="1043608" y="1340768"/>
            <a:ext cx="6573415" cy="223224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Ορθογώνιο 1"/>
          <p:cNvSpPr/>
          <p:nvPr/>
        </p:nvSpPr>
        <p:spPr>
          <a:xfrm>
            <a:off x="6588224" y="3439112"/>
            <a:ext cx="2160240" cy="461665"/>
          </a:xfrm>
          <a:prstGeom prst="rect">
            <a:avLst/>
          </a:prstGeom>
        </p:spPr>
        <p:txBody>
          <a:bodyPr wrap="square">
            <a:spAutoFit/>
          </a:bodyPr>
          <a:lstStyle/>
          <a:p>
            <a:pPr algn="ctr"/>
            <a:r>
              <a:rPr lang="en-US" sz="1200" dirty="0" smtClean="0">
                <a:solidFill>
                  <a:prstClr val="black"/>
                </a:solidFill>
                <a:latin typeface="Calibri"/>
                <a:hlinkClick r:id="rId4"/>
              </a:rPr>
              <a:t>chemwiki.ucdavis.edu</a:t>
            </a:r>
            <a:r>
              <a:rPr lang="el-GR" sz="1200" dirty="0" smtClean="0">
                <a:solidFill>
                  <a:prstClr val="black"/>
                </a:solidFill>
                <a:latin typeface="Calibri"/>
              </a:rPr>
              <a:t> </a:t>
            </a:r>
            <a:r>
              <a:rPr lang="el-GR" sz="1200" dirty="0">
                <a:solidFill>
                  <a:prstClr val="black"/>
                </a:solidFill>
                <a:latin typeface="Calibri"/>
              </a:rPr>
              <a:t>με άδεια </a:t>
            </a:r>
            <a:r>
              <a:rPr lang="en-US" sz="1200" dirty="0">
                <a:solidFill>
                  <a:prstClr val="black"/>
                </a:solidFill>
                <a:latin typeface="Calibri"/>
                <a:hlinkClick r:id="rId5"/>
              </a:rPr>
              <a:t>CC BY-NC-SA 3.0 </a:t>
            </a:r>
            <a:r>
              <a:rPr lang="en-US" sz="1200" dirty="0" smtClean="0">
                <a:solidFill>
                  <a:prstClr val="black"/>
                </a:solidFill>
                <a:latin typeface="Calibri"/>
                <a:hlinkClick r:id="rId5"/>
              </a:rPr>
              <a:t>US</a:t>
            </a:r>
            <a:endParaRPr lang="en-US" sz="1200" dirty="0">
              <a:solidFill>
                <a:prstClr val="black"/>
              </a:solidFill>
              <a:latin typeface="Calibri"/>
            </a:endParaRPr>
          </a:p>
        </p:txBody>
      </p:sp>
      <p:pic>
        <p:nvPicPr>
          <p:cNvPr id="46086" name="Picture 6" descr="chirexp2"/>
          <p:cNvPicPr>
            <a:picLocks noGrp="1" noChangeAspect="1" noChangeArrowheads="1"/>
          </p:cNvPicPr>
          <p:nvPr>
            <p:ph sz="quarter" idx="4294967295"/>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a:xfrm>
            <a:off x="1187624" y="4005064"/>
            <a:ext cx="3851920" cy="22385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Ορθογώνιο 8"/>
          <p:cNvSpPr/>
          <p:nvPr/>
        </p:nvSpPr>
        <p:spPr>
          <a:xfrm>
            <a:off x="2267744" y="6371283"/>
            <a:ext cx="1944216" cy="276999"/>
          </a:xfrm>
          <a:prstGeom prst="rect">
            <a:avLst/>
          </a:prstGeom>
        </p:spPr>
        <p:txBody>
          <a:bodyPr wrap="square">
            <a:spAutoFit/>
          </a:bodyPr>
          <a:lstStyle/>
          <a:p>
            <a:pPr algn="ctr"/>
            <a:r>
              <a:rPr lang="en-US" sz="1200" dirty="0" smtClean="0">
                <a:solidFill>
                  <a:prstClr val="black"/>
                </a:solidFill>
                <a:latin typeface="Calibri"/>
                <a:hlinkClick r:id="rId8"/>
              </a:rPr>
              <a:t>chemistry.msu.edu</a:t>
            </a:r>
            <a:endParaRPr lang="el-GR" sz="1200" dirty="0">
              <a:solidFill>
                <a:prstClr val="black"/>
              </a:solidFill>
              <a:latin typeface="Calibri"/>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p14="http://schemas.microsoft.com/office/powerpoint/2010/main" val="2035940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Ασύμμετρος άνθρακας</a:t>
            </a:r>
            <a:endParaRPr lang="el-GR" dirty="0"/>
          </a:p>
        </p:txBody>
      </p:sp>
      <p:sp>
        <p:nvSpPr>
          <p:cNvPr id="3" name="Θέση περιεχομένου 2"/>
          <p:cNvSpPr>
            <a:spLocks noGrp="1"/>
          </p:cNvSpPr>
          <p:nvPr>
            <p:ph idx="1"/>
          </p:nvPr>
        </p:nvSpPr>
        <p:spPr/>
        <p:txBody>
          <a:bodyPr/>
          <a:lstStyle/>
          <a:p>
            <a:pPr>
              <a:lnSpc>
                <a:spcPct val="115000"/>
              </a:lnSpc>
              <a:spcAft>
                <a:spcPts val="1000"/>
              </a:spcAft>
            </a:pPr>
            <a:r>
              <a:rPr lang="el-GR" dirty="0">
                <a:ea typeface="Calibri"/>
                <a:cs typeface="Times New Roman"/>
              </a:rPr>
              <a:t>Ο ασύμμετρος άνθρακας</a:t>
            </a:r>
          </a:p>
          <a:p>
            <a:pPr>
              <a:lnSpc>
                <a:spcPct val="115000"/>
              </a:lnSpc>
              <a:spcAft>
                <a:spcPts val="1000"/>
              </a:spcAft>
            </a:pPr>
            <a:r>
              <a:rPr lang="el-GR" dirty="0">
                <a:ea typeface="Calibri"/>
                <a:cs typeface="Times New Roman"/>
              </a:rPr>
              <a:t>Ο ασύμμετρος άνθρακας είναι ένας άνθρακας του οποίου  οι τέσσερις υποκατάστατες είναι διαφορετικοί . Ο άνθρακας αυτός  έχει οπτικές ιδιότητες.</a:t>
            </a:r>
          </a:p>
          <a:p>
            <a:endParaRPr lang="el-GR" dirty="0"/>
          </a:p>
        </p:txBody>
      </p:sp>
      <p:pic>
        <p:nvPicPr>
          <p:cNvPr id="3074" name="Picture 2" descr="File:Chiral molecures example.sv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7664" y="3645024"/>
            <a:ext cx="5963816" cy="263898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6"/>
          <p:cNvSpPr/>
          <p:nvPr/>
        </p:nvSpPr>
        <p:spPr>
          <a:xfrm>
            <a:off x="3053407" y="6385527"/>
            <a:ext cx="29523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Chiral </a:t>
            </a:r>
            <a:r>
              <a:rPr lang="en-US" sz="1200" dirty="0" err="1">
                <a:solidFill>
                  <a:prstClr val="black"/>
                </a:solidFill>
                <a:latin typeface="Calibri"/>
                <a:hlinkClick r:id="rId3"/>
              </a:rPr>
              <a:t>molecures</a:t>
            </a:r>
            <a:r>
              <a:rPr lang="en-US" sz="1200" dirty="0">
                <a:solidFill>
                  <a:prstClr val="black"/>
                </a:solidFill>
                <a:latin typeface="Calibri"/>
                <a:hlinkClick r:id="rId3"/>
              </a:rPr>
              <a:t> </a:t>
            </a:r>
            <a:r>
              <a:rPr lang="en-US" sz="1200" dirty="0" smtClean="0">
                <a:solidFill>
                  <a:prstClr val="black"/>
                </a:solidFill>
                <a:latin typeface="Calibri"/>
                <a:hlinkClick r:id="rId3"/>
              </a:rPr>
              <a:t>example</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a:solidFill>
                  <a:prstClr val="black"/>
                </a:solidFill>
                <a:latin typeface="Calibri"/>
                <a:hlinkClick r:id="rId4" tooltip="User:Calvero"/>
              </a:rPr>
              <a:t>Calvero</a:t>
            </a:r>
            <a:r>
              <a:rPr lang="el-GR" sz="1200" dirty="0" smtClean="0">
                <a:solidFill>
                  <a:prstClr val="black">
                    <a:lumMod val="65000"/>
                    <a:lumOff val="35000"/>
                  </a:prstClr>
                </a:solidFill>
                <a:latin typeface="Calibri"/>
              </a:rPr>
              <a:t> διαθέσιμο ως κοινό κτήμα</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610209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323528" y="116632"/>
            <a:ext cx="8373616" cy="1080120"/>
          </a:xfrm>
        </p:spPr>
        <p:txBody>
          <a:bodyPr>
            <a:noAutofit/>
          </a:bodyPr>
          <a:lstStyle/>
          <a:p>
            <a:r>
              <a:rPr lang="el-GR" dirty="0"/>
              <a:t>Πολωσίμετρο – Ειδική στροφική </a:t>
            </a:r>
            <a:r>
              <a:rPr lang="el-GR" dirty="0" smtClean="0"/>
              <a:t>ικανότητα </a:t>
            </a:r>
            <a:endParaRPr lang="el-GR" sz="3200" b="0" dirty="0"/>
          </a:p>
        </p:txBody>
      </p:sp>
      <p:sp>
        <p:nvSpPr>
          <p:cNvPr id="9" name="Θέση περιεχομένου 8"/>
          <p:cNvSpPr>
            <a:spLocks noGrp="1"/>
          </p:cNvSpPr>
          <p:nvPr>
            <p:ph idx="1"/>
          </p:nvPr>
        </p:nvSpPr>
        <p:spPr>
          <a:xfrm>
            <a:off x="323528" y="1556792"/>
            <a:ext cx="8496944" cy="5184576"/>
          </a:xfrm>
        </p:spPr>
        <p:txBody>
          <a:bodyPr>
            <a:normAutofit/>
          </a:bodyPr>
          <a:lstStyle/>
          <a:p>
            <a:pPr>
              <a:lnSpc>
                <a:spcPct val="114000"/>
              </a:lnSpc>
            </a:pPr>
            <a:r>
              <a:rPr lang="el-GR" dirty="0" smtClean="0"/>
              <a:t>Η </a:t>
            </a:r>
            <a:r>
              <a:rPr lang="el-GR" dirty="0"/>
              <a:t>γωνία στροφής, όπως μετριέται με το πολωσίμετρο, είναι ανάλογη της συγκέντρωσης της οπτικά ενεργής ουσίας καθώς και του μήκους της κυψελίδας στην οποία εισάγεται το δείγμα. Η γωνία στροφής εξαρτάται επίσης από το μήκος κύματος του χρησιμοποιούμενου φωτός και τη θερμοκρασία του εξεταζόμενου διαλύματος. Για συγκριτικούς λόγους χρησιμοποιείται η ειδική στροφή [α]. Κάθε οπτικά ενεργή ουσία έχει τη δική της χαρακτηριστική ειδική στροφική ικανότητα ή ειδική στροφή. </a:t>
            </a:r>
            <a:endParaRPr 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6353059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728192"/>
          </a:xfrm>
        </p:spPr>
        <p:txBody>
          <a:bodyPr>
            <a:noAutofit/>
          </a:bodyPr>
          <a:lstStyle/>
          <a:p>
            <a:r>
              <a:rPr lang="el-GR" sz="3000" dirty="0"/>
              <a:t>Οι ενώσεις που έχουν στο μόριο τους ασύμμετρους άνθρακες έχουν οπτικές ιδιότητες που μετρούνται με την στροφή του πολωμένου </a:t>
            </a:r>
            <a:r>
              <a:rPr lang="el-GR" sz="3000" dirty="0" smtClean="0"/>
              <a:t>φωτός</a:t>
            </a:r>
            <a:r>
              <a:rPr lang="en-US" sz="3000" dirty="0" smtClean="0"/>
              <a:t> </a:t>
            </a:r>
            <a:r>
              <a:rPr lang="el-GR" sz="3000" b="0" dirty="0" smtClean="0"/>
              <a:t>1/2</a:t>
            </a:r>
            <a:endParaRPr lang="el-GR" sz="3000" b="0" dirty="0"/>
          </a:p>
        </p:txBody>
      </p:sp>
      <p:sp>
        <p:nvSpPr>
          <p:cNvPr id="4" name="Θέση περιεχομένου 3"/>
          <p:cNvSpPr>
            <a:spLocks noGrp="1"/>
          </p:cNvSpPr>
          <p:nvPr>
            <p:ph idx="1"/>
          </p:nvPr>
        </p:nvSpPr>
        <p:spPr>
          <a:xfrm>
            <a:off x="107504" y="2031231"/>
            <a:ext cx="8784976" cy="3024336"/>
          </a:xfrm>
        </p:spPr>
        <p:txBody>
          <a:bodyPr>
            <a:normAutofit/>
          </a:bodyPr>
          <a:lstStyle/>
          <a:p>
            <a:r>
              <a:rPr lang="el-GR" dirty="0"/>
              <a:t>Η μέτρηση της γωνίας στροφής του πολωμένου φωτός γίνεται με ένα όργανο που λέγεται πολωσίμετρο. Το όργανο αυτό περιλαμβάνει μια πηγή φωτός, δύο φακούς πόλωσης και μεταξύ των δύο φακών υπάρχει σωλήνας στον οποίο προσθέτουμε την προς εξέταση οπτικά ενεργό ουσία, όπως φαίνεται στο παρακάτω σχήμα</a:t>
            </a:r>
            <a:r>
              <a:rPr lang="el-GR" dirty="0" smtClean="0"/>
              <a:t>.</a:t>
            </a:r>
            <a:endParaRPr lang="el-GR" dirty="0"/>
          </a:p>
        </p:txBody>
      </p:sp>
      <p:grpSp>
        <p:nvGrpSpPr>
          <p:cNvPr id="8" name="Ομάδα 7"/>
          <p:cNvGrpSpPr/>
          <p:nvPr/>
        </p:nvGrpSpPr>
        <p:grpSpPr>
          <a:xfrm>
            <a:off x="2195737" y="4551511"/>
            <a:ext cx="4622809" cy="1728192"/>
            <a:chOff x="3923928" y="4149080"/>
            <a:chExt cx="4622809" cy="1728192"/>
          </a:xfrm>
        </p:grpSpPr>
        <p:pic>
          <p:nvPicPr>
            <p:cNvPr id="2050" name="Picture 2" descr="File:Polarimeter measuring system.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23928" y="4149080"/>
              <a:ext cx="4622809" cy="1728192"/>
            </a:xfrm>
            <a:prstGeom prst="rect">
              <a:avLst/>
            </a:prstGeom>
            <a:ln w="12700" cap="sq">
              <a:solidFill>
                <a:srgbClr val="215678"/>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24328" y="4365104"/>
              <a:ext cx="301686" cy="338554"/>
            </a:xfrm>
            <a:prstGeom prst="rect">
              <a:avLst/>
            </a:prstGeom>
            <a:noFill/>
            <a:ln w="12700">
              <a:noFill/>
            </a:ln>
          </p:spPr>
          <p:txBody>
            <a:bodyPr wrap="none" rtlCol="0">
              <a:spAutoFit/>
            </a:bodyPr>
            <a:lstStyle/>
            <a:p>
              <a:r>
                <a:rPr lang="el-GR" sz="1600" dirty="0" smtClean="0">
                  <a:solidFill>
                    <a:prstClr val="black"/>
                  </a:solidFill>
                  <a:latin typeface="Calibri"/>
                </a:rPr>
                <a:t>α</a:t>
              </a:r>
              <a:endParaRPr lang="el-GR" sz="1600" dirty="0">
                <a:solidFill>
                  <a:prstClr val="black"/>
                </a:solidFill>
                <a:latin typeface="Calibri"/>
              </a:endParaRPr>
            </a:p>
          </p:txBody>
        </p:sp>
      </p:grpSp>
      <p:sp>
        <p:nvSpPr>
          <p:cNvPr id="11" name="Rectangle 6"/>
          <p:cNvSpPr/>
          <p:nvPr/>
        </p:nvSpPr>
        <p:spPr>
          <a:xfrm>
            <a:off x="3030976" y="6423719"/>
            <a:ext cx="295232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Polarimeter measuring </a:t>
            </a:r>
            <a:r>
              <a:rPr lang="en-US" sz="1200" dirty="0" smtClean="0">
                <a:solidFill>
                  <a:prstClr val="black"/>
                </a:solidFill>
                <a:latin typeface="Calibri"/>
                <a:hlinkClick r:id="rId4"/>
              </a:rPr>
              <a:t>system</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err="1">
                <a:solidFill>
                  <a:prstClr val="black"/>
                </a:solidFill>
                <a:latin typeface="Calibri"/>
                <a:hlinkClick r:id="rId5" tooltip="User:Antonpaar (page does not exist)"/>
              </a:rPr>
              <a:t>Antonpaar</a:t>
            </a:r>
            <a:r>
              <a:rPr lang="el-GR" sz="1200" dirty="0" smtClean="0">
                <a:solidFill>
                  <a:prstClr val="black">
                    <a:lumMod val="65000"/>
                    <a:lumOff val="35000"/>
                  </a:prstClr>
                </a:solidFill>
                <a:latin typeface="Calibri"/>
              </a:rPr>
              <a:t> με άδεια </a:t>
            </a:r>
            <a:r>
              <a:rPr lang="en-US" sz="1200" dirty="0">
                <a:solidFill>
                  <a:prstClr val="black"/>
                </a:solidFill>
                <a:latin typeface="Calibri"/>
                <a:hlinkClick r:id="rId6"/>
              </a:rPr>
              <a:t>CC BY-SA 3.0</a:t>
            </a:r>
            <a:endParaRPr lang="en-US" sz="1200" dirty="0">
              <a:solidFill>
                <a:prstClr val="black"/>
              </a:solidFill>
              <a:latin typeface="Calibri"/>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36022348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OC_template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
  <a:themeElements>
    <a:clrScheme name="Προσαρμοσμένο 11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OC_template_final</Template>
  <TotalTime>41</TotalTime>
  <Words>1632</Words>
  <Application>Microsoft Office PowerPoint</Application>
  <PresentationFormat>Προβολή στην οθόνη (4:3)</PresentationFormat>
  <Paragraphs>178</Paragraphs>
  <Slides>31</Slides>
  <Notes>19</Notes>
  <HiddenSlides>0</HiddenSlides>
  <MMClips>0</MMClips>
  <ScaleCrop>false</ScaleCrop>
  <HeadingPairs>
    <vt:vector size="4" baseType="variant">
      <vt:variant>
        <vt:lpstr>Θέμα</vt:lpstr>
      </vt:variant>
      <vt:variant>
        <vt:i4>2</vt:i4>
      </vt:variant>
      <vt:variant>
        <vt:lpstr>Τίτλοι διαφανειών</vt:lpstr>
      </vt:variant>
      <vt:variant>
        <vt:i4>31</vt:i4>
      </vt:variant>
    </vt:vector>
  </HeadingPairs>
  <TitlesOfParts>
    <vt:vector size="33" baseType="lpstr">
      <vt:lpstr>OC_template_final</vt:lpstr>
      <vt:lpstr>OC_template</vt:lpstr>
      <vt:lpstr>Οργανική Χημεία - Θ</vt:lpstr>
      <vt:lpstr>Ισομέρεια</vt:lpstr>
      <vt:lpstr>Στερεοϊσομέρεια</vt:lpstr>
      <vt:lpstr>Στερεοϊσομέρεια</vt:lpstr>
      <vt:lpstr>Η αρχιτεκτονική ενός μορίου θεμελιώδης αρχή των βιολογικών ιδιοτήτων</vt:lpstr>
      <vt:lpstr>Χειρομορφία - Εναντιομέρεια</vt:lpstr>
      <vt:lpstr>Ασύμμετρος άνθρακας</vt:lpstr>
      <vt:lpstr>Πολωσίμετρο – Ειδική στροφική ικανότητα </vt:lpstr>
      <vt:lpstr>Οι ενώσεις που έχουν στο μόριο τους ασύμμετρους άνθρακες έχουν οπτικές ιδιότητες που μετρούνται με την στροφή του πολωμένου φωτός 1/2</vt:lpstr>
      <vt:lpstr>Οι ενώσεις που έχουν στο μόριο τους ασύμμετρους άνθρακες έχουν οπτικές ιδιότητες που μετρούνται με την στροφή του πολωμένου φωτός 2/2</vt:lpstr>
      <vt:lpstr>Στερεοϊσομέρεια 1/6</vt:lpstr>
      <vt:lpstr>Στερεοϊσομέρεια 2/6</vt:lpstr>
      <vt:lpstr>Στερεοϊσομέρεια 3/6</vt:lpstr>
      <vt:lpstr>Στερεοϊσομέρεια 4/6</vt:lpstr>
      <vt:lpstr>Στερεοϊσομέρεια 5/6</vt:lpstr>
      <vt:lpstr>Στερεοϊσομέρεια 6/6</vt:lpstr>
      <vt:lpstr>Διαστεροϊσομερή 1/2</vt:lpstr>
      <vt:lpstr>Διαστεροϊσομερή 2/2</vt:lpstr>
      <vt:lpstr>Διαμορφώσεις Δακτυλίων Κυκλοεξάνιο 1/2</vt:lpstr>
      <vt:lpstr>Διαμορφώσεις Δακτυλίων Κυκλοεξάνιο 2/2</vt:lpstr>
      <vt:lpstr>Χειρόμορφες ενώσεις , προβολή ασύμμετρου άνθρακα και οπτική ενέργεια 1/2</vt:lpstr>
      <vt:lpstr>Χειρόμορφες ενώσεις , προβολή ασύμμετρου άνθρακα και οπτική ενέργεια 2/2</vt:lpstr>
      <vt:lpstr>Προβολή ασύμμετρου άνθρακα 1/2</vt:lpstr>
      <vt:lpstr>Προβολή ασύμμετρου άνθρακα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Οργανική Χημεία - Θ</dc:title>
  <dc:creator>opencourses@teiath.gr</dc:creator>
  <cp:lastModifiedBy>fkaram2</cp:lastModifiedBy>
  <cp:revision>7</cp:revision>
  <dcterms:created xsi:type="dcterms:W3CDTF">2014-09-25T06:19:39Z</dcterms:created>
  <dcterms:modified xsi:type="dcterms:W3CDTF">2015-02-13T14:05:20Z</dcterms:modified>
</cp:coreProperties>
</file>