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4"/>
  </p:notesMasterIdLst>
  <p:handoutMasterIdLst>
    <p:handoutMasterId r:id="rId45"/>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257" r:id="rId38"/>
    <p:sldId id="262" r:id="rId39"/>
    <p:sldId id="264" r:id="rId40"/>
    <p:sldId id="265" r:id="rId41"/>
    <p:sldId id="266" r:id="rId42"/>
    <p:sldId id="261"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827584" y="3066636"/>
            <a:ext cx="7628384" cy="1988641"/>
          </a:xfrm>
        </p:spPr>
        <p:txBody>
          <a:bodyPr>
            <a:normAutofit fontScale="92500"/>
          </a:bodyPr>
          <a:lstStyle/>
          <a:p>
            <a:pPr>
              <a:spcBef>
                <a:spcPts val="0"/>
              </a:spcBef>
              <a:spcAft>
                <a:spcPts val="1200"/>
              </a:spcAft>
            </a:pPr>
            <a:r>
              <a:rPr lang="el-GR" sz="2800" b="1" dirty="0" smtClean="0"/>
              <a:t>Ενότητα 7</a:t>
            </a:r>
            <a:r>
              <a:rPr lang="el-GR" sz="2800" dirty="0" smtClean="0"/>
              <a:t>:</a:t>
            </a:r>
            <a:r>
              <a:rPr lang="en-US" sz="2800" dirty="0" smtClean="0"/>
              <a:t> </a:t>
            </a:r>
            <a:r>
              <a:rPr lang="el-GR" sz="2800" dirty="0"/>
              <a:t>Διδασκαλία και Μάθηση με μικρές </a:t>
            </a:r>
            <a:r>
              <a:rPr lang="el-GR" sz="2800" dirty="0" smtClean="0"/>
              <a:t>ομάδες,</a:t>
            </a:r>
            <a:r>
              <a:rPr lang="el-GR" sz="2800" dirty="0"/>
              <a:t/>
            </a:r>
            <a:br>
              <a:rPr lang="el-GR" sz="2800" dirty="0"/>
            </a:br>
            <a:r>
              <a:rPr lang="el-GR" sz="2800" dirty="0"/>
              <a:t>Μέθοδοι που αναπτύσσουν την κριτική </a:t>
            </a:r>
            <a:r>
              <a:rPr lang="el-GR" sz="2800" dirty="0" smtClean="0"/>
              <a:t>ικανότητα</a:t>
            </a:r>
          </a:p>
          <a:p>
            <a:pPr>
              <a:spcBef>
                <a:spcPts val="0"/>
              </a:spcBef>
              <a:spcAft>
                <a:spcPts val="1200"/>
              </a:spcAft>
            </a:pPr>
            <a:r>
              <a:rPr lang="el-GR" sz="2400" dirty="0"/>
              <a:t>Ελένη Ευαγγέλου, Ευγενία </a:t>
            </a:r>
            <a:r>
              <a:rPr lang="el-GR" sz="2400" dirty="0" err="1"/>
              <a:t>Βλάχου</a:t>
            </a:r>
            <a:endParaRPr lang="el-GR" sz="2400" dirty="0"/>
          </a:p>
          <a:p>
            <a:pPr>
              <a:spcBef>
                <a:spcPts val="0"/>
              </a:spcBef>
              <a:spcAft>
                <a:spcPts val="1200"/>
              </a:spcAft>
            </a:pPr>
            <a:r>
              <a:rPr lang="el-GR" sz="240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Λειτουργίες ομάδας</a:t>
            </a:r>
          </a:p>
        </p:txBody>
      </p:sp>
      <p:sp>
        <p:nvSpPr>
          <p:cNvPr id="3" name="Θέση περιεχομένου 2"/>
          <p:cNvSpPr>
            <a:spLocks noGrp="1"/>
          </p:cNvSpPr>
          <p:nvPr>
            <p:ph idx="1"/>
          </p:nvPr>
        </p:nvSpPr>
        <p:spPr/>
        <p:txBody>
          <a:bodyPr/>
          <a:lstStyle/>
          <a:p>
            <a:r>
              <a:rPr lang="el-GR" dirty="0"/>
              <a:t>Να τοποθετεί τους μαθητές στο επίκεντρο της εκπαιδευτικής </a:t>
            </a:r>
            <a:r>
              <a:rPr lang="el-GR" dirty="0" smtClean="0"/>
              <a:t>διαδικασίας.</a:t>
            </a:r>
            <a:endParaRPr lang="el-GR" dirty="0"/>
          </a:p>
          <a:p>
            <a:r>
              <a:rPr lang="el-GR" dirty="0"/>
              <a:t>Να δώσει ευκαιρίες για πρόσωπο με πρόσωπο αλληλεπίδραση μεταξύ τους με σκοπό την ανταλλαγή ιδεών και </a:t>
            </a:r>
            <a:r>
              <a:rPr lang="el-GR" dirty="0" smtClean="0"/>
              <a:t>συναισθημάτων. </a:t>
            </a:r>
            <a:endParaRPr lang="el-GR" dirty="0"/>
          </a:p>
          <a:p>
            <a:r>
              <a:rPr lang="el-GR" dirty="0"/>
              <a:t>Να δώσει ερεθίσματα που πηγάζουν από τις απόψεις άλλων </a:t>
            </a:r>
            <a:r>
              <a:rPr lang="el-GR" dirty="0" smtClean="0"/>
              <a:t>ατόμων.</a:t>
            </a:r>
            <a:endParaRPr lang="el-GR" dirty="0"/>
          </a:p>
          <a:p>
            <a:r>
              <a:rPr lang="el-GR" dirty="0"/>
              <a:t>Να διευρύνει την αντίληψη των μαθητών σχετικά με ότι συμβαίνει και υπάρχει γύρω </a:t>
            </a:r>
            <a:r>
              <a:rPr lang="el-GR" dirty="0" smtClean="0"/>
              <a:t>τους.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79406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Τεχνική </a:t>
            </a:r>
            <a:r>
              <a:rPr lang="el-GR" dirty="0" smtClean="0"/>
              <a:t>συζήτησης</a:t>
            </a:r>
            <a:endParaRPr lang="el-GR" dirty="0"/>
          </a:p>
        </p:txBody>
      </p:sp>
      <p:sp>
        <p:nvSpPr>
          <p:cNvPr id="3" name="Θέση περιεχομένου 2"/>
          <p:cNvSpPr>
            <a:spLocks noGrp="1"/>
          </p:cNvSpPr>
          <p:nvPr>
            <p:ph idx="1"/>
          </p:nvPr>
        </p:nvSpPr>
        <p:spPr/>
        <p:txBody>
          <a:bodyPr>
            <a:normAutofit lnSpcReduction="10000"/>
          </a:bodyPr>
          <a:lstStyle/>
          <a:p>
            <a:r>
              <a:rPr lang="el-GR" dirty="0"/>
              <a:t>Φυσικό </a:t>
            </a:r>
            <a:r>
              <a:rPr lang="el-GR" dirty="0" smtClean="0"/>
              <a:t>περιβάλλον.</a:t>
            </a:r>
            <a:endParaRPr lang="el-GR" dirty="0"/>
          </a:p>
          <a:p>
            <a:r>
              <a:rPr lang="el-GR" dirty="0"/>
              <a:t>Ψυχολογικό </a:t>
            </a:r>
            <a:r>
              <a:rPr lang="el-GR" dirty="0" smtClean="0"/>
              <a:t>περιβάλλον.</a:t>
            </a:r>
            <a:endParaRPr lang="el-GR" dirty="0"/>
          </a:p>
          <a:p>
            <a:r>
              <a:rPr lang="el-GR" dirty="0"/>
              <a:t>Επιλογή του </a:t>
            </a:r>
            <a:r>
              <a:rPr lang="el-GR" dirty="0" smtClean="0"/>
              <a:t>θέματος.</a:t>
            </a:r>
            <a:endParaRPr lang="el-GR" dirty="0"/>
          </a:p>
          <a:p>
            <a:r>
              <a:rPr lang="el-GR" dirty="0"/>
              <a:t>Ο ρόλος του </a:t>
            </a:r>
            <a:r>
              <a:rPr lang="el-GR" dirty="0" smtClean="0"/>
              <a:t>δασκάλου.</a:t>
            </a:r>
            <a:endParaRPr lang="el-GR" dirty="0"/>
          </a:p>
          <a:p>
            <a:r>
              <a:rPr lang="el-GR" dirty="0"/>
              <a:t>Ο ρόλος των </a:t>
            </a:r>
            <a:r>
              <a:rPr lang="el-GR" dirty="0" smtClean="0"/>
              <a:t>μαθητών. </a:t>
            </a:r>
            <a:endParaRPr lang="el-GR" dirty="0"/>
          </a:p>
          <a:p>
            <a:r>
              <a:rPr lang="el-GR" dirty="0"/>
              <a:t>Ο ρόλος του </a:t>
            </a:r>
            <a:r>
              <a:rPr lang="el-GR" dirty="0" smtClean="0"/>
              <a:t>προέδρου.</a:t>
            </a:r>
            <a:endParaRPr lang="el-GR" dirty="0"/>
          </a:p>
          <a:p>
            <a:r>
              <a:rPr lang="el-GR" dirty="0"/>
              <a:t>Η δομή της </a:t>
            </a:r>
            <a:r>
              <a:rPr lang="el-GR" dirty="0" smtClean="0"/>
              <a:t>συζήτησης.</a:t>
            </a:r>
            <a:endParaRPr lang="el-GR" dirty="0"/>
          </a:p>
          <a:p>
            <a:r>
              <a:rPr lang="el-GR" dirty="0"/>
              <a:t>Ο ρόλος του γραμματέα/ </a:t>
            </a:r>
            <a:r>
              <a:rPr lang="el-GR" dirty="0" smtClean="0"/>
              <a:t>πρακτικογράφου.</a:t>
            </a:r>
            <a:endParaRPr lang="el-GR" dirty="0"/>
          </a:p>
          <a:p>
            <a:r>
              <a:rPr lang="el-GR" dirty="0"/>
              <a:t>Η δυναμική της </a:t>
            </a:r>
            <a:r>
              <a:rPr lang="el-GR" dirty="0" smtClean="0"/>
              <a:t>ομάδας.</a:t>
            </a:r>
            <a:endParaRPr lang="el-GR" dirty="0"/>
          </a:p>
          <a:p>
            <a:r>
              <a:rPr lang="el-GR" dirty="0"/>
              <a:t>Αξιολόγηση </a:t>
            </a:r>
            <a:r>
              <a:rPr lang="el-GR" dirty="0" smtClean="0"/>
              <a:t>συζήτησης.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166131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Μορφές </a:t>
            </a:r>
            <a:r>
              <a:rPr lang="el-GR" dirty="0" smtClean="0"/>
              <a:t>συζήτησης </a:t>
            </a:r>
            <a:r>
              <a:rPr lang="el-GR" sz="3200" b="0" dirty="0" smtClean="0"/>
              <a:t>1/4</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Διάλεξη με </a:t>
            </a:r>
            <a:r>
              <a:rPr lang="el-GR" dirty="0" smtClean="0"/>
              <a:t>συζήτηση, </a:t>
            </a:r>
            <a:endParaRPr lang="el-GR" dirty="0"/>
          </a:p>
          <a:p>
            <a:r>
              <a:rPr lang="el-GR" dirty="0"/>
              <a:t>Δημόσια συζήτηση ή συζήτηση με </a:t>
            </a:r>
            <a:r>
              <a:rPr lang="el-GR" dirty="0" smtClean="0"/>
              <a:t>ακροατήριο,</a:t>
            </a:r>
            <a:endParaRPr lang="el-GR" dirty="0"/>
          </a:p>
          <a:p>
            <a:r>
              <a:rPr lang="el-GR" dirty="0"/>
              <a:t>Διδακτική συνέντευξη ή συνέντευξη με </a:t>
            </a:r>
            <a:r>
              <a:rPr lang="el-GR" dirty="0" smtClean="0"/>
              <a:t>συζήτηση, </a:t>
            </a:r>
            <a:endParaRPr lang="el-GR" dirty="0"/>
          </a:p>
          <a:p>
            <a:r>
              <a:rPr lang="el-GR" dirty="0" err="1" smtClean="0"/>
              <a:t>Επιχειρηματομαχία</a:t>
            </a:r>
            <a:r>
              <a:rPr lang="el-GR" dirty="0" smtClean="0"/>
              <a:t>, </a:t>
            </a:r>
            <a:endParaRPr lang="el-GR" dirty="0"/>
          </a:p>
          <a:p>
            <a:r>
              <a:rPr lang="el-GR" dirty="0" smtClean="0"/>
              <a:t>Συμπόσιο,</a:t>
            </a:r>
            <a:endParaRPr lang="el-GR" dirty="0"/>
          </a:p>
          <a:p>
            <a:r>
              <a:rPr lang="el-GR" dirty="0" smtClean="0"/>
              <a:t>Σεμινάριο,</a:t>
            </a:r>
            <a:endParaRPr lang="el-GR" dirty="0"/>
          </a:p>
          <a:p>
            <a:r>
              <a:rPr lang="el-GR" dirty="0" err="1"/>
              <a:t>Βομβίζουσες</a:t>
            </a:r>
            <a:r>
              <a:rPr lang="el-GR" dirty="0"/>
              <a:t> </a:t>
            </a:r>
            <a:r>
              <a:rPr lang="el-GR" dirty="0" smtClean="0"/>
              <a:t>ομάδες,</a:t>
            </a:r>
            <a:endParaRPr lang="el-GR" dirty="0"/>
          </a:p>
          <a:p>
            <a:r>
              <a:rPr lang="el-GR" dirty="0"/>
              <a:t>Συζήτηση στρογγυλής </a:t>
            </a:r>
            <a:r>
              <a:rPr lang="el-GR" dirty="0" smtClean="0"/>
              <a:t>τράπεζας,</a:t>
            </a:r>
            <a:endParaRPr lang="el-GR" dirty="0"/>
          </a:p>
          <a:p>
            <a:r>
              <a:rPr lang="el-GR" dirty="0"/>
              <a:t>Διάλεξη με </a:t>
            </a:r>
            <a:r>
              <a:rPr lang="el-GR" dirty="0" smtClean="0"/>
              <a:t>πάνελ,</a:t>
            </a:r>
            <a:endParaRPr lang="el-GR" dirty="0"/>
          </a:p>
          <a:p>
            <a:r>
              <a:rPr lang="el-GR" dirty="0"/>
              <a:t>Συζήτηση με </a:t>
            </a:r>
            <a:r>
              <a:rPr lang="el-GR" dirty="0" smtClean="0"/>
              <a:t>πάνελ.</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550869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συζήτησης </a:t>
            </a:r>
            <a:r>
              <a:rPr lang="el-GR" sz="3200" b="0" dirty="0" smtClean="0"/>
              <a:t>2/4</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err="1">
                <a:solidFill>
                  <a:srgbClr val="820000"/>
                </a:solidFill>
              </a:rPr>
              <a:t>Εγκεφαλοκεραυνοβόλημα</a:t>
            </a:r>
            <a:r>
              <a:rPr lang="el-GR" b="1" dirty="0" smtClean="0">
                <a:solidFill>
                  <a:srgbClr val="820000"/>
                </a:solidFill>
              </a:rPr>
              <a:t>:</a:t>
            </a:r>
            <a:r>
              <a:rPr lang="el-GR" dirty="0"/>
              <a:t/>
            </a:r>
            <a:br>
              <a:rPr lang="el-GR" dirty="0"/>
            </a:br>
            <a:r>
              <a:rPr lang="el-GR" dirty="0"/>
              <a:t>Επιδιώκεται η ανεύρεση λύσης ενός προβλήματος δια μέσου των ιδεών που αναδύονται από την συζήτηση μιας ομάδας 10-12 ατόμων. </a:t>
            </a:r>
          </a:p>
          <a:p>
            <a:r>
              <a:rPr lang="el-GR" b="1" dirty="0">
                <a:solidFill>
                  <a:srgbClr val="820000"/>
                </a:solidFill>
              </a:rPr>
              <a:t>Διάλεξη με πάνελ: </a:t>
            </a:r>
            <a:r>
              <a:rPr lang="el-GR" dirty="0"/>
              <a:t/>
            </a:r>
            <a:br>
              <a:rPr lang="el-GR" dirty="0"/>
            </a:br>
            <a:r>
              <a:rPr lang="el-GR" dirty="0"/>
              <a:t>Ένα μέλος του πάνελ παρουσιάζει μια ομιλία και στην συνέχεια τα υπόλοιπα μέλη υποβάλλουν ερωτήσεις. </a:t>
            </a:r>
            <a:endParaRPr lang="el-GR" dirty="0" smtClean="0"/>
          </a:p>
          <a:p>
            <a:r>
              <a:rPr lang="el-GR" b="1" dirty="0">
                <a:solidFill>
                  <a:srgbClr val="820000"/>
                </a:solidFill>
              </a:rPr>
              <a:t>Συζήτηση με πάνελ: </a:t>
            </a:r>
            <a:br>
              <a:rPr lang="el-GR" b="1" dirty="0">
                <a:solidFill>
                  <a:srgbClr val="820000"/>
                </a:solidFill>
              </a:rPr>
            </a:br>
            <a:r>
              <a:rPr lang="el-GR" dirty="0"/>
              <a:t>Τα μέλη του πάνελ συζητούν μεταξύ τους για ένα θέμα. Μετά το πέρας της συζήτησης υποβάλλονται ερωτήσεις από το ακροατήριο. </a:t>
            </a:r>
          </a:p>
          <a:p>
            <a:r>
              <a:rPr lang="el-GR" b="1" dirty="0">
                <a:solidFill>
                  <a:srgbClr val="820000"/>
                </a:solidFill>
              </a:rPr>
              <a:t>Δημόσια ή ανοικτή συζήτηση: </a:t>
            </a:r>
            <a:br>
              <a:rPr lang="el-GR" b="1" dirty="0">
                <a:solidFill>
                  <a:srgbClr val="820000"/>
                </a:solidFill>
              </a:rPr>
            </a:br>
            <a:r>
              <a:rPr lang="el-GR" dirty="0"/>
              <a:t>μια μικρή ομάδα ατόμων αναπτύσσει τις θέσεις της για ένα αμφιλεγόμενο θέμα μπροστά σε ακροατήριο και </a:t>
            </a:r>
            <a:r>
              <a:rPr lang="el-GR" dirty="0" err="1"/>
              <a:t>ακουλουθεί</a:t>
            </a:r>
            <a:r>
              <a:rPr lang="el-GR" dirty="0"/>
              <a:t> συζήτηση πριν τελειώσει ο χρόνος.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217268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συζήτησης </a:t>
            </a:r>
            <a:r>
              <a:rPr lang="el-GR" sz="3200" b="0" dirty="0" smtClean="0"/>
              <a:t>3/4</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b="1" dirty="0">
                <a:solidFill>
                  <a:srgbClr val="820000"/>
                </a:solidFill>
              </a:rPr>
              <a:t>Διδακτική συνέντευξη: </a:t>
            </a:r>
            <a:r>
              <a:rPr lang="el-GR" dirty="0"/>
              <a:t/>
            </a:r>
            <a:br>
              <a:rPr lang="el-GR" dirty="0"/>
            </a:br>
            <a:r>
              <a:rPr lang="el-GR" dirty="0"/>
              <a:t>καλά πληροφορημένα σε ένα τομέα άτομα μπορούν να μεταβιβάσουν την γνώση τους δια μέσου της συνέντευξης και στην συνέχεια υποβάλλονται ερωτήσεις. </a:t>
            </a:r>
          </a:p>
          <a:p>
            <a:r>
              <a:rPr lang="el-GR" b="1" dirty="0" err="1">
                <a:solidFill>
                  <a:srgbClr val="820000"/>
                </a:solidFill>
              </a:rPr>
              <a:t>Βομβίζουσες</a:t>
            </a:r>
            <a:r>
              <a:rPr lang="el-GR" b="1" dirty="0">
                <a:solidFill>
                  <a:srgbClr val="820000"/>
                </a:solidFill>
              </a:rPr>
              <a:t> ομάδες</a:t>
            </a:r>
            <a:r>
              <a:rPr lang="el-GR" b="1" dirty="0" smtClean="0">
                <a:solidFill>
                  <a:srgbClr val="820000"/>
                </a:solidFill>
              </a:rPr>
              <a:t>:</a:t>
            </a:r>
            <a:r>
              <a:rPr lang="el-GR" b="1" dirty="0">
                <a:solidFill>
                  <a:srgbClr val="820000"/>
                </a:solidFill>
              </a:rPr>
              <a:t/>
            </a:r>
            <a:br>
              <a:rPr lang="el-GR" b="1" dirty="0">
                <a:solidFill>
                  <a:srgbClr val="820000"/>
                </a:solidFill>
              </a:rPr>
            </a:br>
            <a:r>
              <a:rPr lang="el-GR" dirty="0"/>
              <a:t>ομάδες 3-6 μαθητών στις οποίες χωρίζεται η τάξη με σκοπό την συζήτηση ενός θέματος για 5-6 λεπτά και στην παρουσίαση των αποτελεσμάτων. </a:t>
            </a:r>
            <a:endParaRPr lang="el-GR" dirty="0" smtClean="0"/>
          </a:p>
          <a:p>
            <a:r>
              <a:rPr lang="el-GR" b="1" dirty="0">
                <a:solidFill>
                  <a:srgbClr val="820000"/>
                </a:solidFill>
              </a:rPr>
              <a:t>Συζήτηση στρογγυλής τράπεζας: </a:t>
            </a:r>
            <a:r>
              <a:rPr lang="el-GR" dirty="0"/>
              <a:t/>
            </a:r>
            <a:br>
              <a:rPr lang="el-GR" dirty="0"/>
            </a:br>
            <a:r>
              <a:rPr lang="el-GR" dirty="0"/>
              <a:t>μια μικρή ομάδα 4-5 ατόμων συζητούν μεταξύ τους για κάποιο θέμα συμμετέχοντας στην συζήτηση ισότιμα. </a:t>
            </a:r>
          </a:p>
          <a:p>
            <a:r>
              <a:rPr lang="el-GR" b="1" dirty="0">
                <a:solidFill>
                  <a:srgbClr val="820000"/>
                </a:solidFill>
              </a:rPr>
              <a:t>Σύσκεψη: </a:t>
            </a:r>
            <a:r>
              <a:rPr lang="el-GR" dirty="0"/>
              <a:t/>
            </a:r>
            <a:br>
              <a:rPr lang="el-GR" dirty="0"/>
            </a:br>
            <a:r>
              <a:rPr lang="el-GR" dirty="0"/>
              <a:t>μια ομάδα προχωρημένων μαθητών συζητούν υπό την καθοδήγηση του δασκάλου κάποιο θέμα.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706530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Μορφές συζήτησης </a:t>
            </a:r>
            <a:r>
              <a:rPr lang="el-GR" sz="3200" b="0" dirty="0" smtClean="0"/>
              <a:t>4/4</a:t>
            </a:r>
            <a:endParaRPr lang="el-GR" dirty="0"/>
          </a:p>
        </p:txBody>
      </p:sp>
      <p:sp>
        <p:nvSpPr>
          <p:cNvPr id="3" name="Θέση περιεχομένου 2"/>
          <p:cNvSpPr>
            <a:spLocks noGrp="1"/>
          </p:cNvSpPr>
          <p:nvPr>
            <p:ph idx="1"/>
          </p:nvPr>
        </p:nvSpPr>
        <p:spPr/>
        <p:txBody>
          <a:bodyPr>
            <a:normAutofit lnSpcReduction="10000"/>
          </a:bodyPr>
          <a:lstStyle/>
          <a:p>
            <a:r>
              <a:rPr lang="el-GR" b="1" dirty="0" err="1">
                <a:solidFill>
                  <a:srgbClr val="820000"/>
                </a:solidFill>
              </a:rPr>
              <a:t>Επιχειρηματομαχία</a:t>
            </a:r>
            <a:r>
              <a:rPr lang="el-GR" b="1" dirty="0">
                <a:solidFill>
                  <a:srgbClr val="820000"/>
                </a:solidFill>
              </a:rPr>
              <a:t>: </a:t>
            </a:r>
            <a:r>
              <a:rPr lang="el-GR" dirty="0"/>
              <a:t/>
            </a:r>
            <a:br>
              <a:rPr lang="el-GR" dirty="0"/>
            </a:br>
            <a:r>
              <a:rPr lang="el-GR" dirty="0"/>
              <a:t>Δυο αμφιλεγόμενες πλευρές ενός θέματος παρουσιάζονται από δυο ομιλητές ή ομάδες ομιλητών μπροστά στο ακροατήριο. Άλλες μορφές: </a:t>
            </a:r>
            <a:r>
              <a:rPr lang="el-GR" dirty="0" err="1"/>
              <a:t>Επιχειρηματομαχία</a:t>
            </a:r>
            <a:r>
              <a:rPr lang="el-GR" dirty="0"/>
              <a:t> Βρετανικού τύπου &amp; ορκωτού δικαστηρίου. </a:t>
            </a:r>
          </a:p>
          <a:p>
            <a:r>
              <a:rPr lang="el-GR" b="1" dirty="0">
                <a:solidFill>
                  <a:srgbClr val="820000"/>
                </a:solidFill>
              </a:rPr>
              <a:t>Συμπόσιο</a:t>
            </a:r>
            <a:r>
              <a:rPr lang="el-GR" b="1" dirty="0" smtClean="0">
                <a:solidFill>
                  <a:srgbClr val="820000"/>
                </a:solidFill>
              </a:rPr>
              <a:t>:</a:t>
            </a:r>
            <a:r>
              <a:rPr lang="el-GR" dirty="0"/>
              <a:t/>
            </a:r>
            <a:br>
              <a:rPr lang="el-GR" dirty="0"/>
            </a:br>
            <a:r>
              <a:rPr lang="el-GR" dirty="0"/>
              <a:t>Αναπτύσσονται πρώτα μέσα από δύο ή τέσσερεις προετοιμασμένες εισηγήσεις οι διαφορετικές όψεις ενός θέματος και ακολουθεί συζήτηση. </a:t>
            </a:r>
            <a:endParaRPr lang="el-GR" dirty="0" smtClean="0"/>
          </a:p>
          <a:p>
            <a:r>
              <a:rPr lang="el-GR" b="1" dirty="0">
                <a:solidFill>
                  <a:srgbClr val="820000"/>
                </a:solidFill>
              </a:rPr>
              <a:t>Σεμινάριο</a:t>
            </a:r>
            <a:r>
              <a:rPr lang="el-GR" b="1" dirty="0" smtClean="0">
                <a:solidFill>
                  <a:srgbClr val="820000"/>
                </a:solidFill>
              </a:rPr>
              <a:t>:</a:t>
            </a:r>
            <a:r>
              <a:rPr lang="el-GR" dirty="0"/>
              <a:t/>
            </a:r>
            <a:br>
              <a:rPr lang="el-GR" dirty="0"/>
            </a:br>
            <a:r>
              <a:rPr lang="el-GR" dirty="0"/>
              <a:t>Ένας μαθητής παρουσιάζει προφορικά μια εργασία και ακολουθεί συζήτηση ή ολόκληρη η τάξη συζητά ένα θέμα για το οποίο έχει προετοιμαστεί.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599797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Στόχοι και σκοποί της συζήτησης</a:t>
            </a:r>
            <a:br>
              <a:rPr lang="el-GR" dirty="0"/>
            </a:br>
            <a:r>
              <a:rPr lang="el-GR" dirty="0"/>
              <a:t>διανοητικοί </a:t>
            </a:r>
          </a:p>
        </p:txBody>
      </p:sp>
      <p:sp>
        <p:nvSpPr>
          <p:cNvPr id="3" name="Θέση περιεχομένου 2"/>
          <p:cNvSpPr>
            <a:spLocks noGrp="1"/>
          </p:cNvSpPr>
          <p:nvPr>
            <p:ph idx="1"/>
          </p:nvPr>
        </p:nvSpPr>
        <p:spPr/>
        <p:txBody>
          <a:bodyPr/>
          <a:lstStyle/>
          <a:p>
            <a:r>
              <a:rPr lang="el-GR" dirty="0"/>
              <a:t>Παρουσίαση </a:t>
            </a:r>
            <a:r>
              <a:rPr lang="el-GR" dirty="0" smtClean="0"/>
              <a:t>ιδεών, </a:t>
            </a:r>
            <a:endParaRPr lang="el-GR" dirty="0"/>
          </a:p>
          <a:p>
            <a:r>
              <a:rPr lang="el-GR" dirty="0"/>
              <a:t>Ξεκαθάρισμα σημείων που έχουν κατανοηθεί </a:t>
            </a:r>
            <a:r>
              <a:rPr lang="el-GR" dirty="0" smtClean="0"/>
              <a:t>λανθασμένα,</a:t>
            </a:r>
            <a:endParaRPr lang="el-GR" dirty="0"/>
          </a:p>
          <a:p>
            <a:r>
              <a:rPr lang="el-GR" dirty="0"/>
              <a:t>Επεξήγηση </a:t>
            </a:r>
            <a:r>
              <a:rPr lang="el-GR" dirty="0" smtClean="0"/>
              <a:t>θεμάτων,</a:t>
            </a:r>
            <a:endParaRPr lang="el-GR" dirty="0"/>
          </a:p>
          <a:p>
            <a:r>
              <a:rPr lang="el-GR" dirty="0"/>
              <a:t>Σαν συνέχεια μιας </a:t>
            </a:r>
            <a:r>
              <a:rPr lang="el-GR" dirty="0" smtClean="0"/>
              <a:t>διάλεξης,</a:t>
            </a:r>
            <a:endParaRPr lang="el-GR" dirty="0"/>
          </a:p>
          <a:p>
            <a:r>
              <a:rPr lang="el-GR" dirty="0"/>
              <a:t>Ανάπτυξη κριτικής και δημιουργικής </a:t>
            </a:r>
            <a:r>
              <a:rPr lang="el-GR" dirty="0" smtClean="0"/>
              <a:t>σκέψης,</a:t>
            </a:r>
            <a:endParaRPr lang="el-GR" dirty="0"/>
          </a:p>
          <a:p>
            <a:r>
              <a:rPr lang="el-GR" dirty="0"/>
              <a:t>Λύση </a:t>
            </a:r>
            <a:r>
              <a:rPr lang="el-GR" dirty="0" smtClean="0"/>
              <a:t>προβλημάτων,</a:t>
            </a:r>
            <a:endParaRPr lang="el-GR" dirty="0"/>
          </a:p>
          <a:p>
            <a:r>
              <a:rPr lang="el-GR" dirty="0"/>
              <a:t>Εξέταση δεδομένων και </a:t>
            </a:r>
            <a:r>
              <a:rPr lang="el-GR" dirty="0" smtClean="0"/>
              <a:t>στοιχείων, </a:t>
            </a:r>
            <a:endParaRPr lang="el-GR" dirty="0"/>
          </a:p>
          <a:p>
            <a:r>
              <a:rPr lang="el-GR" dirty="0"/>
              <a:t>Εφαρμογή θεωρίας στην </a:t>
            </a:r>
            <a:r>
              <a:rPr lang="el-GR" dirty="0" smtClean="0"/>
              <a:t>πράξη.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557644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Δυνατότητα έκφρασης</a:t>
            </a:r>
          </a:p>
        </p:txBody>
      </p:sp>
      <p:sp>
        <p:nvSpPr>
          <p:cNvPr id="3" name="Θέση περιεχομένου 2"/>
          <p:cNvSpPr>
            <a:spLocks noGrp="1"/>
          </p:cNvSpPr>
          <p:nvPr>
            <p:ph idx="1"/>
          </p:nvPr>
        </p:nvSpPr>
        <p:spPr/>
        <p:txBody>
          <a:bodyPr/>
          <a:lstStyle/>
          <a:p>
            <a:r>
              <a:rPr lang="el-GR" dirty="0"/>
              <a:t>Ανάπτυξη ικανότητας να </a:t>
            </a:r>
            <a:r>
              <a:rPr lang="el-GR" dirty="0" smtClean="0"/>
              <a:t>εκφράζεται.</a:t>
            </a:r>
            <a:endParaRPr lang="el-GR" dirty="0"/>
          </a:p>
          <a:p>
            <a:r>
              <a:rPr lang="el-GR" dirty="0"/>
              <a:t>Ανάπτυξη ικανότητας να μιλά </a:t>
            </a:r>
            <a:r>
              <a:rPr lang="el-GR" dirty="0" smtClean="0"/>
              <a:t>δημόσια.</a:t>
            </a:r>
            <a:endParaRPr lang="el-GR" dirty="0"/>
          </a:p>
          <a:p>
            <a:r>
              <a:rPr lang="el-GR" dirty="0"/>
              <a:t>Ικανότητα να διατυπώνει μια </a:t>
            </a:r>
            <a:r>
              <a:rPr lang="el-GR" dirty="0" smtClean="0"/>
              <a:t>άποψη.</a:t>
            </a:r>
            <a:endParaRPr lang="el-GR" dirty="0"/>
          </a:p>
          <a:p>
            <a:r>
              <a:rPr lang="el-GR" dirty="0"/>
              <a:t>Ικανότητα να συμμετέχει σε αντιπαράθεση (</a:t>
            </a:r>
            <a:r>
              <a:rPr lang="el-GR" dirty="0" err="1"/>
              <a:t>Debate</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183338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Κοινωνικοί σκοποί</a:t>
            </a:r>
          </a:p>
        </p:txBody>
      </p:sp>
      <p:sp>
        <p:nvSpPr>
          <p:cNvPr id="3" name="Θέση περιεχομένου 2"/>
          <p:cNvSpPr>
            <a:spLocks noGrp="1"/>
          </p:cNvSpPr>
          <p:nvPr>
            <p:ph idx="1"/>
          </p:nvPr>
        </p:nvSpPr>
        <p:spPr/>
        <p:txBody>
          <a:bodyPr/>
          <a:lstStyle/>
          <a:p>
            <a:r>
              <a:rPr lang="el-GR" dirty="0"/>
              <a:t>Ενημέρωση σχετικά με τις δυνατότητες και τις αδυναμίες των </a:t>
            </a:r>
            <a:r>
              <a:rPr lang="el-GR" dirty="0" smtClean="0"/>
              <a:t>άλλων.</a:t>
            </a:r>
            <a:endParaRPr lang="el-GR" dirty="0"/>
          </a:p>
          <a:p>
            <a:r>
              <a:rPr lang="el-GR" dirty="0"/>
              <a:t>Ευαισθησία έναντι των </a:t>
            </a:r>
            <a:r>
              <a:rPr lang="el-GR" dirty="0" smtClean="0"/>
              <a:t>άλλων. </a:t>
            </a:r>
            <a:endParaRPr lang="el-GR" dirty="0"/>
          </a:p>
          <a:p>
            <a:r>
              <a:rPr lang="el-GR" dirty="0"/>
              <a:t>Ταυτοποίηση με την </a:t>
            </a:r>
            <a:r>
              <a:rPr lang="el-GR" dirty="0" smtClean="0"/>
              <a:t>ομάδα.</a:t>
            </a:r>
            <a:endParaRPr lang="el-GR" dirty="0"/>
          </a:p>
          <a:p>
            <a:r>
              <a:rPr lang="el-GR" dirty="0"/>
              <a:t>Ενότητα της </a:t>
            </a:r>
            <a:r>
              <a:rPr lang="el-GR" dirty="0" smtClean="0"/>
              <a:t>ομάδας.</a:t>
            </a:r>
            <a:endParaRPr lang="el-GR" dirty="0"/>
          </a:p>
          <a:p>
            <a:r>
              <a:rPr lang="el-GR" dirty="0"/>
              <a:t>Ικανότητα </a:t>
            </a:r>
            <a:r>
              <a:rPr lang="el-GR" dirty="0" smtClean="0"/>
              <a:t>ακρόασης.</a:t>
            </a:r>
            <a:endParaRPr lang="el-GR" dirty="0"/>
          </a:p>
          <a:p>
            <a:r>
              <a:rPr lang="el-GR" dirty="0" smtClean="0"/>
              <a:t>Ανεξαρτησία.</a:t>
            </a:r>
            <a:endParaRPr lang="el-GR" dirty="0"/>
          </a:p>
          <a:p>
            <a:r>
              <a:rPr lang="el-GR" dirty="0"/>
              <a:t>Ανάπτυξη στενών σχέσεων με τον </a:t>
            </a:r>
            <a:r>
              <a:rPr lang="el-GR" dirty="0" smtClean="0"/>
              <a:t>δάσκαλο.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777854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Συντελεστικοί σκοποί </a:t>
            </a:r>
          </a:p>
        </p:txBody>
      </p:sp>
      <p:sp>
        <p:nvSpPr>
          <p:cNvPr id="3" name="Θέση περιεχομένου 2"/>
          <p:cNvSpPr>
            <a:spLocks noGrp="1"/>
          </p:cNvSpPr>
          <p:nvPr>
            <p:ph idx="1"/>
          </p:nvPr>
        </p:nvSpPr>
        <p:spPr/>
        <p:txBody>
          <a:bodyPr/>
          <a:lstStyle/>
          <a:p>
            <a:r>
              <a:rPr lang="el-GR" dirty="0"/>
              <a:t>Προσωπική </a:t>
            </a:r>
            <a:r>
              <a:rPr lang="el-GR" dirty="0" smtClean="0"/>
              <a:t>ανάπτυξη. </a:t>
            </a:r>
            <a:endParaRPr lang="el-GR" dirty="0"/>
          </a:p>
          <a:p>
            <a:r>
              <a:rPr lang="el-GR" dirty="0"/>
              <a:t>Ανάπτυξη συναισθήματος </a:t>
            </a:r>
            <a:r>
              <a:rPr lang="el-GR" dirty="0" smtClean="0"/>
              <a:t>εμπιστοσύνης. </a:t>
            </a:r>
            <a:endParaRPr lang="el-GR" dirty="0"/>
          </a:p>
          <a:p>
            <a:r>
              <a:rPr lang="el-GR" dirty="0"/>
              <a:t>Ανοχή </a:t>
            </a:r>
            <a:r>
              <a:rPr lang="el-GR" dirty="0" smtClean="0"/>
              <a:t>αβεβαιότητας.</a:t>
            </a:r>
            <a:endParaRPr lang="el-GR" dirty="0"/>
          </a:p>
          <a:p>
            <a:r>
              <a:rPr lang="el-GR" dirty="0" smtClean="0"/>
              <a:t>Υποκίνηση.</a:t>
            </a:r>
            <a:endParaRPr lang="el-GR" dirty="0"/>
          </a:p>
          <a:p>
            <a:r>
              <a:rPr lang="el-GR" dirty="0"/>
              <a:t>Αλλαγή </a:t>
            </a:r>
            <a:r>
              <a:rPr lang="el-GR" dirty="0" smtClean="0"/>
              <a:t>στάσεων.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798923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Διδασκαλία με ομάδες</a:t>
            </a:r>
            <a:endParaRPr lang="el-GR" dirty="0"/>
          </a:p>
        </p:txBody>
      </p:sp>
      <p:sp>
        <p:nvSpPr>
          <p:cNvPr id="3" name="Θέση περιεχομένου 2"/>
          <p:cNvSpPr>
            <a:spLocks noGrp="1"/>
          </p:cNvSpPr>
          <p:nvPr>
            <p:ph idx="1"/>
          </p:nvPr>
        </p:nvSpPr>
        <p:spPr/>
        <p:txBody>
          <a:bodyPr/>
          <a:lstStyle/>
          <a:p>
            <a:r>
              <a:rPr lang="el-GR" dirty="0"/>
              <a:t>Αποτελεί μέθοδο που βασίζεται στη θεωρία μάθησης με εμπειρία και εκτέλεση </a:t>
            </a:r>
            <a:r>
              <a:rPr lang="el-GR" dirty="0" smtClean="0"/>
              <a:t>έργου.</a:t>
            </a:r>
            <a:endParaRPr lang="el-GR" dirty="0"/>
          </a:p>
          <a:p>
            <a:r>
              <a:rPr lang="el-GR" b="1" dirty="0" err="1" smtClean="0"/>
              <a:t>Μαθητοκεντρική</a:t>
            </a:r>
            <a:r>
              <a:rPr lang="el-GR" b="1" dirty="0" smtClean="0"/>
              <a:t> ή ενεργητική μέθοδος.</a:t>
            </a:r>
          </a:p>
          <a:p>
            <a:r>
              <a:rPr lang="el-GR" dirty="0" smtClean="0"/>
              <a:t>Ο </a:t>
            </a:r>
            <a:r>
              <a:rPr lang="el-GR" dirty="0"/>
              <a:t>εκπαιδευτικός στα πλαίσια αυτής της μεθόδου κατευθύνει και συντονίζει τις δραστηριότητες των μαθητών παρέχοντας συγχρόνως κάθε </a:t>
            </a:r>
            <a:r>
              <a:rPr lang="el-GR" dirty="0" smtClean="0"/>
              <a:t>βοήθεια.</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10092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a:t>
            </a:r>
            <a:r>
              <a:rPr lang="el-GR" dirty="0" smtClean="0"/>
              <a:t>δασκάλου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a:t>Προετοιμασία εκτέλεση &amp; παρακολούθηση της </a:t>
            </a:r>
            <a:r>
              <a:rPr lang="el-GR" dirty="0" smtClean="0"/>
              <a:t>συζήτησης.</a:t>
            </a:r>
            <a:endParaRPr lang="el-GR" dirty="0"/>
          </a:p>
          <a:p>
            <a:r>
              <a:rPr lang="el-GR" dirty="0"/>
              <a:t>Κατά την έναρξη μπορεί να λειτουργεί ως  πρόεδρος στη συνέχεια αναλαμβάνει το ρόλο του επόπτη του παρατηρητή του συμβούλου &amp; </a:t>
            </a:r>
            <a:r>
              <a:rPr lang="el-GR" dirty="0" err="1" smtClean="0"/>
              <a:t>διευκολυντή</a:t>
            </a:r>
            <a:r>
              <a:rPr lang="el-GR" dirty="0" smtClean="0"/>
              <a:t>.</a:t>
            </a:r>
            <a:endParaRPr lang="el-GR" dirty="0"/>
          </a:p>
          <a:p>
            <a:r>
              <a:rPr lang="el-GR" dirty="0"/>
              <a:t>Κρατά σημειώσεις &amp; προκειμένου να κάνει παρατηρήσεις και την απαραίτητη </a:t>
            </a:r>
            <a:r>
              <a:rPr lang="el-GR" dirty="0" smtClean="0"/>
              <a:t>ανατροφοδότηση.</a:t>
            </a:r>
            <a:endParaRPr lang="el-GR" dirty="0"/>
          </a:p>
          <a:p>
            <a:r>
              <a:rPr lang="el-GR" dirty="0"/>
              <a:t>Τον κύριο ρόλο αναλαμβάνουν οι </a:t>
            </a:r>
            <a:r>
              <a:rPr lang="el-GR" dirty="0" smtClean="0"/>
              <a:t>μαθητές.</a:t>
            </a:r>
            <a:endParaRPr lang="el-GR" dirty="0"/>
          </a:p>
          <a:p>
            <a:r>
              <a:rPr lang="el-GR" dirty="0"/>
              <a:t>Η μικρή συμμετοχή του δασκάλου δεν σημαίνει </a:t>
            </a:r>
            <a:r>
              <a:rPr lang="el-GR" dirty="0" smtClean="0"/>
              <a:t>αποδιοργάνωση.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830349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δασκάλου </a:t>
            </a:r>
            <a:r>
              <a:rPr lang="el-GR" sz="32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004A82"/>
                </a:solidFill>
              </a:rPr>
              <a:t>Χρόνος παρέμβασης  του δασκάλου</a:t>
            </a:r>
            <a:r>
              <a:rPr lang="el-GR" b="1" dirty="0" smtClean="0">
                <a:solidFill>
                  <a:srgbClr val="004A82"/>
                </a:solidFill>
              </a:rPr>
              <a:t>:</a:t>
            </a:r>
            <a:endParaRPr lang="el-GR" b="1" dirty="0">
              <a:solidFill>
                <a:srgbClr val="004A82"/>
              </a:solidFill>
            </a:endParaRPr>
          </a:p>
          <a:p>
            <a:pPr marL="457200" indent="-457200">
              <a:buFont typeface="+mj-lt"/>
              <a:buAutoNum type="arabicPeriod"/>
            </a:pPr>
            <a:r>
              <a:rPr lang="el-GR" dirty="0"/>
              <a:t>Όταν παρατηρείται απομάκρυνση από το </a:t>
            </a:r>
            <a:r>
              <a:rPr lang="el-GR" dirty="0" smtClean="0"/>
              <a:t>θέμα.</a:t>
            </a:r>
            <a:endParaRPr lang="el-GR" dirty="0"/>
          </a:p>
          <a:p>
            <a:pPr marL="457200" indent="-457200">
              <a:buFont typeface="+mj-lt"/>
              <a:buAutoNum type="arabicPeriod"/>
            </a:pPr>
            <a:r>
              <a:rPr lang="el-GR" dirty="0"/>
              <a:t>Όταν οι παύσεις είναι </a:t>
            </a:r>
            <a:r>
              <a:rPr lang="el-GR" dirty="0" smtClean="0"/>
              <a:t>μεγάλες.</a:t>
            </a:r>
            <a:endParaRPr lang="el-GR" dirty="0"/>
          </a:p>
          <a:p>
            <a:pPr marL="457200" indent="-457200">
              <a:buFont typeface="+mj-lt"/>
              <a:buAutoNum type="arabicPeriod"/>
            </a:pPr>
            <a:r>
              <a:rPr lang="el-GR" dirty="0"/>
              <a:t>Όταν γίνεται καταφανές </a:t>
            </a:r>
            <a:r>
              <a:rPr lang="el-GR" dirty="0" smtClean="0"/>
              <a:t>λάθος.</a:t>
            </a:r>
            <a:endParaRPr lang="el-GR" dirty="0"/>
          </a:p>
          <a:p>
            <a:pPr marL="457200" indent="-457200">
              <a:buFont typeface="+mj-lt"/>
              <a:buAutoNum type="arabicPeriod"/>
            </a:pPr>
            <a:r>
              <a:rPr lang="el-GR" dirty="0"/>
              <a:t>Όταν περνούν απαρατήρητοι εσφαλμένοι </a:t>
            </a:r>
            <a:r>
              <a:rPr lang="el-GR" dirty="0" smtClean="0"/>
              <a:t>συλλογισμοί.</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557283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Τύποι που είναι δυνατόν να υιοθετηθούν από τον δάσκαλο στην διάρκεια της συζήτησης</a:t>
            </a:r>
          </a:p>
        </p:txBody>
      </p:sp>
      <p:sp>
        <p:nvSpPr>
          <p:cNvPr id="3" name="Θέση περιεχομένου 2"/>
          <p:cNvSpPr>
            <a:spLocks noGrp="1"/>
          </p:cNvSpPr>
          <p:nvPr>
            <p:ph idx="1"/>
          </p:nvPr>
        </p:nvSpPr>
        <p:spPr/>
        <p:txBody>
          <a:bodyPr/>
          <a:lstStyle/>
          <a:p>
            <a:r>
              <a:rPr lang="el-GR" b="1" dirty="0">
                <a:solidFill>
                  <a:srgbClr val="820000"/>
                </a:solidFill>
              </a:rPr>
              <a:t>Εξουσιαστικός τύπος: </a:t>
            </a:r>
            <a:r>
              <a:rPr lang="el-GR" dirty="0"/>
              <a:t>Ενημερώνει τους μαθητές για το τι είναι σημαντικό. </a:t>
            </a:r>
          </a:p>
          <a:p>
            <a:r>
              <a:rPr lang="el-GR" b="1" dirty="0">
                <a:solidFill>
                  <a:srgbClr val="820000"/>
                </a:solidFill>
              </a:rPr>
              <a:t>Σωκρατικός τύπος: </a:t>
            </a:r>
            <a:r>
              <a:rPr lang="el-GR" dirty="0"/>
              <a:t>Χρησιμοποιεί ερωταποκρίσεις </a:t>
            </a:r>
          </a:p>
          <a:p>
            <a:r>
              <a:rPr lang="el-GR" b="1" dirty="0">
                <a:solidFill>
                  <a:srgbClr val="820000"/>
                </a:solidFill>
              </a:rPr>
              <a:t>Διερευνητικός τύπος: </a:t>
            </a:r>
            <a:r>
              <a:rPr lang="el-GR" dirty="0"/>
              <a:t>Δάσκαλος και μαθητές έχουν γνώση αλλά και άγνοια για κάποια </a:t>
            </a:r>
            <a:r>
              <a:rPr lang="el-GR" dirty="0" smtClean="0"/>
              <a:t>θέματα</a:t>
            </a:r>
            <a:endParaRPr lang="el-GR" dirty="0"/>
          </a:p>
          <a:p>
            <a:r>
              <a:rPr lang="el-GR" b="1" dirty="0">
                <a:solidFill>
                  <a:srgbClr val="820000"/>
                </a:solidFill>
              </a:rPr>
              <a:t>Τύπος συμβούλου: </a:t>
            </a:r>
            <a:r>
              <a:rPr lang="el-GR" dirty="0"/>
              <a:t>Στοχεύει στο να βοηθήσει τους μαθητές να κατανοήσουν την συμπεριφορά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7947064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των μαθητών</a:t>
            </a:r>
          </a:p>
        </p:txBody>
      </p:sp>
      <p:sp>
        <p:nvSpPr>
          <p:cNvPr id="3" name="Θέση περιεχομένου 2"/>
          <p:cNvSpPr>
            <a:spLocks noGrp="1"/>
          </p:cNvSpPr>
          <p:nvPr>
            <p:ph idx="1"/>
          </p:nvPr>
        </p:nvSpPr>
        <p:spPr/>
        <p:txBody>
          <a:bodyPr>
            <a:normAutofit/>
          </a:bodyPr>
          <a:lstStyle/>
          <a:p>
            <a:r>
              <a:rPr lang="el-GR" dirty="0"/>
              <a:t>Συμμετέχουν στη  συζήτηση με </a:t>
            </a:r>
            <a:r>
              <a:rPr lang="el-GR" dirty="0" smtClean="0"/>
              <a:t>ενδιαφέρον.</a:t>
            </a:r>
            <a:endParaRPr lang="el-GR" dirty="0"/>
          </a:p>
          <a:p>
            <a:r>
              <a:rPr lang="el-GR" dirty="0"/>
              <a:t>Είναι </a:t>
            </a:r>
            <a:r>
              <a:rPr lang="el-GR" dirty="0" smtClean="0"/>
              <a:t>αμερόληπτοι.</a:t>
            </a:r>
            <a:endParaRPr lang="el-GR" dirty="0"/>
          </a:p>
          <a:p>
            <a:r>
              <a:rPr lang="el-GR" dirty="0"/>
              <a:t>Κρατούν τη συζήτηση  στο </a:t>
            </a:r>
            <a:r>
              <a:rPr lang="el-GR" dirty="0" smtClean="0"/>
              <a:t>θέμα.</a:t>
            </a:r>
            <a:endParaRPr lang="el-GR" dirty="0"/>
          </a:p>
          <a:p>
            <a:r>
              <a:rPr lang="el-GR" dirty="0"/>
              <a:t>Μιλούν σύντομα &amp; χωρίς </a:t>
            </a:r>
            <a:r>
              <a:rPr lang="el-GR" dirty="0" smtClean="0"/>
              <a:t>παρεκτροπές.</a:t>
            </a:r>
            <a:endParaRPr lang="el-GR" dirty="0"/>
          </a:p>
          <a:p>
            <a:r>
              <a:rPr lang="el-GR" dirty="0"/>
              <a:t>Αγωνίζονται για τη λύση του </a:t>
            </a:r>
            <a:r>
              <a:rPr lang="el-GR" dirty="0" smtClean="0"/>
              <a:t>προβλήματος.</a:t>
            </a:r>
            <a:endParaRPr lang="el-GR" dirty="0"/>
          </a:p>
          <a:p>
            <a:r>
              <a:rPr lang="el-GR" dirty="0"/>
              <a:t>Προσπαθούν να είναι σαφείς &amp; </a:t>
            </a:r>
            <a:r>
              <a:rPr lang="el-GR" dirty="0" smtClean="0"/>
              <a:t>ακριβολόγοι.</a:t>
            </a:r>
            <a:endParaRPr lang="el-GR" dirty="0"/>
          </a:p>
          <a:p>
            <a:r>
              <a:rPr lang="el-GR" dirty="0"/>
              <a:t>Πρέπει να παρακολουθούν και να ακούν  τη </a:t>
            </a:r>
            <a:r>
              <a:rPr lang="el-GR" dirty="0" smtClean="0"/>
              <a:t>συζήτηση.</a:t>
            </a:r>
            <a:endParaRPr lang="el-GR" dirty="0"/>
          </a:p>
          <a:p>
            <a:r>
              <a:rPr lang="el-GR" dirty="0"/>
              <a:t>Μαγνητοφώνηση της συζήτησης </a:t>
            </a:r>
            <a:r>
              <a:rPr lang="el-GR" dirty="0" smtClean="0"/>
              <a:t>θα </a:t>
            </a:r>
            <a:r>
              <a:rPr lang="el-GR" dirty="0"/>
              <a:t>βοηθήσει τους μαθητές να </a:t>
            </a:r>
            <a:r>
              <a:rPr lang="el-GR" dirty="0" smtClean="0"/>
              <a:t>ακούσουν </a:t>
            </a:r>
            <a:r>
              <a:rPr lang="el-GR" dirty="0"/>
              <a:t>ότι είπαν &amp; να </a:t>
            </a:r>
            <a:r>
              <a:rPr lang="el-GR" dirty="0" smtClean="0"/>
              <a:t>διορθωθούν </a:t>
            </a:r>
            <a:r>
              <a:rPr lang="el-GR" dirty="0"/>
              <a:t>αν </a:t>
            </a:r>
            <a:r>
              <a:rPr lang="el-GR" dirty="0" smtClean="0"/>
              <a:t>χρειάζεται.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485871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προέδρου</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Ο πρόεδρος:</a:t>
            </a:r>
          </a:p>
          <a:p>
            <a:r>
              <a:rPr lang="el-GR" dirty="0"/>
              <a:t>Διατυπώνει από την αρχή , το θέμα και τους σκοπούς της συζήτησης </a:t>
            </a:r>
            <a:r>
              <a:rPr lang="el-GR" dirty="0" smtClean="0"/>
              <a:t>ξεκάθαρα.</a:t>
            </a:r>
            <a:endParaRPr lang="el-GR" dirty="0"/>
          </a:p>
          <a:p>
            <a:r>
              <a:rPr lang="el-GR" dirty="0"/>
              <a:t>Φροντίζει ώστε να ακούγονται όλες οι </a:t>
            </a:r>
            <a:r>
              <a:rPr lang="el-GR" dirty="0" smtClean="0"/>
              <a:t>απόψεις. </a:t>
            </a:r>
            <a:endParaRPr lang="el-GR" dirty="0"/>
          </a:p>
          <a:p>
            <a:r>
              <a:rPr lang="el-GR" dirty="0"/>
              <a:t>Κάνει περιλήψεις των τάσεων της συζήτησης και ανακεφαλαίωση στο </a:t>
            </a:r>
            <a:r>
              <a:rPr lang="el-GR" dirty="0" smtClean="0"/>
              <a:t>τέλος.</a:t>
            </a:r>
            <a:endParaRPr lang="el-GR" dirty="0"/>
          </a:p>
          <a:p>
            <a:r>
              <a:rPr lang="el-GR" dirty="0"/>
              <a:t>Μπορεί να θέσει υπό αμφισβήτηση την </a:t>
            </a:r>
            <a:r>
              <a:rPr lang="el-GR" dirty="0" err="1"/>
              <a:t>καταλληλότητα</a:t>
            </a:r>
            <a:r>
              <a:rPr lang="el-GR" dirty="0"/>
              <a:t> &amp; τη σχετικότητα κάποιων </a:t>
            </a:r>
            <a:r>
              <a:rPr lang="el-GR" dirty="0" smtClean="0"/>
              <a:t>σχολίων.</a:t>
            </a:r>
            <a:endParaRPr lang="el-GR" dirty="0"/>
          </a:p>
          <a:p>
            <a:r>
              <a:rPr lang="el-GR" dirty="0"/>
              <a:t>Ενεργεί ως τοίχος/τροχονόμος/οδηγός με </a:t>
            </a:r>
            <a:r>
              <a:rPr lang="el-GR" dirty="0" smtClean="0"/>
              <a:t>χάρτη.</a:t>
            </a:r>
            <a:endParaRPr lang="el-GR" dirty="0"/>
          </a:p>
          <a:p>
            <a:r>
              <a:rPr lang="el-GR" dirty="0"/>
              <a:t>Φροντίζει ώστε να γίνονται αποκλίνουσες &amp; εκτιμητικές ερωτήσεις (αρχίζουν με το πώς &amp; γιατί</a:t>
            </a:r>
            <a:r>
              <a:rPr lang="el-GR" dirty="0" smtClean="0"/>
              <a:t>).</a:t>
            </a:r>
            <a:endParaRPr lang="el-GR" dirty="0"/>
          </a:p>
          <a:p>
            <a:r>
              <a:rPr lang="el-GR" dirty="0"/>
              <a:t>Φροντίζει για να υπάρχει η κατάλληλη  </a:t>
            </a:r>
            <a:r>
              <a:rPr lang="el-GR" dirty="0" smtClean="0"/>
              <a:t>ατμόσφαιρα.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298547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καλού </a:t>
            </a:r>
            <a:r>
              <a:rPr lang="el-GR" dirty="0" smtClean="0"/>
              <a:t>προέδρου</a:t>
            </a:r>
            <a:endParaRPr lang="el-GR" dirty="0"/>
          </a:p>
        </p:txBody>
      </p:sp>
      <p:sp>
        <p:nvSpPr>
          <p:cNvPr id="3" name="Θέση περιεχομένου 2"/>
          <p:cNvSpPr>
            <a:spLocks noGrp="1"/>
          </p:cNvSpPr>
          <p:nvPr>
            <p:ph idx="1"/>
          </p:nvPr>
        </p:nvSpPr>
        <p:spPr/>
        <p:txBody>
          <a:bodyPr/>
          <a:lstStyle/>
          <a:p>
            <a:r>
              <a:rPr lang="el-GR" dirty="0"/>
              <a:t>Ενδιαφέρον για το υπό συζήτηση </a:t>
            </a:r>
            <a:r>
              <a:rPr lang="el-GR" dirty="0" smtClean="0"/>
              <a:t>θέμα.</a:t>
            </a:r>
            <a:endParaRPr lang="el-GR" dirty="0"/>
          </a:p>
          <a:p>
            <a:r>
              <a:rPr lang="el-GR" dirty="0"/>
              <a:t>Αίσθηση </a:t>
            </a:r>
            <a:r>
              <a:rPr lang="el-GR" dirty="0" smtClean="0"/>
              <a:t>χιούμορ.</a:t>
            </a:r>
            <a:endParaRPr lang="el-GR" dirty="0"/>
          </a:p>
          <a:p>
            <a:r>
              <a:rPr lang="el-GR" dirty="0"/>
              <a:t>Αίσθηση </a:t>
            </a:r>
            <a:r>
              <a:rPr lang="el-GR" dirty="0" smtClean="0"/>
              <a:t>σοβαρότητας.</a:t>
            </a:r>
            <a:endParaRPr lang="el-GR" dirty="0"/>
          </a:p>
          <a:p>
            <a:r>
              <a:rPr lang="el-GR" dirty="0"/>
              <a:t>Ενδιαφέρον &amp; σεβασμό για τις </a:t>
            </a:r>
            <a:r>
              <a:rPr lang="el-GR" dirty="0" smtClean="0"/>
              <a:t>ιδέες των άλλων.</a:t>
            </a:r>
            <a:endParaRPr lang="el-GR" dirty="0"/>
          </a:p>
          <a:p>
            <a:r>
              <a:rPr lang="el-GR" dirty="0"/>
              <a:t>Διάθεση </a:t>
            </a:r>
            <a:r>
              <a:rPr lang="el-GR" dirty="0" smtClean="0"/>
              <a:t>αμεροληψίας.</a:t>
            </a:r>
            <a:endParaRPr lang="el-GR" dirty="0"/>
          </a:p>
          <a:p>
            <a:r>
              <a:rPr lang="el-GR" dirty="0"/>
              <a:t>Διάθεση αποδοχής των ιδεών των </a:t>
            </a:r>
            <a:r>
              <a:rPr lang="el-GR" dirty="0" smtClean="0"/>
              <a:t>άλλων.</a:t>
            </a:r>
            <a:endParaRPr lang="el-GR" dirty="0"/>
          </a:p>
          <a:p>
            <a:r>
              <a:rPr lang="el-GR" dirty="0"/>
              <a:t>Ικανότητα να ενθαρρύνει τους </a:t>
            </a:r>
            <a:r>
              <a:rPr lang="el-GR" dirty="0" smtClean="0"/>
              <a:t>συζητητές.</a:t>
            </a:r>
            <a:endParaRPr lang="el-GR" dirty="0"/>
          </a:p>
          <a:p>
            <a:r>
              <a:rPr lang="el-GR" dirty="0"/>
              <a:t>Ευρύτητα </a:t>
            </a:r>
            <a:r>
              <a:rPr lang="el-GR" dirty="0" smtClean="0"/>
              <a:t>αντιλήψεων.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035264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γραμματέα</a:t>
            </a:r>
          </a:p>
        </p:txBody>
      </p:sp>
      <p:sp>
        <p:nvSpPr>
          <p:cNvPr id="3" name="Θέση περιεχομένου 2"/>
          <p:cNvSpPr>
            <a:spLocks noGrp="1"/>
          </p:cNvSpPr>
          <p:nvPr>
            <p:ph idx="1"/>
          </p:nvPr>
        </p:nvSpPr>
        <p:spPr/>
        <p:txBody>
          <a:bodyPr/>
          <a:lstStyle/>
          <a:p>
            <a:r>
              <a:rPr lang="el-GR" dirty="0"/>
              <a:t>Τήρηση των πρακτικών με καταγραφή των κύριων </a:t>
            </a:r>
            <a:r>
              <a:rPr lang="el-GR" dirty="0" smtClean="0"/>
              <a:t>σημείων.</a:t>
            </a:r>
            <a:endParaRPr lang="el-GR" dirty="0"/>
          </a:p>
          <a:p>
            <a:r>
              <a:rPr lang="el-GR" dirty="0"/>
              <a:t>Κατά διαστήματα μετά από απαίτηση του προέδρου μπορεί να παρουσιάσει μια περίληψη των όσων έχουν </a:t>
            </a:r>
            <a:r>
              <a:rPr lang="el-GR" dirty="0" smtClean="0"/>
              <a:t>λεχθεί.</a:t>
            </a:r>
            <a:endParaRPr lang="el-GR" dirty="0"/>
          </a:p>
          <a:p>
            <a:r>
              <a:rPr lang="el-GR" dirty="0"/>
              <a:t>Παρουσίαση των συμπερασμάτων είτε από τον ίδιο είτε από τον </a:t>
            </a:r>
            <a:r>
              <a:rPr lang="el-GR" dirty="0" smtClean="0"/>
              <a:t>πρόεδρο.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090379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δομή της συζήτησης</a:t>
            </a:r>
          </a:p>
        </p:txBody>
      </p:sp>
      <p:sp>
        <p:nvSpPr>
          <p:cNvPr id="3" name="Θέση περιεχομένου 2"/>
          <p:cNvSpPr>
            <a:spLocks noGrp="1"/>
          </p:cNvSpPr>
          <p:nvPr>
            <p:ph idx="1"/>
          </p:nvPr>
        </p:nvSpPr>
        <p:spPr/>
        <p:txBody>
          <a:bodyPr>
            <a:normAutofit lnSpcReduction="10000"/>
          </a:bodyPr>
          <a:lstStyle/>
          <a:p>
            <a:pPr marL="0" indent="0">
              <a:buNone/>
            </a:pPr>
            <a:r>
              <a:rPr lang="el-GR" b="1" dirty="0">
                <a:solidFill>
                  <a:srgbClr val="004A82"/>
                </a:solidFill>
              </a:rPr>
              <a:t>Νοητικός χάρτης της συζήτησης</a:t>
            </a:r>
          </a:p>
          <a:p>
            <a:pPr marL="457200" indent="-457200">
              <a:buFont typeface="+mj-lt"/>
              <a:buAutoNum type="arabicPeriod"/>
            </a:pPr>
            <a:r>
              <a:rPr lang="el-GR" dirty="0"/>
              <a:t>Ορισμός όρων &amp; </a:t>
            </a:r>
            <a:r>
              <a:rPr lang="el-GR" dirty="0" smtClean="0"/>
              <a:t>εννοιών.</a:t>
            </a:r>
            <a:endParaRPr lang="el-GR" dirty="0"/>
          </a:p>
          <a:p>
            <a:pPr marL="457200" indent="-457200">
              <a:buFont typeface="+mj-lt"/>
              <a:buAutoNum type="arabicPeriod"/>
            </a:pPr>
            <a:r>
              <a:rPr lang="el-GR" dirty="0"/>
              <a:t>Διατύπωση του γενικού </a:t>
            </a:r>
            <a:r>
              <a:rPr lang="el-GR" dirty="0" smtClean="0"/>
              <a:t>νοήματος.</a:t>
            </a:r>
            <a:endParaRPr lang="el-GR" dirty="0"/>
          </a:p>
          <a:p>
            <a:pPr marL="457200" indent="-457200">
              <a:buFont typeface="+mj-lt"/>
              <a:buAutoNum type="arabicPeriod"/>
            </a:pPr>
            <a:r>
              <a:rPr lang="el-GR" dirty="0"/>
              <a:t>Διατύπωση των κύριων </a:t>
            </a:r>
            <a:r>
              <a:rPr lang="el-GR" dirty="0" smtClean="0"/>
              <a:t>θεμάτων </a:t>
            </a:r>
            <a:r>
              <a:rPr lang="el-GR" dirty="0"/>
              <a:t>&amp; </a:t>
            </a:r>
            <a:r>
              <a:rPr lang="el-GR" dirty="0" smtClean="0"/>
              <a:t>υποθεμάτων.</a:t>
            </a:r>
            <a:endParaRPr lang="el-GR" dirty="0"/>
          </a:p>
          <a:p>
            <a:pPr marL="457200" indent="-457200">
              <a:buFont typeface="+mj-lt"/>
              <a:buAutoNum type="arabicPeriod"/>
            </a:pPr>
            <a:r>
              <a:rPr lang="el-GR" dirty="0"/>
              <a:t>Κατανομή του </a:t>
            </a:r>
            <a:r>
              <a:rPr lang="el-GR" dirty="0" smtClean="0"/>
              <a:t>χρόνου.</a:t>
            </a:r>
            <a:endParaRPr lang="el-GR" dirty="0"/>
          </a:p>
          <a:p>
            <a:pPr marL="457200" indent="-457200">
              <a:buFont typeface="+mj-lt"/>
              <a:buAutoNum type="arabicPeriod"/>
            </a:pPr>
            <a:r>
              <a:rPr lang="el-GR" dirty="0"/>
              <a:t>Συζήτηση θεμάτων &amp; </a:t>
            </a:r>
            <a:r>
              <a:rPr lang="el-GR" dirty="0" smtClean="0"/>
              <a:t>υποθεμάτων.</a:t>
            </a:r>
            <a:endParaRPr lang="el-GR" dirty="0"/>
          </a:p>
          <a:p>
            <a:pPr marL="457200" indent="-457200">
              <a:buFont typeface="+mj-lt"/>
              <a:buAutoNum type="arabicPeriod"/>
            </a:pPr>
            <a:r>
              <a:rPr lang="el-GR" dirty="0"/>
              <a:t>Ενσωμάτωση της ύλης στη υπόλοιπη </a:t>
            </a:r>
            <a:r>
              <a:rPr lang="el-GR" dirty="0" smtClean="0"/>
              <a:t>γνώση.</a:t>
            </a:r>
            <a:endParaRPr lang="el-GR" dirty="0"/>
          </a:p>
          <a:p>
            <a:pPr marL="457200" indent="-457200">
              <a:buFont typeface="+mj-lt"/>
              <a:buAutoNum type="arabicPeriod"/>
            </a:pPr>
            <a:r>
              <a:rPr lang="el-GR" dirty="0"/>
              <a:t>Εφαρμογή των θεμάτων που </a:t>
            </a:r>
            <a:r>
              <a:rPr lang="el-GR" dirty="0" smtClean="0"/>
              <a:t>συζητήθηκαν.</a:t>
            </a:r>
            <a:endParaRPr lang="el-GR" dirty="0"/>
          </a:p>
          <a:p>
            <a:pPr marL="457200" indent="-457200">
              <a:buFont typeface="+mj-lt"/>
              <a:buAutoNum type="arabicPeriod"/>
            </a:pPr>
            <a:r>
              <a:rPr lang="el-GR" dirty="0"/>
              <a:t>Αξιολόγηση της ύλης που </a:t>
            </a:r>
            <a:r>
              <a:rPr lang="el-GR" dirty="0" smtClean="0"/>
              <a:t>χρησιμοποιήθηκε.</a:t>
            </a:r>
            <a:endParaRPr lang="el-GR" dirty="0"/>
          </a:p>
          <a:p>
            <a:pPr marL="457200" indent="-457200">
              <a:buFont typeface="+mj-lt"/>
              <a:buAutoNum type="arabicPeriod"/>
            </a:pPr>
            <a:r>
              <a:rPr lang="el-GR" dirty="0"/>
              <a:t>Αξιολόγηση της συζήτησης &amp; των </a:t>
            </a:r>
            <a:r>
              <a:rPr lang="el-GR" dirty="0" smtClean="0"/>
              <a:t>συζητητών.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1974240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Παγίδες της </a:t>
            </a:r>
            <a:r>
              <a:rPr lang="el-GR" dirty="0" smtClean="0"/>
              <a:t>συζήτησης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b="1" dirty="0" smtClean="0">
                <a:solidFill>
                  <a:srgbClr val="004A82"/>
                </a:solidFill>
              </a:rPr>
              <a:t>Νοητικές</a:t>
            </a:r>
          </a:p>
          <a:p>
            <a:r>
              <a:rPr lang="el-GR" dirty="0"/>
              <a:t>Προκαταλήψεις του δασκάλου: Ο δάσκαλος μπορεί να </a:t>
            </a:r>
            <a:r>
              <a:rPr lang="el-GR" dirty="0" smtClean="0"/>
              <a:t>επηρεάσει </a:t>
            </a:r>
            <a:r>
              <a:rPr lang="el-GR" dirty="0"/>
              <a:t>τους μαθητές αν εκφράσει τις απόψεις του </a:t>
            </a:r>
            <a:r>
              <a:rPr lang="el-GR" dirty="0" smtClean="0"/>
              <a:t>σχετικά </a:t>
            </a:r>
            <a:r>
              <a:rPr lang="el-GR" dirty="0"/>
              <a:t>με το υπό συζήτηση θέμα ή αν </a:t>
            </a:r>
            <a:r>
              <a:rPr lang="el-GR" dirty="0" smtClean="0"/>
              <a:t>κάνει </a:t>
            </a:r>
            <a:r>
              <a:rPr lang="el-GR" dirty="0"/>
              <a:t>σχετικές </a:t>
            </a:r>
            <a:r>
              <a:rPr lang="el-GR" dirty="0" smtClean="0"/>
              <a:t>νύξεις.</a:t>
            </a:r>
            <a:endParaRPr lang="el-GR" dirty="0"/>
          </a:p>
          <a:p>
            <a:r>
              <a:rPr lang="el-GR" dirty="0" err="1"/>
              <a:t>Ενθαρρυνόμενη</a:t>
            </a:r>
            <a:r>
              <a:rPr lang="el-GR" dirty="0"/>
              <a:t> υποχώρηση </a:t>
            </a:r>
            <a:r>
              <a:rPr lang="el-GR" dirty="0" smtClean="0"/>
              <a:t>ή </a:t>
            </a:r>
            <a:r>
              <a:rPr lang="el-GR" dirty="0"/>
              <a:t>συμμόρφωση ή συμφωνία: </a:t>
            </a:r>
          </a:p>
          <a:p>
            <a:pPr lvl="1"/>
            <a:r>
              <a:rPr lang="el-GR" dirty="0"/>
              <a:t>Συμφωνία με την άποψη των </a:t>
            </a:r>
            <a:r>
              <a:rPr lang="el-GR" dirty="0" smtClean="0"/>
              <a:t>περισσότερων </a:t>
            </a:r>
            <a:r>
              <a:rPr lang="el-GR" dirty="0"/>
              <a:t>ακόμα κι αν </a:t>
            </a:r>
            <a:r>
              <a:rPr lang="el-GR" dirty="0" smtClean="0"/>
              <a:t>αυτή είναι λανθασμένη.</a:t>
            </a:r>
            <a:endParaRPr lang="el-GR" dirty="0"/>
          </a:p>
          <a:p>
            <a:r>
              <a:rPr lang="el-GR" dirty="0"/>
              <a:t>Απόκρυψη κρίσιμων πληροφοριών </a:t>
            </a:r>
            <a:r>
              <a:rPr lang="el-GR" dirty="0" smtClean="0"/>
              <a:t>από </a:t>
            </a:r>
            <a:r>
              <a:rPr lang="el-GR" dirty="0"/>
              <a:t>το </a:t>
            </a:r>
            <a:r>
              <a:rPr lang="el-GR" dirty="0" smtClean="0"/>
              <a:t>δάσκαλο.</a:t>
            </a:r>
            <a:endParaRPr lang="el-GR" dirty="0"/>
          </a:p>
          <a:p>
            <a:r>
              <a:rPr lang="el-GR" dirty="0"/>
              <a:t>Προσκόλληση σε ένα «νεκρό» </a:t>
            </a:r>
            <a:r>
              <a:rPr lang="el-GR" dirty="0" smtClean="0"/>
              <a:t>θέμα.</a:t>
            </a:r>
            <a:endParaRPr lang="el-GR" dirty="0"/>
          </a:p>
          <a:p>
            <a:r>
              <a:rPr lang="el-GR" dirty="0"/>
              <a:t>Μαγνητοφώνηση της συζήτησης </a:t>
            </a:r>
            <a:r>
              <a:rPr lang="el-GR" dirty="0" smtClean="0"/>
              <a:t>βοηθά την </a:t>
            </a:r>
            <a:r>
              <a:rPr lang="el-GR" dirty="0"/>
              <a:t>αποφυγή </a:t>
            </a:r>
            <a:r>
              <a:rPr lang="el-GR" dirty="0" smtClean="0"/>
              <a:t>τους.</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008905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Παγίδες της συζήτησης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startAt="2"/>
            </a:pPr>
            <a:r>
              <a:rPr lang="el-GR" b="1" dirty="0" err="1">
                <a:solidFill>
                  <a:srgbClr val="004A82"/>
                </a:solidFill>
              </a:rPr>
              <a:t>Κοινωνικοσυναισθηματικές</a:t>
            </a:r>
            <a:r>
              <a:rPr lang="el-GR" b="1" dirty="0">
                <a:solidFill>
                  <a:srgbClr val="004A82"/>
                </a:solidFill>
              </a:rPr>
              <a:t>: </a:t>
            </a:r>
            <a:endParaRPr lang="el-GR" b="1" dirty="0" smtClean="0">
              <a:solidFill>
                <a:srgbClr val="004A82"/>
              </a:solidFill>
            </a:endParaRPr>
          </a:p>
          <a:p>
            <a:pPr marL="0" indent="0">
              <a:buNone/>
            </a:pPr>
            <a:r>
              <a:rPr lang="el-GR" dirty="0" smtClean="0"/>
              <a:t>Μη </a:t>
            </a:r>
            <a:r>
              <a:rPr lang="el-GR" dirty="0"/>
              <a:t>συμμετοχή των </a:t>
            </a:r>
            <a:r>
              <a:rPr lang="el-GR" dirty="0" smtClean="0"/>
              <a:t>μαθητών στη </a:t>
            </a:r>
            <a:r>
              <a:rPr lang="el-GR" dirty="0"/>
              <a:t>συζήτηση</a:t>
            </a:r>
          </a:p>
          <a:p>
            <a:r>
              <a:rPr lang="el-GR" dirty="0" smtClean="0"/>
              <a:t>Παράγοντες </a:t>
            </a:r>
            <a:r>
              <a:rPr lang="el-GR" dirty="0"/>
              <a:t>που μπορεί να  σχετίζονται με τη μη συμμετοχή</a:t>
            </a:r>
            <a:r>
              <a:rPr lang="el-GR" dirty="0" smtClean="0"/>
              <a:t>:</a:t>
            </a:r>
            <a:endParaRPr lang="el-GR" dirty="0"/>
          </a:p>
          <a:p>
            <a:pPr lvl="1"/>
            <a:r>
              <a:rPr lang="el-GR" dirty="0" smtClean="0"/>
              <a:t>Το </a:t>
            </a:r>
            <a:r>
              <a:rPr lang="el-GR" dirty="0"/>
              <a:t>φύλο</a:t>
            </a:r>
          </a:p>
          <a:p>
            <a:pPr lvl="1"/>
            <a:r>
              <a:rPr lang="el-GR" dirty="0" smtClean="0"/>
              <a:t>Η </a:t>
            </a:r>
            <a:r>
              <a:rPr lang="el-GR" dirty="0"/>
              <a:t>προσωπικότητα του μαθητή. Βοηθούν τη συμμετοχή οι μικρές ομάδες η υποκίνηση από τον πρόεδρο, το κλίμα εμπιστοσύνης &amp; η θετική ενίσχυση των συνεισφορών των </a:t>
            </a:r>
            <a:r>
              <a:rPr lang="el-GR" dirty="0" smtClean="0"/>
              <a:t>μαθητών</a:t>
            </a:r>
            <a:endParaRPr lang="el-GR" dirty="0"/>
          </a:p>
          <a:p>
            <a:r>
              <a:rPr lang="el-GR" dirty="0"/>
              <a:t>Η προσβολή των αισθημάτων των μαθητών όπως ειρωνεία γελοιοποίηση ή εχθρότητα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932024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Πλεονεκτήματα της διδασκαλίας με ομάδες </a:t>
            </a:r>
            <a:r>
              <a:rPr lang="el-GR" sz="3600" b="0" dirty="0" smtClean="0"/>
              <a:t>1/3</a:t>
            </a:r>
            <a:endParaRPr lang="el-GR" sz="3600" b="0" dirty="0"/>
          </a:p>
        </p:txBody>
      </p:sp>
      <p:sp>
        <p:nvSpPr>
          <p:cNvPr id="3" name="Θέση περιεχομένου 2"/>
          <p:cNvSpPr>
            <a:spLocks noGrp="1"/>
          </p:cNvSpPr>
          <p:nvPr>
            <p:ph idx="1"/>
          </p:nvPr>
        </p:nvSpPr>
        <p:spPr/>
        <p:txBody>
          <a:bodyPr/>
          <a:lstStyle/>
          <a:p>
            <a:r>
              <a:rPr lang="el-GR" dirty="0"/>
              <a:t>Βελτιώνει τις κοινωνικές δεξιότητες και τις δεξιότητες </a:t>
            </a:r>
            <a:r>
              <a:rPr lang="el-GR" dirty="0" smtClean="0"/>
              <a:t>επικοινωνίας.</a:t>
            </a:r>
            <a:endParaRPr lang="el-GR" dirty="0"/>
          </a:p>
          <a:p>
            <a:r>
              <a:rPr lang="el-GR" dirty="0"/>
              <a:t>Βελτιώνει την ικανότητα κριτικής και δημιουργικής </a:t>
            </a:r>
            <a:r>
              <a:rPr lang="el-GR" dirty="0" smtClean="0"/>
              <a:t>σκέψης.</a:t>
            </a:r>
            <a:endParaRPr lang="el-GR" dirty="0"/>
          </a:p>
          <a:p>
            <a:r>
              <a:rPr lang="el-GR" dirty="0"/>
              <a:t>Προάγει τη βιωματικού τύπου </a:t>
            </a:r>
            <a:r>
              <a:rPr lang="el-GR" dirty="0" smtClean="0"/>
              <a:t>μάθηση. </a:t>
            </a:r>
            <a:endParaRPr lang="el-GR" dirty="0"/>
          </a:p>
          <a:p>
            <a:r>
              <a:rPr lang="el-GR" dirty="0"/>
              <a:t>Προάγει την προσωπική </a:t>
            </a:r>
            <a:r>
              <a:rPr lang="el-GR" dirty="0" smtClean="0"/>
              <a:t>ανάπτυξη.</a:t>
            </a:r>
          </a:p>
          <a:p>
            <a:r>
              <a:rPr lang="el-GR" dirty="0"/>
              <a:t>Εθίζει τους μαθητές στις δημοκρατικές διαδικασίες.</a:t>
            </a:r>
          </a:p>
          <a:p>
            <a:r>
              <a:rPr lang="el-GR" dirty="0"/>
              <a:t>Διευκολύνει την ενεργό συμμετοχή των  μαθητών στην εργασία της τάξης.</a:t>
            </a:r>
          </a:p>
          <a:p>
            <a:r>
              <a:rPr lang="el-GR" dirty="0"/>
              <a:t>Βοηθάει στη συγκράτηση της ύλης &amp; στη θετική μεταβίβαση της μάθησης.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670924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δυναμική της </a:t>
            </a:r>
            <a:r>
              <a:rPr lang="el-GR" dirty="0" smtClean="0"/>
              <a:t>συζήτησης </a:t>
            </a:r>
            <a:r>
              <a:rPr lang="el-GR" sz="3200" b="0" dirty="0" smtClean="0"/>
              <a:t>1/6</a:t>
            </a:r>
            <a:endParaRPr lang="el-GR" sz="3200" b="0" dirty="0"/>
          </a:p>
        </p:txBody>
      </p:sp>
      <p:sp>
        <p:nvSpPr>
          <p:cNvPr id="3" name="Θέση περιεχομένου 2"/>
          <p:cNvSpPr>
            <a:spLocks noGrp="1"/>
          </p:cNvSpPr>
          <p:nvPr>
            <p:ph idx="1"/>
          </p:nvPr>
        </p:nvSpPr>
        <p:spPr/>
        <p:txBody>
          <a:bodyPr>
            <a:normAutofit fontScale="92500"/>
          </a:bodyPr>
          <a:lstStyle/>
          <a:p>
            <a:pPr marL="457200" indent="-457200">
              <a:buFont typeface="+mj-lt"/>
              <a:buAutoNum type="arabicPeriod"/>
            </a:pPr>
            <a:r>
              <a:rPr lang="el-GR" b="1" dirty="0">
                <a:solidFill>
                  <a:srgbClr val="004A82"/>
                </a:solidFill>
              </a:rPr>
              <a:t>Το μέγεθος της ομάδας</a:t>
            </a:r>
          </a:p>
          <a:p>
            <a:r>
              <a:rPr lang="el-GR" dirty="0"/>
              <a:t>Το άριστο μέγεθος της  ομάδας είναι τα 5 άτομα. </a:t>
            </a:r>
          </a:p>
          <a:p>
            <a:r>
              <a:rPr lang="el-GR" dirty="0"/>
              <a:t>Όσο μεγαλώνει ή ομάδα τόσο  μειώνεται ή δυνατότητα ομιλίας των μελών ιδιαίτερα των μη </a:t>
            </a:r>
            <a:r>
              <a:rPr lang="el-GR" dirty="0" smtClean="0"/>
              <a:t>ομιλητικών.</a:t>
            </a:r>
            <a:endParaRPr lang="el-GR" dirty="0"/>
          </a:p>
          <a:p>
            <a:r>
              <a:rPr lang="el-GR" dirty="0"/>
              <a:t>Ερευνητές έχουν δώσει έμφαση &amp; στον περιττό αριθμό προκειμένου να εξασφαλίζεται η πλειοψηφία αλλά παράλληλα άτομα της μειοψηφίας να μην είναι μόνο </a:t>
            </a:r>
            <a:r>
              <a:rPr lang="el-GR" dirty="0" smtClean="0"/>
              <a:t>ένα.</a:t>
            </a:r>
            <a:endParaRPr lang="el-GR" dirty="0"/>
          </a:p>
          <a:p>
            <a:r>
              <a:rPr lang="el-GR" dirty="0"/>
              <a:t>Μικρές ομάδες βρέθηκε ότι  ήταν  ταχύτερες στην εκτέλεση και πιο ακριβείς στην αντιμετώπιση προβλημάτων ενώ οι μεγαλύτερες ήταν υπέρτερες στη λύση αφηρημένων </a:t>
            </a:r>
            <a:r>
              <a:rPr lang="el-GR" dirty="0" smtClean="0"/>
              <a:t>προβλημάτων.</a:t>
            </a:r>
            <a:endParaRPr lang="el-GR" dirty="0"/>
          </a:p>
          <a:p>
            <a:r>
              <a:rPr lang="el-GR" dirty="0"/>
              <a:t>Μαθητές που διδάχθηκαν με τη μέθοδο της συζήτησης σημείωσαν καλύτερη </a:t>
            </a:r>
            <a:r>
              <a:rPr lang="el-GR" dirty="0" smtClean="0"/>
              <a:t>βαθμολογία.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861093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δυναμική της συζήτησης </a:t>
            </a:r>
            <a:r>
              <a:rPr lang="el-GR" sz="3200" b="0" dirty="0" smtClean="0"/>
              <a:t>2/6</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2"/>
            </a:pPr>
            <a:r>
              <a:rPr lang="el-GR" b="1" dirty="0">
                <a:solidFill>
                  <a:srgbClr val="004A82"/>
                </a:solidFill>
              </a:rPr>
              <a:t>Η σύνθεση της ομάδας</a:t>
            </a:r>
          </a:p>
          <a:p>
            <a:r>
              <a:rPr lang="el-GR" dirty="0"/>
              <a:t>Αν και κάποιοι ερευνητές έχουν ευρήματα που υποστηρίζουν ότι η ομοιογένεια της ομάδας αυξάνει τη συνοχή υπάρχουν &amp; ερευνητές που βρήκαν ότι δεν υπάρχει σχέση ανάμεσα σε ομοιογένεια &amp; </a:t>
            </a:r>
            <a:r>
              <a:rPr lang="el-GR" dirty="0" smtClean="0"/>
              <a:t>συνοχή</a:t>
            </a:r>
            <a:endParaRPr lang="el-GR" dirty="0"/>
          </a:p>
          <a:p>
            <a:r>
              <a:rPr lang="el-GR" dirty="0"/>
              <a:t>Η ετερογένεια αυξάνει την ακρίβεια των κρίσεων την αναλογία δημιουργικών λύσεων, την προσπάθεια για λύση προβλημάτων αλλά &amp; την αλλαγή στάσεων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653771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δυναμική της συζήτησης </a:t>
            </a:r>
            <a:r>
              <a:rPr lang="el-GR" sz="3200" b="0" dirty="0" smtClean="0"/>
              <a:t>3/6</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lnSpcReduction="10000"/>
          </a:bodyPr>
          <a:lstStyle/>
          <a:p>
            <a:pPr marL="457200" indent="-457200">
              <a:buFont typeface="+mj-lt"/>
              <a:buAutoNum type="arabicPeriod" startAt="3"/>
            </a:pPr>
            <a:r>
              <a:rPr lang="el-GR" b="1" dirty="0">
                <a:solidFill>
                  <a:srgbClr val="004A82"/>
                </a:solidFill>
              </a:rPr>
              <a:t>Η συνοχή της ομάδας: </a:t>
            </a:r>
            <a:endParaRPr lang="el-GR" b="1" dirty="0" smtClean="0">
              <a:solidFill>
                <a:srgbClr val="004A82"/>
              </a:solidFill>
            </a:endParaRPr>
          </a:p>
          <a:p>
            <a:pPr marL="0" indent="0">
              <a:buNone/>
            </a:pPr>
            <a:r>
              <a:rPr lang="el-GR" dirty="0" smtClean="0"/>
              <a:t>Οι </a:t>
            </a:r>
            <a:r>
              <a:rPr lang="el-GR" dirty="0"/>
              <a:t>δυνάμεις που κρατούν τα μέλη της ομάδας μαζί. </a:t>
            </a:r>
          </a:p>
          <a:p>
            <a:r>
              <a:rPr lang="el-GR" dirty="0"/>
              <a:t>Η </a:t>
            </a:r>
            <a:r>
              <a:rPr lang="el-GR" dirty="0" smtClean="0"/>
              <a:t>συνοχή.</a:t>
            </a:r>
          </a:p>
          <a:p>
            <a:pPr marL="914400" lvl="1" indent="-457200">
              <a:buFont typeface="+mj-lt"/>
              <a:buAutoNum type="alphaLcPeriod"/>
            </a:pPr>
            <a:r>
              <a:rPr lang="el-GR" dirty="0" smtClean="0"/>
              <a:t>ενισχύει </a:t>
            </a:r>
            <a:r>
              <a:rPr lang="el-GR" dirty="0"/>
              <a:t>την παραμονή στην ομάδα &amp;  τη  συμμετοχή στη </a:t>
            </a:r>
            <a:r>
              <a:rPr lang="el-GR" dirty="0" smtClean="0"/>
              <a:t>συζήτηση.</a:t>
            </a:r>
          </a:p>
          <a:p>
            <a:pPr marL="914400" lvl="1" indent="-457200">
              <a:buFont typeface="+mj-lt"/>
              <a:buAutoNum type="alphaLcPeriod"/>
            </a:pPr>
            <a:r>
              <a:rPr lang="el-GR" dirty="0" smtClean="0"/>
              <a:t>αυξάνει </a:t>
            </a:r>
            <a:r>
              <a:rPr lang="el-GR" dirty="0"/>
              <a:t>την </a:t>
            </a:r>
            <a:r>
              <a:rPr lang="el-GR" dirty="0" smtClean="0"/>
              <a:t>επικοινωνία.  </a:t>
            </a:r>
          </a:p>
          <a:p>
            <a:pPr marL="914400" lvl="1" indent="-457200">
              <a:buFont typeface="+mj-lt"/>
              <a:buAutoNum type="alphaLcPeriod"/>
            </a:pPr>
            <a:r>
              <a:rPr lang="el-GR" dirty="0" smtClean="0"/>
              <a:t>προκαλεί </a:t>
            </a:r>
            <a:r>
              <a:rPr lang="el-GR" dirty="0"/>
              <a:t>θετικά </a:t>
            </a:r>
            <a:r>
              <a:rPr lang="el-GR" dirty="0" smtClean="0"/>
              <a:t>συναισθήματα.</a:t>
            </a:r>
            <a:endParaRPr lang="el-GR" dirty="0"/>
          </a:p>
          <a:p>
            <a:pPr marL="0" indent="0">
              <a:buNone/>
            </a:pPr>
            <a:r>
              <a:rPr lang="el-GR" dirty="0"/>
              <a:t>Έχει βρεθεί θετική συσχέτιση μεταξύ συνοχής &amp; απόδοσης: </a:t>
            </a:r>
          </a:p>
          <a:p>
            <a:r>
              <a:rPr lang="el-GR" dirty="0"/>
              <a:t>Ωστόσο πολύ υψηλή συνοχή μπορεί να προκαλέσει συμφωνία &amp; όχι κριτική ανάλυση δεδομένου ότι η συνοχή επιδρά στην αλλαγή των στάσεων.</a:t>
            </a:r>
          </a:p>
          <a:p>
            <a:r>
              <a:rPr lang="el-GR" dirty="0"/>
              <a:t>Άτομα με διαφορετικές απόψεις μπορεί να </a:t>
            </a:r>
            <a:r>
              <a:rPr lang="el-GR" dirty="0" smtClean="0"/>
              <a:t>απορριφθούν.</a:t>
            </a:r>
            <a:endParaRPr lang="el-GR" dirty="0"/>
          </a:p>
          <a:p>
            <a:r>
              <a:rPr lang="el-GR" dirty="0"/>
              <a:t>Αν η συνοχή είναι χαμηλή μπορεί να υπάρξουν συγκρούσεις &amp; </a:t>
            </a:r>
            <a:r>
              <a:rPr lang="el-GR" dirty="0" smtClean="0"/>
              <a:t>αντιπαραθέσεις.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462043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δυναμική της συζήτησης </a:t>
            </a:r>
            <a:r>
              <a:rPr lang="el-GR" sz="3200" b="0" dirty="0" smtClean="0"/>
              <a:t>4/6</a:t>
            </a:r>
            <a:endParaRPr lang="el-GR" dirty="0"/>
          </a:p>
        </p:txBody>
      </p:sp>
      <p:sp>
        <p:nvSpPr>
          <p:cNvPr id="3" name="Θέση περιεχομένου 2"/>
          <p:cNvSpPr>
            <a:spLocks noGrp="1"/>
          </p:cNvSpPr>
          <p:nvPr>
            <p:ph idx="1"/>
          </p:nvPr>
        </p:nvSpPr>
        <p:spPr/>
        <p:txBody>
          <a:bodyPr>
            <a:normAutofit fontScale="92500"/>
          </a:bodyPr>
          <a:lstStyle/>
          <a:p>
            <a:pPr marL="457200" indent="-457200">
              <a:buFont typeface="+mj-lt"/>
              <a:buAutoNum type="arabicPeriod" startAt="4"/>
            </a:pPr>
            <a:r>
              <a:rPr lang="el-GR" b="1" dirty="0">
                <a:solidFill>
                  <a:srgbClr val="004A82"/>
                </a:solidFill>
              </a:rPr>
              <a:t>Ο ρόλος του </a:t>
            </a:r>
            <a:r>
              <a:rPr lang="el-GR" b="1" dirty="0" smtClean="0">
                <a:solidFill>
                  <a:srgbClr val="004A82"/>
                </a:solidFill>
              </a:rPr>
              <a:t>ηγέτη </a:t>
            </a:r>
          </a:p>
          <a:p>
            <a:r>
              <a:rPr lang="el-GR" dirty="0" smtClean="0"/>
              <a:t>Τύποι </a:t>
            </a:r>
            <a:r>
              <a:rPr lang="el-GR" dirty="0"/>
              <a:t>ηγέτη: </a:t>
            </a:r>
          </a:p>
          <a:p>
            <a:pPr lvl="1"/>
            <a:r>
              <a:rPr lang="el-GR" dirty="0"/>
              <a:t>Δημοκρατικός,  </a:t>
            </a:r>
          </a:p>
          <a:p>
            <a:pPr lvl="1"/>
            <a:r>
              <a:rPr lang="el-GR" dirty="0"/>
              <a:t>Δικτατορικός</a:t>
            </a:r>
          </a:p>
          <a:p>
            <a:r>
              <a:rPr lang="el-GR" dirty="0"/>
              <a:t>Αδιάφορος στα πειράματα των </a:t>
            </a:r>
            <a:r>
              <a:rPr lang="el-GR" dirty="0" err="1"/>
              <a:t>Lippitt</a:t>
            </a:r>
            <a:r>
              <a:rPr lang="el-GR" dirty="0"/>
              <a:t> &amp; </a:t>
            </a:r>
            <a:r>
              <a:rPr lang="el-GR" dirty="0" err="1"/>
              <a:t>White</a:t>
            </a:r>
            <a:r>
              <a:rPr lang="el-GR" dirty="0"/>
              <a:t>(1943) η ομάδα των παιδιών  με δικτατορικό ηγέτη ήταν περισσότερο παραγωγική αλλά δεν υπήρχε πνεύμα συνεργασίας &amp; φιλικότητας αλλά εχθρότητας &amp; ερχόταν σε προστριβές μεταξύ </a:t>
            </a:r>
            <a:r>
              <a:rPr lang="el-GR" dirty="0" smtClean="0"/>
              <a:t>τους. </a:t>
            </a:r>
            <a:endParaRPr lang="el-GR" dirty="0"/>
          </a:p>
          <a:p>
            <a:r>
              <a:rPr lang="el-GR" dirty="0"/>
              <a:t>Η ομάδα με δημοκρατική ηγεσία παρήγαγε πιο ποιοτική εργασία &amp; είχε ανεξαρτησία &amp; </a:t>
            </a:r>
            <a:r>
              <a:rPr lang="el-GR" dirty="0" smtClean="0"/>
              <a:t>συνοχή.</a:t>
            </a:r>
            <a:endParaRPr lang="el-GR" dirty="0"/>
          </a:p>
          <a:p>
            <a:r>
              <a:rPr lang="el-GR" dirty="0"/>
              <a:t>Η ομάδα με αδιάφορη ηγεσία ήταν λιγότερο οργανωμένη &amp; αποτελεσματική &amp; με λιγότερη </a:t>
            </a:r>
            <a:r>
              <a:rPr lang="el-GR" dirty="0" smtClean="0"/>
              <a:t>ικανοποίηση.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432434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δυναμική της συζήτησης </a:t>
            </a:r>
            <a:r>
              <a:rPr lang="el-GR" sz="3200" b="0" dirty="0" smtClean="0"/>
              <a:t>5/6</a:t>
            </a:r>
            <a:endParaRPr lang="el-GR" dirty="0"/>
          </a:p>
        </p:txBody>
      </p:sp>
      <p:sp>
        <p:nvSpPr>
          <p:cNvPr id="3" name="Θέση περιεχομένου 2"/>
          <p:cNvSpPr>
            <a:spLocks noGrp="1"/>
          </p:cNvSpPr>
          <p:nvPr>
            <p:ph idx="1"/>
          </p:nvPr>
        </p:nvSpPr>
        <p:spPr/>
        <p:txBody>
          <a:bodyPr>
            <a:normAutofit lnSpcReduction="10000"/>
          </a:bodyPr>
          <a:lstStyle/>
          <a:p>
            <a:r>
              <a:rPr lang="el-GR" dirty="0"/>
              <a:t>Ο δάσκαλος μπορεί να αναλάβει την ηγεσία της ομάδας μπορεί όμως &amp; να την αναθέσει σε ένα </a:t>
            </a:r>
            <a:r>
              <a:rPr lang="el-GR" dirty="0" smtClean="0"/>
              <a:t>μαθητή</a:t>
            </a:r>
            <a:endParaRPr lang="el-GR" dirty="0"/>
          </a:p>
          <a:p>
            <a:r>
              <a:rPr lang="el-GR" dirty="0"/>
              <a:t>Τα καθήκοντα του ηγέτη </a:t>
            </a:r>
          </a:p>
          <a:p>
            <a:pPr lvl="1"/>
            <a:r>
              <a:rPr lang="el-GR" dirty="0" smtClean="0"/>
              <a:t>Σύγκληση ομάδας,</a:t>
            </a:r>
            <a:endParaRPr lang="el-GR" dirty="0"/>
          </a:p>
          <a:p>
            <a:pPr lvl="1"/>
            <a:r>
              <a:rPr lang="el-GR" dirty="0" smtClean="0"/>
              <a:t>Ορισμός θεμάτων,</a:t>
            </a:r>
            <a:endParaRPr lang="el-GR" dirty="0"/>
          </a:p>
          <a:p>
            <a:pPr lvl="1"/>
            <a:r>
              <a:rPr lang="el-GR" dirty="0" smtClean="0"/>
              <a:t>Αποσαφήνιση σκοπών,</a:t>
            </a:r>
            <a:endParaRPr lang="el-GR" dirty="0"/>
          </a:p>
          <a:p>
            <a:pPr lvl="1"/>
            <a:r>
              <a:rPr lang="el-GR" dirty="0" smtClean="0"/>
              <a:t>Διευκρίνιση απόψεων,</a:t>
            </a:r>
            <a:endParaRPr lang="el-GR" dirty="0"/>
          </a:p>
          <a:p>
            <a:pPr lvl="1"/>
            <a:r>
              <a:rPr lang="el-GR" dirty="0" smtClean="0"/>
              <a:t>Παρώθηση ομάδας,</a:t>
            </a:r>
            <a:endParaRPr lang="el-GR" dirty="0"/>
          </a:p>
          <a:p>
            <a:pPr lvl="1"/>
            <a:r>
              <a:rPr lang="el-GR" dirty="0" smtClean="0"/>
              <a:t>Υποβολή ερωτήσεων,</a:t>
            </a:r>
            <a:endParaRPr lang="el-GR" dirty="0"/>
          </a:p>
          <a:p>
            <a:pPr lvl="1"/>
            <a:r>
              <a:rPr lang="el-GR" dirty="0" smtClean="0"/>
              <a:t>Χρήση </a:t>
            </a:r>
            <a:r>
              <a:rPr lang="el-GR" dirty="0"/>
              <a:t>απόψεων των </a:t>
            </a:r>
            <a:r>
              <a:rPr lang="el-GR" dirty="0" smtClean="0"/>
              <a:t>μειονοτήτων,</a:t>
            </a:r>
            <a:endParaRPr lang="el-GR" dirty="0"/>
          </a:p>
          <a:p>
            <a:pPr lvl="1"/>
            <a:r>
              <a:rPr lang="el-GR" dirty="0" smtClean="0"/>
              <a:t>Εξαγωγή περίληψης,</a:t>
            </a:r>
            <a:endParaRPr lang="el-GR" dirty="0"/>
          </a:p>
          <a:p>
            <a:pPr lvl="1"/>
            <a:r>
              <a:rPr lang="el-GR" dirty="0" smtClean="0"/>
              <a:t>Αξιολόγηση </a:t>
            </a:r>
            <a:r>
              <a:rPr lang="el-GR" dirty="0"/>
              <a:t>της προόδου της </a:t>
            </a:r>
            <a:r>
              <a:rPr lang="el-GR" dirty="0" smtClean="0"/>
              <a:t>ομάδας.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789113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δυναμική της συζήτησης </a:t>
            </a:r>
            <a:r>
              <a:rPr lang="el-GR" sz="3200" b="0" dirty="0" smtClean="0"/>
              <a:t>6/6</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b="1" dirty="0">
                <a:solidFill>
                  <a:srgbClr val="004A82"/>
                </a:solidFill>
              </a:rPr>
              <a:t>Ομάδα χωρίς ηγέτη</a:t>
            </a:r>
          </a:p>
          <a:p>
            <a:r>
              <a:rPr lang="el-GR" dirty="0"/>
              <a:t>Σε ομάδες χωρίς ηγέτη τείνουν </a:t>
            </a:r>
            <a:r>
              <a:rPr lang="el-GR" dirty="0" smtClean="0"/>
              <a:t>να </a:t>
            </a:r>
            <a:r>
              <a:rPr lang="el-GR" dirty="0"/>
              <a:t>αναδύονται περισσότεροι 	από ένας ηγέτες</a:t>
            </a:r>
          </a:p>
          <a:p>
            <a:r>
              <a:rPr lang="el-GR" dirty="0"/>
              <a:t>Σύμφωνα με το </a:t>
            </a:r>
            <a:r>
              <a:rPr lang="el-GR" dirty="0" err="1"/>
              <a:t>Bales</a:t>
            </a:r>
            <a:r>
              <a:rPr lang="el-GR" dirty="0"/>
              <a:t> αναδύονται </a:t>
            </a:r>
            <a:r>
              <a:rPr lang="el-GR" dirty="0" smtClean="0"/>
              <a:t>δύο </a:t>
            </a:r>
            <a:r>
              <a:rPr lang="el-GR" dirty="0"/>
              <a:t>τύποι ηγεσίας:</a:t>
            </a:r>
          </a:p>
          <a:p>
            <a:pPr lvl="1"/>
            <a:r>
              <a:rPr lang="el-GR" dirty="0" smtClean="0"/>
              <a:t>Αυτός </a:t>
            </a:r>
            <a:r>
              <a:rPr lang="el-GR" dirty="0"/>
              <a:t>που επικεντρώνεται στην εργασία </a:t>
            </a:r>
            <a:r>
              <a:rPr lang="el-GR" dirty="0" smtClean="0"/>
              <a:t>της ομάδας. </a:t>
            </a:r>
            <a:endParaRPr lang="el-GR" dirty="0"/>
          </a:p>
          <a:p>
            <a:pPr lvl="1"/>
            <a:r>
              <a:rPr lang="el-GR" dirty="0" smtClean="0"/>
              <a:t>Αυτός </a:t>
            </a:r>
            <a:r>
              <a:rPr lang="el-GR" dirty="0"/>
              <a:t>που επικεντρώνεται στις κοινωνικές &amp; συναισθηματικές απόψεις &amp; στη διατήρηση της </a:t>
            </a:r>
            <a:r>
              <a:rPr lang="el-GR" dirty="0" smtClean="0"/>
              <a:t>ομάδας.</a:t>
            </a:r>
            <a:endParaRPr lang="el-GR" dirty="0"/>
          </a:p>
          <a:p>
            <a:r>
              <a:rPr lang="el-GR" dirty="0"/>
              <a:t>Με την πάροδο του χρόνου ο πρώτος προκαλεί την εχθρότητα</a:t>
            </a:r>
          </a:p>
          <a:p>
            <a:r>
              <a:rPr lang="el-GR" dirty="0"/>
              <a:t>Ομάδες με ηγέτη χαρακτηρίζονται από μεγαλύτερη αποτελεσματικότητα &amp; υπεροχή έναντι αυτών χωρίς ηγέτη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431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Αξιολόγηση της συζήτησης</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Φύλλα </a:t>
            </a:r>
            <a:r>
              <a:rPr lang="el-GR" dirty="0" err="1"/>
              <a:t>μετασυζητικής</a:t>
            </a:r>
            <a:r>
              <a:rPr lang="el-GR" dirty="0"/>
              <a:t> αντίδρασης με κλίμακα εκτίμησης της αποτελεσματικότητας της </a:t>
            </a:r>
            <a:r>
              <a:rPr lang="el-GR" dirty="0" smtClean="0"/>
              <a:t>συζήτησης.</a:t>
            </a:r>
            <a:endParaRPr lang="el-GR" dirty="0"/>
          </a:p>
          <a:p>
            <a:pPr marL="457200" indent="-457200">
              <a:buFont typeface="+mj-lt"/>
              <a:buAutoNum type="arabicPeriod"/>
            </a:pPr>
            <a:r>
              <a:rPr lang="el-GR" dirty="0"/>
              <a:t>Σε αυτά μπορεί να περιλαμβάνονται &amp; υποκειμενικές </a:t>
            </a:r>
            <a:r>
              <a:rPr lang="el-GR" dirty="0" smtClean="0"/>
              <a:t>κρίσεις.</a:t>
            </a:r>
            <a:endParaRPr lang="el-GR" dirty="0"/>
          </a:p>
          <a:p>
            <a:pPr marL="457200" indent="-457200">
              <a:buFont typeface="+mj-lt"/>
              <a:buAutoNum type="arabicPeriod"/>
            </a:pPr>
            <a:r>
              <a:rPr lang="el-GR" dirty="0" smtClean="0"/>
              <a:t>Χρήση </a:t>
            </a:r>
            <a:r>
              <a:rPr lang="el-GR" dirty="0"/>
              <a:t>παρατηρητή &amp;  καταγραφή ποσοτικής </a:t>
            </a:r>
            <a:r>
              <a:rPr lang="el-GR" dirty="0" smtClean="0"/>
              <a:t>αλλά </a:t>
            </a:r>
            <a:r>
              <a:rPr lang="el-GR" dirty="0"/>
              <a:t>&amp; ποιοτικής συμμετοχής των </a:t>
            </a:r>
            <a:r>
              <a:rPr lang="el-GR" dirty="0" smtClean="0"/>
              <a:t>μελών.</a:t>
            </a:r>
            <a:endParaRPr lang="el-GR" dirty="0"/>
          </a:p>
          <a:p>
            <a:pPr marL="457200" indent="-457200">
              <a:buFont typeface="+mj-lt"/>
              <a:buAutoNum type="arabicPeriod"/>
            </a:pPr>
            <a:r>
              <a:rPr lang="el-GR" dirty="0" smtClean="0"/>
              <a:t>Συμπλήρωση ερωτηματολογίου.</a:t>
            </a:r>
            <a:endParaRPr lang="el-GR" dirty="0"/>
          </a:p>
          <a:p>
            <a:pPr marL="457200" indent="-457200">
              <a:buFont typeface="+mj-lt"/>
              <a:buAutoNum type="arabicPeriod"/>
            </a:pPr>
            <a:r>
              <a:rPr lang="el-GR" dirty="0" smtClean="0"/>
              <a:t>Μαγνητοφώνηση-Βιντεοσκόπηση.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809663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a:solidFill>
                  <a:srgbClr val="820000"/>
                </a:solidFill>
              </a:rPr>
              <a:t>Ευχαριστώ θερμά για την προσοχή σας!!!</a:t>
            </a:r>
          </a:p>
          <a:p>
            <a:endParaRPr lang="el-GR" dirty="0"/>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7</a:t>
            </a:r>
            <a:r>
              <a:rPr lang="en-US" sz="2000" dirty="0" smtClean="0"/>
              <a:t>:</a:t>
            </a:r>
            <a:r>
              <a:rPr lang="el-GR" sz="2000" dirty="0"/>
              <a:t> Διδασκαλία και Μάθηση με μικρές ομάδες,</a:t>
            </a:r>
            <a:br>
              <a:rPr lang="el-GR" sz="2000" dirty="0"/>
            </a:br>
            <a:r>
              <a:rPr lang="el-GR" sz="2000" dirty="0"/>
              <a:t>Μέθοδοι που αναπτύσσουν την κριτική ικανότητα».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Πλεονεκτήματα της διδασκαλίας με ομάδες </a:t>
            </a:r>
            <a:r>
              <a:rPr lang="el-GR" sz="3600" b="0" dirty="0" smtClean="0"/>
              <a:t>2/3</a:t>
            </a:r>
            <a:endParaRPr lang="el-GR" dirty="0"/>
          </a:p>
        </p:txBody>
      </p:sp>
      <p:sp>
        <p:nvSpPr>
          <p:cNvPr id="3" name="Θέση περιεχομένου 2"/>
          <p:cNvSpPr>
            <a:spLocks noGrp="1"/>
          </p:cNvSpPr>
          <p:nvPr>
            <p:ph idx="1"/>
          </p:nvPr>
        </p:nvSpPr>
        <p:spPr/>
        <p:txBody>
          <a:bodyPr/>
          <a:lstStyle/>
          <a:p>
            <a:r>
              <a:rPr lang="el-GR" dirty="0" smtClean="0"/>
              <a:t>Παρέχει </a:t>
            </a:r>
            <a:r>
              <a:rPr lang="el-GR" dirty="0"/>
              <a:t>την ευκαιρία στους μαθητές να συναντηθούν κατά </a:t>
            </a:r>
            <a:r>
              <a:rPr lang="el-GR" dirty="0" smtClean="0"/>
              <a:t>πρόσωπο.</a:t>
            </a:r>
            <a:endParaRPr lang="el-GR" dirty="0"/>
          </a:p>
          <a:p>
            <a:r>
              <a:rPr lang="el-GR" dirty="0"/>
              <a:t>Είναι χρήσιμη στους μαθητές που αντιμετωπίζουν προβλήματα μάθησης &amp; στερούνται δεξιοτήτων ανεξάρτητης </a:t>
            </a:r>
            <a:r>
              <a:rPr lang="el-GR" dirty="0" smtClean="0"/>
              <a:t>μελέτης.</a:t>
            </a:r>
            <a:endParaRPr lang="el-GR" dirty="0"/>
          </a:p>
          <a:p>
            <a:r>
              <a:rPr lang="el-GR" dirty="0"/>
              <a:t>Ικανοποιεί τις πνευματικές, κοινωνικές &amp; συναισθηματικές ανάγκες των </a:t>
            </a:r>
            <a:r>
              <a:rPr lang="el-GR" dirty="0" smtClean="0"/>
              <a:t>μαθητών.</a:t>
            </a:r>
            <a:endParaRPr lang="el-GR" dirty="0"/>
          </a:p>
          <a:p>
            <a:r>
              <a:rPr lang="el-GR" dirty="0"/>
              <a:t>Εξοικειώνει τους μαθητές στις μεθόδους συλλογικής &amp; </a:t>
            </a:r>
            <a:r>
              <a:rPr lang="el-GR" dirty="0" err="1"/>
              <a:t>συνερευνητικής</a:t>
            </a:r>
            <a:r>
              <a:rPr lang="el-GR" dirty="0"/>
              <a:t> </a:t>
            </a:r>
            <a:r>
              <a:rPr lang="el-GR" dirty="0" smtClean="0"/>
              <a:t>εργασίας.</a:t>
            </a:r>
            <a:endParaRPr lang="el-GR" dirty="0"/>
          </a:p>
          <a:p>
            <a:r>
              <a:rPr lang="el-GR" dirty="0"/>
              <a:t>Διεγείρει &amp; διατηρεί το ενδιαφέρον των μαθητών για το συζητούμενο </a:t>
            </a:r>
            <a:r>
              <a:rPr lang="el-GR" dirty="0" smtClean="0"/>
              <a:t>θέμα. </a:t>
            </a:r>
            <a:endParaRPr lang="el-GR" dirty="0"/>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193475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Πλεονεκτήματα της διδασκαλίας με ομάδες </a:t>
            </a:r>
            <a:r>
              <a:rPr lang="el-GR" sz="3600" b="0" dirty="0" smtClean="0"/>
              <a:t>3/3</a:t>
            </a:r>
            <a:endParaRPr lang="el-GR" dirty="0"/>
          </a:p>
        </p:txBody>
      </p:sp>
      <p:sp>
        <p:nvSpPr>
          <p:cNvPr id="3" name="Θέση περιεχομένου 2"/>
          <p:cNvSpPr>
            <a:spLocks noGrp="1"/>
          </p:cNvSpPr>
          <p:nvPr>
            <p:ph idx="1"/>
          </p:nvPr>
        </p:nvSpPr>
        <p:spPr/>
        <p:txBody>
          <a:bodyPr/>
          <a:lstStyle/>
          <a:p>
            <a:r>
              <a:rPr lang="el-GR" dirty="0"/>
              <a:t>Καλλιεργεί ένα ομαδικό πνεύμα συνεργασίας &amp; βελτιώνει την κοινωνικότητα των </a:t>
            </a:r>
            <a:r>
              <a:rPr lang="el-GR" dirty="0" smtClean="0"/>
              <a:t>μαθητών.</a:t>
            </a:r>
            <a:endParaRPr lang="el-GR" dirty="0"/>
          </a:p>
          <a:p>
            <a:r>
              <a:rPr lang="el-GR" dirty="0"/>
              <a:t>Ενθαρρύνει την ελεύθερη διακίνηση ιδεών &amp; </a:t>
            </a:r>
            <a:r>
              <a:rPr lang="el-GR" dirty="0" smtClean="0"/>
              <a:t>απόψεων.</a:t>
            </a:r>
            <a:endParaRPr lang="el-GR" dirty="0"/>
          </a:p>
          <a:p>
            <a:r>
              <a:rPr lang="el-GR" dirty="0"/>
              <a:t>Καλλιεργεί την ευγενή συμπεριφορά, το σεβασμό της γνώμης των άλλων, τις αγαθές σχέσεις μεταξύ των μαθητών &amp; επιφέρει γόνιμη </a:t>
            </a:r>
            <a:r>
              <a:rPr lang="el-GR" dirty="0" smtClean="0"/>
              <a:t>αλληλεπίδραση.</a:t>
            </a:r>
            <a:endParaRPr lang="el-GR" dirty="0"/>
          </a:p>
          <a:p>
            <a:r>
              <a:rPr lang="el-GR" dirty="0"/>
              <a:t>Προσφέρει την ευκαιρία σε όλους να </a:t>
            </a:r>
            <a:r>
              <a:rPr lang="el-GR" dirty="0" smtClean="0"/>
              <a:t>εκφρασθούν.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643971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Μειονεκτήματα της διδασκαλίας με ομάδες </a:t>
            </a:r>
          </a:p>
        </p:txBody>
      </p:sp>
      <p:sp>
        <p:nvSpPr>
          <p:cNvPr id="3" name="Θέση περιεχομένου 2"/>
          <p:cNvSpPr>
            <a:spLocks noGrp="1"/>
          </p:cNvSpPr>
          <p:nvPr>
            <p:ph idx="1"/>
          </p:nvPr>
        </p:nvSpPr>
        <p:spPr/>
        <p:txBody>
          <a:bodyPr/>
          <a:lstStyle/>
          <a:p>
            <a:r>
              <a:rPr lang="el-GR" dirty="0"/>
              <a:t>Είναι </a:t>
            </a:r>
            <a:r>
              <a:rPr lang="el-GR" dirty="0" smtClean="0"/>
              <a:t>χρονοβόρα.</a:t>
            </a:r>
            <a:endParaRPr lang="el-GR" dirty="0"/>
          </a:p>
          <a:p>
            <a:r>
              <a:rPr lang="el-GR" dirty="0"/>
              <a:t>Δεν προσφέρεται για παροχή </a:t>
            </a:r>
            <a:r>
              <a:rPr lang="el-GR" dirty="0" smtClean="0"/>
              <a:t>πληροφοριών.</a:t>
            </a:r>
            <a:endParaRPr lang="el-GR" dirty="0"/>
          </a:p>
          <a:p>
            <a:r>
              <a:rPr lang="el-GR" dirty="0"/>
              <a:t>Δεν εφαρμόζεται σε μεγάλες </a:t>
            </a:r>
            <a:r>
              <a:rPr lang="el-GR" dirty="0" smtClean="0"/>
              <a:t>ομάδες.</a:t>
            </a:r>
            <a:endParaRPr lang="el-GR" dirty="0"/>
          </a:p>
          <a:p>
            <a:r>
              <a:rPr lang="el-GR" dirty="0"/>
              <a:t>Κίνδυνος οι ατομικές ιδέες και καινοτομίες να </a:t>
            </a:r>
            <a:r>
              <a:rPr lang="el-GR" dirty="0" smtClean="0"/>
              <a:t>υποβαθμιστούν.</a:t>
            </a:r>
            <a:endParaRPr lang="el-GR" dirty="0"/>
          </a:p>
          <a:p>
            <a:r>
              <a:rPr lang="el-GR" dirty="0"/>
              <a:t>Προάγεται μόνο όταν υπάρχει μελέτη και </a:t>
            </a:r>
            <a:r>
              <a:rPr lang="el-GR" dirty="0" smtClean="0"/>
              <a:t>προετοιμασία.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60929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 μέγεθος της ομάδας </a:t>
            </a:r>
          </a:p>
        </p:txBody>
      </p:sp>
      <p:sp>
        <p:nvSpPr>
          <p:cNvPr id="3" name="Θέση περιεχομένου 2"/>
          <p:cNvSpPr>
            <a:spLocks noGrp="1"/>
          </p:cNvSpPr>
          <p:nvPr>
            <p:ph idx="1"/>
          </p:nvPr>
        </p:nvSpPr>
        <p:spPr/>
        <p:txBody>
          <a:bodyPr/>
          <a:lstStyle/>
          <a:p>
            <a:r>
              <a:rPr lang="el-GR" dirty="0"/>
              <a:t>6 άτομα ο μικρότερος </a:t>
            </a:r>
            <a:r>
              <a:rPr lang="el-GR" dirty="0" smtClean="0"/>
              <a:t>αριθμός.</a:t>
            </a:r>
            <a:endParaRPr lang="el-GR" dirty="0"/>
          </a:p>
          <a:p>
            <a:r>
              <a:rPr lang="el-GR" dirty="0"/>
              <a:t>&gt;25 άτομα η προσωπική αλληλεπίδραση είναι </a:t>
            </a:r>
            <a:r>
              <a:rPr lang="el-GR" dirty="0" smtClean="0"/>
              <a:t>αδύνατη.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013635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Σχεδιασμός  της διδασκαλίας και μάθησης με μικρές ομάδες </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Διευθέτηση φυσικού περιβάλλοντος</a:t>
            </a:r>
          </a:p>
          <a:p>
            <a:pPr lvl="1"/>
            <a:r>
              <a:rPr lang="el-GR" dirty="0"/>
              <a:t>Σχήμα U όταν συντονίζει τη συζήτηση </a:t>
            </a:r>
            <a:r>
              <a:rPr lang="el-GR" dirty="0" smtClean="0"/>
              <a:t>εκπαιδευτικός.</a:t>
            </a:r>
            <a:endParaRPr lang="el-GR" dirty="0"/>
          </a:p>
          <a:p>
            <a:pPr lvl="1"/>
            <a:r>
              <a:rPr lang="el-GR" dirty="0"/>
              <a:t>Σχήμα κύκλου δημιουργεί αίσθημα ισότητας (μάθηση ενηλίκων</a:t>
            </a:r>
            <a:r>
              <a:rPr lang="el-GR" dirty="0" smtClean="0"/>
              <a:t>).</a:t>
            </a:r>
            <a:endParaRPr lang="el-GR" dirty="0"/>
          </a:p>
          <a:p>
            <a:pPr lvl="1"/>
            <a:r>
              <a:rPr lang="el-GR" dirty="0"/>
              <a:t>Διευθέτηση τύπου </a:t>
            </a:r>
            <a:r>
              <a:rPr lang="el-GR" dirty="0" smtClean="0"/>
              <a:t>επιτροπής.</a:t>
            </a:r>
            <a:endParaRPr lang="el-GR" dirty="0"/>
          </a:p>
          <a:p>
            <a:pPr marL="457200" indent="-457200">
              <a:buFont typeface="+mj-lt"/>
              <a:buAutoNum type="arabicPeriod"/>
            </a:pPr>
            <a:r>
              <a:rPr lang="el-GR" dirty="0" smtClean="0"/>
              <a:t>Διευθέτηση </a:t>
            </a:r>
            <a:r>
              <a:rPr lang="el-GR" dirty="0"/>
              <a:t>ψυχολογικού </a:t>
            </a:r>
            <a:r>
              <a:rPr lang="el-GR" dirty="0" smtClean="0"/>
              <a:t>περιβάλλοντος</a:t>
            </a:r>
          </a:p>
          <a:p>
            <a:pPr marL="857250" lvl="1" indent="-457200"/>
            <a:r>
              <a:rPr lang="el-GR" dirty="0"/>
              <a:t>Πνεύμα συνεργασίας, διαπραγμάτευση, αμοιβαίος σεβασμός, εμπιστοσύνη, αλληλοϋποστήριξη, ειλικρίνεια, αυθεντικότητα, </a:t>
            </a:r>
            <a:r>
              <a:rPr lang="el-GR" dirty="0" smtClean="0"/>
              <a:t>ανθρωπισμό.</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854889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Ορισμός </a:t>
            </a:r>
            <a:r>
              <a:rPr lang="el-GR" dirty="0" smtClean="0"/>
              <a:t>συζήτησης</a:t>
            </a:r>
            <a:endParaRPr lang="el-GR" dirty="0"/>
          </a:p>
        </p:txBody>
      </p:sp>
      <p:sp>
        <p:nvSpPr>
          <p:cNvPr id="3" name="Θέση περιεχομένου 2"/>
          <p:cNvSpPr>
            <a:spLocks noGrp="1"/>
          </p:cNvSpPr>
          <p:nvPr>
            <p:ph idx="1"/>
          </p:nvPr>
        </p:nvSpPr>
        <p:spPr/>
        <p:txBody>
          <a:bodyPr/>
          <a:lstStyle/>
          <a:p>
            <a:r>
              <a:rPr lang="el-GR" dirty="0"/>
              <a:t>Γλωσσική και πνευματική δραστηριότητα δύο ή περισσότερων ατόμων που συγκεντρώνονται σε ορισμένο τόπο και χρόνο με σκοπό να εξετάσουν ένα θέμα, ερώτημα, πρόβλημα ή γεγονός με την ειλικρινή επιθυμία ή προσπάθεια να καταλήξουν σε ένα συμπέρασμα ή μια απόφαση ή μια λύση.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9967282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c7039ab9462b2295369742afaf593cbe8bda54"/>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TotalTime>
  <Words>2061</Words>
  <Application>Microsoft Office PowerPoint</Application>
  <PresentationFormat>Προβολή στην οθόνη (4:3)</PresentationFormat>
  <Paragraphs>315</Paragraphs>
  <Slides>42</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42</vt:i4>
      </vt:variant>
    </vt:vector>
  </HeadingPairs>
  <TitlesOfParts>
    <vt:vector size="43" baseType="lpstr">
      <vt:lpstr>OC_template_updated</vt:lpstr>
      <vt:lpstr>Μέθοδοι Διδασκαλίας στη Νοσηλευτική</vt:lpstr>
      <vt:lpstr>Διδασκαλία με ομάδες</vt:lpstr>
      <vt:lpstr>Πλεονεκτήματα της διδασκαλίας με ομάδες 1/3</vt:lpstr>
      <vt:lpstr>Πλεονεκτήματα της διδασκαλίας με ομάδες 2/3</vt:lpstr>
      <vt:lpstr>Πλεονεκτήματα της διδασκαλίας με ομάδες 3/3</vt:lpstr>
      <vt:lpstr>Μειονεκτήματα της διδασκαλίας με ομάδες </vt:lpstr>
      <vt:lpstr>Το μέγεθος της ομάδας </vt:lpstr>
      <vt:lpstr>Σχεδιασμός  της διδασκαλίας και μάθησης με μικρές ομάδες </vt:lpstr>
      <vt:lpstr>Ορισμός συζήτησης</vt:lpstr>
      <vt:lpstr>Λειτουργίες ομάδας</vt:lpstr>
      <vt:lpstr>Τεχνική συζήτησης</vt:lpstr>
      <vt:lpstr>Μορφές συζήτησης 1/4</vt:lpstr>
      <vt:lpstr>Μορφές συζήτησης 2/4</vt:lpstr>
      <vt:lpstr>Μορφές συζήτησης 3/4</vt:lpstr>
      <vt:lpstr>Μορφές συζήτησης 4/4</vt:lpstr>
      <vt:lpstr>Στόχοι και σκοποί της συζήτησης διανοητικοί </vt:lpstr>
      <vt:lpstr>Δυνατότητα έκφρασης</vt:lpstr>
      <vt:lpstr>Κοινωνικοί σκοποί</vt:lpstr>
      <vt:lpstr>Συντελεστικοί σκοποί </vt:lpstr>
      <vt:lpstr>Ο ρόλος του δασκάλου 1/2</vt:lpstr>
      <vt:lpstr>Ο ρόλος του δασκάλου 2/2</vt:lpstr>
      <vt:lpstr>Τύποι που είναι δυνατόν να υιοθετηθούν από τον δάσκαλο στην διάρκεια της συζήτησης</vt:lpstr>
      <vt:lpstr>Ο ρόλος των μαθητών</vt:lpstr>
      <vt:lpstr>Ο ρόλος του προέδρου</vt:lpstr>
      <vt:lpstr>Χαρακτηριστικά καλού προέδρου</vt:lpstr>
      <vt:lpstr>Ο ρόλος του γραμματέα</vt:lpstr>
      <vt:lpstr>Η δομή της συζήτησης</vt:lpstr>
      <vt:lpstr>Παγίδες της συζήτησης 1/2</vt:lpstr>
      <vt:lpstr>Παγίδες της συζήτησης 2/2</vt:lpstr>
      <vt:lpstr>Η δυναμική της συζήτησης 1/6</vt:lpstr>
      <vt:lpstr>Η δυναμική της συζήτησης 2/6</vt:lpstr>
      <vt:lpstr>Η δυναμική της συζήτησης 3/6</vt:lpstr>
      <vt:lpstr>Η δυναμική της συζήτησης 4/6</vt:lpstr>
      <vt:lpstr>Η δυναμική της συζήτησης 5/6</vt:lpstr>
      <vt:lpstr>Η δυναμική της συζήτησης 6/6</vt:lpstr>
      <vt:lpstr>Αξιολόγηση της συζήτησης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45</cp:revision>
  <dcterms:created xsi:type="dcterms:W3CDTF">2013-03-04T13:35:19Z</dcterms:created>
  <dcterms:modified xsi:type="dcterms:W3CDTF">2015-11-24T13:28:35Z</dcterms:modified>
</cp:coreProperties>
</file>