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39"/>
  </p:notesMasterIdLst>
  <p:handoutMasterIdLst>
    <p:handoutMasterId r:id="rId40"/>
  </p:handoutMasterIdLst>
  <p:sldIdLst>
    <p:sldId id="29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57" r:id="rId32"/>
    <p:sldId id="262" r:id="rId33"/>
    <p:sldId id="264" r:id="rId34"/>
    <p:sldId id="295" r:id="rId35"/>
    <p:sldId id="296" r:id="rId36"/>
    <p:sldId id="266" r:id="rId37"/>
    <p:sldId id="294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1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7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8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4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4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6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5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5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2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5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4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6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0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1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4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9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0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8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7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0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7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5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7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3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10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Συστήματα Ασαφούς Λογικής (Fuzzy Logic Systems)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6069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(2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338437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Θεωρούμε τον χώρο των ταχυτήτων </a:t>
                </a:r>
              </a:p>
              <a:p>
                <a:pPr algn="ctr">
                  <a:buNone/>
                </a:pPr>
                <a:r>
                  <a:rPr lang="el-GR" sz="2400" b="1" dirty="0">
                    <a:solidFill>
                      <a:srgbClr val="800000"/>
                    </a:solidFill>
                  </a:rPr>
                  <a:t>X=[T</a:t>
                </a:r>
                <a:r>
                  <a:rPr lang="el-GR" sz="2400" b="1" baseline="-25000" dirty="0">
                    <a:solidFill>
                      <a:srgbClr val="800000"/>
                    </a:solidFill>
                  </a:rPr>
                  <a:t>r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-10, T</a:t>
                </a:r>
                <a:r>
                  <a:rPr lang="el-GR" sz="2400" b="1" baseline="-25000" dirty="0">
                    <a:solidFill>
                      <a:srgbClr val="800000"/>
                    </a:solidFill>
                  </a:rPr>
                  <a:t>r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+30] (</a:t>
                </a:r>
                <a:r>
                  <a:rPr lang="en-US" sz="2400" b="1" dirty="0">
                    <a:solidFill>
                      <a:srgbClr val="800000"/>
                    </a:solidFill>
                  </a:rPr>
                  <a:t>km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/</a:t>
                </a:r>
                <a:r>
                  <a:rPr lang="en-US" sz="2400" b="1" dirty="0">
                    <a:solidFill>
                      <a:srgbClr val="800000"/>
                    </a:solidFill>
                  </a:rPr>
                  <a:t>h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)  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όπου </a:t>
                </a:r>
                <a:r>
                  <a:rPr lang="el-GR" sz="2400" dirty="0"/>
                  <a:t>ενδεικτικά θεωρείται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l-GR" sz="2400" dirty="0"/>
                  <a:t> = 50 km/h και συνεπώς </a:t>
                </a:r>
              </a:p>
              <a:p>
                <a:pPr marL="0" indent="0" algn="ctr">
                  <a:spcBef>
                    <a:spcPts val="2400"/>
                  </a:spcBef>
                  <a:buNone/>
                </a:pPr>
                <a:r>
                  <a:rPr lang="el-GR" sz="2400" b="1" dirty="0">
                    <a:solidFill>
                      <a:srgbClr val="800000"/>
                    </a:solidFill>
                  </a:rPr>
                  <a:t>X=[40, 80] (km/h).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Στον χώρο X ορίζουμε τα ασαφή σύνολα: </a:t>
                </a:r>
              </a:p>
              <a:p>
                <a:pPr>
                  <a:spcBef>
                    <a:spcPts val="3600"/>
                  </a:spcBef>
                </a:pPr>
                <a:endParaRPr lang="el-GR" sz="24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3384376"/>
              </a:xfrm>
              <a:blipFill rotWithShape="0">
                <a:blip r:embed="rId2"/>
                <a:stretch>
                  <a:fillRect l="-963" t="-14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4489704"/>
                <a:ext cx="2592288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Around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89704"/>
                <a:ext cx="259228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597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91038" y="4489704"/>
                <a:ext cx="3960440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Moderately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38" y="4489704"/>
                <a:ext cx="396044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3768" y="5237906"/>
                <a:ext cx="3456384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Highly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37906"/>
                <a:ext cx="345638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949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3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37626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l-GR" sz="2400" dirty="0" smtClean="0"/>
                  <a:t>Θεωρούμε τον χώρο των ταχυτήτων </a:t>
                </a:r>
              </a:p>
              <a:p>
                <a:pPr algn="ctr">
                  <a:spcBef>
                    <a:spcPts val="600"/>
                  </a:spcBef>
                  <a:buNone/>
                </a:pPr>
                <a:r>
                  <a:rPr lang="el-GR" sz="2400" b="1" dirty="0">
                    <a:solidFill>
                      <a:srgbClr val="800000"/>
                    </a:solidFill>
                  </a:rPr>
                  <a:t>X=[T</a:t>
                </a:r>
                <a:r>
                  <a:rPr lang="el-GR" sz="2400" b="1" baseline="-25000" dirty="0">
                    <a:solidFill>
                      <a:srgbClr val="800000"/>
                    </a:solidFill>
                  </a:rPr>
                  <a:t>r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-10, T</a:t>
                </a:r>
                <a:r>
                  <a:rPr lang="el-GR" sz="2400" b="1" baseline="-25000" dirty="0">
                    <a:solidFill>
                      <a:srgbClr val="800000"/>
                    </a:solidFill>
                  </a:rPr>
                  <a:t>r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+30] (</a:t>
                </a:r>
                <a:r>
                  <a:rPr lang="en-US" sz="2400" b="1" dirty="0">
                    <a:solidFill>
                      <a:srgbClr val="800000"/>
                    </a:solidFill>
                  </a:rPr>
                  <a:t>km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/</a:t>
                </a:r>
                <a:r>
                  <a:rPr lang="en-US" sz="2400" b="1" dirty="0">
                    <a:solidFill>
                      <a:srgbClr val="800000"/>
                    </a:solidFill>
                  </a:rPr>
                  <a:t>h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)  </a:t>
                </a:r>
              </a:p>
              <a:p>
                <a:pPr>
                  <a:spcBef>
                    <a:spcPts val="600"/>
                  </a:spcBef>
                </a:pPr>
                <a:r>
                  <a:rPr lang="el-GR" sz="2400" dirty="0" smtClean="0"/>
                  <a:t>όπου </a:t>
                </a:r>
                <a:r>
                  <a:rPr lang="el-GR" sz="2400" dirty="0"/>
                  <a:t>ενδεικτικά θεωρείται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l-GR" sz="2400" dirty="0"/>
                  <a:t> = 50 km/h και συνεπώς 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l-GR" sz="2400" b="1" dirty="0">
                    <a:solidFill>
                      <a:srgbClr val="800000"/>
                    </a:solidFill>
                  </a:rPr>
                  <a:t>X=[40, 80] (km/h).</a:t>
                </a:r>
              </a:p>
              <a:p>
                <a:pPr>
                  <a:spcBef>
                    <a:spcPts val="600"/>
                  </a:spcBef>
                </a:pPr>
                <a:r>
                  <a:rPr lang="el-GR" sz="2400" dirty="0"/>
                  <a:t>Στον χώρο X ορίζουμε τα ασαφή σύνολα: </a:t>
                </a:r>
              </a:p>
              <a:p>
                <a:pPr>
                  <a:spcBef>
                    <a:spcPts val="3600"/>
                  </a:spcBef>
                </a:pPr>
                <a:endParaRPr lang="el-GR" sz="24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376264"/>
              </a:xfrm>
              <a:blipFill rotWithShape="0">
                <a:blip r:embed="rId2"/>
                <a:stretch>
                  <a:fillRect l="-963" t="-20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616" y="3395683"/>
                <a:ext cx="2592288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Around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95683"/>
                <a:ext cx="259228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564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66320" y="3395683"/>
                <a:ext cx="3960440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Moderately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320" y="3395683"/>
                <a:ext cx="396044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949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1760" y="4005064"/>
                <a:ext cx="3456384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Highly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05064"/>
                <a:ext cx="345638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949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457200" y="4576551"/>
            <a:ext cx="607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με αντίστοιχες συναρτήσεις συμμετοχής τις: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5040898"/>
                <a:ext cx="4536504" cy="461665"/>
              </a:xfrm>
              <a:prstGeom prst="rect">
                <a:avLst/>
              </a:prstGeom>
              <a:noFill/>
              <a:ln>
                <a:solidFill>
                  <a:srgbClr val="156B1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𝑏𝑒𝑙𝑙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;15,2,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−10)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40898"/>
                <a:ext cx="453650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949"/>
                </a:stretch>
              </a:blipFill>
              <a:ln>
                <a:solidFill>
                  <a:srgbClr val="156B17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5580086"/>
                <a:ext cx="4536504" cy="461665"/>
              </a:xfrm>
              <a:prstGeom prst="rect">
                <a:avLst/>
              </a:prstGeom>
              <a:noFill/>
              <a:ln>
                <a:solidFill>
                  <a:srgbClr val="156B1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𝑏𝑒𝑙𝑙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;5,2,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−15)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80086"/>
                <a:ext cx="453650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7949"/>
                </a:stretch>
              </a:blipFill>
              <a:ln>
                <a:solidFill>
                  <a:srgbClr val="156B17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466" y="6125517"/>
                <a:ext cx="4536504" cy="461665"/>
              </a:xfrm>
              <a:prstGeom prst="rect">
                <a:avLst/>
              </a:prstGeom>
              <a:noFill/>
              <a:ln>
                <a:solidFill>
                  <a:srgbClr val="156B1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𝑏𝑒𝑙𝑙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;10,2,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+30)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466" y="6125517"/>
                <a:ext cx="453650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7949"/>
                </a:stretch>
              </a:blipFill>
              <a:ln>
                <a:solidFill>
                  <a:srgbClr val="156B17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4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682752" cy="5159598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Για να καθορίσουμε τις παραπάνω ρυθμίσεις στο μοντέλο μας, πρέπει στο παράθυρο Membership Function Editor, που έχουμε ανοίξει να κάνουμε τα εξής:</a:t>
            </a:r>
          </a:p>
          <a:p>
            <a:pPr>
              <a:spcBef>
                <a:spcPts val="3600"/>
              </a:spcBef>
            </a:pPr>
            <a:endParaRPr lang="el-GR" sz="2400" b="1" dirty="0"/>
          </a:p>
        </p:txBody>
      </p:sp>
      <p:pic>
        <p:nvPicPr>
          <p:cNvPr id="12" name="Εικόνα 11" title="Ρυθμίσεις μεταβλητής Spe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168" y="1186717"/>
            <a:ext cx="4804064" cy="496867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5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p:pic>
        <p:nvPicPr>
          <p:cNvPr id="6" name="Θέση περιεχομένου 5" title="Ρυθμίσεις μεταβλητής Spe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168" y="1366377"/>
            <a:ext cx="4804064" cy="4968671"/>
          </a:xfrm>
          <a:prstGeom prst="rect">
            <a:avLst/>
          </a:prstGeom>
        </p:spPr>
      </p:pic>
      <p:sp>
        <p:nvSpPr>
          <p:cNvPr id="8" name="5 - Επεξήγηση με στρογγυλεμένο παραλληλόγραμμο"/>
          <p:cNvSpPr/>
          <p:nvPr/>
        </p:nvSpPr>
        <p:spPr>
          <a:xfrm>
            <a:off x="381000" y="1371600"/>
            <a:ext cx="3429000" cy="5181600"/>
          </a:xfrm>
          <a:prstGeom prst="wedgeRoundRectCallout">
            <a:avLst>
              <a:gd name="adj1" fmla="val 102947"/>
              <a:gd name="adj2" fmla="val -22450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el-GR" sz="2400" dirty="0" smtClean="0">
                <a:solidFill>
                  <a:prstClr val="black"/>
                </a:solidFill>
              </a:rPr>
              <a:t>Επιλέγουμε την γραμμή </a:t>
            </a:r>
            <a:r>
              <a:rPr lang="en-US" sz="2400" b="1" dirty="0" smtClean="0">
                <a:solidFill>
                  <a:srgbClr val="800000"/>
                </a:solidFill>
              </a:rPr>
              <a:t>mf</a:t>
            </a:r>
            <a:r>
              <a:rPr lang="el-GR" sz="2400" b="1" dirty="0" smtClean="0">
                <a:solidFill>
                  <a:srgbClr val="800000"/>
                </a:solidFill>
              </a:rPr>
              <a:t>1</a:t>
            </a:r>
            <a:r>
              <a:rPr lang="el-GR" sz="2400" dirty="0" smtClean="0">
                <a:solidFill>
                  <a:prstClr val="black"/>
                </a:solidFill>
              </a:rPr>
              <a:t> της μεταβλητής από το διάγραμμα με ένα κλίκ πάνω σε αυτήν (</a:t>
            </a:r>
            <a:r>
              <a:rPr lang="el-GR" sz="2400" i="1" dirty="0" smtClean="0">
                <a:solidFill>
                  <a:prstClr val="black"/>
                </a:solidFill>
              </a:rPr>
              <a:t>θεωρείται επιλεγμένη όταν έχει γίνει κόκκινη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6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p:pic>
        <p:nvPicPr>
          <p:cNvPr id="6" name="Θέση περιεχομένου 5" title="Ρυθμίσεις μεταβλητής Spe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168" y="1340768"/>
            <a:ext cx="4804064" cy="4968671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152400" y="1371600"/>
            <a:ext cx="3886200" cy="1905000"/>
          </a:xfrm>
          <a:prstGeom prst="wedgeRoundRectCallout">
            <a:avLst>
              <a:gd name="adj1" fmla="val 76164"/>
              <a:gd name="adj2" fmla="val 119616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1"/>
            <a:r>
              <a:rPr lang="el-GR" sz="2400" u="sng" dirty="0" smtClean="0">
                <a:solidFill>
                  <a:prstClr val="black"/>
                </a:solidFill>
              </a:rPr>
              <a:t>Στην περιοχή </a:t>
            </a:r>
            <a:r>
              <a:rPr lang="en-US" sz="2400" u="sng" dirty="0" smtClean="0">
                <a:solidFill>
                  <a:prstClr val="black"/>
                </a:solidFill>
              </a:rPr>
              <a:t>Current Variable</a:t>
            </a:r>
            <a:r>
              <a:rPr lang="el-GR" sz="2400" u="sng" dirty="0" smtClean="0">
                <a:solidFill>
                  <a:prstClr val="black"/>
                </a:solidFill>
              </a:rPr>
              <a:t>, ορίζουμε:</a:t>
            </a: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Range: </a:t>
            </a:r>
            <a:r>
              <a:rPr lang="en-US" sz="2400" b="1" dirty="0" smtClean="0">
                <a:solidFill>
                  <a:srgbClr val="800000"/>
                </a:solidFill>
              </a:rPr>
              <a:t>[40 80]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Display Range: </a:t>
            </a:r>
            <a:r>
              <a:rPr lang="en-US" sz="2400" b="1" dirty="0" smtClean="0">
                <a:solidFill>
                  <a:srgbClr val="800000"/>
                </a:solidFill>
              </a:rPr>
              <a:t>[40 80]</a:t>
            </a:r>
            <a:endParaRPr lang="el-GR" sz="2400" b="1" dirty="0">
              <a:solidFill>
                <a:srgbClr val="8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7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p:pic>
        <p:nvPicPr>
          <p:cNvPr id="6" name="Θέση περιεχομένου 5" title="Ρυθμίσεις μεταβλητής Spe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168" y="1340768"/>
            <a:ext cx="4804064" cy="4968671"/>
          </a:xfrm>
          <a:prstGeom prst="rect">
            <a:avLst/>
          </a:prstGeom>
        </p:spPr>
      </p:pic>
      <p:sp>
        <p:nvSpPr>
          <p:cNvPr id="8" name="5 - Επεξήγηση με στρογγυλεμένο παραλληλόγραμμο"/>
          <p:cNvSpPr/>
          <p:nvPr/>
        </p:nvSpPr>
        <p:spPr>
          <a:xfrm>
            <a:off x="152400" y="1905000"/>
            <a:ext cx="3886200" cy="2819400"/>
          </a:xfrm>
          <a:prstGeom prst="wedgeRoundRectCallout">
            <a:avLst>
              <a:gd name="adj1" fmla="val 128919"/>
              <a:gd name="adj2" fmla="val 4371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1"/>
            <a:r>
              <a:rPr lang="el-GR" sz="2400" u="sng" dirty="0" smtClean="0">
                <a:solidFill>
                  <a:prstClr val="black"/>
                </a:solidFill>
              </a:rPr>
              <a:t>Στην περιοχή </a:t>
            </a:r>
            <a:r>
              <a:rPr lang="en-US" sz="2400" u="sng" dirty="0" smtClean="0">
                <a:solidFill>
                  <a:prstClr val="black"/>
                </a:solidFill>
              </a:rPr>
              <a:t>Current Membership Function</a:t>
            </a:r>
            <a:r>
              <a:rPr lang="el-GR" sz="2400" u="sng" dirty="0" smtClean="0">
                <a:solidFill>
                  <a:prstClr val="black"/>
                </a:solidFill>
              </a:rPr>
              <a:t>, ορίζουμε:</a:t>
            </a: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Name: </a:t>
            </a:r>
            <a:r>
              <a:rPr lang="en-US" sz="2400" b="1" dirty="0" smtClean="0">
                <a:solidFill>
                  <a:srgbClr val="800000"/>
                </a:solidFill>
              </a:rPr>
              <a:t>Around_Tr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Type: </a:t>
            </a:r>
            <a:r>
              <a:rPr lang="en-US" sz="2400" b="1" dirty="0" smtClean="0">
                <a:solidFill>
                  <a:srgbClr val="800000"/>
                </a:solidFill>
              </a:rPr>
              <a:t>gbellmf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Params: </a:t>
            </a:r>
            <a:r>
              <a:rPr lang="en-US" sz="2400" b="1" dirty="0" smtClean="0">
                <a:solidFill>
                  <a:srgbClr val="800000"/>
                </a:solidFill>
              </a:rPr>
              <a:t>[15 2 40]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endParaRPr lang="el-GR" sz="2400" dirty="0" smtClean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8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p:pic>
        <p:nvPicPr>
          <p:cNvPr id="6" name="Θέση περιεχομένου 5" title="Ρυθμίσεις μεταβλητής Spe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168" y="1340768"/>
            <a:ext cx="4804064" cy="4968671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152400" y="1905000"/>
            <a:ext cx="4114800" cy="2819400"/>
          </a:xfrm>
          <a:prstGeom prst="wedgeRoundRectCallout">
            <a:avLst>
              <a:gd name="adj1" fmla="val 126704"/>
              <a:gd name="adj2" fmla="val 40645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marL="0" lvl="1"/>
            <a:r>
              <a:rPr lang="el-GR" sz="2400" u="sng" dirty="0" smtClean="0">
                <a:solidFill>
                  <a:prstClr val="black"/>
                </a:solidFill>
              </a:rPr>
              <a:t>Για την </a:t>
            </a:r>
            <a:r>
              <a:rPr lang="en-US" sz="2400" b="1" u="sng" dirty="0" smtClean="0">
                <a:solidFill>
                  <a:prstClr val="black"/>
                </a:solidFill>
              </a:rPr>
              <a:t>mf2</a:t>
            </a:r>
            <a:r>
              <a:rPr lang="en-US" sz="2400" u="sng" dirty="0" smtClean="0">
                <a:solidFill>
                  <a:prstClr val="black"/>
                </a:solidFill>
              </a:rPr>
              <a:t> </a:t>
            </a:r>
            <a:r>
              <a:rPr lang="el-GR" sz="2400" u="sng" dirty="0" smtClean="0">
                <a:solidFill>
                  <a:prstClr val="black"/>
                </a:solidFill>
              </a:rPr>
              <a:t>ανάλογα, στην περιοχή </a:t>
            </a:r>
            <a:r>
              <a:rPr lang="en-US" sz="2400" u="sng" dirty="0" smtClean="0">
                <a:solidFill>
                  <a:prstClr val="black"/>
                </a:solidFill>
              </a:rPr>
              <a:t>Current Membership Function</a:t>
            </a:r>
            <a:r>
              <a:rPr lang="el-GR" sz="2400" u="sng" dirty="0" smtClean="0">
                <a:solidFill>
                  <a:prstClr val="black"/>
                </a:solidFill>
              </a:rPr>
              <a:t>, ορίζουμε:</a:t>
            </a: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Name:</a:t>
            </a:r>
            <a:r>
              <a:rPr lang="en-US" sz="2400" b="1" dirty="0" smtClean="0">
                <a:solidFill>
                  <a:srgbClr val="800000"/>
                </a:solidFill>
              </a:rPr>
              <a:t>ModeratelyAboveTr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Type: </a:t>
            </a:r>
            <a:r>
              <a:rPr lang="en-US" sz="2400" b="1" dirty="0" smtClean="0">
                <a:solidFill>
                  <a:srgbClr val="800000"/>
                </a:solidFill>
              </a:rPr>
              <a:t>gbellmf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Params: </a:t>
            </a:r>
            <a:r>
              <a:rPr lang="en-US" sz="2400" b="1" dirty="0" smtClean="0">
                <a:solidFill>
                  <a:srgbClr val="800000"/>
                </a:solidFill>
              </a:rPr>
              <a:t>[5 2 65]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endParaRPr lang="el-GR" sz="2400" dirty="0" smtClean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9</a:t>
            </a:r>
            <a:r>
              <a:rPr lang="el-GR" sz="3600" b="0" dirty="0" smtClean="0"/>
              <a:t> από</a:t>
            </a:r>
            <a:r>
              <a:rPr lang="en-US" sz="3600" b="0" dirty="0" smtClean="0"/>
              <a:t> 11)</a:t>
            </a:r>
            <a:r>
              <a:rPr lang="el-GR" sz="3600" b="0" dirty="0" smtClean="0"/>
              <a:t> </a:t>
            </a:r>
            <a:endParaRPr lang="el-GR" sz="3600" b="0" dirty="0"/>
          </a:p>
        </p:txBody>
      </p:sp>
      <p:pic>
        <p:nvPicPr>
          <p:cNvPr id="6" name="Θέση περιεχομένου 5" title="Ρυθμίσεις μεταβλητής Spe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168" y="1340768"/>
            <a:ext cx="4804064" cy="4968671"/>
          </a:xfrm>
          <a:prstGeom prst="rect">
            <a:avLst/>
          </a:prstGeom>
        </p:spPr>
      </p:pic>
      <p:sp>
        <p:nvSpPr>
          <p:cNvPr id="8" name="5 - Επεξήγηση με στρογγυλεμένο παραλληλόγραμμο"/>
          <p:cNvSpPr/>
          <p:nvPr/>
        </p:nvSpPr>
        <p:spPr>
          <a:xfrm>
            <a:off x="152400" y="1905000"/>
            <a:ext cx="4114800" cy="2819400"/>
          </a:xfrm>
          <a:prstGeom prst="wedgeRoundRectCallout">
            <a:avLst>
              <a:gd name="adj1" fmla="val 126002"/>
              <a:gd name="adj2" fmla="val 42010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marL="0" lvl="1"/>
            <a:r>
              <a:rPr lang="el-GR" sz="2400" u="sng" dirty="0" smtClean="0">
                <a:solidFill>
                  <a:prstClr val="black"/>
                </a:solidFill>
              </a:rPr>
              <a:t>Για την </a:t>
            </a:r>
            <a:r>
              <a:rPr lang="en-US" sz="2400" b="1" u="sng" dirty="0" smtClean="0">
                <a:solidFill>
                  <a:prstClr val="black"/>
                </a:solidFill>
              </a:rPr>
              <a:t>mf3</a:t>
            </a:r>
            <a:r>
              <a:rPr lang="en-US" sz="2400" u="sng" dirty="0" smtClean="0">
                <a:solidFill>
                  <a:prstClr val="black"/>
                </a:solidFill>
              </a:rPr>
              <a:t> </a:t>
            </a:r>
            <a:r>
              <a:rPr lang="el-GR" sz="2400" u="sng" dirty="0" smtClean="0">
                <a:solidFill>
                  <a:prstClr val="black"/>
                </a:solidFill>
              </a:rPr>
              <a:t>ανάλογα, στην περιοχή </a:t>
            </a:r>
            <a:r>
              <a:rPr lang="en-US" sz="2400" u="sng" dirty="0" smtClean="0">
                <a:solidFill>
                  <a:prstClr val="black"/>
                </a:solidFill>
              </a:rPr>
              <a:t>Current Membership Function</a:t>
            </a:r>
            <a:r>
              <a:rPr lang="el-GR" sz="2400" u="sng" dirty="0" smtClean="0">
                <a:solidFill>
                  <a:prstClr val="black"/>
                </a:solidFill>
              </a:rPr>
              <a:t>, ορίζουμε:</a:t>
            </a: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Name:</a:t>
            </a:r>
            <a:r>
              <a:rPr lang="en-US" sz="2400" b="1" dirty="0" smtClean="0">
                <a:solidFill>
                  <a:srgbClr val="800000"/>
                </a:solidFill>
              </a:rPr>
              <a:t>HightlyAboveTr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Type: </a:t>
            </a:r>
            <a:r>
              <a:rPr lang="en-US" sz="2400" b="1" dirty="0" smtClean="0">
                <a:solidFill>
                  <a:srgbClr val="800000"/>
                </a:solidFill>
              </a:rPr>
              <a:t>gbellmf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2"/>
            <a:r>
              <a:rPr lang="en-US" sz="2400" dirty="0" smtClean="0">
                <a:solidFill>
                  <a:prstClr val="black"/>
                </a:solidFill>
              </a:rPr>
              <a:t>Params: </a:t>
            </a:r>
            <a:r>
              <a:rPr lang="en-US" sz="2400" b="1" dirty="0" smtClean="0">
                <a:solidFill>
                  <a:srgbClr val="800000"/>
                </a:solidFill>
              </a:rPr>
              <a:t>[10 2 80]</a:t>
            </a:r>
            <a:endParaRPr lang="el-GR" sz="2400" b="1" dirty="0" smtClean="0">
              <a:solidFill>
                <a:srgbClr val="8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10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3250704" cy="3816424"/>
          </a:xfrm>
        </p:spPr>
        <p:txBody>
          <a:bodyPr>
            <a:normAutofit/>
          </a:bodyPr>
          <a:lstStyle/>
          <a:p>
            <a:r>
              <a:rPr lang="el-GR" sz="2400" dirty="0"/>
              <a:t>Membership Function Editor  μετά από τις ρυθμίσεις της μεταβλητής εισόδου</a:t>
            </a:r>
          </a:p>
          <a:p>
            <a:endParaRPr lang="el-GR" sz="2400" dirty="0"/>
          </a:p>
        </p:txBody>
      </p:sp>
      <p:pic>
        <p:nvPicPr>
          <p:cNvPr id="7" name="Picture 2" descr="New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472608" cy="4261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Ρυθμίσεις μεταβλητής </a:t>
            </a:r>
            <a:r>
              <a:rPr lang="en-US" dirty="0"/>
              <a:t>BreakingForce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Επιλέγουμε από τις FIS Variables την μεταβλητή εξόδου (BreakingForce)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Θεωρούμε το χώρο της δύναμης πέδησης που εφαρμόζεται ως Y=[0,10] (force, normalized space).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Επίσης, ορίζουμε τα ασαφή σύνολα: 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7604" y="3613940"/>
                <a:ext cx="2808312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𝑍𝑒𝑟𝑜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𝐵𝑟𝑎𝑘𝑒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3613940"/>
                <a:ext cx="2808312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282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55929" y="3596923"/>
                <a:ext cx="3960440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Moderate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𝐵𝑟𝑎𝑘𝑒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29" y="3596923"/>
                <a:ext cx="396044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564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3808" y="4196710"/>
                <a:ext cx="3456384" cy="461665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𝐻𝑎𝑟𝑑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𝐵𝑟𝑎𝑘𝑒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196710"/>
                <a:ext cx="345638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564"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467544" y="4829775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με αντίστοιχες ενδεικτικές συναρτήσεις συμμετοχής: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508" y="5258936"/>
                <a:ext cx="4536504" cy="461665"/>
              </a:xfrm>
              <a:prstGeom prst="rect">
                <a:avLst/>
              </a:prstGeom>
              <a:noFill/>
              <a:ln>
                <a:solidFill>
                  <a:srgbClr val="156B1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𝑏𝑒𝑙𝑙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;2,3,0)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5258936"/>
                <a:ext cx="453650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481"/>
                </a:stretch>
              </a:blipFill>
              <a:ln>
                <a:solidFill>
                  <a:srgbClr val="156B17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7664" y="5773327"/>
                <a:ext cx="4536504" cy="461665"/>
              </a:xfrm>
              <a:prstGeom prst="rect">
                <a:avLst/>
              </a:prstGeom>
              <a:noFill/>
              <a:ln>
                <a:solidFill>
                  <a:srgbClr val="156B1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𝑏𝑒𝑙𝑙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;3,3,5)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773327"/>
                <a:ext cx="453650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949"/>
                </a:stretch>
              </a:blipFill>
              <a:ln>
                <a:solidFill>
                  <a:srgbClr val="156B17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6829" y="6287718"/>
                <a:ext cx="4536504" cy="461665"/>
              </a:xfrm>
              <a:prstGeom prst="rect">
                <a:avLst/>
              </a:prstGeom>
              <a:noFill/>
              <a:ln>
                <a:solidFill>
                  <a:srgbClr val="156B1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𝑏𝑒𝑙𝑙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;3,3,10)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29" y="6287718"/>
                <a:ext cx="453650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7949"/>
                </a:stretch>
              </a:blipFill>
              <a:ln>
                <a:solidFill>
                  <a:srgbClr val="156B17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 smtClean="0"/>
              <a:t>Εισαγωγή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Ασαφής </a:t>
            </a:r>
            <a:r>
              <a:rPr lang="el-GR" sz="2400" dirty="0" smtClean="0"/>
              <a:t>ελεγκτής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Το εργαλείο Fuzzy Logic του </a:t>
            </a:r>
            <a:r>
              <a:rPr lang="el-GR" sz="2400" dirty="0" smtClean="0"/>
              <a:t>MATLAB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11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Ακολουθώντας την ίδια διαδικασία που περιγράψαμε για τις ρυθμίσεις της μεταβλητής εισόδου, 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ρυθμίζουμε και την μεταβλητή </a:t>
            </a:r>
            <a:r>
              <a:rPr lang="el-GR" sz="2400" dirty="0" smtClean="0"/>
              <a:t>εξόδου</a:t>
            </a:r>
            <a:r>
              <a:rPr lang="en-US" sz="2400" dirty="0" smtClean="0"/>
              <a:t>,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και κλείνουμε το </a:t>
            </a:r>
            <a:r>
              <a:rPr lang="el-GR" sz="2400" dirty="0" smtClean="0"/>
              <a:t>παράθυρο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pic>
        <p:nvPicPr>
          <p:cNvPr id="9" name="Picture 2" title="Ρυθμίσεις μεταβλητής Sp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330" y="1412776"/>
            <a:ext cx="5223739" cy="41148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Προσθήκη ασαφών </a:t>
            </a:r>
            <a:r>
              <a:rPr lang="el-GR" sz="4400" dirty="0" smtClean="0"/>
              <a:t>κανόνων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682752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Ανοίγουμε </a:t>
            </a:r>
            <a:r>
              <a:rPr lang="el-GR" sz="2400" dirty="0"/>
              <a:t>το παράθυρο </a:t>
            </a:r>
            <a:r>
              <a:rPr lang="en-US" sz="2400" i="1" dirty="0"/>
              <a:t>Rule Editor</a:t>
            </a:r>
            <a:r>
              <a:rPr lang="el-GR" sz="2400" i="1" dirty="0"/>
              <a:t>, </a:t>
            </a:r>
            <a:r>
              <a:rPr lang="el-GR" sz="2400" dirty="0"/>
              <a:t>επιλέγοντας από το </a:t>
            </a:r>
            <a:r>
              <a:rPr lang="en-US" sz="2400" dirty="0"/>
              <a:t>MENU</a:t>
            </a:r>
            <a:r>
              <a:rPr lang="el-GR" sz="2400" dirty="0"/>
              <a:t>: 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Edit</a:t>
            </a:r>
            <a:r>
              <a:rPr lang="el-GR" sz="2400" b="1" dirty="0"/>
              <a:t> &gt; </a:t>
            </a:r>
            <a:r>
              <a:rPr lang="en-US" sz="2400" b="1" dirty="0"/>
              <a:t>Rules</a:t>
            </a:r>
            <a:r>
              <a:rPr lang="el-GR" sz="2400" b="1" dirty="0"/>
              <a:t>…</a:t>
            </a:r>
            <a:r>
              <a:rPr lang="el-GR" sz="2400" dirty="0"/>
              <a:t> ή </a:t>
            </a:r>
          </a:p>
          <a:p>
            <a:pPr>
              <a:spcBef>
                <a:spcPts val="1800"/>
              </a:spcBef>
            </a:pPr>
            <a:r>
              <a:rPr lang="en-GB" sz="2400" b="1" dirty="0"/>
              <a:t>Ctrl</a:t>
            </a:r>
            <a:r>
              <a:rPr lang="el-GR" sz="2400" dirty="0"/>
              <a:t>+</a:t>
            </a:r>
            <a:r>
              <a:rPr lang="el-GR" sz="2400" b="1" dirty="0"/>
              <a:t>3</a:t>
            </a:r>
            <a:r>
              <a:rPr lang="el-GR" sz="2400" dirty="0"/>
              <a:t> ή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Πατώντας </a:t>
            </a:r>
            <a:r>
              <a:rPr lang="el-GR" sz="2400" dirty="0"/>
              <a:t>διπλό κλίκ πάνω στο μεσαίο άσπρο πλαίσιο που βρίσκεται ανάμεσα στις μεταβλητές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pic>
        <p:nvPicPr>
          <p:cNvPr id="5" name="Picture 2" title="Προσθήκη ασαφών κανόν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397" y="1412776"/>
            <a:ext cx="4876800" cy="3768955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Προσθήκη ασαφών κανόνων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r>
              <a:rPr lang="el-GR" sz="2400" dirty="0"/>
              <a:t>Η ασαφής βάση κανόνων απαρτίζεται από ασαφείς κανόνες της μορφής: </a:t>
            </a:r>
          </a:p>
          <a:p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2344924" y="2260311"/>
            <a:ext cx="4474840" cy="5383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i="1" dirty="0" smtClean="0">
                <a:solidFill>
                  <a:prstClr val="black"/>
                </a:solidFill>
              </a:rPr>
              <a:t>IF &lt; Speed &lt; THEN &lt; Brake Force &gt;</a:t>
            </a:r>
            <a:endParaRPr lang="el-GR" sz="2400" i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67544" y="311806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Βασιζόμενοι σε εμπειρικά δεδομένα θα μπορούσαμε να διαμορφώσουμε τρεις ενδεικτικούς ασαφείς κανόνες της μορφής: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7704" y="4607283"/>
                <a:ext cx="5616624" cy="1246303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607283"/>
                <a:ext cx="5616624" cy="12463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Προσθήκη ασαφών κανόνων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0" dirty="0" smtClean="0"/>
              <a:t>(3 </a:t>
            </a:r>
            <a:r>
              <a:rPr lang="el-GR" sz="3600" b="0" dirty="0"/>
              <a:t>από </a:t>
            </a:r>
            <a:r>
              <a:rPr lang="en-US" sz="3600" b="0" dirty="0"/>
              <a:t>3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5040560"/>
          </a:xfrm>
        </p:spPr>
        <p:txBody>
          <a:bodyPr/>
          <a:lstStyle/>
          <a:p>
            <a:r>
              <a:rPr lang="el-GR" sz="2400" dirty="0"/>
              <a:t>Με βάση αυτούς τους κανόνες επιλέγουμε κάθε φορά την σωστή τιμή χ από τη αριστερή λίστα (</a:t>
            </a:r>
            <a:r>
              <a:rPr lang="en-US" sz="2400" dirty="0"/>
              <a:t>Speed is</a:t>
            </a:r>
            <a:r>
              <a:rPr lang="el-GR" sz="2400" dirty="0"/>
              <a:t>), την αντίστοιχή της από τη δεξιά λίστα (</a:t>
            </a:r>
            <a:r>
              <a:rPr lang="en-US" sz="2400" dirty="0"/>
              <a:t>BreakingForce is</a:t>
            </a:r>
            <a:r>
              <a:rPr lang="el-GR" sz="2400" dirty="0"/>
              <a:t>) και προσθέτουμε τον κανόνα στο μοντέλο μας, πατώντας το κουμπί “</a:t>
            </a:r>
            <a:r>
              <a:rPr lang="en-US" sz="2400" i="1" dirty="0"/>
              <a:t>Add rule</a:t>
            </a:r>
            <a:r>
              <a:rPr lang="el-GR" sz="2400" dirty="0"/>
              <a:t>”.</a:t>
            </a:r>
          </a:p>
          <a:p>
            <a:endParaRPr lang="el-GR" dirty="0"/>
          </a:p>
        </p:txBody>
      </p:sp>
      <p:pic>
        <p:nvPicPr>
          <p:cNvPr id="7" name="Picture 3" title="Προσθήκη ασαφών κανόν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914956" cy="410445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Surface </a:t>
            </a:r>
            <a:r>
              <a:rPr lang="en-US" sz="4400" dirty="0" smtClean="0"/>
              <a:t>Viewer</a:t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Μόλις ολοκληρώσουμε, κλείνουμε το παράθυρο </a:t>
            </a:r>
            <a:r>
              <a:rPr lang="en-US" sz="2400" i="1" dirty="0"/>
              <a:t>Rule Editor </a:t>
            </a:r>
            <a:r>
              <a:rPr lang="el-GR" sz="2400" dirty="0"/>
              <a:t>και 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Επιλέγουμε </a:t>
            </a:r>
            <a:r>
              <a:rPr lang="el-GR" sz="2400" dirty="0"/>
              <a:t>από το </a:t>
            </a:r>
            <a:r>
              <a:rPr lang="en-US" sz="2400" dirty="0"/>
              <a:t>MENU</a:t>
            </a:r>
            <a:r>
              <a:rPr lang="el-GR" sz="2400" dirty="0"/>
              <a:t>: </a:t>
            </a:r>
            <a:r>
              <a:rPr lang="en-US" sz="2400" b="1" dirty="0"/>
              <a:t>View</a:t>
            </a:r>
            <a:r>
              <a:rPr lang="el-GR" sz="2400" b="1" dirty="0"/>
              <a:t> &gt; </a:t>
            </a:r>
            <a:r>
              <a:rPr lang="en-US" sz="2400" b="1" dirty="0"/>
              <a:t>Surface </a:t>
            </a:r>
            <a:r>
              <a:rPr lang="el-GR" sz="2400" dirty="0"/>
              <a:t>ή </a:t>
            </a:r>
            <a:r>
              <a:rPr lang="en-GB" sz="2400" b="1" dirty="0"/>
              <a:t>Ctrl</a:t>
            </a:r>
            <a:r>
              <a:rPr lang="el-GR" sz="2400" dirty="0"/>
              <a:t>+</a:t>
            </a:r>
            <a:r>
              <a:rPr lang="el-GR" sz="2400" b="1" dirty="0"/>
              <a:t>6, </a:t>
            </a:r>
            <a:r>
              <a:rPr lang="el-GR" sz="2400" b="1" dirty="0">
                <a:solidFill>
                  <a:srgbClr val="800000"/>
                </a:solidFill>
              </a:rPr>
              <a:t>για να δούμε την γραφική παράσταση της ταχύτητας σε σχέση με τη δύναμη πέδησης</a:t>
            </a:r>
          </a:p>
          <a:p>
            <a:endParaRPr lang="el-GR" dirty="0"/>
          </a:p>
        </p:txBody>
      </p:sp>
      <p:pic>
        <p:nvPicPr>
          <p:cNvPr id="5" name="Picture 2" title="Surface Vie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696" y="1209361"/>
            <a:ext cx="4836852" cy="37718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Surface Viewer</a:t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Αν επιλέξουμε από το </a:t>
            </a:r>
            <a:r>
              <a:rPr lang="en-US" sz="2400" dirty="0"/>
              <a:t>MENU</a:t>
            </a:r>
            <a:r>
              <a:rPr lang="el-GR" sz="2400" dirty="0"/>
              <a:t>: </a:t>
            </a:r>
            <a:r>
              <a:rPr lang="en-US" sz="2400" b="1" dirty="0"/>
              <a:t>View</a:t>
            </a:r>
            <a:r>
              <a:rPr lang="el-GR" sz="2400" b="1" dirty="0"/>
              <a:t> &gt; </a:t>
            </a:r>
            <a:r>
              <a:rPr lang="en-US" sz="2400" b="1" dirty="0"/>
              <a:t>Rules </a:t>
            </a:r>
            <a:r>
              <a:rPr lang="el-GR" sz="2400" dirty="0"/>
              <a:t>ή </a:t>
            </a:r>
            <a:r>
              <a:rPr lang="en-GB" sz="2400" b="1" dirty="0"/>
              <a:t>Ctrl</a:t>
            </a:r>
            <a:r>
              <a:rPr lang="el-GR" sz="2400" dirty="0"/>
              <a:t>+</a:t>
            </a:r>
            <a:r>
              <a:rPr lang="el-GR" sz="2400" b="1" dirty="0"/>
              <a:t>5,</a:t>
            </a:r>
            <a:r>
              <a:rPr lang="el-GR" sz="2400" dirty="0"/>
              <a:t> μπορούμε να δούμε τα αποτελέσματα του συστήματος.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Να σημειώσουμε πως ρυθμίζοντας την είσοδο, μπορούμε να δούμε την απόκριση του συστήματος ανάλογα με την μέθοδο αποασαφοποίησης (</a:t>
            </a:r>
            <a:r>
              <a:rPr lang="en-US" sz="2400" dirty="0"/>
              <a:t>defuzzyfication method</a:t>
            </a:r>
            <a:r>
              <a:rPr lang="el-GR" sz="2400" dirty="0"/>
              <a:t>) που έχουμε ορίσει στον </a:t>
            </a:r>
            <a:r>
              <a:rPr lang="en-US" sz="2400" dirty="0"/>
              <a:t>FIS Editor</a:t>
            </a:r>
            <a:endParaRPr lang="el-GR" sz="2400" dirty="0">
              <a:solidFill>
                <a:srgbClr val="C00000"/>
              </a:solidFill>
            </a:endParaRPr>
          </a:p>
          <a:p>
            <a:endParaRPr lang="el-GR" dirty="0"/>
          </a:p>
        </p:txBody>
      </p:sp>
      <p:pic>
        <p:nvPicPr>
          <p:cNvPr id="5" name="Picture 2" title="Surface Vie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718783" cy="368150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Ερωτήσεις</a:t>
            </a:r>
            <a:br>
              <a:rPr lang="el-GR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sz="2400" dirty="0" smtClean="0"/>
                  <a:t>Να διαμορφωθούν οι ασαφείς σχέσεις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l-GR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l-GR" sz="2400" dirty="0" smtClean="0"/>
                  <a:t> στο χώρο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χρησιμοποιώντας έναν τελεστή συμπερασμού με τοπική ερμηνεία, τον τελεστή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(Mamdani).</a:t>
                </a:r>
              </a:p>
              <a:p>
                <a:pPr marL="914400" lvl="1" indent="-514350">
                  <a:spcBef>
                    <a:spcPts val="1800"/>
                  </a:spcBef>
                  <a:buFont typeface="+mj-lt"/>
                  <a:buAutoNum type="alphaLcParenR"/>
                </a:pPr>
                <a:r>
                  <a:rPr lang="el-GR" sz="2200" dirty="0" smtClean="0"/>
                  <a:t>Χρησιμοποιείστε όλες τις μεθόδους αποασαφοποίησης.</a:t>
                </a:r>
              </a:p>
              <a:p>
                <a:pPr marL="914400" lvl="1" indent="-514350">
                  <a:spcBef>
                    <a:spcPts val="1800"/>
                  </a:spcBef>
                  <a:buFont typeface="+mj-lt"/>
                  <a:buAutoNum type="alphaLcParenR"/>
                </a:pPr>
                <a:r>
                  <a:rPr lang="el-GR" sz="2200" dirty="0" smtClean="0"/>
                  <a:t>Είναι τα συμπεράσματα λογικά</a:t>
                </a:r>
                <a:r>
                  <a:rPr lang="en-US" sz="2200" dirty="0" smtClean="0"/>
                  <a:t>;</a:t>
                </a:r>
                <a:endParaRPr lang="el-GR" sz="2200" dirty="0" smtClean="0"/>
              </a:p>
              <a:p>
                <a:pPr marL="914400" lvl="1" indent="-514350">
                  <a:spcBef>
                    <a:spcPts val="1800"/>
                  </a:spcBef>
                  <a:buFont typeface="+mj-lt"/>
                  <a:buAutoNum type="alphaLcParenR"/>
                </a:pPr>
                <a:r>
                  <a:rPr lang="el-GR" sz="2200" dirty="0" smtClean="0"/>
                  <a:t>Ποια μέθοδος είναι καλύτερη</a:t>
                </a:r>
                <a:r>
                  <a:rPr lang="en-US" sz="2200" dirty="0" smtClean="0"/>
                  <a:t>;</a:t>
                </a:r>
                <a:endParaRPr lang="el-GR" sz="22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7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Ερωτήσεις</a:t>
            </a:r>
            <a:br>
              <a:rPr lang="el-GR" sz="4400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l-GR" sz="2400" dirty="0" smtClean="0"/>
                  <a:t>Θεωρούμε τώρα ότι η ταχύτητα του συρμού περιγράφεται λεκτικά από το ασαφές σύνολο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="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𝑉𝑒𝑟𝑦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sz="2400" dirty="0" smtClean="0"/>
              </a:p>
              <a:p>
                <a:pPr marL="914400" lvl="1" indent="-514350">
                  <a:spcBef>
                    <a:spcPts val="1800"/>
                  </a:spcBef>
                  <a:buFont typeface="+mj-lt"/>
                  <a:buAutoNum type="alphaLcParenR"/>
                </a:pPr>
                <a:r>
                  <a:rPr lang="el-GR" sz="2000" dirty="0" smtClean="0"/>
                  <a:t>Να βρεθεί η απόκριση </a:t>
                </a:r>
                <a:r>
                  <a:rPr lang="en-US" sz="2000" dirty="0" smtClean="0"/>
                  <a:t>B </a:t>
                </a:r>
                <a:r>
                  <a:rPr lang="el-GR" sz="2000" dirty="0" smtClean="0"/>
                  <a:t>που δίνουν οι κανόνες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l-GR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l-GR" sz="2000" dirty="0"/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l-GR" sz="2000" dirty="0" smtClean="0"/>
                  <a:t> όταν διεγερθούν από το παραπάνω σύνολο Α.</a:t>
                </a:r>
              </a:p>
              <a:p>
                <a:pPr marL="914400" lvl="1" indent="-514350">
                  <a:spcBef>
                    <a:spcPts val="1800"/>
                  </a:spcBef>
                  <a:buFont typeface="+mj-lt"/>
                  <a:buAutoNum type="alphaLcParenR"/>
                </a:pPr>
                <a:r>
                  <a:rPr lang="el-GR" sz="2000" dirty="0" smtClean="0"/>
                  <a:t>Χρησιμοποιείστε όλες τις μεθόδους αποασαφοποίησης.</a:t>
                </a:r>
              </a:p>
              <a:p>
                <a:pPr marL="914400" lvl="1" indent="-514350">
                  <a:spcBef>
                    <a:spcPts val="1800"/>
                  </a:spcBef>
                  <a:buFont typeface="+mj-lt"/>
                  <a:buAutoNum type="alphaLcParenR"/>
                </a:pPr>
                <a:r>
                  <a:rPr lang="el-GR" sz="2000" dirty="0" smtClean="0"/>
                  <a:t>Είναι τα συμπεράσματα λογικά</a:t>
                </a:r>
                <a:r>
                  <a:rPr lang="en-US" sz="2000" dirty="0" smtClean="0"/>
                  <a:t>;</a:t>
                </a:r>
                <a:endParaRPr lang="el-GR" sz="2000" dirty="0" smtClean="0"/>
              </a:p>
              <a:p>
                <a:pPr marL="914400" lvl="1" indent="-514350">
                  <a:spcBef>
                    <a:spcPts val="1800"/>
                  </a:spcBef>
                  <a:buFont typeface="+mj-lt"/>
                  <a:buAutoNum type="alphaLcParenR"/>
                </a:pPr>
                <a:r>
                  <a:rPr lang="el-GR" sz="2000" dirty="0" smtClean="0"/>
                  <a:t>Ποια μέθοδος είναι η καλύτερη</a:t>
                </a:r>
                <a:r>
                  <a:rPr lang="en-US" sz="2000" dirty="0" smtClean="0"/>
                  <a:t>;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Σύστημα Ελέγχου </a:t>
            </a:r>
            <a:r>
              <a:rPr lang="el-GR" sz="4400" dirty="0" smtClean="0"/>
              <a:t>Μεταφοράς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Στα συστήματα ελέγχου μεταφοράς ανιχνεύεται η ταχύτητα του συρμού και η δύναμη πέδησης που εφαρμόζεται από ένα ευέλικτο σύστημα έξυπνων κανόνων, έτσι ώστε ο συρμός να σταματήσει στο κατάλληλο σημείο, με βάση κάποιο προδιαγεγραμμένο σχέδιο επιβράδυνσης.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Πρεντάκης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«</a:t>
            </a:r>
            <a:r>
              <a:rPr lang="el-GR" sz="2000" dirty="0"/>
              <a:t>Βελτιστοποίηση Ενεργειακών Συστημάτων</a:t>
            </a:r>
            <a:br>
              <a:rPr lang="el-GR" sz="2000" dirty="0"/>
            </a:br>
            <a:r>
              <a:rPr lang="el-GR" sz="2000" dirty="0" smtClean="0"/>
              <a:t>Εργαστήριο Matlab. Ενότητα 1</a:t>
            </a:r>
            <a:r>
              <a:rPr lang="en-US" sz="2000" dirty="0" smtClean="0"/>
              <a:t>0:</a:t>
            </a:r>
            <a:r>
              <a:rPr lang="el-GR" sz="2000" dirty="0"/>
              <a:t> Συστήματα Ασαφούς Λογικής (Fuzzy Logic Systems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Σύστημα Ελέγχου Μεταφοράς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 smtClean="0">
                <a:solidFill>
                  <a:prstClr val="black"/>
                </a:solidFill>
              </a:rPr>
              <a:t>2</a:t>
            </a:r>
            <a:r>
              <a:rPr lang="en-US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l-GR" sz="3600" b="0" dirty="0" smtClean="0">
                <a:solidFill>
                  <a:prstClr val="black"/>
                </a:solidFill>
              </a:rPr>
              <a:t>4)</a:t>
            </a:r>
            <a:endParaRPr lang="el-GR" sz="3600" dirty="0"/>
          </a:p>
        </p:txBody>
      </p:sp>
      <p:pic>
        <p:nvPicPr>
          <p:cNvPr id="5" name="Θέση περιεχομένου 4" title="Σύστημα Ελέγχου Μεταφορά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4645" y="1316037"/>
            <a:ext cx="4532499" cy="5040313"/>
          </a:xfrm>
          <a:prstGeom prst="rect">
            <a:avLst/>
          </a:prstGeom>
        </p:spPr>
      </p:pic>
      <p:sp>
        <p:nvSpPr>
          <p:cNvPr id="6" name="5 - Επεξήγηση με παραλληλόγραμμο"/>
          <p:cNvSpPr/>
          <p:nvPr/>
        </p:nvSpPr>
        <p:spPr>
          <a:xfrm>
            <a:off x="755576" y="1484784"/>
            <a:ext cx="2971800" cy="1371600"/>
          </a:xfrm>
          <a:prstGeom prst="wedgeRectCallout">
            <a:avLst>
              <a:gd name="adj1" fmla="val 76400"/>
              <a:gd name="adj2" fmla="val 396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2400" dirty="0" smtClean="0">
                <a:solidFill>
                  <a:prstClr val="white"/>
                </a:solidFill>
              </a:rPr>
              <a:t>Έχοντας επιλεγμένο το </a:t>
            </a:r>
            <a:r>
              <a:rPr lang="en-US" sz="2400" b="1" dirty="0" smtClean="0">
                <a:solidFill>
                  <a:prstClr val="white"/>
                </a:solidFill>
              </a:rPr>
              <a:t>input</a:t>
            </a:r>
            <a:r>
              <a:rPr lang="el-GR" sz="2400" b="1" dirty="0" smtClean="0">
                <a:solidFill>
                  <a:prstClr val="white"/>
                </a:solidFill>
              </a:rPr>
              <a:t>1</a:t>
            </a:r>
            <a:r>
              <a:rPr lang="el-GR" sz="2400" dirty="0" smtClean="0">
                <a:solidFill>
                  <a:prstClr val="white"/>
                </a:solidFill>
              </a:rPr>
              <a:t>, </a:t>
            </a:r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Σύστημα Ελέγχου Μεταφοράς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>
                <a:solidFill>
                  <a:prstClr val="black"/>
                </a:solidFill>
              </a:rPr>
              <a:t>3</a:t>
            </a:r>
            <a:r>
              <a:rPr lang="en-US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l-GR" sz="3600" b="0" dirty="0" smtClean="0">
                <a:solidFill>
                  <a:prstClr val="black"/>
                </a:solidFill>
              </a:rPr>
              <a:t>4)</a:t>
            </a:r>
            <a:endParaRPr lang="el-GR" sz="3600" dirty="0"/>
          </a:p>
        </p:txBody>
      </p:sp>
      <p:pic>
        <p:nvPicPr>
          <p:cNvPr id="5" name="Θέση περιεχομένου 4" title="Σύστημα Ελέγχου Μεταφορά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4645" y="1316037"/>
            <a:ext cx="4532499" cy="5040313"/>
          </a:xfrm>
          <a:prstGeom prst="rect">
            <a:avLst/>
          </a:prstGeom>
        </p:spPr>
      </p:pic>
      <p:sp>
        <p:nvSpPr>
          <p:cNvPr id="6" name="5 - Επεξήγηση με παραλληλόγραμμο"/>
          <p:cNvSpPr/>
          <p:nvPr/>
        </p:nvSpPr>
        <p:spPr>
          <a:xfrm>
            <a:off x="755576" y="1484784"/>
            <a:ext cx="2971800" cy="1371600"/>
          </a:xfrm>
          <a:prstGeom prst="wedgeRectCallout">
            <a:avLst>
              <a:gd name="adj1" fmla="val 76400"/>
              <a:gd name="adj2" fmla="val 396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2400" dirty="0" smtClean="0">
                <a:solidFill>
                  <a:prstClr val="white"/>
                </a:solidFill>
              </a:rPr>
              <a:t>Έχοντας επιλεγμένο το </a:t>
            </a:r>
            <a:r>
              <a:rPr lang="en-US" sz="2400" b="1" dirty="0" smtClean="0">
                <a:solidFill>
                  <a:prstClr val="white"/>
                </a:solidFill>
              </a:rPr>
              <a:t>input</a:t>
            </a:r>
            <a:r>
              <a:rPr lang="el-GR" sz="2400" b="1" dirty="0" smtClean="0">
                <a:solidFill>
                  <a:prstClr val="white"/>
                </a:solidFill>
              </a:rPr>
              <a:t>1</a:t>
            </a:r>
            <a:r>
              <a:rPr lang="el-GR" sz="2400" dirty="0" smtClean="0">
                <a:solidFill>
                  <a:prstClr val="white"/>
                </a:solidFill>
              </a:rPr>
              <a:t>, </a:t>
            </a:r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7" name="6 - Επεξήγηση με παραλληλόγραμμο"/>
          <p:cNvSpPr/>
          <p:nvPr/>
        </p:nvSpPr>
        <p:spPr>
          <a:xfrm>
            <a:off x="457200" y="3048000"/>
            <a:ext cx="2971800" cy="3048000"/>
          </a:xfrm>
          <a:prstGeom prst="wedgeRectCallout">
            <a:avLst>
              <a:gd name="adj1" fmla="val 181663"/>
              <a:gd name="adj2" fmla="val 16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2200" dirty="0" smtClean="0">
                <a:solidFill>
                  <a:prstClr val="white"/>
                </a:solidFill>
              </a:rPr>
              <a:t>αλλάζουμε στην περιοχή </a:t>
            </a:r>
            <a:r>
              <a:rPr lang="en-US" sz="2200" i="1" dirty="0" smtClean="0">
                <a:solidFill>
                  <a:prstClr val="white"/>
                </a:solidFill>
              </a:rPr>
              <a:t>Current Variable</a:t>
            </a:r>
            <a:r>
              <a:rPr lang="en-US" sz="2200" dirty="0" smtClean="0">
                <a:solidFill>
                  <a:prstClr val="white"/>
                </a:solidFill>
              </a:rPr>
              <a:t> </a:t>
            </a:r>
            <a:r>
              <a:rPr lang="el-GR" sz="2200" dirty="0" smtClean="0">
                <a:solidFill>
                  <a:prstClr val="white"/>
                </a:solidFill>
              </a:rPr>
              <a:t>το όνομα (</a:t>
            </a:r>
            <a:r>
              <a:rPr lang="en-US" sz="2200" i="1" dirty="0" smtClean="0">
                <a:solidFill>
                  <a:prstClr val="white"/>
                </a:solidFill>
              </a:rPr>
              <a:t>Name</a:t>
            </a:r>
            <a:r>
              <a:rPr lang="el-GR" sz="2200" dirty="0" smtClean="0">
                <a:solidFill>
                  <a:prstClr val="white"/>
                </a:solidFill>
              </a:rPr>
              <a:t>) της μεταβλητής εισόδου γράφοντας </a:t>
            </a:r>
            <a:r>
              <a:rPr lang="en-US" sz="2200" b="1" dirty="0" smtClean="0">
                <a:solidFill>
                  <a:srgbClr val="00B050"/>
                </a:solidFill>
              </a:rPr>
              <a:t>Speed</a:t>
            </a:r>
            <a:endParaRPr lang="el-GR" sz="2200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Σύστημα Ελέγχου Μεταφοράς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 smtClean="0">
                <a:solidFill>
                  <a:prstClr val="black"/>
                </a:solidFill>
              </a:rPr>
              <a:t>4</a:t>
            </a:r>
            <a:r>
              <a:rPr lang="en-US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l-GR" sz="3600" b="0" dirty="0" smtClean="0">
                <a:solidFill>
                  <a:prstClr val="black"/>
                </a:solidFill>
              </a:rPr>
              <a:t>4)</a:t>
            </a:r>
            <a:endParaRPr lang="el-GR" sz="3600" dirty="0"/>
          </a:p>
        </p:txBody>
      </p:sp>
      <p:pic>
        <p:nvPicPr>
          <p:cNvPr id="5" name="Θέση περιεχομένου 4" title="Σύστημα Ελέγχου Μεταφορά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4645" y="1316037"/>
            <a:ext cx="4532499" cy="5040313"/>
          </a:xfrm>
          <a:prstGeom prst="rect">
            <a:avLst/>
          </a:prstGeom>
        </p:spPr>
      </p:pic>
      <p:sp>
        <p:nvSpPr>
          <p:cNvPr id="8" name="5 - Επεξήγηση με παραλληλόγραμμο"/>
          <p:cNvSpPr/>
          <p:nvPr/>
        </p:nvSpPr>
        <p:spPr>
          <a:xfrm>
            <a:off x="457200" y="1219200"/>
            <a:ext cx="2971800" cy="5410200"/>
          </a:xfrm>
          <a:prstGeom prst="wedgeRectCallout">
            <a:avLst>
              <a:gd name="adj1" fmla="val 173566"/>
              <a:gd name="adj2" fmla="val -1859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2400" dirty="0" smtClean="0">
                <a:solidFill>
                  <a:prstClr val="white"/>
                </a:solidFill>
              </a:rPr>
              <a:t>Επιλέγοντας το </a:t>
            </a:r>
            <a:r>
              <a:rPr lang="en-US" sz="2400" b="1" dirty="0" smtClean="0">
                <a:solidFill>
                  <a:prstClr val="white"/>
                </a:solidFill>
              </a:rPr>
              <a:t>output</a:t>
            </a:r>
            <a:r>
              <a:rPr lang="el-GR" sz="2400" b="1" dirty="0" smtClean="0">
                <a:solidFill>
                  <a:prstClr val="white"/>
                </a:solidFill>
              </a:rPr>
              <a:t>1</a:t>
            </a:r>
            <a:r>
              <a:rPr lang="el-GR" sz="2400" dirty="0" smtClean="0">
                <a:solidFill>
                  <a:prstClr val="white"/>
                </a:solidFill>
              </a:rPr>
              <a:t> με ένα απλό κλίκ, αλλάζουμε στην περιοχή </a:t>
            </a:r>
            <a:r>
              <a:rPr lang="en-US" sz="2400" i="1" dirty="0" smtClean="0">
                <a:solidFill>
                  <a:prstClr val="white"/>
                </a:solidFill>
              </a:rPr>
              <a:t>Current Variable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l-GR" sz="2400" dirty="0" smtClean="0">
                <a:solidFill>
                  <a:prstClr val="white"/>
                </a:solidFill>
              </a:rPr>
              <a:t>το όνομα (</a:t>
            </a:r>
            <a:r>
              <a:rPr lang="en-US" sz="2400" i="1" dirty="0" smtClean="0">
                <a:solidFill>
                  <a:prstClr val="white"/>
                </a:solidFill>
              </a:rPr>
              <a:t>Name</a:t>
            </a:r>
            <a:r>
              <a:rPr lang="el-GR" sz="2400" dirty="0" smtClean="0">
                <a:solidFill>
                  <a:prstClr val="white"/>
                </a:solidFill>
              </a:rPr>
              <a:t>) της μεταβλητής εξόδου σε </a:t>
            </a:r>
            <a:r>
              <a:rPr lang="en-US" sz="2400" b="1" dirty="0" smtClean="0">
                <a:solidFill>
                  <a:srgbClr val="00B050"/>
                </a:solidFill>
              </a:rPr>
              <a:t>BreakingForce</a:t>
            </a:r>
            <a:r>
              <a:rPr lang="el-GR" sz="2400" dirty="0" smtClean="0">
                <a:solidFill>
                  <a:srgbClr val="00B050"/>
                </a:solidFill>
              </a:rPr>
              <a:t> 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Αλλαγή των ονομάτων των μεταβλητών</a:t>
            </a:r>
          </a:p>
        </p:txBody>
      </p:sp>
      <p:pic>
        <p:nvPicPr>
          <p:cNvPr id="5" name="Θέση περιεχομένου 4" title="Σύστημα Ελέγχου Μεταφορά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695" y="1196975"/>
            <a:ext cx="6080610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Ρυθμίσεις των μεταβλητών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Επιλέγοντας από το </a:t>
            </a:r>
            <a:r>
              <a:rPr lang="en-US" sz="2400" dirty="0"/>
              <a:t>MENU: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Edit &gt; Membership Functions </a:t>
            </a:r>
            <a:r>
              <a:rPr lang="el-GR" sz="2200" dirty="0"/>
              <a:t>ή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Ctrl+2 </a:t>
            </a:r>
            <a:r>
              <a:rPr lang="el-GR" sz="2200" dirty="0"/>
              <a:t>ή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πατώντας διπλό κλίκ πάνω σε κάποια από τις μεταβλητές εισόδου-εξόδου (</a:t>
            </a:r>
            <a:r>
              <a:rPr lang="en-US" sz="2200" dirty="0"/>
              <a:t>Speed-BreakingForce), 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ανοίγει το παράθυρο </a:t>
            </a:r>
            <a:r>
              <a:rPr lang="en-US" sz="2400" dirty="0"/>
              <a:t>Membership Function Editor, </a:t>
            </a:r>
            <a:r>
              <a:rPr lang="el-GR" sz="2400" dirty="0"/>
              <a:t>όπου μπορούμε να ρυθμίσουμε τους χώρους των μεταβλητών.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Ρυθμίσεις μεταβλητής </a:t>
            </a:r>
            <a:r>
              <a:rPr lang="en-US" sz="4400" dirty="0" smtClean="0"/>
              <a:t>Speed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11)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Θεωρούμε τον χώρο των ταχυτήτων  </a:t>
            </a:r>
            <a:endParaRPr lang="el-GR" sz="2400" dirty="0" smtClean="0"/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>
                <a:solidFill>
                  <a:srgbClr val="800000"/>
                </a:solidFill>
              </a:rPr>
              <a:t>X=[Tr-10, Tr+30] (km/h)  </a:t>
            </a:r>
            <a:endParaRPr lang="el-GR" sz="2400" b="1" dirty="0">
              <a:solidFill>
                <a:srgbClr val="800000"/>
              </a:solidFill>
            </a:endParaRPr>
          </a:p>
          <a:p>
            <a:pPr>
              <a:spcBef>
                <a:spcPts val="3600"/>
              </a:spcBef>
            </a:pPr>
            <a:r>
              <a:rPr lang="el-GR" sz="2400" dirty="0"/>
              <a:t>όπου ενδεικτικά θεωρείται ως Tr = 50 km/h και συνεπώς 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>
                <a:solidFill>
                  <a:srgbClr val="800000"/>
                </a:solidFill>
              </a:rPr>
              <a:t>X=[40, 80] (km/h).</a:t>
            </a:r>
          </a:p>
          <a:p>
            <a:endParaRPr lang="el-GR" b="1" dirty="0">
              <a:solidFill>
                <a:srgbClr val="8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ce86e277b3426b097ce4db74e7316cc19e0ff"/>
</p:tagLst>
</file>

<file path=ppt/theme/theme1.xml><?xml version="1.0" encoding="utf-8"?>
<a:theme xmlns:a="http://schemas.openxmlformats.org/drawingml/2006/main" name="OC_template_updated">
  <a:themeElements>
    <a:clrScheme name="Προσαρμοσμένο 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1779</Words>
  <Application>Microsoft Office PowerPoint</Application>
  <PresentationFormat>Προβολή στην οθόνη (4:3)</PresentationFormat>
  <Paragraphs>210</Paragraphs>
  <Slides>34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OC_template_updated</vt:lpstr>
      <vt:lpstr>1_OC_template_updated</vt:lpstr>
      <vt:lpstr>3_OC_template_updated</vt:lpstr>
      <vt:lpstr>4_OC_template_updated</vt:lpstr>
      <vt:lpstr>Βελτιστοποίηση Ενεργειακών Συστημάτων Eργαστήριο Matlab </vt:lpstr>
      <vt:lpstr>Περιεχόμενα</vt:lpstr>
      <vt:lpstr>Σύστημα Ελέγχου Μεταφοράς (1 από 4)</vt:lpstr>
      <vt:lpstr>Σύστημα Ελέγχου Μεταφοράς (2 από 4)</vt:lpstr>
      <vt:lpstr>Σύστημα Ελέγχου Μεταφοράς (3 από 4)</vt:lpstr>
      <vt:lpstr>Σύστημα Ελέγχου Μεταφοράς (4 από 4)</vt:lpstr>
      <vt:lpstr>Αλλαγή των ονομάτων των μεταβλητών</vt:lpstr>
      <vt:lpstr>Ρυθμίσεις των μεταβλητών</vt:lpstr>
      <vt:lpstr>Ρυθμίσεις μεταβλητής Speed (1 από 11)</vt:lpstr>
      <vt:lpstr>Ρυθμίσεις μεταβλητής Speed (2 από 11)</vt:lpstr>
      <vt:lpstr>Ρυθμίσεις μεταβλητής Speed (3 από 11)</vt:lpstr>
      <vt:lpstr>Ρυθμίσεις μεταβλητής Speed (4 από 11)</vt:lpstr>
      <vt:lpstr>Ρυθμίσεις μεταβλητής Speed (5 από 11)</vt:lpstr>
      <vt:lpstr>Ρυθμίσεις μεταβλητής Speed (6 από 11)</vt:lpstr>
      <vt:lpstr>Ρυθμίσεις μεταβλητής Speed (7 από 11)</vt:lpstr>
      <vt:lpstr>Ρυθμίσεις μεταβλητής Speed (8 από 11)</vt:lpstr>
      <vt:lpstr>Ρυθμίσεις μεταβλητής Speed (9 από 11) </vt:lpstr>
      <vt:lpstr>Ρυθμίσεις μεταβλητής Speed (10 από 11)</vt:lpstr>
      <vt:lpstr>Ρυθμίσεις μεταβλητής BreakingForce</vt:lpstr>
      <vt:lpstr>Ρυθμίσεις μεταβλητής Speed (11 από 11)</vt:lpstr>
      <vt:lpstr>Προσθήκη ασαφών κανόνων (1 από 3)</vt:lpstr>
      <vt:lpstr>Προσθήκη ασαφών κανόνων (2 από 3)</vt:lpstr>
      <vt:lpstr>Προσθήκη ασαφών κανόνων (3 από 3)</vt:lpstr>
      <vt:lpstr>Surface Viewer (1 από 2)</vt:lpstr>
      <vt:lpstr>Surface Viewer (2 από 2)</vt:lpstr>
      <vt:lpstr>Ερωτήσεις (1 από 2)</vt:lpstr>
      <vt:lpstr>Ερωτήσεις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2013-03-04T13:35:19Z</dcterms:created>
  <dcterms:modified xsi:type="dcterms:W3CDTF">2015-06-11T08:46:32Z</dcterms:modified>
</cp:coreProperties>
</file>