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0"/>
  </p:notesMasterIdLst>
  <p:sldIdLst>
    <p:sldId id="500" r:id="rId3"/>
    <p:sldId id="512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70" r:id="rId14"/>
    <p:sldId id="522" r:id="rId15"/>
    <p:sldId id="523" r:id="rId16"/>
    <p:sldId id="524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32" r:id="rId25"/>
    <p:sldId id="533" r:id="rId26"/>
    <p:sldId id="534" r:id="rId27"/>
    <p:sldId id="535" r:id="rId28"/>
    <p:sldId id="536" r:id="rId29"/>
    <p:sldId id="537" r:id="rId30"/>
    <p:sldId id="538" r:id="rId31"/>
    <p:sldId id="539" r:id="rId32"/>
    <p:sldId id="540" r:id="rId33"/>
    <p:sldId id="541" r:id="rId34"/>
    <p:sldId id="542" r:id="rId35"/>
    <p:sldId id="543" r:id="rId36"/>
    <p:sldId id="544" r:id="rId37"/>
    <p:sldId id="545" r:id="rId38"/>
    <p:sldId id="546" r:id="rId39"/>
    <p:sldId id="547" r:id="rId40"/>
    <p:sldId id="548" r:id="rId41"/>
    <p:sldId id="549" r:id="rId42"/>
    <p:sldId id="550" r:id="rId43"/>
    <p:sldId id="551" r:id="rId44"/>
    <p:sldId id="552" r:id="rId45"/>
    <p:sldId id="553" r:id="rId46"/>
    <p:sldId id="554" r:id="rId47"/>
    <p:sldId id="555" r:id="rId48"/>
    <p:sldId id="556" r:id="rId49"/>
    <p:sldId id="557" r:id="rId50"/>
    <p:sldId id="558" r:id="rId51"/>
    <p:sldId id="559" r:id="rId52"/>
    <p:sldId id="560" r:id="rId53"/>
    <p:sldId id="561" r:id="rId54"/>
    <p:sldId id="562" r:id="rId55"/>
    <p:sldId id="563" r:id="rId56"/>
    <p:sldId id="564" r:id="rId57"/>
    <p:sldId id="565" r:id="rId58"/>
    <p:sldId id="566" r:id="rId59"/>
    <p:sldId id="567" r:id="rId60"/>
    <p:sldId id="568" r:id="rId61"/>
    <p:sldId id="569" r:id="rId62"/>
    <p:sldId id="504" r:id="rId63"/>
    <p:sldId id="505" r:id="rId64"/>
    <p:sldId id="506" r:id="rId65"/>
    <p:sldId id="507" r:id="rId66"/>
    <p:sldId id="508" r:id="rId67"/>
    <p:sldId id="509" r:id="rId68"/>
    <p:sldId id="510" r:id="rId69"/>
  </p:sldIdLst>
  <p:sldSz cx="9144000" cy="6858000" type="screen4x3"/>
  <p:notesSz cx="6858000" cy="9144000"/>
  <p:custDataLst>
    <p:tags r:id="rId7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00FF00"/>
    <a:srgbClr val="000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774" autoAdjust="0"/>
    <p:restoredTop sz="94660"/>
  </p:normalViewPr>
  <p:slideViewPr>
    <p:cSldViewPr>
      <p:cViewPr>
        <p:scale>
          <a:sx n="100" d="100"/>
          <a:sy n="100" d="100"/>
        </p:scale>
        <p:origin x="-1848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BB923-6127-4033-BEAA-DE705F3B2E0F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F4B29-5EAA-488C-B9D0-C61069848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440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776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908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2770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1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0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0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9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862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2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6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874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412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440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033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494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0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1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542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products/jdk/1.3/docs/api/java/net/Socket.html" TargetMode="External"/><Relationship Id="rId2" Type="http://schemas.openxmlformats.org/officeDocument/2006/relationships/hyperlink" Target="http://java.sun.com/products/jdk/1.3/docs/api/java/net/ServerSocket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products/jdk/1.3/docs/api/java/io/InputStream.html" TargetMode="External"/><Relationship Id="rId2" Type="http://schemas.openxmlformats.org/officeDocument/2006/relationships/hyperlink" Target="http://java.sun.com/products/jdk/1.3/docs/api/java/net/Socke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va.sun.com/products/jdk/1.3/docs/api/java/io/OutputStream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sun.com/products/jdk/1.3/docs/api/java/net/DatagramSocket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products/jdk/1.3/docs/api/java/net/DatagramSocket.html" TargetMode="External"/><Relationship Id="rId2" Type="http://schemas.openxmlformats.org/officeDocument/2006/relationships/hyperlink" Target="http://java.sun.com/products/jdk/1.3/docs/api/java/net/DatagramPacket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sun.com/products/jdk/1.3/docs/api/java/net/package-summary.html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products/jdk/1.3/docs/api/java/net/UnknownHostException.html" TargetMode="External"/><Relationship Id="rId2" Type="http://schemas.openxmlformats.org/officeDocument/2006/relationships/hyperlink" Target="http://java.sun.com/products/jdk/1.3/docs/api/java/net/InetAddres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Δικτυακός Προγραμματισμός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</a:t>
            </a:r>
            <a:r>
              <a:rPr lang="en-US" sz="3600" b="1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Java sockets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Ιωάννης Βογιατζής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6658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java.net.InetAddress 2/2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2000" dirty="0" smtClean="0">
                <a:latin typeface="Courier New" pitchFamily="49" charset="0"/>
              </a:rPr>
              <a:t>InetAddress getByName(String hostName)</a:t>
            </a:r>
          </a:p>
          <a:p>
            <a:pPr lvl="2" eaLnBrk="1" hangingPunct="1"/>
            <a:r>
              <a:rPr lang="en-US" sz="2000" dirty="0" smtClean="0">
                <a:latin typeface="Courier New" pitchFamily="49" charset="0"/>
              </a:rPr>
              <a:t>hostName</a:t>
            </a:r>
            <a:r>
              <a:rPr lang="en-US" sz="2000" dirty="0" smtClean="0"/>
              <a:t> -&gt;“www.in.gr”, or</a:t>
            </a:r>
            <a:endParaRPr lang="en-US" dirty="0" smtClean="0"/>
          </a:p>
          <a:p>
            <a:pPr lvl="2" eaLnBrk="1" hangingPunct="1"/>
            <a:r>
              <a:rPr lang="en-US" sz="2000" dirty="0" smtClean="0">
                <a:latin typeface="Courier New" pitchFamily="49" charset="0"/>
              </a:rPr>
              <a:t>hostName</a:t>
            </a:r>
            <a:r>
              <a:rPr lang="en-US" sz="2000" dirty="0" smtClean="0"/>
              <a:t> - “130.95.12.134”</a:t>
            </a:r>
            <a:endParaRPr lang="en-US" dirty="0" smtClean="0"/>
          </a:p>
          <a:p>
            <a:pPr lvl="1" eaLnBrk="1" hangingPunct="1"/>
            <a:r>
              <a:rPr lang="en-US" sz="2000" dirty="0" smtClean="0">
                <a:latin typeface="Courier New" pitchFamily="49" charset="0"/>
              </a:rPr>
              <a:t>InetAddress getLocalHost()</a:t>
            </a:r>
          </a:p>
          <a:p>
            <a:pPr eaLnBrk="1" hangingPunct="1"/>
            <a:r>
              <a:rPr lang="el-GR" dirty="0" smtClean="0"/>
              <a:t>Χρήσιμες μέθοδοι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sz="2000" dirty="0" smtClean="0">
                <a:latin typeface="Courier New" pitchFamily="49" charset="0"/>
              </a:rPr>
              <a:t>String getHostName()</a:t>
            </a:r>
          </a:p>
          <a:p>
            <a:pPr lvl="2" eaLnBrk="1" hangingPunct="1"/>
            <a:r>
              <a:rPr lang="el-GR" sz="2000" dirty="0" smtClean="0"/>
              <a:t>Δίνει το </a:t>
            </a:r>
            <a:r>
              <a:rPr lang="en-US" sz="2000" dirty="0" smtClean="0"/>
              <a:t>host name (</a:t>
            </a:r>
            <a:r>
              <a:rPr lang="el-GR" sz="2000" dirty="0" smtClean="0"/>
              <a:t>παράδειγμα </a:t>
            </a:r>
            <a:r>
              <a:rPr lang="en-US" sz="2000" dirty="0" smtClean="0"/>
              <a:t> “www.sun.com”)</a:t>
            </a:r>
            <a:endParaRPr lang="en-US" sz="2000" dirty="0" smtClean="0">
              <a:latin typeface="Courier New" pitchFamily="49" charset="0"/>
            </a:endParaRPr>
          </a:p>
          <a:p>
            <a:pPr lvl="1" eaLnBrk="1" hangingPunct="1"/>
            <a:r>
              <a:rPr lang="en-US" sz="2000" dirty="0" smtClean="0">
                <a:latin typeface="Courier New" pitchFamily="49" charset="0"/>
              </a:rPr>
              <a:t>String getHostAddress()</a:t>
            </a:r>
          </a:p>
          <a:p>
            <a:pPr lvl="2" eaLnBrk="1" hangingPunct="1"/>
            <a:r>
              <a:rPr lang="el-GR" sz="2000" dirty="0" smtClean="0"/>
              <a:t>Δίνει ΙΡ </a:t>
            </a:r>
            <a:r>
              <a:rPr lang="en-US" sz="2000" dirty="0" smtClean="0"/>
              <a:t>address (</a:t>
            </a:r>
            <a:r>
              <a:rPr lang="el-GR" sz="2000" dirty="0" smtClean="0"/>
              <a:t>παράδειγμα </a:t>
            </a:r>
            <a:r>
              <a:rPr lang="en-US" sz="2000" dirty="0" smtClean="0"/>
              <a:t>“192.18.97.241”)</a:t>
            </a:r>
            <a:endParaRPr lang="en-US" sz="2000" dirty="0" smtClean="0">
              <a:latin typeface="Courier New" pitchFamily="49" charset="0"/>
            </a:endParaRPr>
          </a:p>
          <a:p>
            <a:pPr lvl="1" eaLnBrk="1" hangingPunct="1"/>
            <a:r>
              <a:rPr lang="en-US" sz="2000" dirty="0" smtClean="0">
                <a:latin typeface="Courier New" pitchFamily="49" charset="0"/>
              </a:rPr>
              <a:t>InetAddress getLocalHost()</a:t>
            </a:r>
          </a:p>
          <a:p>
            <a:pPr lvl="1" eaLnBrk="1" hangingPunct="1"/>
            <a:r>
              <a:rPr lang="en-US" sz="2000" dirty="0" smtClean="0">
                <a:latin typeface="Courier New" pitchFamily="49" charset="0"/>
              </a:rPr>
              <a:t>InetAddress[] getAllByName(String hostName)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90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Χρήση</a:t>
            </a:r>
            <a:r>
              <a:rPr lang="en-US" dirty="0" smtClean="0"/>
              <a:t> InetAddress </a:t>
            </a:r>
            <a:r>
              <a:rPr lang="el-GR" dirty="0" smtClean="0"/>
              <a:t>αντικειμένων</a:t>
            </a:r>
            <a:r>
              <a:rPr lang="en-US" dirty="0" smtClean="0"/>
              <a:t> </a:t>
            </a:r>
            <a:r>
              <a:rPr lang="en-US" sz="3600" dirty="0" smtClean="0"/>
              <a:t>1/2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>
                <a:latin typeface="Courier New" pitchFamily="49" charset="0"/>
              </a:rPr>
              <a:t>import java.net.InetAddress;</a:t>
            </a:r>
          </a:p>
          <a:p>
            <a:pPr marL="0" indent="0">
              <a:buNone/>
            </a:pPr>
            <a:r>
              <a:rPr lang="en-US" sz="8000" b="1" dirty="0">
                <a:latin typeface="Courier New" pitchFamily="49" charset="0"/>
              </a:rPr>
              <a:t>import java.net.UnknownHostExcepion;</a:t>
            </a:r>
          </a:p>
          <a:p>
            <a:pPr marL="0" indent="0">
              <a:buNone/>
            </a:pPr>
            <a:endParaRPr lang="en-US" sz="80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8000" dirty="0">
                <a:latin typeface="Courier New" pitchFamily="49" charset="0"/>
              </a:rPr>
              <a:t>public static void main(String[] args)</a:t>
            </a:r>
          </a:p>
          <a:p>
            <a:pPr marL="0" indent="0">
              <a:buNone/>
            </a:pPr>
            <a:r>
              <a:rPr lang="en-US" sz="8000" dirty="0">
                <a:latin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sz="8000" dirty="0">
                <a:latin typeface="Courier New" pitchFamily="49" charset="0"/>
              </a:rPr>
              <a:t>   try {</a:t>
            </a:r>
          </a:p>
          <a:p>
            <a:pPr marL="0" indent="0">
              <a:buNone/>
            </a:pPr>
            <a:r>
              <a:rPr lang="en-US" sz="8000" b="1" dirty="0">
                <a:latin typeface="Courier New" pitchFamily="49" charset="0"/>
              </a:rPr>
              <a:t>      InetAddress inet1 =</a:t>
            </a:r>
          </a:p>
          <a:p>
            <a:pPr marL="0" indent="0">
              <a:buNone/>
            </a:pPr>
            <a:r>
              <a:rPr lang="en-US" sz="8000" b="1" dirty="0">
                <a:latin typeface="Courier New" pitchFamily="49" charset="0"/>
              </a:rPr>
              <a:t>            </a:t>
            </a:r>
            <a:r>
              <a:rPr lang="en-US" sz="8000" b="1" dirty="0" smtClean="0">
                <a:latin typeface="Courier New" pitchFamily="49" charset="0"/>
              </a:rPr>
              <a:t>InetAddress.getByName(“www.cs.teiath.gr");</a:t>
            </a:r>
          </a:p>
          <a:p>
            <a:pPr marL="0" indent="0">
              <a:buNone/>
            </a:pPr>
            <a:r>
              <a:rPr lang="en-US" sz="8000" dirty="0" smtClean="0">
                <a:latin typeface="Courier New" pitchFamily="49" charset="0"/>
              </a:rPr>
              <a:t>      System.out.println(</a:t>
            </a:r>
          </a:p>
          <a:p>
            <a:pPr marL="0" indent="0">
              <a:buNone/>
            </a:pPr>
            <a:r>
              <a:rPr lang="en-US" sz="8000" dirty="0" smtClean="0">
                <a:latin typeface="Courier New" pitchFamily="49" charset="0"/>
              </a:rPr>
              <a:t>            "HostAddress=" + </a:t>
            </a:r>
            <a:r>
              <a:rPr lang="en-US" sz="8000" b="1" dirty="0" smtClean="0">
                <a:latin typeface="Courier New" pitchFamily="49" charset="0"/>
              </a:rPr>
              <a:t>inet1.getHostAddress()</a:t>
            </a:r>
            <a:r>
              <a:rPr lang="en-US" sz="8000" dirty="0" smtClean="0">
                <a:latin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8000" b="1" dirty="0" smtClean="0">
                <a:latin typeface="Courier New" pitchFamily="49" charset="0"/>
              </a:rPr>
              <a:t>      InetAddress inet2 =</a:t>
            </a:r>
          </a:p>
          <a:p>
            <a:pPr marL="0" indent="0">
              <a:buNone/>
            </a:pPr>
            <a:r>
              <a:rPr lang="en-US" sz="8000" b="1" dirty="0" smtClean="0">
                <a:latin typeface="Courier New" pitchFamily="49" charset="0"/>
              </a:rPr>
              <a:t>            InetAddress.getByName("195.130.111.98");</a:t>
            </a:r>
          </a:p>
          <a:p>
            <a:pPr marL="0" indent="0">
              <a:buNone/>
            </a:pPr>
            <a:r>
              <a:rPr lang="en-US" sz="8000" dirty="0" smtClean="0">
                <a:latin typeface="Courier New" pitchFamily="49" charset="0"/>
              </a:rPr>
              <a:t>      System.out.println("HostName=" + </a:t>
            </a:r>
            <a:r>
              <a:rPr lang="en-US" sz="8000" b="1" dirty="0" smtClean="0">
                <a:latin typeface="Courier New" pitchFamily="49" charset="0"/>
              </a:rPr>
              <a:t>inet2.getHostName()</a:t>
            </a:r>
            <a:r>
              <a:rPr lang="en-US" sz="8000" dirty="0" smtClean="0">
                <a:latin typeface="Courier New" pitchFamily="49" charset="0"/>
              </a:rPr>
              <a:t>);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72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Χρήση</a:t>
            </a:r>
            <a:r>
              <a:rPr lang="en-US" dirty="0" smtClean="0"/>
              <a:t> InetAddress </a:t>
            </a:r>
            <a:r>
              <a:rPr lang="el-GR" dirty="0" smtClean="0"/>
              <a:t>αντικειμένων</a:t>
            </a:r>
            <a:r>
              <a:rPr lang="en-US" dirty="0" smtClean="0"/>
              <a:t> </a:t>
            </a:r>
            <a:r>
              <a:rPr lang="en-US" sz="3600" dirty="0" smtClean="0"/>
              <a:t>2/2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dirty="0" smtClean="0">
                <a:latin typeface="Calibri" panose="020F0502020204030204" pitchFamily="34" charset="0"/>
              </a:rPr>
              <a:t>…</a:t>
            </a:r>
            <a:r>
              <a:rPr lang="el-GR" sz="7400" dirty="0" smtClean="0">
                <a:latin typeface="Calibri" panose="020F0502020204030204" pitchFamily="34" charset="0"/>
              </a:rPr>
              <a:t>συνέχεια</a:t>
            </a:r>
          </a:p>
          <a:p>
            <a:pPr marL="0" indent="0">
              <a:buNone/>
            </a:pPr>
            <a:endParaRPr lang="en-US" sz="7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7400" dirty="0" smtClean="0">
                <a:latin typeface="Courier New" pitchFamily="49" charset="0"/>
              </a:rPr>
              <a:t>if </a:t>
            </a:r>
            <a:r>
              <a:rPr lang="en-US" sz="7400" dirty="0">
                <a:latin typeface="Courier New" pitchFamily="49" charset="0"/>
              </a:rPr>
              <a:t>(</a:t>
            </a:r>
            <a:r>
              <a:rPr lang="en-US" sz="7400" b="1" dirty="0">
                <a:latin typeface="Courier New" pitchFamily="49" charset="0"/>
              </a:rPr>
              <a:t>inet1.equals(inet2)</a:t>
            </a:r>
            <a:r>
              <a:rPr lang="en-US" sz="7400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7400" dirty="0">
                <a:latin typeface="Courier New" pitchFamily="49" charset="0"/>
              </a:rPr>
              <a:t>         System.out.println("Addresses are equal");</a:t>
            </a:r>
          </a:p>
          <a:p>
            <a:pPr marL="0" indent="0">
              <a:buNone/>
            </a:pPr>
            <a:r>
              <a:rPr lang="en-US" sz="7400" dirty="0">
                <a:latin typeface="Courier New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7400" dirty="0">
                <a:latin typeface="Courier New" pitchFamily="49" charset="0"/>
              </a:rPr>
              <a:t>   catch (UnknownHostException tei) {</a:t>
            </a:r>
          </a:p>
          <a:p>
            <a:pPr marL="0" indent="0">
              <a:buNone/>
            </a:pPr>
            <a:r>
              <a:rPr lang="en-US" sz="7400" dirty="0">
                <a:latin typeface="Courier New" pitchFamily="49" charset="0"/>
              </a:rPr>
              <a:t>      tei.printStackTrace();</a:t>
            </a:r>
          </a:p>
          <a:p>
            <a:pPr marL="0" indent="0">
              <a:buNone/>
            </a:pPr>
            <a:r>
              <a:rPr lang="en-US" sz="7400" dirty="0">
                <a:latin typeface="Courier New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7400" dirty="0">
                <a:latin typeface="Courier New" pitchFamily="49" charset="0"/>
              </a:rPr>
              <a:t>}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96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Transmission Control Protocol</a:t>
            </a:r>
            <a:r>
              <a:rPr lang="el-GR" dirty="0" smtClean="0"/>
              <a:t> </a:t>
            </a:r>
            <a:r>
              <a:rPr lang="el-GR" sz="3600" dirty="0" smtClean="0"/>
              <a:t>1/2</a:t>
            </a:r>
            <a:endParaRPr lang="en-US" sz="3600" dirty="0" smtClean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</a:t>
            </a:r>
            <a:r>
              <a:rPr lang="en-US" dirty="0" smtClean="0"/>
              <a:t>TCP </a:t>
            </a:r>
            <a:r>
              <a:rPr lang="el-GR" dirty="0" smtClean="0"/>
              <a:t>χτίστηκε πάνω από το </a:t>
            </a:r>
            <a:r>
              <a:rPr lang="en-US" dirty="0" smtClean="0"/>
              <a:t>IP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Παρέχει μια εικονική συνεχή ροή </a:t>
            </a:r>
            <a:r>
              <a:rPr lang="en-US" dirty="0" smtClean="0"/>
              <a:t>(</a:t>
            </a:r>
            <a:r>
              <a:rPr lang="en-US" i="1" dirty="0" smtClean="0"/>
              <a:t>stream</a:t>
            </a:r>
            <a:r>
              <a:rPr lang="en-US" dirty="0"/>
              <a:t>) </a:t>
            </a:r>
            <a:r>
              <a:rPr lang="el-GR" dirty="0" smtClean="0"/>
              <a:t>δεδομένων μεταξύ αποστολέα και παραλήπτη </a:t>
            </a:r>
            <a:r>
              <a:rPr lang="en-US" dirty="0" smtClean="0"/>
              <a:t>(</a:t>
            </a:r>
            <a:r>
              <a:rPr lang="el-GR" dirty="0" smtClean="0"/>
              <a:t>όπως γίνεται με το τηλέφωνο</a:t>
            </a:r>
            <a:r>
              <a:rPr lang="en-US" dirty="0" smtClean="0"/>
              <a:t>)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Ξεχωρίζει τα </a:t>
            </a:r>
            <a:r>
              <a:rPr lang="en-US" dirty="0" smtClean="0"/>
              <a:t>streams </a:t>
            </a:r>
            <a:r>
              <a:rPr lang="el-GR" dirty="0" smtClean="0"/>
              <a:t>σε σειρές</a:t>
            </a:r>
            <a:r>
              <a:rPr lang="en-US" dirty="0" smtClean="0"/>
              <a:t> </a:t>
            </a:r>
            <a:r>
              <a:rPr lang="el-GR" dirty="0" smtClean="0"/>
              <a:t>από μικρά </a:t>
            </a:r>
            <a:r>
              <a:rPr lang="en-US" dirty="0" smtClean="0"/>
              <a:t>datagrams </a:t>
            </a:r>
            <a:r>
              <a:rPr lang="el-GR" dirty="0" smtClean="0"/>
              <a:t>που στη συνέχεια προωθούνται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Ενσωματώνει μηχανισμούς ανάκτησης λαθών για να ανακτήσει τα χαμένα </a:t>
            </a:r>
            <a:r>
              <a:rPr lang="en-US" dirty="0" smtClean="0"/>
              <a:t>datagrams </a:t>
            </a: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i="1" dirty="0" smtClean="0"/>
              <a:t>Αυτά τα χαρακτηριστικά κάνουν την ανάπτυξη εφαρμογών απλούστερη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Transmission Control Protocol</a:t>
            </a:r>
            <a:r>
              <a:rPr lang="el-GR" sz="4000" dirty="0" smtClean="0"/>
              <a:t> </a:t>
            </a:r>
            <a:r>
              <a:rPr lang="el-GR" sz="3600" dirty="0" smtClean="0"/>
              <a:t>2/2</a:t>
            </a:r>
            <a:endParaRPr lang="en-US" sz="36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dirty="0" smtClean="0"/>
              <a:t>Χρησιμοποιείται από πάρα πολλές εφαρμογές όπως για παράδειγμα </a:t>
            </a:r>
            <a:r>
              <a:rPr lang="en-US" sz="2800" dirty="0" smtClean="0"/>
              <a:t> FTP / Telnet / Finger </a:t>
            </a:r>
            <a:endParaRPr lang="el-GR" sz="2800" dirty="0" smtClean="0"/>
          </a:p>
          <a:p>
            <a:pPr eaLnBrk="1" hangingPunct="1"/>
            <a:r>
              <a:rPr lang="el-GR" sz="2800" dirty="0" smtClean="0"/>
              <a:t>Χρησιμοποιείται από προσανατολισμένους σε ροή δεδομένων </a:t>
            </a:r>
            <a:r>
              <a:rPr lang="en-US" sz="2800" dirty="0" smtClean="0"/>
              <a:t>servers</a:t>
            </a:r>
            <a:r>
              <a:rPr lang="el-GR" sz="2800" dirty="0" smtClean="0"/>
              <a:t>,</a:t>
            </a:r>
            <a:r>
              <a:rPr lang="en-US" sz="2800" dirty="0" smtClean="0"/>
              <a:t> </a:t>
            </a:r>
            <a:r>
              <a:rPr lang="el-GR" sz="2800" dirty="0" smtClean="0"/>
              <a:t>όπως αυτούς που τρέχουν σε </a:t>
            </a:r>
            <a:r>
              <a:rPr lang="en-US" sz="2800" dirty="0" smtClean="0"/>
              <a:t>HTTP</a:t>
            </a:r>
          </a:p>
          <a:p>
            <a:pPr eaLnBrk="1" hangingPunct="1"/>
            <a:r>
              <a:rPr lang="el-GR" sz="2800" dirty="0" smtClean="0"/>
              <a:t>Μπορεί να χρησιμοποιηθεί για να παρέχει επικοινωνία μεταξύ διεργασιών (</a:t>
            </a:r>
            <a:r>
              <a:rPr lang="en-US" sz="2800" dirty="0" smtClean="0"/>
              <a:t>inter-process communications </a:t>
            </a:r>
            <a:r>
              <a:rPr lang="el-GR" sz="2800" dirty="0" smtClean="0"/>
              <a:t>-</a:t>
            </a:r>
            <a:r>
              <a:rPr lang="en-US" sz="2800" dirty="0" smtClean="0"/>
              <a:t>IPC) </a:t>
            </a:r>
            <a:r>
              <a:rPr lang="el-GR" sz="2800" dirty="0" smtClean="0"/>
              <a:t>μεταξύ εφαρμογών σε μια μηχανή όπως σε </a:t>
            </a:r>
            <a:r>
              <a:rPr lang="en-US" sz="2800" dirty="0" smtClean="0"/>
              <a:t>X-windows clients </a:t>
            </a:r>
            <a:r>
              <a:rPr lang="el-GR" sz="2800" dirty="0" smtClean="0"/>
              <a:t> και </a:t>
            </a:r>
            <a:r>
              <a:rPr lang="en-US" sz="2800" dirty="0" smtClean="0"/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16229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TCP Server Sockets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ourier New" pitchFamily="49" charset="0"/>
                <a:hlinkClick r:id="rId2"/>
              </a:rPr>
              <a:t>java.net.ServerSocket</a:t>
            </a:r>
            <a:r>
              <a:rPr lang="en-US" dirty="0" smtClean="0"/>
              <a:t> class</a:t>
            </a:r>
          </a:p>
          <a:p>
            <a:pPr eaLnBrk="1" hangingPunct="1"/>
            <a:r>
              <a:rPr lang="el-GR" dirty="0" smtClean="0"/>
              <a:t>Αντιστοιχεί μια τοπική θύρα -</a:t>
            </a:r>
            <a:r>
              <a:rPr lang="en-US" dirty="0" smtClean="0"/>
              <a:t> port </a:t>
            </a:r>
            <a:r>
              <a:rPr lang="el-GR" dirty="0" smtClean="0"/>
              <a:t>για να αναμένει συνδέσεις</a:t>
            </a:r>
            <a:endParaRPr lang="en-US" dirty="0" smtClean="0"/>
          </a:p>
          <a:p>
            <a:pPr eaLnBrk="1" hangingPunct="1"/>
            <a:r>
              <a:rPr lang="el-GR" dirty="0" smtClean="0"/>
              <a:t>Η μέθοδος </a:t>
            </a:r>
            <a:r>
              <a:rPr lang="en-US" b="1" dirty="0" smtClean="0"/>
              <a:t>accept</a:t>
            </a:r>
            <a:r>
              <a:rPr lang="en-US" b="1" dirty="0" smtClean="0">
                <a:latin typeface="Courier New" pitchFamily="49" charset="0"/>
              </a:rPr>
              <a:t>()</a:t>
            </a:r>
            <a:r>
              <a:rPr lang="en-US" dirty="0" smtClean="0"/>
              <a:t> </a:t>
            </a:r>
            <a:r>
              <a:rPr lang="el-GR" dirty="0" smtClean="0"/>
              <a:t>επιστρέφει ένα 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hlinkClick r:id="rId3"/>
              </a:rPr>
              <a:t>java.net.Socket</a:t>
            </a:r>
            <a:r>
              <a:rPr lang="en-US" dirty="0" smtClean="0"/>
              <a:t>, </a:t>
            </a:r>
            <a:r>
              <a:rPr lang="el-GR" dirty="0" smtClean="0"/>
              <a:t>όχι έναν ακέραιο όπως στο </a:t>
            </a:r>
            <a:r>
              <a:rPr lang="en-US" dirty="0" smtClean="0"/>
              <a:t>Unix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17D16A71-4770-4D9D-A9A4-7654710AD3A9}" type="slidenum">
              <a:rPr lang="en-US"/>
              <a:pPr algn="ctr"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30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Δύο τύποι </a:t>
            </a:r>
            <a:r>
              <a:rPr lang="en-US" dirty="0" smtClean="0"/>
              <a:t>TCP Socket</a:t>
            </a:r>
          </a:p>
        </p:txBody>
      </p:sp>
      <p:sp>
        <p:nvSpPr>
          <p:cNvPr id="222211" name="Rectangle 1027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Courier New" pitchFamily="49" charset="0"/>
              </a:rPr>
              <a:t>Η </a:t>
            </a:r>
            <a:r>
              <a:rPr lang="en-US" sz="2400" dirty="0" smtClean="0">
                <a:latin typeface="Courier New" pitchFamily="49" charset="0"/>
              </a:rPr>
              <a:t>java.net.ServerSocket</a:t>
            </a:r>
            <a:r>
              <a:rPr lang="en-US" dirty="0" smtClean="0"/>
              <a:t> </a:t>
            </a:r>
            <a:r>
              <a:rPr lang="el-GR" dirty="0" smtClean="0"/>
              <a:t>χρησιμοποιείται από </a:t>
            </a:r>
            <a:r>
              <a:rPr lang="en-US" dirty="0" smtClean="0"/>
              <a:t>servers </a:t>
            </a:r>
            <a:r>
              <a:rPr lang="el-GR" dirty="0" smtClean="0"/>
              <a:t>ώστε να μπορούν να δέχονται εισερχόμενες συνδέσεις. 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dirty="0" smtClean="0"/>
              <a:t>Ένας </a:t>
            </a:r>
            <a:r>
              <a:rPr lang="en-US" dirty="0" smtClean="0"/>
              <a:t>server </a:t>
            </a:r>
            <a:r>
              <a:rPr lang="el-GR" dirty="0" smtClean="0"/>
              <a:t>είναι υπεύθυνος για την παροχή υπηρεσίας κατόπιν αιτήματος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urier New" pitchFamily="49" charset="0"/>
              </a:rPr>
              <a:t>java.net.Socket</a:t>
            </a:r>
            <a:r>
              <a:rPr lang="en-US" dirty="0" smtClean="0"/>
              <a:t> </a:t>
            </a:r>
            <a:r>
              <a:rPr lang="el-GR" dirty="0" smtClean="0"/>
              <a:t>χρησιμοποιείται από </a:t>
            </a:r>
            <a:r>
              <a:rPr lang="en-US" dirty="0" smtClean="0"/>
              <a:t>clients </a:t>
            </a:r>
            <a:r>
              <a:rPr lang="el-GR" dirty="0" smtClean="0"/>
              <a:t>που επιθυμούν να συνδεθούν σε απομακρυσμένο </a:t>
            </a:r>
            <a:r>
              <a:rPr lang="en-US" dirty="0" smtClean="0"/>
              <a:t>server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client </a:t>
            </a:r>
            <a:r>
              <a:rPr lang="el-GR" dirty="0" smtClean="0"/>
              <a:t>λογισμικό είναι αυτό που (τρέχει συνήθως σε διαφορετικό μηχάνημα από το </a:t>
            </a:r>
            <a:r>
              <a:rPr lang="en-US" dirty="0" smtClean="0"/>
              <a:t>server </a:t>
            </a:r>
            <a:r>
              <a:rPr lang="el-GR" dirty="0" smtClean="0"/>
              <a:t>και) κάνει χρήση κάποιας υπηρεσίας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TCP Client Sockets</a:t>
            </a:r>
          </a:p>
        </p:txBody>
      </p:sp>
      <p:sp>
        <p:nvSpPr>
          <p:cNvPr id="17412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ourier New" pitchFamily="49" charset="0"/>
                <a:hlinkClick r:id="rId2"/>
              </a:rPr>
              <a:t>java.net.Socket</a:t>
            </a:r>
            <a:r>
              <a:rPr lang="en-US" dirty="0" smtClean="0"/>
              <a:t> class</a:t>
            </a:r>
          </a:p>
          <a:p>
            <a:pPr eaLnBrk="1" hangingPunct="1"/>
            <a:r>
              <a:rPr lang="el-GR" dirty="0" smtClean="0"/>
              <a:t>Συνδυάζει </a:t>
            </a:r>
            <a:r>
              <a:rPr lang="en-US" dirty="0" smtClean="0"/>
              <a:t>socket </a:t>
            </a:r>
            <a:r>
              <a:rPr lang="el-GR" dirty="0" smtClean="0"/>
              <a:t>με επιλογές </a:t>
            </a:r>
            <a:r>
              <a:rPr lang="en-US" dirty="0" smtClean="0"/>
              <a:t>(timeout, keep alive, no delay, etc)</a:t>
            </a:r>
          </a:p>
          <a:p>
            <a:pPr eaLnBrk="1" hangingPunct="1"/>
            <a:r>
              <a:rPr lang="el-GR" dirty="0" smtClean="0"/>
              <a:t>Ενσωματώνει τα</a:t>
            </a:r>
            <a:r>
              <a:rPr lang="en-US" dirty="0" smtClean="0"/>
              <a:t> </a:t>
            </a:r>
            <a:r>
              <a:rPr lang="en-US" sz="2800" b="1" dirty="0" smtClean="0">
                <a:latin typeface="Courier New" pitchFamily="49" charset="0"/>
                <a:hlinkClick r:id="rId3"/>
              </a:rPr>
              <a:t>java.io.InputStream</a:t>
            </a:r>
            <a:r>
              <a:rPr lang="en-US" dirty="0" smtClean="0"/>
              <a:t> </a:t>
            </a:r>
            <a:r>
              <a:rPr lang="el-GR" dirty="0" smtClean="0"/>
              <a:t> και </a:t>
            </a:r>
            <a:r>
              <a:rPr lang="en-US" sz="2800" b="1" dirty="0" smtClean="0">
                <a:latin typeface="Courier New" pitchFamily="49" charset="0"/>
                <a:hlinkClick r:id="rId4"/>
              </a:rPr>
              <a:t>java.io.OutputStream</a:t>
            </a: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1D1AA22E-4289-4EFB-91B6-E6C5E83A54D9}" type="slidenum">
              <a:rPr lang="en-US"/>
              <a:pPr algn="ctr"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92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java.net.ServerSocket </a:t>
            </a:r>
            <a:r>
              <a:rPr lang="el-GR" sz="3600" dirty="0" smtClean="0"/>
              <a:t>1/2</a:t>
            </a:r>
            <a:endParaRPr lang="en-US" sz="36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Ακούει σε κάποιο καθορισμένο </a:t>
            </a:r>
            <a:r>
              <a:rPr lang="en-US" dirty="0" smtClean="0"/>
              <a:t>port </a:t>
            </a:r>
            <a:r>
              <a:rPr lang="el-GR" dirty="0" smtClean="0"/>
              <a:t>για εισερχόμενες συνδέσεις </a:t>
            </a:r>
            <a:endParaRPr lang="en-US" dirty="0" smtClean="0"/>
          </a:p>
          <a:p>
            <a:pPr eaLnBrk="1" hangingPunct="1"/>
            <a:r>
              <a:rPr lang="el-GR" dirty="0" smtClean="0"/>
              <a:t>Ορίζει δυναμικά ένα </a:t>
            </a:r>
            <a:r>
              <a:rPr lang="en-US" dirty="0" smtClean="0"/>
              <a:t>port </a:t>
            </a:r>
            <a:r>
              <a:rPr lang="el-GR" dirty="0" smtClean="0"/>
              <a:t>για τη συνεδρία</a:t>
            </a:r>
          </a:p>
          <a:p>
            <a:pPr eaLnBrk="1" hangingPunct="1"/>
            <a:r>
              <a:rPr lang="el-GR" dirty="0" smtClean="0"/>
              <a:t>Παρέχει μια</a:t>
            </a:r>
            <a:r>
              <a:rPr lang="en-US" dirty="0" smtClean="0"/>
              <a:t>,</a:t>
            </a:r>
            <a:r>
              <a:rPr lang="el-GR" dirty="0" smtClean="0"/>
              <a:t> βασισμένη σε </a:t>
            </a:r>
            <a:r>
              <a:rPr lang="en-US" dirty="0" smtClean="0"/>
              <a:t>Socket, </a:t>
            </a:r>
            <a:r>
              <a:rPr lang="el-GR" dirty="0" smtClean="0"/>
              <a:t>σύνδεση στη νέα πόρτα</a:t>
            </a:r>
            <a:endParaRPr lang="en-US" dirty="0" smtClean="0"/>
          </a:p>
          <a:p>
            <a:pPr eaLnBrk="1" hangingPunct="1"/>
            <a:r>
              <a:rPr lang="el-GR" dirty="0" smtClean="0"/>
              <a:t>Διατηρεί μια ουρά για να βεβαιωθεί ότι όλοι οι </a:t>
            </a:r>
            <a:r>
              <a:rPr lang="en-US" dirty="0" smtClean="0"/>
              <a:t>clients </a:t>
            </a:r>
            <a:r>
              <a:rPr lang="el-GR" dirty="0" smtClean="0"/>
              <a:t>που προσπαθούν να συνδεθούν δεν θα χάσουν τη σύνδεση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66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java.net.ServerSocket </a:t>
            </a:r>
            <a:r>
              <a:rPr lang="el-GR" sz="3600" dirty="0" smtClean="0"/>
              <a:t>2/2</a:t>
            </a:r>
            <a:endParaRPr lang="en-US" sz="3600" dirty="0" smtClean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/>
              <a:t>Construction: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latin typeface="Courier New" pitchFamily="49" charset="0"/>
              </a:rPr>
              <a:t>ServerSocket(int port, int backlog)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Επιτρέπει </a:t>
            </a:r>
            <a:endParaRPr lang="en-US" sz="2000" dirty="0" smtClean="0"/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600" dirty="0" smtClean="0"/>
              <a:t>την τοποθέτηση των αιτημάτων σύνδεσης </a:t>
            </a:r>
            <a:r>
              <a:rPr lang="el-GR" sz="1600" dirty="0"/>
              <a:t>σε ουρά </a:t>
            </a:r>
            <a:endParaRPr lang="en-US" sz="1600" dirty="0" smtClean="0"/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600" dirty="0" smtClean="0"/>
              <a:t>στο </a:t>
            </a:r>
            <a:r>
              <a:rPr lang="en-US" sz="1600" dirty="0" smtClean="0"/>
              <a:t>server </a:t>
            </a:r>
            <a:r>
              <a:rPr lang="el-GR" sz="1600" dirty="0" smtClean="0"/>
              <a:t>να τις ικανοποιήσει</a:t>
            </a:r>
            <a:endParaRPr lang="en-US" sz="1600" dirty="0" smtClean="0">
              <a:latin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 smtClean="0"/>
              <a:t>Χρήσιμες μέθοδοι</a:t>
            </a:r>
            <a:r>
              <a:rPr lang="en-US" sz="2600" dirty="0" smtClean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Courier New" pitchFamily="49" charset="0"/>
              </a:rPr>
              <a:t>Socket </a:t>
            </a:r>
            <a:r>
              <a:rPr lang="en-US" sz="2000" dirty="0">
                <a:latin typeface="Courier New" pitchFamily="49" charset="0"/>
              </a:rPr>
              <a:t>accept()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Ενεργοποιεί τη σύνδεση με ένα </a:t>
            </a:r>
            <a:r>
              <a:rPr lang="en-US" sz="2000" dirty="0" smtClean="0"/>
              <a:t>client </a:t>
            </a:r>
            <a:r>
              <a:rPr lang="el-GR" sz="2000" dirty="0" smtClean="0"/>
              <a:t>που προσπαθεί να δημιουργήσει μια σύνδεση</a:t>
            </a:r>
            <a:r>
              <a:rPr lang="en-US" sz="2000" dirty="0"/>
              <a:t> </a:t>
            </a:r>
            <a:r>
              <a:rPr lang="el-GR" sz="2000" dirty="0" smtClean="0"/>
              <a:t>και δημιουργεί </a:t>
            </a:r>
            <a:r>
              <a:rPr lang="en-US" sz="2000" dirty="0" smtClean="0"/>
              <a:t>socket</a:t>
            </a:r>
            <a:endParaRPr lang="en-US" sz="2000" dirty="0">
              <a:latin typeface="Courier New" pitchFamily="49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latin typeface="Courier New" pitchFamily="49" charset="0"/>
              </a:rPr>
              <a:t>void close()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Καλείται όταν ο </a:t>
            </a:r>
            <a:r>
              <a:rPr lang="en-US" sz="2000" dirty="0" smtClean="0"/>
              <a:t>server </a:t>
            </a:r>
            <a:r>
              <a:rPr lang="el-GR" sz="2000" dirty="0" smtClean="0"/>
              <a:t>τερματίζει τη σύνδεση για να εξασφαλίσει ότι όλοι οι πόροι θα αποδεσμευτούν. </a:t>
            </a:r>
            <a:endParaRPr lang="en-US" sz="2000" dirty="0">
              <a:latin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 smtClean="0"/>
              <a:t>Περισσότερα στο </a:t>
            </a:r>
            <a:r>
              <a:rPr lang="en-US" sz="2600" dirty="0" smtClean="0"/>
              <a:t>Javadoc (</a:t>
            </a:r>
            <a:r>
              <a:rPr lang="el-GR" sz="2600" dirty="0" smtClean="0"/>
              <a:t>όπως πάντα!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386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000" dirty="0" smtClean="0">
                <a:solidFill>
                  <a:srgbClr val="FFFF00"/>
                </a:solidFill>
              </a:rPr>
              <a:t>Χαρακτηριστικά </a:t>
            </a:r>
            <a:r>
              <a:rPr lang="en-US" sz="4000" dirty="0" smtClean="0">
                <a:solidFill>
                  <a:srgbClr val="FFFF00"/>
                </a:solidFill>
              </a:rPr>
              <a:t>Java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Object-oriented</a:t>
            </a:r>
          </a:p>
          <a:p>
            <a:pPr eaLnBrk="1" hangingPunct="1"/>
            <a:r>
              <a:rPr lang="el-GR" dirty="0" smtClean="0">
                <a:solidFill>
                  <a:srgbClr val="FFFF00"/>
                </a:solidFill>
              </a:rPr>
              <a:t>Προσανατολισμένη στο διαδίκτυο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Built-in exception handling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Extensive standard class library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6DB4C02C-27AC-4CA9-AD71-078519B8ECA6}" type="slidenum">
              <a:rPr lang="en-US"/>
              <a:pPr algn="ct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0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java.net.Socket </a:t>
            </a:r>
            <a:r>
              <a:rPr lang="el-GR" sz="3600" dirty="0" smtClean="0"/>
              <a:t>1/2</a:t>
            </a:r>
            <a:endParaRPr lang="en-US" sz="3600" dirty="0" smtClean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Παρέχει πρόσβαση σε </a:t>
            </a:r>
            <a:r>
              <a:rPr lang="en-US" sz="2400" dirty="0" smtClean="0"/>
              <a:t>TCP/IP </a:t>
            </a:r>
            <a:r>
              <a:rPr lang="en-US" sz="2400" dirty="0"/>
              <a:t>streams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Αμφίδρομη επικοινωνία μεταξύ αποστολέα και παραλήπτη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Μπορεί να χρησιμοποιηθεί για σύνδεση μιας απομακρυσμένης διεύθυνσης και πόρτας μέσα από τον </a:t>
            </a:r>
            <a:r>
              <a:rPr lang="en-US" sz="2400" dirty="0" smtClean="0"/>
              <a:t>constructor</a:t>
            </a:r>
            <a:r>
              <a:rPr lang="en-US" sz="2400" dirty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>
                <a:latin typeface="Courier New" pitchFamily="49" charset="0"/>
              </a:rPr>
              <a:t>Socket(String remoteHost, int port)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Χρησιμοποιείται επίσης από το </a:t>
            </a:r>
            <a:r>
              <a:rPr lang="en-US" sz="2400" dirty="0" smtClean="0"/>
              <a:t>server </a:t>
            </a:r>
            <a:r>
              <a:rPr lang="el-GR" sz="2400" dirty="0" smtClean="0"/>
              <a:t>για να γίνει αποδοχή μια εισερχόμενης σύνδεσης </a:t>
            </a:r>
            <a:r>
              <a:rPr lang="en-US" sz="2400" dirty="0" smtClean="0"/>
              <a:t>(ServerSocket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42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java.net.Socket </a:t>
            </a:r>
            <a:r>
              <a:rPr lang="el-GR" sz="3600" dirty="0" smtClean="0"/>
              <a:t>2/2</a:t>
            </a:r>
            <a:endParaRPr lang="en-US" sz="36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/>
              <a:t>Μπορεί να παρέχει πρόσβαση σε </a:t>
            </a:r>
            <a:r>
              <a:rPr lang="en-US" sz="2400" dirty="0" smtClean="0"/>
              <a:t>input </a:t>
            </a:r>
            <a:r>
              <a:rPr lang="el-GR" sz="2400" dirty="0" smtClean="0"/>
              <a:t>και </a:t>
            </a:r>
            <a:r>
              <a:rPr lang="en-US" sz="2400" dirty="0" smtClean="0"/>
              <a:t>output streams</a:t>
            </a:r>
          </a:p>
          <a:p>
            <a:pPr eaLnBrk="1" hangingPunct="1"/>
            <a:r>
              <a:rPr lang="el-GR" sz="2400" dirty="0" smtClean="0"/>
              <a:t>Η μέθοδος </a:t>
            </a:r>
            <a:r>
              <a:rPr lang="en-US" sz="2400" dirty="0" smtClean="0"/>
              <a:t>getInputStream </a:t>
            </a:r>
            <a:r>
              <a:rPr lang="el-GR" sz="2400" dirty="0" smtClean="0"/>
              <a:t>επιστρέφει το κανάλι </a:t>
            </a:r>
            <a:r>
              <a:rPr lang="en-US" sz="2400" dirty="0" smtClean="0"/>
              <a:t>(stream) </a:t>
            </a:r>
            <a:r>
              <a:rPr lang="el-GR" sz="2400" dirty="0" smtClean="0"/>
              <a:t>από το οποίο έρχονται τα δεδομένα</a:t>
            </a:r>
            <a:endParaRPr lang="en-US" sz="2400" dirty="0" smtClean="0"/>
          </a:p>
          <a:p>
            <a:pPr lvl="1" eaLnBrk="1" hangingPunct="1"/>
            <a:r>
              <a:rPr lang="en-US" sz="2000" dirty="0" smtClean="0">
                <a:latin typeface="Courier New" pitchFamily="49" charset="0"/>
              </a:rPr>
              <a:t>InputSteam getInputStream()</a:t>
            </a:r>
          </a:p>
          <a:p>
            <a:pPr eaLnBrk="1" hangingPunct="1"/>
            <a:r>
              <a:rPr lang="el-GR" sz="2400" dirty="0" smtClean="0"/>
              <a:t>Η </a:t>
            </a:r>
            <a:r>
              <a:rPr lang="en-US" sz="2400" dirty="0" smtClean="0"/>
              <a:t>getOutputStream </a:t>
            </a:r>
            <a:r>
              <a:rPr lang="el-GR" sz="2400" dirty="0" smtClean="0"/>
              <a:t>επιστρέφει το κανάλι στο οποίο στέλνουμε δεδομένα</a:t>
            </a:r>
            <a:endParaRPr lang="en-US" sz="2400" dirty="0" smtClean="0"/>
          </a:p>
          <a:p>
            <a:pPr lvl="1" eaLnBrk="1" hangingPunct="1"/>
            <a:r>
              <a:rPr lang="en-US" sz="2000" dirty="0" smtClean="0">
                <a:latin typeface="Courier New" pitchFamily="49" charset="0"/>
              </a:rPr>
              <a:t>OutputStream getOutputStream()</a:t>
            </a:r>
          </a:p>
        </p:txBody>
      </p:sp>
    </p:spTree>
    <p:extLst>
      <p:ext uri="{BB962C8B-B14F-4D97-AF65-F5344CB8AC3E}">
        <p14:creationId xmlns:p14="http://schemas.microsoft.com/office/powerpoint/2010/main" val="34552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Γενική θεώρηση</a:t>
            </a:r>
            <a:endParaRPr lang="en-US" dirty="0" smtClean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52400" y="1905000"/>
            <a:ext cx="2743200" cy="4419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553200" y="1905000"/>
            <a:ext cx="2438400" cy="4419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 dirty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2895600" y="2286000"/>
            <a:ext cx="3657600" cy="457200"/>
            <a:chOff x="1632" y="1200"/>
            <a:chExt cx="2592" cy="288"/>
          </a:xfrm>
        </p:grpSpPr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>
              <a:off x="1632" y="1488"/>
              <a:ext cx="25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>
                <a:solidFill>
                  <a:srgbClr val="FFFF00"/>
                </a:solidFill>
              </a:endParaRPr>
            </a:p>
          </p:txBody>
        </p:sp>
        <p:sp>
          <p:nvSpPr>
            <p:cNvPr id="22553" name="Text Box 7"/>
            <p:cNvSpPr txBox="1">
              <a:spLocks noChangeArrowheads="1"/>
            </p:cNvSpPr>
            <p:nvPr/>
          </p:nvSpPr>
          <p:spPr bwMode="auto">
            <a:xfrm>
              <a:off x="1670" y="1200"/>
              <a:ext cx="4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FF00"/>
                  </a:solidFill>
                  <a:latin typeface="Calibri" pitchFamily="34" charset="0"/>
                </a:rPr>
                <a:t>2037</a:t>
              </a:r>
            </a:p>
          </p:txBody>
        </p:sp>
        <p:sp>
          <p:nvSpPr>
            <p:cNvPr id="22554" name="Text Box 8"/>
            <p:cNvSpPr txBox="1">
              <a:spLocks noChangeArrowheads="1"/>
            </p:cNvSpPr>
            <p:nvPr/>
          </p:nvSpPr>
          <p:spPr bwMode="auto">
            <a:xfrm>
              <a:off x="3744" y="1200"/>
              <a:ext cx="4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srgbClr val="FFFF00"/>
                  </a:solidFill>
                  <a:latin typeface="Calibri" pitchFamily="34" charset="0"/>
                </a:rPr>
                <a:t>1583</a:t>
              </a:r>
              <a:endParaRPr lang="en-US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grpSp>
        <p:nvGrpSpPr>
          <p:cNvPr id="22534" name="Group 9"/>
          <p:cNvGrpSpPr>
            <a:grpSpLocks/>
          </p:cNvGrpSpPr>
          <p:nvPr/>
        </p:nvGrpSpPr>
        <p:grpSpPr bwMode="auto">
          <a:xfrm>
            <a:off x="2879725" y="3733800"/>
            <a:ext cx="3673475" cy="533400"/>
            <a:chOff x="1632" y="2160"/>
            <a:chExt cx="2592" cy="336"/>
          </a:xfrm>
        </p:grpSpPr>
        <p:sp>
          <p:nvSpPr>
            <p:cNvPr id="22549" name="Line 10"/>
            <p:cNvSpPr>
              <a:spLocks noChangeShapeType="1"/>
            </p:cNvSpPr>
            <p:nvPr/>
          </p:nvSpPr>
          <p:spPr bwMode="auto">
            <a:xfrm>
              <a:off x="1632" y="2496"/>
              <a:ext cx="25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>
                <a:solidFill>
                  <a:srgbClr val="FFFF00"/>
                </a:solidFill>
              </a:endParaRPr>
            </a:p>
          </p:txBody>
        </p:sp>
        <p:sp>
          <p:nvSpPr>
            <p:cNvPr id="22550" name="Text Box 11"/>
            <p:cNvSpPr txBox="1">
              <a:spLocks noChangeArrowheads="1"/>
            </p:cNvSpPr>
            <p:nvPr/>
          </p:nvSpPr>
          <p:spPr bwMode="auto">
            <a:xfrm>
              <a:off x="1670" y="2160"/>
              <a:ext cx="4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FF00"/>
                  </a:solidFill>
                  <a:latin typeface="Calibri" pitchFamily="34" charset="0"/>
                </a:rPr>
                <a:t>2037</a:t>
              </a:r>
            </a:p>
          </p:txBody>
        </p:sp>
        <p:sp>
          <p:nvSpPr>
            <p:cNvPr id="22551" name="Text Box 12"/>
            <p:cNvSpPr txBox="1">
              <a:spLocks noChangeArrowheads="1"/>
            </p:cNvSpPr>
            <p:nvPr/>
          </p:nvSpPr>
          <p:spPr bwMode="auto">
            <a:xfrm>
              <a:off x="3676" y="2160"/>
              <a:ext cx="4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FF00"/>
                  </a:solidFill>
                  <a:latin typeface="Calibri" pitchFamily="34" charset="0"/>
                </a:rPr>
                <a:t>1583</a:t>
              </a:r>
            </a:p>
          </p:txBody>
        </p:sp>
      </p:grpSp>
      <p:grpSp>
        <p:nvGrpSpPr>
          <p:cNvPr id="22535" name="Group 13"/>
          <p:cNvGrpSpPr>
            <a:grpSpLocks/>
          </p:cNvGrpSpPr>
          <p:nvPr/>
        </p:nvGrpSpPr>
        <p:grpSpPr bwMode="auto">
          <a:xfrm>
            <a:off x="2879724" y="5334000"/>
            <a:ext cx="3673475" cy="457200"/>
            <a:chOff x="1632" y="3360"/>
            <a:chExt cx="2592" cy="288"/>
          </a:xfrm>
        </p:grpSpPr>
        <p:sp>
          <p:nvSpPr>
            <p:cNvPr id="22546" name="Line 14"/>
            <p:cNvSpPr>
              <a:spLocks noChangeShapeType="1"/>
            </p:cNvSpPr>
            <p:nvPr/>
          </p:nvSpPr>
          <p:spPr bwMode="auto">
            <a:xfrm>
              <a:off x="1632" y="3648"/>
              <a:ext cx="25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>
                <a:solidFill>
                  <a:srgbClr val="FFFF00"/>
                </a:solidFill>
              </a:endParaRPr>
            </a:p>
          </p:txBody>
        </p:sp>
        <p:sp>
          <p:nvSpPr>
            <p:cNvPr id="22547" name="Text Box 15"/>
            <p:cNvSpPr txBox="1">
              <a:spLocks noChangeArrowheads="1"/>
            </p:cNvSpPr>
            <p:nvPr/>
          </p:nvSpPr>
          <p:spPr bwMode="auto">
            <a:xfrm>
              <a:off x="1660" y="3360"/>
              <a:ext cx="4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FF00"/>
                  </a:solidFill>
                  <a:latin typeface="Calibri" pitchFamily="34" charset="0"/>
                </a:rPr>
                <a:t>2037</a:t>
              </a:r>
            </a:p>
          </p:txBody>
        </p:sp>
        <p:sp>
          <p:nvSpPr>
            <p:cNvPr id="22548" name="Text Box 16"/>
            <p:cNvSpPr txBox="1">
              <a:spLocks noChangeArrowheads="1"/>
            </p:cNvSpPr>
            <p:nvPr/>
          </p:nvSpPr>
          <p:spPr bwMode="auto">
            <a:xfrm>
              <a:off x="3676" y="3360"/>
              <a:ext cx="4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FF00"/>
                  </a:solidFill>
                  <a:latin typeface="Calibri" pitchFamily="34" charset="0"/>
                </a:rPr>
                <a:t>1583</a:t>
              </a:r>
            </a:p>
          </p:txBody>
        </p:sp>
      </p:grpSp>
      <p:sp>
        <p:nvSpPr>
          <p:cNvPr id="22536" name="Text Box 17"/>
          <p:cNvSpPr txBox="1">
            <a:spLocks noChangeArrowheads="1"/>
          </p:cNvSpPr>
          <p:nvPr/>
        </p:nvSpPr>
        <p:spPr bwMode="auto">
          <a:xfrm>
            <a:off x="220663" y="1897063"/>
            <a:ext cx="925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Client </a:t>
            </a:r>
            <a:endParaRPr lang="en-US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2537" name="Text Box 18"/>
          <p:cNvSpPr txBox="1">
            <a:spLocks noChangeArrowheads="1"/>
          </p:cNvSpPr>
          <p:nvPr/>
        </p:nvSpPr>
        <p:spPr bwMode="auto">
          <a:xfrm>
            <a:off x="6564313" y="1897063"/>
            <a:ext cx="1685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Server (fred)</a:t>
            </a:r>
            <a:endParaRPr lang="en-US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2538" name="Text Box 19"/>
          <p:cNvSpPr txBox="1">
            <a:spLocks noChangeArrowheads="1"/>
          </p:cNvSpPr>
          <p:nvPr/>
        </p:nvSpPr>
        <p:spPr bwMode="auto">
          <a:xfrm>
            <a:off x="6629400" y="2514600"/>
            <a:ext cx="2252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ServerSocket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ss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 = ss.accept()</a:t>
            </a:r>
          </a:p>
        </p:txBody>
      </p:sp>
      <p:sp>
        <p:nvSpPr>
          <p:cNvPr id="22539" name="Text Box 20"/>
          <p:cNvSpPr txBox="1">
            <a:spLocks noChangeArrowheads="1"/>
          </p:cNvSpPr>
          <p:nvPr/>
        </p:nvSpPr>
        <p:spPr bwMode="auto">
          <a:xfrm>
            <a:off x="220663" y="2590800"/>
            <a:ext cx="265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 = new Socket</a:t>
            </a:r>
            <a:r>
              <a:rPr lang="el-GR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(“fred”, 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1583)</a:t>
            </a:r>
            <a:endParaRPr lang="en-US" sz="14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40" name="Text Box 21"/>
          <p:cNvSpPr txBox="1">
            <a:spLocks noChangeArrowheads="1"/>
          </p:cNvSpPr>
          <p:nvPr/>
        </p:nvSpPr>
        <p:spPr bwMode="auto">
          <a:xfrm>
            <a:off x="6988175" y="4098925"/>
            <a:ext cx="14157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Socket s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41" name="Line 22"/>
          <p:cNvSpPr>
            <a:spLocks noChangeShapeType="1"/>
          </p:cNvSpPr>
          <p:nvPr/>
        </p:nvSpPr>
        <p:spPr bwMode="auto">
          <a:xfrm>
            <a:off x="7467600" y="3276600"/>
            <a:ext cx="0" cy="838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22542" name="Text Box 23"/>
          <p:cNvSpPr txBox="1">
            <a:spLocks noChangeArrowheads="1"/>
          </p:cNvSpPr>
          <p:nvPr/>
        </p:nvSpPr>
        <p:spPr bwMode="auto">
          <a:xfrm>
            <a:off x="152400" y="5318125"/>
            <a:ext cx="2666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s.getInputStream()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s.getOuputStream()</a:t>
            </a:r>
            <a:endParaRPr lang="en-US" sz="16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43" name="Text Box 24"/>
          <p:cNvSpPr txBox="1">
            <a:spLocks noChangeArrowheads="1"/>
          </p:cNvSpPr>
          <p:nvPr/>
        </p:nvSpPr>
        <p:spPr bwMode="auto">
          <a:xfrm>
            <a:off x="6553200" y="5318125"/>
            <a:ext cx="24064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s.getInputStream()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s.getOuputStream()</a:t>
            </a:r>
            <a:endParaRPr lang="en-US" sz="14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44" name="Line 25"/>
          <p:cNvSpPr>
            <a:spLocks noChangeShapeType="1"/>
          </p:cNvSpPr>
          <p:nvPr/>
        </p:nvSpPr>
        <p:spPr bwMode="auto">
          <a:xfrm>
            <a:off x="7467600" y="4495800"/>
            <a:ext cx="0" cy="838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22545" name="Line 26"/>
          <p:cNvSpPr>
            <a:spLocks noChangeShapeType="1"/>
          </p:cNvSpPr>
          <p:nvPr/>
        </p:nvSpPr>
        <p:spPr bwMode="auto">
          <a:xfrm>
            <a:off x="1143000" y="3352800"/>
            <a:ext cx="0" cy="1905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Προγραμματισμός </a:t>
            </a:r>
            <a:r>
              <a:rPr lang="en-US" dirty="0" smtClean="0"/>
              <a:t>sockets </a:t>
            </a:r>
            <a:r>
              <a:rPr lang="el-GR" dirty="0" smtClean="0"/>
              <a:t>με </a:t>
            </a:r>
            <a:r>
              <a:rPr lang="sv-SE" smtClean="0"/>
              <a:t>TCP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/>
              <a:t>Προσανατολισμένη σε σύνδεση (</a:t>
            </a:r>
            <a:r>
              <a:rPr lang="sv-SE" sz="2400" dirty="0" smtClean="0"/>
              <a:t>Connection oriented</a:t>
            </a:r>
            <a:r>
              <a:rPr lang="el-GR" sz="2400" dirty="0" smtClean="0"/>
              <a:t>)</a:t>
            </a:r>
            <a:endParaRPr lang="sv-SE" sz="2400" dirty="0" smtClean="0"/>
          </a:p>
          <a:p>
            <a:pPr lvl="1" eaLnBrk="1" hangingPunct="1"/>
            <a:r>
              <a:rPr lang="el-GR" sz="2000" dirty="0" smtClean="0"/>
              <a:t>Εκκίνηση διεργασίας με ανταλλαγή μηνύματος (</a:t>
            </a:r>
            <a:r>
              <a:rPr lang="sv-SE" sz="2000" dirty="0" smtClean="0"/>
              <a:t>Handshaking procedure</a:t>
            </a:r>
            <a:r>
              <a:rPr lang="el-GR" sz="2000" dirty="0" smtClean="0"/>
              <a:t>)</a:t>
            </a:r>
            <a:endParaRPr lang="sv-SE" sz="2000" dirty="0" smtClean="0"/>
          </a:p>
          <a:p>
            <a:pPr eaLnBrk="1" hangingPunct="1"/>
            <a:r>
              <a:rPr lang="el-GR" sz="2400" dirty="0" smtClean="0"/>
              <a:t>Αξιόπιστη ροή δεδομένων (</a:t>
            </a:r>
            <a:r>
              <a:rPr lang="sv-SE" sz="2400" dirty="0" smtClean="0"/>
              <a:t>Reliable byte-stream</a:t>
            </a:r>
            <a:r>
              <a:rPr lang="el-GR" sz="2400" dirty="0" smtClean="0"/>
              <a:t>)</a:t>
            </a:r>
            <a:endParaRPr lang="sv-SE" sz="2400" dirty="0" smtClean="0"/>
          </a:p>
          <a:p>
            <a:pPr eaLnBrk="1" hangingPunct="1"/>
            <a:endParaRPr lang="sv-SE" sz="2400" dirty="0" smtClean="0"/>
          </a:p>
          <a:p>
            <a:pPr eaLnBrk="1" hangingPunct="1"/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10028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4000" dirty="0" smtClean="0"/>
              <a:t>TCP-client in Java</a:t>
            </a:r>
            <a:r>
              <a:rPr lang="el-GR" sz="4000" dirty="0" smtClean="0"/>
              <a:t> </a:t>
            </a:r>
            <a:r>
              <a:rPr lang="el-GR" sz="3600" dirty="0" smtClean="0"/>
              <a:t>1/9</a:t>
            </a:r>
            <a:endParaRPr lang="sv-SE" sz="3600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import java.io</a:t>
            </a:r>
            <a:r>
              <a:rPr lang="el-GR" sz="16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*;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import java.net.*;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lass TCPClient {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 public static void main (String argv[]) throws Exception {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String sentence;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String modifiedSentence;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BufferedReader inFromUser </a:t>
            </a: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= new BufferedReader(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			new InputStreamReader(system.in));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Socket clientSocket </a:t>
            </a: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= new Socket(”hostname”, 6789);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DataOutputStream outToServer </a:t>
            </a: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= new DataOutputStream(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			clientSocket.getOutputStream());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BufferedReader inFromServer </a:t>
            </a: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=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			new BufferedReader(new InputStreamReader(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				clientSocket.getInputStream()));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  sentence = inFromUser.readLine();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  outToServer.writeBytes(sentence + ’\n’);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  modifiedSentence = inFromServer.readLine();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  System.out.println(”FROM SERVER: ” + modifiedSentence);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clientSocket.close();  } }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80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TCP-client in Java</a:t>
            </a:r>
            <a:r>
              <a:rPr lang="el-GR" sz="3600" dirty="0"/>
              <a:t> </a:t>
            </a:r>
            <a:r>
              <a:rPr lang="el-GR" sz="3600" dirty="0" smtClean="0"/>
              <a:t>2/9</a:t>
            </a:r>
            <a:r>
              <a:rPr lang="el-GR" dirty="0" smtClean="0"/>
              <a:t> </a:t>
            </a:r>
            <a:endParaRPr lang="sv-SE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import java.io*;</a:t>
            </a:r>
          </a:p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import java.net.*;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/>
            <a:r>
              <a:rPr lang="sv-SE" sz="2400" dirty="0" smtClean="0"/>
              <a:t>Imports needed packages</a:t>
            </a:r>
            <a:endParaRPr lang="sv-SE" sz="1400" dirty="0" smtClean="0"/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Class TCPClient {	</a:t>
            </a:r>
          </a:p>
          <a:p>
            <a:pPr eaLnBrk="1" hangingPunct="1">
              <a:buFont typeface="Arial" charset="0"/>
              <a:buNone/>
            </a:pPr>
            <a:r>
              <a:rPr lang="el-G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public static void main (String argv[]) throws Exception {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/>
            <a:r>
              <a:rPr lang="sv-SE" sz="2400" dirty="0" smtClean="0"/>
              <a:t>Java </a:t>
            </a:r>
            <a:r>
              <a:rPr lang="el-GR" sz="2400" dirty="0" smtClean="0"/>
              <a:t>αρχικοποίηση</a:t>
            </a: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34795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TCP-client in Java</a:t>
            </a:r>
            <a:r>
              <a:rPr lang="el-GR" dirty="0" smtClean="0"/>
              <a:t> </a:t>
            </a:r>
            <a:r>
              <a:rPr lang="el-GR" sz="3600" dirty="0" smtClean="0"/>
              <a:t>3/9</a:t>
            </a:r>
            <a:endParaRPr lang="sv-SE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String sentence;</a:t>
            </a:r>
          </a:p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String modifiedSentence;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/>
            <a:r>
              <a:rPr lang="el-GR" dirty="0" smtClean="0"/>
              <a:t>Δήλωση 2</a:t>
            </a:r>
            <a:r>
              <a:rPr lang="sv-SE" dirty="0" smtClean="0"/>
              <a:t> string  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BufferedReader inFromUser = new BufferedReader(</a:t>
            </a:r>
          </a:p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		new InputStreamReader(system.in))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/>
            <a:r>
              <a:rPr lang="el-GR" dirty="0" smtClean="0"/>
              <a:t>Δημιουργία </a:t>
            </a:r>
            <a:r>
              <a:rPr lang="sv-SE" dirty="0" smtClean="0"/>
              <a:t>stream </a:t>
            </a:r>
            <a:r>
              <a:rPr lang="el-GR" dirty="0" smtClean="0"/>
              <a:t>που παίρνει </a:t>
            </a:r>
            <a:r>
              <a:rPr lang="sv-SE" dirty="0" smtClean="0"/>
              <a:t>input </a:t>
            </a:r>
            <a:r>
              <a:rPr lang="el-GR" dirty="0" smtClean="0"/>
              <a:t>από χρήστη </a:t>
            </a:r>
            <a:endParaRPr lang="sv-SE" dirty="0" smtClean="0"/>
          </a:p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1207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TCP-client in Java</a:t>
            </a:r>
            <a:r>
              <a:rPr lang="el-GR" dirty="0" smtClean="0"/>
              <a:t> </a:t>
            </a:r>
            <a:r>
              <a:rPr lang="el-GR" sz="3600" dirty="0" smtClean="0"/>
              <a:t>4/9</a:t>
            </a:r>
            <a:endParaRPr lang="sv-SE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Socket clientSocket = new Socket(”hostname”, 6789) 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Ξεκινά μια </a:t>
            </a:r>
            <a:r>
              <a:rPr lang="sv-SE" sz="2400" dirty="0" smtClean="0"/>
              <a:t>TCP-</a:t>
            </a:r>
            <a:r>
              <a:rPr lang="el-GR" sz="2400" dirty="0" smtClean="0"/>
              <a:t>σύνδεση με τον υπολογιστή </a:t>
            </a:r>
            <a:r>
              <a:rPr lang="sv-SE" sz="2400" dirty="0" smtClean="0"/>
              <a:t>”hostname” </a:t>
            </a:r>
            <a:r>
              <a:rPr lang="el-GR" sz="2400" dirty="0" smtClean="0"/>
              <a:t>στο </a:t>
            </a:r>
            <a:r>
              <a:rPr lang="sv-SE" sz="2400" dirty="0" smtClean="0"/>
              <a:t>port 6789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Ο </a:t>
            </a:r>
            <a:r>
              <a:rPr lang="sv-SE" sz="2400" dirty="0" smtClean="0"/>
              <a:t>Client </a:t>
            </a:r>
            <a:r>
              <a:rPr lang="el-GR" sz="2400" dirty="0" smtClean="0"/>
              <a:t>κάνει </a:t>
            </a:r>
            <a:r>
              <a:rPr lang="sv-SE" sz="2400" dirty="0" smtClean="0"/>
              <a:t>DNS </a:t>
            </a:r>
            <a:r>
              <a:rPr lang="el-GR" sz="2400" dirty="0" smtClean="0"/>
              <a:t>αναζήτηση για να βρει τη </a:t>
            </a:r>
            <a:r>
              <a:rPr lang="sv-SE" sz="2400" dirty="0" smtClean="0"/>
              <a:t>host IP.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v-SE" sz="18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DataOutpuStream outToServer = new DataOutputStream(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		clientSocket.getOutputStream())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Δημιουργεί </a:t>
            </a:r>
            <a:r>
              <a:rPr lang="sv-SE" dirty="0" smtClean="0"/>
              <a:t>stream </a:t>
            </a:r>
            <a:r>
              <a:rPr lang="el-GR" dirty="0" smtClean="0"/>
              <a:t>που στέλνει </a:t>
            </a:r>
            <a:r>
              <a:rPr lang="sv-SE" dirty="0" smtClean="0"/>
              <a:t>output </a:t>
            </a:r>
            <a:r>
              <a:rPr lang="el-GR" dirty="0" smtClean="0"/>
              <a:t>στο</a:t>
            </a:r>
            <a:r>
              <a:rPr lang="sv-SE" dirty="0" smtClean="0"/>
              <a:t> server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2406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TCP-client in Java</a:t>
            </a:r>
            <a:r>
              <a:rPr lang="el-GR" sz="3600" dirty="0"/>
              <a:t> </a:t>
            </a:r>
            <a:r>
              <a:rPr lang="el-GR" sz="3600" dirty="0" smtClean="0"/>
              <a:t>5/9</a:t>
            </a:r>
            <a:r>
              <a:rPr lang="el-GR" dirty="0" smtClean="0"/>
              <a:t> </a:t>
            </a:r>
            <a:endParaRPr lang="sv-SE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BufferedReader inFromServer =</a:t>
            </a:r>
          </a:p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			new BufferedReader(new InputStreamReader(</a:t>
            </a:r>
          </a:p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				clientSocket.getInputStream()));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/>
            <a:r>
              <a:rPr lang="el-GR" sz="2400" dirty="0" smtClean="0"/>
              <a:t>Δημιουργεί </a:t>
            </a:r>
            <a:r>
              <a:rPr lang="sv-SE" sz="2400" dirty="0" smtClean="0"/>
              <a:t>stream </a:t>
            </a:r>
            <a:r>
              <a:rPr lang="el-GR" sz="2400" dirty="0" smtClean="0"/>
              <a:t>που δέχεται </a:t>
            </a:r>
            <a:r>
              <a:rPr lang="sv-SE" sz="2400" dirty="0" smtClean="0"/>
              <a:t>input </a:t>
            </a:r>
            <a:r>
              <a:rPr lang="el-GR" sz="2400" dirty="0" smtClean="0"/>
              <a:t>από το </a:t>
            </a:r>
            <a:r>
              <a:rPr lang="sv-SE" sz="2400" dirty="0" smtClean="0"/>
              <a:t>server 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sentence = inFromUser.readLine()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/>
            <a:r>
              <a:rPr lang="el-GR" sz="2400" dirty="0" smtClean="0"/>
              <a:t>Βάζει το </a:t>
            </a:r>
            <a:r>
              <a:rPr lang="sv-SE" sz="2400" dirty="0" smtClean="0"/>
              <a:t>input </a:t>
            </a:r>
            <a:r>
              <a:rPr lang="el-GR" sz="2400" dirty="0" smtClean="0"/>
              <a:t>του χρήστη σε ένα </a:t>
            </a:r>
            <a:r>
              <a:rPr lang="sv-SE" sz="2400" dirty="0" smtClean="0"/>
              <a:t>string </a:t>
            </a:r>
            <a:r>
              <a:rPr lang="el-GR" sz="2400" dirty="0" smtClean="0"/>
              <a:t>αντικείμενο</a:t>
            </a:r>
            <a:endParaRPr lang="sv-SE" sz="2400" dirty="0" smtClean="0"/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0175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TCP-client in Java</a:t>
            </a:r>
            <a:r>
              <a:rPr lang="el-GR" dirty="0" smtClean="0"/>
              <a:t> </a:t>
            </a:r>
            <a:r>
              <a:rPr lang="el-GR" sz="3600" dirty="0" smtClean="0"/>
              <a:t>6/9</a:t>
            </a:r>
            <a:endParaRPr lang="sv-SE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outToServer.writeBytes(sentence + ’\n’);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 smtClean="0"/>
              <a:t>Μετασχηματίζει την πρόταση σε </a:t>
            </a:r>
            <a:r>
              <a:rPr lang="sv-SE" sz="2600" dirty="0" smtClean="0"/>
              <a:t>bytes &amp; </a:t>
            </a:r>
            <a:r>
              <a:rPr lang="el-GR" sz="2600" dirty="0" smtClean="0"/>
              <a:t>στέλνει στο </a:t>
            </a:r>
            <a:r>
              <a:rPr lang="sv-SE" sz="2600" dirty="0" smtClean="0"/>
              <a:t>server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v-SE" sz="18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modifiedSentence = inFromServer.readLine();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 smtClean="0"/>
              <a:t>Βάζει τα δεδομένα από το </a:t>
            </a:r>
            <a:r>
              <a:rPr lang="sv-SE" sz="2600" dirty="0" smtClean="0"/>
              <a:t>server </a:t>
            </a:r>
            <a:r>
              <a:rPr lang="el-GR" sz="2600" dirty="0" smtClean="0"/>
              <a:t>στο</a:t>
            </a:r>
            <a:r>
              <a:rPr lang="sv-SE" sz="2600" dirty="0" smtClean="0"/>
              <a:t> modified sentence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v-SE" sz="18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System.out.println(”FROM SERVER: ” + modifiedSentence);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clientSocket.close();  } }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Τυπώνει το </a:t>
            </a:r>
            <a:r>
              <a:rPr lang="sv-SE" sz="2400" dirty="0" smtClean="0"/>
              <a:t>modifiedSentence </a:t>
            </a:r>
            <a:r>
              <a:rPr lang="el-GR" sz="2400" dirty="0" smtClean="0"/>
              <a:t>και κλείνει τη σύνδεση</a:t>
            </a:r>
            <a:endParaRPr lang="sv-SE" sz="1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7515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rgbClr val="FFFF00"/>
                </a:solidFill>
              </a:rPr>
              <a:t>Δικτυακός προγραμματισμός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rgbClr val="FFFF00"/>
                </a:solidFill>
              </a:rPr>
              <a:t>Μηχανισμός με τον οποίο δύο ή περισσότεροι υπολογιστές ή συστήματα ανταλλάσουν μηνύματα</a:t>
            </a:r>
            <a:endParaRPr lang="en-US" dirty="0">
              <a:solidFill>
                <a:srgbClr val="FFFF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FFFF00"/>
                </a:solidFill>
              </a:rPr>
              <a:t>Desktop Computers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FFFF00"/>
                </a:solidFill>
              </a:rPr>
              <a:t>PDAs / </a:t>
            </a:r>
            <a:r>
              <a:rPr lang="el-GR" dirty="0" smtClean="0">
                <a:solidFill>
                  <a:srgbClr val="FFFF00"/>
                </a:solidFill>
              </a:rPr>
              <a:t>Κινητά</a:t>
            </a:r>
            <a:endParaRPr lang="en-US" dirty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rgbClr val="FFFF00"/>
                </a:solidFill>
              </a:rPr>
              <a:t>Η </a:t>
            </a:r>
            <a:r>
              <a:rPr lang="en-US" dirty="0" smtClean="0">
                <a:solidFill>
                  <a:srgbClr val="FFFF00"/>
                </a:solidFill>
              </a:rPr>
              <a:t>Java </a:t>
            </a:r>
            <a:r>
              <a:rPr lang="el-GR" dirty="0" smtClean="0">
                <a:solidFill>
                  <a:srgbClr val="FFFF00"/>
                </a:solidFill>
              </a:rPr>
              <a:t>από τη φύση της είναι προσανατολισμένη στο δικτυακό προγραμματισμό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rgbClr val="FFFF00"/>
                </a:solidFill>
              </a:rPr>
              <a:t>Η </a:t>
            </a:r>
            <a:r>
              <a:rPr lang="en-US" dirty="0" smtClean="0">
                <a:solidFill>
                  <a:srgbClr val="FFFF00"/>
                </a:solidFill>
              </a:rPr>
              <a:t>Java </a:t>
            </a:r>
            <a:r>
              <a:rPr lang="el-GR" dirty="0" smtClean="0">
                <a:solidFill>
                  <a:srgbClr val="FFFF00"/>
                </a:solidFill>
              </a:rPr>
              <a:t>κρύβει τις λεπτομέρειες των δικτυακών χαρακτηριστικών του λειτουργικού συστήματος</a:t>
            </a:r>
            <a:endParaRPr lang="en-US" dirty="0">
              <a:solidFill>
                <a:srgbClr val="FFFF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dirty="0" smtClean="0">
                <a:solidFill>
                  <a:srgbClr val="FFFF00"/>
                </a:solidFill>
              </a:rPr>
              <a:t>Φορητότητα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TCP-server in Java</a:t>
            </a:r>
            <a:r>
              <a:rPr lang="el-GR" dirty="0" smtClean="0"/>
              <a:t> </a:t>
            </a:r>
            <a:r>
              <a:rPr lang="el-GR" sz="3600" dirty="0" smtClean="0"/>
              <a:t>7/9</a:t>
            </a:r>
            <a:endParaRPr lang="sv-SE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import java.io*;</a:t>
            </a:r>
          </a:p>
          <a:p>
            <a:pPr eaLnBrk="1" hangingPunct="1">
              <a:buFont typeface="Arial" charset="0"/>
              <a:buNone/>
            </a:pP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import java.net.*;</a:t>
            </a:r>
          </a:p>
          <a:p>
            <a:pPr eaLnBrk="1" hangingPunct="1">
              <a:buFont typeface="Arial" charset="0"/>
              <a:buNone/>
            </a:pP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Class TCPServer {</a:t>
            </a:r>
          </a:p>
          <a:p>
            <a:pPr eaLnBrk="1" hangingPunct="1">
              <a:buFont typeface="Arial" charset="0"/>
              <a:buNone/>
            </a:pP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 public static void main (String argv[]) throws Exception {</a:t>
            </a:r>
          </a:p>
          <a:p>
            <a:pPr eaLnBrk="1" hangingPunct="1">
              <a:buFont typeface="Arial" charset="0"/>
              <a:buNone/>
            </a:pP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v-SE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String clientSentence;</a:t>
            </a:r>
          </a:p>
          <a:p>
            <a:pPr eaLnBrk="1" hangingPunct="1">
              <a:buFont typeface="Arial" charset="0"/>
              <a:buNone/>
            </a:pPr>
            <a:r>
              <a:rPr lang="sv-SE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String capitalizedSentence;</a:t>
            </a:r>
          </a:p>
          <a:p>
            <a:pPr eaLnBrk="1" hangingPunct="1">
              <a:buFont typeface="Arial" charset="0"/>
              <a:buNone/>
            </a:pP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 ServerSocket welcomeSocket = new ServerSocket (6789);</a:t>
            </a:r>
          </a:p>
          <a:p>
            <a:pPr eaLnBrk="1" hangingPunct="1">
              <a:buFont typeface="Arial" charset="0"/>
              <a:buNone/>
            </a:pP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  while (true) {		</a:t>
            </a:r>
          </a:p>
          <a:p>
            <a:pPr eaLnBrk="1" hangingPunct="1">
              <a:buFont typeface="Arial" charset="0"/>
              <a:buNone/>
            </a:pP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sv-SE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Socket connectionSocket </a:t>
            </a: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= welcomeSocket.accept();</a:t>
            </a:r>
          </a:p>
          <a:p>
            <a:pPr eaLnBrk="1" hangingPunct="1">
              <a:buFont typeface="Arial" charset="0"/>
              <a:buNone/>
            </a:pP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sv-SE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BufferedReader inFromClient </a:t>
            </a: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= new BufferedReader(new InputStreamReader(connectionSocket.getInputStream()));</a:t>
            </a:r>
          </a:p>
          <a:p>
            <a:pPr eaLnBrk="1" hangingPunct="1">
              <a:buFont typeface="Arial" charset="0"/>
              <a:buNone/>
            </a:pP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sv-SE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DataOutpuStream outToClient </a:t>
            </a: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= new DataOutputStream(</a:t>
            </a:r>
          </a:p>
          <a:p>
            <a:pPr eaLnBrk="1" hangingPunct="1">
              <a:buFont typeface="Arial" charset="0"/>
              <a:buNone/>
            </a:pP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   				connectionSocket.getOutputStream());</a:t>
            </a:r>
          </a:p>
          <a:p>
            <a:pPr eaLnBrk="1" hangingPunct="1">
              <a:buFont typeface="Arial" charset="0"/>
              <a:buNone/>
            </a:pP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   clientSentence = inFromClient.readLine();</a:t>
            </a:r>
          </a:p>
          <a:p>
            <a:pPr eaLnBrk="1" hangingPunct="1">
              <a:buFont typeface="Arial" charset="0"/>
              <a:buNone/>
            </a:pP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   capitalizedSentence = clientSentence.toUpperCase() + ’\n’;</a:t>
            </a:r>
          </a:p>
          <a:p>
            <a:pPr eaLnBrk="1" hangingPunct="1">
              <a:buFont typeface="Arial" charset="0"/>
              <a:buNone/>
            </a:pP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   outToClient.writeBytes(capitalizedSentence);</a:t>
            </a:r>
          </a:p>
          <a:p>
            <a:pPr eaLnBrk="1" hangingPunct="1">
              <a:buFont typeface="Arial" charset="0"/>
              <a:buNone/>
            </a:pP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  }	</a:t>
            </a:r>
          </a:p>
          <a:p>
            <a:pPr eaLnBrk="1" hangingPunct="1">
              <a:buFont typeface="Arial" charset="0"/>
              <a:buNone/>
            </a:pP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 }	</a:t>
            </a:r>
          </a:p>
          <a:p>
            <a:pPr eaLnBrk="1" hangingPunct="1">
              <a:buFont typeface="Arial" charset="0"/>
              <a:buNone/>
            </a:pPr>
            <a:r>
              <a:rPr lang="sv-SE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146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TCP-server in Java</a:t>
            </a:r>
            <a:r>
              <a:rPr lang="el-GR" dirty="0" smtClean="0"/>
              <a:t> </a:t>
            </a:r>
            <a:r>
              <a:rPr lang="el-GR" sz="3600" dirty="0" smtClean="0"/>
              <a:t>8/9</a:t>
            </a:r>
            <a:endParaRPr lang="sv-SE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sz="2000" dirty="0" smtClean="0">
                <a:latin typeface="Courier New" pitchFamily="49" charset="0"/>
                <a:cs typeface="Courier New" pitchFamily="49" charset="0"/>
              </a:rPr>
              <a:t>ServerSocket welcomeSocket = new ServerSocket (6789);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/>
            <a:r>
              <a:rPr lang="el-GR" sz="2400" dirty="0" smtClean="0"/>
              <a:t>Δημιουργεί το </a:t>
            </a:r>
            <a:r>
              <a:rPr lang="sv-SE" sz="2400" dirty="0" smtClean="0"/>
              <a:t>welcomeSocket </a:t>
            </a:r>
            <a:r>
              <a:rPr lang="el-GR" sz="2400" dirty="0" smtClean="0"/>
              <a:t>που δέχεται συνδέσεις στο </a:t>
            </a:r>
            <a:r>
              <a:rPr lang="sv-SE" sz="2400" dirty="0" smtClean="0"/>
              <a:t>port 6789</a:t>
            </a:r>
          </a:p>
          <a:p>
            <a:pPr eaLnBrk="1" hangingPunct="1"/>
            <a:endParaRPr lang="sv-SE" dirty="0" smtClean="0"/>
          </a:p>
          <a:p>
            <a:pPr eaLnBrk="1" hangingPunct="1">
              <a:buFont typeface="Arial" charset="0"/>
              <a:buNone/>
            </a:pPr>
            <a:r>
              <a:rPr lang="sv-SE" sz="2000" dirty="0" smtClean="0">
                <a:latin typeface="Courier New" pitchFamily="49" charset="0"/>
                <a:cs typeface="Courier New" pitchFamily="49" charset="0"/>
              </a:rPr>
              <a:t>Socket connenctionSocket = welcomeSocket.accept();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/>
            <a:r>
              <a:rPr lang="el-GR" sz="2400" dirty="0" smtClean="0"/>
              <a:t>Δημιουργεί ένα νέο </a:t>
            </a:r>
            <a:r>
              <a:rPr lang="sv-SE" sz="2400" dirty="0" smtClean="0"/>
              <a:t>socket</a:t>
            </a:r>
          </a:p>
        </p:txBody>
      </p:sp>
    </p:spTree>
    <p:extLst>
      <p:ext uri="{BB962C8B-B14F-4D97-AF65-F5344CB8AC3E}">
        <p14:creationId xmlns:p14="http://schemas.microsoft.com/office/powerpoint/2010/main" val="19389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TCP-server in Java</a:t>
            </a:r>
            <a:r>
              <a:rPr lang="el-GR" dirty="0" smtClean="0"/>
              <a:t> </a:t>
            </a:r>
            <a:r>
              <a:rPr lang="el-GR" sz="3600" dirty="0" smtClean="0"/>
              <a:t>9/9</a:t>
            </a:r>
            <a:endParaRPr lang="sv-SE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capitalizedSentence = clientSentence.toUpperCase() + ’\n’;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/>
            <a:r>
              <a:rPr lang="el-GR" sz="2800" dirty="0" smtClean="0"/>
              <a:t>Εδώ βρίσκεται η λειτουργικότητα της εφαρμογής</a:t>
            </a:r>
            <a:endParaRPr lang="el-GR" sz="2800" dirty="0"/>
          </a:p>
          <a:p>
            <a:pPr eaLnBrk="1" hangingPunct="1"/>
            <a:endParaRPr lang="el-GR" sz="2800" dirty="0" smtClean="0"/>
          </a:p>
          <a:p>
            <a:pPr marL="0" indent="0" eaLnBrk="1" hangingPunct="1"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outToClient.writeBytes(capitalizedSentence</a:t>
            </a:r>
            <a:r>
              <a:rPr lang="el-GR" sz="1800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pPr eaLnBrk="1" hangingPunct="1"/>
            <a:r>
              <a:rPr lang="el-GR" dirty="0" smtClean="0"/>
              <a:t>αποστολή δεδομένων πίσω</a:t>
            </a:r>
            <a:endParaRPr lang="sv-SE" dirty="0" smtClean="0"/>
          </a:p>
          <a:p>
            <a:pPr eaLnBrk="1" hangingPunct="1">
              <a:buFont typeface="Arial" charset="0"/>
              <a:buNone/>
            </a:pPr>
            <a:r>
              <a:rPr lang="sv-SE" dirty="0" smtClean="0"/>
              <a:t> </a:t>
            </a:r>
          </a:p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0252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Socket timeout</a:t>
            </a:r>
            <a:endParaRPr 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dirty="0" smtClean="0"/>
              <a:t>Αν δεν μπορούμε να συνδεθούμε μετά από λίγο θα πρέπει το </a:t>
            </a:r>
            <a:r>
              <a:rPr lang="en-US" dirty="0" smtClean="0"/>
              <a:t>socket </a:t>
            </a:r>
            <a:r>
              <a:rPr lang="el-GR" dirty="0" smtClean="0"/>
              <a:t>να τερματίσει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Socket s = new Socket(. . .);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s.setSoTimeout(10000); // time out after 10 seconds </a:t>
            </a:r>
            <a:endParaRPr lang="el-GR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try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   Scanner in = new Scanner(s.getInputStream());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   String line = in.nextLine();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   . . .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catch (InterruptedIOException exception)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   //react to timeout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endParaRPr lang="el-GR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dirty="0" smtClean="0"/>
              <a:t>Εναλλακτικός </a:t>
            </a:r>
            <a:r>
              <a:rPr lang="en-US" dirty="0" smtClean="0"/>
              <a:t>constructor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Socket s = new Socket();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s.connect(new InetSocketAddress(host, port), timeout); 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92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Datagrams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Τα </a:t>
            </a:r>
            <a:r>
              <a:rPr lang="en-US" dirty="0" smtClean="0"/>
              <a:t>Datagrams </a:t>
            </a:r>
            <a:r>
              <a:rPr lang="el-GR" dirty="0" smtClean="0"/>
              <a:t>είναι διακριτά πακέτα δεδομένων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Κάθε ένα είναι όπως ένα δέμα ταχυδρομικό και μπορεί να σταλεί σε ένα παραλήπτη οπουδήποτε στο </a:t>
            </a:r>
            <a:r>
              <a:rPr lang="en-US" dirty="0" smtClean="0"/>
              <a:t>Internet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Περιγράφεται σαν </a:t>
            </a:r>
            <a:r>
              <a:rPr lang="en-US" dirty="0" smtClean="0"/>
              <a:t>User </a:t>
            </a:r>
            <a:r>
              <a:rPr lang="en-US" dirty="0"/>
              <a:t>Datagram Protocol (UDP) </a:t>
            </a:r>
            <a:r>
              <a:rPr lang="el-GR" dirty="0" smtClean="0"/>
              <a:t>στο</a:t>
            </a:r>
            <a:r>
              <a:rPr lang="en-US" dirty="0" smtClean="0"/>
              <a:t> </a:t>
            </a:r>
            <a:r>
              <a:rPr lang="en-US" dirty="0"/>
              <a:t>RFC768 (August 1980)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Τα περισσότερα δίκτυα δεν μπορούν να εγγυηθούν αξιόπιστη μετάδοση των </a:t>
            </a:r>
            <a:r>
              <a:rPr lang="en-US" dirty="0" smtClean="0"/>
              <a:t>datagrams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Γιατί </a:t>
            </a:r>
            <a:r>
              <a:rPr lang="en-US" dirty="0" smtClean="0"/>
              <a:t>datagrams</a:t>
            </a:r>
            <a:r>
              <a:rPr lang="el-GR" dirty="0" smtClean="0"/>
              <a:t>;</a:t>
            </a:r>
            <a:endParaRPr lang="en-US" dirty="0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Χρήσιμα για να στείλουμε δεδομένα που μπορεί να διαιρεθούν σε μικρά τεμάχια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Δεν επαρκούν για την περίπτωση που θέλουμε επικοινωνία  χωρίς απώλειες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Κάνουν οικονομικότερη διαχείριση του </a:t>
            </a:r>
            <a:r>
              <a:rPr lang="en-US" sz="2800" dirty="0" smtClean="0"/>
              <a:t>(</a:t>
            </a:r>
            <a:r>
              <a:rPr lang="el-GR" sz="2800" dirty="0" smtClean="0"/>
              <a:t>μέχρι 3 φορές οικονομία σε σχέση με το </a:t>
            </a:r>
            <a:r>
              <a:rPr lang="en-US" sz="2800" dirty="0" smtClean="0"/>
              <a:t>TCP/IP </a:t>
            </a:r>
            <a:r>
              <a:rPr lang="el-GR" sz="2800" dirty="0" smtClean="0"/>
              <a:t>για μικρά μηνύματα</a:t>
            </a:r>
            <a:r>
              <a:rPr lang="en-US" sz="2800" dirty="0" smtClean="0"/>
              <a:t>)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Τα </a:t>
            </a:r>
            <a:r>
              <a:rPr lang="en-US" sz="2800" dirty="0" smtClean="0"/>
              <a:t>Datagrams </a:t>
            </a:r>
            <a:r>
              <a:rPr lang="el-GR" sz="2800" dirty="0" smtClean="0"/>
              <a:t>υποστηρίζουν </a:t>
            </a:r>
            <a:r>
              <a:rPr lang="en-US" sz="2800" dirty="0" smtClean="0"/>
              <a:t>broadcast </a:t>
            </a:r>
            <a:r>
              <a:rPr lang="el-GR" sz="2800" dirty="0" smtClean="0"/>
              <a:t>και </a:t>
            </a:r>
            <a:r>
              <a:rPr lang="en-US" sz="2800" dirty="0" smtClean="0"/>
              <a:t> </a:t>
            </a:r>
            <a:r>
              <a:rPr lang="en-US" sz="2800" dirty="0"/>
              <a:t>multicast (one-to-many communication)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67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Εφαρμογές των </a:t>
            </a:r>
            <a:r>
              <a:rPr lang="en-US" dirty="0" smtClean="0"/>
              <a:t>datagrams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Το </a:t>
            </a:r>
            <a:r>
              <a:rPr lang="en-US" sz="2800" dirty="0" smtClean="0"/>
              <a:t>UDP </a:t>
            </a:r>
            <a:r>
              <a:rPr lang="el-GR" sz="2800" dirty="0" smtClean="0"/>
              <a:t>μπορεί να χρησιμοποιηθεί για οικονομικές </a:t>
            </a:r>
            <a:r>
              <a:rPr lang="en-US" sz="2800" dirty="0" smtClean="0"/>
              <a:t>point-to-point </a:t>
            </a:r>
            <a:r>
              <a:rPr lang="el-GR" sz="2800" dirty="0" smtClean="0"/>
              <a:t>επικοινωνίες μέσω </a:t>
            </a:r>
            <a:r>
              <a:rPr lang="en-US" sz="2800" dirty="0" smtClean="0"/>
              <a:t> </a:t>
            </a:r>
            <a:r>
              <a:rPr lang="en-US" sz="2800" dirty="0"/>
              <a:t>LANs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Unix NFS (Network File System)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NIS </a:t>
            </a:r>
            <a:r>
              <a:rPr lang="en-US" sz="2400" dirty="0" smtClean="0"/>
              <a:t>(Yellow </a:t>
            </a:r>
            <a:r>
              <a:rPr lang="en-US" sz="2400" dirty="0"/>
              <a:t>Pages)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Χρησιμοποιούνται για ένα προς πολλά (</a:t>
            </a:r>
            <a:r>
              <a:rPr lang="en-US" sz="2800" dirty="0" smtClean="0"/>
              <a:t>one-to-many</a:t>
            </a:r>
            <a:r>
              <a:rPr lang="el-GR" sz="2800" dirty="0" smtClean="0"/>
              <a:t>) επικοινωνία </a:t>
            </a:r>
            <a:r>
              <a:rPr lang="en-US" sz="2800" dirty="0" smtClean="0"/>
              <a:t>:</a:t>
            </a:r>
            <a:endParaRPr lang="en-US" sz="28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Local network broadcasting;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Multicasting (MBONE)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Δε γίνεται να δημιουργηθεί ένα προς πολλά επικοινωνία με </a:t>
            </a:r>
            <a:r>
              <a:rPr lang="en-US" sz="2800" dirty="0" smtClean="0"/>
              <a:t>TCP/IP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5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UDP Sockets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latin typeface="Courier New" pitchFamily="49" charset="0"/>
                <a:hlinkClick r:id="rId2"/>
              </a:rPr>
              <a:t>java.net.DatagramSocket</a:t>
            </a:r>
            <a:r>
              <a:rPr lang="en-US" sz="2400" dirty="0" smtClean="0"/>
              <a:t> class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 Java </a:t>
            </a:r>
            <a:r>
              <a:rPr lang="el-GR" sz="2400" dirty="0" smtClean="0"/>
              <a:t>δεν κάνει διάκριση μεταξύ </a:t>
            </a:r>
            <a:r>
              <a:rPr lang="en-US" sz="2400" dirty="0" smtClean="0"/>
              <a:t>client/server </a:t>
            </a:r>
            <a:r>
              <a:rPr lang="el-GR" sz="2400" dirty="0" smtClean="0"/>
              <a:t>για</a:t>
            </a:r>
            <a:r>
              <a:rPr lang="en-US" sz="2400" dirty="0" smtClean="0"/>
              <a:t> UDP sockets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UDP </a:t>
            </a:r>
            <a:r>
              <a:rPr lang="el-GR" sz="2400" dirty="0" smtClean="0"/>
              <a:t>που επιτρέπουν τη σύνδεση υποστηρίζονται στη</a:t>
            </a:r>
            <a:r>
              <a:rPr lang="en-US" sz="2400" dirty="0" smtClean="0"/>
              <a:t> Java 2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solidFill>
                  <a:srgbClr val="FF0000"/>
                </a:solidFill>
              </a:rPr>
              <a:t>Μπορεί να αντιστοιχιστεί σε τοπική θύρα και τοπική</a:t>
            </a:r>
            <a:r>
              <a:rPr lang="en-US" sz="2400" dirty="0" smtClean="0">
                <a:solidFill>
                  <a:srgbClr val="FF0000"/>
                </a:solidFill>
              </a:rPr>
              <a:t> IP – multi-homed support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/>
              <a:t>Υποστηρίζει αρκετές επιλογές</a:t>
            </a:r>
            <a:r>
              <a:rPr lang="en-US" sz="2400" dirty="0" smtClean="0"/>
              <a:t> (timeout, buffer size)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B9112102-4E9D-4A68-ACA8-E341EE89CB42}" type="slidenum">
              <a:rPr lang="en-US"/>
              <a:pPr algn="ctr"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68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UDP Datagrams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Courier New" pitchFamily="49" charset="0"/>
                <a:hlinkClick r:id="rId2"/>
              </a:rPr>
              <a:t>java.net.DatagramPacket</a:t>
            </a:r>
            <a:r>
              <a:rPr lang="en-US" sz="2400" dirty="0"/>
              <a:t> class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Δέχεται πίνακα από </a:t>
            </a:r>
            <a:r>
              <a:rPr lang="en-US" sz="2400" dirty="0" smtClean="0"/>
              <a:t>byte </a:t>
            </a:r>
            <a:r>
              <a:rPr lang="el-GR" sz="2400" dirty="0" smtClean="0"/>
              <a:t>σαν δεδομένα 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Διεύθυνση προαιρετική (όταν υπάρχει διασύνδεση)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Η κλάση αυτή είναι </a:t>
            </a:r>
            <a:r>
              <a:rPr lang="en-US" sz="2400" dirty="0" smtClean="0"/>
              <a:t>final </a:t>
            </a:r>
            <a:r>
              <a:rPr lang="en-US" sz="2400" dirty="0"/>
              <a:t>– </a:t>
            </a:r>
            <a:r>
              <a:rPr lang="el-GR" sz="2400" dirty="0" smtClean="0"/>
              <a:t> δεν μπορεί να κληρονομηθεί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Τα στιγμιότυπα της </a:t>
            </a:r>
            <a:r>
              <a:rPr lang="en-US" sz="2400" b="1" dirty="0" smtClean="0">
                <a:latin typeface="Courier New" pitchFamily="49" charset="0"/>
                <a:hlinkClick r:id="rId3"/>
              </a:rPr>
              <a:t>java.net.DatagramSocket</a:t>
            </a:r>
            <a:r>
              <a:rPr lang="en-US" sz="2400" dirty="0" smtClean="0"/>
              <a:t> </a:t>
            </a:r>
            <a:r>
              <a:rPr lang="el-GR" sz="2400" dirty="0" smtClean="0"/>
              <a:t>στέλνουν στιγμιότυπα της </a:t>
            </a:r>
            <a:r>
              <a:rPr lang="en-US" sz="2400" b="1" dirty="0" smtClean="0">
                <a:latin typeface="Courier New" pitchFamily="49" charset="0"/>
                <a:hlinkClick r:id="rId2"/>
              </a:rPr>
              <a:t>java.net.DatagramPacket</a:t>
            </a:r>
            <a:endParaRPr lang="en-US" sz="2400" b="1" dirty="0">
              <a:latin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146296A7-B335-42BA-AC48-EAAA23299866}" type="slidenum">
              <a:rPr lang="en-US"/>
              <a:pPr algn="ctr"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60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java.net.DatagramPacket</a:t>
            </a:r>
            <a:r>
              <a:rPr lang="en-US" sz="3600" dirty="0" smtClean="0"/>
              <a:t> </a:t>
            </a:r>
            <a:r>
              <a:rPr lang="el-GR" sz="3600" dirty="0" smtClean="0"/>
              <a:t>1/2</a:t>
            </a:r>
            <a:endParaRPr lang="en-US" sz="3600" dirty="0" smtClean="0"/>
          </a:p>
        </p:txBody>
      </p:sp>
      <p:sp>
        <p:nvSpPr>
          <p:cNvPr id="221187" name="Rectangle 1027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Τα </a:t>
            </a:r>
            <a:r>
              <a:rPr lang="en-US" sz="2800" dirty="0" smtClean="0"/>
              <a:t>DatagramPackets </a:t>
            </a:r>
            <a:r>
              <a:rPr lang="el-GR" sz="2800" dirty="0" smtClean="0"/>
              <a:t>συνήθως διαρκούν για μικρό χρονικό διάστημα σαν φάκελοι για μηνύματα </a:t>
            </a:r>
            <a:r>
              <a:rPr lang="en-US" sz="2800" dirty="0" smtClean="0"/>
              <a:t>datagram:</a:t>
            </a:r>
            <a:endParaRPr lang="en-US" sz="2800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2400" dirty="0" smtClean="0"/>
              <a:t>Χρησιμοποιούνται για το σχηματισμό μηνυμάτων προτού αυτά τοποθετηθούν μέσα στο δίκτυο</a:t>
            </a:r>
            <a:r>
              <a:rPr lang="en-US" sz="2400" dirty="0" smtClean="0"/>
              <a:t>,</a:t>
            </a:r>
            <a:endParaRPr lang="en-US" sz="2400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2400" dirty="0" smtClean="0"/>
              <a:t>Διαγράφουν τα μηνύματα στο δίκτυο όταν αυτά φτάσουν στον προορισμό τους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Έχουν τα ακόλουθα χαρακτηριστικά πεδία</a:t>
            </a:r>
            <a:r>
              <a:rPr lang="en-US" sz="2800" dirty="0" smtClean="0"/>
              <a:t>:</a:t>
            </a:r>
            <a:endParaRPr lang="en-US" sz="2800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Destination/source address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Destination/source port number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Data bytes </a:t>
            </a:r>
            <a:r>
              <a:rPr lang="el-GR" sz="2400" dirty="0" smtClean="0"/>
              <a:t>του μηνύματος</a:t>
            </a:r>
            <a:endParaRPr lang="en-US" sz="2400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2400" dirty="0" smtClean="0"/>
              <a:t>Μήκος μηνύματος σε </a:t>
            </a:r>
            <a:r>
              <a:rPr lang="en-US" sz="2400" dirty="0" smtClean="0"/>
              <a:t>data </a:t>
            </a:r>
            <a:r>
              <a:rPr lang="en-US" sz="2400" dirty="0"/>
              <a:t>bytes</a:t>
            </a:r>
          </a:p>
        </p:txBody>
      </p:sp>
    </p:spTree>
    <p:extLst>
      <p:ext uri="{BB962C8B-B14F-4D97-AF65-F5344CB8AC3E}">
        <p14:creationId xmlns:p14="http://schemas.microsoft.com/office/powerpoint/2010/main" val="15297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rgbClr val="FFFF00"/>
                </a:solidFill>
              </a:rPr>
              <a:t> Δικτυακά </a:t>
            </a:r>
            <a:r>
              <a:rPr lang="en-US" dirty="0" smtClean="0">
                <a:solidFill>
                  <a:srgbClr val="FFFF00"/>
                </a:solidFill>
              </a:rPr>
              <a:t>Java Packages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00FFFF"/>
                </a:solidFill>
                <a:latin typeface="Courier New" pitchFamily="49" charset="0"/>
              </a:rPr>
              <a:t>java.net</a:t>
            </a:r>
            <a:r>
              <a:rPr lang="en-US" b="1" dirty="0" smtClean="0">
                <a:latin typeface="Courier New" pitchFamily="49" charset="0"/>
              </a:rPr>
              <a:t>		</a:t>
            </a:r>
            <a:r>
              <a:rPr lang="en-US" dirty="0" smtClean="0"/>
              <a:t>TCP/IP networking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00FFFF"/>
                </a:solidFill>
                <a:latin typeface="Courier New" pitchFamily="49" charset="0"/>
              </a:rPr>
              <a:t>java.io	</a:t>
            </a:r>
            <a:r>
              <a:rPr lang="en-US" dirty="0" smtClean="0"/>
              <a:t>		I/O streams &amp; utilities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00FFFF"/>
                </a:solidFill>
                <a:latin typeface="Courier New" pitchFamily="49" charset="0"/>
              </a:rPr>
              <a:t>java.rmi</a:t>
            </a:r>
            <a:r>
              <a:rPr lang="en-US" b="1" dirty="0" smtClean="0">
                <a:latin typeface="Courier New" pitchFamily="49" charset="0"/>
              </a:rPr>
              <a:t>		</a:t>
            </a:r>
            <a:r>
              <a:rPr lang="en-US" dirty="0" smtClean="0"/>
              <a:t>Remote Method Invocation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00FFFF"/>
                </a:solidFill>
                <a:latin typeface="Courier New" pitchFamily="49" charset="0"/>
              </a:rPr>
              <a:t>java.security</a:t>
            </a:r>
            <a:r>
              <a:rPr lang="en-US" dirty="0" smtClean="0"/>
              <a:t>	Security policies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00FFFF"/>
                </a:solidFill>
                <a:latin typeface="Courier New" pitchFamily="49" charset="0"/>
              </a:rPr>
              <a:t>java.lang</a:t>
            </a:r>
            <a:r>
              <a:rPr lang="en-US" dirty="0" smtClean="0"/>
              <a:t>		Threading classes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F5FA3212-13AF-4A1C-9E95-AC28FE5366BF}" type="slidenum">
              <a:rPr lang="en-US"/>
              <a:pPr algn="ctr"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23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java.net.DatagramPacket </a:t>
            </a:r>
            <a:r>
              <a:rPr lang="el-GR" sz="3600" dirty="0" smtClean="0"/>
              <a:t>2/2</a:t>
            </a:r>
            <a:endParaRPr lang="en-US" sz="3600" dirty="0" smtClean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Δημιουργία</a:t>
            </a:r>
            <a:r>
              <a:rPr lang="en-US" sz="2800" dirty="0" smtClean="0"/>
              <a:t>:</a:t>
            </a:r>
            <a:endParaRPr lang="en-US" sz="2800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latin typeface="Courier New" pitchFamily="49" charset="0"/>
              </a:rPr>
              <a:t>DatagramPacket(byte[] data, int length)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Χρήσιμες μέθοδοι</a:t>
            </a:r>
            <a:r>
              <a:rPr lang="en-US" sz="2800" dirty="0" smtClean="0"/>
              <a:t>:</a:t>
            </a:r>
            <a:endParaRPr lang="en-US" sz="2800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latin typeface="Courier New" pitchFamily="49" charset="0"/>
              </a:rPr>
              <a:t>void setAddress(InetAddress addr)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latin typeface="Courier New" pitchFamily="49" charset="0"/>
              </a:rPr>
              <a:t>InetAddress getAddress()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latin typeface="Courier New" pitchFamily="49" charset="0"/>
              </a:rPr>
              <a:t>void setPort(int port)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latin typeface="Courier New" pitchFamily="49" charset="0"/>
              </a:rPr>
              <a:t>int getPort()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Τα </a:t>
            </a:r>
            <a:r>
              <a:rPr lang="en-US" sz="2800" dirty="0" smtClean="0"/>
              <a:t>DatagramPackets </a:t>
            </a:r>
            <a:r>
              <a:rPr lang="el-GR" sz="2800" dirty="0" smtClean="0"/>
              <a:t>μπορούν να χρησιμοποιηθούν πάλι</a:t>
            </a:r>
            <a:r>
              <a:rPr lang="en-US" sz="2800" dirty="0" smtClean="0"/>
              <a:t>. </a:t>
            </a:r>
            <a:endParaRPr lang="en-US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Αλλά καλύτερα να δημιουργείτε νέα κάθε φορά, γιατί δημιουργούν λάθη πολλές φορές όταν επαναχρησιμοποιούνται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14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java.net.DatagramSocket </a:t>
            </a:r>
            <a:r>
              <a:rPr lang="el-GR" sz="3600" dirty="0" smtClean="0"/>
              <a:t>1/2</a:t>
            </a:r>
            <a:endParaRPr lang="en-US" sz="3600" dirty="0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Χρησιμοποιείται για να αναπαριστά ένα </a:t>
            </a:r>
            <a:r>
              <a:rPr lang="en-US" dirty="0" smtClean="0"/>
              <a:t>UDP socket </a:t>
            </a:r>
            <a:r>
              <a:rPr lang="el-GR" dirty="0" smtClean="0"/>
              <a:t>που σχετίζεται με ένα </a:t>
            </a:r>
            <a:r>
              <a:rPr lang="en-US" dirty="0" smtClean="0"/>
              <a:t>port </a:t>
            </a:r>
            <a:r>
              <a:rPr lang="el-GR" dirty="0" smtClean="0"/>
              <a:t>στον</a:t>
            </a:r>
            <a:r>
              <a:rPr lang="en-US" dirty="0" smtClean="0"/>
              <a:t> </a:t>
            </a:r>
            <a:r>
              <a:rPr lang="en-US" dirty="0"/>
              <a:t>local host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Στέλνει ή λαμβάνει </a:t>
            </a:r>
            <a:r>
              <a:rPr lang="en-US" dirty="0" smtClean="0"/>
              <a:t>datagrams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Δεν είναι αντίστοιχο του</a:t>
            </a:r>
            <a:r>
              <a:rPr lang="en-US" dirty="0" smtClean="0"/>
              <a:t> </a:t>
            </a:r>
            <a:r>
              <a:rPr lang="en-US" sz="2400" dirty="0" smtClean="0">
                <a:latin typeface="Courier New" pitchFamily="49" charset="0"/>
              </a:rPr>
              <a:t>java.net.ServerSocket</a:t>
            </a:r>
            <a:r>
              <a:rPr lang="en-US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Χρησιμοπ</a:t>
            </a:r>
            <a:r>
              <a:rPr lang="en-US" dirty="0" smtClean="0"/>
              <a:t>o</a:t>
            </a:r>
            <a:r>
              <a:rPr lang="el-GR" dirty="0" smtClean="0"/>
              <a:t>ιούμε ένα </a:t>
            </a:r>
            <a:r>
              <a:rPr lang="en-US" dirty="0" smtClean="0"/>
              <a:t>DatagramSocket </a:t>
            </a:r>
            <a:r>
              <a:rPr lang="el-GR" dirty="0" smtClean="0"/>
              <a:t>σε γνωστό </a:t>
            </a:r>
            <a:r>
              <a:rPr lang="en-US" dirty="0" smtClean="0"/>
              <a:t>port </a:t>
            </a:r>
            <a:r>
              <a:rPr lang="en-US" dirty="0"/>
              <a:t>number </a:t>
            </a:r>
            <a:r>
              <a:rPr lang="el-GR" dirty="0" smtClean="0"/>
              <a:t>ώστε οι </a:t>
            </a:r>
            <a:r>
              <a:rPr lang="en-US" dirty="0" smtClean="0"/>
              <a:t>clients </a:t>
            </a:r>
            <a:r>
              <a:rPr lang="el-GR" dirty="0" smtClean="0"/>
              <a:t>να ξέρουν σε ποια διεύθυνση και </a:t>
            </a:r>
            <a:r>
              <a:rPr lang="en-US" dirty="0" smtClean="0"/>
              <a:t>port </a:t>
            </a:r>
            <a:r>
              <a:rPr lang="el-GR" dirty="0" smtClean="0"/>
              <a:t>να στείλουν τα </a:t>
            </a:r>
            <a:r>
              <a:rPr lang="en-US" dirty="0" smtClean="0"/>
              <a:t>datagrams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java.net.DatagramSocket </a:t>
            </a:r>
            <a:r>
              <a:rPr lang="el-GR" sz="3600" dirty="0" smtClean="0"/>
              <a:t>2/2</a:t>
            </a:r>
            <a:endParaRPr lang="en-US" sz="36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δημιουργία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sz="2000" dirty="0" smtClean="0">
                <a:latin typeface="Courier New" pitchFamily="49" charset="0"/>
              </a:rPr>
              <a:t>DatagramSocket(int port)</a:t>
            </a:r>
          </a:p>
          <a:p>
            <a:pPr lvl="2" eaLnBrk="1" hangingPunct="1"/>
            <a:r>
              <a:rPr lang="en-US" sz="2000" dirty="0" smtClean="0"/>
              <a:t>Uses a specified port (used for receiving datagrams)</a:t>
            </a:r>
            <a:endParaRPr lang="en-US" sz="2000" dirty="0" smtClean="0">
              <a:latin typeface="Courier New" pitchFamily="49" charset="0"/>
            </a:endParaRPr>
          </a:p>
          <a:p>
            <a:pPr lvl="1" eaLnBrk="1" hangingPunct="1"/>
            <a:r>
              <a:rPr lang="en-US" sz="2000" dirty="0" smtClean="0">
                <a:latin typeface="Courier New" pitchFamily="49" charset="0"/>
              </a:rPr>
              <a:t>DatagramSocket()</a:t>
            </a:r>
          </a:p>
          <a:p>
            <a:pPr lvl="2" eaLnBrk="1" hangingPunct="1"/>
            <a:r>
              <a:rPr lang="en-US" sz="2000" dirty="0" smtClean="0"/>
              <a:t>Allocate any available port number (for sending)</a:t>
            </a:r>
            <a:endParaRPr lang="en-US" dirty="0" smtClean="0"/>
          </a:p>
          <a:p>
            <a:pPr eaLnBrk="1" hangingPunct="1"/>
            <a:r>
              <a:rPr lang="el-GR" dirty="0" smtClean="0"/>
              <a:t>μέθοδοι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sz="2000" dirty="0" smtClean="0">
                <a:latin typeface="Courier New" pitchFamily="49" charset="0"/>
              </a:rPr>
              <a:t>void send(DatagramPacket fullPacket)</a:t>
            </a:r>
          </a:p>
          <a:p>
            <a:pPr lvl="2" eaLnBrk="1" hangingPunct="1"/>
            <a:r>
              <a:rPr lang="en-US" sz="2000" dirty="0" smtClean="0"/>
              <a:t>Sends the full datagram out onto the network</a:t>
            </a:r>
            <a:endParaRPr lang="en-US" sz="2000" dirty="0" smtClean="0">
              <a:latin typeface="Courier New" pitchFamily="49" charset="0"/>
            </a:endParaRPr>
          </a:p>
          <a:p>
            <a:pPr lvl="1" eaLnBrk="1" hangingPunct="1"/>
            <a:r>
              <a:rPr lang="en-US" sz="2000" dirty="0" smtClean="0">
                <a:latin typeface="Courier New" pitchFamily="49" charset="0"/>
              </a:rPr>
              <a:t>void receive(DatagramPacket emptyPacket)</a:t>
            </a:r>
          </a:p>
          <a:p>
            <a:pPr lvl="2" eaLnBrk="1" hangingPunct="1"/>
            <a:r>
              <a:rPr lang="en-US" sz="2000" dirty="0" smtClean="0"/>
              <a:t>Waits until a datagram and fills in emptyPacket with the message</a:t>
            </a:r>
            <a:endParaRPr lang="en-US" sz="200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Socket Programming with UDP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v-SE" smtClean="0"/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Connectionless </a:t>
            </a:r>
          </a:p>
          <a:p>
            <a:pPr eaLnBrk="1" hangingPunct="1"/>
            <a:r>
              <a:rPr lang="el-GR" dirty="0" smtClean="0"/>
              <a:t>Όχι αξιόπιστη μεταφορά</a:t>
            </a:r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3622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pPr eaLnBrk="1" hangingPunct="1"/>
            <a:r>
              <a:rPr lang="sv-SE" dirty="0" smtClean="0"/>
              <a:t>UDP-client in Java</a:t>
            </a:r>
            <a:r>
              <a:rPr lang="el-GR" dirty="0" smtClean="0"/>
              <a:t> </a:t>
            </a:r>
            <a:r>
              <a:rPr lang="el-GR" sz="3600" dirty="0" smtClean="0"/>
              <a:t>1/5</a:t>
            </a:r>
            <a:endParaRPr lang="sv-SE" sz="3600" dirty="0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68863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import java.io.*;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import java.net.*;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class UDPClient {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public static void main(String args[]) throws Exception {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5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BufferedReader inFromUser </a:t>
            </a: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= new BufferedReader(new </a:t>
            </a: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InputStreamReader(System.in));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5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DatagramSocket clientSocket </a:t>
            </a: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= new DatagramSocket();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5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InetAddress IPAddress </a:t>
            </a: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= InetAddress.getByName("localhost");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byte[] sendData 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byte[] receiveData = new byte[1024];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5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String sentence </a:t>
            </a: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= inFromUser.readLine();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sendData = sentence.getBytes();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5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DatagramPacket sendPacket </a:t>
            </a: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= new DatagramPacket(sendData, sendData.length, IPAddress, 9876);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clientSocket.send(sendPacket);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DatagramPacket receivePacket = new DatagramPacket(receiveData, receiveData.length);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clientSocket.receive(receivePacket);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String modifiedSentence = new String(receivePacket.getData());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System.out.println("FROM SERVER:" + modifiedSentence);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clientSocket.close();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sz="15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254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UDP-client in Java</a:t>
            </a:r>
            <a:r>
              <a:rPr lang="el-GR" dirty="0" smtClean="0"/>
              <a:t> </a:t>
            </a:r>
            <a:r>
              <a:rPr lang="el-GR" sz="3600" dirty="0" smtClean="0"/>
              <a:t>2/5</a:t>
            </a:r>
            <a:endParaRPr lang="sv-SE" sz="3600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sz="2000" dirty="0" smtClean="0">
                <a:latin typeface="Courier New" pitchFamily="49" charset="0"/>
                <a:cs typeface="Courier New" pitchFamily="49" charset="0"/>
              </a:rPr>
              <a:t>DatagramSocket clientSocket = new DatagramSocket();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/>
            <a:r>
              <a:rPr lang="el-GR" sz="2800" dirty="0" smtClean="0"/>
              <a:t>Αυτή η γραμμή δε δημιουργεί </a:t>
            </a:r>
            <a:r>
              <a:rPr lang="sv-SE" sz="2800" dirty="0" smtClean="0"/>
              <a:t>TCP connection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InetAddress IPAddress = InetAddress.getByName(”hostname”);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/>
            <a:r>
              <a:rPr lang="el-GR" sz="2800" dirty="0" smtClean="0"/>
              <a:t>Χρήση </a:t>
            </a:r>
            <a:r>
              <a:rPr lang="sv-SE" sz="2800" dirty="0" smtClean="0"/>
              <a:t>DNS lookup </a:t>
            </a:r>
            <a:r>
              <a:rPr lang="el-GR" sz="2800" dirty="0" smtClean="0"/>
              <a:t>για αναζήτηση της </a:t>
            </a:r>
            <a:r>
              <a:rPr lang="sv-SE" sz="2800" dirty="0" smtClean="0"/>
              <a:t>IP-address </a:t>
            </a:r>
            <a:r>
              <a:rPr lang="el-GR" sz="2800" dirty="0" smtClean="0"/>
              <a:t>για το </a:t>
            </a:r>
            <a:r>
              <a:rPr lang="sv-SE" sz="2800" dirty="0" smtClean="0"/>
              <a:t> ”hostname”</a:t>
            </a:r>
          </a:p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6980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UDP-client in Java</a:t>
            </a:r>
            <a:r>
              <a:rPr lang="el-GR" dirty="0" smtClean="0"/>
              <a:t> </a:t>
            </a:r>
            <a:r>
              <a:rPr lang="el-GR" sz="3600" dirty="0" smtClean="0"/>
              <a:t>3/5</a:t>
            </a:r>
            <a:endParaRPr lang="sv-SE" dirty="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byte[ ] sendData = new byte[1024];</a:t>
            </a:r>
          </a:p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byte[ ] rec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ei</a:t>
            </a: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veData = new byte[1024];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/>
            <a:r>
              <a:rPr lang="el-GR" sz="2800" dirty="0" smtClean="0"/>
              <a:t>Πίνακας από </a:t>
            </a:r>
            <a:r>
              <a:rPr lang="sv-SE" sz="2800" dirty="0" smtClean="0"/>
              <a:t>bytes </a:t>
            </a:r>
            <a:r>
              <a:rPr lang="el-GR" sz="2800" dirty="0" smtClean="0"/>
              <a:t>που θα στείλουμε και θα πάρουμε</a:t>
            </a:r>
            <a:endParaRPr lang="sv-SE" sz="2800" dirty="0" smtClean="0"/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DatagramPacket sendPacket = new DatagramPacket(sendData, sendData.length, IPAddress, 9876);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/>
            <a:r>
              <a:rPr lang="el-GR" sz="2800" dirty="0" smtClean="0"/>
              <a:t>Δημιουργεί ένα πακέτο δεδομένων </a:t>
            </a:r>
            <a:endParaRPr lang="sv-SE" sz="2800" dirty="0" smtClean="0"/>
          </a:p>
          <a:p>
            <a:pPr eaLnBrk="1" hangingPunct="1"/>
            <a:endParaRPr lang="sv-SE" sz="1800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559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UDP-client in Java</a:t>
            </a:r>
            <a:r>
              <a:rPr lang="el-GR" dirty="0" smtClean="0"/>
              <a:t> </a:t>
            </a:r>
            <a:r>
              <a:rPr lang="el-GR" sz="3600" dirty="0"/>
              <a:t>4</a:t>
            </a:r>
            <a:r>
              <a:rPr lang="el-GR" sz="3600" dirty="0" smtClean="0"/>
              <a:t>/5</a:t>
            </a:r>
            <a:endParaRPr lang="sv-SE" dirty="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clientSocket.send(sendPacket);</a:t>
            </a:r>
          </a:p>
          <a:p>
            <a:pPr eaLnBrk="1" hangingPunct="1"/>
            <a:r>
              <a:rPr lang="el-GR" sz="2800" dirty="0" smtClean="0"/>
              <a:t>Στέλνει το πακέτο μέσω του</a:t>
            </a:r>
            <a:r>
              <a:rPr lang="sv-SE" sz="2800" dirty="0" smtClean="0"/>
              <a:t> client socket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DatagramPacket receivePacket = new DatagramPacket(receiveData, receiveData.length);</a:t>
            </a:r>
          </a:p>
          <a:p>
            <a:pPr eaLnBrk="1" hangingPunct="1"/>
            <a:r>
              <a:rPr lang="el-GR" sz="2800" dirty="0" smtClean="0"/>
              <a:t>Δημιουργεί χώρο για την επιστροφή του πακέτου</a:t>
            </a:r>
            <a:endParaRPr lang="sv-SE" sz="2800" dirty="0" smtClean="0"/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clientSocket.receive(receivePacket);</a:t>
            </a:r>
          </a:p>
          <a:p>
            <a:pPr eaLnBrk="1" hangingPunct="1"/>
            <a:r>
              <a:rPr lang="el-GR" sz="2800" dirty="0" smtClean="0"/>
              <a:t>Παίρνει το πακέτο από το </a:t>
            </a:r>
            <a:r>
              <a:rPr lang="sv-SE" sz="2800" dirty="0" smtClean="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3293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UDP-client in Java</a:t>
            </a:r>
            <a:r>
              <a:rPr lang="el-GR" dirty="0" smtClean="0"/>
              <a:t> </a:t>
            </a:r>
            <a:r>
              <a:rPr lang="el-GR" sz="3600" dirty="0" smtClean="0"/>
              <a:t>5/5</a:t>
            </a:r>
            <a:endParaRPr lang="sv-SE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String modifiedSentence = new String(receivePacket.getData());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/>
            <a:r>
              <a:rPr lang="el-GR" sz="2800" dirty="0" smtClean="0"/>
              <a:t>Παίρνει τα δεδομένα και τα βάζει σε ένα </a:t>
            </a:r>
            <a:r>
              <a:rPr lang="sv-SE" sz="2800" dirty="0" smtClean="0"/>
              <a:t>string package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>
              <a:buFont typeface="Arial" charset="0"/>
              <a:buNone/>
            </a:pP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clientSocket.close();</a:t>
            </a:r>
          </a:p>
          <a:p>
            <a:pPr eaLnBrk="1" hangingPunct="1">
              <a:buFont typeface="Arial" charset="0"/>
              <a:buNone/>
            </a:pPr>
            <a:endParaRPr lang="sv-SE" sz="1800" dirty="0" smtClean="0"/>
          </a:p>
          <a:p>
            <a:pPr eaLnBrk="1" hangingPunct="1"/>
            <a:r>
              <a:rPr lang="sv-SE" sz="2800" dirty="0" smtClean="0"/>
              <a:t>Close the client socket</a:t>
            </a:r>
          </a:p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1809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(**  UDP-server in Java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import java.net.*;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sv-SE" sz="140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class UDPServer {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    public static void main(String args[]) throws Exception {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        DatagramSocket serverSocket = new DatagramSocket(9876);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        byte[] receiveData 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        byte[] sendData; // = new byte[1024];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        while (true) {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            receiveData = new byte[1024];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            DatagramPacket receivePacket = new DatagramPacket(receiveData, receiveData.length);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            serverSocket.receive(receivePacket);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            String sentence = new String(receivePacket.getData());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            InetAddress IPAddress = receivePacket.getAddress();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            int port = receivePacket.getPort();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            String capitalizedSentence = sentence.toUpperCase();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            sendData = capitalizedSentence.getBytes();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            DatagramPacket sendPacket = new DatagramPacket(sendData, sendData.length, IPAddress, port);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            serverSocket.send(sendPacket);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sv-SE" sz="140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016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Socket</a:t>
            </a:r>
            <a:r>
              <a:rPr lang="en-GB" dirty="0" smtClean="0">
                <a:cs typeface="Times New Roman" pitchFamily="18" charset="0"/>
              </a:rPr>
              <a:t> </a:t>
            </a:r>
            <a:endParaRPr lang="el-GR" dirty="0" smtClean="0"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400" dirty="0" smtClean="0">
                <a:cs typeface="Times New Roman" pitchFamily="18" charset="0"/>
              </a:rPr>
              <a:t>Είναι ένας λογικός μηχανισμός</a:t>
            </a:r>
          </a:p>
          <a:p>
            <a:pPr algn="just"/>
            <a:r>
              <a:rPr lang="el-GR" sz="2400" dirty="0" smtClean="0">
                <a:cs typeface="Times New Roman" pitchFamily="18" charset="0"/>
              </a:rPr>
              <a:t>Είναι το ένα άκρο, από έναν επικοινωνιακό δίαυλο διπλής κατεύθυνσης, μεταξύ δύο προγραμμάτων που εκτελούνται στο δίκτυο. Περιλαμβάνει το </a:t>
            </a:r>
            <a:r>
              <a:rPr lang="el-GR" sz="2400" b="1" dirty="0" smtClean="0">
                <a:cs typeface="Times New Roman" pitchFamily="18" charset="0"/>
              </a:rPr>
              <a:t>πρωτόκολλο</a:t>
            </a:r>
            <a:r>
              <a:rPr lang="el-GR" sz="2400" dirty="0" smtClean="0">
                <a:cs typeface="Times New Roman" pitchFamily="18" charset="0"/>
              </a:rPr>
              <a:t>, την </a:t>
            </a:r>
            <a:r>
              <a:rPr lang="el-GR" sz="2400" b="1" dirty="0" smtClean="0">
                <a:cs typeface="Times New Roman" pitchFamily="18" charset="0"/>
              </a:rPr>
              <a:t>διεύθυνση</a:t>
            </a:r>
            <a:r>
              <a:rPr lang="el-GR" sz="2400" dirty="0" smtClean="0">
                <a:cs typeface="Times New Roman" pitchFamily="18" charset="0"/>
              </a:rPr>
              <a:t> και τον </a:t>
            </a:r>
            <a:r>
              <a:rPr lang="el-GR" sz="2400" b="1" dirty="0" smtClean="0">
                <a:cs typeface="Times New Roman" pitchFamily="18" charset="0"/>
              </a:rPr>
              <a:t>αριθμό θύρας</a:t>
            </a:r>
            <a:r>
              <a:rPr lang="el-GR" sz="2400" dirty="0" smtClean="0">
                <a:cs typeface="Times New Roman" pitchFamily="18" charset="0"/>
              </a:rPr>
              <a:t> του άκρου.</a:t>
            </a:r>
            <a:endParaRPr lang="en-US" sz="2400" dirty="0" smtClean="0">
              <a:cs typeface="Times New Roman" pitchFamily="18" charset="0"/>
            </a:endParaRPr>
          </a:p>
          <a:p>
            <a:pPr algn="just"/>
            <a:r>
              <a:rPr lang="el-GR" sz="2400" dirty="0" smtClean="0">
                <a:cs typeface="Times New Roman" pitchFamily="18" charset="0"/>
              </a:rPr>
              <a:t>Κάθε πρόγραμμα διαβάζει από και γράφει σε ένα </a:t>
            </a:r>
            <a:r>
              <a:rPr lang="en-US" sz="2400" dirty="0" smtClean="0">
                <a:cs typeface="Times New Roman" pitchFamily="18" charset="0"/>
              </a:rPr>
              <a:t>socket</a:t>
            </a:r>
            <a:r>
              <a:rPr lang="el-GR" sz="2400" dirty="0" smtClean="0">
                <a:cs typeface="Times New Roman" pitchFamily="18" charset="0"/>
              </a:rPr>
              <a:t>, με τρόπο παρόμοιο με την εγγραφή και ανάγνωση αρχείων στο </a:t>
            </a:r>
            <a:r>
              <a:rPr lang="en-US" sz="2400" dirty="0" smtClean="0">
                <a:cs typeface="Times New Roman" pitchFamily="18" charset="0"/>
              </a:rPr>
              <a:t>file system</a:t>
            </a:r>
            <a:r>
              <a:rPr lang="el-GR" sz="2400" dirty="0" smtClean="0">
                <a:cs typeface="Times New Roman" pitchFamily="18" charset="0"/>
              </a:rPr>
              <a:t>. </a:t>
            </a:r>
            <a:endParaRPr lang="en-US" sz="2400" dirty="0" smtClean="0">
              <a:cs typeface="Times New Roman" pitchFamily="18" charset="0"/>
            </a:endParaRPr>
          </a:p>
          <a:p>
            <a:pPr algn="just"/>
            <a:r>
              <a:rPr lang="el-GR" sz="2400" dirty="0" smtClean="0">
                <a:cs typeface="Times New Roman" pitchFamily="18" charset="0"/>
              </a:rPr>
              <a:t>Υπάρχουν δύο είδη </a:t>
            </a:r>
            <a:r>
              <a:rPr lang="en-US" sz="2400" dirty="0" smtClean="0">
                <a:cs typeface="Times New Roman" pitchFamily="18" charset="0"/>
              </a:rPr>
              <a:t>sockets: TCP - UDP </a:t>
            </a:r>
          </a:p>
        </p:txBody>
      </p:sp>
    </p:spTree>
    <p:extLst>
      <p:ext uri="{BB962C8B-B14F-4D97-AF65-F5344CB8AC3E}">
        <p14:creationId xmlns:p14="http://schemas.microsoft.com/office/powerpoint/2010/main" val="10113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UDP-server in Java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sz="1800" smtClean="0"/>
              <a:t>DatagramSocket serverSocket = new DatagramSocket(9876);</a:t>
            </a:r>
          </a:p>
          <a:p>
            <a:pPr eaLnBrk="1" hangingPunct="1">
              <a:buFont typeface="Arial" charset="0"/>
              <a:buNone/>
            </a:pPr>
            <a:endParaRPr lang="sv-SE" sz="1800" smtClean="0"/>
          </a:p>
          <a:p>
            <a:pPr eaLnBrk="1" hangingPunct="1"/>
            <a:r>
              <a:rPr lang="el-GR" dirty="0" smtClean="0"/>
              <a:t>Δημιουργία ενός </a:t>
            </a:r>
            <a:r>
              <a:rPr lang="sv-SE" smtClean="0"/>
              <a:t>socket </a:t>
            </a:r>
            <a:r>
              <a:rPr lang="el-GR" dirty="0" smtClean="0"/>
              <a:t>στο </a:t>
            </a:r>
            <a:r>
              <a:rPr lang="sv-SE" smtClean="0"/>
              <a:t>port 9876 </a:t>
            </a:r>
            <a:r>
              <a:rPr lang="el-GR" dirty="0" smtClean="0"/>
              <a:t>για να περάσουν τα δεδομένα</a:t>
            </a:r>
            <a:endParaRPr lang="sv-SE" sz="1800" smtClean="0"/>
          </a:p>
          <a:p>
            <a:pPr eaLnBrk="1" hangingPunct="1"/>
            <a:endParaRPr lang="sv-SE" sz="1800" smtClean="0"/>
          </a:p>
          <a:p>
            <a:pPr eaLnBrk="1" hangingPunct="1">
              <a:buFont typeface="Arial" charset="0"/>
              <a:buNone/>
            </a:pPr>
            <a:r>
              <a:rPr lang="sv-SE" sz="1800" smtClean="0"/>
              <a:t>String sentence = new String(receivePacket.getData());</a:t>
            </a:r>
          </a:p>
          <a:p>
            <a:pPr eaLnBrk="1" hangingPunct="1">
              <a:buFont typeface="Arial" charset="0"/>
              <a:buNone/>
            </a:pPr>
            <a:r>
              <a:rPr lang="sv-SE" sz="1800" smtClean="0"/>
              <a:t>InetAddress IPAddress = receivePacket.getAddress();</a:t>
            </a:r>
          </a:p>
          <a:p>
            <a:pPr eaLnBrk="1" hangingPunct="1">
              <a:buFont typeface="Arial" charset="0"/>
              <a:buNone/>
            </a:pPr>
            <a:r>
              <a:rPr lang="sv-SE" sz="1800" smtClean="0"/>
              <a:t>int port = receivePacket.getPort();</a:t>
            </a:r>
          </a:p>
          <a:p>
            <a:pPr eaLnBrk="1" hangingPunct="1">
              <a:buFont typeface="Arial" charset="0"/>
              <a:buNone/>
            </a:pPr>
            <a:endParaRPr lang="sv-SE" sz="1800" smtClean="0"/>
          </a:p>
          <a:p>
            <a:pPr eaLnBrk="1" hangingPunct="1"/>
            <a:r>
              <a:rPr lang="el-GR" dirty="0" smtClean="0"/>
              <a:t>Εξάγει τα δεδομένα και πληροφορία για τον </a:t>
            </a:r>
            <a:r>
              <a:rPr lang="sv-SE" smtClean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9109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Multithreaded Twit server Exercise</a:t>
            </a:r>
            <a:r>
              <a:rPr lang="el-GR" dirty="0" smtClean="0"/>
              <a:t> </a:t>
            </a:r>
            <a:r>
              <a:rPr lang="el-GR" sz="3600" dirty="0" smtClean="0"/>
              <a:t>1/3</a:t>
            </a:r>
            <a:endParaRPr lang="sv-SE" sz="3600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Προδιαγραφές εφαρμογής</a:t>
            </a:r>
          </a:p>
          <a:p>
            <a:pPr eaLnBrk="1" hangingPunct="1"/>
            <a:r>
              <a:rPr lang="el-GR" dirty="0" smtClean="0"/>
              <a:t>Ένας </a:t>
            </a:r>
            <a:r>
              <a:rPr lang="en-US" dirty="0" smtClean="0"/>
              <a:t>server – </a:t>
            </a:r>
            <a:r>
              <a:rPr lang="el-GR" dirty="0" smtClean="0"/>
              <a:t>πολλοί </a:t>
            </a:r>
            <a:r>
              <a:rPr lang="en-US" dirty="0" smtClean="0"/>
              <a:t>clients</a:t>
            </a:r>
          </a:p>
          <a:p>
            <a:pPr eaLnBrk="1" hangingPunct="1"/>
            <a:r>
              <a:rPr lang="en-US" dirty="0" smtClean="0"/>
              <a:t>O server </a:t>
            </a:r>
            <a:r>
              <a:rPr lang="el-GR" dirty="0" smtClean="0"/>
              <a:t>λαμβάνει τα μηνύματα από κάθε </a:t>
            </a:r>
            <a:r>
              <a:rPr lang="en-US" dirty="0" smtClean="0"/>
              <a:t>client</a:t>
            </a:r>
            <a:r>
              <a:rPr lang="el-GR" dirty="0" smtClean="0"/>
              <a:t> και τ</a:t>
            </a:r>
            <a:r>
              <a:rPr lang="el-GR" dirty="0"/>
              <a:t>α</a:t>
            </a:r>
            <a:r>
              <a:rPr lang="el-GR" dirty="0" smtClean="0"/>
              <a:t> μεταφέρει σε όλους</a:t>
            </a:r>
          </a:p>
          <a:p>
            <a:pPr eaLnBrk="1" hangingPunct="1"/>
            <a:r>
              <a:rPr lang="el-GR" dirty="0" smtClean="0"/>
              <a:t>Όταν ένας </a:t>
            </a:r>
            <a:r>
              <a:rPr lang="en-US" dirty="0" smtClean="0"/>
              <a:t>client </a:t>
            </a:r>
            <a:r>
              <a:rPr lang="el-GR" dirty="0" smtClean="0"/>
              <a:t>θέλει να διακόψει την επικοινωνία</a:t>
            </a:r>
            <a:r>
              <a:rPr lang="en-US" dirty="0" smtClean="0"/>
              <a:t> </a:t>
            </a:r>
            <a:r>
              <a:rPr lang="el-GR" dirty="0" smtClean="0"/>
              <a:t>στέλνει το μήνυμα </a:t>
            </a:r>
            <a:r>
              <a:rPr lang="en-US" dirty="0" smtClean="0"/>
              <a:t>"END"</a:t>
            </a:r>
            <a:endParaRPr lang="el-GR" dirty="0"/>
          </a:p>
          <a:p>
            <a:pPr eaLnBrk="1" hangingPunct="1"/>
            <a:r>
              <a:rPr lang="el-GR" dirty="0" smtClean="0"/>
              <a:t>Όταν ένας </a:t>
            </a:r>
            <a:r>
              <a:rPr lang="en-US" dirty="0" smtClean="0"/>
              <a:t>client </a:t>
            </a:r>
            <a:r>
              <a:rPr lang="el-GR" dirty="0" smtClean="0"/>
              <a:t>θέλει ρίξει όλο το σύστημα </a:t>
            </a:r>
            <a:r>
              <a:rPr lang="en-US" dirty="0" smtClean="0"/>
              <a:t> </a:t>
            </a:r>
            <a:r>
              <a:rPr lang="el-GR" dirty="0" smtClean="0"/>
              <a:t>στέλνει το μήνυμα </a:t>
            </a:r>
            <a:r>
              <a:rPr lang="en-US" dirty="0" smtClean="0"/>
              <a:t>"SHUTDOWN"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9067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Multithreaded Twit server Exercise</a:t>
            </a:r>
            <a:r>
              <a:rPr lang="el-GR" dirty="0" smtClean="0"/>
              <a:t> </a:t>
            </a:r>
            <a:r>
              <a:rPr lang="el-GR" sz="3600" dirty="0" smtClean="0"/>
              <a:t>2/3</a:t>
            </a:r>
            <a:endParaRPr lang="sv-SE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Κλάσεις </a:t>
            </a:r>
            <a:r>
              <a:rPr lang="en-US" dirty="0" smtClean="0"/>
              <a:t>client</a:t>
            </a:r>
          </a:p>
          <a:p>
            <a:pPr eaLnBrk="1" hangingPunct="1"/>
            <a:r>
              <a:rPr lang="en-US" dirty="0" smtClean="0"/>
              <a:t>TwitClient</a:t>
            </a:r>
          </a:p>
          <a:p>
            <a:pPr lvl="1" eaLnBrk="1" hangingPunct="1"/>
            <a:r>
              <a:rPr lang="en-US" dirty="0" smtClean="0"/>
              <a:t>TwitClient</a:t>
            </a:r>
          </a:p>
          <a:p>
            <a:pPr lvl="1" eaLnBrk="1" hangingPunct="1"/>
            <a:r>
              <a:rPr lang="en-US" dirty="0" smtClean="0"/>
              <a:t>void DoSending</a:t>
            </a:r>
          </a:p>
          <a:p>
            <a:pPr lvl="1" eaLnBrk="1" hangingPunct="1"/>
            <a:r>
              <a:rPr lang="en-US" dirty="0" smtClean="0"/>
              <a:t>main</a:t>
            </a:r>
          </a:p>
          <a:p>
            <a:pPr lvl="1" eaLnBrk="1" hangingPunct="1"/>
            <a:r>
              <a:rPr lang="sv-SE" dirty="0" smtClean="0"/>
              <a:t>run</a:t>
            </a:r>
          </a:p>
        </p:txBody>
      </p:sp>
    </p:spTree>
    <p:extLst>
      <p:ext uri="{BB962C8B-B14F-4D97-AF65-F5344CB8AC3E}">
        <p14:creationId xmlns:p14="http://schemas.microsoft.com/office/powerpoint/2010/main" val="15765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Multithreaded Twit server Exercise</a:t>
            </a:r>
            <a:r>
              <a:rPr lang="el-GR" dirty="0" smtClean="0"/>
              <a:t> </a:t>
            </a:r>
            <a:r>
              <a:rPr lang="el-GR" sz="3600" dirty="0" smtClean="0"/>
              <a:t>3/3</a:t>
            </a:r>
            <a:endParaRPr lang="sv-SE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dirty="0" smtClean="0"/>
              <a:t>Κλάσεις </a:t>
            </a:r>
            <a:r>
              <a:rPr lang="en-US" dirty="0" smtClean="0"/>
              <a:t>server</a:t>
            </a:r>
          </a:p>
          <a:p>
            <a:pPr eaLnBrk="1" hangingPunct="1"/>
            <a:r>
              <a:rPr lang="en-US" dirty="0" smtClean="0"/>
              <a:t>TwitServ</a:t>
            </a:r>
          </a:p>
          <a:p>
            <a:pPr lvl="1" eaLnBrk="1" hangingPunct="1"/>
            <a:r>
              <a:rPr lang="en-US" dirty="0" smtClean="0"/>
              <a:t>Twitserv (int p)</a:t>
            </a:r>
          </a:p>
          <a:p>
            <a:pPr lvl="1" eaLnBrk="1" hangingPunct="1"/>
            <a:r>
              <a:rPr lang="en-US" dirty="0" smtClean="0"/>
              <a:t>void DoIt</a:t>
            </a:r>
          </a:p>
          <a:p>
            <a:pPr lvl="1" eaLnBrk="1" hangingPunct="1"/>
            <a:r>
              <a:rPr lang="en-US" dirty="0" smtClean="0"/>
              <a:t>main</a:t>
            </a:r>
          </a:p>
          <a:p>
            <a:pPr lvl="1" eaLnBrk="1" hangingPunct="1"/>
            <a:r>
              <a:rPr lang="sv-SE" dirty="0" smtClean="0"/>
              <a:t>Run</a:t>
            </a:r>
          </a:p>
          <a:p>
            <a:pPr lvl="1" eaLnBrk="1" hangingPunct="1"/>
            <a:r>
              <a:rPr lang="sv-SE" dirty="0" smtClean="0"/>
              <a:t>void SendMessage(String Mess)</a:t>
            </a:r>
          </a:p>
          <a:p>
            <a:pPr lvl="1" eaLnBrk="1" hangingPunct="1"/>
            <a:r>
              <a:rPr lang="sv-SE" dirty="0" smtClean="0"/>
              <a:t>void KillThis (Socket Soc)</a:t>
            </a:r>
          </a:p>
          <a:p>
            <a:pPr lvl="1" eaLnBrk="1" hangingPunct="1"/>
            <a:r>
              <a:rPr lang="sv-SE" dirty="0" smtClean="0"/>
              <a:t>void KillAll</a:t>
            </a:r>
          </a:p>
          <a:p>
            <a:pPr lvl="1" eaLnBrk="1" hangingPunct="1"/>
            <a:r>
              <a:rPr lang="sv-SE" dirty="0" smtClean="0"/>
              <a:t>SocketMonitor</a:t>
            </a:r>
          </a:p>
        </p:txBody>
      </p:sp>
    </p:spTree>
    <p:extLst>
      <p:ext uri="{BB962C8B-B14F-4D97-AF65-F5344CB8AC3E}">
        <p14:creationId xmlns:p14="http://schemas.microsoft.com/office/powerpoint/2010/main" val="30672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pPr eaLnBrk="1" hangingPunct="1"/>
            <a:r>
              <a:rPr lang="sv-SE" dirty="0" smtClean="0"/>
              <a:t>Client side </a:t>
            </a:r>
            <a:r>
              <a:rPr lang="el-GR" dirty="0" smtClean="0"/>
              <a:t>1/2</a:t>
            </a:r>
            <a:endParaRPr lang="sv-SE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612068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public class TwitClient implements Runnable {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Socket Soc;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BufferedReader Inp;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PrintWriter Out;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boolean EndIt;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TwitClient () throws IOException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Soc = new Socket ("localhost", 9000);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Inp = new BufferedReader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(new InputStreamReader (Soc.getInputStream ()));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Out = new PrintWriter (Soc.getOutputStream (), true);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EndIt = false;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Thread thr = new Thread (this);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thr.start ();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void DoSending () {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String ToSend;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System.out.println ("Starting Client...");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Scanner Keyb = new Scanner (System.in);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do {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ToSend = Keyb.nextLine ();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Out.println (ToSend);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} while (!EndIt);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698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Client side </a:t>
            </a:r>
            <a:r>
              <a:rPr lang="el-GR" sz="3600" dirty="0" smtClean="0"/>
              <a:t>2/2</a:t>
            </a:r>
            <a:endParaRPr lang="sv-SE" sz="36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public static void main (String[] p) throws IOException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TwitClient MP = new TwitClient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MP.DoSending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@Override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public void run 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String Mess;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try {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while ((Mess = Inp.readLine()) != null)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System.out.println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("Server:" + Mess + " From " + Soc.getPort 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EndIt = true;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System.out.println ("About to end!!!!");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catch (IOException ex)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System.out.append ("</a:t>
            </a:r>
            <a:r>
              <a:rPr lang="el-GR" dirty="0">
                <a:latin typeface="Courier New" pitchFamily="49" charset="0"/>
                <a:cs typeface="Courier New" pitchFamily="49" charset="0"/>
              </a:rPr>
              <a:t>Χμμμ........");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System.exit (1);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49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Server side </a:t>
            </a:r>
            <a:r>
              <a:rPr lang="el-GR" sz="3600" dirty="0" smtClean="0"/>
              <a:t>1/</a:t>
            </a:r>
            <a:r>
              <a:rPr lang="en-US" sz="3600" dirty="0"/>
              <a:t>5</a:t>
            </a:r>
            <a:endParaRPr lang="sv-SE" sz="36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public class TwitServ  implements Runnable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ServerSocket MainSock;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LinkedHashSet&lt;Socket&gt; Clients;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int Port;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final SocketMonitor Mon;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TwitServ (int P)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Port = 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Clients = new LinkedHashSet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Mon = new SocketMonitor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}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22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71954"/>
          </a:xfrm>
        </p:spPr>
        <p:txBody>
          <a:bodyPr/>
          <a:lstStyle/>
          <a:p>
            <a:r>
              <a:rPr lang="sv-SE" dirty="0" smtClean="0"/>
              <a:t>Server side </a:t>
            </a:r>
            <a:r>
              <a:rPr lang="el-GR" sz="3600" dirty="0" smtClean="0"/>
              <a:t>2/</a:t>
            </a:r>
            <a:r>
              <a:rPr lang="en-US" sz="3600" dirty="0"/>
              <a:t>5</a:t>
            </a:r>
            <a:endParaRPr lang="sv-SE" sz="360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6760" y="731277"/>
            <a:ext cx="8229600" cy="612672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DoIt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Socket Soc;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MainSock = new ServerSocket (Port);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while ((Soc = MainSock.accept ()) != null)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System.out.println ("Got " + Soc.toString 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synchronized (Mon)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 while (Mon.Pending)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 Mon.wait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Mon.Pending = true;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Mon.Sock = Soc;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new Thread (this).start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catch (IOException ex)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System.out.println ("</a:t>
            </a:r>
            <a:r>
              <a:rPr lang="el-GR" sz="1500" dirty="0">
                <a:latin typeface="Courier New" pitchFamily="49" charset="0"/>
                <a:cs typeface="Courier New" pitchFamily="49" charset="0"/>
              </a:rPr>
              <a:t>Τι, τελειώσε;;;;; " +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ex.getMessage ());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System.exit (0);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catch (InterruptedException ex)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System.out.println ("</a:t>
            </a:r>
            <a:r>
              <a:rPr lang="el-GR" sz="1500" dirty="0">
                <a:latin typeface="Courier New" pitchFamily="49" charset="0"/>
                <a:cs typeface="Courier New" pitchFamily="49" charset="0"/>
              </a:rPr>
              <a:t>Τι; Πώς; Γιατί;;;;;" +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ex.getMessage 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System.exit (2);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}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99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436096" y="22126"/>
            <a:ext cx="3621088" cy="526157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Server </a:t>
            </a:r>
            <a:r>
              <a:rPr lang="sv-SE" smtClean="0"/>
              <a:t>side 3/5</a:t>
            </a:r>
            <a:endParaRPr lang="sv-SE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28997"/>
            <a:ext cx="8229600" cy="63813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@Override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public void run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Socket MySocket;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BufferedReader InpBuf = null;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synchronized (Mon)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MySocket = Mon.Sock;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Mon.Pending =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Clients.add (MySocket);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Mon.notifyAll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System.out.println ("Connected:" + MySocket.getInetAddress () + " " + MySocket.getPort 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InpBuf = new BufferedReader (new InputStreamReader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(MySocket.getInputStream ()));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while (!MySocket.isClosed ())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String Message = InpBuf.readLine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if (Message.equals ("END"))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KillThis (MySocket);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if (Message.equals ("SHUTDOWN"))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KillAll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SendMessage (Message);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catch (IOException ex)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System.out.println ("</a:t>
            </a: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Άλλο πάλι και αυτό....");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System.exit (2);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Server side </a:t>
            </a:r>
            <a:r>
              <a:rPr lang="en-US" dirty="0"/>
              <a:t>4</a:t>
            </a:r>
            <a:r>
              <a:rPr lang="el-GR" dirty="0" smtClean="0"/>
              <a:t>/</a:t>
            </a:r>
            <a:r>
              <a:rPr lang="en-US" dirty="0" smtClean="0"/>
              <a:t>5</a:t>
            </a:r>
            <a:endParaRPr lang="sv-SE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oid SendMessage (String Mess) throws IOException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PrintWriter OutBuf;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for (Socket S: Clients)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if (!S.isClosed ())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OutBuf = new PrintWriter (S.getOutputStream (), true);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OutBuf.println (Mess);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//OutBuf.close ();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// !!! NEVER CLOSE STREAM UNLESS YOU WANT TO CLOSE SOCKET TOO. !!!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KillThis (Socket Soc) throws IOException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PrintWriter OutBuf;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OutBuf = new PrintWriter (Soc.getOutputStream (), true);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OutBuf.println ("Bye Bye " + Soc.getLocalPort 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OutBuf.close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Clients.remove (Soc);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Soc.close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75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Java Sockets Programming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Η </a:t>
            </a:r>
            <a:r>
              <a:rPr lang="en-US" dirty="0" smtClean="0"/>
              <a:t>Java </a:t>
            </a:r>
            <a:r>
              <a:rPr lang="el-GR" dirty="0" smtClean="0"/>
              <a:t>χρησιμοποιεί </a:t>
            </a:r>
            <a:r>
              <a:rPr lang="en-US" dirty="0" smtClean="0"/>
              <a:t>BSD-style sockets </a:t>
            </a:r>
            <a:r>
              <a:rPr lang="el-GR" dirty="0" smtClean="0"/>
              <a:t>για διασύνδεση με τα </a:t>
            </a:r>
            <a:r>
              <a:rPr lang="en-US" dirty="0" smtClean="0"/>
              <a:t>TCP/IP services (</a:t>
            </a:r>
            <a:r>
              <a:rPr lang="en-US" b="1" dirty="0" smtClean="0">
                <a:latin typeface="Courier New" pitchFamily="49" charset="0"/>
                <a:hlinkClick r:id="rId2"/>
              </a:rPr>
              <a:t>java.net</a:t>
            </a:r>
            <a:r>
              <a:rPr lang="en-US" dirty="0" smtClean="0"/>
              <a:t> package)</a:t>
            </a:r>
          </a:p>
          <a:p>
            <a:pPr eaLnBrk="1" hangingPunct="1"/>
            <a:r>
              <a:rPr lang="el-GR" dirty="0" smtClean="0"/>
              <a:t>Υπάρχουν τρία βασικά είδη κλάσεων για </a:t>
            </a:r>
            <a:r>
              <a:rPr lang="en-US" dirty="0" smtClean="0"/>
              <a:t>sockets</a:t>
            </a:r>
            <a:endParaRPr lang="el-GR" dirty="0" smtClean="0"/>
          </a:p>
          <a:p>
            <a:pPr lvl="1" eaLnBrk="1" hangingPunct="1"/>
            <a:r>
              <a:rPr lang="en-US" dirty="0" smtClean="0"/>
              <a:t>TCP server socket</a:t>
            </a:r>
            <a:endParaRPr lang="el-GR" dirty="0" smtClean="0"/>
          </a:p>
          <a:p>
            <a:pPr lvl="1" eaLnBrk="1" hangingPunct="1"/>
            <a:r>
              <a:rPr lang="en-US" dirty="0" smtClean="0"/>
              <a:t>TCP socket</a:t>
            </a:r>
          </a:p>
          <a:p>
            <a:pPr lvl="1" eaLnBrk="1" hangingPunct="1"/>
            <a:r>
              <a:rPr lang="en-US" dirty="0" smtClean="0"/>
              <a:t>UDP socket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06443742-A173-4860-BBC3-530DE2B7573C}" type="slidenum">
              <a:rPr lang="en-US"/>
              <a:pPr algn="ct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3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4096"/>
          </a:xfrm>
        </p:spPr>
        <p:txBody>
          <a:bodyPr/>
          <a:lstStyle/>
          <a:p>
            <a:r>
              <a:rPr lang="sv-SE" dirty="0" smtClean="0"/>
              <a:t>Server side</a:t>
            </a:r>
            <a:r>
              <a:rPr lang="el-GR" dirty="0"/>
              <a:t> </a:t>
            </a:r>
            <a:r>
              <a:rPr lang="en-US" sz="3600" dirty="0"/>
              <a:t>5</a:t>
            </a:r>
            <a:r>
              <a:rPr lang="el-GR" sz="3600" dirty="0" smtClean="0"/>
              <a:t>/</a:t>
            </a:r>
            <a:r>
              <a:rPr lang="en-US" sz="3600" dirty="0" smtClean="0"/>
              <a:t>5</a:t>
            </a:r>
            <a:r>
              <a:rPr lang="sv-SE" dirty="0" smtClean="0"/>
              <a:t> 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61206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void KillAll () throws IOException 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PrintWriter OutBuf;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for (Socket S: Clients)     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if (!S.isClosed ())         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OutBuf = new PrintWriter (S.getOutputStream (), true);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OutBuf.println ("Thats all Folks!!!");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OutBuf.close ();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MainSock.close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public static void main (String[] args)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TwitServ MP = new TwitServ (9000);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MP.DoIt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class SocketMonitor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boolean Pending;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Socket Sock;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SocketMonitor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Pending =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Sock = null;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5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4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8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Ιωάννης Βογιατζής 2015. Ιωάννης Βογιατζής. «Δικτυακός </a:t>
            </a:r>
            <a:r>
              <a:rPr lang="el-GR" sz="2000" dirty="0" smtClean="0"/>
              <a:t>Προγραμματισμός</a:t>
            </a:r>
            <a:r>
              <a:rPr lang="en-US" sz="2000" dirty="0" smtClean="0"/>
              <a:t> </a:t>
            </a:r>
            <a:r>
              <a:rPr lang="el-GR" sz="2000" smtClean="0"/>
              <a:t>(Θ). </a:t>
            </a:r>
            <a:r>
              <a:rPr lang="el-GR" sz="2000" dirty="0"/>
              <a:t>Ενότητα 3</a:t>
            </a:r>
            <a:r>
              <a:rPr lang="el-GR" sz="2000" dirty="0" smtClean="0"/>
              <a:t>: </a:t>
            </a:r>
            <a:r>
              <a:rPr lang="en-US" sz="2000" dirty="0" smtClean="0"/>
              <a:t>Java sockets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105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535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 Addresses &amp; Hostnames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Courier New" pitchFamily="49" charset="0"/>
                <a:hlinkClick r:id="rId2"/>
              </a:rPr>
              <a:t>java.net.InetAddress</a:t>
            </a:r>
            <a:r>
              <a:rPr lang="en-US" dirty="0"/>
              <a:t> class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Αντιπροσωπεύει μια μοναδική δ/νση </a:t>
            </a:r>
            <a:r>
              <a:rPr lang="en-US" dirty="0" smtClean="0"/>
              <a:t>IP 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Factory class – no public constructor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Εκτελεί αναζητήσεις </a:t>
            </a:r>
            <a:r>
              <a:rPr lang="en-US" dirty="0" smtClean="0"/>
              <a:t>DNS </a:t>
            </a:r>
            <a:r>
              <a:rPr lang="el-GR" dirty="0" smtClean="0"/>
              <a:t>ή αντίστροφες αναζητήσεις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Courier New" pitchFamily="49" charset="0"/>
                <a:hlinkClick r:id="rId3"/>
              </a:rPr>
              <a:t>java.net.UnkownHostException</a:t>
            </a:r>
            <a:r>
              <a:rPr lang="en-US" dirty="0"/>
              <a:t> </a:t>
            </a:r>
            <a:r>
              <a:rPr lang="el-GR" dirty="0" smtClean="0"/>
              <a:t>εμφανίζεται αν το σύστημα δεν μπορεί να βρει στο </a:t>
            </a:r>
            <a:r>
              <a:rPr lang="en-US" dirty="0" smtClean="0"/>
              <a:t>DNS </a:t>
            </a:r>
            <a:r>
              <a:rPr lang="el-GR" dirty="0" smtClean="0"/>
              <a:t>την </a:t>
            </a:r>
            <a:r>
              <a:rPr lang="en-US" dirty="0" smtClean="0"/>
              <a:t>IP </a:t>
            </a:r>
            <a:r>
              <a:rPr lang="el-GR" dirty="0" smtClean="0"/>
              <a:t>ενός συγκεκριμένου υπολογιστή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61CF9480-DC2C-4950-97BB-122E4914BD96}" type="slidenum">
              <a:rPr lang="en-US"/>
              <a:pPr algn="ctr"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16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 </a:t>
            </a:r>
            <a:r>
              <a:rPr lang="el-GR" dirty="0" smtClean="0"/>
              <a:t>διευθύνσεις και </a:t>
            </a:r>
            <a:r>
              <a:rPr lang="en-US" dirty="0" smtClean="0"/>
              <a:t>Java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Η κλάση </a:t>
            </a:r>
            <a:r>
              <a:rPr lang="en-US" sz="2400" dirty="0" smtClean="0">
                <a:latin typeface="Courier New" pitchFamily="49" charset="0"/>
              </a:rPr>
              <a:t>java.net.InetAddress</a:t>
            </a:r>
            <a:r>
              <a:rPr lang="en-US" dirty="0" smtClean="0"/>
              <a:t> </a:t>
            </a:r>
            <a:r>
              <a:rPr lang="el-GR" dirty="0" smtClean="0"/>
              <a:t>αποκρύπτει τις διευθύνσεις δικτύου </a:t>
            </a:r>
          </a:p>
          <a:p>
            <a:pPr eaLnBrk="1" hangingPunct="1"/>
            <a:r>
              <a:rPr lang="el-GR" dirty="0" smtClean="0"/>
              <a:t>Εξυπηρετεί τις εξής λειτουργίες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l-GR" dirty="0" smtClean="0"/>
              <a:t>Ενθυλακώνει μια διεύθυνση</a:t>
            </a:r>
            <a:endParaRPr lang="en-US" dirty="0" smtClean="0"/>
          </a:p>
          <a:p>
            <a:pPr lvl="1" eaLnBrk="1" hangingPunct="1"/>
            <a:r>
              <a:rPr lang="el-GR" dirty="0" smtClean="0"/>
              <a:t>Κάνει αναζήτηση ονομάτων μέσω </a:t>
            </a:r>
            <a:r>
              <a:rPr lang="en-US" dirty="0" smtClean="0"/>
              <a:t>DNS </a:t>
            </a:r>
          </a:p>
          <a:p>
            <a:pPr lvl="1" eaLnBrk="1" hangingPunct="1"/>
            <a:r>
              <a:rPr lang="el-GR" dirty="0" smtClean="0"/>
              <a:t>Κάνει και αντίστροφη αναζήτηση (μετατρέποντας την ΙΡ σε όνομα)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55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java.net.InetAddress </a:t>
            </a:r>
            <a:r>
              <a:rPr lang="en-US" sz="3600" dirty="0" smtClean="0"/>
              <a:t>1/2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Κάνει αφηρημένη μια διεύθυνση δικτύου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Χρησιμοποιεί </a:t>
            </a:r>
            <a:r>
              <a:rPr lang="en-US" dirty="0" smtClean="0"/>
              <a:t>IPv4 (32 </a:t>
            </a:r>
            <a:r>
              <a:rPr lang="en-US" dirty="0"/>
              <a:t>bit address)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Θα υποστηρίξει και άλλους τύπους διευθύνσεων στο μέλλον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Επιτρέπει την ανάκτηση διεύθυνσης από ένα υπολογιστή με το όνομα του και ανάποδα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Είναι </a:t>
            </a:r>
            <a:r>
              <a:rPr lang="en-US" i="1" dirty="0" smtClean="0"/>
              <a:t>read-only</a:t>
            </a:r>
            <a:r>
              <a:rPr lang="en-US" dirty="0" smtClean="0"/>
              <a:t> object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dirty="0" smtClean="0"/>
              <a:t>Δημιουργούμε ένα </a:t>
            </a:r>
            <a:r>
              <a:rPr lang="en-US" dirty="0" smtClean="0"/>
              <a:t>InetAddress </a:t>
            </a:r>
            <a:r>
              <a:rPr lang="el-GR" dirty="0" smtClean="0"/>
              <a:t>αντικείμενο με τη διεύθυνση που χρειαζόμαστε και το καταστρέφουμε όταν δεν το χρειαζόμαστε πλέον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39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a9a6d701a84316a1365204cc58c8139eba93e"/>
</p:tagLst>
</file>

<file path=ppt/theme/theme1.xml><?xml version="1.0" encoding="utf-8"?>
<a:theme xmlns:a="http://schemas.openxmlformats.org/drawingml/2006/main" name="Office Theme">
  <a:themeElements>
    <a:clrScheme name="Προσαρμοσμένο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93895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3636</Words>
  <Application>Microsoft Office PowerPoint</Application>
  <PresentationFormat>On-screen Show (4:3)</PresentationFormat>
  <Paragraphs>697</Paragraphs>
  <Slides>67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Office Theme</vt:lpstr>
      <vt:lpstr>OC_template_updated</vt:lpstr>
      <vt:lpstr>Δικτυακός Προγραμματισμός (Θ)</vt:lpstr>
      <vt:lpstr>Χαρακτηριστικά Java </vt:lpstr>
      <vt:lpstr>Δικτυακός προγραμματισμός</vt:lpstr>
      <vt:lpstr> Δικτυακά Java Packages</vt:lpstr>
      <vt:lpstr>Socket </vt:lpstr>
      <vt:lpstr>Java Sockets Programming</vt:lpstr>
      <vt:lpstr>IP Addresses &amp; Hostnames</vt:lpstr>
      <vt:lpstr>IP διευθύνσεις και Java</vt:lpstr>
      <vt:lpstr>java.net.InetAddress 1/2</vt:lpstr>
      <vt:lpstr>java.net.InetAddress 2/2</vt:lpstr>
      <vt:lpstr>Χρήση InetAddress αντικειμένων 1/2</vt:lpstr>
      <vt:lpstr>Χρήση InetAddress αντικειμένων 2/2</vt:lpstr>
      <vt:lpstr>Transmission Control Protocol 1/2</vt:lpstr>
      <vt:lpstr>Transmission Control Protocol 2/2</vt:lpstr>
      <vt:lpstr>TCP Server Sockets</vt:lpstr>
      <vt:lpstr>Δύο τύποι TCP Socket</vt:lpstr>
      <vt:lpstr>TCP Client Sockets</vt:lpstr>
      <vt:lpstr>java.net.ServerSocket 1/2</vt:lpstr>
      <vt:lpstr>java.net.ServerSocket 2/2</vt:lpstr>
      <vt:lpstr>java.net.Socket 1/2</vt:lpstr>
      <vt:lpstr>java.net.Socket 2/2</vt:lpstr>
      <vt:lpstr>Γενική θεώρηση</vt:lpstr>
      <vt:lpstr>Προγραμματισμός sockets με TCP</vt:lpstr>
      <vt:lpstr>TCP-client in Java 1/9</vt:lpstr>
      <vt:lpstr>TCP-client in Java 2/9 </vt:lpstr>
      <vt:lpstr>TCP-client in Java 3/9</vt:lpstr>
      <vt:lpstr>TCP-client in Java 4/9</vt:lpstr>
      <vt:lpstr>TCP-client in Java 5/9 </vt:lpstr>
      <vt:lpstr>TCP-client in Java 6/9</vt:lpstr>
      <vt:lpstr>TCP-server in Java 7/9</vt:lpstr>
      <vt:lpstr>TCP-server in Java 8/9</vt:lpstr>
      <vt:lpstr>TCP-server in Java 9/9</vt:lpstr>
      <vt:lpstr>Socket timeout</vt:lpstr>
      <vt:lpstr>Datagrams</vt:lpstr>
      <vt:lpstr>Γιατί datagrams;</vt:lpstr>
      <vt:lpstr>Εφαρμογές των datagrams</vt:lpstr>
      <vt:lpstr>UDP Sockets</vt:lpstr>
      <vt:lpstr>UDP Datagrams</vt:lpstr>
      <vt:lpstr>java.net.DatagramPacket 1/2</vt:lpstr>
      <vt:lpstr>java.net.DatagramPacket 2/2</vt:lpstr>
      <vt:lpstr>java.net.DatagramSocket 1/2</vt:lpstr>
      <vt:lpstr>java.net.DatagramSocket 2/2</vt:lpstr>
      <vt:lpstr>Socket Programming with UDP</vt:lpstr>
      <vt:lpstr>UDP-client in Java 1/5</vt:lpstr>
      <vt:lpstr>UDP-client in Java 2/5</vt:lpstr>
      <vt:lpstr>UDP-client in Java 3/5</vt:lpstr>
      <vt:lpstr>UDP-client in Java 4/5</vt:lpstr>
      <vt:lpstr>UDP-client in Java 5/5</vt:lpstr>
      <vt:lpstr>(**  UDP-server in Java</vt:lpstr>
      <vt:lpstr>UDP-server in Java</vt:lpstr>
      <vt:lpstr>Multithreaded Twit server Exercise 1/3</vt:lpstr>
      <vt:lpstr>Multithreaded Twit server Exercise 2/3</vt:lpstr>
      <vt:lpstr>Multithreaded Twit server Exercise 3/3</vt:lpstr>
      <vt:lpstr>Client side 1/2</vt:lpstr>
      <vt:lpstr>Client side 2/2</vt:lpstr>
      <vt:lpstr>Server side 1/5</vt:lpstr>
      <vt:lpstr>Server side 2/5</vt:lpstr>
      <vt:lpstr>Server side 3/5</vt:lpstr>
      <vt:lpstr>Server side 4/5</vt:lpstr>
      <vt:lpstr>Server side 5/5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Σύγχρονες Αρχιτεκτονικές</dc:title>
  <dc:creator>opencourses@teiath.gr</dc:creator>
  <cp:lastModifiedBy>alex</cp:lastModifiedBy>
  <cp:revision>99</cp:revision>
  <dcterms:created xsi:type="dcterms:W3CDTF">2014-10-06T11:46:26Z</dcterms:created>
  <dcterms:modified xsi:type="dcterms:W3CDTF">2015-05-07T11:25:31Z</dcterms:modified>
</cp:coreProperties>
</file>