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0" r:id="rId3"/>
  </p:sldMasterIdLst>
  <p:notesMasterIdLst>
    <p:notesMasterId r:id="rId70"/>
  </p:notesMasterIdLst>
  <p:handoutMasterIdLst>
    <p:handoutMasterId r:id="rId71"/>
  </p:handoutMasterIdLst>
  <p:sldIdLst>
    <p:sldId id="256" r:id="rId4"/>
    <p:sldId id="267" r:id="rId5"/>
    <p:sldId id="268" r:id="rId6"/>
    <p:sldId id="269" r:id="rId7"/>
    <p:sldId id="270" r:id="rId8"/>
    <p:sldId id="271" r:id="rId9"/>
    <p:sldId id="316" r:id="rId10"/>
    <p:sldId id="318" r:id="rId11"/>
    <p:sldId id="319" r:id="rId12"/>
    <p:sldId id="274" r:id="rId13"/>
    <p:sldId id="275" r:id="rId14"/>
    <p:sldId id="276" r:id="rId15"/>
    <p:sldId id="277" r:id="rId16"/>
    <p:sldId id="278" r:id="rId17"/>
    <p:sldId id="279" r:id="rId18"/>
    <p:sldId id="280" r:id="rId19"/>
    <p:sldId id="334" r:id="rId20"/>
    <p:sldId id="282" r:id="rId21"/>
    <p:sldId id="283" r:id="rId22"/>
    <p:sldId id="320" r:id="rId23"/>
    <p:sldId id="284" r:id="rId24"/>
    <p:sldId id="321" r:id="rId25"/>
    <p:sldId id="286" r:id="rId26"/>
    <p:sldId id="322" r:id="rId27"/>
    <p:sldId id="323" r:id="rId28"/>
    <p:sldId id="288" r:id="rId29"/>
    <p:sldId id="289" r:id="rId30"/>
    <p:sldId id="290" r:id="rId31"/>
    <p:sldId id="291" r:id="rId32"/>
    <p:sldId id="292" r:id="rId33"/>
    <p:sldId id="324" r:id="rId34"/>
    <p:sldId id="294" r:id="rId35"/>
    <p:sldId id="295" r:id="rId36"/>
    <p:sldId id="325" r:id="rId37"/>
    <p:sldId id="297" r:id="rId38"/>
    <p:sldId id="298" r:id="rId39"/>
    <p:sldId id="299" r:id="rId40"/>
    <p:sldId id="300" r:id="rId41"/>
    <p:sldId id="301" r:id="rId42"/>
    <p:sldId id="302" r:id="rId43"/>
    <p:sldId id="326" r:id="rId44"/>
    <p:sldId id="303" r:id="rId45"/>
    <p:sldId id="304" r:id="rId46"/>
    <p:sldId id="327" r:id="rId47"/>
    <p:sldId id="305" r:id="rId48"/>
    <p:sldId id="306" r:id="rId49"/>
    <p:sldId id="307" r:id="rId50"/>
    <p:sldId id="308" r:id="rId51"/>
    <p:sldId id="309" r:id="rId52"/>
    <p:sldId id="328" r:id="rId53"/>
    <p:sldId id="329" r:id="rId54"/>
    <p:sldId id="311" r:id="rId55"/>
    <p:sldId id="312" r:id="rId56"/>
    <p:sldId id="330" r:id="rId57"/>
    <p:sldId id="331" r:id="rId58"/>
    <p:sldId id="332" r:id="rId59"/>
    <p:sldId id="333" r:id="rId60"/>
    <p:sldId id="315" r:id="rId61"/>
    <p:sldId id="257" r:id="rId62"/>
    <p:sldId id="262" r:id="rId63"/>
    <p:sldId id="264" r:id="rId64"/>
    <p:sldId id="335" r:id="rId65"/>
    <p:sldId id="336" r:id="rId66"/>
    <p:sldId id="337" r:id="rId67"/>
    <p:sldId id="317" r:id="rId68"/>
    <p:sldId id="338" r:id="rId69"/>
  </p:sldIdLst>
  <p:sldSz cx="9144000" cy="6858000" type="screen4x3"/>
  <p:notesSz cx="7104063" cy="10234613"/>
  <p:custDataLst>
    <p:tags r:id="rId7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937" autoAdjust="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TEI\&#924;&#913;&#920;&#919;&#924;&#913;&#932;&#913;-&#917;&#929;&#915;&#913;&#931;&#932;&#919;&#929;&#921;&#913;\&#917;&#928;&#921;&#931;&#932;&#919;&#924;&#919;%20&#933;&#923;&#921;&#922;&#937;&#925;%20&#921;&#921;%20(&#920;)\&#931;&#933;&#925;&#920;&#917;&#932;&#921;&#922;&#913;%20&#933;&#923;&#921;&#922;&#913;\&#928;&#927;&#923;&#933;&#924;&#917;&#929;&#919;%20-&#929;&#919;&#932;&#921;&#925;&#917;&#931;\&#956;&#941;&#964;&#961;&#959;%20&#949;&#955;&#945;&#963;&#964;&#953;&#954;&#972;&#964;&#951;&#964;&#945;&#96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TEI\&#924;&#913;&#920;&#919;&#924;&#913;&#932;&#913;-&#917;&#929;&#915;&#913;&#931;&#932;&#919;&#929;&#921;&#913;\&#917;&#928;&#921;&#931;&#932;&#919;&#924;&#919;%20&#933;&#923;&#921;&#922;&#937;&#925;%20&#921;&#921;%20(&#920;)\&#931;&#933;&#925;&#920;&#917;&#932;&#921;&#922;&#913;%20&#933;&#923;&#921;&#922;&#913;\&#928;&#927;&#923;&#933;&#924;&#917;&#929;&#919;%20-&#929;&#919;&#932;&#921;&#925;&#917;&#931;\&#956;&#941;&#964;&#961;&#959;%20&#949;&#955;&#945;&#963;&#964;&#953;&#954;&#972;&#964;&#951;&#964;&#945;&#96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9492563429571"/>
          <c:y val="5.0925925925925923E-2"/>
          <c:w val="0.80065507436570427"/>
          <c:h val="0.74915135608048999"/>
        </c:manualLayout>
      </c:layout>
      <c:lineChart>
        <c:grouping val="standard"/>
        <c:varyColors val="0"/>
        <c:ser>
          <c:idx val="0"/>
          <c:order val="0"/>
          <c:tx>
            <c:strRef>
              <c:f>Sheet1!$C$3</c:f>
              <c:strCache>
                <c:ptCount val="1"/>
                <c:pt idx="0">
                  <c:v>ψαθυρό</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Sheet1!$B$4:$B$22</c:f>
              <c:numCache>
                <c:formatCode>General</c:formatCode>
                <c:ptCount val="19"/>
                <c:pt idx="0">
                  <c:v>0.1</c:v>
                </c:pt>
                <c:pt idx="1">
                  <c:v>0.2</c:v>
                </c:pt>
                <c:pt idx="2">
                  <c:v>0.3</c:v>
                </c:pt>
                <c:pt idx="3">
                  <c:v>0.4</c:v>
                </c:pt>
                <c:pt idx="4">
                  <c:v>0.5</c:v>
                </c:pt>
                <c:pt idx="5">
                  <c:v>0.6</c:v>
                </c:pt>
                <c:pt idx="6">
                  <c:v>0.7</c:v>
                </c:pt>
                <c:pt idx="7">
                  <c:v>0.8</c:v>
                </c:pt>
                <c:pt idx="8">
                  <c:v>0.9</c:v>
                </c:pt>
                <c:pt idx="9">
                  <c:v>1</c:v>
                </c:pt>
                <c:pt idx="10">
                  <c:v>2</c:v>
                </c:pt>
                <c:pt idx="11">
                  <c:v>3</c:v>
                </c:pt>
                <c:pt idx="12">
                  <c:v>4</c:v>
                </c:pt>
                <c:pt idx="13">
                  <c:v>5</c:v>
                </c:pt>
                <c:pt idx="14">
                  <c:v>6</c:v>
                </c:pt>
                <c:pt idx="15">
                  <c:v>7</c:v>
                </c:pt>
                <c:pt idx="16">
                  <c:v>8</c:v>
                </c:pt>
                <c:pt idx="17">
                  <c:v>9</c:v>
                </c:pt>
                <c:pt idx="18">
                  <c:v>10</c:v>
                </c:pt>
              </c:numCache>
            </c:numRef>
          </c:cat>
          <c:val>
            <c:numRef>
              <c:f>Sheet1!$C$4:$C$22</c:f>
              <c:numCache>
                <c:formatCode>General</c:formatCode>
                <c:ptCount val="19"/>
                <c:pt idx="0">
                  <c:v>5</c:v>
                </c:pt>
                <c:pt idx="1">
                  <c:v>30</c:v>
                </c:pt>
                <c:pt idx="2">
                  <c:v>54</c:v>
                </c:pt>
                <c:pt idx="3">
                  <c:v>70</c:v>
                </c:pt>
                <c:pt idx="4">
                  <c:v>80</c:v>
                </c:pt>
              </c:numCache>
            </c:numRef>
          </c:val>
          <c:smooth val="0"/>
        </c:ser>
        <c:ser>
          <c:idx val="1"/>
          <c:order val="1"/>
          <c:tx>
            <c:strRef>
              <c:f>Sheet1!$D$3</c:f>
              <c:strCache>
                <c:ptCount val="1"/>
                <c:pt idx="0">
                  <c:v>πλαστικό</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Sheet1!$B$4:$B$22</c:f>
              <c:numCache>
                <c:formatCode>General</c:formatCode>
                <c:ptCount val="19"/>
                <c:pt idx="0">
                  <c:v>0.1</c:v>
                </c:pt>
                <c:pt idx="1">
                  <c:v>0.2</c:v>
                </c:pt>
                <c:pt idx="2">
                  <c:v>0.3</c:v>
                </c:pt>
                <c:pt idx="3">
                  <c:v>0.4</c:v>
                </c:pt>
                <c:pt idx="4">
                  <c:v>0.5</c:v>
                </c:pt>
                <c:pt idx="5">
                  <c:v>0.6</c:v>
                </c:pt>
                <c:pt idx="6">
                  <c:v>0.7</c:v>
                </c:pt>
                <c:pt idx="7">
                  <c:v>0.8</c:v>
                </c:pt>
                <c:pt idx="8">
                  <c:v>0.9</c:v>
                </c:pt>
                <c:pt idx="9">
                  <c:v>1</c:v>
                </c:pt>
                <c:pt idx="10">
                  <c:v>2</c:v>
                </c:pt>
                <c:pt idx="11">
                  <c:v>3</c:v>
                </c:pt>
                <c:pt idx="12">
                  <c:v>4</c:v>
                </c:pt>
                <c:pt idx="13">
                  <c:v>5</c:v>
                </c:pt>
                <c:pt idx="14">
                  <c:v>6</c:v>
                </c:pt>
                <c:pt idx="15">
                  <c:v>7</c:v>
                </c:pt>
                <c:pt idx="16">
                  <c:v>8</c:v>
                </c:pt>
                <c:pt idx="17">
                  <c:v>9</c:v>
                </c:pt>
                <c:pt idx="18">
                  <c:v>10</c:v>
                </c:pt>
              </c:numCache>
            </c:numRef>
          </c:cat>
          <c:val>
            <c:numRef>
              <c:f>Sheet1!$D$4:$D$22</c:f>
              <c:numCache>
                <c:formatCode>General</c:formatCode>
                <c:ptCount val="19"/>
                <c:pt idx="0">
                  <c:v>5</c:v>
                </c:pt>
                <c:pt idx="1">
                  <c:v>20</c:v>
                </c:pt>
                <c:pt idx="2">
                  <c:v>28</c:v>
                </c:pt>
                <c:pt idx="3">
                  <c:v>33</c:v>
                </c:pt>
                <c:pt idx="4">
                  <c:v>35</c:v>
                </c:pt>
                <c:pt idx="5">
                  <c:v>34</c:v>
                </c:pt>
                <c:pt idx="6">
                  <c:v>30</c:v>
                </c:pt>
                <c:pt idx="7">
                  <c:v>29.4</c:v>
                </c:pt>
                <c:pt idx="8">
                  <c:v>28.5</c:v>
                </c:pt>
                <c:pt idx="9">
                  <c:v>28.5</c:v>
                </c:pt>
                <c:pt idx="10">
                  <c:v>28.5</c:v>
                </c:pt>
                <c:pt idx="11">
                  <c:v>28.5</c:v>
                </c:pt>
                <c:pt idx="12">
                  <c:v>28.5</c:v>
                </c:pt>
                <c:pt idx="13">
                  <c:v>28.5</c:v>
                </c:pt>
                <c:pt idx="14">
                  <c:v>28.5</c:v>
                </c:pt>
                <c:pt idx="15">
                  <c:v>28.5</c:v>
                </c:pt>
                <c:pt idx="16">
                  <c:v>28.5</c:v>
                </c:pt>
                <c:pt idx="17">
                  <c:v>28.5</c:v>
                </c:pt>
                <c:pt idx="18">
                  <c:v>28.5</c:v>
                </c:pt>
              </c:numCache>
            </c:numRef>
          </c:val>
          <c:smooth val="0"/>
        </c:ser>
        <c:ser>
          <c:idx val="2"/>
          <c:order val="2"/>
          <c:tx>
            <c:strRef>
              <c:f>Sheet1!$E$3</c:f>
              <c:strCache>
                <c:ptCount val="1"/>
                <c:pt idx="0">
                  <c:v>ελαστικό</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Sheet1!$B$4:$B$22</c:f>
              <c:numCache>
                <c:formatCode>General</c:formatCode>
                <c:ptCount val="19"/>
                <c:pt idx="0">
                  <c:v>0.1</c:v>
                </c:pt>
                <c:pt idx="1">
                  <c:v>0.2</c:v>
                </c:pt>
                <c:pt idx="2">
                  <c:v>0.3</c:v>
                </c:pt>
                <c:pt idx="3">
                  <c:v>0.4</c:v>
                </c:pt>
                <c:pt idx="4">
                  <c:v>0.5</c:v>
                </c:pt>
                <c:pt idx="5">
                  <c:v>0.6</c:v>
                </c:pt>
                <c:pt idx="6">
                  <c:v>0.7</c:v>
                </c:pt>
                <c:pt idx="7">
                  <c:v>0.8</c:v>
                </c:pt>
                <c:pt idx="8">
                  <c:v>0.9</c:v>
                </c:pt>
                <c:pt idx="9">
                  <c:v>1</c:v>
                </c:pt>
                <c:pt idx="10">
                  <c:v>2</c:v>
                </c:pt>
                <c:pt idx="11">
                  <c:v>3</c:v>
                </c:pt>
                <c:pt idx="12">
                  <c:v>4</c:v>
                </c:pt>
                <c:pt idx="13">
                  <c:v>5</c:v>
                </c:pt>
                <c:pt idx="14">
                  <c:v>6</c:v>
                </c:pt>
                <c:pt idx="15">
                  <c:v>7</c:v>
                </c:pt>
                <c:pt idx="16">
                  <c:v>8</c:v>
                </c:pt>
                <c:pt idx="17">
                  <c:v>9</c:v>
                </c:pt>
                <c:pt idx="18">
                  <c:v>10</c:v>
                </c:pt>
              </c:numCache>
            </c:numRef>
          </c:cat>
          <c:val>
            <c:numRef>
              <c:f>Sheet1!$E$4:$E$22</c:f>
              <c:numCache>
                <c:formatCode>General</c:formatCode>
                <c:ptCount val="19"/>
                <c:pt idx="0">
                  <c:v>0.2</c:v>
                </c:pt>
                <c:pt idx="1">
                  <c:v>0.4</c:v>
                </c:pt>
                <c:pt idx="2">
                  <c:v>0.6</c:v>
                </c:pt>
                <c:pt idx="3">
                  <c:v>0.8</c:v>
                </c:pt>
                <c:pt idx="4">
                  <c:v>1</c:v>
                </c:pt>
                <c:pt idx="5">
                  <c:v>1.2</c:v>
                </c:pt>
                <c:pt idx="6">
                  <c:v>1.4</c:v>
                </c:pt>
                <c:pt idx="7">
                  <c:v>1.6</c:v>
                </c:pt>
                <c:pt idx="8">
                  <c:v>1.8</c:v>
                </c:pt>
                <c:pt idx="9">
                  <c:v>2</c:v>
                </c:pt>
                <c:pt idx="10">
                  <c:v>2.4</c:v>
                </c:pt>
                <c:pt idx="11">
                  <c:v>2.7</c:v>
                </c:pt>
                <c:pt idx="12">
                  <c:v>3</c:v>
                </c:pt>
                <c:pt idx="13">
                  <c:v>5</c:v>
                </c:pt>
                <c:pt idx="14">
                  <c:v>7</c:v>
                </c:pt>
                <c:pt idx="15">
                  <c:v>11</c:v>
                </c:pt>
                <c:pt idx="16">
                  <c:v>14</c:v>
                </c:pt>
                <c:pt idx="17">
                  <c:v>16</c:v>
                </c:pt>
                <c:pt idx="18">
                  <c:v>18</c:v>
                </c:pt>
              </c:numCache>
            </c:numRef>
          </c:val>
          <c:smooth val="0"/>
        </c:ser>
        <c:dLbls>
          <c:showLegendKey val="0"/>
          <c:showVal val="0"/>
          <c:showCatName val="0"/>
          <c:showSerName val="0"/>
          <c:showPercent val="0"/>
          <c:showBubbleSize val="0"/>
        </c:dLbls>
        <c:smooth val="0"/>
        <c:axId val="280298120"/>
        <c:axId val="280296944"/>
      </c:lineChart>
      <c:catAx>
        <c:axId val="28029812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l-GR" dirty="0"/>
                  <a:t>παραμόρφωση</a:t>
                </a:r>
                <a:endParaRPr lang="en-US" dirty="0"/>
              </a:p>
            </c:rich>
          </c:tx>
          <c:layout>
            <c:manualLayout>
              <c:xMode val="edge"/>
              <c:yMode val="edge"/>
              <c:x val="0.41336679790026248"/>
              <c:y val="0.91210629921259845"/>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l-GR"/>
          </a:p>
        </c:txPr>
        <c:crossAx val="280296944"/>
        <c:crosses val="autoZero"/>
        <c:auto val="1"/>
        <c:lblAlgn val="ctr"/>
        <c:lblOffset val="100"/>
        <c:tickMarkSkip val="1"/>
        <c:noMultiLvlLbl val="0"/>
      </c:catAx>
      <c:valAx>
        <c:axId val="2802969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l-GR" dirty="0"/>
                  <a:t>τάση</a:t>
                </a:r>
                <a:endParaRPr lang="en-US" dirty="0"/>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l-GR"/>
          </a:p>
        </c:txPr>
        <c:crossAx val="280298120"/>
        <c:crosses val="autoZero"/>
        <c:crossBetween val="between"/>
      </c:valAx>
      <c:spPr>
        <a:noFill/>
        <a:ln>
          <a:noFill/>
        </a:ln>
        <a:effectLst/>
      </c:spPr>
    </c:plotArea>
    <c:legend>
      <c:legendPos val="b"/>
      <c:layout>
        <c:manualLayout>
          <c:xMode val="edge"/>
          <c:yMode val="edge"/>
          <c:x val="0.368501822568222"/>
          <c:y val="5.1553569415172723E-2"/>
          <c:w val="0.61363320209973748"/>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l-G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l-G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9492563429571"/>
          <c:y val="5.0925925925925923E-2"/>
          <c:w val="0.80065507436570427"/>
          <c:h val="0.74915135608048999"/>
        </c:manualLayout>
      </c:layout>
      <c:lineChart>
        <c:grouping val="standard"/>
        <c:varyColors val="0"/>
        <c:ser>
          <c:idx val="0"/>
          <c:order val="0"/>
          <c:tx>
            <c:strRef>
              <c:f>Sheet1!$C$3</c:f>
              <c:strCache>
                <c:ptCount val="1"/>
                <c:pt idx="0">
                  <c:v>ψαθυρό</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Sheet1!$B$4:$B$22</c:f>
              <c:numCache>
                <c:formatCode>General</c:formatCode>
                <c:ptCount val="19"/>
                <c:pt idx="0">
                  <c:v>0.1</c:v>
                </c:pt>
                <c:pt idx="1">
                  <c:v>0.2</c:v>
                </c:pt>
                <c:pt idx="2">
                  <c:v>0.3</c:v>
                </c:pt>
                <c:pt idx="3">
                  <c:v>0.4</c:v>
                </c:pt>
                <c:pt idx="4">
                  <c:v>0.5</c:v>
                </c:pt>
                <c:pt idx="5">
                  <c:v>0.6</c:v>
                </c:pt>
                <c:pt idx="6">
                  <c:v>0.7</c:v>
                </c:pt>
                <c:pt idx="7">
                  <c:v>0.8</c:v>
                </c:pt>
                <c:pt idx="8">
                  <c:v>0.9</c:v>
                </c:pt>
                <c:pt idx="9">
                  <c:v>1</c:v>
                </c:pt>
                <c:pt idx="10">
                  <c:v>2</c:v>
                </c:pt>
                <c:pt idx="11">
                  <c:v>3</c:v>
                </c:pt>
                <c:pt idx="12">
                  <c:v>4</c:v>
                </c:pt>
                <c:pt idx="13">
                  <c:v>5</c:v>
                </c:pt>
                <c:pt idx="14">
                  <c:v>6</c:v>
                </c:pt>
                <c:pt idx="15">
                  <c:v>7</c:v>
                </c:pt>
                <c:pt idx="16">
                  <c:v>8</c:v>
                </c:pt>
                <c:pt idx="17">
                  <c:v>9</c:v>
                </c:pt>
                <c:pt idx="18">
                  <c:v>10</c:v>
                </c:pt>
              </c:numCache>
            </c:numRef>
          </c:cat>
          <c:val>
            <c:numRef>
              <c:f>Sheet1!$C$4:$C$22</c:f>
              <c:numCache>
                <c:formatCode>General</c:formatCode>
                <c:ptCount val="19"/>
                <c:pt idx="0">
                  <c:v>5</c:v>
                </c:pt>
                <c:pt idx="1">
                  <c:v>30</c:v>
                </c:pt>
                <c:pt idx="2">
                  <c:v>54</c:v>
                </c:pt>
                <c:pt idx="3">
                  <c:v>70</c:v>
                </c:pt>
                <c:pt idx="4">
                  <c:v>80</c:v>
                </c:pt>
              </c:numCache>
            </c:numRef>
          </c:val>
          <c:smooth val="0"/>
        </c:ser>
        <c:ser>
          <c:idx val="1"/>
          <c:order val="1"/>
          <c:tx>
            <c:strRef>
              <c:f>Sheet1!$D$3</c:f>
              <c:strCache>
                <c:ptCount val="1"/>
                <c:pt idx="0">
                  <c:v>πλαστικό</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Sheet1!$B$4:$B$22</c:f>
              <c:numCache>
                <c:formatCode>General</c:formatCode>
                <c:ptCount val="19"/>
                <c:pt idx="0">
                  <c:v>0.1</c:v>
                </c:pt>
                <c:pt idx="1">
                  <c:v>0.2</c:v>
                </c:pt>
                <c:pt idx="2">
                  <c:v>0.3</c:v>
                </c:pt>
                <c:pt idx="3">
                  <c:v>0.4</c:v>
                </c:pt>
                <c:pt idx="4">
                  <c:v>0.5</c:v>
                </c:pt>
                <c:pt idx="5">
                  <c:v>0.6</c:v>
                </c:pt>
                <c:pt idx="6">
                  <c:v>0.7</c:v>
                </c:pt>
                <c:pt idx="7">
                  <c:v>0.8</c:v>
                </c:pt>
                <c:pt idx="8">
                  <c:v>0.9</c:v>
                </c:pt>
                <c:pt idx="9">
                  <c:v>1</c:v>
                </c:pt>
                <c:pt idx="10">
                  <c:v>2</c:v>
                </c:pt>
                <c:pt idx="11">
                  <c:v>3</c:v>
                </c:pt>
                <c:pt idx="12">
                  <c:v>4</c:v>
                </c:pt>
                <c:pt idx="13">
                  <c:v>5</c:v>
                </c:pt>
                <c:pt idx="14">
                  <c:v>6</c:v>
                </c:pt>
                <c:pt idx="15">
                  <c:v>7</c:v>
                </c:pt>
                <c:pt idx="16">
                  <c:v>8</c:v>
                </c:pt>
                <c:pt idx="17">
                  <c:v>9</c:v>
                </c:pt>
                <c:pt idx="18">
                  <c:v>10</c:v>
                </c:pt>
              </c:numCache>
            </c:numRef>
          </c:cat>
          <c:val>
            <c:numRef>
              <c:f>Sheet1!$D$4:$D$22</c:f>
              <c:numCache>
                <c:formatCode>General</c:formatCode>
                <c:ptCount val="19"/>
                <c:pt idx="0">
                  <c:v>5</c:v>
                </c:pt>
                <c:pt idx="1">
                  <c:v>20</c:v>
                </c:pt>
                <c:pt idx="2">
                  <c:v>28</c:v>
                </c:pt>
                <c:pt idx="3">
                  <c:v>33</c:v>
                </c:pt>
                <c:pt idx="4">
                  <c:v>35</c:v>
                </c:pt>
                <c:pt idx="5">
                  <c:v>34</c:v>
                </c:pt>
                <c:pt idx="6">
                  <c:v>30</c:v>
                </c:pt>
                <c:pt idx="7">
                  <c:v>29.4</c:v>
                </c:pt>
                <c:pt idx="8">
                  <c:v>28.5</c:v>
                </c:pt>
                <c:pt idx="9">
                  <c:v>28.5</c:v>
                </c:pt>
                <c:pt idx="10">
                  <c:v>28.5</c:v>
                </c:pt>
                <c:pt idx="11">
                  <c:v>28.5</c:v>
                </c:pt>
                <c:pt idx="12">
                  <c:v>28.5</c:v>
                </c:pt>
                <c:pt idx="13">
                  <c:v>28.5</c:v>
                </c:pt>
                <c:pt idx="14">
                  <c:v>28.5</c:v>
                </c:pt>
                <c:pt idx="15">
                  <c:v>28.5</c:v>
                </c:pt>
                <c:pt idx="16">
                  <c:v>28.5</c:v>
                </c:pt>
                <c:pt idx="17">
                  <c:v>28.5</c:v>
                </c:pt>
                <c:pt idx="18">
                  <c:v>28.5</c:v>
                </c:pt>
              </c:numCache>
            </c:numRef>
          </c:val>
          <c:smooth val="0"/>
        </c:ser>
        <c:ser>
          <c:idx val="2"/>
          <c:order val="2"/>
          <c:tx>
            <c:strRef>
              <c:f>Sheet1!$E$3</c:f>
              <c:strCache>
                <c:ptCount val="1"/>
                <c:pt idx="0">
                  <c:v>ελαστικό</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Sheet1!$B$4:$B$22</c:f>
              <c:numCache>
                <c:formatCode>General</c:formatCode>
                <c:ptCount val="19"/>
                <c:pt idx="0">
                  <c:v>0.1</c:v>
                </c:pt>
                <c:pt idx="1">
                  <c:v>0.2</c:v>
                </c:pt>
                <c:pt idx="2">
                  <c:v>0.3</c:v>
                </c:pt>
                <c:pt idx="3">
                  <c:v>0.4</c:v>
                </c:pt>
                <c:pt idx="4">
                  <c:v>0.5</c:v>
                </c:pt>
                <c:pt idx="5">
                  <c:v>0.6</c:v>
                </c:pt>
                <c:pt idx="6">
                  <c:v>0.7</c:v>
                </c:pt>
                <c:pt idx="7">
                  <c:v>0.8</c:v>
                </c:pt>
                <c:pt idx="8">
                  <c:v>0.9</c:v>
                </c:pt>
                <c:pt idx="9">
                  <c:v>1</c:v>
                </c:pt>
                <c:pt idx="10">
                  <c:v>2</c:v>
                </c:pt>
                <c:pt idx="11">
                  <c:v>3</c:v>
                </c:pt>
                <c:pt idx="12">
                  <c:v>4</c:v>
                </c:pt>
                <c:pt idx="13">
                  <c:v>5</c:v>
                </c:pt>
                <c:pt idx="14">
                  <c:v>6</c:v>
                </c:pt>
                <c:pt idx="15">
                  <c:v>7</c:v>
                </c:pt>
                <c:pt idx="16">
                  <c:v>8</c:v>
                </c:pt>
                <c:pt idx="17">
                  <c:v>9</c:v>
                </c:pt>
                <c:pt idx="18">
                  <c:v>10</c:v>
                </c:pt>
              </c:numCache>
            </c:numRef>
          </c:cat>
          <c:val>
            <c:numRef>
              <c:f>Sheet1!$E$4:$E$22</c:f>
              <c:numCache>
                <c:formatCode>General</c:formatCode>
                <c:ptCount val="19"/>
                <c:pt idx="0">
                  <c:v>0.2</c:v>
                </c:pt>
                <c:pt idx="1">
                  <c:v>0.4</c:v>
                </c:pt>
                <c:pt idx="2">
                  <c:v>0.6</c:v>
                </c:pt>
                <c:pt idx="3">
                  <c:v>0.8</c:v>
                </c:pt>
                <c:pt idx="4">
                  <c:v>1</c:v>
                </c:pt>
                <c:pt idx="5">
                  <c:v>1.2</c:v>
                </c:pt>
                <c:pt idx="6">
                  <c:v>1.4</c:v>
                </c:pt>
                <c:pt idx="7">
                  <c:v>1.6</c:v>
                </c:pt>
                <c:pt idx="8">
                  <c:v>1.8</c:v>
                </c:pt>
                <c:pt idx="9">
                  <c:v>2</c:v>
                </c:pt>
                <c:pt idx="10">
                  <c:v>2.4</c:v>
                </c:pt>
                <c:pt idx="11">
                  <c:v>2.7</c:v>
                </c:pt>
                <c:pt idx="12">
                  <c:v>3</c:v>
                </c:pt>
                <c:pt idx="13">
                  <c:v>5</c:v>
                </c:pt>
                <c:pt idx="14">
                  <c:v>7</c:v>
                </c:pt>
                <c:pt idx="15">
                  <c:v>11</c:v>
                </c:pt>
                <c:pt idx="16">
                  <c:v>14</c:v>
                </c:pt>
                <c:pt idx="17">
                  <c:v>16</c:v>
                </c:pt>
                <c:pt idx="18">
                  <c:v>18</c:v>
                </c:pt>
              </c:numCache>
            </c:numRef>
          </c:val>
          <c:smooth val="0"/>
        </c:ser>
        <c:dLbls>
          <c:showLegendKey val="0"/>
          <c:showVal val="0"/>
          <c:showCatName val="0"/>
          <c:showSerName val="0"/>
          <c:showPercent val="0"/>
          <c:showBubbleSize val="0"/>
        </c:dLbls>
        <c:smooth val="0"/>
        <c:axId val="241271712"/>
        <c:axId val="13838648"/>
      </c:lineChart>
      <c:catAx>
        <c:axId val="241271712"/>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l-GR" dirty="0"/>
                  <a:t>παραμόρφωση</a:t>
                </a:r>
                <a:endParaRPr lang="en-US" dirty="0"/>
              </a:p>
            </c:rich>
          </c:tx>
          <c:layout>
            <c:manualLayout>
              <c:xMode val="edge"/>
              <c:yMode val="edge"/>
              <c:x val="0.41336679790026248"/>
              <c:y val="0.91210629921259845"/>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l-GR"/>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l-GR"/>
          </a:p>
        </c:txPr>
        <c:crossAx val="13838648"/>
        <c:crosses val="autoZero"/>
        <c:auto val="1"/>
        <c:lblAlgn val="ctr"/>
        <c:lblOffset val="100"/>
        <c:tickMarkSkip val="1"/>
        <c:noMultiLvlLbl val="0"/>
      </c:catAx>
      <c:valAx>
        <c:axId val="1383864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l-GR" dirty="0"/>
                  <a:t>τάση</a:t>
                </a:r>
                <a:endParaRPr lang="en-US" dirty="0"/>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l-GR"/>
          </a:p>
        </c:txPr>
        <c:crossAx val="241271712"/>
        <c:crosses val="autoZero"/>
        <c:crossBetween val="between"/>
      </c:valAx>
      <c:spPr>
        <a:noFill/>
        <a:ln>
          <a:noFill/>
        </a:ln>
        <a:effectLst/>
      </c:spPr>
    </c:plotArea>
    <c:legend>
      <c:legendPos val="b"/>
      <c:layout>
        <c:manualLayout>
          <c:xMode val="edge"/>
          <c:yMode val="edge"/>
          <c:x val="0.17380842965500226"/>
          <c:y val="1.5267780029028621E-2"/>
          <c:w val="0.76251628606922461"/>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l-G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l-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0.23721</cdr:x>
      <cdr:y>0.12565</cdr:y>
    </cdr:from>
    <cdr:to>
      <cdr:x>0.29112</cdr:x>
      <cdr:y>0.21933</cdr:y>
    </cdr:to>
    <cdr:sp macro="" textlink="">
      <cdr:nvSpPr>
        <cdr:cNvPr id="2" name="TextBox 1"/>
        <cdr:cNvSpPr txBox="1"/>
      </cdr:nvSpPr>
      <cdr:spPr>
        <a:xfrm xmlns:a="http://schemas.openxmlformats.org/drawingml/2006/main">
          <a:off x="1584176" y="579512"/>
          <a:ext cx="36004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l-GR" sz="2400" dirty="0" smtClean="0">
              <a:solidFill>
                <a:schemeClr val="bg1"/>
              </a:solidFill>
            </a:rPr>
            <a:t>Α</a:t>
          </a:r>
          <a:endParaRPr lang="el-GR" sz="2400" dirty="0">
            <a:solidFill>
              <a:schemeClr val="bg1"/>
            </a:solidFill>
          </a:endParaRPr>
        </a:p>
      </cdr:txBody>
    </cdr:sp>
  </cdr:relSizeAnchor>
  <cdr:relSizeAnchor xmlns:cdr="http://schemas.openxmlformats.org/drawingml/2006/chartDrawing">
    <cdr:from>
      <cdr:x>0.3019</cdr:x>
      <cdr:y>0.35985</cdr:y>
    </cdr:from>
    <cdr:to>
      <cdr:x>0.35581</cdr:x>
      <cdr:y>0.45353</cdr:y>
    </cdr:to>
    <cdr:sp macro="" textlink="">
      <cdr:nvSpPr>
        <cdr:cNvPr id="3" name="TextBox 1"/>
        <cdr:cNvSpPr txBox="1"/>
      </cdr:nvSpPr>
      <cdr:spPr>
        <a:xfrm xmlns:a="http://schemas.openxmlformats.org/drawingml/2006/main">
          <a:off x="2016224" y="1659632"/>
          <a:ext cx="360040" cy="432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2400" dirty="0" smtClean="0">
              <a:solidFill>
                <a:schemeClr val="bg1"/>
              </a:solidFill>
            </a:rPr>
            <a:t>Β</a:t>
          </a:r>
          <a:endParaRPr lang="el-GR" sz="2400" dirty="0">
            <a:solidFill>
              <a:schemeClr val="bg1"/>
            </a:solidFill>
          </a:endParaRPr>
        </a:p>
      </cdr:txBody>
    </cdr:sp>
  </cdr:relSizeAnchor>
  <cdr:relSizeAnchor xmlns:cdr="http://schemas.openxmlformats.org/drawingml/2006/chartDrawing">
    <cdr:from>
      <cdr:x>0.33424</cdr:x>
      <cdr:y>0.68773</cdr:y>
    </cdr:from>
    <cdr:to>
      <cdr:x>0.38815</cdr:x>
      <cdr:y>0.78141</cdr:y>
    </cdr:to>
    <cdr:sp macro="" textlink="">
      <cdr:nvSpPr>
        <cdr:cNvPr id="4" name="TextBox 1"/>
        <cdr:cNvSpPr txBox="1"/>
      </cdr:nvSpPr>
      <cdr:spPr>
        <a:xfrm xmlns:a="http://schemas.openxmlformats.org/drawingml/2006/main">
          <a:off x="2232248" y="3171800"/>
          <a:ext cx="360040" cy="432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2400" dirty="0" smtClean="0">
              <a:solidFill>
                <a:schemeClr val="bg1"/>
              </a:solidFill>
            </a:rPr>
            <a:t>Γ</a:t>
          </a:r>
          <a:endParaRPr lang="el-GR" sz="24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0.23721</cdr:x>
      <cdr:y>0.12565</cdr:y>
    </cdr:from>
    <cdr:to>
      <cdr:x>0.29112</cdr:x>
      <cdr:y>0.21933</cdr:y>
    </cdr:to>
    <cdr:sp macro="" textlink="">
      <cdr:nvSpPr>
        <cdr:cNvPr id="2" name="TextBox 1"/>
        <cdr:cNvSpPr txBox="1"/>
      </cdr:nvSpPr>
      <cdr:spPr>
        <a:xfrm xmlns:a="http://schemas.openxmlformats.org/drawingml/2006/main">
          <a:off x="1584176" y="579512"/>
          <a:ext cx="360040"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l-GR" sz="2400" dirty="0" smtClean="0">
              <a:solidFill>
                <a:schemeClr val="bg1"/>
              </a:solidFill>
            </a:rPr>
            <a:t>Α</a:t>
          </a:r>
          <a:endParaRPr lang="el-GR" sz="2400" dirty="0">
            <a:solidFill>
              <a:schemeClr val="bg1"/>
            </a:solidFill>
          </a:endParaRPr>
        </a:p>
      </cdr:txBody>
    </cdr:sp>
  </cdr:relSizeAnchor>
  <cdr:relSizeAnchor xmlns:cdr="http://schemas.openxmlformats.org/drawingml/2006/chartDrawing">
    <cdr:from>
      <cdr:x>0.3019</cdr:x>
      <cdr:y>0.35985</cdr:y>
    </cdr:from>
    <cdr:to>
      <cdr:x>0.35581</cdr:x>
      <cdr:y>0.45353</cdr:y>
    </cdr:to>
    <cdr:sp macro="" textlink="">
      <cdr:nvSpPr>
        <cdr:cNvPr id="3" name="TextBox 1"/>
        <cdr:cNvSpPr txBox="1"/>
      </cdr:nvSpPr>
      <cdr:spPr>
        <a:xfrm xmlns:a="http://schemas.openxmlformats.org/drawingml/2006/main">
          <a:off x="2016224" y="1659632"/>
          <a:ext cx="360040" cy="432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2400" dirty="0" smtClean="0">
              <a:solidFill>
                <a:schemeClr val="bg1"/>
              </a:solidFill>
            </a:rPr>
            <a:t>Β</a:t>
          </a:r>
          <a:endParaRPr lang="el-GR" sz="2400" dirty="0">
            <a:solidFill>
              <a:schemeClr val="bg1"/>
            </a:solidFill>
          </a:endParaRPr>
        </a:p>
      </cdr:txBody>
    </cdr:sp>
  </cdr:relSizeAnchor>
  <cdr:relSizeAnchor xmlns:cdr="http://schemas.openxmlformats.org/drawingml/2006/chartDrawing">
    <cdr:from>
      <cdr:x>0.33424</cdr:x>
      <cdr:y>0.68773</cdr:y>
    </cdr:from>
    <cdr:to>
      <cdr:x>0.38815</cdr:x>
      <cdr:y>0.78141</cdr:y>
    </cdr:to>
    <cdr:sp macro="" textlink="">
      <cdr:nvSpPr>
        <cdr:cNvPr id="4" name="TextBox 1"/>
        <cdr:cNvSpPr txBox="1"/>
      </cdr:nvSpPr>
      <cdr:spPr>
        <a:xfrm xmlns:a="http://schemas.openxmlformats.org/drawingml/2006/main">
          <a:off x="2232248" y="3171800"/>
          <a:ext cx="360040" cy="43204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2400" dirty="0" smtClean="0">
              <a:solidFill>
                <a:schemeClr val="bg1"/>
              </a:solidFill>
            </a:rPr>
            <a:t>Γ</a:t>
          </a:r>
          <a:endParaRPr lang="el-GR" sz="24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84260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69180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Ανάλογα με τη διαδικασία πολυμερισμού και τα σχετικά κλάσματα του είδους των ομάδων μονομερών, είναι δυνατές διαφορετικές διευθετήσεις στην αλληλουχία κατά μήκος των πολυμερών αλυσίδων. </a:t>
            </a:r>
            <a:endParaRPr lang="en-US" sz="1200" dirty="0" smtClean="0"/>
          </a:p>
          <a:p>
            <a:r>
              <a:rPr lang="el-GR" sz="1200" b="1" dirty="0" smtClean="0"/>
              <a:t>συμπολυμερή </a:t>
            </a:r>
            <a:r>
              <a:rPr lang="el-GR" sz="1200" b="1" dirty="0" smtClean="0">
                <a:solidFill>
                  <a:srgbClr val="C00000"/>
                </a:solidFill>
              </a:rPr>
              <a:t>τυχαίας</a:t>
            </a:r>
            <a:r>
              <a:rPr lang="el-GR" sz="1200" b="1" dirty="0" smtClean="0"/>
              <a:t> δομής</a:t>
            </a:r>
            <a:r>
              <a:rPr lang="en-US" sz="1200" b="1" dirty="0" smtClean="0"/>
              <a:t> (</a:t>
            </a:r>
            <a:r>
              <a:rPr lang="en-US" sz="1200" b="1" dirty="0" smtClean="0">
                <a:solidFill>
                  <a:schemeClr val="hlink"/>
                </a:solidFill>
              </a:rPr>
              <a:t>random</a:t>
            </a:r>
            <a:r>
              <a:rPr lang="en-US" sz="1200" b="1" dirty="0" smtClean="0"/>
              <a:t>)</a:t>
            </a:r>
            <a:r>
              <a:rPr lang="el-GR" sz="1200" dirty="0" smtClean="0"/>
              <a:t>: όταν οι δύο διαφορετικές ομάδες διασπείρονται τυχαία κατά μήκος της αλυσίδας</a:t>
            </a:r>
          </a:p>
          <a:p>
            <a:endParaRPr lang="el-GR" sz="1200" dirty="0" smtClean="0"/>
          </a:p>
          <a:p>
            <a:r>
              <a:rPr lang="el-GR" sz="1200" b="1" dirty="0" smtClean="0">
                <a:solidFill>
                  <a:srgbClr val="C00000"/>
                </a:solidFill>
              </a:rPr>
              <a:t>εναλλασσόμενα</a:t>
            </a:r>
            <a:r>
              <a:rPr lang="el-GR" sz="1200" b="1" dirty="0" smtClean="0"/>
              <a:t> συμπολυμερή</a:t>
            </a:r>
            <a:r>
              <a:rPr lang="en-US" sz="1200" b="1" dirty="0" smtClean="0"/>
              <a:t> (</a:t>
            </a:r>
            <a:r>
              <a:rPr lang="en-US" sz="1200" b="1" dirty="0" smtClean="0">
                <a:solidFill>
                  <a:schemeClr val="hlink"/>
                </a:solidFill>
              </a:rPr>
              <a:t>alternating</a:t>
            </a:r>
            <a:r>
              <a:rPr lang="en-US" sz="1200" b="1" dirty="0" smtClean="0"/>
              <a:t>)</a:t>
            </a:r>
            <a:r>
              <a:rPr lang="el-GR" sz="1200" dirty="0" smtClean="0"/>
              <a:t>: οι δύο ομάδες μονομερούς εναλάσσονται</a:t>
            </a:r>
          </a:p>
          <a:p>
            <a:endParaRPr lang="el-GR" sz="1200" dirty="0" smtClean="0"/>
          </a:p>
          <a:p>
            <a:r>
              <a:rPr lang="el-GR" sz="1200" b="1" dirty="0" smtClean="0">
                <a:solidFill>
                  <a:srgbClr val="C00000"/>
                </a:solidFill>
              </a:rPr>
              <a:t>κατά συστάδες </a:t>
            </a:r>
            <a:r>
              <a:rPr lang="el-GR" sz="1200" b="1" dirty="0" smtClean="0"/>
              <a:t>ή συσταδικά συμπολυμερή (</a:t>
            </a:r>
            <a:r>
              <a:rPr lang="en-US" sz="1200" b="1" dirty="0" smtClean="0">
                <a:solidFill>
                  <a:schemeClr val="hlink"/>
                </a:solidFill>
              </a:rPr>
              <a:t>block</a:t>
            </a:r>
            <a:r>
              <a:rPr lang="el-GR" sz="1200" b="1" dirty="0" smtClean="0"/>
              <a:t>): </a:t>
            </a:r>
            <a:r>
              <a:rPr lang="el-GR" sz="1200" i="1" dirty="0" smtClean="0"/>
              <a:t>ομοειδείς</a:t>
            </a:r>
            <a:r>
              <a:rPr lang="el-GR" sz="1200" dirty="0" smtClean="0"/>
              <a:t> ομάδες μονομερών συντάσσονται μαζί σε μεγάλα ομοιογενή τμήματα (=μπλοκ) κατά μήκος της αλυσίδας </a:t>
            </a:r>
            <a:endParaRPr lang="en-US" sz="1200" dirty="0" smtClean="0"/>
          </a:p>
          <a:p>
            <a:endParaRPr lang="el-GR" sz="1200" dirty="0" smtClean="0"/>
          </a:p>
          <a:p>
            <a:r>
              <a:rPr lang="el-GR" sz="1200" b="1" dirty="0" smtClean="0"/>
              <a:t>συμπολυμερές </a:t>
            </a:r>
            <a:r>
              <a:rPr lang="el-GR" sz="1200" b="1" dirty="0" smtClean="0">
                <a:solidFill>
                  <a:srgbClr val="C00000"/>
                </a:solidFill>
              </a:rPr>
              <a:t>εμβολιασμού</a:t>
            </a:r>
            <a:r>
              <a:rPr lang="el-GR" sz="1200" b="1" dirty="0" smtClean="0"/>
              <a:t> (</a:t>
            </a:r>
            <a:r>
              <a:rPr lang="en-US" sz="1200" b="1" dirty="0" smtClean="0">
                <a:solidFill>
                  <a:schemeClr val="hlink"/>
                </a:solidFill>
              </a:rPr>
              <a:t>graft</a:t>
            </a:r>
            <a:r>
              <a:rPr lang="en-US" sz="1200" b="1" dirty="0" smtClean="0"/>
              <a:t>)</a:t>
            </a:r>
            <a:r>
              <a:rPr lang="el-GR" sz="1200" b="1" dirty="0" smtClean="0"/>
              <a:t>:</a:t>
            </a:r>
            <a:r>
              <a:rPr lang="el-GR" sz="1200" dirty="0" smtClean="0"/>
              <a:t> όταν πλευρικές αλυσίδες ενός είδους ομοπολυμερούς μπορούν να ‘εμβολιαστούν’ σε μια κύρια αλυσίδα ομοπολυμερούς με διαφορετική ομάδα μονομερούς. </a:t>
            </a:r>
          </a:p>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dirty="0" smtClean="0"/>
          </a:p>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81539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extLst>
      <p:ext uri="{BB962C8B-B14F-4D97-AF65-F5344CB8AC3E}">
        <p14:creationId xmlns:p14="http://schemas.microsoft.com/office/powerpoint/2010/main" val="375293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180586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9066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402909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667128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0"/>
              </a:spcBef>
              <a:spcAft>
                <a:spcPts val="1200"/>
              </a:spcAft>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624616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1531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79185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16267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0509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14577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01283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50224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414325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1C20D6-714E-4475-B865-FE0AC126C054}"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52571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57F1B5-517D-4CE6-B368-8FB5C153DB1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50349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44286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104471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35719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10577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761323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67234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8120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022822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76891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72924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36101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 id="2147483709"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34267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hyperlink" Target="http://carbomers.en.ec21.com/Carbomer_940_934_980--5052089_5052090.html" TargetMode="External"/><Relationship Id="rId4" Type="http://schemas.openxmlformats.org/officeDocument/2006/relationships/hyperlink" Target="http://www.essencialquimica.com.br/produto/Edta--2Na/9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4.bin"/><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17.bin"/><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32.w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commons.wikimedia.org/wiki/User:File_Upload_Bot_(Magnus_Manske)?uselang=zh-sg" TargetMode="External"/><Relationship Id="rId3" Type="http://schemas.openxmlformats.org/officeDocument/2006/relationships/image" Target="../media/image35.png"/><Relationship Id="rId7" Type="http://schemas.openxmlformats.org/officeDocument/2006/relationships/hyperlink" Target="http://commons.wikimedia.org/wiki/File:Stress-strain1.svg?uselang=zh-s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hyperlink" Target="http://creativecommons.org/licenses/by-sa/3.0/deed.zh"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hyperlink" Target="http://creativecommons.org/licenses/by-sa/3.0/deed.zh" TargetMode="External"/><Relationship Id="rId4" Type="http://schemas.openxmlformats.org/officeDocument/2006/relationships/hyperlink" Target="http://en.wikipedia.org/wiki/File:StressStrainWEB.sv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Young's_modulu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File:Polymer_picture.svg" TargetMode="External"/><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hyperlink" Target="http://cool.conservation-us.org/coolaic/sg/bpg/annual/v03/bp03-04.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File:Kauri_gum_unpolished_side.jpg" TargetMode="External"/><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hyperlink" Target="http://cool.conservation-us.org/coolaic/sg/bpg/annual/v03/bp03-04.html" TargetMode="External"/><Relationship Id="rId4" Type="http://schemas.openxmlformats.org/officeDocument/2006/relationships/hyperlink" Target="http://creativecommons.org/licenses/by-sa/3.0/deed.en"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hyperlink" Target="http://cool.conservation-us.org/coolaic/sg/bpg/annual/v03/bp03-04.html"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hyperlink" Target="http://cool.conservation-us.org/coolaic/sg/bpg/annual/v03/bp03-04.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chemeClr val="tx1"/>
                </a:solidFill>
                <a:latin typeface="+mn-lt"/>
              </a:rPr>
              <a:t>Επιστήμη Υλικών ΙΙ (Θ)</a:t>
            </a:r>
            <a:endParaRPr lang="el-GR" sz="44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11</a:t>
            </a:r>
            <a:r>
              <a:rPr lang="el-GR" sz="2800" dirty="0" smtClean="0"/>
              <a:t>:</a:t>
            </a:r>
            <a:r>
              <a:rPr lang="en-US" sz="2800" dirty="0" smtClean="0"/>
              <a:t> </a:t>
            </a:r>
            <a:r>
              <a:rPr lang="el-GR" sz="2800" dirty="0"/>
              <a:t>Πολυμερή και συνθετικές </a:t>
            </a:r>
            <a:r>
              <a:rPr lang="el-GR" sz="2800" dirty="0" smtClean="0"/>
              <a:t>ρητίνες (γ’ μέρος)</a:t>
            </a:r>
            <a:endParaRPr lang="el-GR" sz="2800" dirty="0" smtClean="0"/>
          </a:p>
          <a:p>
            <a:pPr>
              <a:spcBef>
                <a:spcPts val="0"/>
              </a:spcBef>
              <a:spcAft>
                <a:spcPts val="1200"/>
              </a:spcAft>
            </a:pPr>
            <a:r>
              <a:rPr lang="el-GR" sz="2400" dirty="0" smtClean="0"/>
              <a:t>Σταμάτης </a:t>
            </a:r>
            <a:r>
              <a:rPr lang="el-GR" sz="2400" dirty="0"/>
              <a:t>Μπογιατζής, επίκουρος καθηγητής</a:t>
            </a:r>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sz="quarter"/>
          </p:nvPr>
        </p:nvSpPr>
        <p:spPr>
          <a:xfrm>
            <a:off x="467544" y="188640"/>
            <a:ext cx="8229600" cy="850106"/>
          </a:xfrm>
        </p:spPr>
        <p:txBody>
          <a:bodyPr>
            <a:normAutofit/>
          </a:bodyPr>
          <a:lstStyle/>
          <a:p>
            <a:r>
              <a:rPr lang="el-GR" dirty="0" smtClean="0"/>
              <a:t>Η πολυαιθυλενογλυκόλη (</a:t>
            </a:r>
            <a:r>
              <a:rPr lang="en-US" dirty="0" smtClean="0"/>
              <a:t>PEG)</a:t>
            </a:r>
            <a:endParaRPr lang="el-GR" dirty="0" smtClean="0"/>
          </a:p>
        </p:txBody>
      </p:sp>
      <p:graphicFrame>
        <p:nvGraphicFramePr>
          <p:cNvPr id="91210" name="Group 74"/>
          <p:cNvGraphicFramePr>
            <a:graphicFrameLocks noGrp="1"/>
          </p:cNvGraphicFramePr>
          <p:nvPr>
            <p:ph sz="quarter" idx="1"/>
            <p:extLst>
              <p:ext uri="{D42A27DB-BD31-4B8C-83A1-F6EECF244321}">
                <p14:modId xmlns:p14="http://schemas.microsoft.com/office/powerpoint/2010/main" val="3756457107"/>
              </p:ext>
            </p:extLst>
          </p:nvPr>
        </p:nvGraphicFramePr>
        <p:xfrm>
          <a:off x="395536" y="1196752"/>
          <a:ext cx="8579296" cy="5250952"/>
        </p:xfrm>
        <a:graphic>
          <a:graphicData uri="http://schemas.openxmlformats.org/drawingml/2006/table">
            <a:tbl>
              <a:tblPr/>
              <a:tblGrid>
                <a:gridCol w="1470505"/>
                <a:gridCol w="2518543"/>
                <a:gridCol w="1475556"/>
                <a:gridCol w="3114692"/>
              </a:tblGrid>
              <a:tr h="501718">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l-GR" sz="1600" b="1" i="0" u="none" strike="noStrike" cap="none" normalizeH="0" baseline="0" dirty="0" smtClean="0">
                          <a:ln>
                            <a:noFill/>
                          </a:ln>
                          <a:solidFill>
                            <a:schemeClr val="bg1"/>
                          </a:solidFill>
                          <a:effectLst/>
                          <a:latin typeface="Arial" pitchFamily="34" charset="0"/>
                        </a:rPr>
                        <a:t>Ονομασία</a:t>
                      </a:r>
                      <a:r>
                        <a:rPr kumimoji="0" lang="en-US" sz="1600" b="1" i="0" u="none" strike="noStrike" cap="none" normalizeH="0" baseline="0" dirty="0" smtClean="0">
                          <a:ln>
                            <a:noFill/>
                          </a:ln>
                          <a:solidFill>
                            <a:schemeClr val="bg1"/>
                          </a:solidFill>
                          <a:effectLst/>
                          <a:latin typeface="Arial" pitchFamily="34" charset="0"/>
                        </a:rPr>
                        <a:t> </a:t>
                      </a:r>
                      <a:endParaRPr kumimoji="0" lang="el-GR" sz="1600" b="1" i="0" u="none" strike="noStrike" cap="none" normalizeH="0" baseline="0" dirty="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l-GR" sz="1600" b="1" i="0" u="none" strike="noStrike" cap="none" normalizeH="0" baseline="0" dirty="0" smtClean="0">
                          <a:ln>
                            <a:noFill/>
                          </a:ln>
                          <a:solidFill>
                            <a:schemeClr val="bg1"/>
                          </a:solidFill>
                          <a:effectLst/>
                          <a:latin typeface="Arial" pitchFamily="34" charset="0"/>
                        </a:rPr>
                        <a:t>Χημ. τύπος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l-GR" sz="1600" b="1" i="0" u="none" strike="noStrike" cap="none" normalizeH="0" baseline="0" dirty="0" smtClean="0">
                          <a:ln>
                            <a:noFill/>
                          </a:ln>
                          <a:solidFill>
                            <a:schemeClr val="bg1"/>
                          </a:solidFill>
                          <a:effectLst/>
                          <a:latin typeface="Arial" pitchFamily="34" charset="0"/>
                        </a:rPr>
                        <a:t>Μοριακό βάρος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600"/>
                        </a:spcBef>
                        <a:spcAft>
                          <a:spcPts val="600"/>
                        </a:spcAft>
                        <a:buClrTx/>
                        <a:buSzTx/>
                        <a:buFontTx/>
                        <a:buNone/>
                        <a:tabLst/>
                      </a:pPr>
                      <a:r>
                        <a:rPr kumimoji="0" lang="el-GR" sz="1600" b="1" i="0" u="none" strike="noStrike" cap="none" normalizeH="0" baseline="0" dirty="0" smtClean="0">
                          <a:ln>
                            <a:noFill/>
                          </a:ln>
                          <a:solidFill>
                            <a:schemeClr val="bg1"/>
                          </a:solidFill>
                          <a:effectLst/>
                          <a:latin typeface="Arial" pitchFamily="34" charset="0"/>
                        </a:rPr>
                        <a:t>Ιδιότητες</a:t>
                      </a:r>
                      <a:r>
                        <a:rPr kumimoji="0" lang="en-US" sz="1600" b="1" i="0" u="none" strike="noStrike" cap="none" normalizeH="0" baseline="0" dirty="0" smtClean="0">
                          <a:ln>
                            <a:noFill/>
                          </a:ln>
                          <a:solidFill>
                            <a:schemeClr val="bg1"/>
                          </a:solidFill>
                          <a:effectLst/>
                          <a:latin typeface="Arial" pitchFamily="34" charset="0"/>
                        </a:rPr>
                        <a:t> </a:t>
                      </a:r>
                      <a:endParaRPr kumimoji="0" lang="el-GR" sz="1600" b="1"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14006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PEG 400</a:t>
                      </a: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380-420</a:t>
                      </a: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rPr>
                        <a:t>Πολύ υδρόφιλο. Διαυγές, άχρωμο υγρό, υψηλού ιξώδους.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9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PEG600</a:t>
                      </a: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570-630</a:t>
                      </a: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rPr>
                        <a:t>Υδρόφιλο, πολύ υψηλού ιξώδους υγρό.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12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PEG1000</a:t>
                      </a:r>
                      <a:endParaRPr kumimoji="0" lang="el-G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950-1050</a:t>
                      </a:r>
                      <a:endParaRPr kumimoji="0" lang="el-GR"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rPr>
                        <a:t>Μικρή υδροφιλικότητα. Τασιενεργό. Μαλακό λευκό στερεό</a:t>
                      </a:r>
                      <a:r>
                        <a:rPr kumimoji="0" lang="en-US" sz="1800" b="0" i="0" u="none" strike="noStrike" cap="none" normalizeH="0" baseline="0" dirty="0" smtClean="0">
                          <a:ln>
                            <a:noFill/>
                          </a:ln>
                          <a:solidFill>
                            <a:schemeClr val="tx1"/>
                          </a:solidFill>
                          <a:effectLst/>
                          <a:latin typeface="+mn-lt"/>
                        </a:rPr>
                        <a:t> (</a:t>
                      </a:r>
                      <a:r>
                        <a:rPr kumimoji="0" lang="el-GR" sz="1800" b="0" i="0" u="none" strike="noStrike" cap="none" normalizeH="0" baseline="0" dirty="0" smtClean="0">
                          <a:ln>
                            <a:noFill/>
                          </a:ln>
                          <a:solidFill>
                            <a:schemeClr val="tx1"/>
                          </a:solidFill>
                          <a:effectLst/>
                          <a:latin typeface="+mn-lt"/>
                        </a:rPr>
                        <a:t>λευκή πάστα</a:t>
                      </a:r>
                      <a:r>
                        <a:rPr kumimoji="0" lang="en-US" sz="1800" b="0" i="0" u="none" strike="noStrike" cap="none" normalizeH="0" baseline="0" dirty="0" smtClean="0">
                          <a:ln>
                            <a:noFill/>
                          </a:ln>
                          <a:solidFill>
                            <a:schemeClr val="tx1"/>
                          </a:solidFill>
                          <a:effectLst/>
                          <a:latin typeface="+mn-lt"/>
                        </a:rPr>
                        <a:t>)</a:t>
                      </a:r>
                      <a:r>
                        <a:rPr kumimoji="0" lang="el-GR" sz="1800" b="0" i="0" u="none" strike="noStrike" cap="none" normalizeH="0" baseline="0" dirty="0" smtClean="0">
                          <a:ln>
                            <a:noFill/>
                          </a:ln>
                          <a:solidFill>
                            <a:schemeClr val="tx1"/>
                          </a:solidFill>
                          <a:effectLst/>
                          <a:latin typeface="+mn-lt"/>
                        </a:rPr>
                        <a:t>, με υφή κεριού. Σχηματίζει μικκυλιακό γαλάκτωμα με το νερό και διαλύεται σε </a:t>
                      </a:r>
                      <a:r>
                        <a:rPr kumimoji="0" lang="el-GR" sz="1800" b="0" i="1" u="none" strike="noStrike" cap="none" normalizeH="0" baseline="0" dirty="0" smtClean="0">
                          <a:ln>
                            <a:noFill/>
                          </a:ln>
                          <a:solidFill>
                            <a:schemeClr val="tx1"/>
                          </a:solidFill>
                          <a:effectLst/>
                          <a:latin typeface="+mn-lt"/>
                        </a:rPr>
                        <a:t>αρωματικούς</a:t>
                      </a:r>
                      <a:r>
                        <a:rPr kumimoji="0" lang="el-GR" sz="1800" b="0" i="0" u="none" strike="noStrike" cap="none" normalizeH="0" baseline="0" dirty="0" smtClean="0">
                          <a:ln>
                            <a:noFill/>
                          </a:ln>
                          <a:solidFill>
                            <a:schemeClr val="tx1"/>
                          </a:solidFill>
                          <a:effectLst/>
                          <a:latin typeface="+mn-lt"/>
                        </a:rPr>
                        <a:t> υδρογονάνθρακες.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362" name="Object 49"/>
          <p:cNvGraphicFramePr>
            <a:graphicFrameLocks noGrp="1" noChangeAspect="1"/>
          </p:cNvGraphicFramePr>
          <p:nvPr>
            <p:ph sz="quarter" idx="2"/>
            <p:extLst>
              <p:ext uri="{D42A27DB-BD31-4B8C-83A1-F6EECF244321}">
                <p14:modId xmlns:p14="http://schemas.microsoft.com/office/powerpoint/2010/main" val="146653449"/>
              </p:ext>
            </p:extLst>
          </p:nvPr>
        </p:nvGraphicFramePr>
        <p:xfrm>
          <a:off x="2122628" y="1952515"/>
          <a:ext cx="2024063" cy="1036638"/>
        </p:xfrm>
        <a:graphic>
          <a:graphicData uri="http://schemas.openxmlformats.org/presentationml/2006/ole">
            <mc:AlternateContent xmlns:mc="http://schemas.openxmlformats.org/markup-compatibility/2006">
              <mc:Choice xmlns:v="urn:schemas-microsoft-com:vml" Requires="v">
                <p:oleObj spid="_x0000_s2092" name="ChemSketch" r:id="rId3" imgW="2023920" imgH="1036440" progId="ACD.ChemSketch.20">
                  <p:embed/>
                </p:oleObj>
              </mc:Choice>
              <mc:Fallback>
                <p:oleObj name="ChemSketch" r:id="rId3" imgW="2023920" imgH="103644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628" y="1952515"/>
                        <a:ext cx="2024063"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51"/>
          <p:cNvGraphicFramePr>
            <a:graphicFrameLocks noGrp="1" noChangeAspect="1"/>
          </p:cNvGraphicFramePr>
          <p:nvPr>
            <p:ph sz="quarter" idx="3"/>
            <p:extLst>
              <p:ext uri="{D42A27DB-BD31-4B8C-83A1-F6EECF244321}">
                <p14:modId xmlns:p14="http://schemas.microsoft.com/office/powerpoint/2010/main" val="4276805318"/>
              </p:ext>
            </p:extLst>
          </p:nvPr>
        </p:nvGraphicFramePr>
        <p:xfrm>
          <a:off x="2109977" y="3384603"/>
          <a:ext cx="2024063" cy="1036638"/>
        </p:xfrm>
        <a:graphic>
          <a:graphicData uri="http://schemas.openxmlformats.org/presentationml/2006/ole">
            <mc:AlternateContent xmlns:mc="http://schemas.openxmlformats.org/markup-compatibility/2006">
              <mc:Choice xmlns:v="urn:schemas-microsoft-com:vml" Requires="v">
                <p:oleObj spid="_x0000_s2093" name="ChemSketch" r:id="rId5" imgW="2023920" imgH="1036440" progId="ACD.ChemSketch.20">
                  <p:embed/>
                </p:oleObj>
              </mc:Choice>
              <mc:Fallback>
                <p:oleObj name="ChemSketch" r:id="rId5" imgW="2023920" imgH="103644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977" y="3384603"/>
                        <a:ext cx="2024063"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55"/>
          <p:cNvGraphicFramePr>
            <a:graphicFrameLocks noGrp="1" noChangeAspect="1"/>
          </p:cNvGraphicFramePr>
          <p:nvPr>
            <p:ph sz="quarter" idx="4"/>
            <p:extLst>
              <p:ext uri="{D42A27DB-BD31-4B8C-83A1-F6EECF244321}">
                <p14:modId xmlns:p14="http://schemas.microsoft.com/office/powerpoint/2010/main" val="3769919383"/>
              </p:ext>
            </p:extLst>
          </p:nvPr>
        </p:nvGraphicFramePr>
        <p:xfrm>
          <a:off x="2206916" y="4653136"/>
          <a:ext cx="1905000" cy="976312"/>
        </p:xfrm>
        <a:graphic>
          <a:graphicData uri="http://schemas.openxmlformats.org/presentationml/2006/ole">
            <mc:AlternateContent xmlns:mc="http://schemas.openxmlformats.org/markup-compatibility/2006">
              <mc:Choice xmlns:v="urn:schemas-microsoft-com:vml" Requires="v">
                <p:oleObj spid="_x0000_s2094" name="ChemSketch" r:id="rId7" imgW="2023920" imgH="1036440" progId="ACD.ChemSketch.20">
                  <p:embed/>
                </p:oleObj>
              </mc:Choice>
              <mc:Fallback>
                <p:oleObj name="ChemSketch" r:id="rId7" imgW="2023920" imgH="1036440" progId="ACD.ChemSketch.2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6916" y="4653136"/>
                        <a:ext cx="190500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5257F1B5-517D-4CE6-B368-8FB5C153DB11}"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782909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01617"/>
            <a:ext cx="8229600" cy="1143000"/>
          </a:xfrm>
        </p:spPr>
        <p:txBody>
          <a:bodyPr>
            <a:normAutofit fontScale="90000"/>
          </a:bodyPr>
          <a:lstStyle/>
          <a:p>
            <a:r>
              <a:rPr lang="el-GR" dirty="0" smtClean="0"/>
              <a:t>Μικκυλιακές δομές από την </a:t>
            </a:r>
            <a:r>
              <a:rPr lang="en-US" dirty="0" smtClean="0"/>
              <a:t>PEG1000</a:t>
            </a:r>
            <a:r>
              <a:rPr lang="el-GR" dirty="0" smtClean="0"/>
              <a:t/>
            </a:r>
            <a:br>
              <a:rPr lang="el-GR" dirty="0" smtClean="0"/>
            </a:br>
            <a:r>
              <a:rPr lang="el-GR" sz="3600" b="0" dirty="0" smtClean="0"/>
              <a:t>(1 από 2)</a:t>
            </a:r>
            <a:endParaRPr lang="el-GR" sz="3600" b="0" dirty="0"/>
          </a:p>
        </p:txBody>
      </p:sp>
      <p:graphicFrame>
        <p:nvGraphicFramePr>
          <p:cNvPr id="135171" name="Object 3"/>
          <p:cNvGraphicFramePr>
            <a:graphicFrameLocks noChangeAspect="1"/>
          </p:cNvGraphicFramePr>
          <p:nvPr>
            <p:extLst>
              <p:ext uri="{D42A27DB-BD31-4B8C-83A1-F6EECF244321}">
                <p14:modId xmlns:p14="http://schemas.microsoft.com/office/powerpoint/2010/main" val="1943818745"/>
              </p:ext>
            </p:extLst>
          </p:nvPr>
        </p:nvGraphicFramePr>
        <p:xfrm>
          <a:off x="571500" y="1523544"/>
          <a:ext cx="4800600" cy="4825102"/>
        </p:xfrm>
        <a:graphic>
          <a:graphicData uri="http://schemas.openxmlformats.org/presentationml/2006/ole">
            <mc:AlternateContent xmlns:mc="http://schemas.openxmlformats.org/markup-compatibility/2006">
              <mc:Choice xmlns:v="urn:schemas-microsoft-com:vml" Requires="v">
                <p:oleObj spid="_x0000_s3089" name="ChemSketch" r:id="rId3" imgW="10744920" imgH="10800000" progId="ACD.ChemSketch.20">
                  <p:embed/>
                </p:oleObj>
              </mc:Choice>
              <mc:Fallback>
                <p:oleObj name="ChemSketch" r:id="rId3" imgW="10744920" imgH="108000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23544"/>
                        <a:ext cx="4800600" cy="482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8 - TextBox"/>
          <p:cNvSpPr txBox="1"/>
          <p:nvPr/>
        </p:nvSpPr>
        <p:spPr>
          <a:xfrm>
            <a:off x="5726838" y="1683885"/>
            <a:ext cx="3257872" cy="4493538"/>
          </a:xfrm>
          <a:prstGeom prst="rect">
            <a:avLst/>
          </a:prstGeom>
          <a:noFill/>
        </p:spPr>
        <p:txBody>
          <a:bodyPr wrap="square" rtlCol="0">
            <a:spAutoFit/>
          </a:bodyPr>
          <a:lstStyle/>
          <a:p>
            <a:r>
              <a:rPr lang="en-US" sz="2200" dirty="0" smtClean="0">
                <a:solidFill>
                  <a:prstClr val="black"/>
                </a:solidFill>
                <a:latin typeface="+mn-lt"/>
              </a:rPr>
              <a:t>Oil-in-water micelle</a:t>
            </a:r>
          </a:p>
          <a:p>
            <a:endParaRPr lang="en-US" sz="2200" dirty="0">
              <a:solidFill>
                <a:prstClr val="black"/>
              </a:solidFill>
              <a:latin typeface="+mn-lt"/>
            </a:endParaRPr>
          </a:p>
          <a:p>
            <a:r>
              <a:rPr lang="el-GR" sz="2200" dirty="0" smtClean="0">
                <a:solidFill>
                  <a:prstClr val="black"/>
                </a:solidFill>
                <a:latin typeface="+mn-lt"/>
              </a:rPr>
              <a:t>Η αναδίπλωση του μακρομορίου έχει σαν αποτέλεσμα να δημιουργείται μια περιοχή (στα άκρα των αλυσίδων) πλούσια σε υδροξύλια (και άρα υψηλή πολικότητα) και μια άλλη πλούσια σε αιθερικές περιοχές (και άρα με αρκετά χαμηλότερη πολικότητα).</a:t>
            </a:r>
            <a:endParaRPr lang="el-GR" sz="2200" dirty="0">
              <a:solidFill>
                <a:prstClr val="black"/>
              </a:solidFill>
              <a:latin typeface="+mn-lt"/>
            </a:endParaRPr>
          </a:p>
        </p:txBody>
      </p:sp>
      <p:sp>
        <p:nvSpPr>
          <p:cNvPr id="11" name="10 - Έλλειψη"/>
          <p:cNvSpPr/>
          <p:nvPr/>
        </p:nvSpPr>
        <p:spPr bwMode="auto">
          <a:xfrm>
            <a:off x="381000" y="1210332"/>
            <a:ext cx="5181600" cy="5257800"/>
          </a:xfrm>
          <a:prstGeom prst="ellipse">
            <a:avLst/>
          </a:prstGeom>
          <a:solidFill>
            <a:schemeClr val="accent5">
              <a:lumMod val="90000"/>
              <a:alpha val="1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l-GR" dirty="0" smtClean="0">
              <a:solidFill>
                <a:prstClr val="black"/>
              </a:solidFill>
            </a:endParaRPr>
          </a:p>
        </p:txBody>
      </p:sp>
      <p:sp>
        <p:nvSpPr>
          <p:cNvPr id="10" name="9 - Έλλειψη"/>
          <p:cNvSpPr/>
          <p:nvPr/>
        </p:nvSpPr>
        <p:spPr bwMode="auto">
          <a:xfrm>
            <a:off x="381000" y="1196752"/>
            <a:ext cx="5181600" cy="5257800"/>
          </a:xfrm>
          <a:prstGeom prst="ellipse">
            <a:avLst/>
          </a:prstGeom>
          <a:gradFill flip="none" rotWithShape="1">
            <a:gsLst>
              <a:gs pos="0">
                <a:schemeClr val="tx2">
                  <a:lumMod val="40000"/>
                  <a:lumOff val="60000"/>
                  <a:shade val="30000"/>
                  <a:satMod val="115000"/>
                  <a:alpha val="0"/>
                </a:schemeClr>
              </a:gs>
              <a:gs pos="63000">
                <a:schemeClr val="tx2">
                  <a:lumMod val="40000"/>
                  <a:lumOff val="60000"/>
                  <a:shade val="67500"/>
                  <a:satMod val="115000"/>
                </a:schemeClr>
              </a:gs>
              <a:gs pos="100000">
                <a:schemeClr val="tx2">
                  <a:lumMod val="40000"/>
                  <a:lumOff val="60000"/>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l-GR" dirty="0" smtClean="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5257F1B5-517D-4CE6-B368-8FB5C153DB11}"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324472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164195"/>
            <a:ext cx="8229600" cy="1143000"/>
          </a:xfrm>
        </p:spPr>
        <p:txBody>
          <a:bodyPr>
            <a:normAutofit fontScale="90000"/>
          </a:bodyPr>
          <a:lstStyle/>
          <a:p>
            <a:r>
              <a:rPr lang="el-GR" dirty="0" smtClean="0"/>
              <a:t>Μικκυλιακές δομές από την </a:t>
            </a:r>
            <a:r>
              <a:rPr lang="en-US" dirty="0" smtClean="0"/>
              <a:t>PEG1000</a:t>
            </a:r>
            <a:r>
              <a:rPr lang="el-GR" dirty="0" smtClean="0"/>
              <a:t/>
            </a:r>
            <a:br>
              <a:rPr lang="el-GR" dirty="0" smtClean="0"/>
            </a:br>
            <a:r>
              <a:rPr lang="el-GR" sz="3600" b="0" dirty="0" smtClean="0"/>
              <a:t>(2 από 2)</a:t>
            </a:r>
            <a:endParaRPr lang="el-GR" sz="3600" b="0" dirty="0"/>
          </a:p>
        </p:txBody>
      </p:sp>
      <p:graphicFrame>
        <p:nvGraphicFramePr>
          <p:cNvPr id="135170" name="Object 2"/>
          <p:cNvGraphicFramePr>
            <a:graphicFrameLocks noChangeAspect="1"/>
          </p:cNvGraphicFramePr>
          <p:nvPr>
            <p:extLst>
              <p:ext uri="{D42A27DB-BD31-4B8C-83A1-F6EECF244321}">
                <p14:modId xmlns:p14="http://schemas.microsoft.com/office/powerpoint/2010/main" val="61956878"/>
              </p:ext>
            </p:extLst>
          </p:nvPr>
        </p:nvGraphicFramePr>
        <p:xfrm>
          <a:off x="216531" y="1417638"/>
          <a:ext cx="4800600" cy="4656891"/>
        </p:xfrm>
        <a:graphic>
          <a:graphicData uri="http://schemas.openxmlformats.org/presentationml/2006/ole">
            <mc:AlternateContent xmlns:mc="http://schemas.openxmlformats.org/markup-compatibility/2006">
              <mc:Choice xmlns:v="urn:schemas-microsoft-com:vml" Requires="v">
                <p:oleObj spid="_x0000_s4113" name="ChemSketch" r:id="rId3" imgW="10800000" imgH="10476720" progId="ACD.ChemSketch.20">
                  <p:embed/>
                </p:oleObj>
              </mc:Choice>
              <mc:Fallback>
                <p:oleObj name="ChemSketch" r:id="rId3" imgW="10800000" imgH="104767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1" y="1417638"/>
                        <a:ext cx="4800600" cy="465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3 - TextBox"/>
          <p:cNvSpPr txBox="1"/>
          <p:nvPr/>
        </p:nvSpPr>
        <p:spPr>
          <a:xfrm>
            <a:off x="5437313" y="1988840"/>
            <a:ext cx="3706687" cy="2123658"/>
          </a:xfrm>
          <a:prstGeom prst="rect">
            <a:avLst/>
          </a:prstGeom>
          <a:noFill/>
        </p:spPr>
        <p:txBody>
          <a:bodyPr wrap="square" rtlCol="0">
            <a:spAutoFit/>
          </a:bodyPr>
          <a:lstStyle/>
          <a:p>
            <a:r>
              <a:rPr lang="en-US" sz="2200" dirty="0" smtClean="0">
                <a:solidFill>
                  <a:prstClr val="black"/>
                </a:solidFill>
                <a:latin typeface="+mn-lt"/>
              </a:rPr>
              <a:t>Water-in-oil (reverse micelle)</a:t>
            </a:r>
            <a:endParaRPr lang="el-GR" sz="2200" dirty="0" smtClean="0">
              <a:solidFill>
                <a:prstClr val="black"/>
              </a:solidFill>
              <a:latin typeface="+mn-lt"/>
            </a:endParaRPr>
          </a:p>
          <a:p>
            <a:r>
              <a:rPr lang="el-GR" sz="2200" dirty="0" smtClean="0">
                <a:solidFill>
                  <a:prstClr val="black"/>
                </a:solidFill>
                <a:latin typeface="+mn-lt"/>
              </a:rPr>
              <a:t>Στην περίπτωση αυτή, το αναδιπλωμένο μόριο προσανατολίζεται αντίθετα από την περίπτωση </a:t>
            </a:r>
            <a:r>
              <a:rPr lang="en-US" sz="2200" dirty="0" smtClean="0">
                <a:solidFill>
                  <a:prstClr val="black"/>
                </a:solidFill>
                <a:latin typeface="+mn-lt"/>
              </a:rPr>
              <a:t>oil-in water</a:t>
            </a:r>
            <a:endParaRPr lang="el-GR" sz="2200" dirty="0" smtClean="0">
              <a:solidFill>
                <a:prstClr val="black"/>
              </a:solidFill>
              <a:latin typeface="+mn-lt"/>
            </a:endParaRPr>
          </a:p>
        </p:txBody>
      </p:sp>
      <p:sp>
        <p:nvSpPr>
          <p:cNvPr id="5" name="9 - Έλλειψη"/>
          <p:cNvSpPr/>
          <p:nvPr/>
        </p:nvSpPr>
        <p:spPr bwMode="auto">
          <a:xfrm>
            <a:off x="76201" y="1196752"/>
            <a:ext cx="5181600" cy="5257800"/>
          </a:xfrm>
          <a:prstGeom prst="ellipse">
            <a:avLst/>
          </a:prstGeom>
          <a:gradFill flip="none" rotWithShape="1">
            <a:gsLst>
              <a:gs pos="0">
                <a:schemeClr val="accent3">
                  <a:lumMod val="40000"/>
                  <a:lumOff val="60000"/>
                  <a:shade val="30000"/>
                  <a:satMod val="115000"/>
                </a:schemeClr>
              </a:gs>
              <a:gs pos="70000">
                <a:schemeClr val="accent3">
                  <a:lumMod val="40000"/>
                  <a:lumOff val="60000"/>
                  <a:shade val="67500"/>
                  <a:satMod val="115000"/>
                  <a:alpha val="20000"/>
                </a:schemeClr>
              </a:gs>
              <a:gs pos="100000">
                <a:schemeClr val="accent3">
                  <a:lumMod val="40000"/>
                  <a:lumOff val="60000"/>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l-GR" dirty="0" smtClean="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5257F1B5-517D-4CE6-B368-8FB5C153DB11}"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118490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
          <p:cNvSpPr>
            <a:spLocks noGrp="1" noChangeArrowheads="1"/>
          </p:cNvSpPr>
          <p:nvPr>
            <p:ph type="title"/>
          </p:nvPr>
        </p:nvSpPr>
        <p:spPr/>
        <p:txBody>
          <a:bodyPr>
            <a:noAutofit/>
          </a:bodyPr>
          <a:lstStyle/>
          <a:p>
            <a:pPr eaLnBrk="1" hangingPunct="1"/>
            <a:r>
              <a:rPr lang="el-GR" dirty="0" smtClean="0"/>
              <a:t>Ακρυλικά πολυμερή: </a:t>
            </a:r>
            <a:br>
              <a:rPr lang="el-GR" dirty="0" smtClean="0"/>
            </a:br>
            <a:r>
              <a:rPr lang="el-GR" dirty="0" smtClean="0"/>
              <a:t>Πολυακρυλικό οξύ</a:t>
            </a:r>
          </a:p>
        </p:txBody>
      </p:sp>
      <p:sp>
        <p:nvSpPr>
          <p:cNvPr id="16389" name="Line 11"/>
          <p:cNvSpPr>
            <a:spLocks noChangeShapeType="1"/>
          </p:cNvSpPr>
          <p:nvPr/>
        </p:nvSpPr>
        <p:spPr bwMode="auto">
          <a:xfrm>
            <a:off x="3581400" y="3657600"/>
            <a:ext cx="1295400" cy="0"/>
          </a:xfrm>
          <a:prstGeom prst="line">
            <a:avLst/>
          </a:prstGeom>
          <a:noFill/>
          <a:ln w="19050">
            <a:solidFill>
              <a:schemeClr val="tx1"/>
            </a:solidFill>
            <a:round/>
            <a:headEnd/>
            <a:tailEnd type="triangle" w="lg" len="lg"/>
          </a:ln>
        </p:spPr>
        <p:txBody>
          <a:bodyPr/>
          <a:lstStyle/>
          <a:p>
            <a:endParaRPr lang="el-GR" dirty="0">
              <a:solidFill>
                <a:prstClr val="black"/>
              </a:solidFill>
            </a:endParaRPr>
          </a:p>
        </p:txBody>
      </p:sp>
      <p:sp>
        <p:nvSpPr>
          <p:cNvPr id="16390" name="Oval 12"/>
          <p:cNvSpPr>
            <a:spLocks noChangeArrowheads="1"/>
          </p:cNvSpPr>
          <p:nvPr/>
        </p:nvSpPr>
        <p:spPr bwMode="auto">
          <a:xfrm>
            <a:off x="5638800" y="2514600"/>
            <a:ext cx="1676400" cy="914400"/>
          </a:xfrm>
          <a:prstGeom prst="ellipse">
            <a:avLst/>
          </a:prstGeom>
          <a:solidFill>
            <a:schemeClr val="accent1">
              <a:alpha val="20000"/>
            </a:schemeClr>
          </a:solidFill>
          <a:ln w="9525">
            <a:solidFill>
              <a:schemeClr val="tx1"/>
            </a:solidFill>
            <a:round/>
            <a:headEnd/>
            <a:tailEnd/>
          </a:ln>
        </p:spPr>
        <p:txBody>
          <a:bodyPr wrap="none" anchor="ctr"/>
          <a:lstStyle/>
          <a:p>
            <a:pPr algn="ctr"/>
            <a:endParaRPr lang="el-GR" dirty="0">
              <a:solidFill>
                <a:prstClr val="black"/>
              </a:solidFill>
            </a:endParaRPr>
          </a:p>
        </p:txBody>
      </p:sp>
      <p:sp>
        <p:nvSpPr>
          <p:cNvPr id="90125" name="Text Box 13"/>
          <p:cNvSpPr txBox="1">
            <a:spLocks noChangeArrowheads="1"/>
          </p:cNvSpPr>
          <p:nvPr/>
        </p:nvSpPr>
        <p:spPr bwMode="auto">
          <a:xfrm>
            <a:off x="3505200" y="1676400"/>
            <a:ext cx="2971800" cy="366713"/>
          </a:xfrm>
          <a:prstGeom prst="rect">
            <a:avLst/>
          </a:prstGeom>
          <a:noFill/>
          <a:ln w="9525">
            <a:noFill/>
            <a:miter lim="800000"/>
            <a:headEnd/>
            <a:tailEnd/>
          </a:ln>
        </p:spPr>
        <p:txBody>
          <a:bodyPr wrap="none">
            <a:spAutoFit/>
          </a:bodyPr>
          <a:lstStyle/>
          <a:p>
            <a:pPr algn="ctr"/>
            <a:r>
              <a:rPr lang="el-GR" dirty="0">
                <a:solidFill>
                  <a:prstClr val="black"/>
                </a:solidFill>
              </a:rPr>
              <a:t>Ομάδα καρβοξυλικού οξέος</a:t>
            </a:r>
          </a:p>
        </p:txBody>
      </p:sp>
      <p:sp>
        <p:nvSpPr>
          <p:cNvPr id="90126" name="AutoShape 14"/>
          <p:cNvSpPr>
            <a:spLocks noChangeArrowheads="1"/>
          </p:cNvSpPr>
          <p:nvPr/>
        </p:nvSpPr>
        <p:spPr bwMode="auto">
          <a:xfrm rot="-1955555">
            <a:off x="5943600" y="2133600"/>
            <a:ext cx="304800" cy="457200"/>
          </a:xfrm>
          <a:prstGeom prst="downArrow">
            <a:avLst>
              <a:gd name="adj1" fmla="val 50000"/>
              <a:gd name="adj2" fmla="val 37500"/>
            </a:avLst>
          </a:prstGeom>
          <a:solidFill>
            <a:srgbClr val="FF0000"/>
          </a:solidFill>
          <a:ln w="9525">
            <a:solidFill>
              <a:schemeClr val="tx1"/>
            </a:solidFill>
            <a:miter lim="800000"/>
            <a:headEnd/>
            <a:tailEnd/>
          </a:ln>
        </p:spPr>
        <p:txBody>
          <a:bodyPr vert="eaVert" wrap="none" anchor="ctr"/>
          <a:lstStyle/>
          <a:p>
            <a:pPr algn="ctr"/>
            <a:endParaRPr lang="el-GR" dirty="0">
              <a:solidFill>
                <a:prstClr val="black"/>
              </a:solidFill>
            </a:endParaRPr>
          </a:p>
        </p:txBody>
      </p:sp>
      <p:sp>
        <p:nvSpPr>
          <p:cNvPr id="90127" name="AutoShape 15"/>
          <p:cNvSpPr>
            <a:spLocks noChangeArrowheads="1"/>
          </p:cNvSpPr>
          <p:nvPr/>
        </p:nvSpPr>
        <p:spPr bwMode="auto">
          <a:xfrm rot="-3054369">
            <a:off x="1333500" y="4229100"/>
            <a:ext cx="1447800" cy="457200"/>
          </a:xfrm>
          <a:prstGeom prst="rightArrow">
            <a:avLst>
              <a:gd name="adj1" fmla="val 50000"/>
              <a:gd name="adj2" fmla="val 79167"/>
            </a:avLst>
          </a:prstGeom>
          <a:solidFill>
            <a:srgbClr val="FF0000">
              <a:alpha val="23137"/>
            </a:srgb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90128" name="Text Box 16"/>
          <p:cNvSpPr txBox="1">
            <a:spLocks noChangeArrowheads="1"/>
          </p:cNvSpPr>
          <p:nvPr/>
        </p:nvSpPr>
        <p:spPr bwMode="auto">
          <a:xfrm>
            <a:off x="425450" y="5029200"/>
            <a:ext cx="2393950" cy="1190625"/>
          </a:xfrm>
          <a:prstGeom prst="rect">
            <a:avLst/>
          </a:prstGeom>
          <a:noFill/>
          <a:ln w="9525">
            <a:noFill/>
            <a:miter lim="800000"/>
            <a:headEnd/>
            <a:tailEnd/>
          </a:ln>
        </p:spPr>
        <p:txBody>
          <a:bodyPr>
            <a:spAutoFit/>
          </a:bodyPr>
          <a:lstStyle/>
          <a:p>
            <a:pPr algn="ctr"/>
            <a:r>
              <a:rPr lang="el-GR" dirty="0">
                <a:solidFill>
                  <a:prstClr val="black"/>
                </a:solidFill>
              </a:rPr>
              <a:t>Μονομερές: διπλός δεσμός (ακόρεστο μόριο με 2 άνθρακες </a:t>
            </a:r>
            <a:r>
              <a:rPr lang="en-US" dirty="0">
                <a:solidFill>
                  <a:prstClr val="black"/>
                </a:solidFill>
              </a:rPr>
              <a:t>sp2 </a:t>
            </a:r>
            <a:r>
              <a:rPr lang="el-GR" dirty="0">
                <a:solidFill>
                  <a:prstClr val="black"/>
                </a:solidFill>
              </a:rPr>
              <a:t>γεωμετρίας)</a:t>
            </a:r>
          </a:p>
        </p:txBody>
      </p:sp>
      <p:sp>
        <p:nvSpPr>
          <p:cNvPr id="90129" name="AutoShape 17"/>
          <p:cNvSpPr>
            <a:spLocks noChangeArrowheads="1"/>
          </p:cNvSpPr>
          <p:nvPr/>
        </p:nvSpPr>
        <p:spPr bwMode="auto">
          <a:xfrm rot="-3054369">
            <a:off x="4870450" y="4229100"/>
            <a:ext cx="1447800" cy="457200"/>
          </a:xfrm>
          <a:prstGeom prst="rightArrow">
            <a:avLst>
              <a:gd name="adj1" fmla="val 50000"/>
              <a:gd name="adj2" fmla="val 79167"/>
            </a:avLst>
          </a:prstGeom>
          <a:solidFill>
            <a:srgbClr val="FF0000">
              <a:alpha val="23137"/>
            </a:srgb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90130" name="Text Box 18"/>
          <p:cNvSpPr txBox="1">
            <a:spLocks noChangeArrowheads="1"/>
          </p:cNvSpPr>
          <p:nvPr/>
        </p:nvSpPr>
        <p:spPr bwMode="auto">
          <a:xfrm>
            <a:off x="3962400" y="5029200"/>
            <a:ext cx="3581400" cy="1190625"/>
          </a:xfrm>
          <a:prstGeom prst="rect">
            <a:avLst/>
          </a:prstGeom>
          <a:noFill/>
          <a:ln w="9525">
            <a:noFill/>
            <a:miter lim="800000"/>
            <a:headEnd/>
            <a:tailEnd/>
          </a:ln>
        </p:spPr>
        <p:txBody>
          <a:bodyPr>
            <a:spAutoFit/>
          </a:bodyPr>
          <a:lstStyle/>
          <a:p>
            <a:pPr algn="ctr"/>
            <a:r>
              <a:rPr lang="el-GR" dirty="0">
                <a:solidFill>
                  <a:prstClr val="black"/>
                </a:solidFill>
              </a:rPr>
              <a:t>Ο διπλός δεσμός μετατράπηκε σε απλό και οι άνθρακες </a:t>
            </a:r>
            <a:r>
              <a:rPr lang="en-US" dirty="0">
                <a:solidFill>
                  <a:prstClr val="black"/>
                </a:solidFill>
              </a:rPr>
              <a:t>sp2 </a:t>
            </a:r>
            <a:r>
              <a:rPr lang="el-GR" dirty="0">
                <a:solidFill>
                  <a:prstClr val="black"/>
                </a:solidFill>
              </a:rPr>
              <a:t>γεωμετρίας μετατράπηκαν σε </a:t>
            </a:r>
            <a:r>
              <a:rPr lang="en-US" dirty="0">
                <a:solidFill>
                  <a:prstClr val="black"/>
                </a:solidFill>
              </a:rPr>
              <a:t>sp3.</a:t>
            </a:r>
            <a:endParaRPr lang="el-GR" dirty="0">
              <a:solidFill>
                <a:prstClr val="black"/>
              </a:solidFill>
            </a:endParaRPr>
          </a:p>
        </p:txBody>
      </p:sp>
      <p:graphicFrame>
        <p:nvGraphicFramePr>
          <p:cNvPr id="16386" name="Object 5"/>
          <p:cNvGraphicFramePr>
            <a:graphicFrameLocks noGrp="1" noChangeAspect="1"/>
          </p:cNvGraphicFramePr>
          <p:nvPr>
            <p:ph sz="half" idx="1"/>
          </p:nvPr>
        </p:nvGraphicFramePr>
        <p:xfrm>
          <a:off x="1828800" y="2667000"/>
          <a:ext cx="1716088" cy="2133600"/>
        </p:xfrm>
        <a:graphic>
          <a:graphicData uri="http://schemas.openxmlformats.org/presentationml/2006/ole">
            <mc:AlternateContent xmlns:mc="http://schemas.openxmlformats.org/markup-compatibility/2006">
              <mc:Choice xmlns:v="urn:schemas-microsoft-com:vml" Requires="v">
                <p:oleObj spid="_x0000_s5150" name="ChemSketch" r:id="rId3" imgW="1069920" imgH="1332000" progId="ACD.ChemSketch.20">
                  <p:embed/>
                </p:oleObj>
              </mc:Choice>
              <mc:Fallback>
                <p:oleObj name="ChemSketch" r:id="rId3" imgW="1069920" imgH="13320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67000"/>
                        <a:ext cx="17160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8"/>
          <p:cNvGraphicFramePr>
            <a:graphicFrameLocks noGrp="1" noChangeAspect="1"/>
          </p:cNvGraphicFramePr>
          <p:nvPr>
            <p:ph sz="half" idx="2"/>
          </p:nvPr>
        </p:nvGraphicFramePr>
        <p:xfrm>
          <a:off x="4876800" y="2743200"/>
          <a:ext cx="2362200" cy="2035175"/>
        </p:xfrm>
        <a:graphic>
          <a:graphicData uri="http://schemas.openxmlformats.org/presentationml/2006/ole">
            <mc:AlternateContent xmlns:mc="http://schemas.openxmlformats.org/markup-compatibility/2006">
              <mc:Choice xmlns:v="urn:schemas-microsoft-com:vml" Requires="v">
                <p:oleObj spid="_x0000_s5151" name="ChemSketch" r:id="rId5" imgW="1557360" imgH="1341000" progId="ACD.ChemSketch.20">
                  <p:embed/>
                </p:oleObj>
              </mc:Choice>
              <mc:Fallback>
                <p:oleObj name="ChemSketch" r:id="rId5" imgW="1557360" imgH="134100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743200"/>
                        <a:ext cx="23622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7" name="Text Box 19"/>
          <p:cNvSpPr txBox="1">
            <a:spLocks noChangeArrowheads="1"/>
          </p:cNvSpPr>
          <p:nvPr/>
        </p:nvSpPr>
        <p:spPr bwMode="auto">
          <a:xfrm>
            <a:off x="2971800" y="3276600"/>
            <a:ext cx="2393950" cy="307975"/>
          </a:xfrm>
          <a:prstGeom prst="rect">
            <a:avLst/>
          </a:prstGeom>
          <a:solidFill>
            <a:schemeClr val="bg1"/>
          </a:solidFill>
          <a:ln w="9525">
            <a:noFill/>
            <a:miter lim="800000"/>
            <a:headEnd/>
            <a:tailEnd/>
          </a:ln>
        </p:spPr>
        <p:txBody>
          <a:bodyPr>
            <a:spAutoFit/>
          </a:bodyPr>
          <a:lstStyle/>
          <a:p>
            <a:pPr algn="ctr"/>
            <a:r>
              <a:rPr lang="el-GR" sz="1400" dirty="0" smtClean="0">
                <a:solidFill>
                  <a:prstClr val="black"/>
                </a:solidFill>
              </a:rPr>
              <a:t>Πολυμερισμός ?</a:t>
            </a:r>
            <a:endParaRPr lang="el-GR" dirty="0">
              <a:solidFill>
                <a:prstClr val="black"/>
              </a:solidFill>
            </a:endParaRPr>
          </a:p>
        </p:txBody>
      </p:sp>
      <p:sp>
        <p:nvSpPr>
          <p:cNvPr id="16398" name="Oval 20"/>
          <p:cNvSpPr>
            <a:spLocks noChangeArrowheads="1"/>
          </p:cNvSpPr>
          <p:nvPr/>
        </p:nvSpPr>
        <p:spPr bwMode="auto">
          <a:xfrm>
            <a:off x="2057400" y="2438400"/>
            <a:ext cx="1676400" cy="914400"/>
          </a:xfrm>
          <a:prstGeom prst="ellipse">
            <a:avLst/>
          </a:prstGeom>
          <a:solidFill>
            <a:schemeClr val="accent1">
              <a:alpha val="20000"/>
            </a:schemeClr>
          </a:solidFill>
          <a:ln w="9525">
            <a:solidFill>
              <a:schemeClr val="tx1"/>
            </a:solidFill>
            <a:round/>
            <a:headEnd/>
            <a:tailEnd/>
          </a:ln>
        </p:spPr>
        <p:txBody>
          <a:bodyPr wrap="none" anchor="ctr"/>
          <a:lstStyle/>
          <a:p>
            <a:pPr algn="ctr"/>
            <a:endParaRPr lang="el-GR" dirty="0">
              <a:solidFill>
                <a:prstClr val="black"/>
              </a:solidFill>
            </a:endParaRPr>
          </a:p>
        </p:txBody>
      </p:sp>
      <p:sp>
        <p:nvSpPr>
          <p:cNvPr id="90133" name="AutoShape 21"/>
          <p:cNvSpPr>
            <a:spLocks noChangeArrowheads="1"/>
          </p:cNvSpPr>
          <p:nvPr/>
        </p:nvSpPr>
        <p:spPr bwMode="auto">
          <a:xfrm rot="1936200">
            <a:off x="3505200" y="2133600"/>
            <a:ext cx="304800" cy="457200"/>
          </a:xfrm>
          <a:prstGeom prst="downArrow">
            <a:avLst>
              <a:gd name="adj1" fmla="val 50000"/>
              <a:gd name="adj2" fmla="val 37500"/>
            </a:avLst>
          </a:prstGeom>
          <a:solidFill>
            <a:srgbClr val="FF0000"/>
          </a:solidFill>
          <a:ln w="9525">
            <a:solidFill>
              <a:schemeClr val="tx1"/>
            </a:solidFill>
            <a:miter lim="800000"/>
            <a:headEnd/>
            <a:tailEnd/>
          </a:ln>
        </p:spPr>
        <p:txBody>
          <a:bodyPr vert="eaVert" wrap="none" anchor="ctr"/>
          <a:lstStyle/>
          <a:p>
            <a:pPr algn="ctr"/>
            <a:endParaRPr lang="el-GR"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8693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0126"/>
                                        </p:tgtEl>
                                        <p:attrNameLst>
                                          <p:attrName>style.visibility</p:attrName>
                                        </p:attrNameLst>
                                      </p:cBhvr>
                                      <p:to>
                                        <p:strVal val="visible"/>
                                      </p:to>
                                    </p:set>
                                    <p:anim calcmode="lin" valueType="num">
                                      <p:cBhvr>
                                        <p:cTn id="7" dur="500" fill="hold"/>
                                        <p:tgtEl>
                                          <p:spTgt spid="90126"/>
                                        </p:tgtEl>
                                        <p:attrNameLst>
                                          <p:attrName>ppt_w</p:attrName>
                                        </p:attrNameLst>
                                      </p:cBhvr>
                                      <p:tavLst>
                                        <p:tav tm="0">
                                          <p:val>
                                            <p:fltVal val="0"/>
                                          </p:val>
                                        </p:tav>
                                        <p:tav tm="100000">
                                          <p:val>
                                            <p:strVal val="#ppt_w"/>
                                          </p:val>
                                        </p:tav>
                                      </p:tavLst>
                                    </p:anim>
                                    <p:anim calcmode="lin" valueType="num">
                                      <p:cBhvr>
                                        <p:cTn id="8" dur="500" fill="hold"/>
                                        <p:tgtEl>
                                          <p:spTgt spid="90126"/>
                                        </p:tgtEl>
                                        <p:attrNameLst>
                                          <p:attrName>ppt_h</p:attrName>
                                        </p:attrNameLst>
                                      </p:cBhvr>
                                      <p:tavLst>
                                        <p:tav tm="0">
                                          <p:val>
                                            <p:fltVal val="0"/>
                                          </p:val>
                                        </p:tav>
                                        <p:tav tm="100000">
                                          <p:val>
                                            <p:strVal val="#ppt_h"/>
                                          </p:val>
                                        </p:tav>
                                      </p:tavLst>
                                    </p:anim>
                                    <p:animEffect transition="in" filter="fade">
                                      <p:cBhvr>
                                        <p:cTn id="9" dur="500"/>
                                        <p:tgtEl>
                                          <p:spTgt spid="901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0133"/>
                                        </p:tgtEl>
                                        <p:attrNameLst>
                                          <p:attrName>style.visibility</p:attrName>
                                        </p:attrNameLst>
                                      </p:cBhvr>
                                      <p:to>
                                        <p:strVal val="visible"/>
                                      </p:to>
                                    </p:set>
                                    <p:anim calcmode="lin" valueType="num">
                                      <p:cBhvr>
                                        <p:cTn id="12" dur="500" fill="hold"/>
                                        <p:tgtEl>
                                          <p:spTgt spid="90133"/>
                                        </p:tgtEl>
                                        <p:attrNameLst>
                                          <p:attrName>ppt_w</p:attrName>
                                        </p:attrNameLst>
                                      </p:cBhvr>
                                      <p:tavLst>
                                        <p:tav tm="0">
                                          <p:val>
                                            <p:fltVal val="0"/>
                                          </p:val>
                                        </p:tav>
                                        <p:tav tm="100000">
                                          <p:val>
                                            <p:strVal val="#ppt_w"/>
                                          </p:val>
                                        </p:tav>
                                      </p:tavLst>
                                    </p:anim>
                                    <p:anim calcmode="lin" valueType="num">
                                      <p:cBhvr>
                                        <p:cTn id="13" dur="500" fill="hold"/>
                                        <p:tgtEl>
                                          <p:spTgt spid="90133"/>
                                        </p:tgtEl>
                                        <p:attrNameLst>
                                          <p:attrName>ppt_h</p:attrName>
                                        </p:attrNameLst>
                                      </p:cBhvr>
                                      <p:tavLst>
                                        <p:tav tm="0">
                                          <p:val>
                                            <p:fltVal val="0"/>
                                          </p:val>
                                        </p:tav>
                                        <p:tav tm="100000">
                                          <p:val>
                                            <p:strVal val="#ppt_h"/>
                                          </p:val>
                                        </p:tav>
                                      </p:tavLst>
                                    </p:anim>
                                    <p:animEffect transition="in" filter="fade">
                                      <p:cBhvr>
                                        <p:cTn id="14" dur="500"/>
                                        <p:tgtEl>
                                          <p:spTgt spid="9013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0125"/>
                                        </p:tgtEl>
                                        <p:attrNameLst>
                                          <p:attrName>style.visibility</p:attrName>
                                        </p:attrNameLst>
                                      </p:cBhvr>
                                      <p:to>
                                        <p:strVal val="visible"/>
                                      </p:to>
                                    </p:set>
                                    <p:anim calcmode="lin" valueType="num">
                                      <p:cBhvr>
                                        <p:cTn id="17" dur="500" fill="hold"/>
                                        <p:tgtEl>
                                          <p:spTgt spid="90125"/>
                                        </p:tgtEl>
                                        <p:attrNameLst>
                                          <p:attrName>ppt_w</p:attrName>
                                        </p:attrNameLst>
                                      </p:cBhvr>
                                      <p:tavLst>
                                        <p:tav tm="0">
                                          <p:val>
                                            <p:fltVal val="0"/>
                                          </p:val>
                                        </p:tav>
                                        <p:tav tm="100000">
                                          <p:val>
                                            <p:strVal val="#ppt_w"/>
                                          </p:val>
                                        </p:tav>
                                      </p:tavLst>
                                    </p:anim>
                                    <p:anim calcmode="lin" valueType="num">
                                      <p:cBhvr>
                                        <p:cTn id="18" dur="500" fill="hold"/>
                                        <p:tgtEl>
                                          <p:spTgt spid="90125"/>
                                        </p:tgtEl>
                                        <p:attrNameLst>
                                          <p:attrName>ppt_h</p:attrName>
                                        </p:attrNameLst>
                                      </p:cBhvr>
                                      <p:tavLst>
                                        <p:tav tm="0">
                                          <p:val>
                                            <p:fltVal val="0"/>
                                          </p:val>
                                        </p:tav>
                                        <p:tav tm="100000">
                                          <p:val>
                                            <p:strVal val="#ppt_h"/>
                                          </p:val>
                                        </p:tav>
                                      </p:tavLst>
                                    </p:anim>
                                    <p:animEffect transition="in" filter="fade">
                                      <p:cBhvr>
                                        <p:cTn id="19" dur="500"/>
                                        <p:tgtEl>
                                          <p:spTgt spid="9012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90127"/>
                                        </p:tgtEl>
                                        <p:attrNameLst>
                                          <p:attrName>style.visibility</p:attrName>
                                        </p:attrNameLst>
                                      </p:cBhvr>
                                      <p:to>
                                        <p:strVal val="visible"/>
                                      </p:to>
                                    </p:set>
                                    <p:anim calcmode="lin" valueType="num">
                                      <p:cBhvr>
                                        <p:cTn id="24" dur="500" fill="hold"/>
                                        <p:tgtEl>
                                          <p:spTgt spid="90127"/>
                                        </p:tgtEl>
                                        <p:attrNameLst>
                                          <p:attrName>ppt_w</p:attrName>
                                        </p:attrNameLst>
                                      </p:cBhvr>
                                      <p:tavLst>
                                        <p:tav tm="0">
                                          <p:val>
                                            <p:fltVal val="0"/>
                                          </p:val>
                                        </p:tav>
                                        <p:tav tm="100000">
                                          <p:val>
                                            <p:strVal val="#ppt_w"/>
                                          </p:val>
                                        </p:tav>
                                      </p:tavLst>
                                    </p:anim>
                                    <p:anim calcmode="lin" valueType="num">
                                      <p:cBhvr>
                                        <p:cTn id="25" dur="500" fill="hold"/>
                                        <p:tgtEl>
                                          <p:spTgt spid="90127"/>
                                        </p:tgtEl>
                                        <p:attrNameLst>
                                          <p:attrName>ppt_h</p:attrName>
                                        </p:attrNameLst>
                                      </p:cBhvr>
                                      <p:tavLst>
                                        <p:tav tm="0">
                                          <p:val>
                                            <p:fltVal val="0"/>
                                          </p:val>
                                        </p:tav>
                                        <p:tav tm="100000">
                                          <p:val>
                                            <p:strVal val="#ppt_h"/>
                                          </p:val>
                                        </p:tav>
                                      </p:tavLst>
                                    </p:anim>
                                    <p:animEffect transition="in" filter="fade">
                                      <p:cBhvr>
                                        <p:cTn id="26" dur="500"/>
                                        <p:tgtEl>
                                          <p:spTgt spid="9012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90128"/>
                                        </p:tgtEl>
                                        <p:attrNameLst>
                                          <p:attrName>style.visibility</p:attrName>
                                        </p:attrNameLst>
                                      </p:cBhvr>
                                      <p:to>
                                        <p:strVal val="visible"/>
                                      </p:to>
                                    </p:set>
                                    <p:anim calcmode="lin" valueType="num">
                                      <p:cBhvr>
                                        <p:cTn id="29" dur="500" fill="hold"/>
                                        <p:tgtEl>
                                          <p:spTgt spid="90128"/>
                                        </p:tgtEl>
                                        <p:attrNameLst>
                                          <p:attrName>ppt_w</p:attrName>
                                        </p:attrNameLst>
                                      </p:cBhvr>
                                      <p:tavLst>
                                        <p:tav tm="0">
                                          <p:val>
                                            <p:fltVal val="0"/>
                                          </p:val>
                                        </p:tav>
                                        <p:tav tm="100000">
                                          <p:val>
                                            <p:strVal val="#ppt_w"/>
                                          </p:val>
                                        </p:tav>
                                      </p:tavLst>
                                    </p:anim>
                                    <p:anim calcmode="lin" valueType="num">
                                      <p:cBhvr>
                                        <p:cTn id="30" dur="500" fill="hold"/>
                                        <p:tgtEl>
                                          <p:spTgt spid="90128"/>
                                        </p:tgtEl>
                                        <p:attrNameLst>
                                          <p:attrName>ppt_h</p:attrName>
                                        </p:attrNameLst>
                                      </p:cBhvr>
                                      <p:tavLst>
                                        <p:tav tm="0">
                                          <p:val>
                                            <p:fltVal val="0"/>
                                          </p:val>
                                        </p:tav>
                                        <p:tav tm="100000">
                                          <p:val>
                                            <p:strVal val="#ppt_h"/>
                                          </p:val>
                                        </p:tav>
                                      </p:tavLst>
                                    </p:anim>
                                    <p:animEffect transition="in" filter="fade">
                                      <p:cBhvr>
                                        <p:cTn id="31" dur="500"/>
                                        <p:tgtEl>
                                          <p:spTgt spid="9012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90129"/>
                                        </p:tgtEl>
                                        <p:attrNameLst>
                                          <p:attrName>style.visibility</p:attrName>
                                        </p:attrNameLst>
                                      </p:cBhvr>
                                      <p:to>
                                        <p:strVal val="visible"/>
                                      </p:to>
                                    </p:set>
                                    <p:anim calcmode="lin" valueType="num">
                                      <p:cBhvr>
                                        <p:cTn id="36" dur="500" fill="hold"/>
                                        <p:tgtEl>
                                          <p:spTgt spid="90129"/>
                                        </p:tgtEl>
                                        <p:attrNameLst>
                                          <p:attrName>ppt_w</p:attrName>
                                        </p:attrNameLst>
                                      </p:cBhvr>
                                      <p:tavLst>
                                        <p:tav tm="0">
                                          <p:val>
                                            <p:fltVal val="0"/>
                                          </p:val>
                                        </p:tav>
                                        <p:tav tm="100000">
                                          <p:val>
                                            <p:strVal val="#ppt_w"/>
                                          </p:val>
                                        </p:tav>
                                      </p:tavLst>
                                    </p:anim>
                                    <p:anim calcmode="lin" valueType="num">
                                      <p:cBhvr>
                                        <p:cTn id="37" dur="500" fill="hold"/>
                                        <p:tgtEl>
                                          <p:spTgt spid="90129"/>
                                        </p:tgtEl>
                                        <p:attrNameLst>
                                          <p:attrName>ppt_h</p:attrName>
                                        </p:attrNameLst>
                                      </p:cBhvr>
                                      <p:tavLst>
                                        <p:tav tm="0">
                                          <p:val>
                                            <p:fltVal val="0"/>
                                          </p:val>
                                        </p:tav>
                                        <p:tav tm="100000">
                                          <p:val>
                                            <p:strVal val="#ppt_h"/>
                                          </p:val>
                                        </p:tav>
                                      </p:tavLst>
                                    </p:anim>
                                    <p:animEffect transition="in" filter="fade">
                                      <p:cBhvr>
                                        <p:cTn id="38" dur="500"/>
                                        <p:tgtEl>
                                          <p:spTgt spid="90129"/>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90130"/>
                                        </p:tgtEl>
                                        <p:attrNameLst>
                                          <p:attrName>style.visibility</p:attrName>
                                        </p:attrNameLst>
                                      </p:cBhvr>
                                      <p:to>
                                        <p:strVal val="visible"/>
                                      </p:to>
                                    </p:set>
                                    <p:anim calcmode="lin" valueType="num">
                                      <p:cBhvr>
                                        <p:cTn id="41" dur="500" fill="hold"/>
                                        <p:tgtEl>
                                          <p:spTgt spid="90130"/>
                                        </p:tgtEl>
                                        <p:attrNameLst>
                                          <p:attrName>ppt_w</p:attrName>
                                        </p:attrNameLst>
                                      </p:cBhvr>
                                      <p:tavLst>
                                        <p:tav tm="0">
                                          <p:val>
                                            <p:fltVal val="0"/>
                                          </p:val>
                                        </p:tav>
                                        <p:tav tm="100000">
                                          <p:val>
                                            <p:strVal val="#ppt_w"/>
                                          </p:val>
                                        </p:tav>
                                      </p:tavLst>
                                    </p:anim>
                                    <p:anim calcmode="lin" valueType="num">
                                      <p:cBhvr>
                                        <p:cTn id="42" dur="500" fill="hold"/>
                                        <p:tgtEl>
                                          <p:spTgt spid="90130"/>
                                        </p:tgtEl>
                                        <p:attrNameLst>
                                          <p:attrName>ppt_h</p:attrName>
                                        </p:attrNameLst>
                                      </p:cBhvr>
                                      <p:tavLst>
                                        <p:tav tm="0">
                                          <p:val>
                                            <p:fltVal val="0"/>
                                          </p:val>
                                        </p:tav>
                                        <p:tav tm="100000">
                                          <p:val>
                                            <p:strVal val="#ppt_h"/>
                                          </p:val>
                                        </p:tav>
                                      </p:tavLst>
                                    </p:anim>
                                    <p:animEffect transition="in" filter="fade">
                                      <p:cBhvr>
                                        <p:cTn id="43" dur="500"/>
                                        <p:tgtEl>
                                          <p:spTgt spid="90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p:bldP spid="90126" grpId="0" animBg="1"/>
      <p:bldP spid="90127" grpId="0" animBg="1"/>
      <p:bldP spid="90128" grpId="0"/>
      <p:bldP spid="90129" grpId="0" animBg="1"/>
      <p:bldP spid="90130" grpId="0"/>
      <p:bldP spid="901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6"/>
          <p:cNvSpPr>
            <a:spLocks noGrp="1" noChangeArrowheads="1"/>
          </p:cNvSpPr>
          <p:nvPr>
            <p:ph type="title"/>
          </p:nvPr>
        </p:nvSpPr>
        <p:spPr>
          <a:xfrm>
            <a:off x="467544" y="116632"/>
            <a:ext cx="8229600" cy="922114"/>
          </a:xfrm>
        </p:spPr>
        <p:txBody>
          <a:bodyPr/>
          <a:lstStyle/>
          <a:p>
            <a:r>
              <a:rPr lang="el-GR" dirty="0" smtClean="0"/>
              <a:t>Πολυακρυλικό οξύ</a:t>
            </a:r>
          </a:p>
        </p:txBody>
      </p:sp>
      <p:graphicFrame>
        <p:nvGraphicFramePr>
          <p:cNvPr id="101438" name="Group 62"/>
          <p:cNvGraphicFramePr>
            <a:graphicFrameLocks noGrp="1"/>
          </p:cNvGraphicFramePr>
          <p:nvPr>
            <p:ph idx="1"/>
            <p:extLst>
              <p:ext uri="{D42A27DB-BD31-4B8C-83A1-F6EECF244321}">
                <p14:modId xmlns:p14="http://schemas.microsoft.com/office/powerpoint/2010/main" val="2929896929"/>
              </p:ext>
            </p:extLst>
          </p:nvPr>
        </p:nvGraphicFramePr>
        <p:xfrm>
          <a:off x="147276" y="1268760"/>
          <a:ext cx="8870136" cy="5398051"/>
        </p:xfrm>
        <a:graphic>
          <a:graphicData uri="http://schemas.openxmlformats.org/drawingml/2006/table">
            <a:tbl>
              <a:tblPr/>
              <a:tblGrid>
                <a:gridCol w="2032740"/>
                <a:gridCol w="2217534"/>
                <a:gridCol w="4619862"/>
              </a:tblGrid>
              <a:tr h="40330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rPr>
                        <a:t>ιδιότητα</a:t>
                      </a:r>
                    </a:p>
                  </a:txBody>
                  <a:tcPr anchor="ctr" horzOverflow="overflow">
                    <a:lnL cap="flat">
                      <a:noFill/>
                    </a:lnL>
                    <a:lnR>
                      <a:noFill/>
                    </a:lnR>
                    <a:lnT cap="flat">
                      <a:noFill/>
                    </a:lnT>
                    <a:lnB>
                      <a:noFill/>
                    </a:lnB>
                    <a:lnTlToBr>
                      <a:noFill/>
                    </a:lnTlToBr>
                    <a:lnBlToTr>
                      <a:noFill/>
                    </a:lnBlToTr>
                    <a:solidFill>
                      <a:schemeClr val="accent2">
                        <a:lumMod val="40000"/>
                        <a:lumOff val="60000"/>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rPr>
                        <a:t>τιμή</a:t>
                      </a:r>
                    </a:p>
                  </a:txBody>
                  <a:tcPr anchor="ctr" horzOverflow="overflow">
                    <a:lnL>
                      <a:noFill/>
                    </a:lnL>
                    <a:lnR>
                      <a:noFill/>
                    </a:lnR>
                    <a:lnT cap="flat">
                      <a:noFill/>
                    </a:lnT>
                    <a:lnB>
                      <a:noFill/>
                    </a:lnB>
                    <a:lnTlToBr>
                      <a:noFill/>
                    </a:lnTlToBr>
                    <a:lnBlToTr>
                      <a:noFill/>
                    </a:lnBlToTr>
                    <a:solidFill>
                      <a:schemeClr val="accent2">
                        <a:lumMod val="40000"/>
                        <a:lumOff val="60000"/>
                      </a:schemeClr>
                    </a:solidFill>
                  </a:tcPr>
                </a:tc>
                <a:tc rowSpan="6">
                  <a:txBody>
                    <a:bodyPr/>
                    <a:lstStyle/>
                    <a:p>
                      <a:pPr marL="85725" marR="0" lvl="0" indent="0" algn="l" defTabSz="914400" rtl="0" eaLnBrk="0" fontAlgn="base" latinLnBrk="0" hangingPunct="0">
                        <a:lnSpc>
                          <a:spcPct val="95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Ιδιότητες: είναι </a:t>
                      </a:r>
                      <a:r>
                        <a:rPr kumimoji="0" lang="el-GR" sz="2000" b="1" i="1" u="none" strike="noStrike" cap="none" normalizeH="0" baseline="0" dirty="0" smtClean="0">
                          <a:ln>
                            <a:noFill/>
                          </a:ln>
                          <a:solidFill>
                            <a:schemeClr val="tx1"/>
                          </a:solidFill>
                          <a:effectLst/>
                          <a:latin typeface="+mn-lt"/>
                        </a:rPr>
                        <a:t>πολυηλεκτρολύτης</a:t>
                      </a:r>
                      <a:r>
                        <a:rPr kumimoji="0" lang="el-GR"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smtClean="0">
                          <a:ln>
                            <a:noFill/>
                          </a:ln>
                          <a:solidFill>
                            <a:schemeClr val="tx1"/>
                          </a:solidFill>
                          <a:effectLst/>
                          <a:latin typeface="+mn-lt"/>
                        </a:rPr>
                        <a:t>pH</a:t>
                      </a:r>
                      <a:r>
                        <a:rPr kumimoji="0" lang="el-GR" sz="2000" b="0" i="0" u="none" strike="noStrike" cap="none" normalizeH="0" baseline="0" dirty="0" smtClean="0">
                          <a:ln>
                            <a:noFill/>
                          </a:ln>
                          <a:solidFill>
                            <a:schemeClr val="tx1"/>
                          </a:solidFill>
                          <a:effectLst/>
                          <a:latin typeface="+mn-lt"/>
                        </a:rPr>
                        <a:t> όξινο. </a:t>
                      </a:r>
                    </a:p>
                    <a:p>
                      <a:pPr marL="85725" marR="0" lvl="0" indent="0" algn="l" defTabSz="914400" rtl="0" eaLnBrk="0" fontAlgn="base" latinLnBrk="0" hangingPunct="0">
                        <a:lnSpc>
                          <a:spcPct val="95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Ευδιάλυτο στο νερό, μεθανόλη, διοξάνιο, </a:t>
                      </a:r>
                      <a:r>
                        <a:rPr kumimoji="0" lang="en-US" sz="2000" b="0" i="0" u="none" strike="noStrike" cap="none" normalizeH="0" baseline="0" dirty="0" smtClean="0">
                          <a:ln>
                            <a:noFill/>
                          </a:ln>
                          <a:solidFill>
                            <a:schemeClr val="tx1"/>
                          </a:solidFill>
                          <a:effectLst/>
                          <a:latin typeface="+mn-lt"/>
                        </a:rPr>
                        <a:t>DMF</a:t>
                      </a:r>
                      <a:r>
                        <a:rPr kumimoji="0" lang="el-GR" sz="2000" b="0" i="0" u="none" strike="noStrike" cap="none" normalizeH="0" baseline="0" dirty="0" smtClean="0">
                          <a:ln>
                            <a:noFill/>
                          </a:ln>
                          <a:solidFill>
                            <a:schemeClr val="tx1"/>
                          </a:solidFill>
                          <a:effectLst/>
                          <a:latin typeface="+mn-lt"/>
                        </a:rPr>
                        <a:t>. </a:t>
                      </a:r>
                    </a:p>
                    <a:p>
                      <a:pPr marL="85725" marR="0" lvl="0" indent="0" algn="l" defTabSz="914400" rtl="0" eaLnBrk="0" fontAlgn="base" latinLnBrk="0" hangingPunct="0">
                        <a:lnSpc>
                          <a:spcPct val="95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Σχηματίζει παχύρευστο υδατικό διάλυμα. </a:t>
                      </a:r>
                    </a:p>
                    <a:p>
                      <a:pPr marL="85725" marR="0" lvl="0" indent="0" algn="l" defTabSz="914400" rtl="0" eaLnBrk="0" fontAlgn="base" latinLnBrk="0" hangingPunct="0">
                        <a:lnSpc>
                          <a:spcPct val="95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Όταν προστεθεί ηλεκτρολύτης (π.χ. </a:t>
                      </a:r>
                      <a:r>
                        <a:rPr kumimoji="0" lang="en-US" sz="2000" b="0" i="0" u="none" strike="noStrike" cap="none" normalizeH="0" baseline="0" dirty="0" smtClean="0">
                          <a:ln>
                            <a:noFill/>
                          </a:ln>
                          <a:solidFill>
                            <a:schemeClr val="tx1"/>
                          </a:solidFill>
                          <a:effectLst/>
                          <a:latin typeface="+mn-lt"/>
                        </a:rPr>
                        <a:t>NaCL) </a:t>
                      </a:r>
                      <a:r>
                        <a:rPr kumimoji="0" lang="el-GR" sz="2000" b="0" i="0" u="none" strike="noStrike" cap="none" normalizeH="0" baseline="0" dirty="0" smtClean="0">
                          <a:ln>
                            <a:noFill/>
                          </a:ln>
                          <a:solidFill>
                            <a:schemeClr val="tx1"/>
                          </a:solidFill>
                          <a:effectLst/>
                          <a:latin typeface="+mn-lt"/>
                        </a:rPr>
                        <a:t>στο διάλυμα, τότε αυτό γίνεται λεπτόρευστο υγρό [</a:t>
                      </a:r>
                      <a:r>
                        <a:rPr kumimoji="0" lang="el-GR" sz="2000" b="0" i="1" u="none" strike="noStrike" cap="none" normalizeH="0" baseline="0" dirty="0" smtClean="0">
                          <a:ln>
                            <a:noFill/>
                          </a:ln>
                          <a:solidFill>
                            <a:schemeClr val="tx1"/>
                          </a:solidFill>
                          <a:effectLst/>
                          <a:latin typeface="+mn-lt"/>
                          <a:sym typeface="Wingdings" pitchFamily="2" charset="2"/>
                        </a:rPr>
                        <a:t>δηλ. οι αλυσίδες του υλικού από εκτεταμένες, αρχίζουν και περιπλέκονται </a:t>
                      </a:r>
                      <a:r>
                        <a:rPr kumimoji="0" lang="en-US" sz="2000" b="0" i="1" u="none" strike="noStrike" cap="none" normalizeH="0" baseline="0" dirty="0" smtClean="0">
                          <a:ln>
                            <a:noFill/>
                          </a:ln>
                          <a:solidFill>
                            <a:schemeClr val="tx1"/>
                          </a:solidFill>
                          <a:effectLst/>
                          <a:latin typeface="+mn-lt"/>
                          <a:sym typeface="Wingdings" pitchFamily="2" charset="2"/>
                        </a:rPr>
                        <a:t>(random coil, </a:t>
                      </a:r>
                      <a:r>
                        <a:rPr kumimoji="0" lang="el-GR" sz="2000" b="0" i="1" u="none" strike="noStrike" cap="none" normalizeH="0" baseline="0" dirty="0" smtClean="0">
                          <a:ln>
                            <a:noFill/>
                          </a:ln>
                          <a:solidFill>
                            <a:schemeClr val="tx1"/>
                          </a:solidFill>
                          <a:effectLst/>
                          <a:latin typeface="+mn-lt"/>
                          <a:sym typeface="Wingdings" pitchFamily="2" charset="2"/>
                        </a:rPr>
                        <a:t>όπως ένα κοινό ηλεκτρικά ουδέτερο πολυμερές</a:t>
                      </a:r>
                      <a:r>
                        <a:rPr kumimoji="0" lang="el-GR" sz="2000" b="0" i="0" u="none" strike="noStrike" cap="none" normalizeH="0" baseline="0" dirty="0" smtClean="0">
                          <a:ln>
                            <a:noFill/>
                          </a:ln>
                          <a:solidFill>
                            <a:schemeClr val="tx1"/>
                          </a:solidFill>
                          <a:effectLst/>
                          <a:latin typeface="+mn-lt"/>
                          <a:sym typeface="Wingdings" pitchFamily="2" charset="2"/>
                        </a:rPr>
                        <a:t>], με αποτέλεσμα οι έλξεις μεταξύ των αλυσίδων να είναι ασθενείς και το ιξώδες χαμηλό.</a:t>
                      </a:r>
                    </a:p>
                    <a:p>
                      <a:pPr marL="85725" marR="0" lvl="0" indent="0" algn="l" defTabSz="914400" rtl="0" eaLnBrk="0" fontAlgn="base" latinLnBrk="0" hangingPunct="0">
                        <a:lnSpc>
                          <a:spcPct val="95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sym typeface="Wingdings" pitchFamily="2" charset="2"/>
                        </a:rPr>
                        <a:t>Χρήσεις</a:t>
                      </a:r>
                      <a:r>
                        <a:rPr kumimoji="0" lang="el-GR" sz="2000" b="0" i="0" u="none" strike="noStrike" cap="none" normalizeH="0" baseline="0" dirty="0" smtClean="0">
                          <a:ln>
                            <a:noFill/>
                          </a:ln>
                          <a:solidFill>
                            <a:schemeClr val="tx1"/>
                          </a:solidFill>
                          <a:effectLst/>
                          <a:latin typeface="+mn-lt"/>
                          <a:sym typeface="Wingdings" pitchFamily="2" charset="2"/>
                        </a:rPr>
                        <a:t>: σε ζελέ για μαλλιά. Σε πάνες για μωρά (επειδή μπορεί να απορροφά ποσότητες νερού πολλαπλάσιες του βάρους του)</a:t>
                      </a:r>
                      <a:endParaRPr kumimoji="0" lang="el-GR" sz="2000" b="0" i="0" u="none" strike="noStrike" cap="none" normalizeH="0" baseline="0" dirty="0" smtClean="0">
                        <a:ln>
                          <a:noFill/>
                        </a:ln>
                        <a:solidFill>
                          <a:schemeClr val="tx1"/>
                        </a:solidFill>
                        <a:effectLst/>
                        <a:latin typeface="+mn-lt"/>
                      </a:endParaRPr>
                    </a:p>
                  </a:txBody>
                  <a:tcPr anchor="ctr" horzOverflow="overflow">
                    <a:lnL>
                      <a:noFill/>
                    </a:lnL>
                    <a:lnR cap="flat">
                      <a:noFill/>
                    </a:lnR>
                    <a:lnT cap="flat">
                      <a:noFill/>
                    </a:lnT>
                    <a:lnB cap="flat">
                      <a:noFill/>
                    </a:lnB>
                    <a:lnTlToBr>
                      <a:noFill/>
                    </a:lnTlToBr>
                    <a:lnBlToTr>
                      <a:noFill/>
                    </a:lnBlToTr>
                    <a:solidFill>
                      <a:schemeClr val="accent3">
                        <a:lumMod val="20000"/>
                        <a:lumOff val="80000"/>
                      </a:schemeClr>
                    </a:solidFill>
                  </a:tcPr>
                </a:tc>
              </a:tr>
              <a:tr h="71353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εμφάνιση</a:t>
                      </a:r>
                    </a:p>
                  </a:txBody>
                  <a:tcPr horzOverflow="overflow">
                    <a:lnL cap="flat">
                      <a:noFill/>
                    </a:lnL>
                    <a:lnR>
                      <a:noFill/>
                    </a:lnR>
                    <a:lnT>
                      <a:noFill/>
                    </a:lnT>
                    <a:lnB>
                      <a:noFill/>
                    </a:lnB>
                    <a:lnTlToBr>
                      <a:noFill/>
                    </a:lnTlToBr>
                    <a:lnBlToTr>
                      <a:noFill/>
                    </a:lnBlToTr>
                    <a:solidFill>
                      <a:srgbClr val="E9EFF7"/>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Κεχριμπαρένιο διαυγές υγρό</a:t>
                      </a:r>
                    </a:p>
                  </a:txBody>
                  <a:tcPr horzOverflow="overflow">
                    <a:lnL>
                      <a:noFill/>
                    </a:lnL>
                    <a:lnR>
                      <a:noFill/>
                    </a:lnR>
                    <a:lnT>
                      <a:noFill/>
                    </a:lnT>
                    <a:lnB>
                      <a:noFill/>
                    </a:lnB>
                    <a:lnTlToBr>
                      <a:noFill/>
                    </a:lnTlToBr>
                    <a:lnBlToTr>
                      <a:noFill/>
                    </a:lnBlToTr>
                    <a:solidFill>
                      <a:schemeClr val="bg2">
                        <a:lumMod val="90000"/>
                      </a:schemeClr>
                    </a:solidFill>
                  </a:tcPr>
                </a:tc>
                <a:tc vMerge="1">
                  <a:txBody>
                    <a:bodyPr/>
                    <a:lstStyle/>
                    <a:p>
                      <a:endParaRPr lang="el-GR"/>
                    </a:p>
                  </a:txBody>
                  <a:tcPr/>
                </a:tc>
              </a:tr>
              <a:tr h="40330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στερεά % </a:t>
                      </a:r>
                    </a:p>
                  </a:txBody>
                  <a:tcPr horzOverflow="overflow">
                    <a:lnL cap="flat">
                      <a:noFill/>
                    </a:lnL>
                    <a:lnR>
                      <a:noFill/>
                    </a:lnR>
                    <a:lnT>
                      <a:noFill/>
                    </a:lnT>
                    <a:lnB>
                      <a:noFill/>
                    </a:lnB>
                    <a:lnTlToBr>
                      <a:noFill/>
                    </a:lnTlToBr>
                    <a:lnBlToTr>
                      <a:noFill/>
                    </a:lnBlToTr>
                    <a:solidFill>
                      <a:srgbClr val="E9EFF7"/>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&gt;50</a:t>
                      </a:r>
                    </a:p>
                  </a:txBody>
                  <a:tcPr horzOverflow="overflow">
                    <a:lnL>
                      <a:noFill/>
                    </a:lnL>
                    <a:lnR>
                      <a:noFill/>
                    </a:lnR>
                    <a:lnT>
                      <a:noFill/>
                    </a:lnT>
                    <a:lnB>
                      <a:noFill/>
                    </a:lnB>
                    <a:lnTlToBr>
                      <a:noFill/>
                    </a:lnTlToBr>
                    <a:lnBlToTr>
                      <a:noFill/>
                    </a:lnBlToTr>
                    <a:solidFill>
                      <a:schemeClr val="bg2">
                        <a:lumMod val="90000"/>
                      </a:schemeClr>
                    </a:solidFill>
                  </a:tcPr>
                </a:tc>
                <a:tc vMerge="1">
                  <a:txBody>
                    <a:bodyPr/>
                    <a:lstStyle/>
                    <a:p>
                      <a:endParaRPr lang="el-GR"/>
                    </a:p>
                  </a:txBody>
                  <a:tcPr/>
                </a:tc>
              </a:tr>
              <a:tr h="164423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Ποσοστό ελεύθερου μονομερούς</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(CH2=CH-COOH) %</a:t>
                      </a:r>
                    </a:p>
                  </a:txBody>
                  <a:tcPr horzOverflow="overflow">
                    <a:lnL cap="flat">
                      <a:noFill/>
                    </a:lnL>
                    <a:lnR>
                      <a:noFill/>
                    </a:lnR>
                    <a:lnT>
                      <a:noFill/>
                    </a:lnT>
                    <a:lnB>
                      <a:noFill/>
                    </a:lnB>
                    <a:lnTlToBr>
                      <a:noFill/>
                    </a:lnTlToBr>
                    <a:lnBlToTr>
                      <a:noFill/>
                    </a:lnBlToTr>
                    <a:solidFill>
                      <a:srgbClr val="E9EFF7"/>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&lt;1.0</a:t>
                      </a:r>
                    </a:p>
                  </a:txBody>
                  <a:tcPr horzOverflow="overflow">
                    <a:lnL>
                      <a:noFill/>
                    </a:lnL>
                    <a:lnR>
                      <a:noFill/>
                    </a:lnR>
                    <a:lnT>
                      <a:noFill/>
                    </a:lnT>
                    <a:lnB>
                      <a:noFill/>
                    </a:lnB>
                    <a:lnTlToBr>
                      <a:noFill/>
                    </a:lnTlToBr>
                    <a:lnBlToTr>
                      <a:noFill/>
                    </a:lnBlToTr>
                    <a:solidFill>
                      <a:schemeClr val="bg2">
                        <a:lumMod val="90000"/>
                      </a:schemeClr>
                    </a:solidFill>
                  </a:tcPr>
                </a:tc>
                <a:tc vMerge="1">
                  <a:txBody>
                    <a:bodyPr/>
                    <a:lstStyle/>
                    <a:p>
                      <a:endParaRPr lang="el-GR"/>
                    </a:p>
                  </a:txBody>
                  <a:tcPr/>
                </a:tc>
              </a:tr>
              <a:tr h="40330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πυκνότητα  g/cm</a:t>
                      </a:r>
                      <a:r>
                        <a:rPr kumimoji="0" lang="el-GR" sz="2000" b="0" i="0" u="none" strike="noStrike" cap="none" normalizeH="0" baseline="30000" dirty="0" smtClean="0">
                          <a:ln>
                            <a:noFill/>
                          </a:ln>
                          <a:solidFill>
                            <a:schemeClr val="tx1"/>
                          </a:solidFill>
                          <a:effectLst/>
                          <a:latin typeface="+mn-lt"/>
                          <a:cs typeface="Arial" pitchFamily="34" charset="0"/>
                        </a:rPr>
                        <a:t>3</a:t>
                      </a:r>
                      <a:endParaRPr kumimoji="0" lang="el-GR" sz="20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solidFill>
                      <a:srgbClr val="E9EFF7"/>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&gt;1.2</a:t>
                      </a:r>
                    </a:p>
                  </a:txBody>
                  <a:tcPr horzOverflow="overflow">
                    <a:lnL>
                      <a:noFill/>
                    </a:lnL>
                    <a:lnR>
                      <a:noFill/>
                    </a:lnR>
                    <a:lnT>
                      <a:noFill/>
                    </a:lnT>
                    <a:lnB>
                      <a:noFill/>
                    </a:lnB>
                    <a:lnTlToBr>
                      <a:noFill/>
                    </a:lnTlToBr>
                    <a:lnBlToTr>
                      <a:noFill/>
                    </a:lnBlToTr>
                    <a:solidFill>
                      <a:schemeClr val="bg2">
                        <a:lumMod val="90000"/>
                      </a:schemeClr>
                    </a:solidFill>
                  </a:tcPr>
                </a:tc>
                <a:tc vMerge="1">
                  <a:txBody>
                    <a:bodyPr/>
                    <a:lstStyle/>
                    <a:p>
                      <a:endParaRPr lang="el-GR"/>
                    </a:p>
                  </a:txBody>
                  <a:tcPr/>
                </a:tc>
              </a:tr>
              <a:tr h="183037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pH (υδ. διάλυμα 1% )</a:t>
                      </a:r>
                    </a:p>
                  </a:txBody>
                  <a:tcPr horzOverflow="overflow">
                    <a:lnL cap="flat">
                      <a:noFill/>
                    </a:lnL>
                    <a:lnR>
                      <a:noFill/>
                    </a:lnR>
                    <a:lnT>
                      <a:noFill/>
                    </a:lnT>
                    <a:lnB cap="flat">
                      <a:noFill/>
                    </a:lnB>
                    <a:lnTlToBr>
                      <a:noFill/>
                    </a:lnTlToBr>
                    <a:lnBlToTr>
                      <a:noFill/>
                    </a:lnBlToTr>
                    <a:solidFill>
                      <a:srgbClr val="E9EFF7"/>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3.0-4.5</a:t>
                      </a:r>
                    </a:p>
                  </a:txBody>
                  <a:tcPr horzOverflow="overflow">
                    <a:lnL>
                      <a:noFill/>
                    </a:lnL>
                    <a:lnR>
                      <a:noFill/>
                    </a:lnR>
                    <a:lnT>
                      <a:noFill/>
                    </a:lnT>
                    <a:lnB cap="flat">
                      <a:noFill/>
                    </a:lnB>
                    <a:lnTlToBr>
                      <a:noFill/>
                    </a:lnTlToBr>
                    <a:lnBlToTr>
                      <a:noFill/>
                    </a:lnBlToTr>
                    <a:solidFill>
                      <a:schemeClr val="bg2">
                        <a:lumMod val="90000"/>
                      </a:schemeClr>
                    </a:solidFill>
                  </a:tcPr>
                </a:tc>
                <a:tc vMerge="1">
                  <a:txBody>
                    <a:bodyPr/>
                    <a:lstStyle/>
                    <a:p>
                      <a:endParaRPr lang="el-GR"/>
                    </a:p>
                  </a:txBody>
                  <a:tcPr/>
                </a:tc>
              </a:tr>
            </a:tbl>
          </a:graphicData>
        </a:graphic>
      </p:graphicFrame>
      <p:pic>
        <p:nvPicPr>
          <p:cNvPr id="2" name="Picture 1"/>
          <p:cNvPicPr>
            <a:picLocks noChangeAspect="1"/>
          </p:cNvPicPr>
          <p:nvPr/>
        </p:nvPicPr>
        <p:blipFill rotWithShape="1">
          <a:blip r:embed="rId2"/>
          <a:srcRect b="22174"/>
          <a:stretch/>
        </p:blipFill>
        <p:spPr>
          <a:xfrm>
            <a:off x="-180528" y="0"/>
            <a:ext cx="2253828" cy="1512168"/>
          </a:xfrm>
          <a:prstGeom prst="rect">
            <a:avLst/>
          </a:prstGeom>
        </p:spPr>
      </p:pic>
      <p:sp>
        <p:nvSpPr>
          <p:cNvPr id="3" name="Θέση αριθμού διαφάνειας 2"/>
          <p:cNvSpPr>
            <a:spLocks noGrp="1"/>
          </p:cNvSpPr>
          <p:nvPr>
            <p:ph type="sldNum" sz="quarter" idx="12"/>
          </p:nvPr>
        </p:nvSpPr>
        <p:spPr/>
        <p:txBody>
          <a:bodyPr/>
          <a:lstStyle/>
          <a:p>
            <a:pPr>
              <a:defRPr/>
            </a:pPr>
            <a:fld id="{FD1C20D6-714E-4475-B865-FE0AC126C054}"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953956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πολυηλεκτρολύτη</a:t>
            </a:r>
            <a:endParaRPr lang="el-GR" dirty="0"/>
          </a:p>
        </p:txBody>
      </p:sp>
      <p:sp>
        <p:nvSpPr>
          <p:cNvPr id="3" name="Content Placeholder 2"/>
          <p:cNvSpPr>
            <a:spLocks noGrp="1"/>
          </p:cNvSpPr>
          <p:nvPr>
            <p:ph idx="1"/>
          </p:nvPr>
        </p:nvSpPr>
        <p:spPr>
          <a:xfrm>
            <a:off x="371630" y="1340768"/>
            <a:ext cx="4906888" cy="936104"/>
          </a:xfrm>
        </p:spPr>
        <p:txBody>
          <a:bodyPr>
            <a:normAutofit fontScale="92500" lnSpcReduction="10000"/>
          </a:bodyPr>
          <a:lstStyle/>
          <a:p>
            <a:r>
              <a:rPr lang="el-GR" dirty="0" smtClean="0"/>
              <a:t>Το </a:t>
            </a:r>
            <a:r>
              <a:rPr lang="el-GR" dirty="0"/>
              <a:t>πολυακρυλικό οξύ </a:t>
            </a:r>
            <a:r>
              <a:rPr lang="el-GR" dirty="0" smtClean="0"/>
              <a:t>/ πολυακρυλικά άλατα</a:t>
            </a:r>
          </a:p>
          <a:p>
            <a:endParaRPr lang="el-GR" dirty="0" smtClean="0"/>
          </a:p>
          <a:p>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grpSp>
        <p:nvGrpSpPr>
          <p:cNvPr id="11" name="Group 10"/>
          <p:cNvGrpSpPr/>
          <p:nvPr/>
        </p:nvGrpSpPr>
        <p:grpSpPr>
          <a:xfrm>
            <a:off x="4955964" y="1091339"/>
            <a:ext cx="3194472" cy="2016224"/>
            <a:chOff x="4920804" y="2732138"/>
            <a:chExt cx="3264792" cy="2122325"/>
          </a:xfrm>
        </p:grpSpPr>
        <p:sp>
          <p:nvSpPr>
            <p:cNvPr id="6" name="Rectangle 24"/>
            <p:cNvSpPr>
              <a:spLocks noChangeArrowheads="1"/>
            </p:cNvSpPr>
            <p:nvPr/>
          </p:nvSpPr>
          <p:spPr bwMode="auto">
            <a:xfrm>
              <a:off x="6156176" y="2732138"/>
              <a:ext cx="1981200" cy="1128910"/>
            </a:xfrm>
            <a:prstGeom prst="rect">
              <a:avLst/>
            </a:prstGeom>
            <a:solidFill>
              <a:schemeClr val="accent2">
                <a:lumMod val="40000"/>
                <a:lumOff val="60000"/>
                <a:alpha val="23921"/>
              </a:schemeClr>
            </a:solidFill>
            <a:ln w="9525">
              <a:noFill/>
              <a:miter lim="800000"/>
              <a:headEnd/>
              <a:tailEnd/>
            </a:ln>
          </p:spPr>
          <p:txBody>
            <a:bodyPr wrap="none" anchor="ctr"/>
            <a:lstStyle/>
            <a:p>
              <a:pPr algn="ctr"/>
              <a:endParaRPr lang="el-GR" dirty="0">
                <a:solidFill>
                  <a:prstClr val="black"/>
                </a:solidFill>
              </a:endParaRPr>
            </a:p>
          </p:txBody>
        </p:sp>
        <p:graphicFrame>
          <p:nvGraphicFramePr>
            <p:cNvPr id="8" name="Object 7"/>
            <p:cNvGraphicFramePr>
              <a:graphicFrameLocks noChangeAspect="1"/>
            </p:cNvGraphicFramePr>
            <p:nvPr>
              <p:extLst/>
            </p:nvPr>
          </p:nvGraphicFramePr>
          <p:xfrm>
            <a:off x="4920804" y="2867633"/>
            <a:ext cx="3264792" cy="1986830"/>
          </p:xfrm>
          <a:graphic>
            <a:graphicData uri="http://schemas.openxmlformats.org/presentationml/2006/ole">
              <mc:AlternateContent xmlns:mc="http://schemas.openxmlformats.org/markup-compatibility/2006">
                <mc:Choice xmlns:v="urn:schemas-microsoft-com:vml" Requires="v">
                  <p:oleObj spid="_x0000_s6174" name="ChemSketch" r:id="rId3" imgW="1557360" imgH="947880" progId="ACD.ChemSketch.20">
                    <p:embed/>
                  </p:oleObj>
                </mc:Choice>
                <mc:Fallback>
                  <p:oleObj name="ChemSketch" r:id="rId3" imgW="1557360" imgH="947880" progId="ACD.ChemSketch.20">
                    <p:embed/>
                    <p:pic>
                      <p:nvPicPr>
                        <p:cNvPr id="0" name=""/>
                        <p:cNvPicPr/>
                        <p:nvPr/>
                      </p:nvPicPr>
                      <p:blipFill>
                        <a:blip r:embed="rId4"/>
                        <a:stretch>
                          <a:fillRect/>
                        </a:stretch>
                      </p:blipFill>
                      <p:spPr>
                        <a:xfrm>
                          <a:off x="4920804" y="2867633"/>
                          <a:ext cx="3264792" cy="1986830"/>
                        </a:xfrm>
                        <a:prstGeom prst="rect">
                          <a:avLst/>
                        </a:prstGeom>
                      </p:spPr>
                    </p:pic>
                  </p:oleObj>
                </mc:Fallback>
              </mc:AlternateContent>
            </a:graphicData>
          </a:graphic>
        </p:graphicFrame>
        <p:sp>
          <p:nvSpPr>
            <p:cNvPr id="9" name="TextBox 8"/>
            <p:cNvSpPr txBox="1"/>
            <p:nvPr/>
          </p:nvSpPr>
          <p:spPr>
            <a:xfrm>
              <a:off x="5580112" y="3861048"/>
              <a:ext cx="1979383" cy="615548"/>
            </a:xfrm>
            <a:prstGeom prst="rect">
              <a:avLst/>
            </a:prstGeom>
            <a:noFill/>
          </p:spPr>
          <p:txBody>
            <a:bodyPr wrap="none" rtlCol="0">
              <a:spAutoFit/>
            </a:bodyPr>
            <a:lstStyle/>
            <a:p>
              <a:r>
                <a:rPr lang="el-GR" sz="3200" dirty="0" smtClean="0">
                  <a:solidFill>
                    <a:prstClr val="black"/>
                  </a:solidFill>
                </a:rPr>
                <a:t>(             )</a:t>
              </a:r>
              <a:endParaRPr lang="el-GR" sz="3200" dirty="0">
                <a:solidFill>
                  <a:prstClr val="black"/>
                </a:solidFill>
              </a:endParaRPr>
            </a:p>
          </p:txBody>
        </p:sp>
        <p:sp>
          <p:nvSpPr>
            <p:cNvPr id="10" name="TextBox 9"/>
            <p:cNvSpPr txBox="1"/>
            <p:nvPr/>
          </p:nvSpPr>
          <p:spPr>
            <a:xfrm>
              <a:off x="7438775" y="4153435"/>
              <a:ext cx="312906" cy="369332"/>
            </a:xfrm>
            <a:prstGeom prst="rect">
              <a:avLst/>
            </a:prstGeom>
            <a:noFill/>
          </p:spPr>
          <p:txBody>
            <a:bodyPr wrap="none" rtlCol="0">
              <a:spAutoFit/>
            </a:bodyPr>
            <a:lstStyle/>
            <a:p>
              <a:r>
                <a:rPr lang="en-US" dirty="0" smtClean="0">
                  <a:solidFill>
                    <a:prstClr val="black"/>
                  </a:solidFill>
                </a:rPr>
                <a:t>n</a:t>
              </a:r>
              <a:endParaRPr lang="el-GR" dirty="0">
                <a:solidFill>
                  <a:prstClr val="black"/>
                </a:solidFill>
              </a:endParaRPr>
            </a:p>
          </p:txBody>
        </p:sp>
      </p:grpSp>
      <p:graphicFrame>
        <p:nvGraphicFramePr>
          <p:cNvPr id="13" name="Object 12"/>
          <p:cNvGraphicFramePr>
            <a:graphicFrameLocks noChangeAspect="1"/>
          </p:cNvGraphicFramePr>
          <p:nvPr>
            <p:extLst/>
          </p:nvPr>
        </p:nvGraphicFramePr>
        <p:xfrm>
          <a:off x="5245046" y="4252069"/>
          <a:ext cx="2822524" cy="1832770"/>
        </p:xfrm>
        <a:graphic>
          <a:graphicData uri="http://schemas.openxmlformats.org/presentationml/2006/ole">
            <mc:AlternateContent xmlns:mc="http://schemas.openxmlformats.org/markup-compatibility/2006">
              <mc:Choice xmlns:v="urn:schemas-microsoft-com:vml" Requires="v">
                <p:oleObj spid="_x0000_s6175" name="ChemSketch" r:id="rId5" imgW="1557360" imgH="1011960" progId="ACD.ChemSketch.20">
                  <p:embed/>
                </p:oleObj>
              </mc:Choice>
              <mc:Fallback>
                <p:oleObj name="ChemSketch" r:id="rId5" imgW="1557360" imgH="1011960" progId="ACD.ChemSketch.20">
                  <p:embed/>
                  <p:pic>
                    <p:nvPicPr>
                      <p:cNvPr id="0" name=""/>
                      <p:cNvPicPr/>
                      <p:nvPr/>
                    </p:nvPicPr>
                    <p:blipFill>
                      <a:blip r:embed="rId6"/>
                      <a:stretch>
                        <a:fillRect/>
                      </a:stretch>
                    </p:blipFill>
                    <p:spPr>
                      <a:xfrm>
                        <a:off x="5245046" y="4252069"/>
                        <a:ext cx="2822524" cy="1832770"/>
                      </a:xfrm>
                      <a:prstGeom prst="rect">
                        <a:avLst/>
                      </a:prstGeom>
                    </p:spPr>
                  </p:pic>
                </p:oleObj>
              </mc:Fallback>
            </mc:AlternateContent>
          </a:graphicData>
        </a:graphic>
      </p:graphicFrame>
      <p:sp>
        <p:nvSpPr>
          <p:cNvPr id="14" name="TextBox 13"/>
          <p:cNvSpPr txBox="1"/>
          <p:nvPr/>
        </p:nvSpPr>
        <p:spPr>
          <a:xfrm>
            <a:off x="5752657" y="5176429"/>
            <a:ext cx="1822935" cy="584775"/>
          </a:xfrm>
          <a:prstGeom prst="rect">
            <a:avLst/>
          </a:prstGeom>
          <a:noFill/>
        </p:spPr>
        <p:txBody>
          <a:bodyPr wrap="none" rtlCol="0">
            <a:spAutoFit/>
          </a:bodyPr>
          <a:lstStyle/>
          <a:p>
            <a:r>
              <a:rPr lang="el-GR" sz="3200" dirty="0" smtClean="0">
                <a:solidFill>
                  <a:prstClr val="black"/>
                </a:solidFill>
              </a:rPr>
              <a:t>(            )</a:t>
            </a:r>
            <a:endParaRPr lang="el-GR" sz="3200" dirty="0">
              <a:solidFill>
                <a:prstClr val="black"/>
              </a:solidFill>
            </a:endParaRPr>
          </a:p>
        </p:txBody>
      </p:sp>
      <p:sp>
        <p:nvSpPr>
          <p:cNvPr id="15" name="TextBox 14"/>
          <p:cNvSpPr txBox="1"/>
          <p:nvPr/>
        </p:nvSpPr>
        <p:spPr>
          <a:xfrm>
            <a:off x="7611320" y="5468816"/>
            <a:ext cx="312906" cy="369332"/>
          </a:xfrm>
          <a:prstGeom prst="rect">
            <a:avLst/>
          </a:prstGeom>
          <a:noFill/>
        </p:spPr>
        <p:txBody>
          <a:bodyPr wrap="none" rtlCol="0">
            <a:spAutoFit/>
          </a:bodyPr>
          <a:lstStyle/>
          <a:p>
            <a:r>
              <a:rPr lang="en-US" dirty="0" smtClean="0">
                <a:solidFill>
                  <a:prstClr val="black"/>
                </a:solidFill>
              </a:rPr>
              <a:t>n</a:t>
            </a:r>
            <a:endParaRPr lang="el-GR" dirty="0">
              <a:solidFill>
                <a:prstClr val="black"/>
              </a:solidFill>
            </a:endParaRPr>
          </a:p>
        </p:txBody>
      </p:sp>
      <p:sp>
        <p:nvSpPr>
          <p:cNvPr id="16" name="Rectangle 24"/>
          <p:cNvSpPr>
            <a:spLocks noChangeArrowheads="1"/>
          </p:cNvSpPr>
          <p:nvPr/>
        </p:nvSpPr>
        <p:spPr bwMode="auto">
          <a:xfrm>
            <a:off x="6224227" y="4103956"/>
            <a:ext cx="1938527" cy="1072473"/>
          </a:xfrm>
          <a:prstGeom prst="rect">
            <a:avLst/>
          </a:prstGeom>
          <a:solidFill>
            <a:schemeClr val="accent1">
              <a:alpha val="23921"/>
            </a:schemeClr>
          </a:solidFill>
          <a:ln w="9525">
            <a:noFill/>
            <a:miter lim="800000"/>
            <a:headEnd/>
            <a:tailEnd/>
          </a:ln>
        </p:spPr>
        <p:txBody>
          <a:bodyPr wrap="none" anchor="ctr"/>
          <a:lstStyle/>
          <a:p>
            <a:pPr algn="ctr"/>
            <a:endParaRPr lang="el-GR" dirty="0">
              <a:solidFill>
                <a:prstClr val="black"/>
              </a:solidFill>
            </a:endParaRPr>
          </a:p>
        </p:txBody>
      </p:sp>
      <p:sp>
        <p:nvSpPr>
          <p:cNvPr id="17" name="Rectangle 16"/>
          <p:cNvSpPr/>
          <p:nvPr/>
        </p:nvSpPr>
        <p:spPr>
          <a:xfrm>
            <a:off x="6027736" y="2982376"/>
            <a:ext cx="2100255" cy="369332"/>
          </a:xfrm>
          <a:prstGeom prst="rect">
            <a:avLst/>
          </a:prstGeom>
        </p:spPr>
        <p:txBody>
          <a:bodyPr wrap="none">
            <a:spAutoFit/>
          </a:bodyPr>
          <a:lstStyle/>
          <a:p>
            <a:r>
              <a:rPr lang="el-GR" dirty="0">
                <a:solidFill>
                  <a:prstClr val="black"/>
                </a:solidFill>
              </a:rPr>
              <a:t>πολυακρυλικό οξύ </a:t>
            </a:r>
          </a:p>
        </p:txBody>
      </p:sp>
      <p:sp>
        <p:nvSpPr>
          <p:cNvPr id="18" name="Rectangle 17"/>
          <p:cNvSpPr/>
          <p:nvPr/>
        </p:nvSpPr>
        <p:spPr>
          <a:xfrm>
            <a:off x="5976106" y="6122834"/>
            <a:ext cx="2167325" cy="369332"/>
          </a:xfrm>
          <a:prstGeom prst="rect">
            <a:avLst/>
          </a:prstGeom>
        </p:spPr>
        <p:txBody>
          <a:bodyPr wrap="none">
            <a:spAutoFit/>
          </a:bodyPr>
          <a:lstStyle/>
          <a:p>
            <a:r>
              <a:rPr lang="el-GR" dirty="0" smtClean="0">
                <a:solidFill>
                  <a:prstClr val="black"/>
                </a:solidFill>
              </a:rPr>
              <a:t>πολυακρυλικό άλας</a:t>
            </a:r>
            <a:endParaRPr lang="el-GR" dirty="0">
              <a:solidFill>
                <a:prstClr val="black"/>
              </a:solidFill>
            </a:endParaRPr>
          </a:p>
        </p:txBody>
      </p:sp>
      <p:sp>
        <p:nvSpPr>
          <p:cNvPr id="5" name="Ορθογώνιο 4"/>
          <p:cNvSpPr/>
          <p:nvPr/>
        </p:nvSpPr>
        <p:spPr>
          <a:xfrm>
            <a:off x="595816" y="4413388"/>
            <a:ext cx="4903035" cy="1785104"/>
          </a:xfrm>
          <a:prstGeom prst="rect">
            <a:avLst/>
          </a:prstGeom>
        </p:spPr>
        <p:txBody>
          <a:bodyPr wrap="square">
            <a:spAutoFit/>
          </a:bodyPr>
          <a:lstStyle/>
          <a:p>
            <a:pPr marL="342900" indent="-342900">
              <a:spcAft>
                <a:spcPts val="0"/>
              </a:spcAft>
              <a:buFont typeface="Arial" panose="020B0604020202020204" pitchFamily="34" charset="0"/>
              <a:buChar char="•"/>
            </a:pPr>
            <a:r>
              <a:rPr lang="el-GR" sz="2200" b="1" dirty="0" smtClean="0">
                <a:solidFill>
                  <a:srgbClr val="004A82"/>
                </a:solidFill>
                <a:latin typeface="+mn-lt"/>
              </a:rPr>
              <a:t>Επίσης:</a:t>
            </a:r>
          </a:p>
          <a:p>
            <a:pPr marL="800100" lvl="1" indent="-342900">
              <a:spcAft>
                <a:spcPts val="0"/>
              </a:spcAft>
              <a:buFont typeface="Calibri" panose="020F0502020204030204" pitchFamily="34" charset="0"/>
              <a:buChar char="−"/>
            </a:pPr>
            <a:r>
              <a:rPr lang="el-GR" sz="2200" b="1" dirty="0" smtClean="0">
                <a:solidFill>
                  <a:srgbClr val="004A82"/>
                </a:solidFill>
                <a:latin typeface="+mn-lt"/>
              </a:rPr>
              <a:t>Τα συμπολυμερή αιθυλενίου-ακρυλικού οξέος,</a:t>
            </a:r>
          </a:p>
          <a:p>
            <a:pPr marL="800100" lvl="1" indent="-342900">
              <a:spcAft>
                <a:spcPts val="0"/>
              </a:spcAft>
              <a:buFont typeface="Calibri" panose="020F0502020204030204" pitchFamily="34" charset="0"/>
              <a:buChar char="−"/>
            </a:pPr>
            <a:r>
              <a:rPr lang="el-GR" sz="2200" b="1" dirty="0" smtClean="0">
                <a:solidFill>
                  <a:srgbClr val="004A82"/>
                </a:solidFill>
                <a:latin typeface="+mn-lt"/>
              </a:rPr>
              <a:t>Οι πρωτεΐνες,</a:t>
            </a:r>
          </a:p>
          <a:p>
            <a:pPr marL="800100" lvl="1" indent="-342900">
              <a:spcAft>
                <a:spcPts val="0"/>
              </a:spcAft>
              <a:buFont typeface="Calibri" panose="020F0502020204030204" pitchFamily="34" charset="0"/>
              <a:buChar char="−"/>
            </a:pPr>
            <a:r>
              <a:rPr lang="el-GR" sz="2200" b="1" dirty="0" smtClean="0">
                <a:solidFill>
                  <a:srgbClr val="004A82"/>
                </a:solidFill>
                <a:latin typeface="+mn-lt"/>
              </a:rPr>
              <a:t>Το </a:t>
            </a:r>
            <a:r>
              <a:rPr lang="en-US" sz="2200" b="1" dirty="0" smtClean="0">
                <a:solidFill>
                  <a:srgbClr val="004A82"/>
                </a:solidFill>
                <a:latin typeface="+mn-lt"/>
              </a:rPr>
              <a:t>DNA</a:t>
            </a:r>
            <a:r>
              <a:rPr lang="el-GR" sz="2200" b="1" dirty="0" smtClean="0">
                <a:solidFill>
                  <a:srgbClr val="004A82"/>
                </a:solidFill>
                <a:latin typeface="+mn-lt"/>
              </a:rPr>
              <a:t>.</a:t>
            </a:r>
            <a:endParaRPr lang="el-GR" sz="2200" b="1" dirty="0">
              <a:solidFill>
                <a:srgbClr val="004A82"/>
              </a:solidFill>
              <a:latin typeface="+mn-lt"/>
            </a:endParaRPr>
          </a:p>
        </p:txBody>
      </p:sp>
    </p:spTree>
    <p:extLst>
      <p:ext uri="{BB962C8B-B14F-4D97-AF65-F5344CB8AC3E}">
        <p14:creationId xmlns:p14="http://schemas.microsoft.com/office/powerpoint/2010/main" val="3344639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Πολυηλεκτρολύτης: πολυακρυλικό οξύ </a:t>
            </a:r>
            <a:r>
              <a:rPr lang="en-US" dirty="0" smtClean="0"/>
              <a:t>(Carbopol)</a:t>
            </a:r>
            <a:r>
              <a:rPr lang="el-GR" dirty="0" smtClean="0"/>
              <a:t> και άλατά του</a:t>
            </a:r>
            <a:endParaRPr lang="el-GR" dirty="0"/>
          </a:p>
        </p:txBody>
      </p:sp>
      <p:sp>
        <p:nvSpPr>
          <p:cNvPr id="3" name="Content Placeholder 2"/>
          <p:cNvSpPr>
            <a:spLocks noGrp="1"/>
          </p:cNvSpPr>
          <p:nvPr>
            <p:ph idx="1"/>
          </p:nvPr>
        </p:nvSpPr>
        <p:spPr>
          <a:xfrm>
            <a:off x="271502" y="1493409"/>
            <a:ext cx="5214884" cy="4824536"/>
          </a:xfrm>
        </p:spPr>
        <p:txBody>
          <a:bodyPr>
            <a:normAutofit/>
          </a:bodyPr>
          <a:lstStyle/>
          <a:p>
            <a:r>
              <a:rPr lang="el-GR" dirty="0" smtClean="0"/>
              <a:t>Το πολυακρυλικό άλας με νάτριο (εμπειρική ονομασία</a:t>
            </a:r>
            <a:r>
              <a:rPr lang="en-US" dirty="0" smtClean="0"/>
              <a:t>:</a:t>
            </a:r>
            <a:r>
              <a:rPr lang="el-GR" dirty="0" smtClean="0"/>
              <a:t> </a:t>
            </a:r>
            <a:r>
              <a:rPr lang="en-US" dirty="0" smtClean="0"/>
              <a:t>waterlock)</a:t>
            </a:r>
            <a:r>
              <a:rPr lang="el-GR" dirty="0" smtClean="0"/>
              <a:t> έχει την ιδιότητα να απορροφά νερό έως και 300-400% του βάρους του πολυμερούς.</a:t>
            </a:r>
          </a:p>
          <a:p>
            <a:r>
              <a:rPr lang="el-GR" dirty="0" smtClean="0"/>
              <a:t>Πολυμερή με αυτή την ιδιότητα ονομάζονται και </a:t>
            </a:r>
            <a:r>
              <a:rPr lang="el-GR" i="1" dirty="0" smtClean="0"/>
              <a:t>υπερ-απορροφητικά</a:t>
            </a:r>
            <a:r>
              <a:rPr lang="el-GR" dirty="0" smtClean="0"/>
              <a:t> πολυμερή.</a:t>
            </a:r>
          </a:p>
          <a:p>
            <a:r>
              <a:rPr lang="el-GR" dirty="0" smtClean="0"/>
              <a:t>Σχηματίζουν πηκτώματα (γέλες, </a:t>
            </a:r>
            <a:r>
              <a:rPr lang="en-US" dirty="0" smtClean="0"/>
              <a:t>gels) </a:t>
            </a:r>
            <a:r>
              <a:rPr lang="el-GR" dirty="0" smtClean="0"/>
              <a:t>με το νερό.</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25" y="3790804"/>
            <a:ext cx="3140919" cy="2086468"/>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36352"/>
            <a:ext cx="2354546" cy="23545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341892" y="3274349"/>
            <a:ext cx="1551066" cy="276999"/>
          </a:xfrm>
          <a:prstGeom prst="rect">
            <a:avLst/>
          </a:prstGeom>
        </p:spPr>
        <p:txBody>
          <a:bodyPr wrap="none">
            <a:spAutoFit/>
          </a:bodyPr>
          <a:lstStyle/>
          <a:p>
            <a:r>
              <a:rPr lang="en-US" sz="1200" dirty="0">
                <a:latin typeface="+mn-lt"/>
                <a:hlinkClick r:id="rId4"/>
              </a:rPr>
              <a:t>essencialquimica.com</a:t>
            </a:r>
            <a:endParaRPr lang="el-GR" sz="1200" dirty="0">
              <a:latin typeface="+mn-lt"/>
            </a:endParaRPr>
          </a:p>
        </p:txBody>
      </p:sp>
      <p:sp>
        <p:nvSpPr>
          <p:cNvPr id="6" name="Ορθογώνιο 5"/>
          <p:cNvSpPr/>
          <p:nvPr/>
        </p:nvSpPr>
        <p:spPr>
          <a:xfrm>
            <a:off x="6341892" y="5859059"/>
            <a:ext cx="1691104" cy="276999"/>
          </a:xfrm>
          <a:prstGeom prst="rect">
            <a:avLst/>
          </a:prstGeom>
        </p:spPr>
        <p:txBody>
          <a:bodyPr wrap="none">
            <a:spAutoFit/>
          </a:bodyPr>
          <a:lstStyle/>
          <a:p>
            <a:r>
              <a:rPr lang="en-US" sz="1200" dirty="0" smtClean="0">
                <a:latin typeface="+mn-lt"/>
                <a:hlinkClick r:id="rId5"/>
              </a:rPr>
              <a:t>carbomers.en.ec21.com</a:t>
            </a:r>
            <a:endParaRPr lang="el-GR" sz="1200" dirty="0">
              <a:latin typeface="+mn-lt"/>
            </a:endParaRPr>
          </a:p>
        </p:txBody>
      </p:sp>
    </p:spTree>
    <p:extLst>
      <p:ext uri="{BB962C8B-B14F-4D97-AF65-F5344CB8AC3E}">
        <p14:creationId xmlns:p14="http://schemas.microsoft.com/office/powerpoint/2010/main" val="296919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Φορτισμένα πολυμερή: πολυηλεκτρολύτες και ιοντομερή</a:t>
            </a:r>
          </a:p>
        </p:txBody>
      </p:sp>
      <p:sp>
        <p:nvSpPr>
          <p:cNvPr id="3" name="Θέση περιεχομένου 2"/>
          <p:cNvSpPr>
            <a:spLocks noGrp="1"/>
          </p:cNvSpPr>
          <p:nvPr>
            <p:ph idx="1"/>
          </p:nvPr>
        </p:nvSpPr>
        <p:spPr>
          <a:xfrm>
            <a:off x="180346" y="1615396"/>
            <a:ext cx="4834880" cy="3920559"/>
          </a:xfrm>
        </p:spPr>
        <p:txBody>
          <a:bodyPr>
            <a:normAutofit/>
          </a:bodyPr>
          <a:lstStyle/>
          <a:p>
            <a:pPr>
              <a:lnSpc>
                <a:spcPct val="80000"/>
              </a:lnSpc>
            </a:pPr>
            <a:r>
              <a:rPr lang="el-GR" dirty="0"/>
              <a:t>Διάφορα πολυμερή φέρουν ομάδες που μπορούν να ιονιστούν (π.χ. καρβοξυλικά οξέα, ή αμινομάδες)</a:t>
            </a:r>
          </a:p>
          <a:p>
            <a:pPr>
              <a:lnSpc>
                <a:spcPct val="80000"/>
              </a:lnSpc>
            </a:pPr>
            <a:r>
              <a:rPr lang="el-GR" dirty="0"/>
              <a:t>Σε πολικό διαλύτη (π.χ. νερό) το μικρό σε μέγεθος κατιόν μπορεί να αποσπαστεί και να κυκλοφορεί «ελεύθερα» στο χώρο του διαλύματος, εγκαταλείποντας τα αρνητικά φορτισμένα τμήματα πολυμερούς. Τότε λέμε ότι σχηματίζονται </a:t>
            </a:r>
            <a:r>
              <a:rPr lang="el-GR" b="1" dirty="0"/>
              <a:t>πολυηλεκτρολύτες.</a:t>
            </a:r>
            <a:r>
              <a:rPr lang="el-GR" dirty="0"/>
              <a:t>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grpSp>
        <p:nvGrpSpPr>
          <p:cNvPr id="30" name="Ομάδα 29"/>
          <p:cNvGrpSpPr/>
          <p:nvPr/>
        </p:nvGrpSpPr>
        <p:grpSpPr>
          <a:xfrm>
            <a:off x="5220073" y="1288823"/>
            <a:ext cx="3384376" cy="4444433"/>
            <a:chOff x="5552647" y="1252372"/>
            <a:chExt cx="3591353" cy="4686316"/>
          </a:xfrm>
        </p:grpSpPr>
        <p:grpSp>
          <p:nvGrpSpPr>
            <p:cNvPr id="31" name="Group 15"/>
            <p:cNvGrpSpPr/>
            <p:nvPr/>
          </p:nvGrpSpPr>
          <p:grpSpPr>
            <a:xfrm>
              <a:off x="5623095" y="1252372"/>
              <a:ext cx="2997549" cy="4686316"/>
              <a:chOff x="6220404" y="1095541"/>
              <a:chExt cx="2997549" cy="4686316"/>
            </a:xfrm>
          </p:grpSpPr>
          <p:grpSp>
            <p:nvGrpSpPr>
              <p:cNvPr id="57" name="Group 6"/>
              <p:cNvGrpSpPr/>
              <p:nvPr/>
            </p:nvGrpSpPr>
            <p:grpSpPr>
              <a:xfrm>
                <a:off x="7660261" y="5340079"/>
                <a:ext cx="329399" cy="286139"/>
                <a:chOff x="7539673" y="5340079"/>
                <a:chExt cx="329399" cy="286139"/>
              </a:xfrm>
            </p:grpSpPr>
            <p:cxnSp>
              <p:nvCxnSpPr>
                <p:cNvPr id="103" name="Straight Connector 2"/>
                <p:cNvCxnSpPr>
                  <a:stCxn id="32" idx="17"/>
                </p:cNvCxnSpPr>
                <p:nvPr/>
              </p:nvCxnSpPr>
              <p:spPr>
                <a:xfrm>
                  <a:off x="7539673" y="5340079"/>
                  <a:ext cx="125220" cy="967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3"/>
                <p:cNvSpPr/>
                <p:nvPr/>
              </p:nvSpPr>
              <p:spPr>
                <a:xfrm>
                  <a:off x="7627896" y="5410194"/>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58" name="Group 35"/>
              <p:cNvGrpSpPr/>
              <p:nvPr/>
            </p:nvGrpSpPr>
            <p:grpSpPr>
              <a:xfrm>
                <a:off x="7588488" y="4611036"/>
                <a:ext cx="275608" cy="378391"/>
                <a:chOff x="7061121" y="4683044"/>
                <a:chExt cx="275608" cy="378391"/>
              </a:xfrm>
            </p:grpSpPr>
            <p:cxnSp>
              <p:nvCxnSpPr>
                <p:cNvPr id="101" name="Straight Connector 36"/>
                <p:cNvCxnSpPr/>
                <p:nvPr/>
              </p:nvCxnSpPr>
              <p:spPr>
                <a:xfrm>
                  <a:off x="7241410" y="4845411"/>
                  <a:ext cx="95319"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Oval 37"/>
                <p:cNvSpPr/>
                <p:nvPr/>
              </p:nvSpPr>
              <p:spPr>
                <a:xfrm>
                  <a:off x="7061121" y="4683044"/>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59" name="Group 39"/>
              <p:cNvGrpSpPr/>
              <p:nvPr/>
            </p:nvGrpSpPr>
            <p:grpSpPr>
              <a:xfrm>
                <a:off x="7181335" y="1576754"/>
                <a:ext cx="241176" cy="436261"/>
                <a:chOff x="6124643" y="2500282"/>
                <a:chExt cx="241176" cy="436261"/>
              </a:xfrm>
            </p:grpSpPr>
            <p:cxnSp>
              <p:nvCxnSpPr>
                <p:cNvPr id="99" name="Straight Connector 40"/>
                <p:cNvCxnSpPr/>
                <p:nvPr/>
              </p:nvCxnSpPr>
              <p:spPr>
                <a:xfrm>
                  <a:off x="6245231" y="250028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41"/>
                <p:cNvSpPr/>
                <p:nvPr/>
              </p:nvSpPr>
              <p:spPr>
                <a:xfrm>
                  <a:off x="6124643" y="2720519"/>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0" name="Group 42"/>
              <p:cNvGrpSpPr/>
              <p:nvPr/>
            </p:nvGrpSpPr>
            <p:grpSpPr>
              <a:xfrm>
                <a:off x="7890738" y="2001416"/>
                <a:ext cx="301470" cy="432048"/>
                <a:chOff x="6263326" y="2708920"/>
                <a:chExt cx="301470" cy="432048"/>
              </a:xfrm>
            </p:grpSpPr>
            <p:cxnSp>
              <p:nvCxnSpPr>
                <p:cNvPr id="97" name="Straight Connector 43"/>
                <p:cNvCxnSpPr/>
                <p:nvPr/>
              </p:nvCxnSpPr>
              <p:spPr>
                <a:xfrm flipH="1">
                  <a:off x="6444208" y="2708920"/>
                  <a:ext cx="12058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44"/>
                <p:cNvSpPr/>
                <p:nvPr/>
              </p:nvSpPr>
              <p:spPr>
                <a:xfrm>
                  <a:off x="6263326" y="2924944"/>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1" name="Group 46"/>
              <p:cNvGrpSpPr/>
              <p:nvPr/>
            </p:nvGrpSpPr>
            <p:grpSpPr>
              <a:xfrm rot="11281641">
                <a:off x="6828225" y="4843222"/>
                <a:ext cx="360800" cy="391210"/>
                <a:chOff x="5394159" y="113864"/>
                <a:chExt cx="360800" cy="391210"/>
              </a:xfrm>
            </p:grpSpPr>
            <p:cxnSp>
              <p:nvCxnSpPr>
                <p:cNvPr id="95" name="Straight Connector 47"/>
                <p:cNvCxnSpPr/>
                <p:nvPr/>
              </p:nvCxnSpPr>
              <p:spPr>
                <a:xfrm rot="10318359" flipV="1">
                  <a:off x="5575848" y="113864"/>
                  <a:ext cx="179111" cy="200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48"/>
                <p:cNvSpPr/>
                <p:nvPr/>
              </p:nvSpPr>
              <p:spPr>
                <a:xfrm>
                  <a:off x="5394159" y="289050"/>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2" name="Group 49"/>
              <p:cNvGrpSpPr/>
              <p:nvPr/>
            </p:nvGrpSpPr>
            <p:grpSpPr>
              <a:xfrm rot="11281641">
                <a:off x="6852167" y="1095541"/>
                <a:ext cx="241176" cy="398229"/>
                <a:chOff x="6282381" y="3229344"/>
                <a:chExt cx="241176" cy="398229"/>
              </a:xfrm>
            </p:grpSpPr>
            <p:cxnSp>
              <p:nvCxnSpPr>
                <p:cNvPr id="93" name="Straight Connector 50"/>
                <p:cNvCxnSpPr/>
                <p:nvPr/>
              </p:nvCxnSpPr>
              <p:spPr>
                <a:xfrm rot="10318359" flipV="1">
                  <a:off x="6381946" y="3229344"/>
                  <a:ext cx="7714" cy="193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51"/>
                <p:cNvSpPr/>
                <p:nvPr/>
              </p:nvSpPr>
              <p:spPr>
                <a:xfrm>
                  <a:off x="6282381" y="3411549"/>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3" name="Group 52"/>
              <p:cNvGrpSpPr/>
              <p:nvPr/>
            </p:nvGrpSpPr>
            <p:grpSpPr>
              <a:xfrm rot="11281641">
                <a:off x="7695355" y="1428654"/>
                <a:ext cx="241176" cy="436261"/>
                <a:chOff x="6323620" y="2708920"/>
                <a:chExt cx="241176" cy="436261"/>
              </a:xfrm>
            </p:grpSpPr>
            <p:cxnSp>
              <p:nvCxnSpPr>
                <p:cNvPr id="91" name="Straight Connector 53"/>
                <p:cNvCxnSpPr/>
                <p:nvPr/>
              </p:nvCxnSpPr>
              <p:spPr>
                <a:xfrm>
                  <a:off x="6444208" y="270892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54"/>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4" name="Group 55"/>
              <p:cNvGrpSpPr/>
              <p:nvPr/>
            </p:nvGrpSpPr>
            <p:grpSpPr>
              <a:xfrm rot="11281641">
                <a:off x="8387643" y="1897172"/>
                <a:ext cx="336440" cy="368170"/>
                <a:chOff x="6170240" y="2651770"/>
                <a:chExt cx="336440" cy="368170"/>
              </a:xfrm>
            </p:grpSpPr>
            <p:cxnSp>
              <p:nvCxnSpPr>
                <p:cNvPr id="89" name="Straight Connector 56"/>
                <p:cNvCxnSpPr/>
                <p:nvPr/>
              </p:nvCxnSpPr>
              <p:spPr>
                <a:xfrm rot="10318359" flipV="1">
                  <a:off x="6340446" y="2651770"/>
                  <a:ext cx="166234" cy="141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57"/>
                <p:cNvSpPr/>
                <p:nvPr/>
              </p:nvSpPr>
              <p:spPr>
                <a:xfrm>
                  <a:off x="6170240" y="2803916"/>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5" name="Group 62"/>
              <p:cNvGrpSpPr/>
              <p:nvPr/>
            </p:nvGrpSpPr>
            <p:grpSpPr>
              <a:xfrm rot="2913521">
                <a:off x="6317947" y="5025906"/>
                <a:ext cx="241176" cy="436262"/>
                <a:chOff x="6495184" y="3548203"/>
                <a:chExt cx="241176" cy="436262"/>
              </a:xfrm>
            </p:grpSpPr>
            <p:cxnSp>
              <p:nvCxnSpPr>
                <p:cNvPr id="87" name="Straight Connector 63"/>
                <p:cNvCxnSpPr/>
                <p:nvPr/>
              </p:nvCxnSpPr>
              <p:spPr>
                <a:xfrm>
                  <a:off x="6615772" y="354820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64"/>
                <p:cNvSpPr/>
                <p:nvPr/>
              </p:nvSpPr>
              <p:spPr>
                <a:xfrm>
                  <a:off x="6495184" y="3768441"/>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6" name="Group 65"/>
              <p:cNvGrpSpPr/>
              <p:nvPr/>
            </p:nvGrpSpPr>
            <p:grpSpPr>
              <a:xfrm>
                <a:off x="7152623" y="5355036"/>
                <a:ext cx="241176" cy="426821"/>
                <a:chOff x="6216519" y="3384534"/>
                <a:chExt cx="241176" cy="426821"/>
              </a:xfrm>
            </p:grpSpPr>
            <p:cxnSp>
              <p:nvCxnSpPr>
                <p:cNvPr id="85" name="Straight Connector 66"/>
                <p:cNvCxnSpPr/>
                <p:nvPr/>
              </p:nvCxnSpPr>
              <p:spPr>
                <a:xfrm flipH="1">
                  <a:off x="6337107" y="3384534"/>
                  <a:ext cx="28712" cy="206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67"/>
                <p:cNvSpPr/>
                <p:nvPr/>
              </p:nvSpPr>
              <p:spPr>
                <a:xfrm>
                  <a:off x="6216519" y="3595331"/>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7" name="Group 68"/>
              <p:cNvGrpSpPr/>
              <p:nvPr/>
            </p:nvGrpSpPr>
            <p:grpSpPr>
              <a:xfrm>
                <a:off x="8700785" y="4646397"/>
                <a:ext cx="409011" cy="235515"/>
                <a:chOff x="6740375" y="2770200"/>
                <a:chExt cx="409011" cy="235515"/>
              </a:xfrm>
            </p:grpSpPr>
            <p:cxnSp>
              <p:nvCxnSpPr>
                <p:cNvPr id="83" name="Straight Connector 69"/>
                <p:cNvCxnSpPr>
                  <a:stCxn id="32" idx="12"/>
                </p:cNvCxnSpPr>
                <p:nvPr/>
              </p:nvCxnSpPr>
              <p:spPr>
                <a:xfrm>
                  <a:off x="6740375" y="2770200"/>
                  <a:ext cx="166764" cy="81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70"/>
                <p:cNvSpPr/>
                <p:nvPr/>
              </p:nvSpPr>
              <p:spPr>
                <a:xfrm>
                  <a:off x="6908210" y="2789691"/>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8" name="Group 71"/>
              <p:cNvGrpSpPr/>
              <p:nvPr/>
            </p:nvGrpSpPr>
            <p:grpSpPr>
              <a:xfrm rot="3507653">
                <a:off x="8495957" y="2834513"/>
                <a:ext cx="301470" cy="432048"/>
                <a:chOff x="6515117" y="1961648"/>
                <a:chExt cx="301470" cy="432048"/>
              </a:xfrm>
            </p:grpSpPr>
            <p:cxnSp>
              <p:nvCxnSpPr>
                <p:cNvPr id="81" name="Straight Connector 72"/>
                <p:cNvCxnSpPr/>
                <p:nvPr/>
              </p:nvCxnSpPr>
              <p:spPr>
                <a:xfrm flipH="1">
                  <a:off x="6695999" y="1961648"/>
                  <a:ext cx="12058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73"/>
                <p:cNvSpPr/>
                <p:nvPr/>
              </p:nvSpPr>
              <p:spPr>
                <a:xfrm>
                  <a:off x="6515117" y="2177672"/>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69" name="Group 74"/>
              <p:cNvGrpSpPr/>
              <p:nvPr/>
            </p:nvGrpSpPr>
            <p:grpSpPr>
              <a:xfrm rot="11281641">
                <a:off x="8857152" y="2250654"/>
                <a:ext cx="360801" cy="391211"/>
                <a:chOff x="5790835" y="3770118"/>
                <a:chExt cx="360801" cy="391211"/>
              </a:xfrm>
            </p:grpSpPr>
            <p:cxnSp>
              <p:nvCxnSpPr>
                <p:cNvPr id="79" name="Straight Connector 75"/>
                <p:cNvCxnSpPr/>
                <p:nvPr/>
              </p:nvCxnSpPr>
              <p:spPr>
                <a:xfrm rot="10318359" flipV="1">
                  <a:off x="5972525" y="3770118"/>
                  <a:ext cx="179111" cy="200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6"/>
                <p:cNvSpPr/>
                <p:nvPr/>
              </p:nvSpPr>
              <p:spPr>
                <a:xfrm>
                  <a:off x="5790835" y="3945305"/>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70" name="Group 80"/>
              <p:cNvGrpSpPr/>
              <p:nvPr/>
            </p:nvGrpSpPr>
            <p:grpSpPr>
              <a:xfrm rot="11281641">
                <a:off x="8065516" y="4370480"/>
                <a:ext cx="241176" cy="436262"/>
                <a:chOff x="6000535" y="2733736"/>
                <a:chExt cx="241176" cy="436262"/>
              </a:xfrm>
            </p:grpSpPr>
            <p:cxnSp>
              <p:nvCxnSpPr>
                <p:cNvPr id="77" name="Straight Connector 81"/>
                <p:cNvCxnSpPr/>
                <p:nvPr/>
              </p:nvCxnSpPr>
              <p:spPr>
                <a:xfrm>
                  <a:off x="6121124" y="273373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82"/>
                <p:cNvSpPr/>
                <p:nvPr/>
              </p:nvSpPr>
              <p:spPr>
                <a:xfrm>
                  <a:off x="6000535" y="2953974"/>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71" name="Group 83"/>
              <p:cNvGrpSpPr/>
              <p:nvPr/>
            </p:nvGrpSpPr>
            <p:grpSpPr>
              <a:xfrm rot="11281641">
                <a:off x="8671310" y="3799893"/>
                <a:ext cx="399302" cy="216024"/>
                <a:chOff x="6076229" y="2636767"/>
                <a:chExt cx="399302" cy="216024"/>
              </a:xfrm>
            </p:grpSpPr>
            <p:cxnSp>
              <p:nvCxnSpPr>
                <p:cNvPr id="75" name="Straight Connector 84"/>
                <p:cNvCxnSpPr/>
                <p:nvPr/>
              </p:nvCxnSpPr>
              <p:spPr>
                <a:xfrm rot="10318359" flipV="1">
                  <a:off x="6328649" y="2654281"/>
                  <a:ext cx="146882" cy="365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85"/>
                <p:cNvSpPr/>
                <p:nvPr/>
              </p:nvSpPr>
              <p:spPr>
                <a:xfrm>
                  <a:off x="6076229" y="263676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72" name="Group 91"/>
              <p:cNvGrpSpPr/>
              <p:nvPr/>
            </p:nvGrpSpPr>
            <p:grpSpPr>
              <a:xfrm rot="5223910">
                <a:off x="8228366" y="3366038"/>
                <a:ext cx="301470" cy="432048"/>
                <a:chOff x="5664417" y="2654457"/>
                <a:chExt cx="301470" cy="432048"/>
              </a:xfrm>
            </p:grpSpPr>
            <p:cxnSp>
              <p:nvCxnSpPr>
                <p:cNvPr id="73" name="Straight Connector 92"/>
                <p:cNvCxnSpPr/>
                <p:nvPr/>
              </p:nvCxnSpPr>
              <p:spPr>
                <a:xfrm flipH="1">
                  <a:off x="5845299" y="2654457"/>
                  <a:ext cx="12058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93"/>
                <p:cNvSpPr/>
                <p:nvPr/>
              </p:nvSpPr>
              <p:spPr>
                <a:xfrm>
                  <a:off x="5664417" y="2870481"/>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sp>
          <p:nvSpPr>
            <p:cNvPr id="32" name="Freeform 17"/>
            <p:cNvSpPr/>
            <p:nvPr/>
          </p:nvSpPr>
          <p:spPr>
            <a:xfrm>
              <a:off x="5833241" y="1637612"/>
              <a:ext cx="2518701" cy="3902666"/>
            </a:xfrm>
            <a:custGeom>
              <a:avLst/>
              <a:gdLst>
                <a:gd name="connsiteX0" fmla="*/ 0 w 2518701"/>
                <a:gd name="connsiteY0" fmla="*/ 33533 h 3902666"/>
                <a:gd name="connsiteX1" fmla="*/ 725214 w 2518701"/>
                <a:gd name="connsiteY1" fmla="*/ 44043 h 3902666"/>
                <a:gd name="connsiteX2" fmla="*/ 1492469 w 2518701"/>
                <a:gd name="connsiteY2" fmla="*/ 464457 h 3902666"/>
                <a:gd name="connsiteX3" fmla="*/ 1828800 w 2518701"/>
                <a:gd name="connsiteY3" fmla="*/ 517009 h 3902666"/>
                <a:gd name="connsiteX4" fmla="*/ 1986456 w 2518701"/>
                <a:gd name="connsiteY4" fmla="*/ 842829 h 3902666"/>
                <a:gd name="connsiteX5" fmla="*/ 2312276 w 2518701"/>
                <a:gd name="connsiteY5" fmla="*/ 1010995 h 3902666"/>
                <a:gd name="connsiteX6" fmla="*/ 2501462 w 2518701"/>
                <a:gd name="connsiteY6" fmla="*/ 1305285 h 3902666"/>
                <a:gd name="connsiteX7" fmla="*/ 2490952 w 2518701"/>
                <a:gd name="connsiteY7" fmla="*/ 1620595 h 3902666"/>
                <a:gd name="connsiteX8" fmla="*/ 2333297 w 2518701"/>
                <a:gd name="connsiteY8" fmla="*/ 1998967 h 3902666"/>
                <a:gd name="connsiteX9" fmla="*/ 2175642 w 2518701"/>
                <a:gd name="connsiteY9" fmla="*/ 2293257 h 3902666"/>
                <a:gd name="connsiteX10" fmla="*/ 2249214 w 2518701"/>
                <a:gd name="connsiteY10" fmla="*/ 2619078 h 3902666"/>
                <a:gd name="connsiteX11" fmla="*/ 2322787 w 2518701"/>
                <a:gd name="connsiteY11" fmla="*/ 2986940 h 3902666"/>
                <a:gd name="connsiteX12" fmla="*/ 2270235 w 2518701"/>
                <a:gd name="connsiteY12" fmla="*/ 3165616 h 3902666"/>
                <a:gd name="connsiteX13" fmla="*/ 2112580 w 2518701"/>
                <a:gd name="connsiteY13" fmla="*/ 3249698 h 3902666"/>
                <a:gd name="connsiteX14" fmla="*/ 1755228 w 2518701"/>
                <a:gd name="connsiteY14" fmla="*/ 3312760 h 3902666"/>
                <a:gd name="connsiteX15" fmla="*/ 1481959 w 2518701"/>
                <a:gd name="connsiteY15" fmla="*/ 3459905 h 3902666"/>
                <a:gd name="connsiteX16" fmla="*/ 1376856 w 2518701"/>
                <a:gd name="connsiteY16" fmla="*/ 3596540 h 3902666"/>
                <a:gd name="connsiteX17" fmla="*/ 1229711 w 2518701"/>
                <a:gd name="connsiteY17" fmla="*/ 3859298 h 3902666"/>
                <a:gd name="connsiteX18" fmla="*/ 966952 w 2518701"/>
                <a:gd name="connsiteY18" fmla="*/ 3901340 h 3902666"/>
                <a:gd name="connsiteX19" fmla="*/ 651642 w 2518701"/>
                <a:gd name="connsiteY19" fmla="*/ 3848788 h 3902666"/>
                <a:gd name="connsiteX20" fmla="*/ 336331 w 2518701"/>
                <a:gd name="connsiteY20" fmla="*/ 3691133 h 3902666"/>
                <a:gd name="connsiteX21" fmla="*/ 52552 w 2518701"/>
                <a:gd name="connsiteY21" fmla="*/ 3575519 h 3902666"/>
                <a:gd name="connsiteX22" fmla="*/ 52552 w 2518701"/>
                <a:gd name="connsiteY22" fmla="*/ 3575519 h 390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18701" h="3902666">
                  <a:moveTo>
                    <a:pt x="0" y="33533"/>
                  </a:moveTo>
                  <a:cubicBezTo>
                    <a:pt x="238234" y="2877"/>
                    <a:pt x="476469" y="-27778"/>
                    <a:pt x="725214" y="44043"/>
                  </a:cubicBezTo>
                  <a:cubicBezTo>
                    <a:pt x="973959" y="115864"/>
                    <a:pt x="1308538" y="385629"/>
                    <a:pt x="1492469" y="464457"/>
                  </a:cubicBezTo>
                  <a:cubicBezTo>
                    <a:pt x="1676400" y="543285"/>
                    <a:pt x="1746469" y="453947"/>
                    <a:pt x="1828800" y="517009"/>
                  </a:cubicBezTo>
                  <a:cubicBezTo>
                    <a:pt x="1911131" y="580071"/>
                    <a:pt x="1905877" y="760498"/>
                    <a:pt x="1986456" y="842829"/>
                  </a:cubicBezTo>
                  <a:cubicBezTo>
                    <a:pt x="2067035" y="925160"/>
                    <a:pt x="2226442" y="933919"/>
                    <a:pt x="2312276" y="1010995"/>
                  </a:cubicBezTo>
                  <a:cubicBezTo>
                    <a:pt x="2398110" y="1088071"/>
                    <a:pt x="2471683" y="1203685"/>
                    <a:pt x="2501462" y="1305285"/>
                  </a:cubicBezTo>
                  <a:cubicBezTo>
                    <a:pt x="2531241" y="1406885"/>
                    <a:pt x="2518979" y="1504981"/>
                    <a:pt x="2490952" y="1620595"/>
                  </a:cubicBezTo>
                  <a:cubicBezTo>
                    <a:pt x="2462925" y="1736209"/>
                    <a:pt x="2385849" y="1886857"/>
                    <a:pt x="2333297" y="1998967"/>
                  </a:cubicBezTo>
                  <a:cubicBezTo>
                    <a:pt x="2280745" y="2111077"/>
                    <a:pt x="2189656" y="2189905"/>
                    <a:pt x="2175642" y="2293257"/>
                  </a:cubicBezTo>
                  <a:cubicBezTo>
                    <a:pt x="2161628" y="2396609"/>
                    <a:pt x="2224690" y="2503464"/>
                    <a:pt x="2249214" y="2619078"/>
                  </a:cubicBezTo>
                  <a:cubicBezTo>
                    <a:pt x="2273738" y="2734692"/>
                    <a:pt x="2319284" y="2895850"/>
                    <a:pt x="2322787" y="2986940"/>
                  </a:cubicBezTo>
                  <a:cubicBezTo>
                    <a:pt x="2326291" y="3078030"/>
                    <a:pt x="2305269" y="3121823"/>
                    <a:pt x="2270235" y="3165616"/>
                  </a:cubicBezTo>
                  <a:cubicBezTo>
                    <a:pt x="2235201" y="3209409"/>
                    <a:pt x="2198415" y="3225174"/>
                    <a:pt x="2112580" y="3249698"/>
                  </a:cubicBezTo>
                  <a:cubicBezTo>
                    <a:pt x="2026746" y="3274222"/>
                    <a:pt x="1860332" y="3277726"/>
                    <a:pt x="1755228" y="3312760"/>
                  </a:cubicBezTo>
                  <a:cubicBezTo>
                    <a:pt x="1650125" y="3347795"/>
                    <a:pt x="1545021" y="3412608"/>
                    <a:pt x="1481959" y="3459905"/>
                  </a:cubicBezTo>
                  <a:cubicBezTo>
                    <a:pt x="1418897" y="3507202"/>
                    <a:pt x="1418897" y="3529975"/>
                    <a:pt x="1376856" y="3596540"/>
                  </a:cubicBezTo>
                  <a:cubicBezTo>
                    <a:pt x="1334815" y="3663106"/>
                    <a:pt x="1298028" y="3808498"/>
                    <a:pt x="1229711" y="3859298"/>
                  </a:cubicBezTo>
                  <a:cubicBezTo>
                    <a:pt x="1161394" y="3910098"/>
                    <a:pt x="1063297" y="3903092"/>
                    <a:pt x="966952" y="3901340"/>
                  </a:cubicBezTo>
                  <a:cubicBezTo>
                    <a:pt x="870607" y="3899588"/>
                    <a:pt x="756746" y="3883823"/>
                    <a:pt x="651642" y="3848788"/>
                  </a:cubicBezTo>
                  <a:cubicBezTo>
                    <a:pt x="546539" y="3813754"/>
                    <a:pt x="436179" y="3736678"/>
                    <a:pt x="336331" y="3691133"/>
                  </a:cubicBezTo>
                  <a:cubicBezTo>
                    <a:pt x="236483" y="3645588"/>
                    <a:pt x="52552" y="3575519"/>
                    <a:pt x="52552" y="3575519"/>
                  </a:cubicBezTo>
                  <a:lnTo>
                    <a:pt x="52552" y="357551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33" name="Group 104"/>
            <p:cNvGrpSpPr/>
            <p:nvPr/>
          </p:nvGrpSpPr>
          <p:grpSpPr>
            <a:xfrm>
              <a:off x="6048422" y="3234425"/>
              <a:ext cx="325844" cy="304800"/>
              <a:chOff x="8295448" y="4206875"/>
              <a:chExt cx="325844" cy="304800"/>
            </a:xfrm>
          </p:grpSpPr>
          <p:sp>
            <p:nvSpPr>
              <p:cNvPr id="55"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6"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34" name="Group 107"/>
            <p:cNvGrpSpPr/>
            <p:nvPr/>
          </p:nvGrpSpPr>
          <p:grpSpPr>
            <a:xfrm>
              <a:off x="5552647" y="3846023"/>
              <a:ext cx="325844" cy="304800"/>
              <a:chOff x="8295448" y="4206875"/>
              <a:chExt cx="325844" cy="304800"/>
            </a:xfrm>
          </p:grpSpPr>
          <p:sp>
            <p:nvSpPr>
              <p:cNvPr id="53"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4"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35" name="Group 110"/>
            <p:cNvGrpSpPr/>
            <p:nvPr/>
          </p:nvGrpSpPr>
          <p:grpSpPr>
            <a:xfrm>
              <a:off x="8646192" y="3321440"/>
              <a:ext cx="325844" cy="304800"/>
              <a:chOff x="8295448" y="4206875"/>
              <a:chExt cx="325844" cy="304800"/>
            </a:xfrm>
          </p:grpSpPr>
          <p:sp>
            <p:nvSpPr>
              <p:cNvPr id="51"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2"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36" name="Group 113"/>
            <p:cNvGrpSpPr/>
            <p:nvPr/>
          </p:nvGrpSpPr>
          <p:grpSpPr>
            <a:xfrm>
              <a:off x="5833241" y="1986672"/>
              <a:ext cx="325844" cy="304800"/>
              <a:chOff x="8295448" y="4206875"/>
              <a:chExt cx="325844" cy="304800"/>
            </a:xfrm>
          </p:grpSpPr>
          <p:sp>
            <p:nvSpPr>
              <p:cNvPr id="49"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0"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37" name="Group 116"/>
            <p:cNvGrpSpPr/>
            <p:nvPr/>
          </p:nvGrpSpPr>
          <p:grpSpPr>
            <a:xfrm>
              <a:off x="6779791" y="3923326"/>
              <a:ext cx="325844" cy="304800"/>
              <a:chOff x="8295448" y="4206875"/>
              <a:chExt cx="325844" cy="304800"/>
            </a:xfrm>
          </p:grpSpPr>
          <p:sp>
            <p:nvSpPr>
              <p:cNvPr id="47"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48"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38" name="Group 119"/>
            <p:cNvGrpSpPr/>
            <p:nvPr/>
          </p:nvGrpSpPr>
          <p:grpSpPr>
            <a:xfrm>
              <a:off x="8336145" y="1464813"/>
              <a:ext cx="325844" cy="304800"/>
              <a:chOff x="8295448" y="4206875"/>
              <a:chExt cx="325844" cy="304800"/>
            </a:xfrm>
          </p:grpSpPr>
          <p:sp>
            <p:nvSpPr>
              <p:cNvPr id="45"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46"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39" name="Group 122"/>
            <p:cNvGrpSpPr/>
            <p:nvPr/>
          </p:nvGrpSpPr>
          <p:grpSpPr>
            <a:xfrm>
              <a:off x="7830459" y="5344510"/>
              <a:ext cx="325844" cy="304800"/>
              <a:chOff x="8295448" y="4206875"/>
              <a:chExt cx="325844" cy="304800"/>
            </a:xfrm>
          </p:grpSpPr>
          <p:sp>
            <p:nvSpPr>
              <p:cNvPr id="43"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44"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40" name="Group 125"/>
            <p:cNvGrpSpPr/>
            <p:nvPr/>
          </p:nvGrpSpPr>
          <p:grpSpPr>
            <a:xfrm>
              <a:off x="8818156" y="4494541"/>
              <a:ext cx="325844" cy="304800"/>
              <a:chOff x="8295448" y="4206875"/>
              <a:chExt cx="325844" cy="304800"/>
            </a:xfrm>
          </p:grpSpPr>
          <p:sp>
            <p:nvSpPr>
              <p:cNvPr id="41"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42"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sp>
        <p:nvSpPr>
          <p:cNvPr id="105" name="27 - TextBox"/>
          <p:cNvSpPr txBox="1"/>
          <p:nvPr/>
        </p:nvSpPr>
        <p:spPr>
          <a:xfrm>
            <a:off x="297000" y="5863527"/>
            <a:ext cx="8096822" cy="707886"/>
          </a:xfrm>
          <a:prstGeom prst="rect">
            <a:avLst/>
          </a:prstGeom>
          <a:noFill/>
        </p:spPr>
        <p:txBody>
          <a:bodyPr wrap="square">
            <a:spAutoFit/>
          </a:bodyPr>
          <a:lstStyle/>
          <a:p>
            <a:pPr algn="ctr">
              <a:defRPr/>
            </a:pPr>
            <a:r>
              <a:rPr lang="el-GR" sz="2000" dirty="0">
                <a:solidFill>
                  <a:prstClr val="black"/>
                </a:solidFill>
                <a:latin typeface="Calibri"/>
              </a:rPr>
              <a:t>Ένας </a:t>
            </a:r>
            <a:r>
              <a:rPr lang="el-GR" sz="2000" b="1" dirty="0">
                <a:solidFill>
                  <a:prstClr val="black"/>
                </a:solidFill>
                <a:latin typeface="Calibri"/>
              </a:rPr>
              <a:t>πολυηλεκτρολύτης</a:t>
            </a:r>
            <a:r>
              <a:rPr lang="el-GR" sz="2000" dirty="0">
                <a:solidFill>
                  <a:prstClr val="black"/>
                </a:solidFill>
                <a:latin typeface="Calibri"/>
              </a:rPr>
              <a:t> εκτείνεται σε μήκος επειδή τα ομοειδή φορτία που υπάρχουν κατανεμημένα στην αλυσίδα του απωθούνται μεταξύ τους</a:t>
            </a:r>
          </a:p>
        </p:txBody>
      </p:sp>
    </p:spTree>
    <p:extLst>
      <p:ext uri="{BB962C8B-B14F-4D97-AF65-F5344CB8AC3E}">
        <p14:creationId xmlns:p14="http://schemas.microsoft.com/office/powerpoint/2010/main" val="3310414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pPr eaLnBrk="1" hangingPunct="1"/>
            <a:r>
              <a:rPr lang="el-GR" sz="3600" dirty="0" smtClean="0"/>
              <a:t>Φορτισμένα πολυμερή</a:t>
            </a:r>
            <a:r>
              <a:rPr lang="en-US" sz="3600" dirty="0" smtClean="0"/>
              <a:t>:</a:t>
            </a:r>
            <a:r>
              <a:rPr lang="el-GR" sz="3600" dirty="0" smtClean="0"/>
              <a:t> πολυηλεκτρολύτες και ιοντομερή</a:t>
            </a:r>
          </a:p>
        </p:txBody>
      </p:sp>
      <p:sp>
        <p:nvSpPr>
          <p:cNvPr id="61443" name="Rectangle 3"/>
          <p:cNvSpPr>
            <a:spLocks noGrp="1" noChangeArrowheads="1"/>
          </p:cNvSpPr>
          <p:nvPr>
            <p:ph idx="1"/>
          </p:nvPr>
        </p:nvSpPr>
        <p:spPr>
          <a:xfrm>
            <a:off x="164826" y="1378688"/>
            <a:ext cx="5920440" cy="4722697"/>
          </a:xfrm>
        </p:spPr>
        <p:txBody>
          <a:bodyPr>
            <a:noAutofit/>
          </a:bodyPr>
          <a:lstStyle/>
          <a:p>
            <a:pPr>
              <a:lnSpc>
                <a:spcPct val="90000"/>
              </a:lnSpc>
            </a:pPr>
            <a:r>
              <a:rPr lang="el-GR" dirty="0"/>
              <a:t>Το πολυακρυλικό οξύ έχει τέτοια συμπεριφορά σε υδ. διάλυμα στο οποίο οι αλυσίδες «ξεμπερδεύονται» και το τελικό διάλυμα αποκτά </a:t>
            </a:r>
            <a:r>
              <a:rPr lang="el-GR" b="1" dirty="0"/>
              <a:t>υψηλό ιξώδες</a:t>
            </a:r>
            <a:r>
              <a:rPr lang="el-GR" dirty="0"/>
              <a:t>. </a:t>
            </a:r>
          </a:p>
          <a:p>
            <a:pPr>
              <a:lnSpc>
                <a:spcPct val="90000"/>
              </a:lnSpc>
            </a:pPr>
            <a:r>
              <a:rPr lang="el-GR" dirty="0"/>
              <a:t>Όταν η διηλεκτρική σταθερά του διαλύτη είναι μικρή (μικρή πολικότητα) ή όταν δεν υπάρχει καθόλου διαλύτης, το μικρό σε μέγεθος κατιόν δεν μπορεί να «ταξιδέψει» μακριά, και παραμένει στη γειτονιά της αλυσίδας του πολυμερούς που είναι πλούσια σε αρνητικά ιόντα, έτσι ώστε να σχηματίζονται ιοντικά ζεύγη. Τότε μιλάμε για </a:t>
            </a:r>
            <a:r>
              <a:rPr lang="el-GR" b="1" dirty="0"/>
              <a:t>«ιοντομερή».</a:t>
            </a:r>
          </a:p>
        </p:txBody>
      </p:sp>
      <p:grpSp>
        <p:nvGrpSpPr>
          <p:cNvPr id="2" name="Ομάδα 1"/>
          <p:cNvGrpSpPr/>
          <p:nvPr/>
        </p:nvGrpSpPr>
        <p:grpSpPr>
          <a:xfrm>
            <a:off x="5940152" y="1484784"/>
            <a:ext cx="2540968" cy="3759858"/>
            <a:chOff x="5580112" y="1585485"/>
            <a:chExt cx="2812513" cy="3687029"/>
          </a:xfrm>
        </p:grpSpPr>
        <p:grpSp>
          <p:nvGrpSpPr>
            <p:cNvPr id="85" name="Group 84"/>
            <p:cNvGrpSpPr/>
            <p:nvPr/>
          </p:nvGrpSpPr>
          <p:grpSpPr>
            <a:xfrm>
              <a:off x="5580112" y="1585485"/>
              <a:ext cx="2812513" cy="3687029"/>
              <a:chOff x="6177421" y="1428654"/>
              <a:chExt cx="2812513" cy="3687029"/>
            </a:xfrm>
          </p:grpSpPr>
          <p:sp>
            <p:nvSpPr>
              <p:cNvPr id="86" name="Freeform 5"/>
              <p:cNvSpPr>
                <a:spLocks/>
              </p:cNvSpPr>
              <p:nvPr/>
            </p:nvSpPr>
            <p:spPr bwMode="auto">
              <a:xfrm>
                <a:off x="6177421" y="1744607"/>
                <a:ext cx="2606753" cy="3048000"/>
              </a:xfrm>
              <a:custGeom>
                <a:avLst/>
                <a:gdLst>
                  <a:gd name="T0" fmla="*/ 114744 w 896"/>
                  <a:gd name="T1" fmla="*/ 1403880 h 1056"/>
                  <a:gd name="T2" fmla="*/ 326542 w 896"/>
                  <a:gd name="T3" fmla="*/ 1518898 h 1056"/>
                  <a:gd name="T4" fmla="*/ 326542 w 896"/>
                  <a:gd name="T5" fmla="*/ 2088016 h 1056"/>
                  <a:gd name="T6" fmla="*/ 486012 w 896"/>
                  <a:gd name="T7" fmla="*/ 2429996 h 1056"/>
                  <a:gd name="T8" fmla="*/ 751186 w 896"/>
                  <a:gd name="T9" fmla="*/ 2429996 h 1056"/>
                  <a:gd name="T10" fmla="*/ 963216 w 896"/>
                  <a:gd name="T11" fmla="*/ 1974804 h 1056"/>
                  <a:gd name="T12" fmla="*/ 910121 w 896"/>
                  <a:gd name="T13" fmla="*/ 1746601 h 1056"/>
                  <a:gd name="T14" fmla="*/ 751186 w 896"/>
                  <a:gd name="T15" fmla="*/ 1403880 h 1056"/>
                  <a:gd name="T16" fmla="*/ 751186 w 896"/>
                  <a:gd name="T17" fmla="*/ 949062 h 1056"/>
                  <a:gd name="T18" fmla="*/ 856791 w 896"/>
                  <a:gd name="T19" fmla="*/ 835394 h 1056"/>
                  <a:gd name="T20" fmla="*/ 856791 w 896"/>
                  <a:gd name="T21" fmla="*/ 493078 h 1056"/>
                  <a:gd name="T22" fmla="*/ 751186 w 896"/>
                  <a:gd name="T23" fmla="*/ 151544 h 1056"/>
                  <a:gd name="T24" fmla="*/ 539206 w 896"/>
                  <a:gd name="T25" fmla="*/ 37973 h 1056"/>
                  <a:gd name="T26" fmla="*/ 379872 w 896"/>
                  <a:gd name="T27" fmla="*/ 37973 h 1056"/>
                  <a:gd name="T28" fmla="*/ 326542 w 896"/>
                  <a:gd name="T29" fmla="*/ 266429 h 1056"/>
                  <a:gd name="T30" fmla="*/ 326542 w 896"/>
                  <a:gd name="T31" fmla="*/ 606464 h 1056"/>
                  <a:gd name="T32" fmla="*/ 274032 w 896"/>
                  <a:gd name="T33" fmla="*/ 721338 h 1056"/>
                  <a:gd name="T34" fmla="*/ 114744 w 896"/>
                  <a:gd name="T35" fmla="*/ 721338 h 1056"/>
                  <a:gd name="T36" fmla="*/ 8957 w 896"/>
                  <a:gd name="T37" fmla="*/ 379811 h 1056"/>
                  <a:gd name="T38" fmla="*/ 62002 w 896"/>
                  <a:gd name="T39" fmla="*/ 266429 h 10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6"/>
                  <a:gd name="T61" fmla="*/ 0 h 1056"/>
                  <a:gd name="T62" fmla="*/ 896 w 896"/>
                  <a:gd name="T63" fmla="*/ 1056 h 10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6" h="1056">
                    <a:moveTo>
                      <a:pt x="104" y="592"/>
                    </a:moveTo>
                    <a:cubicBezTo>
                      <a:pt x="184" y="592"/>
                      <a:pt x="264" y="592"/>
                      <a:pt x="296" y="640"/>
                    </a:cubicBezTo>
                    <a:cubicBezTo>
                      <a:pt x="328" y="688"/>
                      <a:pt x="272" y="816"/>
                      <a:pt x="296" y="880"/>
                    </a:cubicBezTo>
                    <a:cubicBezTo>
                      <a:pt x="320" y="944"/>
                      <a:pt x="376" y="1000"/>
                      <a:pt x="440" y="1024"/>
                    </a:cubicBezTo>
                    <a:cubicBezTo>
                      <a:pt x="504" y="1048"/>
                      <a:pt x="608" y="1056"/>
                      <a:pt x="680" y="1024"/>
                    </a:cubicBezTo>
                    <a:cubicBezTo>
                      <a:pt x="752" y="992"/>
                      <a:pt x="848" y="880"/>
                      <a:pt x="872" y="832"/>
                    </a:cubicBezTo>
                    <a:cubicBezTo>
                      <a:pt x="896" y="784"/>
                      <a:pt x="856" y="776"/>
                      <a:pt x="824" y="736"/>
                    </a:cubicBezTo>
                    <a:cubicBezTo>
                      <a:pt x="792" y="696"/>
                      <a:pt x="704" y="648"/>
                      <a:pt x="680" y="592"/>
                    </a:cubicBezTo>
                    <a:cubicBezTo>
                      <a:pt x="656" y="536"/>
                      <a:pt x="664" y="440"/>
                      <a:pt x="680" y="400"/>
                    </a:cubicBezTo>
                    <a:cubicBezTo>
                      <a:pt x="696" y="360"/>
                      <a:pt x="760" y="384"/>
                      <a:pt x="776" y="352"/>
                    </a:cubicBezTo>
                    <a:cubicBezTo>
                      <a:pt x="792" y="320"/>
                      <a:pt x="792" y="256"/>
                      <a:pt x="776" y="208"/>
                    </a:cubicBezTo>
                    <a:cubicBezTo>
                      <a:pt x="760" y="160"/>
                      <a:pt x="728" y="96"/>
                      <a:pt x="680" y="64"/>
                    </a:cubicBezTo>
                    <a:cubicBezTo>
                      <a:pt x="632" y="32"/>
                      <a:pt x="544" y="24"/>
                      <a:pt x="488" y="16"/>
                    </a:cubicBezTo>
                    <a:cubicBezTo>
                      <a:pt x="432" y="8"/>
                      <a:pt x="376" y="0"/>
                      <a:pt x="344" y="16"/>
                    </a:cubicBezTo>
                    <a:cubicBezTo>
                      <a:pt x="312" y="32"/>
                      <a:pt x="304" y="72"/>
                      <a:pt x="296" y="112"/>
                    </a:cubicBezTo>
                    <a:cubicBezTo>
                      <a:pt x="288" y="152"/>
                      <a:pt x="304" y="224"/>
                      <a:pt x="296" y="256"/>
                    </a:cubicBezTo>
                    <a:cubicBezTo>
                      <a:pt x="288" y="288"/>
                      <a:pt x="280" y="296"/>
                      <a:pt x="248" y="304"/>
                    </a:cubicBezTo>
                    <a:cubicBezTo>
                      <a:pt x="216" y="312"/>
                      <a:pt x="144" y="328"/>
                      <a:pt x="104" y="304"/>
                    </a:cubicBezTo>
                    <a:cubicBezTo>
                      <a:pt x="64" y="280"/>
                      <a:pt x="16" y="192"/>
                      <a:pt x="8" y="160"/>
                    </a:cubicBezTo>
                    <a:cubicBezTo>
                      <a:pt x="0" y="128"/>
                      <a:pt x="48" y="120"/>
                      <a:pt x="56" y="112"/>
                    </a:cubicBezTo>
                  </a:path>
                </a:pathLst>
              </a:custGeom>
              <a:noFill/>
              <a:ln w="44450">
                <a:solidFill>
                  <a:schemeClr val="tx1"/>
                </a:solidFill>
                <a:round/>
                <a:headEnd/>
                <a:tailEnd/>
              </a:ln>
            </p:spPr>
            <p:txBody>
              <a:bodyPr/>
              <a:lstStyle/>
              <a:p>
                <a:endParaRPr lang="el-GR" dirty="0">
                  <a:solidFill>
                    <a:prstClr val="black"/>
                  </a:solidFill>
                </a:endParaRPr>
              </a:p>
            </p:txBody>
          </p:sp>
          <p:grpSp>
            <p:nvGrpSpPr>
              <p:cNvPr id="87" name="Group 86"/>
              <p:cNvGrpSpPr/>
              <p:nvPr/>
            </p:nvGrpSpPr>
            <p:grpSpPr>
              <a:xfrm>
                <a:off x="6444208" y="2708920"/>
                <a:ext cx="241176" cy="436261"/>
                <a:chOff x="6323620" y="2708920"/>
                <a:chExt cx="241176" cy="436261"/>
              </a:xfrm>
            </p:grpSpPr>
            <p:cxnSp>
              <p:nvCxnSpPr>
                <p:cNvPr id="139" name="Straight Connector 138"/>
                <p:cNvCxnSpPr/>
                <p:nvPr/>
              </p:nvCxnSpPr>
              <p:spPr>
                <a:xfrm>
                  <a:off x="6444208" y="270892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88" name="Group 87"/>
              <p:cNvGrpSpPr/>
              <p:nvPr/>
            </p:nvGrpSpPr>
            <p:grpSpPr>
              <a:xfrm>
                <a:off x="6850987" y="2636912"/>
                <a:ext cx="241176" cy="436261"/>
                <a:chOff x="6323620" y="2708920"/>
                <a:chExt cx="241176" cy="436261"/>
              </a:xfrm>
            </p:grpSpPr>
            <p:cxnSp>
              <p:nvCxnSpPr>
                <p:cNvPr id="137" name="Straight Connector 136"/>
                <p:cNvCxnSpPr/>
                <p:nvPr/>
              </p:nvCxnSpPr>
              <p:spPr>
                <a:xfrm>
                  <a:off x="6348889" y="2708920"/>
                  <a:ext cx="95319"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89" name="Group 88"/>
              <p:cNvGrpSpPr/>
              <p:nvPr/>
            </p:nvGrpSpPr>
            <p:grpSpPr>
              <a:xfrm>
                <a:off x="7380312" y="1785392"/>
                <a:ext cx="241176" cy="436261"/>
                <a:chOff x="6323620" y="2708920"/>
                <a:chExt cx="241176" cy="436261"/>
              </a:xfrm>
            </p:grpSpPr>
            <p:cxnSp>
              <p:nvCxnSpPr>
                <p:cNvPr id="135" name="Straight Connector 134"/>
                <p:cNvCxnSpPr/>
                <p:nvPr/>
              </p:nvCxnSpPr>
              <p:spPr>
                <a:xfrm>
                  <a:off x="6444208" y="270892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0" name="Group 89"/>
              <p:cNvGrpSpPr/>
              <p:nvPr/>
            </p:nvGrpSpPr>
            <p:grpSpPr>
              <a:xfrm>
                <a:off x="7890738" y="2001416"/>
                <a:ext cx="301470" cy="432048"/>
                <a:chOff x="6263326" y="2708920"/>
                <a:chExt cx="301470" cy="432048"/>
              </a:xfrm>
            </p:grpSpPr>
            <p:cxnSp>
              <p:nvCxnSpPr>
                <p:cNvPr id="133" name="Straight Connector 132"/>
                <p:cNvCxnSpPr/>
                <p:nvPr/>
              </p:nvCxnSpPr>
              <p:spPr>
                <a:xfrm flipH="1">
                  <a:off x="6444208" y="2708920"/>
                  <a:ext cx="12058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6263326" y="2924944"/>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1" name="Group 90"/>
              <p:cNvGrpSpPr/>
              <p:nvPr/>
            </p:nvGrpSpPr>
            <p:grpSpPr>
              <a:xfrm rot="11281641">
                <a:off x="6346073" y="2150138"/>
                <a:ext cx="360801" cy="391211"/>
                <a:chOff x="6247663" y="2713228"/>
                <a:chExt cx="360801" cy="391211"/>
              </a:xfrm>
            </p:grpSpPr>
            <p:cxnSp>
              <p:nvCxnSpPr>
                <p:cNvPr id="131" name="Straight Connector 130"/>
                <p:cNvCxnSpPr/>
                <p:nvPr/>
              </p:nvCxnSpPr>
              <p:spPr>
                <a:xfrm rot="10318359" flipV="1">
                  <a:off x="6429353" y="2713228"/>
                  <a:ext cx="179111" cy="200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6247663" y="2888415"/>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2" name="Group 91"/>
              <p:cNvGrpSpPr/>
              <p:nvPr/>
            </p:nvGrpSpPr>
            <p:grpSpPr>
              <a:xfrm rot="11281641">
                <a:off x="6749847" y="1573995"/>
                <a:ext cx="328614" cy="307903"/>
                <a:chOff x="6236182" y="2837278"/>
                <a:chExt cx="328614" cy="307903"/>
              </a:xfrm>
            </p:grpSpPr>
            <p:cxnSp>
              <p:nvCxnSpPr>
                <p:cNvPr id="129" name="Straight Connector 128"/>
                <p:cNvCxnSpPr/>
                <p:nvPr/>
              </p:nvCxnSpPr>
              <p:spPr>
                <a:xfrm rot="10318359" flipH="1" flipV="1">
                  <a:off x="6236182" y="2837278"/>
                  <a:ext cx="111118" cy="133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3" name="Group 92"/>
              <p:cNvGrpSpPr/>
              <p:nvPr/>
            </p:nvGrpSpPr>
            <p:grpSpPr>
              <a:xfrm rot="11281641">
                <a:off x="7695355" y="1428654"/>
                <a:ext cx="241176" cy="436261"/>
                <a:chOff x="6323620" y="2708920"/>
                <a:chExt cx="241176" cy="436261"/>
              </a:xfrm>
            </p:grpSpPr>
            <p:cxnSp>
              <p:nvCxnSpPr>
                <p:cNvPr id="127" name="Straight Connector 126"/>
                <p:cNvCxnSpPr/>
                <p:nvPr/>
              </p:nvCxnSpPr>
              <p:spPr>
                <a:xfrm>
                  <a:off x="6444208" y="270892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4" name="Group 93"/>
              <p:cNvGrpSpPr/>
              <p:nvPr/>
            </p:nvGrpSpPr>
            <p:grpSpPr>
              <a:xfrm rot="11281641">
                <a:off x="8387643" y="1897172"/>
                <a:ext cx="336440" cy="368170"/>
                <a:chOff x="6170240" y="2651770"/>
                <a:chExt cx="336440" cy="368170"/>
              </a:xfrm>
            </p:grpSpPr>
            <p:cxnSp>
              <p:nvCxnSpPr>
                <p:cNvPr id="125" name="Straight Connector 124"/>
                <p:cNvCxnSpPr/>
                <p:nvPr/>
              </p:nvCxnSpPr>
              <p:spPr>
                <a:xfrm rot="10318359" flipV="1">
                  <a:off x="6340446" y="2651770"/>
                  <a:ext cx="166234" cy="141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a:xfrm>
                  <a:off x="6170240" y="2803916"/>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5" name="Group 94"/>
              <p:cNvGrpSpPr/>
              <p:nvPr/>
            </p:nvGrpSpPr>
            <p:grpSpPr>
              <a:xfrm rot="2913521">
                <a:off x="6833552" y="4341814"/>
                <a:ext cx="241176" cy="436261"/>
                <a:chOff x="6323620" y="2708920"/>
                <a:chExt cx="241176" cy="436261"/>
              </a:xfrm>
            </p:grpSpPr>
            <p:cxnSp>
              <p:nvCxnSpPr>
                <p:cNvPr id="123" name="Straight Connector 122"/>
                <p:cNvCxnSpPr/>
                <p:nvPr/>
              </p:nvCxnSpPr>
              <p:spPr>
                <a:xfrm>
                  <a:off x="6444208" y="270892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6" name="Group 95"/>
              <p:cNvGrpSpPr/>
              <p:nvPr/>
            </p:nvGrpSpPr>
            <p:grpSpPr>
              <a:xfrm>
                <a:off x="7259724" y="4688862"/>
                <a:ext cx="241176" cy="426821"/>
                <a:chOff x="6323620" y="2718360"/>
                <a:chExt cx="241176" cy="426821"/>
              </a:xfrm>
            </p:grpSpPr>
            <p:cxnSp>
              <p:nvCxnSpPr>
                <p:cNvPr id="121" name="Straight Connector 120"/>
                <p:cNvCxnSpPr/>
                <p:nvPr/>
              </p:nvCxnSpPr>
              <p:spPr>
                <a:xfrm flipH="1">
                  <a:off x="6444208" y="2718360"/>
                  <a:ext cx="28712" cy="206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7" name="Group 96"/>
              <p:cNvGrpSpPr/>
              <p:nvPr/>
            </p:nvGrpSpPr>
            <p:grpSpPr>
              <a:xfrm>
                <a:off x="8320214" y="4580662"/>
                <a:ext cx="255280" cy="440701"/>
                <a:chOff x="6359804" y="2704465"/>
                <a:chExt cx="255280" cy="440701"/>
              </a:xfrm>
            </p:grpSpPr>
            <p:cxnSp>
              <p:nvCxnSpPr>
                <p:cNvPr id="119" name="Straight Connector 118"/>
                <p:cNvCxnSpPr/>
                <p:nvPr/>
              </p:nvCxnSpPr>
              <p:spPr>
                <a:xfrm>
                  <a:off x="6359804" y="2704465"/>
                  <a:ext cx="84404" cy="2204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6373908" y="2929142"/>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8" name="Group 97"/>
              <p:cNvGrpSpPr/>
              <p:nvPr/>
            </p:nvGrpSpPr>
            <p:grpSpPr>
              <a:xfrm rot="3507653">
                <a:off x="7727362" y="3010799"/>
                <a:ext cx="301470" cy="432048"/>
                <a:chOff x="6263326" y="2708920"/>
                <a:chExt cx="301470" cy="432048"/>
              </a:xfrm>
            </p:grpSpPr>
            <p:cxnSp>
              <p:nvCxnSpPr>
                <p:cNvPr id="117" name="Straight Connector 116"/>
                <p:cNvCxnSpPr/>
                <p:nvPr/>
              </p:nvCxnSpPr>
              <p:spPr>
                <a:xfrm flipH="1">
                  <a:off x="6444208" y="2708920"/>
                  <a:ext cx="12058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6263326" y="2924944"/>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99" name="Group 98"/>
              <p:cNvGrpSpPr/>
              <p:nvPr/>
            </p:nvGrpSpPr>
            <p:grpSpPr>
              <a:xfrm rot="11281641">
                <a:off x="8257210" y="3233394"/>
                <a:ext cx="360801" cy="391211"/>
                <a:chOff x="6247663" y="2713228"/>
                <a:chExt cx="360801" cy="391211"/>
              </a:xfrm>
            </p:grpSpPr>
            <p:cxnSp>
              <p:nvCxnSpPr>
                <p:cNvPr id="115" name="Straight Connector 114"/>
                <p:cNvCxnSpPr/>
                <p:nvPr/>
              </p:nvCxnSpPr>
              <p:spPr>
                <a:xfrm rot="10318359" flipV="1">
                  <a:off x="6429353" y="2713228"/>
                  <a:ext cx="179111" cy="2001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6247663" y="2888415"/>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100" name="Group 99"/>
              <p:cNvGrpSpPr/>
              <p:nvPr/>
            </p:nvGrpSpPr>
            <p:grpSpPr>
              <a:xfrm rot="8412841">
                <a:off x="6663771" y="3733058"/>
                <a:ext cx="328614" cy="307903"/>
                <a:chOff x="6236182" y="2837278"/>
                <a:chExt cx="328614" cy="307903"/>
              </a:xfrm>
            </p:grpSpPr>
            <p:cxnSp>
              <p:nvCxnSpPr>
                <p:cNvPr id="113" name="Straight Connector 112"/>
                <p:cNvCxnSpPr/>
                <p:nvPr/>
              </p:nvCxnSpPr>
              <p:spPr>
                <a:xfrm rot="10318359" flipH="1" flipV="1">
                  <a:off x="6236182" y="2837278"/>
                  <a:ext cx="111118" cy="133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101" name="Group 100"/>
              <p:cNvGrpSpPr/>
              <p:nvPr/>
            </p:nvGrpSpPr>
            <p:grpSpPr>
              <a:xfrm rot="11281641">
                <a:off x="7742131" y="4349936"/>
                <a:ext cx="241176" cy="436261"/>
                <a:chOff x="6323620" y="2708920"/>
                <a:chExt cx="241176" cy="436261"/>
              </a:xfrm>
            </p:grpSpPr>
            <p:cxnSp>
              <p:nvCxnSpPr>
                <p:cNvPr id="111" name="Straight Connector 110"/>
                <p:cNvCxnSpPr/>
                <p:nvPr/>
              </p:nvCxnSpPr>
              <p:spPr>
                <a:xfrm>
                  <a:off x="6444208" y="270892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102" name="Group 101"/>
              <p:cNvGrpSpPr/>
              <p:nvPr/>
            </p:nvGrpSpPr>
            <p:grpSpPr>
              <a:xfrm rot="11281641">
                <a:off x="8653494" y="3624898"/>
                <a:ext cx="336440" cy="368170"/>
                <a:chOff x="6170240" y="2651770"/>
                <a:chExt cx="336440" cy="368170"/>
              </a:xfrm>
            </p:grpSpPr>
            <p:cxnSp>
              <p:nvCxnSpPr>
                <p:cNvPr id="109" name="Straight Connector 108"/>
                <p:cNvCxnSpPr/>
                <p:nvPr/>
              </p:nvCxnSpPr>
              <p:spPr>
                <a:xfrm rot="10318359" flipV="1">
                  <a:off x="6340446" y="2651770"/>
                  <a:ext cx="166234" cy="1412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6170240" y="2803916"/>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103" name="Group 102"/>
              <p:cNvGrpSpPr/>
              <p:nvPr/>
            </p:nvGrpSpPr>
            <p:grpSpPr>
              <a:xfrm rot="15392479">
                <a:off x="7120002" y="3929986"/>
                <a:ext cx="241176" cy="436261"/>
                <a:chOff x="6323620" y="2708920"/>
                <a:chExt cx="241176" cy="436261"/>
              </a:xfrm>
            </p:grpSpPr>
            <p:cxnSp>
              <p:nvCxnSpPr>
                <p:cNvPr id="107" name="Straight Connector 106"/>
                <p:cNvCxnSpPr/>
                <p:nvPr/>
              </p:nvCxnSpPr>
              <p:spPr>
                <a:xfrm>
                  <a:off x="6444208" y="270892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6323620" y="2929157"/>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nvGrpSpPr>
              <p:cNvPr id="104" name="Group 103"/>
              <p:cNvGrpSpPr/>
              <p:nvPr/>
            </p:nvGrpSpPr>
            <p:grpSpPr>
              <a:xfrm rot="5223910">
                <a:off x="8204638" y="3966950"/>
                <a:ext cx="301470" cy="432048"/>
                <a:chOff x="6263326" y="2708920"/>
                <a:chExt cx="301470" cy="432048"/>
              </a:xfrm>
            </p:grpSpPr>
            <p:cxnSp>
              <p:nvCxnSpPr>
                <p:cNvPr id="105" name="Straight Connector 104"/>
                <p:cNvCxnSpPr/>
                <p:nvPr/>
              </p:nvCxnSpPr>
              <p:spPr>
                <a:xfrm flipH="1">
                  <a:off x="6444208" y="2708920"/>
                  <a:ext cx="12058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6263326" y="2924944"/>
                  <a:ext cx="24117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prstClr val="white"/>
                      </a:solidFill>
                    </a:rPr>
                    <a:t>-</a:t>
                  </a:r>
                  <a:endParaRPr lang="el-GR" sz="1600" dirty="0">
                    <a:solidFill>
                      <a:prstClr val="white"/>
                    </a:solidFill>
                  </a:endParaRPr>
                </a:p>
              </p:txBody>
            </p:sp>
          </p:grpSp>
        </p:grpSp>
        <p:grpSp>
          <p:nvGrpSpPr>
            <p:cNvPr id="141" name="Group 140"/>
            <p:cNvGrpSpPr/>
            <p:nvPr/>
          </p:nvGrpSpPr>
          <p:grpSpPr>
            <a:xfrm>
              <a:off x="6412538" y="3492253"/>
              <a:ext cx="325844" cy="304800"/>
              <a:chOff x="8295448" y="4206875"/>
              <a:chExt cx="325844" cy="304800"/>
            </a:xfrm>
          </p:grpSpPr>
          <p:sp>
            <p:nvSpPr>
              <p:cNvPr id="142"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143"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144" name="Group 143"/>
            <p:cNvGrpSpPr/>
            <p:nvPr/>
          </p:nvGrpSpPr>
          <p:grpSpPr>
            <a:xfrm>
              <a:off x="6048422" y="3234425"/>
              <a:ext cx="325844" cy="304800"/>
              <a:chOff x="8295448" y="4206875"/>
              <a:chExt cx="325844" cy="304800"/>
            </a:xfrm>
          </p:grpSpPr>
          <p:sp>
            <p:nvSpPr>
              <p:cNvPr id="145"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146"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147" name="Group 146"/>
            <p:cNvGrpSpPr/>
            <p:nvPr/>
          </p:nvGrpSpPr>
          <p:grpSpPr>
            <a:xfrm>
              <a:off x="6668530" y="3108700"/>
              <a:ext cx="325844" cy="304800"/>
              <a:chOff x="8295448" y="4206875"/>
              <a:chExt cx="325844" cy="304800"/>
            </a:xfrm>
          </p:grpSpPr>
          <p:sp>
            <p:nvSpPr>
              <p:cNvPr id="148" name="Oval 14"/>
              <p:cNvSpPr>
                <a:spLocks noChangeArrowheads="1"/>
              </p:cNvSpPr>
              <p:nvPr/>
            </p:nvSpPr>
            <p:spPr bwMode="auto">
              <a:xfrm>
                <a:off x="8295448" y="4206875"/>
                <a:ext cx="325844" cy="304800"/>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149" name="Text Box 23"/>
              <p:cNvSpPr txBox="1">
                <a:spLocks noChangeArrowheads="1"/>
              </p:cNvSpPr>
              <p:nvPr/>
            </p:nvSpPr>
            <p:spPr bwMode="auto">
              <a:xfrm>
                <a:off x="8376909" y="4206875"/>
                <a:ext cx="162922" cy="292100"/>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250217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normAutofit fontScale="90000"/>
          </a:bodyPr>
          <a:lstStyle/>
          <a:p>
            <a:pPr eaLnBrk="1" hangingPunct="1"/>
            <a:r>
              <a:rPr lang="el-GR" sz="4400" dirty="0" smtClean="0"/>
              <a:t>Ιοντομερή στο χώρο: ιοντικές νησίδες</a:t>
            </a:r>
            <a:br>
              <a:rPr lang="el-GR" sz="4400" dirty="0" smtClean="0"/>
            </a:br>
            <a:r>
              <a:rPr lang="el-GR" sz="3600" b="0" dirty="0" smtClean="0"/>
              <a:t>(1 από 2)</a:t>
            </a:r>
          </a:p>
        </p:txBody>
      </p:sp>
      <p:sp>
        <p:nvSpPr>
          <p:cNvPr id="2" name="Θέση περιεχομένου 1"/>
          <p:cNvSpPr>
            <a:spLocks noGrp="1"/>
          </p:cNvSpPr>
          <p:nvPr>
            <p:ph idx="1"/>
          </p:nvPr>
        </p:nvSpPr>
        <p:spPr/>
        <p:txBody>
          <a:bodyPr/>
          <a:lstStyle/>
          <a:p>
            <a:r>
              <a:rPr lang="el-GR" dirty="0"/>
              <a:t>Σχηματική απόδοση πολλαπλών ιοντομερών. Ένας αριθμός αλυσίδων αυτό-τοποθετείται στο χώρο ώστε να δημιουργούνται μικροπεριοχές με παρόμοιο χαρακτήρα (δηλαδή υψηλή συγκέντρωση φορτίων). </a:t>
            </a:r>
          </a:p>
          <a:p>
            <a:r>
              <a:rPr lang="el-GR" dirty="0"/>
              <a:t>Με αυτό τον τρόπο σχηματίζονται «ιοντικές νησίδες» μέσα σε μια θάλασσα ηλεκτρικά ουδέτερου υλικού, χωρίς όμως να δημιουργείται μακροσκοπικός διαχωρισμός φάσεων.</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48605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Βασικοί όροι</a:t>
            </a:r>
          </a:p>
        </p:txBody>
      </p:sp>
      <p:sp>
        <p:nvSpPr>
          <p:cNvPr id="3" name="Content Placeholder 2"/>
          <p:cNvSpPr>
            <a:spLocks noGrp="1"/>
          </p:cNvSpPr>
          <p:nvPr>
            <p:ph idx="1"/>
          </p:nvPr>
        </p:nvSpPr>
        <p:spPr>
          <a:xfrm>
            <a:off x="251520" y="1124744"/>
            <a:ext cx="4104456" cy="4337116"/>
          </a:xfrm>
        </p:spPr>
        <p:txBody>
          <a:bodyPr>
            <a:noAutofit/>
          </a:bodyPr>
          <a:lstStyle/>
          <a:p>
            <a:pPr>
              <a:lnSpc>
                <a:spcPct val="90000"/>
              </a:lnSpc>
              <a:spcBef>
                <a:spcPts val="600"/>
              </a:spcBef>
              <a:spcAft>
                <a:spcPts val="200"/>
              </a:spcAft>
              <a:buFont typeface="Wingdings" pitchFamily="2" charset="2"/>
              <a:buChar char="§"/>
            </a:pPr>
            <a:r>
              <a:rPr lang="el-GR" sz="2200" dirty="0" smtClean="0"/>
              <a:t>Μακρομόρια,</a:t>
            </a:r>
          </a:p>
          <a:p>
            <a:pPr>
              <a:lnSpc>
                <a:spcPct val="90000"/>
              </a:lnSpc>
              <a:spcBef>
                <a:spcPts val="600"/>
              </a:spcBef>
              <a:spcAft>
                <a:spcPts val="200"/>
              </a:spcAft>
              <a:buFont typeface="Wingdings" pitchFamily="2" charset="2"/>
              <a:buChar char="§"/>
            </a:pPr>
            <a:r>
              <a:rPr lang="el-GR" sz="2200" dirty="0" smtClean="0"/>
              <a:t>Θερμοπλαστικά πολυμερή,</a:t>
            </a:r>
          </a:p>
          <a:p>
            <a:pPr>
              <a:lnSpc>
                <a:spcPct val="90000"/>
              </a:lnSpc>
              <a:spcBef>
                <a:spcPts val="600"/>
              </a:spcBef>
              <a:spcAft>
                <a:spcPts val="200"/>
              </a:spcAft>
              <a:buFont typeface="Wingdings" pitchFamily="2" charset="2"/>
              <a:buChar char="§"/>
            </a:pPr>
            <a:r>
              <a:rPr lang="el-GR" sz="2200" dirty="0" smtClean="0"/>
              <a:t>Θερμοσκληρυνόμενα πολυμερή,</a:t>
            </a:r>
          </a:p>
          <a:p>
            <a:pPr>
              <a:lnSpc>
                <a:spcPct val="90000"/>
              </a:lnSpc>
              <a:spcBef>
                <a:spcPts val="600"/>
              </a:spcBef>
              <a:spcAft>
                <a:spcPts val="200"/>
              </a:spcAft>
              <a:buFont typeface="Wingdings" pitchFamily="2" charset="2"/>
              <a:buChar char="§"/>
            </a:pPr>
            <a:r>
              <a:rPr lang="el-GR" sz="2200" dirty="0" smtClean="0"/>
              <a:t>Θερμικές μεταβάσεις ρητινών,</a:t>
            </a:r>
          </a:p>
          <a:p>
            <a:pPr>
              <a:lnSpc>
                <a:spcPct val="90000"/>
              </a:lnSpc>
              <a:spcBef>
                <a:spcPts val="600"/>
              </a:spcBef>
              <a:spcAft>
                <a:spcPts val="200"/>
              </a:spcAft>
              <a:buFont typeface="Wingdings" pitchFamily="2" charset="2"/>
              <a:buChar char="§"/>
            </a:pPr>
            <a:r>
              <a:rPr lang="el-GR" sz="2200" dirty="0" smtClean="0"/>
              <a:t>Θερμοκρασία υαλώδους μετάβασης,</a:t>
            </a:r>
          </a:p>
          <a:p>
            <a:pPr>
              <a:lnSpc>
                <a:spcPct val="90000"/>
              </a:lnSpc>
              <a:spcBef>
                <a:spcPts val="600"/>
              </a:spcBef>
              <a:spcAft>
                <a:spcPts val="200"/>
              </a:spcAft>
              <a:buFont typeface="Wingdings" pitchFamily="2" charset="2"/>
              <a:buChar char="§"/>
            </a:pPr>
            <a:r>
              <a:rPr lang="el-GR" sz="2200" dirty="0" smtClean="0"/>
              <a:t>Θερμοκρασία τήξης πολυμερών,</a:t>
            </a:r>
          </a:p>
          <a:p>
            <a:pPr>
              <a:lnSpc>
                <a:spcPct val="90000"/>
              </a:lnSpc>
              <a:spcBef>
                <a:spcPts val="600"/>
              </a:spcBef>
              <a:spcAft>
                <a:spcPts val="200"/>
              </a:spcAft>
              <a:buFont typeface="Wingdings" pitchFamily="2" charset="2"/>
              <a:buChar char="§"/>
            </a:pPr>
            <a:r>
              <a:rPr lang="el-GR" sz="2200" dirty="0" smtClean="0"/>
              <a:t>Πολυαιθυλενογλυκόλες, </a:t>
            </a:r>
          </a:p>
          <a:p>
            <a:pPr>
              <a:lnSpc>
                <a:spcPct val="90000"/>
              </a:lnSpc>
              <a:spcBef>
                <a:spcPts val="600"/>
              </a:spcBef>
              <a:spcAft>
                <a:spcPts val="200"/>
              </a:spcAft>
              <a:buFont typeface="Wingdings" pitchFamily="2" charset="2"/>
              <a:buChar char="§"/>
            </a:pPr>
            <a:r>
              <a:rPr lang="el-GR" sz="2200" dirty="0" smtClean="0"/>
              <a:t>Πολυακρυλικό οξύ,</a:t>
            </a:r>
          </a:p>
          <a:p>
            <a:pPr>
              <a:lnSpc>
                <a:spcPct val="90000"/>
              </a:lnSpc>
              <a:spcBef>
                <a:spcPts val="600"/>
              </a:spcBef>
              <a:spcAft>
                <a:spcPts val="200"/>
              </a:spcAft>
              <a:buFont typeface="Wingdings" pitchFamily="2" charset="2"/>
              <a:buChar char="§"/>
            </a:pPr>
            <a:endParaRPr lang="el-GR" sz="2200" dirty="0" smtClean="0"/>
          </a:p>
          <a:p>
            <a:pPr>
              <a:lnSpc>
                <a:spcPct val="90000"/>
              </a:lnSpc>
              <a:spcBef>
                <a:spcPts val="600"/>
              </a:spcBef>
              <a:spcAft>
                <a:spcPts val="200"/>
              </a:spcAft>
              <a:buFont typeface="Wingdings" pitchFamily="2" charset="2"/>
              <a:buChar char="§"/>
            </a:pPr>
            <a:endParaRPr lang="el-GR" sz="2200" dirty="0" smtClean="0"/>
          </a:p>
          <a:p>
            <a:pPr>
              <a:lnSpc>
                <a:spcPct val="90000"/>
              </a:lnSpc>
              <a:spcBef>
                <a:spcPts val="200"/>
              </a:spcBef>
              <a:spcAft>
                <a:spcPts val="200"/>
              </a:spcAft>
              <a:buFont typeface="Wingdings" pitchFamily="2" charset="2"/>
              <a:buChar char="§"/>
            </a:pPr>
            <a:endParaRPr lang="el-GR" sz="2000" dirty="0" smtClean="0"/>
          </a:p>
          <a:p>
            <a:pPr>
              <a:lnSpc>
                <a:spcPct val="90000"/>
              </a:lnSpc>
              <a:spcBef>
                <a:spcPts val="200"/>
              </a:spcBef>
              <a:spcAft>
                <a:spcPts val="200"/>
              </a:spcAft>
              <a:buFont typeface="Wingdings" pitchFamily="2" charset="2"/>
              <a:buChar char="§"/>
            </a:pPr>
            <a:endParaRPr lang="el-GR" sz="2000" dirty="0" smtClean="0"/>
          </a:p>
          <a:p>
            <a:pPr>
              <a:lnSpc>
                <a:spcPct val="90000"/>
              </a:lnSpc>
              <a:spcBef>
                <a:spcPts val="200"/>
              </a:spcBef>
              <a:spcAft>
                <a:spcPts val="200"/>
              </a:spcAft>
              <a:buFont typeface="Wingdings" pitchFamily="2" charset="2"/>
              <a:buChar char="§"/>
            </a:pPr>
            <a:endParaRPr lang="el-GR" sz="2000" dirty="0" smtClean="0"/>
          </a:p>
          <a:p>
            <a:pPr>
              <a:lnSpc>
                <a:spcPct val="90000"/>
              </a:lnSpc>
              <a:spcBef>
                <a:spcPts val="200"/>
              </a:spcBef>
              <a:spcAft>
                <a:spcPts val="200"/>
              </a:spcAft>
              <a:buFont typeface="Wingdings" pitchFamily="2" charset="2"/>
              <a:buChar char="§"/>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5" name="Content Placeholder 2"/>
          <p:cNvSpPr txBox="1">
            <a:spLocks/>
          </p:cNvSpPr>
          <p:nvPr/>
        </p:nvSpPr>
        <p:spPr>
          <a:xfrm>
            <a:off x="4788024" y="1124744"/>
            <a:ext cx="4104456" cy="3339752"/>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0"/>
              </a:spcBef>
              <a:spcAft>
                <a:spcPts val="1200"/>
              </a:spcAft>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90000"/>
              </a:lnSpc>
              <a:spcBef>
                <a:spcPts val="600"/>
              </a:spcBef>
              <a:spcAft>
                <a:spcPts val="200"/>
              </a:spcAft>
              <a:buFont typeface="Wingdings" pitchFamily="2" charset="2"/>
              <a:buChar char="§"/>
            </a:pPr>
            <a:r>
              <a:rPr lang="el-GR" sz="2200" dirty="0" smtClean="0"/>
              <a:t>Πολυακρυλικοί εστέρες,</a:t>
            </a:r>
          </a:p>
          <a:p>
            <a:pPr fontAlgn="auto">
              <a:lnSpc>
                <a:spcPct val="90000"/>
              </a:lnSpc>
              <a:spcBef>
                <a:spcPts val="600"/>
              </a:spcBef>
              <a:spcAft>
                <a:spcPts val="200"/>
              </a:spcAft>
              <a:buFont typeface="Wingdings" pitchFamily="2" charset="2"/>
              <a:buChar char="§"/>
            </a:pPr>
            <a:r>
              <a:rPr lang="el-GR" sz="2200" dirty="0" smtClean="0"/>
              <a:t>Ομοπολυμερή,</a:t>
            </a:r>
          </a:p>
          <a:p>
            <a:pPr fontAlgn="auto">
              <a:lnSpc>
                <a:spcPct val="90000"/>
              </a:lnSpc>
              <a:spcBef>
                <a:spcPts val="600"/>
              </a:spcBef>
              <a:spcAft>
                <a:spcPts val="200"/>
              </a:spcAft>
              <a:buFont typeface="Wingdings" pitchFamily="2" charset="2"/>
              <a:buChar char="§"/>
            </a:pPr>
            <a:r>
              <a:rPr lang="el-GR" sz="2200" dirty="0" smtClean="0"/>
              <a:t>Συμπολυμερή, </a:t>
            </a:r>
          </a:p>
          <a:p>
            <a:pPr fontAlgn="auto">
              <a:lnSpc>
                <a:spcPct val="90000"/>
              </a:lnSpc>
              <a:spcBef>
                <a:spcPts val="600"/>
              </a:spcBef>
              <a:spcAft>
                <a:spcPts val="200"/>
              </a:spcAft>
              <a:buFont typeface="Wingdings" pitchFamily="2" charset="2"/>
              <a:buChar char="§"/>
            </a:pPr>
            <a:r>
              <a:rPr lang="el-GR" sz="2200" dirty="0" smtClean="0"/>
              <a:t>Οικογένεια των </a:t>
            </a:r>
            <a:r>
              <a:rPr lang="en-US" sz="2200" dirty="0" smtClean="0"/>
              <a:t>Paraloid</a:t>
            </a:r>
            <a:r>
              <a:rPr lang="el-GR" sz="2200" dirty="0" smtClean="0"/>
              <a:t>,</a:t>
            </a:r>
            <a:r>
              <a:rPr lang="en-US" sz="2200" dirty="0" smtClean="0"/>
              <a:t> </a:t>
            </a:r>
          </a:p>
          <a:p>
            <a:pPr fontAlgn="auto">
              <a:lnSpc>
                <a:spcPct val="90000"/>
              </a:lnSpc>
              <a:spcBef>
                <a:spcPts val="600"/>
              </a:spcBef>
              <a:spcAft>
                <a:spcPts val="200"/>
              </a:spcAft>
              <a:buFont typeface="Wingdings" pitchFamily="2" charset="2"/>
              <a:buChar char="§"/>
            </a:pPr>
            <a:r>
              <a:rPr lang="el-GR" sz="2200" dirty="0" smtClean="0"/>
              <a:t>Βινυλικές ρητίνες,</a:t>
            </a:r>
          </a:p>
          <a:p>
            <a:pPr fontAlgn="auto">
              <a:lnSpc>
                <a:spcPct val="90000"/>
              </a:lnSpc>
              <a:spcBef>
                <a:spcPts val="600"/>
              </a:spcBef>
              <a:spcAft>
                <a:spcPts val="200"/>
              </a:spcAft>
              <a:buFont typeface="Wingdings" pitchFamily="2" charset="2"/>
              <a:buChar char="§"/>
            </a:pPr>
            <a:r>
              <a:rPr lang="el-GR" sz="2200" dirty="0" smtClean="0"/>
              <a:t>Κρυσταλλικότητα πολυμερών,</a:t>
            </a:r>
          </a:p>
          <a:p>
            <a:pPr fontAlgn="auto">
              <a:lnSpc>
                <a:spcPct val="90000"/>
              </a:lnSpc>
              <a:spcBef>
                <a:spcPts val="600"/>
              </a:spcBef>
              <a:spcAft>
                <a:spcPts val="200"/>
              </a:spcAft>
              <a:buFont typeface="Wingdings" pitchFamily="2" charset="2"/>
              <a:buChar char="§"/>
            </a:pPr>
            <a:r>
              <a:rPr lang="el-GR" sz="2200" dirty="0" smtClean="0"/>
              <a:t>Αντοχή σε εφελκυσμό,</a:t>
            </a:r>
          </a:p>
          <a:p>
            <a:pPr fontAlgn="auto">
              <a:lnSpc>
                <a:spcPct val="90000"/>
              </a:lnSpc>
              <a:spcBef>
                <a:spcPts val="600"/>
              </a:spcBef>
              <a:spcAft>
                <a:spcPts val="200"/>
              </a:spcAft>
              <a:buFont typeface="Wingdings" pitchFamily="2" charset="2"/>
              <a:buChar char="§"/>
            </a:pPr>
            <a:r>
              <a:rPr lang="el-GR" sz="2200" dirty="0" smtClean="0"/>
              <a:t>Μέτρο ελαστικότητας.</a:t>
            </a:r>
          </a:p>
          <a:p>
            <a:pPr fontAlgn="auto">
              <a:lnSpc>
                <a:spcPct val="90000"/>
              </a:lnSpc>
              <a:spcBef>
                <a:spcPts val="600"/>
              </a:spcBef>
              <a:spcAft>
                <a:spcPts val="200"/>
              </a:spcAft>
              <a:buFont typeface="Wingdings" pitchFamily="2" charset="2"/>
              <a:buChar char="§"/>
            </a:pPr>
            <a:endParaRPr lang="el-GR" sz="2000" dirty="0" smtClean="0"/>
          </a:p>
          <a:p>
            <a:pPr fontAlgn="auto">
              <a:lnSpc>
                <a:spcPct val="90000"/>
              </a:lnSpc>
              <a:spcBef>
                <a:spcPts val="200"/>
              </a:spcBef>
              <a:spcAft>
                <a:spcPts val="200"/>
              </a:spcAft>
              <a:buFont typeface="Wingdings" pitchFamily="2" charset="2"/>
              <a:buChar char="§"/>
            </a:pPr>
            <a:endParaRPr lang="el-GR" sz="2000" dirty="0" smtClean="0"/>
          </a:p>
          <a:p>
            <a:pPr fontAlgn="auto">
              <a:lnSpc>
                <a:spcPct val="90000"/>
              </a:lnSpc>
              <a:spcBef>
                <a:spcPts val="200"/>
              </a:spcBef>
              <a:spcAft>
                <a:spcPts val="200"/>
              </a:spcAft>
              <a:buFont typeface="Wingdings" pitchFamily="2" charset="2"/>
              <a:buChar char="§"/>
            </a:pPr>
            <a:endParaRPr lang="el-GR" sz="2000" dirty="0" smtClean="0"/>
          </a:p>
          <a:p>
            <a:pPr fontAlgn="auto">
              <a:lnSpc>
                <a:spcPct val="90000"/>
              </a:lnSpc>
              <a:spcBef>
                <a:spcPts val="200"/>
              </a:spcBef>
              <a:spcAft>
                <a:spcPts val="200"/>
              </a:spcAft>
              <a:buFont typeface="Wingdings" pitchFamily="2" charset="2"/>
              <a:buChar char="§"/>
            </a:pPr>
            <a:endParaRPr lang="el-GR" sz="2000" dirty="0" smtClean="0"/>
          </a:p>
          <a:p>
            <a:pPr fontAlgn="auto">
              <a:lnSpc>
                <a:spcPct val="90000"/>
              </a:lnSpc>
              <a:spcBef>
                <a:spcPts val="200"/>
              </a:spcBef>
              <a:spcAft>
                <a:spcPts val="200"/>
              </a:spcAft>
              <a:buFont typeface="Wingdings" pitchFamily="2" charset="2"/>
              <a:buChar char="§"/>
            </a:pPr>
            <a:endParaRPr lang="el-GR" sz="2000" dirty="0" smtClean="0"/>
          </a:p>
          <a:p>
            <a:pPr fontAlgn="auto">
              <a:lnSpc>
                <a:spcPct val="90000"/>
              </a:lnSpc>
              <a:spcBef>
                <a:spcPts val="200"/>
              </a:spcBef>
              <a:spcAft>
                <a:spcPts val="200"/>
              </a:spcAft>
              <a:buFont typeface="Wingdings" pitchFamily="2" charset="2"/>
              <a:buChar char="§"/>
            </a:pPr>
            <a:endParaRPr lang="el-GR" sz="2000" dirty="0"/>
          </a:p>
        </p:txBody>
      </p:sp>
    </p:spTree>
    <p:extLst>
      <p:ext uri="{BB962C8B-B14F-4D97-AF65-F5344CB8AC3E}">
        <p14:creationId xmlns:p14="http://schemas.microsoft.com/office/powerpoint/2010/main" val="33588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Ιοντομερή στο χώρο: ιοντικές νησίδες</a:t>
            </a:r>
            <a:br>
              <a:rPr lang="el-GR" sz="4400" dirty="0"/>
            </a:br>
            <a:r>
              <a:rPr lang="el-GR" sz="3600" b="0" dirty="0" smtClean="0"/>
              <a:t>(2 </a:t>
            </a:r>
            <a:r>
              <a:rPr lang="el-GR" sz="3600" b="0" dirty="0"/>
              <a:t>από </a:t>
            </a:r>
            <a:r>
              <a:rPr lang="el-GR" sz="3600" b="0" dirty="0" smtClean="0"/>
              <a:t>2)</a:t>
            </a:r>
            <a:endParaRPr lang="el-GR" sz="36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grpSp>
        <p:nvGrpSpPr>
          <p:cNvPr id="4" name="Group 127"/>
          <p:cNvGrpSpPr>
            <a:grpSpLocks/>
          </p:cNvGrpSpPr>
          <p:nvPr/>
        </p:nvGrpSpPr>
        <p:grpSpPr bwMode="auto">
          <a:xfrm>
            <a:off x="1475656" y="1196752"/>
            <a:ext cx="6023992" cy="5323290"/>
            <a:chOff x="0" y="720"/>
            <a:chExt cx="3840" cy="3456"/>
          </a:xfrm>
        </p:grpSpPr>
        <p:grpSp>
          <p:nvGrpSpPr>
            <p:cNvPr id="5" name="Group 46"/>
            <p:cNvGrpSpPr>
              <a:grpSpLocks/>
            </p:cNvGrpSpPr>
            <p:nvPr/>
          </p:nvGrpSpPr>
          <p:grpSpPr bwMode="auto">
            <a:xfrm>
              <a:off x="1200" y="1488"/>
              <a:ext cx="1536" cy="1920"/>
              <a:chOff x="672" y="1728"/>
              <a:chExt cx="1536" cy="1920"/>
            </a:xfrm>
          </p:grpSpPr>
          <p:sp>
            <p:nvSpPr>
              <p:cNvPr id="48" name="Freeform 47"/>
              <p:cNvSpPr>
                <a:spLocks/>
              </p:cNvSpPr>
              <p:nvPr/>
            </p:nvSpPr>
            <p:spPr bwMode="auto">
              <a:xfrm>
                <a:off x="672" y="1728"/>
                <a:ext cx="1536" cy="1920"/>
              </a:xfrm>
              <a:custGeom>
                <a:avLst/>
                <a:gdLst>
                  <a:gd name="T0" fmla="*/ 114744 w 896"/>
                  <a:gd name="T1" fmla="*/ 1403880 h 1056"/>
                  <a:gd name="T2" fmla="*/ 326542 w 896"/>
                  <a:gd name="T3" fmla="*/ 1518898 h 1056"/>
                  <a:gd name="T4" fmla="*/ 326542 w 896"/>
                  <a:gd name="T5" fmla="*/ 2088016 h 1056"/>
                  <a:gd name="T6" fmla="*/ 486012 w 896"/>
                  <a:gd name="T7" fmla="*/ 2429996 h 1056"/>
                  <a:gd name="T8" fmla="*/ 751186 w 896"/>
                  <a:gd name="T9" fmla="*/ 2429996 h 1056"/>
                  <a:gd name="T10" fmla="*/ 963216 w 896"/>
                  <a:gd name="T11" fmla="*/ 1974804 h 1056"/>
                  <a:gd name="T12" fmla="*/ 910121 w 896"/>
                  <a:gd name="T13" fmla="*/ 1746601 h 1056"/>
                  <a:gd name="T14" fmla="*/ 751186 w 896"/>
                  <a:gd name="T15" fmla="*/ 1403880 h 1056"/>
                  <a:gd name="T16" fmla="*/ 751186 w 896"/>
                  <a:gd name="T17" fmla="*/ 949062 h 1056"/>
                  <a:gd name="T18" fmla="*/ 856791 w 896"/>
                  <a:gd name="T19" fmla="*/ 835394 h 1056"/>
                  <a:gd name="T20" fmla="*/ 856791 w 896"/>
                  <a:gd name="T21" fmla="*/ 493078 h 1056"/>
                  <a:gd name="T22" fmla="*/ 751186 w 896"/>
                  <a:gd name="T23" fmla="*/ 151544 h 1056"/>
                  <a:gd name="T24" fmla="*/ 539206 w 896"/>
                  <a:gd name="T25" fmla="*/ 37973 h 1056"/>
                  <a:gd name="T26" fmla="*/ 379872 w 896"/>
                  <a:gd name="T27" fmla="*/ 37973 h 1056"/>
                  <a:gd name="T28" fmla="*/ 326542 w 896"/>
                  <a:gd name="T29" fmla="*/ 266429 h 1056"/>
                  <a:gd name="T30" fmla="*/ 326542 w 896"/>
                  <a:gd name="T31" fmla="*/ 606464 h 1056"/>
                  <a:gd name="T32" fmla="*/ 274032 w 896"/>
                  <a:gd name="T33" fmla="*/ 721338 h 1056"/>
                  <a:gd name="T34" fmla="*/ 114744 w 896"/>
                  <a:gd name="T35" fmla="*/ 721338 h 1056"/>
                  <a:gd name="T36" fmla="*/ 8957 w 896"/>
                  <a:gd name="T37" fmla="*/ 379811 h 1056"/>
                  <a:gd name="T38" fmla="*/ 62002 w 896"/>
                  <a:gd name="T39" fmla="*/ 266429 h 10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6"/>
                  <a:gd name="T61" fmla="*/ 0 h 1056"/>
                  <a:gd name="T62" fmla="*/ 896 w 896"/>
                  <a:gd name="T63" fmla="*/ 1056 h 10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6" h="1056">
                    <a:moveTo>
                      <a:pt x="104" y="592"/>
                    </a:moveTo>
                    <a:cubicBezTo>
                      <a:pt x="184" y="592"/>
                      <a:pt x="264" y="592"/>
                      <a:pt x="296" y="640"/>
                    </a:cubicBezTo>
                    <a:cubicBezTo>
                      <a:pt x="328" y="688"/>
                      <a:pt x="272" y="816"/>
                      <a:pt x="296" y="880"/>
                    </a:cubicBezTo>
                    <a:cubicBezTo>
                      <a:pt x="320" y="944"/>
                      <a:pt x="376" y="1000"/>
                      <a:pt x="440" y="1024"/>
                    </a:cubicBezTo>
                    <a:cubicBezTo>
                      <a:pt x="504" y="1048"/>
                      <a:pt x="608" y="1056"/>
                      <a:pt x="680" y="1024"/>
                    </a:cubicBezTo>
                    <a:cubicBezTo>
                      <a:pt x="752" y="992"/>
                      <a:pt x="848" y="880"/>
                      <a:pt x="872" y="832"/>
                    </a:cubicBezTo>
                    <a:cubicBezTo>
                      <a:pt x="896" y="784"/>
                      <a:pt x="856" y="776"/>
                      <a:pt x="824" y="736"/>
                    </a:cubicBezTo>
                    <a:cubicBezTo>
                      <a:pt x="792" y="696"/>
                      <a:pt x="704" y="648"/>
                      <a:pt x="680" y="592"/>
                    </a:cubicBezTo>
                    <a:cubicBezTo>
                      <a:pt x="656" y="536"/>
                      <a:pt x="664" y="440"/>
                      <a:pt x="680" y="400"/>
                    </a:cubicBezTo>
                    <a:cubicBezTo>
                      <a:pt x="696" y="360"/>
                      <a:pt x="760" y="384"/>
                      <a:pt x="776" y="352"/>
                    </a:cubicBezTo>
                    <a:cubicBezTo>
                      <a:pt x="792" y="320"/>
                      <a:pt x="792" y="256"/>
                      <a:pt x="776" y="208"/>
                    </a:cubicBezTo>
                    <a:cubicBezTo>
                      <a:pt x="760" y="160"/>
                      <a:pt x="728" y="96"/>
                      <a:pt x="680" y="64"/>
                    </a:cubicBezTo>
                    <a:cubicBezTo>
                      <a:pt x="632" y="32"/>
                      <a:pt x="544" y="24"/>
                      <a:pt x="488" y="16"/>
                    </a:cubicBezTo>
                    <a:cubicBezTo>
                      <a:pt x="432" y="8"/>
                      <a:pt x="376" y="0"/>
                      <a:pt x="344" y="16"/>
                    </a:cubicBezTo>
                    <a:cubicBezTo>
                      <a:pt x="312" y="32"/>
                      <a:pt x="304" y="72"/>
                      <a:pt x="296" y="112"/>
                    </a:cubicBezTo>
                    <a:cubicBezTo>
                      <a:pt x="288" y="152"/>
                      <a:pt x="304" y="224"/>
                      <a:pt x="296" y="256"/>
                    </a:cubicBezTo>
                    <a:cubicBezTo>
                      <a:pt x="288" y="288"/>
                      <a:pt x="280" y="296"/>
                      <a:pt x="248" y="304"/>
                    </a:cubicBezTo>
                    <a:cubicBezTo>
                      <a:pt x="216" y="312"/>
                      <a:pt x="144" y="328"/>
                      <a:pt x="104" y="304"/>
                    </a:cubicBezTo>
                    <a:cubicBezTo>
                      <a:pt x="64" y="280"/>
                      <a:pt x="16" y="192"/>
                      <a:pt x="8" y="160"/>
                    </a:cubicBezTo>
                    <a:cubicBezTo>
                      <a:pt x="0" y="128"/>
                      <a:pt x="48" y="120"/>
                      <a:pt x="56" y="112"/>
                    </a:cubicBezTo>
                  </a:path>
                </a:pathLst>
              </a:custGeom>
              <a:noFill/>
              <a:ln w="44450">
                <a:solidFill>
                  <a:schemeClr val="tx1"/>
                </a:solidFill>
                <a:round/>
                <a:headEnd/>
                <a:tailEnd/>
              </a:ln>
            </p:spPr>
            <p:txBody>
              <a:bodyPr/>
              <a:lstStyle/>
              <a:p>
                <a:endParaRPr lang="el-GR" dirty="0">
                  <a:solidFill>
                    <a:prstClr val="black"/>
                  </a:solidFill>
                </a:endParaRPr>
              </a:p>
            </p:txBody>
          </p:sp>
          <p:sp>
            <p:nvSpPr>
              <p:cNvPr id="49" name="Oval 48"/>
              <p:cNvSpPr>
                <a:spLocks noChangeArrowheads="1"/>
              </p:cNvSpPr>
              <p:nvPr/>
            </p:nvSpPr>
            <p:spPr bwMode="auto">
              <a:xfrm>
                <a:off x="912" y="2208"/>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50" name="Oval 49"/>
              <p:cNvSpPr>
                <a:spLocks noChangeArrowheads="1"/>
              </p:cNvSpPr>
              <p:nvPr/>
            </p:nvSpPr>
            <p:spPr bwMode="auto">
              <a:xfrm>
                <a:off x="1152" y="2832"/>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51" name="Oval 50"/>
              <p:cNvSpPr>
                <a:spLocks noChangeArrowheads="1"/>
              </p:cNvSpPr>
              <p:nvPr/>
            </p:nvSpPr>
            <p:spPr bwMode="auto">
              <a:xfrm>
                <a:off x="1728" y="2688"/>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52" name="Oval 51"/>
              <p:cNvSpPr>
                <a:spLocks noChangeArrowheads="1"/>
              </p:cNvSpPr>
              <p:nvPr/>
            </p:nvSpPr>
            <p:spPr bwMode="auto">
              <a:xfrm>
                <a:off x="1776" y="2352"/>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53" name="Oval 52"/>
              <p:cNvSpPr>
                <a:spLocks noChangeArrowheads="1"/>
              </p:cNvSpPr>
              <p:nvPr/>
            </p:nvSpPr>
            <p:spPr bwMode="auto">
              <a:xfrm>
                <a:off x="1056" y="2352"/>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4" name="Oval 53"/>
              <p:cNvSpPr>
                <a:spLocks noChangeArrowheads="1"/>
              </p:cNvSpPr>
              <p:nvPr/>
            </p:nvSpPr>
            <p:spPr bwMode="auto">
              <a:xfrm>
                <a:off x="960" y="2928"/>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5" name="Oval 54"/>
              <p:cNvSpPr>
                <a:spLocks noChangeArrowheads="1"/>
              </p:cNvSpPr>
              <p:nvPr/>
            </p:nvSpPr>
            <p:spPr bwMode="auto">
              <a:xfrm>
                <a:off x="1536" y="2784"/>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6" name="Oval 55"/>
              <p:cNvSpPr>
                <a:spLocks noChangeArrowheads="1"/>
              </p:cNvSpPr>
              <p:nvPr/>
            </p:nvSpPr>
            <p:spPr bwMode="auto">
              <a:xfrm>
                <a:off x="1968" y="2496"/>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57" name="Text Box 56"/>
              <p:cNvSpPr txBox="1">
                <a:spLocks noChangeArrowheads="1"/>
              </p:cNvSpPr>
              <p:nvPr/>
            </p:nvSpPr>
            <p:spPr bwMode="auto">
              <a:xfrm>
                <a:off x="960" y="2160"/>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58" name="Text Box 57"/>
              <p:cNvSpPr txBox="1">
                <a:spLocks noChangeArrowheads="1"/>
              </p:cNvSpPr>
              <p:nvPr/>
            </p:nvSpPr>
            <p:spPr bwMode="auto">
              <a:xfrm>
                <a:off x="1200" y="2784"/>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59" name="Text Box 58"/>
              <p:cNvSpPr txBox="1">
                <a:spLocks noChangeArrowheads="1"/>
              </p:cNvSpPr>
              <p:nvPr/>
            </p:nvSpPr>
            <p:spPr bwMode="auto">
              <a:xfrm>
                <a:off x="1824" y="2304"/>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60" name="Text Box 59"/>
              <p:cNvSpPr txBox="1">
                <a:spLocks noChangeArrowheads="1"/>
              </p:cNvSpPr>
              <p:nvPr/>
            </p:nvSpPr>
            <p:spPr bwMode="auto">
              <a:xfrm>
                <a:off x="1008" y="292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61" name="Text Box 60"/>
              <p:cNvSpPr txBox="1">
                <a:spLocks noChangeArrowheads="1"/>
              </p:cNvSpPr>
              <p:nvPr/>
            </p:nvSpPr>
            <p:spPr bwMode="auto">
              <a:xfrm>
                <a:off x="1104" y="2352"/>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62" name="Text Box 61"/>
              <p:cNvSpPr txBox="1">
                <a:spLocks noChangeArrowheads="1"/>
              </p:cNvSpPr>
              <p:nvPr/>
            </p:nvSpPr>
            <p:spPr bwMode="auto">
              <a:xfrm>
                <a:off x="1584" y="2784"/>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63" name="Text Box 62"/>
              <p:cNvSpPr txBox="1">
                <a:spLocks noChangeArrowheads="1"/>
              </p:cNvSpPr>
              <p:nvPr/>
            </p:nvSpPr>
            <p:spPr bwMode="auto">
              <a:xfrm>
                <a:off x="2016" y="2504"/>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64" name="Text Box 63"/>
              <p:cNvSpPr txBox="1">
                <a:spLocks noChangeArrowheads="1"/>
              </p:cNvSpPr>
              <p:nvPr/>
            </p:nvSpPr>
            <p:spPr bwMode="auto">
              <a:xfrm>
                <a:off x="1776" y="268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6" name="Group 82"/>
            <p:cNvGrpSpPr>
              <a:grpSpLocks/>
            </p:cNvGrpSpPr>
            <p:nvPr/>
          </p:nvGrpSpPr>
          <p:grpSpPr bwMode="auto">
            <a:xfrm rot="10800000">
              <a:off x="2256" y="720"/>
              <a:ext cx="1536" cy="1920"/>
              <a:chOff x="3408" y="1152"/>
              <a:chExt cx="1536" cy="1920"/>
            </a:xfrm>
          </p:grpSpPr>
          <p:sp>
            <p:nvSpPr>
              <p:cNvPr id="39" name="Freeform 65"/>
              <p:cNvSpPr>
                <a:spLocks/>
              </p:cNvSpPr>
              <p:nvPr/>
            </p:nvSpPr>
            <p:spPr bwMode="auto">
              <a:xfrm>
                <a:off x="3408" y="1152"/>
                <a:ext cx="1536" cy="1920"/>
              </a:xfrm>
              <a:custGeom>
                <a:avLst/>
                <a:gdLst>
                  <a:gd name="T0" fmla="*/ 114744 w 896"/>
                  <a:gd name="T1" fmla="*/ 1403880 h 1056"/>
                  <a:gd name="T2" fmla="*/ 326542 w 896"/>
                  <a:gd name="T3" fmla="*/ 1518898 h 1056"/>
                  <a:gd name="T4" fmla="*/ 326542 w 896"/>
                  <a:gd name="T5" fmla="*/ 2088016 h 1056"/>
                  <a:gd name="T6" fmla="*/ 486012 w 896"/>
                  <a:gd name="T7" fmla="*/ 2429996 h 1056"/>
                  <a:gd name="T8" fmla="*/ 751186 w 896"/>
                  <a:gd name="T9" fmla="*/ 2429996 h 1056"/>
                  <a:gd name="T10" fmla="*/ 963216 w 896"/>
                  <a:gd name="T11" fmla="*/ 1974804 h 1056"/>
                  <a:gd name="T12" fmla="*/ 910121 w 896"/>
                  <a:gd name="T13" fmla="*/ 1746601 h 1056"/>
                  <a:gd name="T14" fmla="*/ 751186 w 896"/>
                  <a:gd name="T15" fmla="*/ 1403880 h 1056"/>
                  <a:gd name="T16" fmla="*/ 751186 w 896"/>
                  <a:gd name="T17" fmla="*/ 949062 h 1056"/>
                  <a:gd name="T18" fmla="*/ 856791 w 896"/>
                  <a:gd name="T19" fmla="*/ 835394 h 1056"/>
                  <a:gd name="T20" fmla="*/ 856791 w 896"/>
                  <a:gd name="T21" fmla="*/ 493078 h 1056"/>
                  <a:gd name="T22" fmla="*/ 751186 w 896"/>
                  <a:gd name="T23" fmla="*/ 151544 h 1056"/>
                  <a:gd name="T24" fmla="*/ 539206 w 896"/>
                  <a:gd name="T25" fmla="*/ 37973 h 1056"/>
                  <a:gd name="T26" fmla="*/ 379872 w 896"/>
                  <a:gd name="T27" fmla="*/ 37973 h 1056"/>
                  <a:gd name="T28" fmla="*/ 326542 w 896"/>
                  <a:gd name="T29" fmla="*/ 266429 h 1056"/>
                  <a:gd name="T30" fmla="*/ 326542 w 896"/>
                  <a:gd name="T31" fmla="*/ 606464 h 1056"/>
                  <a:gd name="T32" fmla="*/ 274032 w 896"/>
                  <a:gd name="T33" fmla="*/ 721338 h 1056"/>
                  <a:gd name="T34" fmla="*/ 114744 w 896"/>
                  <a:gd name="T35" fmla="*/ 721338 h 1056"/>
                  <a:gd name="T36" fmla="*/ 8957 w 896"/>
                  <a:gd name="T37" fmla="*/ 379811 h 1056"/>
                  <a:gd name="T38" fmla="*/ 62002 w 896"/>
                  <a:gd name="T39" fmla="*/ 266429 h 10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6"/>
                  <a:gd name="T61" fmla="*/ 0 h 1056"/>
                  <a:gd name="T62" fmla="*/ 896 w 896"/>
                  <a:gd name="T63" fmla="*/ 1056 h 10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6" h="1056">
                    <a:moveTo>
                      <a:pt x="104" y="592"/>
                    </a:moveTo>
                    <a:cubicBezTo>
                      <a:pt x="184" y="592"/>
                      <a:pt x="264" y="592"/>
                      <a:pt x="296" y="640"/>
                    </a:cubicBezTo>
                    <a:cubicBezTo>
                      <a:pt x="328" y="688"/>
                      <a:pt x="272" y="816"/>
                      <a:pt x="296" y="880"/>
                    </a:cubicBezTo>
                    <a:cubicBezTo>
                      <a:pt x="320" y="944"/>
                      <a:pt x="376" y="1000"/>
                      <a:pt x="440" y="1024"/>
                    </a:cubicBezTo>
                    <a:cubicBezTo>
                      <a:pt x="504" y="1048"/>
                      <a:pt x="608" y="1056"/>
                      <a:pt x="680" y="1024"/>
                    </a:cubicBezTo>
                    <a:cubicBezTo>
                      <a:pt x="752" y="992"/>
                      <a:pt x="848" y="880"/>
                      <a:pt x="872" y="832"/>
                    </a:cubicBezTo>
                    <a:cubicBezTo>
                      <a:pt x="896" y="784"/>
                      <a:pt x="856" y="776"/>
                      <a:pt x="824" y="736"/>
                    </a:cubicBezTo>
                    <a:cubicBezTo>
                      <a:pt x="792" y="696"/>
                      <a:pt x="704" y="648"/>
                      <a:pt x="680" y="592"/>
                    </a:cubicBezTo>
                    <a:cubicBezTo>
                      <a:pt x="656" y="536"/>
                      <a:pt x="664" y="440"/>
                      <a:pt x="680" y="400"/>
                    </a:cubicBezTo>
                    <a:cubicBezTo>
                      <a:pt x="696" y="360"/>
                      <a:pt x="760" y="384"/>
                      <a:pt x="776" y="352"/>
                    </a:cubicBezTo>
                    <a:cubicBezTo>
                      <a:pt x="792" y="320"/>
                      <a:pt x="792" y="256"/>
                      <a:pt x="776" y="208"/>
                    </a:cubicBezTo>
                    <a:cubicBezTo>
                      <a:pt x="760" y="160"/>
                      <a:pt x="728" y="96"/>
                      <a:pt x="680" y="64"/>
                    </a:cubicBezTo>
                    <a:cubicBezTo>
                      <a:pt x="632" y="32"/>
                      <a:pt x="544" y="24"/>
                      <a:pt x="488" y="16"/>
                    </a:cubicBezTo>
                    <a:cubicBezTo>
                      <a:pt x="432" y="8"/>
                      <a:pt x="376" y="0"/>
                      <a:pt x="344" y="16"/>
                    </a:cubicBezTo>
                    <a:cubicBezTo>
                      <a:pt x="312" y="32"/>
                      <a:pt x="304" y="72"/>
                      <a:pt x="296" y="112"/>
                    </a:cubicBezTo>
                    <a:cubicBezTo>
                      <a:pt x="288" y="152"/>
                      <a:pt x="304" y="224"/>
                      <a:pt x="296" y="256"/>
                    </a:cubicBezTo>
                    <a:cubicBezTo>
                      <a:pt x="288" y="288"/>
                      <a:pt x="280" y="296"/>
                      <a:pt x="248" y="304"/>
                    </a:cubicBezTo>
                    <a:cubicBezTo>
                      <a:pt x="216" y="312"/>
                      <a:pt x="144" y="328"/>
                      <a:pt x="104" y="304"/>
                    </a:cubicBezTo>
                    <a:cubicBezTo>
                      <a:pt x="64" y="280"/>
                      <a:pt x="16" y="192"/>
                      <a:pt x="8" y="160"/>
                    </a:cubicBezTo>
                    <a:cubicBezTo>
                      <a:pt x="0" y="128"/>
                      <a:pt x="48" y="120"/>
                      <a:pt x="56" y="112"/>
                    </a:cubicBezTo>
                  </a:path>
                </a:pathLst>
              </a:custGeom>
              <a:noFill/>
              <a:ln w="44450">
                <a:solidFill>
                  <a:schemeClr val="tx1"/>
                </a:solidFill>
                <a:round/>
                <a:headEnd/>
                <a:tailEnd/>
              </a:ln>
            </p:spPr>
            <p:txBody>
              <a:bodyPr/>
              <a:lstStyle/>
              <a:p>
                <a:endParaRPr lang="el-GR" dirty="0">
                  <a:solidFill>
                    <a:prstClr val="black"/>
                  </a:solidFill>
                </a:endParaRPr>
              </a:p>
            </p:txBody>
          </p:sp>
          <p:sp>
            <p:nvSpPr>
              <p:cNvPr id="40" name="Oval 68"/>
              <p:cNvSpPr>
                <a:spLocks noChangeArrowheads="1"/>
              </p:cNvSpPr>
              <p:nvPr/>
            </p:nvSpPr>
            <p:spPr bwMode="auto">
              <a:xfrm>
                <a:off x="4464" y="2112"/>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41" name="Oval 69"/>
              <p:cNvSpPr>
                <a:spLocks noChangeArrowheads="1"/>
              </p:cNvSpPr>
              <p:nvPr/>
            </p:nvSpPr>
            <p:spPr bwMode="auto">
              <a:xfrm>
                <a:off x="4512" y="1776"/>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42" name="Oval 72"/>
              <p:cNvSpPr>
                <a:spLocks noChangeArrowheads="1"/>
              </p:cNvSpPr>
              <p:nvPr/>
            </p:nvSpPr>
            <p:spPr bwMode="auto">
              <a:xfrm>
                <a:off x="4272" y="2208"/>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43" name="Oval 73"/>
              <p:cNvSpPr>
                <a:spLocks noChangeArrowheads="1"/>
              </p:cNvSpPr>
              <p:nvPr/>
            </p:nvSpPr>
            <p:spPr bwMode="auto">
              <a:xfrm>
                <a:off x="4704" y="1920"/>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44" name="Text Box 76"/>
              <p:cNvSpPr txBox="1">
                <a:spLocks noChangeArrowheads="1"/>
              </p:cNvSpPr>
              <p:nvPr/>
            </p:nvSpPr>
            <p:spPr bwMode="auto">
              <a:xfrm>
                <a:off x="4560" y="1728"/>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45" name="Text Box 79"/>
              <p:cNvSpPr txBox="1">
                <a:spLocks noChangeArrowheads="1"/>
              </p:cNvSpPr>
              <p:nvPr/>
            </p:nvSpPr>
            <p:spPr bwMode="auto">
              <a:xfrm>
                <a:off x="4320" y="220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46" name="Text Box 80"/>
              <p:cNvSpPr txBox="1">
                <a:spLocks noChangeArrowheads="1"/>
              </p:cNvSpPr>
              <p:nvPr/>
            </p:nvSpPr>
            <p:spPr bwMode="auto">
              <a:xfrm>
                <a:off x="4752" y="192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47" name="Text Box 81"/>
              <p:cNvSpPr txBox="1">
                <a:spLocks noChangeArrowheads="1"/>
              </p:cNvSpPr>
              <p:nvPr/>
            </p:nvSpPr>
            <p:spPr bwMode="auto">
              <a:xfrm>
                <a:off x="4512" y="2112"/>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7" name="Group 83"/>
            <p:cNvGrpSpPr>
              <a:grpSpLocks/>
            </p:cNvGrpSpPr>
            <p:nvPr/>
          </p:nvGrpSpPr>
          <p:grpSpPr bwMode="auto">
            <a:xfrm>
              <a:off x="1008" y="1152"/>
              <a:ext cx="1536" cy="1920"/>
              <a:chOff x="3408" y="1152"/>
              <a:chExt cx="1536" cy="1920"/>
            </a:xfrm>
          </p:grpSpPr>
          <p:sp>
            <p:nvSpPr>
              <p:cNvPr id="30" name="Freeform 84"/>
              <p:cNvSpPr>
                <a:spLocks/>
              </p:cNvSpPr>
              <p:nvPr/>
            </p:nvSpPr>
            <p:spPr bwMode="auto">
              <a:xfrm>
                <a:off x="3408" y="1152"/>
                <a:ext cx="1536" cy="1920"/>
              </a:xfrm>
              <a:custGeom>
                <a:avLst/>
                <a:gdLst>
                  <a:gd name="T0" fmla="*/ 114744 w 896"/>
                  <a:gd name="T1" fmla="*/ 1403880 h 1056"/>
                  <a:gd name="T2" fmla="*/ 326542 w 896"/>
                  <a:gd name="T3" fmla="*/ 1518898 h 1056"/>
                  <a:gd name="T4" fmla="*/ 326542 w 896"/>
                  <a:gd name="T5" fmla="*/ 2088016 h 1056"/>
                  <a:gd name="T6" fmla="*/ 486012 w 896"/>
                  <a:gd name="T7" fmla="*/ 2429996 h 1056"/>
                  <a:gd name="T8" fmla="*/ 751186 w 896"/>
                  <a:gd name="T9" fmla="*/ 2429996 h 1056"/>
                  <a:gd name="T10" fmla="*/ 963216 w 896"/>
                  <a:gd name="T11" fmla="*/ 1974804 h 1056"/>
                  <a:gd name="T12" fmla="*/ 910121 w 896"/>
                  <a:gd name="T13" fmla="*/ 1746601 h 1056"/>
                  <a:gd name="T14" fmla="*/ 751186 w 896"/>
                  <a:gd name="T15" fmla="*/ 1403880 h 1056"/>
                  <a:gd name="T16" fmla="*/ 751186 w 896"/>
                  <a:gd name="T17" fmla="*/ 949062 h 1056"/>
                  <a:gd name="T18" fmla="*/ 856791 w 896"/>
                  <a:gd name="T19" fmla="*/ 835394 h 1056"/>
                  <a:gd name="T20" fmla="*/ 856791 w 896"/>
                  <a:gd name="T21" fmla="*/ 493078 h 1056"/>
                  <a:gd name="T22" fmla="*/ 751186 w 896"/>
                  <a:gd name="T23" fmla="*/ 151544 h 1056"/>
                  <a:gd name="T24" fmla="*/ 539206 w 896"/>
                  <a:gd name="T25" fmla="*/ 37973 h 1056"/>
                  <a:gd name="T26" fmla="*/ 379872 w 896"/>
                  <a:gd name="T27" fmla="*/ 37973 h 1056"/>
                  <a:gd name="T28" fmla="*/ 326542 w 896"/>
                  <a:gd name="T29" fmla="*/ 266429 h 1056"/>
                  <a:gd name="T30" fmla="*/ 326542 w 896"/>
                  <a:gd name="T31" fmla="*/ 606464 h 1056"/>
                  <a:gd name="T32" fmla="*/ 274032 w 896"/>
                  <a:gd name="T33" fmla="*/ 721338 h 1056"/>
                  <a:gd name="T34" fmla="*/ 114744 w 896"/>
                  <a:gd name="T35" fmla="*/ 721338 h 1056"/>
                  <a:gd name="T36" fmla="*/ 8957 w 896"/>
                  <a:gd name="T37" fmla="*/ 379811 h 1056"/>
                  <a:gd name="T38" fmla="*/ 62002 w 896"/>
                  <a:gd name="T39" fmla="*/ 266429 h 10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6"/>
                  <a:gd name="T61" fmla="*/ 0 h 1056"/>
                  <a:gd name="T62" fmla="*/ 896 w 896"/>
                  <a:gd name="T63" fmla="*/ 1056 h 10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6" h="1056">
                    <a:moveTo>
                      <a:pt x="104" y="592"/>
                    </a:moveTo>
                    <a:cubicBezTo>
                      <a:pt x="184" y="592"/>
                      <a:pt x="264" y="592"/>
                      <a:pt x="296" y="640"/>
                    </a:cubicBezTo>
                    <a:cubicBezTo>
                      <a:pt x="328" y="688"/>
                      <a:pt x="272" y="816"/>
                      <a:pt x="296" y="880"/>
                    </a:cubicBezTo>
                    <a:cubicBezTo>
                      <a:pt x="320" y="944"/>
                      <a:pt x="376" y="1000"/>
                      <a:pt x="440" y="1024"/>
                    </a:cubicBezTo>
                    <a:cubicBezTo>
                      <a:pt x="504" y="1048"/>
                      <a:pt x="608" y="1056"/>
                      <a:pt x="680" y="1024"/>
                    </a:cubicBezTo>
                    <a:cubicBezTo>
                      <a:pt x="752" y="992"/>
                      <a:pt x="848" y="880"/>
                      <a:pt x="872" y="832"/>
                    </a:cubicBezTo>
                    <a:cubicBezTo>
                      <a:pt x="896" y="784"/>
                      <a:pt x="856" y="776"/>
                      <a:pt x="824" y="736"/>
                    </a:cubicBezTo>
                    <a:cubicBezTo>
                      <a:pt x="792" y="696"/>
                      <a:pt x="704" y="648"/>
                      <a:pt x="680" y="592"/>
                    </a:cubicBezTo>
                    <a:cubicBezTo>
                      <a:pt x="656" y="536"/>
                      <a:pt x="664" y="440"/>
                      <a:pt x="680" y="400"/>
                    </a:cubicBezTo>
                    <a:cubicBezTo>
                      <a:pt x="696" y="360"/>
                      <a:pt x="760" y="384"/>
                      <a:pt x="776" y="352"/>
                    </a:cubicBezTo>
                    <a:cubicBezTo>
                      <a:pt x="792" y="320"/>
                      <a:pt x="792" y="256"/>
                      <a:pt x="776" y="208"/>
                    </a:cubicBezTo>
                    <a:cubicBezTo>
                      <a:pt x="760" y="160"/>
                      <a:pt x="728" y="96"/>
                      <a:pt x="680" y="64"/>
                    </a:cubicBezTo>
                    <a:cubicBezTo>
                      <a:pt x="632" y="32"/>
                      <a:pt x="544" y="24"/>
                      <a:pt x="488" y="16"/>
                    </a:cubicBezTo>
                    <a:cubicBezTo>
                      <a:pt x="432" y="8"/>
                      <a:pt x="376" y="0"/>
                      <a:pt x="344" y="16"/>
                    </a:cubicBezTo>
                    <a:cubicBezTo>
                      <a:pt x="312" y="32"/>
                      <a:pt x="304" y="72"/>
                      <a:pt x="296" y="112"/>
                    </a:cubicBezTo>
                    <a:cubicBezTo>
                      <a:pt x="288" y="152"/>
                      <a:pt x="304" y="224"/>
                      <a:pt x="296" y="256"/>
                    </a:cubicBezTo>
                    <a:cubicBezTo>
                      <a:pt x="288" y="288"/>
                      <a:pt x="280" y="296"/>
                      <a:pt x="248" y="304"/>
                    </a:cubicBezTo>
                    <a:cubicBezTo>
                      <a:pt x="216" y="312"/>
                      <a:pt x="144" y="328"/>
                      <a:pt x="104" y="304"/>
                    </a:cubicBezTo>
                    <a:cubicBezTo>
                      <a:pt x="64" y="280"/>
                      <a:pt x="16" y="192"/>
                      <a:pt x="8" y="160"/>
                    </a:cubicBezTo>
                    <a:cubicBezTo>
                      <a:pt x="0" y="128"/>
                      <a:pt x="48" y="120"/>
                      <a:pt x="56" y="112"/>
                    </a:cubicBezTo>
                  </a:path>
                </a:pathLst>
              </a:custGeom>
              <a:noFill/>
              <a:ln w="44450">
                <a:solidFill>
                  <a:schemeClr val="tx1"/>
                </a:solidFill>
                <a:round/>
                <a:headEnd/>
                <a:tailEnd/>
              </a:ln>
            </p:spPr>
            <p:txBody>
              <a:bodyPr/>
              <a:lstStyle/>
              <a:p>
                <a:endParaRPr lang="el-GR" dirty="0">
                  <a:solidFill>
                    <a:prstClr val="black"/>
                  </a:solidFill>
                </a:endParaRPr>
              </a:p>
            </p:txBody>
          </p:sp>
          <p:sp>
            <p:nvSpPr>
              <p:cNvPr id="31" name="Oval 85"/>
              <p:cNvSpPr>
                <a:spLocks noChangeArrowheads="1"/>
              </p:cNvSpPr>
              <p:nvPr/>
            </p:nvSpPr>
            <p:spPr bwMode="auto">
              <a:xfrm>
                <a:off x="4464" y="2112"/>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32" name="Oval 86"/>
              <p:cNvSpPr>
                <a:spLocks noChangeArrowheads="1"/>
              </p:cNvSpPr>
              <p:nvPr/>
            </p:nvSpPr>
            <p:spPr bwMode="auto">
              <a:xfrm>
                <a:off x="4512" y="1776"/>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33" name="Oval 87"/>
              <p:cNvSpPr>
                <a:spLocks noChangeArrowheads="1"/>
              </p:cNvSpPr>
              <p:nvPr/>
            </p:nvSpPr>
            <p:spPr bwMode="auto">
              <a:xfrm>
                <a:off x="4272" y="2208"/>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34" name="Oval 88"/>
              <p:cNvSpPr>
                <a:spLocks noChangeArrowheads="1"/>
              </p:cNvSpPr>
              <p:nvPr/>
            </p:nvSpPr>
            <p:spPr bwMode="auto">
              <a:xfrm>
                <a:off x="4704" y="1920"/>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35" name="Text Box 89"/>
              <p:cNvSpPr txBox="1">
                <a:spLocks noChangeArrowheads="1"/>
              </p:cNvSpPr>
              <p:nvPr/>
            </p:nvSpPr>
            <p:spPr bwMode="auto">
              <a:xfrm>
                <a:off x="4560" y="1728"/>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36" name="Text Box 90"/>
              <p:cNvSpPr txBox="1">
                <a:spLocks noChangeArrowheads="1"/>
              </p:cNvSpPr>
              <p:nvPr/>
            </p:nvSpPr>
            <p:spPr bwMode="auto">
              <a:xfrm>
                <a:off x="4320" y="220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37" name="Text Box 91"/>
              <p:cNvSpPr txBox="1">
                <a:spLocks noChangeArrowheads="1"/>
              </p:cNvSpPr>
              <p:nvPr/>
            </p:nvSpPr>
            <p:spPr bwMode="auto">
              <a:xfrm>
                <a:off x="4752" y="192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38" name="Text Box 92"/>
              <p:cNvSpPr txBox="1">
                <a:spLocks noChangeArrowheads="1"/>
              </p:cNvSpPr>
              <p:nvPr/>
            </p:nvSpPr>
            <p:spPr bwMode="auto">
              <a:xfrm>
                <a:off x="4512" y="2112"/>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8" name="Group 103"/>
            <p:cNvGrpSpPr>
              <a:grpSpLocks/>
            </p:cNvGrpSpPr>
            <p:nvPr/>
          </p:nvGrpSpPr>
          <p:grpSpPr bwMode="auto">
            <a:xfrm>
              <a:off x="0" y="960"/>
              <a:ext cx="1536" cy="1920"/>
              <a:chOff x="96" y="2112"/>
              <a:chExt cx="1536" cy="1920"/>
            </a:xfrm>
          </p:grpSpPr>
          <p:sp>
            <p:nvSpPr>
              <p:cNvPr id="25" name="Freeform 94"/>
              <p:cNvSpPr>
                <a:spLocks/>
              </p:cNvSpPr>
              <p:nvPr/>
            </p:nvSpPr>
            <p:spPr bwMode="auto">
              <a:xfrm>
                <a:off x="96" y="2112"/>
                <a:ext cx="1536" cy="1920"/>
              </a:xfrm>
              <a:custGeom>
                <a:avLst/>
                <a:gdLst>
                  <a:gd name="T0" fmla="*/ 114744 w 896"/>
                  <a:gd name="T1" fmla="*/ 1403880 h 1056"/>
                  <a:gd name="T2" fmla="*/ 326542 w 896"/>
                  <a:gd name="T3" fmla="*/ 1518898 h 1056"/>
                  <a:gd name="T4" fmla="*/ 326542 w 896"/>
                  <a:gd name="T5" fmla="*/ 2088016 h 1056"/>
                  <a:gd name="T6" fmla="*/ 486012 w 896"/>
                  <a:gd name="T7" fmla="*/ 2429996 h 1056"/>
                  <a:gd name="T8" fmla="*/ 751186 w 896"/>
                  <a:gd name="T9" fmla="*/ 2429996 h 1056"/>
                  <a:gd name="T10" fmla="*/ 963216 w 896"/>
                  <a:gd name="T11" fmla="*/ 1974804 h 1056"/>
                  <a:gd name="T12" fmla="*/ 910121 w 896"/>
                  <a:gd name="T13" fmla="*/ 1746601 h 1056"/>
                  <a:gd name="T14" fmla="*/ 751186 w 896"/>
                  <a:gd name="T15" fmla="*/ 1403880 h 1056"/>
                  <a:gd name="T16" fmla="*/ 751186 w 896"/>
                  <a:gd name="T17" fmla="*/ 949062 h 1056"/>
                  <a:gd name="T18" fmla="*/ 856791 w 896"/>
                  <a:gd name="T19" fmla="*/ 835394 h 1056"/>
                  <a:gd name="T20" fmla="*/ 856791 w 896"/>
                  <a:gd name="T21" fmla="*/ 493078 h 1056"/>
                  <a:gd name="T22" fmla="*/ 751186 w 896"/>
                  <a:gd name="T23" fmla="*/ 151544 h 1056"/>
                  <a:gd name="T24" fmla="*/ 539206 w 896"/>
                  <a:gd name="T25" fmla="*/ 37973 h 1056"/>
                  <a:gd name="T26" fmla="*/ 379872 w 896"/>
                  <a:gd name="T27" fmla="*/ 37973 h 1056"/>
                  <a:gd name="T28" fmla="*/ 326542 w 896"/>
                  <a:gd name="T29" fmla="*/ 266429 h 1056"/>
                  <a:gd name="T30" fmla="*/ 326542 w 896"/>
                  <a:gd name="T31" fmla="*/ 606464 h 1056"/>
                  <a:gd name="T32" fmla="*/ 274032 w 896"/>
                  <a:gd name="T33" fmla="*/ 721338 h 1056"/>
                  <a:gd name="T34" fmla="*/ 114744 w 896"/>
                  <a:gd name="T35" fmla="*/ 721338 h 1056"/>
                  <a:gd name="T36" fmla="*/ 8957 w 896"/>
                  <a:gd name="T37" fmla="*/ 379811 h 1056"/>
                  <a:gd name="T38" fmla="*/ 62002 w 896"/>
                  <a:gd name="T39" fmla="*/ 266429 h 10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6"/>
                  <a:gd name="T61" fmla="*/ 0 h 1056"/>
                  <a:gd name="T62" fmla="*/ 896 w 896"/>
                  <a:gd name="T63" fmla="*/ 1056 h 10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6" h="1056">
                    <a:moveTo>
                      <a:pt x="104" y="592"/>
                    </a:moveTo>
                    <a:cubicBezTo>
                      <a:pt x="184" y="592"/>
                      <a:pt x="264" y="592"/>
                      <a:pt x="296" y="640"/>
                    </a:cubicBezTo>
                    <a:cubicBezTo>
                      <a:pt x="328" y="688"/>
                      <a:pt x="272" y="816"/>
                      <a:pt x="296" y="880"/>
                    </a:cubicBezTo>
                    <a:cubicBezTo>
                      <a:pt x="320" y="944"/>
                      <a:pt x="376" y="1000"/>
                      <a:pt x="440" y="1024"/>
                    </a:cubicBezTo>
                    <a:cubicBezTo>
                      <a:pt x="504" y="1048"/>
                      <a:pt x="608" y="1056"/>
                      <a:pt x="680" y="1024"/>
                    </a:cubicBezTo>
                    <a:cubicBezTo>
                      <a:pt x="752" y="992"/>
                      <a:pt x="848" y="880"/>
                      <a:pt x="872" y="832"/>
                    </a:cubicBezTo>
                    <a:cubicBezTo>
                      <a:pt x="896" y="784"/>
                      <a:pt x="856" y="776"/>
                      <a:pt x="824" y="736"/>
                    </a:cubicBezTo>
                    <a:cubicBezTo>
                      <a:pt x="792" y="696"/>
                      <a:pt x="704" y="648"/>
                      <a:pt x="680" y="592"/>
                    </a:cubicBezTo>
                    <a:cubicBezTo>
                      <a:pt x="656" y="536"/>
                      <a:pt x="664" y="440"/>
                      <a:pt x="680" y="400"/>
                    </a:cubicBezTo>
                    <a:cubicBezTo>
                      <a:pt x="696" y="360"/>
                      <a:pt x="760" y="384"/>
                      <a:pt x="776" y="352"/>
                    </a:cubicBezTo>
                    <a:cubicBezTo>
                      <a:pt x="792" y="320"/>
                      <a:pt x="792" y="256"/>
                      <a:pt x="776" y="208"/>
                    </a:cubicBezTo>
                    <a:cubicBezTo>
                      <a:pt x="760" y="160"/>
                      <a:pt x="728" y="96"/>
                      <a:pt x="680" y="64"/>
                    </a:cubicBezTo>
                    <a:cubicBezTo>
                      <a:pt x="632" y="32"/>
                      <a:pt x="544" y="24"/>
                      <a:pt x="488" y="16"/>
                    </a:cubicBezTo>
                    <a:cubicBezTo>
                      <a:pt x="432" y="8"/>
                      <a:pt x="376" y="0"/>
                      <a:pt x="344" y="16"/>
                    </a:cubicBezTo>
                    <a:cubicBezTo>
                      <a:pt x="312" y="32"/>
                      <a:pt x="304" y="72"/>
                      <a:pt x="296" y="112"/>
                    </a:cubicBezTo>
                    <a:cubicBezTo>
                      <a:pt x="288" y="152"/>
                      <a:pt x="304" y="224"/>
                      <a:pt x="296" y="256"/>
                    </a:cubicBezTo>
                    <a:cubicBezTo>
                      <a:pt x="288" y="288"/>
                      <a:pt x="280" y="296"/>
                      <a:pt x="248" y="304"/>
                    </a:cubicBezTo>
                    <a:cubicBezTo>
                      <a:pt x="216" y="312"/>
                      <a:pt x="144" y="328"/>
                      <a:pt x="104" y="304"/>
                    </a:cubicBezTo>
                    <a:cubicBezTo>
                      <a:pt x="64" y="280"/>
                      <a:pt x="16" y="192"/>
                      <a:pt x="8" y="160"/>
                    </a:cubicBezTo>
                    <a:cubicBezTo>
                      <a:pt x="0" y="128"/>
                      <a:pt x="48" y="120"/>
                      <a:pt x="56" y="112"/>
                    </a:cubicBezTo>
                  </a:path>
                </a:pathLst>
              </a:custGeom>
              <a:noFill/>
              <a:ln w="44450">
                <a:solidFill>
                  <a:schemeClr val="tx1"/>
                </a:solidFill>
                <a:round/>
                <a:headEnd/>
                <a:tailEnd/>
              </a:ln>
            </p:spPr>
            <p:txBody>
              <a:bodyPr/>
              <a:lstStyle/>
              <a:p>
                <a:endParaRPr lang="el-GR" dirty="0">
                  <a:solidFill>
                    <a:prstClr val="black"/>
                  </a:solidFill>
                </a:endParaRPr>
              </a:p>
            </p:txBody>
          </p:sp>
          <p:sp>
            <p:nvSpPr>
              <p:cNvPr id="26" name="Oval 96"/>
              <p:cNvSpPr>
                <a:spLocks noChangeArrowheads="1"/>
              </p:cNvSpPr>
              <p:nvPr/>
            </p:nvSpPr>
            <p:spPr bwMode="auto">
              <a:xfrm>
                <a:off x="1200" y="2736"/>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27" name="Oval 98"/>
              <p:cNvSpPr>
                <a:spLocks noChangeArrowheads="1"/>
              </p:cNvSpPr>
              <p:nvPr/>
            </p:nvSpPr>
            <p:spPr bwMode="auto">
              <a:xfrm>
                <a:off x="1392" y="2880"/>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28" name="Text Box 99"/>
              <p:cNvSpPr txBox="1">
                <a:spLocks noChangeArrowheads="1"/>
              </p:cNvSpPr>
              <p:nvPr/>
            </p:nvSpPr>
            <p:spPr bwMode="auto">
              <a:xfrm>
                <a:off x="1248" y="2688"/>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29" name="Text Box 101"/>
              <p:cNvSpPr txBox="1">
                <a:spLocks noChangeArrowheads="1"/>
              </p:cNvSpPr>
              <p:nvPr/>
            </p:nvSpPr>
            <p:spPr bwMode="auto">
              <a:xfrm>
                <a:off x="1440" y="288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9" name="Group 104"/>
            <p:cNvGrpSpPr>
              <a:grpSpLocks/>
            </p:cNvGrpSpPr>
            <p:nvPr/>
          </p:nvGrpSpPr>
          <p:grpSpPr bwMode="auto">
            <a:xfrm>
              <a:off x="240" y="2256"/>
              <a:ext cx="1536" cy="1920"/>
              <a:chOff x="96" y="2112"/>
              <a:chExt cx="1536" cy="1920"/>
            </a:xfrm>
          </p:grpSpPr>
          <p:sp>
            <p:nvSpPr>
              <p:cNvPr id="20" name="Freeform 105"/>
              <p:cNvSpPr>
                <a:spLocks/>
              </p:cNvSpPr>
              <p:nvPr/>
            </p:nvSpPr>
            <p:spPr bwMode="auto">
              <a:xfrm>
                <a:off x="96" y="2112"/>
                <a:ext cx="1536" cy="1920"/>
              </a:xfrm>
              <a:custGeom>
                <a:avLst/>
                <a:gdLst>
                  <a:gd name="T0" fmla="*/ 114744 w 896"/>
                  <a:gd name="T1" fmla="*/ 1403880 h 1056"/>
                  <a:gd name="T2" fmla="*/ 326542 w 896"/>
                  <a:gd name="T3" fmla="*/ 1518898 h 1056"/>
                  <a:gd name="T4" fmla="*/ 326542 w 896"/>
                  <a:gd name="T5" fmla="*/ 2088016 h 1056"/>
                  <a:gd name="T6" fmla="*/ 486012 w 896"/>
                  <a:gd name="T7" fmla="*/ 2429996 h 1056"/>
                  <a:gd name="T8" fmla="*/ 751186 w 896"/>
                  <a:gd name="T9" fmla="*/ 2429996 h 1056"/>
                  <a:gd name="T10" fmla="*/ 963216 w 896"/>
                  <a:gd name="T11" fmla="*/ 1974804 h 1056"/>
                  <a:gd name="T12" fmla="*/ 910121 w 896"/>
                  <a:gd name="T13" fmla="*/ 1746601 h 1056"/>
                  <a:gd name="T14" fmla="*/ 751186 w 896"/>
                  <a:gd name="T15" fmla="*/ 1403880 h 1056"/>
                  <a:gd name="T16" fmla="*/ 751186 w 896"/>
                  <a:gd name="T17" fmla="*/ 949062 h 1056"/>
                  <a:gd name="T18" fmla="*/ 856791 w 896"/>
                  <a:gd name="T19" fmla="*/ 835394 h 1056"/>
                  <a:gd name="T20" fmla="*/ 856791 w 896"/>
                  <a:gd name="T21" fmla="*/ 493078 h 1056"/>
                  <a:gd name="T22" fmla="*/ 751186 w 896"/>
                  <a:gd name="T23" fmla="*/ 151544 h 1056"/>
                  <a:gd name="T24" fmla="*/ 539206 w 896"/>
                  <a:gd name="T25" fmla="*/ 37973 h 1056"/>
                  <a:gd name="T26" fmla="*/ 379872 w 896"/>
                  <a:gd name="T27" fmla="*/ 37973 h 1056"/>
                  <a:gd name="T28" fmla="*/ 326542 w 896"/>
                  <a:gd name="T29" fmla="*/ 266429 h 1056"/>
                  <a:gd name="T30" fmla="*/ 326542 w 896"/>
                  <a:gd name="T31" fmla="*/ 606464 h 1056"/>
                  <a:gd name="T32" fmla="*/ 274032 w 896"/>
                  <a:gd name="T33" fmla="*/ 721338 h 1056"/>
                  <a:gd name="T34" fmla="*/ 114744 w 896"/>
                  <a:gd name="T35" fmla="*/ 721338 h 1056"/>
                  <a:gd name="T36" fmla="*/ 8957 w 896"/>
                  <a:gd name="T37" fmla="*/ 379811 h 1056"/>
                  <a:gd name="T38" fmla="*/ 62002 w 896"/>
                  <a:gd name="T39" fmla="*/ 266429 h 10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6"/>
                  <a:gd name="T61" fmla="*/ 0 h 1056"/>
                  <a:gd name="T62" fmla="*/ 896 w 896"/>
                  <a:gd name="T63" fmla="*/ 1056 h 10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6" h="1056">
                    <a:moveTo>
                      <a:pt x="104" y="592"/>
                    </a:moveTo>
                    <a:cubicBezTo>
                      <a:pt x="184" y="592"/>
                      <a:pt x="264" y="592"/>
                      <a:pt x="296" y="640"/>
                    </a:cubicBezTo>
                    <a:cubicBezTo>
                      <a:pt x="328" y="688"/>
                      <a:pt x="272" y="816"/>
                      <a:pt x="296" y="880"/>
                    </a:cubicBezTo>
                    <a:cubicBezTo>
                      <a:pt x="320" y="944"/>
                      <a:pt x="376" y="1000"/>
                      <a:pt x="440" y="1024"/>
                    </a:cubicBezTo>
                    <a:cubicBezTo>
                      <a:pt x="504" y="1048"/>
                      <a:pt x="608" y="1056"/>
                      <a:pt x="680" y="1024"/>
                    </a:cubicBezTo>
                    <a:cubicBezTo>
                      <a:pt x="752" y="992"/>
                      <a:pt x="848" y="880"/>
                      <a:pt x="872" y="832"/>
                    </a:cubicBezTo>
                    <a:cubicBezTo>
                      <a:pt x="896" y="784"/>
                      <a:pt x="856" y="776"/>
                      <a:pt x="824" y="736"/>
                    </a:cubicBezTo>
                    <a:cubicBezTo>
                      <a:pt x="792" y="696"/>
                      <a:pt x="704" y="648"/>
                      <a:pt x="680" y="592"/>
                    </a:cubicBezTo>
                    <a:cubicBezTo>
                      <a:pt x="656" y="536"/>
                      <a:pt x="664" y="440"/>
                      <a:pt x="680" y="400"/>
                    </a:cubicBezTo>
                    <a:cubicBezTo>
                      <a:pt x="696" y="360"/>
                      <a:pt x="760" y="384"/>
                      <a:pt x="776" y="352"/>
                    </a:cubicBezTo>
                    <a:cubicBezTo>
                      <a:pt x="792" y="320"/>
                      <a:pt x="792" y="256"/>
                      <a:pt x="776" y="208"/>
                    </a:cubicBezTo>
                    <a:cubicBezTo>
                      <a:pt x="760" y="160"/>
                      <a:pt x="728" y="96"/>
                      <a:pt x="680" y="64"/>
                    </a:cubicBezTo>
                    <a:cubicBezTo>
                      <a:pt x="632" y="32"/>
                      <a:pt x="544" y="24"/>
                      <a:pt x="488" y="16"/>
                    </a:cubicBezTo>
                    <a:cubicBezTo>
                      <a:pt x="432" y="8"/>
                      <a:pt x="376" y="0"/>
                      <a:pt x="344" y="16"/>
                    </a:cubicBezTo>
                    <a:cubicBezTo>
                      <a:pt x="312" y="32"/>
                      <a:pt x="304" y="72"/>
                      <a:pt x="296" y="112"/>
                    </a:cubicBezTo>
                    <a:cubicBezTo>
                      <a:pt x="288" y="152"/>
                      <a:pt x="304" y="224"/>
                      <a:pt x="296" y="256"/>
                    </a:cubicBezTo>
                    <a:cubicBezTo>
                      <a:pt x="288" y="288"/>
                      <a:pt x="280" y="296"/>
                      <a:pt x="248" y="304"/>
                    </a:cubicBezTo>
                    <a:cubicBezTo>
                      <a:pt x="216" y="312"/>
                      <a:pt x="144" y="328"/>
                      <a:pt x="104" y="304"/>
                    </a:cubicBezTo>
                    <a:cubicBezTo>
                      <a:pt x="64" y="280"/>
                      <a:pt x="16" y="192"/>
                      <a:pt x="8" y="160"/>
                    </a:cubicBezTo>
                    <a:cubicBezTo>
                      <a:pt x="0" y="128"/>
                      <a:pt x="48" y="120"/>
                      <a:pt x="56" y="112"/>
                    </a:cubicBezTo>
                  </a:path>
                </a:pathLst>
              </a:custGeom>
              <a:noFill/>
              <a:ln w="44450">
                <a:solidFill>
                  <a:schemeClr val="tx1"/>
                </a:solidFill>
                <a:round/>
                <a:headEnd/>
                <a:tailEnd/>
              </a:ln>
            </p:spPr>
            <p:txBody>
              <a:bodyPr/>
              <a:lstStyle/>
              <a:p>
                <a:endParaRPr lang="el-GR" dirty="0">
                  <a:solidFill>
                    <a:prstClr val="black"/>
                  </a:solidFill>
                </a:endParaRPr>
              </a:p>
            </p:txBody>
          </p:sp>
          <p:sp>
            <p:nvSpPr>
              <p:cNvPr id="21" name="Oval 106"/>
              <p:cNvSpPr>
                <a:spLocks noChangeArrowheads="1"/>
              </p:cNvSpPr>
              <p:nvPr/>
            </p:nvSpPr>
            <p:spPr bwMode="auto">
              <a:xfrm>
                <a:off x="1200" y="2736"/>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22" name="Oval 107"/>
              <p:cNvSpPr>
                <a:spLocks noChangeArrowheads="1"/>
              </p:cNvSpPr>
              <p:nvPr/>
            </p:nvSpPr>
            <p:spPr bwMode="auto">
              <a:xfrm>
                <a:off x="1392" y="2880"/>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23" name="Text Box 108"/>
              <p:cNvSpPr txBox="1">
                <a:spLocks noChangeArrowheads="1"/>
              </p:cNvSpPr>
              <p:nvPr/>
            </p:nvSpPr>
            <p:spPr bwMode="auto">
              <a:xfrm>
                <a:off x="1248" y="2688"/>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24" name="Text Box 109"/>
              <p:cNvSpPr txBox="1">
                <a:spLocks noChangeArrowheads="1"/>
              </p:cNvSpPr>
              <p:nvPr/>
            </p:nvSpPr>
            <p:spPr bwMode="auto">
              <a:xfrm>
                <a:off x="1440" y="288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nvGrpSpPr>
            <p:cNvPr id="10" name="Group 116"/>
            <p:cNvGrpSpPr>
              <a:grpSpLocks/>
            </p:cNvGrpSpPr>
            <p:nvPr/>
          </p:nvGrpSpPr>
          <p:grpSpPr bwMode="auto">
            <a:xfrm rot="-8796486">
              <a:off x="2304" y="2064"/>
              <a:ext cx="1536" cy="1920"/>
              <a:chOff x="3408" y="1152"/>
              <a:chExt cx="1536" cy="1920"/>
            </a:xfrm>
          </p:grpSpPr>
          <p:sp>
            <p:nvSpPr>
              <p:cNvPr id="11" name="Freeform 117"/>
              <p:cNvSpPr>
                <a:spLocks/>
              </p:cNvSpPr>
              <p:nvPr/>
            </p:nvSpPr>
            <p:spPr bwMode="auto">
              <a:xfrm>
                <a:off x="3408" y="1152"/>
                <a:ext cx="1536" cy="1920"/>
              </a:xfrm>
              <a:custGeom>
                <a:avLst/>
                <a:gdLst>
                  <a:gd name="T0" fmla="*/ 114744 w 896"/>
                  <a:gd name="T1" fmla="*/ 1403880 h 1056"/>
                  <a:gd name="T2" fmla="*/ 326542 w 896"/>
                  <a:gd name="T3" fmla="*/ 1518898 h 1056"/>
                  <a:gd name="T4" fmla="*/ 326542 w 896"/>
                  <a:gd name="T5" fmla="*/ 2088016 h 1056"/>
                  <a:gd name="T6" fmla="*/ 486012 w 896"/>
                  <a:gd name="T7" fmla="*/ 2429996 h 1056"/>
                  <a:gd name="T8" fmla="*/ 751186 w 896"/>
                  <a:gd name="T9" fmla="*/ 2429996 h 1056"/>
                  <a:gd name="T10" fmla="*/ 963216 w 896"/>
                  <a:gd name="T11" fmla="*/ 1974804 h 1056"/>
                  <a:gd name="T12" fmla="*/ 910121 w 896"/>
                  <a:gd name="T13" fmla="*/ 1746601 h 1056"/>
                  <a:gd name="T14" fmla="*/ 751186 w 896"/>
                  <a:gd name="T15" fmla="*/ 1403880 h 1056"/>
                  <a:gd name="T16" fmla="*/ 751186 w 896"/>
                  <a:gd name="T17" fmla="*/ 949062 h 1056"/>
                  <a:gd name="T18" fmla="*/ 856791 w 896"/>
                  <a:gd name="T19" fmla="*/ 835394 h 1056"/>
                  <a:gd name="T20" fmla="*/ 856791 w 896"/>
                  <a:gd name="T21" fmla="*/ 493078 h 1056"/>
                  <a:gd name="T22" fmla="*/ 751186 w 896"/>
                  <a:gd name="T23" fmla="*/ 151544 h 1056"/>
                  <a:gd name="T24" fmla="*/ 539206 w 896"/>
                  <a:gd name="T25" fmla="*/ 37973 h 1056"/>
                  <a:gd name="T26" fmla="*/ 379872 w 896"/>
                  <a:gd name="T27" fmla="*/ 37973 h 1056"/>
                  <a:gd name="T28" fmla="*/ 326542 w 896"/>
                  <a:gd name="T29" fmla="*/ 266429 h 1056"/>
                  <a:gd name="T30" fmla="*/ 326542 w 896"/>
                  <a:gd name="T31" fmla="*/ 606464 h 1056"/>
                  <a:gd name="T32" fmla="*/ 274032 w 896"/>
                  <a:gd name="T33" fmla="*/ 721338 h 1056"/>
                  <a:gd name="T34" fmla="*/ 114744 w 896"/>
                  <a:gd name="T35" fmla="*/ 721338 h 1056"/>
                  <a:gd name="T36" fmla="*/ 8957 w 896"/>
                  <a:gd name="T37" fmla="*/ 379811 h 1056"/>
                  <a:gd name="T38" fmla="*/ 62002 w 896"/>
                  <a:gd name="T39" fmla="*/ 266429 h 10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6"/>
                  <a:gd name="T61" fmla="*/ 0 h 1056"/>
                  <a:gd name="T62" fmla="*/ 896 w 896"/>
                  <a:gd name="T63" fmla="*/ 1056 h 10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6" h="1056">
                    <a:moveTo>
                      <a:pt x="104" y="592"/>
                    </a:moveTo>
                    <a:cubicBezTo>
                      <a:pt x="184" y="592"/>
                      <a:pt x="264" y="592"/>
                      <a:pt x="296" y="640"/>
                    </a:cubicBezTo>
                    <a:cubicBezTo>
                      <a:pt x="328" y="688"/>
                      <a:pt x="272" y="816"/>
                      <a:pt x="296" y="880"/>
                    </a:cubicBezTo>
                    <a:cubicBezTo>
                      <a:pt x="320" y="944"/>
                      <a:pt x="376" y="1000"/>
                      <a:pt x="440" y="1024"/>
                    </a:cubicBezTo>
                    <a:cubicBezTo>
                      <a:pt x="504" y="1048"/>
                      <a:pt x="608" y="1056"/>
                      <a:pt x="680" y="1024"/>
                    </a:cubicBezTo>
                    <a:cubicBezTo>
                      <a:pt x="752" y="992"/>
                      <a:pt x="848" y="880"/>
                      <a:pt x="872" y="832"/>
                    </a:cubicBezTo>
                    <a:cubicBezTo>
                      <a:pt x="896" y="784"/>
                      <a:pt x="856" y="776"/>
                      <a:pt x="824" y="736"/>
                    </a:cubicBezTo>
                    <a:cubicBezTo>
                      <a:pt x="792" y="696"/>
                      <a:pt x="704" y="648"/>
                      <a:pt x="680" y="592"/>
                    </a:cubicBezTo>
                    <a:cubicBezTo>
                      <a:pt x="656" y="536"/>
                      <a:pt x="664" y="440"/>
                      <a:pt x="680" y="400"/>
                    </a:cubicBezTo>
                    <a:cubicBezTo>
                      <a:pt x="696" y="360"/>
                      <a:pt x="760" y="384"/>
                      <a:pt x="776" y="352"/>
                    </a:cubicBezTo>
                    <a:cubicBezTo>
                      <a:pt x="792" y="320"/>
                      <a:pt x="792" y="256"/>
                      <a:pt x="776" y="208"/>
                    </a:cubicBezTo>
                    <a:cubicBezTo>
                      <a:pt x="760" y="160"/>
                      <a:pt x="728" y="96"/>
                      <a:pt x="680" y="64"/>
                    </a:cubicBezTo>
                    <a:cubicBezTo>
                      <a:pt x="632" y="32"/>
                      <a:pt x="544" y="24"/>
                      <a:pt x="488" y="16"/>
                    </a:cubicBezTo>
                    <a:cubicBezTo>
                      <a:pt x="432" y="8"/>
                      <a:pt x="376" y="0"/>
                      <a:pt x="344" y="16"/>
                    </a:cubicBezTo>
                    <a:cubicBezTo>
                      <a:pt x="312" y="32"/>
                      <a:pt x="304" y="72"/>
                      <a:pt x="296" y="112"/>
                    </a:cubicBezTo>
                    <a:cubicBezTo>
                      <a:pt x="288" y="152"/>
                      <a:pt x="304" y="224"/>
                      <a:pt x="296" y="256"/>
                    </a:cubicBezTo>
                    <a:cubicBezTo>
                      <a:pt x="288" y="288"/>
                      <a:pt x="280" y="296"/>
                      <a:pt x="248" y="304"/>
                    </a:cubicBezTo>
                    <a:cubicBezTo>
                      <a:pt x="216" y="312"/>
                      <a:pt x="144" y="328"/>
                      <a:pt x="104" y="304"/>
                    </a:cubicBezTo>
                    <a:cubicBezTo>
                      <a:pt x="64" y="280"/>
                      <a:pt x="16" y="192"/>
                      <a:pt x="8" y="160"/>
                    </a:cubicBezTo>
                    <a:cubicBezTo>
                      <a:pt x="0" y="128"/>
                      <a:pt x="48" y="120"/>
                      <a:pt x="56" y="112"/>
                    </a:cubicBezTo>
                  </a:path>
                </a:pathLst>
              </a:custGeom>
              <a:noFill/>
              <a:ln w="44450">
                <a:solidFill>
                  <a:schemeClr val="tx1"/>
                </a:solidFill>
                <a:round/>
                <a:headEnd/>
                <a:tailEnd/>
              </a:ln>
            </p:spPr>
            <p:txBody>
              <a:bodyPr/>
              <a:lstStyle/>
              <a:p>
                <a:endParaRPr lang="el-GR" dirty="0">
                  <a:solidFill>
                    <a:prstClr val="black"/>
                  </a:solidFill>
                </a:endParaRPr>
              </a:p>
            </p:txBody>
          </p:sp>
          <p:sp>
            <p:nvSpPr>
              <p:cNvPr id="12" name="Oval 118"/>
              <p:cNvSpPr>
                <a:spLocks noChangeArrowheads="1"/>
              </p:cNvSpPr>
              <p:nvPr/>
            </p:nvSpPr>
            <p:spPr bwMode="auto">
              <a:xfrm>
                <a:off x="4464" y="2112"/>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13" name="Oval 119"/>
              <p:cNvSpPr>
                <a:spLocks noChangeArrowheads="1"/>
              </p:cNvSpPr>
              <p:nvPr/>
            </p:nvSpPr>
            <p:spPr bwMode="auto">
              <a:xfrm>
                <a:off x="4513" y="1776"/>
                <a:ext cx="192" cy="192"/>
              </a:xfrm>
              <a:prstGeom prst="ellipse">
                <a:avLst/>
              </a:pr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p:spPr>
            <p:txBody>
              <a:bodyPr wrap="none" anchor="ctr"/>
              <a:lstStyle/>
              <a:p>
                <a:pPr algn="ctr">
                  <a:defRPr/>
                </a:pPr>
                <a:endParaRPr lang="el-GR" dirty="0">
                  <a:solidFill>
                    <a:prstClr val="black"/>
                  </a:solidFill>
                </a:endParaRPr>
              </a:p>
            </p:txBody>
          </p:sp>
          <p:sp>
            <p:nvSpPr>
              <p:cNvPr id="14" name="Oval 120"/>
              <p:cNvSpPr>
                <a:spLocks noChangeArrowheads="1"/>
              </p:cNvSpPr>
              <p:nvPr/>
            </p:nvSpPr>
            <p:spPr bwMode="auto">
              <a:xfrm>
                <a:off x="4272" y="2208"/>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15" name="Oval 121"/>
              <p:cNvSpPr>
                <a:spLocks noChangeArrowheads="1"/>
              </p:cNvSpPr>
              <p:nvPr/>
            </p:nvSpPr>
            <p:spPr bwMode="auto">
              <a:xfrm>
                <a:off x="4704" y="1920"/>
                <a:ext cx="192" cy="192"/>
              </a:xfrm>
              <a:prstGeom prst="ellipse">
                <a:avLst/>
              </a:prstGeom>
              <a:gradFill rotWithShape="1">
                <a:gsLst>
                  <a:gs pos="0">
                    <a:srgbClr val="FF0000"/>
                  </a:gs>
                  <a:gs pos="100000">
                    <a:schemeClr val="tx1"/>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
            <p:nvSpPr>
              <p:cNvPr id="16" name="Text Box 122"/>
              <p:cNvSpPr txBox="1">
                <a:spLocks noChangeArrowheads="1"/>
              </p:cNvSpPr>
              <p:nvPr/>
            </p:nvSpPr>
            <p:spPr bwMode="auto">
              <a:xfrm>
                <a:off x="4560" y="1728"/>
                <a:ext cx="96" cy="230"/>
              </a:xfrm>
              <a:prstGeom prst="rect">
                <a:avLst/>
              </a:prstGeom>
              <a:noFill/>
              <a:ln w="9525">
                <a:noFill/>
                <a:miter lim="800000"/>
                <a:headEnd/>
                <a:tailEnd/>
              </a:ln>
            </p:spPr>
            <p:txBody>
              <a:bodyPr lIns="0" tIns="0" rIns="0" bIns="0">
                <a:spAutoFit/>
              </a:bodyPr>
              <a:lstStyle/>
              <a:p>
                <a:pPr algn="ctr"/>
                <a:r>
                  <a:rPr lang="el-GR" sz="2400" dirty="0">
                    <a:solidFill>
                      <a:prstClr val="white"/>
                    </a:solidFill>
                  </a:rPr>
                  <a:t>-</a:t>
                </a:r>
              </a:p>
            </p:txBody>
          </p:sp>
          <p:sp>
            <p:nvSpPr>
              <p:cNvPr id="17" name="Text Box 123"/>
              <p:cNvSpPr txBox="1">
                <a:spLocks noChangeArrowheads="1"/>
              </p:cNvSpPr>
              <p:nvPr/>
            </p:nvSpPr>
            <p:spPr bwMode="auto">
              <a:xfrm>
                <a:off x="4320" y="220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18" name="Text Box 124"/>
              <p:cNvSpPr txBox="1">
                <a:spLocks noChangeArrowheads="1"/>
              </p:cNvSpPr>
              <p:nvPr/>
            </p:nvSpPr>
            <p:spPr bwMode="auto">
              <a:xfrm>
                <a:off x="4752" y="1928"/>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sp>
            <p:nvSpPr>
              <p:cNvPr id="19" name="Text Box 125"/>
              <p:cNvSpPr txBox="1">
                <a:spLocks noChangeArrowheads="1"/>
              </p:cNvSpPr>
              <p:nvPr/>
            </p:nvSpPr>
            <p:spPr bwMode="auto">
              <a:xfrm>
                <a:off x="4512" y="2112"/>
                <a:ext cx="96" cy="184"/>
              </a:xfrm>
              <a:prstGeom prst="rect">
                <a:avLst/>
              </a:prstGeom>
              <a:noFill/>
              <a:ln w="9525">
                <a:noFill/>
                <a:miter lim="800000"/>
                <a:headEnd/>
                <a:tailEnd/>
              </a:ln>
            </p:spPr>
            <p:txBody>
              <a:bodyPr lIns="0" tIns="0" rIns="0" bIns="0">
                <a:spAutoFit/>
              </a:bodyPr>
              <a:lstStyle/>
              <a:p>
                <a:pPr algn="ctr">
                  <a:lnSpc>
                    <a:spcPct val="80000"/>
                  </a:lnSpc>
                </a:pPr>
                <a:r>
                  <a:rPr lang="el-GR" sz="2400" dirty="0">
                    <a:solidFill>
                      <a:prstClr val="white"/>
                    </a:solidFill>
                  </a:rPr>
                  <a:t>-</a:t>
                </a:r>
              </a:p>
            </p:txBody>
          </p:sp>
        </p:grpSp>
      </p:grpSp>
      <p:sp>
        <p:nvSpPr>
          <p:cNvPr id="65" name="Oval 126"/>
          <p:cNvSpPr>
            <a:spLocks noChangeArrowheads="1"/>
          </p:cNvSpPr>
          <p:nvPr/>
        </p:nvSpPr>
        <p:spPr bwMode="auto">
          <a:xfrm>
            <a:off x="2745852" y="1653952"/>
            <a:ext cx="3915595" cy="3844598"/>
          </a:xfrm>
          <a:prstGeom prst="ellipse">
            <a:avLst/>
          </a:prstGeom>
          <a:gradFill rotWithShape="1">
            <a:gsLst>
              <a:gs pos="0">
                <a:schemeClr val="accent1">
                  <a:alpha val="3998"/>
                </a:schemeClr>
              </a:gs>
              <a:gs pos="100000">
                <a:srgbClr val="292929">
                  <a:alpha val="59000"/>
                </a:srgbClr>
              </a:gs>
            </a:gsLst>
            <a:path path="rect">
              <a:fillToRect r="100000" b="100000"/>
            </a:path>
          </a:gradFill>
          <a:ln w="9525">
            <a:solidFill>
              <a:schemeClr val="tx1"/>
            </a:solidFill>
            <a:round/>
            <a:headEnd/>
            <a:tailEnd/>
          </a:ln>
        </p:spPr>
        <p:txBody>
          <a:bodyPr wrap="none" anchor="ctr"/>
          <a:lstStyle/>
          <a:p>
            <a:pPr algn="ctr"/>
            <a:endParaRPr lang="el-GR" dirty="0">
              <a:solidFill>
                <a:prstClr val="black"/>
              </a:solidFill>
            </a:endParaRPr>
          </a:p>
        </p:txBody>
      </p:sp>
    </p:spTree>
    <p:extLst>
      <p:ext uri="{BB962C8B-B14F-4D97-AF65-F5344CB8AC3E}">
        <p14:creationId xmlns:p14="http://schemas.microsoft.com/office/powerpoint/2010/main" val="1024955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9"/>
          <p:cNvSpPr>
            <a:spLocks noGrp="1" noChangeArrowheads="1"/>
          </p:cNvSpPr>
          <p:nvPr>
            <p:ph type="title"/>
          </p:nvPr>
        </p:nvSpPr>
        <p:spPr>
          <a:xfrm>
            <a:off x="0" y="161470"/>
            <a:ext cx="9144000" cy="1143000"/>
          </a:xfrm>
        </p:spPr>
        <p:txBody>
          <a:bodyPr>
            <a:noAutofit/>
          </a:bodyPr>
          <a:lstStyle/>
          <a:p>
            <a:pPr eaLnBrk="1" hangingPunct="1"/>
            <a:r>
              <a:rPr lang="el-GR" sz="3600" dirty="0" smtClean="0"/>
              <a:t>Ακρυλικά εστερικά πολυμερή: </a:t>
            </a:r>
            <a:br>
              <a:rPr lang="el-GR" sz="3600" dirty="0" smtClean="0"/>
            </a:br>
            <a:r>
              <a:rPr lang="el-GR" sz="3600" dirty="0" smtClean="0"/>
              <a:t>πολυ</a:t>
            </a:r>
            <a:r>
              <a:rPr lang="el-GR" sz="3600" dirty="0" smtClean="0">
                <a:solidFill>
                  <a:srgbClr val="820000"/>
                </a:solidFill>
              </a:rPr>
              <a:t>μεθ</a:t>
            </a:r>
            <a:r>
              <a:rPr lang="el-GR" sz="3600" dirty="0" smtClean="0"/>
              <a:t>ακρυλικός μεθυλεστέρας (</a:t>
            </a:r>
            <a:r>
              <a:rPr lang="en-US" sz="3600" dirty="0" smtClean="0"/>
              <a:t>PM</a:t>
            </a:r>
            <a:r>
              <a:rPr lang="en-US" sz="3600" dirty="0" smtClean="0">
                <a:solidFill>
                  <a:srgbClr val="820000"/>
                </a:solidFill>
              </a:rPr>
              <a:t>M</a:t>
            </a:r>
            <a:r>
              <a:rPr lang="en-US" sz="3600" dirty="0" smtClean="0"/>
              <a:t>A</a:t>
            </a:r>
            <a:r>
              <a:rPr lang="el-GR" sz="3600" dirty="0" smtClean="0"/>
              <a:t>)</a:t>
            </a:r>
          </a:p>
        </p:txBody>
      </p:sp>
      <p:sp>
        <p:nvSpPr>
          <p:cNvPr id="17413" name="Line 11"/>
          <p:cNvSpPr>
            <a:spLocks noChangeShapeType="1"/>
          </p:cNvSpPr>
          <p:nvPr/>
        </p:nvSpPr>
        <p:spPr bwMode="auto">
          <a:xfrm>
            <a:off x="3497263" y="4114800"/>
            <a:ext cx="1295400" cy="0"/>
          </a:xfrm>
          <a:prstGeom prst="line">
            <a:avLst/>
          </a:prstGeom>
          <a:noFill/>
          <a:ln w="19050">
            <a:solidFill>
              <a:schemeClr val="tx1"/>
            </a:solidFill>
            <a:round/>
            <a:headEnd/>
            <a:tailEnd type="triangle" w="lg" len="lg"/>
          </a:ln>
        </p:spPr>
        <p:txBody>
          <a:bodyPr/>
          <a:lstStyle/>
          <a:p>
            <a:endParaRPr lang="el-GR" dirty="0">
              <a:solidFill>
                <a:prstClr val="black"/>
              </a:solidFill>
            </a:endParaRPr>
          </a:p>
        </p:txBody>
      </p:sp>
      <p:graphicFrame>
        <p:nvGraphicFramePr>
          <p:cNvPr id="17410" name="Object 12"/>
          <p:cNvGraphicFramePr>
            <a:graphicFrameLocks noGrp="1" noChangeAspect="1"/>
          </p:cNvGraphicFramePr>
          <p:nvPr>
            <p:ph sz="half" idx="2"/>
          </p:nvPr>
        </p:nvGraphicFramePr>
        <p:xfrm>
          <a:off x="4770438" y="1828800"/>
          <a:ext cx="3624262" cy="4525963"/>
        </p:xfrm>
        <a:graphic>
          <a:graphicData uri="http://schemas.openxmlformats.org/presentationml/2006/ole">
            <mc:AlternateContent xmlns:mc="http://schemas.openxmlformats.org/markup-compatibility/2006">
              <mc:Choice xmlns:v="urn:schemas-microsoft-com:vml" Requires="v">
                <p:oleObj spid="_x0000_s7198" name="ChemSketch" r:id="rId3" imgW="1557360" imgH="1944720" progId="ACD.ChemSketch.20">
                  <p:embed/>
                </p:oleObj>
              </mc:Choice>
              <mc:Fallback>
                <p:oleObj name="ChemSketch" r:id="rId3" imgW="1557360" imgH="194472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1828800"/>
                        <a:ext cx="3624262"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15"/>
          <p:cNvGraphicFramePr>
            <a:graphicFrameLocks noGrp="1" noChangeAspect="1"/>
          </p:cNvGraphicFramePr>
          <p:nvPr>
            <p:ph sz="half" idx="1"/>
          </p:nvPr>
        </p:nvGraphicFramePr>
        <p:xfrm>
          <a:off x="1143000" y="1828800"/>
          <a:ext cx="2497138" cy="4525963"/>
        </p:xfrm>
        <a:graphic>
          <a:graphicData uri="http://schemas.openxmlformats.org/presentationml/2006/ole">
            <mc:AlternateContent xmlns:mc="http://schemas.openxmlformats.org/markup-compatibility/2006">
              <mc:Choice xmlns:v="urn:schemas-microsoft-com:vml" Requires="v">
                <p:oleObj spid="_x0000_s7199" name="ChemSketch" r:id="rId5" imgW="1014840" imgH="1837800" progId="ACD.ChemSketch.20">
                  <p:embed/>
                </p:oleObj>
              </mc:Choice>
              <mc:Fallback>
                <p:oleObj name="ChemSketch" r:id="rId5" imgW="1014840" imgH="183780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828800"/>
                        <a:ext cx="2497138"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24" name="AutoShape 16"/>
          <p:cNvSpPr>
            <a:spLocks noChangeArrowheads="1"/>
          </p:cNvSpPr>
          <p:nvPr/>
        </p:nvSpPr>
        <p:spPr bwMode="auto">
          <a:xfrm rot="-3821570">
            <a:off x="1116013" y="4506913"/>
            <a:ext cx="1219200" cy="457200"/>
          </a:xfrm>
          <a:prstGeom prst="rightArrow">
            <a:avLst>
              <a:gd name="adj1" fmla="val 50000"/>
              <a:gd name="adj2" fmla="val 66667"/>
            </a:avLst>
          </a:prstGeom>
          <a:solidFill>
            <a:srgbClr val="FF0000">
              <a:alpha val="23137"/>
            </a:srgb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68625" name="Text Box 17"/>
          <p:cNvSpPr txBox="1">
            <a:spLocks noChangeArrowheads="1"/>
          </p:cNvSpPr>
          <p:nvPr/>
        </p:nvSpPr>
        <p:spPr bwMode="auto">
          <a:xfrm>
            <a:off x="0" y="5257800"/>
            <a:ext cx="1905000" cy="915988"/>
          </a:xfrm>
          <a:prstGeom prst="rect">
            <a:avLst/>
          </a:prstGeom>
          <a:noFill/>
          <a:ln w="9525">
            <a:noFill/>
            <a:miter lim="800000"/>
            <a:headEnd/>
            <a:tailEnd/>
          </a:ln>
        </p:spPr>
        <p:txBody>
          <a:bodyPr>
            <a:spAutoFit/>
          </a:bodyPr>
          <a:lstStyle/>
          <a:p>
            <a:r>
              <a:rPr lang="el-GR" dirty="0">
                <a:solidFill>
                  <a:prstClr val="black"/>
                </a:solidFill>
              </a:rPr>
              <a:t>Διπλός δεσμός (ακόρεστο μόριο)</a:t>
            </a:r>
          </a:p>
        </p:txBody>
      </p:sp>
      <p:sp>
        <p:nvSpPr>
          <p:cNvPr id="68626" name="AutoShape 18"/>
          <p:cNvSpPr>
            <a:spLocks noChangeArrowheads="1"/>
          </p:cNvSpPr>
          <p:nvPr/>
        </p:nvSpPr>
        <p:spPr bwMode="auto">
          <a:xfrm rot="-3054369">
            <a:off x="5213350" y="4605338"/>
            <a:ext cx="1828800" cy="457200"/>
          </a:xfrm>
          <a:prstGeom prst="rightArrow">
            <a:avLst>
              <a:gd name="adj1" fmla="val 50000"/>
              <a:gd name="adj2" fmla="val 100000"/>
            </a:avLst>
          </a:prstGeom>
          <a:solidFill>
            <a:srgbClr val="FF0000">
              <a:alpha val="23137"/>
            </a:srgb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68627" name="Text Box 19"/>
          <p:cNvSpPr txBox="1">
            <a:spLocks noChangeArrowheads="1"/>
          </p:cNvSpPr>
          <p:nvPr/>
        </p:nvSpPr>
        <p:spPr bwMode="auto">
          <a:xfrm>
            <a:off x="3581400" y="5486400"/>
            <a:ext cx="2393950" cy="641350"/>
          </a:xfrm>
          <a:prstGeom prst="rect">
            <a:avLst/>
          </a:prstGeom>
          <a:noFill/>
          <a:ln w="9525">
            <a:noFill/>
            <a:miter lim="800000"/>
            <a:headEnd/>
            <a:tailEnd/>
          </a:ln>
        </p:spPr>
        <p:txBody>
          <a:bodyPr>
            <a:spAutoFit/>
          </a:bodyPr>
          <a:lstStyle/>
          <a:p>
            <a:pPr algn="ctr"/>
            <a:r>
              <a:rPr lang="el-GR" dirty="0">
                <a:solidFill>
                  <a:prstClr val="black"/>
                </a:solidFill>
              </a:rPr>
              <a:t>Ο διπλός δεσμός μετατράπηκε σε απλό</a:t>
            </a:r>
          </a:p>
        </p:txBody>
      </p:sp>
      <p:sp>
        <p:nvSpPr>
          <p:cNvPr id="17418" name="Text Box 20"/>
          <p:cNvSpPr txBox="1">
            <a:spLocks noChangeArrowheads="1"/>
          </p:cNvSpPr>
          <p:nvPr/>
        </p:nvSpPr>
        <p:spPr bwMode="auto">
          <a:xfrm>
            <a:off x="2819400" y="3733800"/>
            <a:ext cx="2393950" cy="366713"/>
          </a:xfrm>
          <a:prstGeom prst="rect">
            <a:avLst/>
          </a:prstGeom>
          <a:noFill/>
          <a:ln w="9525">
            <a:noFill/>
            <a:miter lim="800000"/>
            <a:headEnd/>
            <a:tailEnd/>
          </a:ln>
        </p:spPr>
        <p:txBody>
          <a:bodyPr>
            <a:spAutoFit/>
          </a:bodyPr>
          <a:lstStyle/>
          <a:p>
            <a:pPr algn="ctr"/>
            <a:r>
              <a:rPr lang="el-GR" dirty="0">
                <a:solidFill>
                  <a:prstClr val="black"/>
                </a:solidFill>
              </a:rPr>
              <a:t>πολυμερισμός</a:t>
            </a:r>
          </a:p>
        </p:txBody>
      </p:sp>
      <p:sp>
        <p:nvSpPr>
          <p:cNvPr id="17419" name="Rectangle 21"/>
          <p:cNvSpPr>
            <a:spLocks noChangeArrowheads="1"/>
          </p:cNvSpPr>
          <p:nvPr/>
        </p:nvSpPr>
        <p:spPr bwMode="auto">
          <a:xfrm>
            <a:off x="1752600" y="1828800"/>
            <a:ext cx="1981200" cy="1676400"/>
          </a:xfrm>
          <a:prstGeom prst="rect">
            <a:avLst/>
          </a:prstGeom>
          <a:solidFill>
            <a:schemeClr val="accent1">
              <a:alpha val="23921"/>
            </a:scheme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68630" name="Text Box 22"/>
          <p:cNvSpPr txBox="1">
            <a:spLocks noChangeArrowheads="1"/>
          </p:cNvSpPr>
          <p:nvPr/>
        </p:nvSpPr>
        <p:spPr bwMode="auto">
          <a:xfrm>
            <a:off x="4038600" y="2895600"/>
            <a:ext cx="1905000" cy="366713"/>
          </a:xfrm>
          <a:prstGeom prst="rect">
            <a:avLst/>
          </a:prstGeom>
          <a:noFill/>
          <a:ln w="9525">
            <a:noFill/>
            <a:miter lim="800000"/>
            <a:headEnd/>
            <a:tailEnd/>
          </a:ln>
        </p:spPr>
        <p:txBody>
          <a:bodyPr>
            <a:spAutoFit/>
          </a:bodyPr>
          <a:lstStyle/>
          <a:p>
            <a:r>
              <a:rPr lang="el-GR" dirty="0">
                <a:solidFill>
                  <a:prstClr val="black"/>
                </a:solidFill>
              </a:rPr>
              <a:t>Εστερική ομάδα</a:t>
            </a:r>
          </a:p>
        </p:txBody>
      </p:sp>
      <p:sp>
        <p:nvSpPr>
          <p:cNvPr id="17421" name="Rectangle 24"/>
          <p:cNvSpPr>
            <a:spLocks noChangeArrowheads="1"/>
          </p:cNvSpPr>
          <p:nvPr/>
        </p:nvSpPr>
        <p:spPr bwMode="auto">
          <a:xfrm>
            <a:off x="6172200" y="1828800"/>
            <a:ext cx="1981200" cy="1600200"/>
          </a:xfrm>
          <a:prstGeom prst="rect">
            <a:avLst/>
          </a:prstGeom>
          <a:solidFill>
            <a:schemeClr val="accent1">
              <a:alpha val="23921"/>
            </a:scheme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68633" name="AutoShape 25"/>
          <p:cNvSpPr>
            <a:spLocks noChangeArrowheads="1"/>
          </p:cNvSpPr>
          <p:nvPr/>
        </p:nvSpPr>
        <p:spPr bwMode="auto">
          <a:xfrm>
            <a:off x="5791200" y="2971800"/>
            <a:ext cx="457200" cy="22860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68634" name="AutoShape 26"/>
          <p:cNvSpPr>
            <a:spLocks noChangeArrowheads="1"/>
          </p:cNvSpPr>
          <p:nvPr/>
        </p:nvSpPr>
        <p:spPr bwMode="auto">
          <a:xfrm rot="10800000">
            <a:off x="3657600" y="2971800"/>
            <a:ext cx="457200" cy="228600"/>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1070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8634"/>
                                        </p:tgtEl>
                                        <p:attrNameLst>
                                          <p:attrName>style.visibility</p:attrName>
                                        </p:attrNameLst>
                                      </p:cBhvr>
                                      <p:to>
                                        <p:strVal val="visible"/>
                                      </p:to>
                                    </p:set>
                                    <p:anim calcmode="lin" valueType="num">
                                      <p:cBhvr>
                                        <p:cTn id="7" dur="500" fill="hold"/>
                                        <p:tgtEl>
                                          <p:spTgt spid="68634"/>
                                        </p:tgtEl>
                                        <p:attrNameLst>
                                          <p:attrName>ppt_w</p:attrName>
                                        </p:attrNameLst>
                                      </p:cBhvr>
                                      <p:tavLst>
                                        <p:tav tm="0">
                                          <p:val>
                                            <p:fltVal val="0"/>
                                          </p:val>
                                        </p:tav>
                                        <p:tav tm="100000">
                                          <p:val>
                                            <p:strVal val="#ppt_w"/>
                                          </p:val>
                                        </p:tav>
                                      </p:tavLst>
                                    </p:anim>
                                    <p:anim calcmode="lin" valueType="num">
                                      <p:cBhvr>
                                        <p:cTn id="8" dur="500" fill="hold"/>
                                        <p:tgtEl>
                                          <p:spTgt spid="68634"/>
                                        </p:tgtEl>
                                        <p:attrNameLst>
                                          <p:attrName>ppt_h</p:attrName>
                                        </p:attrNameLst>
                                      </p:cBhvr>
                                      <p:tavLst>
                                        <p:tav tm="0">
                                          <p:val>
                                            <p:fltVal val="0"/>
                                          </p:val>
                                        </p:tav>
                                        <p:tav tm="100000">
                                          <p:val>
                                            <p:strVal val="#ppt_h"/>
                                          </p:val>
                                        </p:tav>
                                      </p:tavLst>
                                    </p:anim>
                                    <p:animEffect transition="in" filter="fade">
                                      <p:cBhvr>
                                        <p:cTn id="9" dur="500"/>
                                        <p:tgtEl>
                                          <p:spTgt spid="6863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8633"/>
                                        </p:tgtEl>
                                        <p:attrNameLst>
                                          <p:attrName>style.visibility</p:attrName>
                                        </p:attrNameLst>
                                      </p:cBhvr>
                                      <p:to>
                                        <p:strVal val="visible"/>
                                      </p:to>
                                    </p:set>
                                    <p:anim calcmode="lin" valueType="num">
                                      <p:cBhvr>
                                        <p:cTn id="12" dur="500" fill="hold"/>
                                        <p:tgtEl>
                                          <p:spTgt spid="68633"/>
                                        </p:tgtEl>
                                        <p:attrNameLst>
                                          <p:attrName>ppt_w</p:attrName>
                                        </p:attrNameLst>
                                      </p:cBhvr>
                                      <p:tavLst>
                                        <p:tav tm="0">
                                          <p:val>
                                            <p:fltVal val="0"/>
                                          </p:val>
                                        </p:tav>
                                        <p:tav tm="100000">
                                          <p:val>
                                            <p:strVal val="#ppt_w"/>
                                          </p:val>
                                        </p:tav>
                                      </p:tavLst>
                                    </p:anim>
                                    <p:anim calcmode="lin" valueType="num">
                                      <p:cBhvr>
                                        <p:cTn id="13" dur="500" fill="hold"/>
                                        <p:tgtEl>
                                          <p:spTgt spid="68633"/>
                                        </p:tgtEl>
                                        <p:attrNameLst>
                                          <p:attrName>ppt_h</p:attrName>
                                        </p:attrNameLst>
                                      </p:cBhvr>
                                      <p:tavLst>
                                        <p:tav tm="0">
                                          <p:val>
                                            <p:fltVal val="0"/>
                                          </p:val>
                                        </p:tav>
                                        <p:tav tm="100000">
                                          <p:val>
                                            <p:strVal val="#ppt_h"/>
                                          </p:val>
                                        </p:tav>
                                      </p:tavLst>
                                    </p:anim>
                                    <p:animEffect transition="in" filter="fade">
                                      <p:cBhvr>
                                        <p:cTn id="14" dur="500"/>
                                        <p:tgtEl>
                                          <p:spTgt spid="6863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8630"/>
                                        </p:tgtEl>
                                        <p:attrNameLst>
                                          <p:attrName>style.visibility</p:attrName>
                                        </p:attrNameLst>
                                      </p:cBhvr>
                                      <p:to>
                                        <p:strVal val="visible"/>
                                      </p:to>
                                    </p:set>
                                    <p:anim calcmode="lin" valueType="num">
                                      <p:cBhvr>
                                        <p:cTn id="17" dur="500" fill="hold"/>
                                        <p:tgtEl>
                                          <p:spTgt spid="68630"/>
                                        </p:tgtEl>
                                        <p:attrNameLst>
                                          <p:attrName>ppt_w</p:attrName>
                                        </p:attrNameLst>
                                      </p:cBhvr>
                                      <p:tavLst>
                                        <p:tav tm="0">
                                          <p:val>
                                            <p:fltVal val="0"/>
                                          </p:val>
                                        </p:tav>
                                        <p:tav tm="100000">
                                          <p:val>
                                            <p:strVal val="#ppt_w"/>
                                          </p:val>
                                        </p:tav>
                                      </p:tavLst>
                                    </p:anim>
                                    <p:anim calcmode="lin" valueType="num">
                                      <p:cBhvr>
                                        <p:cTn id="18" dur="500" fill="hold"/>
                                        <p:tgtEl>
                                          <p:spTgt spid="68630"/>
                                        </p:tgtEl>
                                        <p:attrNameLst>
                                          <p:attrName>ppt_h</p:attrName>
                                        </p:attrNameLst>
                                      </p:cBhvr>
                                      <p:tavLst>
                                        <p:tav tm="0">
                                          <p:val>
                                            <p:fltVal val="0"/>
                                          </p:val>
                                        </p:tav>
                                        <p:tav tm="100000">
                                          <p:val>
                                            <p:strVal val="#ppt_h"/>
                                          </p:val>
                                        </p:tav>
                                      </p:tavLst>
                                    </p:anim>
                                    <p:animEffect transition="in" filter="fade">
                                      <p:cBhvr>
                                        <p:cTn id="19" dur="500"/>
                                        <p:tgtEl>
                                          <p:spTgt spid="6863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8624"/>
                                        </p:tgtEl>
                                        <p:attrNameLst>
                                          <p:attrName>style.visibility</p:attrName>
                                        </p:attrNameLst>
                                      </p:cBhvr>
                                      <p:to>
                                        <p:strVal val="visible"/>
                                      </p:to>
                                    </p:set>
                                    <p:anim calcmode="lin" valueType="num">
                                      <p:cBhvr>
                                        <p:cTn id="24" dur="500" fill="hold"/>
                                        <p:tgtEl>
                                          <p:spTgt spid="68624"/>
                                        </p:tgtEl>
                                        <p:attrNameLst>
                                          <p:attrName>ppt_w</p:attrName>
                                        </p:attrNameLst>
                                      </p:cBhvr>
                                      <p:tavLst>
                                        <p:tav tm="0">
                                          <p:val>
                                            <p:fltVal val="0"/>
                                          </p:val>
                                        </p:tav>
                                        <p:tav tm="100000">
                                          <p:val>
                                            <p:strVal val="#ppt_w"/>
                                          </p:val>
                                        </p:tav>
                                      </p:tavLst>
                                    </p:anim>
                                    <p:anim calcmode="lin" valueType="num">
                                      <p:cBhvr>
                                        <p:cTn id="25" dur="500" fill="hold"/>
                                        <p:tgtEl>
                                          <p:spTgt spid="68624"/>
                                        </p:tgtEl>
                                        <p:attrNameLst>
                                          <p:attrName>ppt_h</p:attrName>
                                        </p:attrNameLst>
                                      </p:cBhvr>
                                      <p:tavLst>
                                        <p:tav tm="0">
                                          <p:val>
                                            <p:fltVal val="0"/>
                                          </p:val>
                                        </p:tav>
                                        <p:tav tm="100000">
                                          <p:val>
                                            <p:strVal val="#ppt_h"/>
                                          </p:val>
                                        </p:tav>
                                      </p:tavLst>
                                    </p:anim>
                                    <p:animEffect transition="in" filter="fade">
                                      <p:cBhvr>
                                        <p:cTn id="26" dur="500"/>
                                        <p:tgtEl>
                                          <p:spTgt spid="6862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8625"/>
                                        </p:tgtEl>
                                        <p:attrNameLst>
                                          <p:attrName>style.visibility</p:attrName>
                                        </p:attrNameLst>
                                      </p:cBhvr>
                                      <p:to>
                                        <p:strVal val="visible"/>
                                      </p:to>
                                    </p:set>
                                    <p:anim calcmode="lin" valueType="num">
                                      <p:cBhvr>
                                        <p:cTn id="29" dur="500" fill="hold"/>
                                        <p:tgtEl>
                                          <p:spTgt spid="68625"/>
                                        </p:tgtEl>
                                        <p:attrNameLst>
                                          <p:attrName>ppt_w</p:attrName>
                                        </p:attrNameLst>
                                      </p:cBhvr>
                                      <p:tavLst>
                                        <p:tav tm="0">
                                          <p:val>
                                            <p:fltVal val="0"/>
                                          </p:val>
                                        </p:tav>
                                        <p:tav tm="100000">
                                          <p:val>
                                            <p:strVal val="#ppt_w"/>
                                          </p:val>
                                        </p:tav>
                                      </p:tavLst>
                                    </p:anim>
                                    <p:anim calcmode="lin" valueType="num">
                                      <p:cBhvr>
                                        <p:cTn id="30" dur="500" fill="hold"/>
                                        <p:tgtEl>
                                          <p:spTgt spid="68625"/>
                                        </p:tgtEl>
                                        <p:attrNameLst>
                                          <p:attrName>ppt_h</p:attrName>
                                        </p:attrNameLst>
                                      </p:cBhvr>
                                      <p:tavLst>
                                        <p:tav tm="0">
                                          <p:val>
                                            <p:fltVal val="0"/>
                                          </p:val>
                                        </p:tav>
                                        <p:tav tm="100000">
                                          <p:val>
                                            <p:strVal val="#ppt_h"/>
                                          </p:val>
                                        </p:tav>
                                      </p:tavLst>
                                    </p:anim>
                                    <p:animEffect transition="in" filter="fade">
                                      <p:cBhvr>
                                        <p:cTn id="31" dur="500"/>
                                        <p:tgtEl>
                                          <p:spTgt spid="686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68626"/>
                                        </p:tgtEl>
                                        <p:attrNameLst>
                                          <p:attrName>style.visibility</p:attrName>
                                        </p:attrNameLst>
                                      </p:cBhvr>
                                      <p:to>
                                        <p:strVal val="visible"/>
                                      </p:to>
                                    </p:set>
                                    <p:anim calcmode="lin" valueType="num">
                                      <p:cBhvr>
                                        <p:cTn id="36" dur="500" fill="hold"/>
                                        <p:tgtEl>
                                          <p:spTgt spid="68626"/>
                                        </p:tgtEl>
                                        <p:attrNameLst>
                                          <p:attrName>ppt_w</p:attrName>
                                        </p:attrNameLst>
                                      </p:cBhvr>
                                      <p:tavLst>
                                        <p:tav tm="0">
                                          <p:val>
                                            <p:fltVal val="0"/>
                                          </p:val>
                                        </p:tav>
                                        <p:tav tm="100000">
                                          <p:val>
                                            <p:strVal val="#ppt_w"/>
                                          </p:val>
                                        </p:tav>
                                      </p:tavLst>
                                    </p:anim>
                                    <p:anim calcmode="lin" valueType="num">
                                      <p:cBhvr>
                                        <p:cTn id="37" dur="500" fill="hold"/>
                                        <p:tgtEl>
                                          <p:spTgt spid="68626"/>
                                        </p:tgtEl>
                                        <p:attrNameLst>
                                          <p:attrName>ppt_h</p:attrName>
                                        </p:attrNameLst>
                                      </p:cBhvr>
                                      <p:tavLst>
                                        <p:tav tm="0">
                                          <p:val>
                                            <p:fltVal val="0"/>
                                          </p:val>
                                        </p:tav>
                                        <p:tav tm="100000">
                                          <p:val>
                                            <p:strVal val="#ppt_h"/>
                                          </p:val>
                                        </p:tav>
                                      </p:tavLst>
                                    </p:anim>
                                    <p:animEffect transition="in" filter="fade">
                                      <p:cBhvr>
                                        <p:cTn id="38" dur="500"/>
                                        <p:tgtEl>
                                          <p:spTgt spid="68626"/>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8627"/>
                                        </p:tgtEl>
                                        <p:attrNameLst>
                                          <p:attrName>style.visibility</p:attrName>
                                        </p:attrNameLst>
                                      </p:cBhvr>
                                      <p:to>
                                        <p:strVal val="visible"/>
                                      </p:to>
                                    </p:set>
                                    <p:anim calcmode="lin" valueType="num">
                                      <p:cBhvr>
                                        <p:cTn id="41" dur="500" fill="hold"/>
                                        <p:tgtEl>
                                          <p:spTgt spid="68627"/>
                                        </p:tgtEl>
                                        <p:attrNameLst>
                                          <p:attrName>ppt_w</p:attrName>
                                        </p:attrNameLst>
                                      </p:cBhvr>
                                      <p:tavLst>
                                        <p:tav tm="0">
                                          <p:val>
                                            <p:fltVal val="0"/>
                                          </p:val>
                                        </p:tav>
                                        <p:tav tm="100000">
                                          <p:val>
                                            <p:strVal val="#ppt_w"/>
                                          </p:val>
                                        </p:tav>
                                      </p:tavLst>
                                    </p:anim>
                                    <p:anim calcmode="lin" valueType="num">
                                      <p:cBhvr>
                                        <p:cTn id="42" dur="500" fill="hold"/>
                                        <p:tgtEl>
                                          <p:spTgt spid="68627"/>
                                        </p:tgtEl>
                                        <p:attrNameLst>
                                          <p:attrName>ppt_h</p:attrName>
                                        </p:attrNameLst>
                                      </p:cBhvr>
                                      <p:tavLst>
                                        <p:tav tm="0">
                                          <p:val>
                                            <p:fltVal val="0"/>
                                          </p:val>
                                        </p:tav>
                                        <p:tav tm="100000">
                                          <p:val>
                                            <p:strVal val="#ppt_h"/>
                                          </p:val>
                                        </p:tav>
                                      </p:tavLst>
                                    </p:anim>
                                    <p:animEffect transition="in" filter="fade">
                                      <p:cBhvr>
                                        <p:cTn id="43" dur="5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4" grpId="0" animBg="1"/>
      <p:bldP spid="68625" grpId="0"/>
      <p:bldP spid="68626" grpId="0" animBg="1"/>
      <p:bldP spid="68627" grpId="0"/>
      <p:bldP spid="68630" grpId="0"/>
      <p:bldP spid="68633" grpId="0" animBg="1"/>
      <p:bldP spid="686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dirty="0"/>
              <a:t>Ακρυλικά πολυμερή: επίδραση της εστερικής ομάδας στο </a:t>
            </a:r>
            <a:r>
              <a:rPr lang="en-US" dirty="0"/>
              <a:t>Tg</a:t>
            </a:r>
            <a:endParaRPr lang="el-GR" dirty="0"/>
          </a:p>
        </p:txBody>
      </p:sp>
      <p:sp>
        <p:nvSpPr>
          <p:cNvPr id="8" name="Θέση περιεχομένου 7"/>
          <p:cNvSpPr>
            <a:spLocks noGrp="1"/>
          </p:cNvSpPr>
          <p:nvPr>
            <p:ph idx="1"/>
          </p:nvPr>
        </p:nvSpPr>
        <p:spPr/>
        <p:txBody>
          <a:bodyPr/>
          <a:lstStyle/>
          <a:p>
            <a:r>
              <a:rPr lang="el-GR" dirty="0"/>
              <a:t>Πολυακρυλικοί εστέρες (Polyacrylates, PA, ακρυλικά πολυμερή ή πολυακρυλικά) έχουν στον κυρίως ανθρακικό σκελετό μόνο υδρογόνα ως υποκαταστάτες γύρω από τους άνθρακες.</a:t>
            </a:r>
          </a:p>
          <a:p>
            <a:r>
              <a:rPr lang="el-GR" dirty="0"/>
              <a:t>Ο όγκος του υποκαταστάτη στην εστερική ομάδα μειώνει σημαντικά το Tg του υλικού.</a:t>
            </a:r>
          </a:p>
          <a:p>
            <a:endParaRPr lang="el-GR" dirty="0"/>
          </a:p>
        </p:txBody>
      </p:sp>
      <p:sp>
        <p:nvSpPr>
          <p:cNvPr id="6" name="Θέση αριθμού διαφάνειας 5"/>
          <p:cNvSpPr>
            <a:spLocks noGrp="1"/>
          </p:cNvSpPr>
          <p:nvPr>
            <p:ph type="sldNum" sz="quarter" idx="12"/>
          </p:nvPr>
        </p:nvSpPr>
        <p:spPr/>
        <p:txBody>
          <a:bodyPr/>
          <a:lstStyle/>
          <a:p>
            <a:fld id="{017F24FB-1786-4D09-9F9B-628CE2330F62}" type="slidenum">
              <a:rPr lang="el-GR" smtClean="0">
                <a:solidFill>
                  <a:prstClr val="black"/>
                </a:solidFill>
              </a:rPr>
              <a:pPr/>
              <a:t>21</a:t>
            </a:fld>
            <a:endParaRPr lang="el-GR" dirty="0">
              <a:solidFill>
                <a:prstClr val="black"/>
              </a:solidFill>
            </a:endParaRPr>
          </a:p>
        </p:txBody>
      </p:sp>
      <p:graphicFrame>
        <p:nvGraphicFramePr>
          <p:cNvPr id="9" name="Group 5"/>
          <p:cNvGraphicFramePr>
            <a:graphicFrameLocks/>
          </p:cNvGraphicFramePr>
          <p:nvPr>
            <p:extLst>
              <p:ext uri="{D42A27DB-BD31-4B8C-83A1-F6EECF244321}">
                <p14:modId xmlns:p14="http://schemas.microsoft.com/office/powerpoint/2010/main" val="474006729"/>
              </p:ext>
            </p:extLst>
          </p:nvPr>
        </p:nvGraphicFramePr>
        <p:xfrm>
          <a:off x="438073" y="3861048"/>
          <a:ext cx="6084166" cy="2743200"/>
        </p:xfrm>
        <a:graphic>
          <a:graphicData uri="http://schemas.openxmlformats.org/drawingml/2006/table">
            <a:tbl>
              <a:tblPr>
                <a:tableStyleId>{69CF1AB2-1976-4502-BF36-3FF5EA218861}</a:tableStyleId>
              </a:tblPr>
              <a:tblGrid>
                <a:gridCol w="1224134"/>
                <a:gridCol w="1800200"/>
                <a:gridCol w="648072"/>
                <a:gridCol w="2411760"/>
              </a:tblGrid>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2000" b="1" u="none" strike="noStrike" cap="none" normalizeH="0" baseline="0" dirty="0" smtClean="0">
                          <a:ln>
                            <a:noFill/>
                          </a:ln>
                          <a:solidFill>
                            <a:schemeClr val="bg1"/>
                          </a:solidFill>
                          <a:effectLst/>
                          <a:latin typeface="+mn-lt"/>
                          <a:cs typeface="Arial" panose="020B0604020202020204" pitchFamily="34" charset="0"/>
                        </a:rPr>
                        <a:t>ομάδα</a:t>
                      </a:r>
                      <a:endParaRPr kumimoji="0" lang="el-GR" sz="20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Arial" panose="020B0604020202020204" pitchFamily="34" charset="0"/>
                        </a:rPr>
                        <a:t>R</a:t>
                      </a:r>
                      <a:endParaRPr kumimoji="0" lang="el-GR" sz="20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mn-lt"/>
                          <a:cs typeface="Arial" panose="020B0604020202020204" pitchFamily="34" charset="0"/>
                        </a:rPr>
                        <a:t>T</a:t>
                      </a:r>
                      <a:r>
                        <a:rPr kumimoji="0" lang="en-US" sz="2000" b="1" u="none" strike="noStrike" cap="none" normalizeH="0" baseline="-25000" dirty="0" smtClean="0">
                          <a:ln>
                            <a:noFill/>
                          </a:ln>
                          <a:solidFill>
                            <a:schemeClr val="bg1"/>
                          </a:solidFill>
                          <a:effectLst/>
                          <a:latin typeface="+mn-lt"/>
                          <a:cs typeface="Arial" panose="020B0604020202020204" pitchFamily="34" charset="0"/>
                        </a:rPr>
                        <a:t>g</a:t>
                      </a:r>
                      <a:r>
                        <a:rPr kumimoji="0" lang="en-US" sz="2000" b="1" u="none" strike="noStrike" cap="none" normalizeH="0" baseline="0" dirty="0" smtClean="0">
                          <a:ln>
                            <a:noFill/>
                          </a:ln>
                          <a:solidFill>
                            <a:schemeClr val="bg1"/>
                          </a:solidFill>
                          <a:effectLst/>
                          <a:latin typeface="+mn-lt"/>
                          <a:cs typeface="Arial" panose="020B0604020202020204" pitchFamily="34" charset="0"/>
                        </a:rPr>
                        <a:t> (˚C)</a:t>
                      </a:r>
                      <a:endParaRPr kumimoji="0" lang="el-GR" sz="20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2000" b="1" u="none" strike="noStrike" cap="none" normalizeH="0" baseline="0" dirty="0" smtClean="0">
                          <a:ln>
                            <a:noFill/>
                          </a:ln>
                          <a:solidFill>
                            <a:schemeClr val="bg1"/>
                          </a:solidFill>
                          <a:effectLst/>
                          <a:latin typeface="+mn-lt"/>
                          <a:cs typeface="Arial" panose="020B0604020202020204" pitchFamily="34" charset="0"/>
                        </a:rPr>
                        <a:t>εφαρμογές</a:t>
                      </a:r>
                      <a:endParaRPr kumimoji="0" lang="el-GR" sz="20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solidFill>
                      <a:schemeClr val="accent1">
                        <a:lumMod val="60000"/>
                        <a:lumOff val="40000"/>
                      </a:schemeClr>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μεθυλ-</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mn-lt"/>
                          <a:cs typeface="Arial" panose="020B0604020202020204" pitchFamily="34" charset="0"/>
                        </a:rPr>
                        <a:t>CH3</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3</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Επεξεργασία ινών</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αιθυλ-</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mn-lt"/>
                          <a:cs typeface="Arial" panose="020B0604020202020204" pitchFamily="34" charset="0"/>
                        </a:rPr>
                        <a:t>CH3CH2</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-20</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Επεξεργασία ινών και επικαλυπτικά</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effectLst/>
                          <a:latin typeface="+mn-lt"/>
                          <a:cs typeface="Arial" panose="020B0604020202020204" pitchFamily="34" charset="0"/>
                        </a:rPr>
                        <a:t>n</a:t>
                      </a:r>
                      <a:r>
                        <a:rPr kumimoji="0" lang="el-GR" sz="1800" b="0" u="none" strike="noStrike" cap="none" normalizeH="0" baseline="0" dirty="0" smtClean="0">
                          <a:ln>
                            <a:noFill/>
                          </a:ln>
                          <a:effectLst/>
                          <a:latin typeface="+mn-lt"/>
                          <a:cs typeface="Arial" panose="020B0604020202020204" pitchFamily="34" charset="0"/>
                        </a:rPr>
                        <a:t>-προπυλ-</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mn-lt"/>
                          <a:cs typeface="Arial" panose="020B0604020202020204" pitchFamily="34" charset="0"/>
                        </a:rPr>
                        <a:t>CH3CH2CH2</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-44</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Επικαλυπτικά </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smtClean="0">
                          <a:ln>
                            <a:noFill/>
                          </a:ln>
                          <a:effectLst/>
                          <a:latin typeface="+mn-lt"/>
                          <a:cs typeface="Arial" panose="020B0604020202020204" pitchFamily="34" charset="0"/>
                        </a:rPr>
                        <a:t>n</a:t>
                      </a:r>
                      <a:r>
                        <a:rPr kumimoji="0" lang="el-GR" sz="1800" b="0" u="none" strike="noStrike" cap="none" normalizeH="0" baseline="0" dirty="0" smtClean="0">
                          <a:ln>
                            <a:noFill/>
                          </a:ln>
                          <a:effectLst/>
                          <a:latin typeface="+mn-lt"/>
                          <a:cs typeface="Arial" panose="020B0604020202020204" pitchFamily="34" charset="0"/>
                        </a:rPr>
                        <a:t>-βουτυλ-</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latin typeface="+mn-lt"/>
                          <a:cs typeface="Arial" panose="020B0604020202020204" pitchFamily="34" charset="0"/>
                        </a:rPr>
                        <a:t>CH3CH2CH2CH2</a:t>
                      </a:r>
                      <a:endParaRPr kumimoji="0" lang="el-GR" sz="1800" b="0" u="none" strike="noStrike" cap="none" normalizeH="0" baseline="0" dirty="0" smtClean="0">
                        <a:ln>
                          <a:noFill/>
                        </a:ln>
                        <a:effectLst/>
                        <a:latin typeface="+mn-lt"/>
                        <a:cs typeface="Arial" panose="020B0604020202020204" pitchFamily="34" charset="0"/>
                      </a:endParaRPr>
                    </a:p>
                  </a:txBody>
                  <a:tcPr anchor="ctr" horzOverflow="overflow"/>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-56</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800" b="0" u="none" strike="noStrike" cap="none" normalizeH="0" baseline="0" dirty="0" smtClean="0">
                          <a:ln>
                            <a:noFill/>
                          </a:ln>
                          <a:effectLst/>
                          <a:latin typeface="+mn-lt"/>
                          <a:cs typeface="Arial" panose="020B0604020202020204" pitchFamily="34" charset="0"/>
                        </a:rPr>
                        <a:t>Επικαλυπτικά και χρώματα</a:t>
                      </a:r>
                      <a:endParaRPr kumimoji="0" lang="el-GR" sz="1800" b="0"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r>
            </a:tbl>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966711587"/>
              </p:ext>
            </p:extLst>
          </p:nvPr>
        </p:nvGraphicFramePr>
        <p:xfrm>
          <a:off x="7032625" y="3839520"/>
          <a:ext cx="1654175" cy="1749425"/>
        </p:xfrm>
        <a:graphic>
          <a:graphicData uri="http://schemas.openxmlformats.org/presentationml/2006/ole">
            <mc:AlternateContent xmlns:mc="http://schemas.openxmlformats.org/markup-compatibility/2006">
              <mc:Choice xmlns:v="urn:schemas-microsoft-com:vml" Requires="v">
                <p:oleObj spid="_x0000_s15374" name="ChemSketch" r:id="rId3" imgW="1557360" imgH="1645920" progId="ACD.ChemSketch.20">
                  <p:embed/>
                </p:oleObj>
              </mc:Choice>
              <mc:Fallback>
                <p:oleObj name="ChemSketch" r:id="rId3" imgW="1557360" imgH="1645920" progId="ACD.ChemSketch.20">
                  <p:embed/>
                  <p:pic>
                    <p:nvPicPr>
                      <p:cNvPr id="0" name=""/>
                      <p:cNvPicPr>
                        <a:picLocks noChangeAspect="1" noChangeArrowheads="1"/>
                      </p:cNvPicPr>
                      <p:nvPr/>
                    </p:nvPicPr>
                    <p:blipFill>
                      <a:blip r:embed="rId4"/>
                      <a:srcRect/>
                      <a:stretch>
                        <a:fillRect/>
                      </a:stretch>
                    </p:blipFill>
                    <p:spPr bwMode="auto">
                      <a:xfrm>
                        <a:off x="7032625" y="3839520"/>
                        <a:ext cx="1654175" cy="1749425"/>
                      </a:xfrm>
                      <a:prstGeom prst="rect">
                        <a:avLst/>
                      </a:prstGeom>
                      <a:noFill/>
                      <a:ln w="9525">
                        <a:noFill/>
                        <a:miter lim="800000"/>
                        <a:headEnd/>
                        <a:tailEnd/>
                      </a:ln>
                      <a:effectLst/>
                      <a:extLst/>
                    </p:spPr>
                  </p:pic>
                </p:oleObj>
              </mc:Fallback>
            </mc:AlternateContent>
          </a:graphicData>
        </a:graphic>
      </p:graphicFrame>
      <p:sp>
        <p:nvSpPr>
          <p:cNvPr id="11" name="TextBox 10"/>
          <p:cNvSpPr txBox="1"/>
          <p:nvPr/>
        </p:nvSpPr>
        <p:spPr>
          <a:xfrm>
            <a:off x="6948264" y="5588945"/>
            <a:ext cx="1848335" cy="707886"/>
          </a:xfrm>
          <a:prstGeom prst="rect">
            <a:avLst/>
          </a:prstGeom>
          <a:solidFill>
            <a:schemeClr val="bg1"/>
          </a:solidFill>
        </p:spPr>
        <p:txBody>
          <a:bodyPr wrap="square" rtlCol="0">
            <a:spAutoFit/>
          </a:bodyPr>
          <a:lstStyle/>
          <a:p>
            <a:pPr algn="ctr"/>
            <a:r>
              <a:rPr lang="el-GR" sz="2000" dirty="0" smtClean="0">
                <a:solidFill>
                  <a:prstClr val="black"/>
                </a:solidFill>
                <a:latin typeface="+mn-lt"/>
              </a:rPr>
              <a:t>Πολυακρυλικός εστέρας</a:t>
            </a:r>
            <a:endParaRPr lang="el-GR" sz="2000" dirty="0">
              <a:solidFill>
                <a:prstClr val="black"/>
              </a:solidFill>
              <a:latin typeface="+mn-lt"/>
            </a:endParaRPr>
          </a:p>
        </p:txBody>
      </p:sp>
    </p:spTree>
    <p:extLst>
      <p:ext uri="{BB962C8B-B14F-4D97-AF65-F5344CB8AC3E}">
        <p14:creationId xmlns:p14="http://schemas.microsoft.com/office/powerpoint/2010/main" val="937844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eaLnBrk="1" hangingPunct="1"/>
            <a:r>
              <a:rPr lang="el-GR" dirty="0" smtClean="0"/>
              <a:t>Συμπολυμερή</a:t>
            </a:r>
          </a:p>
        </p:txBody>
      </p:sp>
      <p:sp>
        <p:nvSpPr>
          <p:cNvPr id="63492" name="Rectangle 5"/>
          <p:cNvSpPr>
            <a:spLocks noChangeArrowheads="1"/>
          </p:cNvSpPr>
          <p:nvPr/>
        </p:nvSpPr>
        <p:spPr bwMode="auto">
          <a:xfrm>
            <a:off x="4474888" y="1434677"/>
            <a:ext cx="4590133" cy="4093428"/>
          </a:xfrm>
          <a:prstGeom prst="rect">
            <a:avLst/>
          </a:prstGeom>
          <a:noFill/>
          <a:ln w="9525">
            <a:noFill/>
            <a:miter lim="800000"/>
            <a:headEnd/>
            <a:tailEnd/>
          </a:ln>
        </p:spPr>
        <p:txBody>
          <a:bodyPr wrap="square" anchor="ctr">
            <a:spAutoFit/>
          </a:bodyPr>
          <a:lstStyle/>
          <a:p>
            <a:r>
              <a:rPr lang="el-GR" sz="2000" b="1" dirty="0" smtClean="0">
                <a:solidFill>
                  <a:prstClr val="black"/>
                </a:solidFill>
              </a:rPr>
              <a:t>Συμπολυμερή τυχαίας </a:t>
            </a:r>
            <a:r>
              <a:rPr lang="el-GR" sz="2000" b="1" dirty="0">
                <a:solidFill>
                  <a:prstClr val="black"/>
                </a:solidFill>
              </a:rPr>
              <a:t>δομής</a:t>
            </a:r>
            <a:r>
              <a:rPr lang="en-US" sz="2000" b="1" dirty="0">
                <a:solidFill>
                  <a:prstClr val="black"/>
                </a:solidFill>
              </a:rPr>
              <a:t> (random</a:t>
            </a:r>
            <a:r>
              <a:rPr lang="en-US" sz="2000" b="1" dirty="0" smtClean="0">
                <a:solidFill>
                  <a:prstClr val="black"/>
                </a:solidFill>
              </a:rPr>
              <a:t>)</a:t>
            </a:r>
          </a:p>
          <a:p>
            <a:endParaRPr lang="en-US" sz="2000" dirty="0" smtClean="0">
              <a:solidFill>
                <a:prstClr val="black"/>
              </a:solidFill>
            </a:endParaRPr>
          </a:p>
          <a:p>
            <a:endParaRPr lang="en-US" sz="2000" dirty="0">
              <a:solidFill>
                <a:prstClr val="black"/>
              </a:solidFill>
            </a:endParaRPr>
          </a:p>
          <a:p>
            <a:r>
              <a:rPr lang="el-GR" sz="2000" b="1" dirty="0" smtClean="0">
                <a:solidFill>
                  <a:prstClr val="black"/>
                </a:solidFill>
              </a:rPr>
              <a:t>Εναλλασσόμενα </a:t>
            </a:r>
            <a:r>
              <a:rPr lang="el-GR" sz="2000" b="1" dirty="0">
                <a:solidFill>
                  <a:prstClr val="black"/>
                </a:solidFill>
              </a:rPr>
              <a:t>συμπολυμερή</a:t>
            </a:r>
            <a:r>
              <a:rPr lang="en-US" sz="2000" b="1" dirty="0">
                <a:solidFill>
                  <a:prstClr val="black"/>
                </a:solidFill>
              </a:rPr>
              <a:t> (alternating</a:t>
            </a:r>
            <a:r>
              <a:rPr lang="en-US" sz="2000" b="1" dirty="0" smtClean="0">
                <a:solidFill>
                  <a:prstClr val="black"/>
                </a:solidFill>
              </a:rPr>
              <a:t>)</a:t>
            </a:r>
            <a:endParaRPr lang="en-US" sz="2000" dirty="0" smtClean="0">
              <a:solidFill>
                <a:prstClr val="black"/>
              </a:solidFill>
            </a:endParaRPr>
          </a:p>
          <a:p>
            <a:endParaRPr lang="en-US" sz="2000" dirty="0" smtClean="0">
              <a:solidFill>
                <a:prstClr val="black"/>
              </a:solidFill>
            </a:endParaRPr>
          </a:p>
          <a:p>
            <a:r>
              <a:rPr lang="el-GR" sz="2000" b="1" dirty="0" smtClean="0">
                <a:solidFill>
                  <a:prstClr val="black"/>
                </a:solidFill>
              </a:rPr>
              <a:t>Κατά συστάδες </a:t>
            </a:r>
            <a:r>
              <a:rPr lang="el-GR" sz="2000" b="1" dirty="0">
                <a:solidFill>
                  <a:prstClr val="black"/>
                </a:solidFill>
              </a:rPr>
              <a:t>ή συσταδικά συμπολυμερή (</a:t>
            </a:r>
            <a:r>
              <a:rPr lang="en-US" sz="2000" b="1" dirty="0" smtClean="0">
                <a:solidFill>
                  <a:prstClr val="black"/>
                </a:solidFill>
              </a:rPr>
              <a:t>block)</a:t>
            </a:r>
            <a:endParaRPr lang="en-US" sz="2000" dirty="0">
              <a:solidFill>
                <a:prstClr val="black"/>
              </a:solidFill>
            </a:endParaRPr>
          </a:p>
          <a:p>
            <a:endParaRPr lang="el-GR" sz="2000" dirty="0">
              <a:solidFill>
                <a:prstClr val="black"/>
              </a:solidFill>
            </a:endParaRPr>
          </a:p>
          <a:p>
            <a:endParaRPr lang="en-US" sz="2000" b="1" dirty="0" smtClean="0">
              <a:solidFill>
                <a:prstClr val="black"/>
              </a:solidFill>
            </a:endParaRPr>
          </a:p>
          <a:p>
            <a:endParaRPr lang="en-US" sz="2000" b="1" dirty="0">
              <a:solidFill>
                <a:prstClr val="black"/>
              </a:solidFill>
            </a:endParaRPr>
          </a:p>
          <a:p>
            <a:r>
              <a:rPr lang="el-GR" sz="2000" b="1" dirty="0" smtClean="0">
                <a:solidFill>
                  <a:prstClr val="black"/>
                </a:solidFill>
              </a:rPr>
              <a:t>Συμπολυμερ</a:t>
            </a:r>
            <a:r>
              <a:rPr lang="el-GR" sz="2000" b="1" dirty="0">
                <a:solidFill>
                  <a:prstClr val="black"/>
                </a:solidFill>
              </a:rPr>
              <a:t>ή</a:t>
            </a:r>
            <a:r>
              <a:rPr lang="el-GR" sz="2000" b="1" dirty="0" smtClean="0">
                <a:solidFill>
                  <a:prstClr val="black"/>
                </a:solidFill>
              </a:rPr>
              <a:t> </a:t>
            </a:r>
            <a:r>
              <a:rPr lang="el-GR" sz="2000" b="1" dirty="0">
                <a:solidFill>
                  <a:prstClr val="black"/>
                </a:solidFill>
              </a:rPr>
              <a:t>εμβολιασμού (</a:t>
            </a:r>
            <a:r>
              <a:rPr lang="en-US" sz="2000" b="1" dirty="0">
                <a:solidFill>
                  <a:prstClr val="black"/>
                </a:solidFill>
              </a:rPr>
              <a:t>graft</a:t>
            </a:r>
            <a:r>
              <a:rPr lang="en-US" sz="2000" b="1" dirty="0" smtClean="0">
                <a:solidFill>
                  <a:prstClr val="black"/>
                </a:solidFill>
              </a:rPr>
              <a:t>)</a:t>
            </a:r>
            <a:endParaRPr lang="el-GR" sz="2000" b="1" dirty="0">
              <a:solidFill>
                <a:prstClr val="black"/>
              </a:solidFill>
            </a:endParaRPr>
          </a:p>
        </p:txBody>
      </p:sp>
      <p:sp>
        <p:nvSpPr>
          <p:cNvPr id="63493" name="AutoShape 6"/>
          <p:cNvSpPr>
            <a:spLocks noChangeArrowheads="1"/>
          </p:cNvSpPr>
          <p:nvPr/>
        </p:nvSpPr>
        <p:spPr bwMode="auto">
          <a:xfrm>
            <a:off x="3631699" y="1652250"/>
            <a:ext cx="491735" cy="381000"/>
          </a:xfrm>
          <a:prstGeom prst="leftArrow">
            <a:avLst>
              <a:gd name="adj1" fmla="val 50000"/>
              <a:gd name="adj2" fmla="val 45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0" scaled="1"/>
            <a:tileRect/>
          </a:gradFill>
          <a:ln w="9525">
            <a:noFill/>
            <a:miter lim="800000"/>
            <a:headEnd/>
            <a:tailEnd/>
          </a:ln>
        </p:spPr>
        <p:txBody>
          <a:bodyPr wrap="none" anchor="ctr"/>
          <a:lstStyle/>
          <a:p>
            <a:pPr algn="ctr"/>
            <a:endParaRPr lang="el-GR" dirty="0">
              <a:solidFill>
                <a:prstClr val="black"/>
              </a:solidFill>
            </a:endParaRPr>
          </a:p>
        </p:txBody>
      </p:sp>
      <p:sp>
        <p:nvSpPr>
          <p:cNvPr id="63494" name="AutoShape 7"/>
          <p:cNvSpPr>
            <a:spLocks noChangeArrowheads="1"/>
          </p:cNvSpPr>
          <p:nvPr/>
        </p:nvSpPr>
        <p:spPr bwMode="auto">
          <a:xfrm>
            <a:off x="3631699" y="2719050"/>
            <a:ext cx="491735" cy="381000"/>
          </a:xfrm>
          <a:prstGeom prst="leftArrow">
            <a:avLst>
              <a:gd name="adj1" fmla="val 50000"/>
              <a:gd name="adj2" fmla="val 45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0" scaled="1"/>
            <a:tileRect/>
          </a:gradFill>
          <a:ln w="9525">
            <a:noFill/>
            <a:miter lim="800000"/>
            <a:headEnd/>
            <a:tailEnd/>
          </a:ln>
        </p:spPr>
        <p:txBody>
          <a:bodyPr wrap="none" anchor="ctr"/>
          <a:lstStyle/>
          <a:p>
            <a:pPr algn="ctr"/>
            <a:endParaRPr lang="el-GR" dirty="0">
              <a:solidFill>
                <a:prstClr val="black"/>
              </a:solidFill>
            </a:endParaRPr>
          </a:p>
        </p:txBody>
      </p:sp>
      <p:sp>
        <p:nvSpPr>
          <p:cNvPr id="63495" name="AutoShape 8"/>
          <p:cNvSpPr>
            <a:spLocks noChangeArrowheads="1"/>
          </p:cNvSpPr>
          <p:nvPr/>
        </p:nvSpPr>
        <p:spPr bwMode="auto">
          <a:xfrm>
            <a:off x="3631699" y="3785850"/>
            <a:ext cx="491735" cy="381000"/>
          </a:xfrm>
          <a:prstGeom prst="leftArrow">
            <a:avLst>
              <a:gd name="adj1" fmla="val 50000"/>
              <a:gd name="adj2" fmla="val 45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0" scaled="1"/>
            <a:tileRect/>
          </a:gradFill>
          <a:ln w="9525">
            <a:noFill/>
            <a:miter lim="800000"/>
            <a:headEnd/>
            <a:tailEnd/>
          </a:ln>
        </p:spPr>
        <p:txBody>
          <a:bodyPr wrap="none" anchor="ctr"/>
          <a:lstStyle/>
          <a:p>
            <a:pPr algn="ctr"/>
            <a:endParaRPr lang="el-GR" dirty="0">
              <a:solidFill>
                <a:prstClr val="black"/>
              </a:solidFill>
            </a:endParaRPr>
          </a:p>
        </p:txBody>
      </p:sp>
      <p:sp>
        <p:nvSpPr>
          <p:cNvPr id="63496" name="AutoShape 9"/>
          <p:cNvSpPr>
            <a:spLocks noChangeArrowheads="1"/>
          </p:cNvSpPr>
          <p:nvPr/>
        </p:nvSpPr>
        <p:spPr bwMode="auto">
          <a:xfrm>
            <a:off x="3631699" y="5081250"/>
            <a:ext cx="491735" cy="381000"/>
          </a:xfrm>
          <a:prstGeom prst="leftArrow">
            <a:avLst>
              <a:gd name="adj1" fmla="val 50000"/>
              <a:gd name="adj2" fmla="val 45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0" scaled="1"/>
            <a:tileRect/>
          </a:gradFill>
          <a:ln w="9525">
            <a:noFill/>
            <a:miter lim="800000"/>
            <a:headEnd/>
            <a:tailEnd/>
          </a:ln>
        </p:spPr>
        <p:txBody>
          <a:bodyPr wrap="none" anchor="ctr"/>
          <a:lstStyle/>
          <a:p>
            <a:pPr algn="ctr"/>
            <a:endParaRPr lang="el-GR" dirty="0">
              <a:solidFill>
                <a:prstClr val="black"/>
              </a:solidFill>
            </a:endParaRPr>
          </a:p>
        </p:txBody>
      </p:sp>
      <p:grpSp>
        <p:nvGrpSpPr>
          <p:cNvPr id="56" name="Group 55"/>
          <p:cNvGrpSpPr/>
          <p:nvPr/>
        </p:nvGrpSpPr>
        <p:grpSpPr>
          <a:xfrm>
            <a:off x="67574" y="2711563"/>
            <a:ext cx="3382607" cy="485122"/>
            <a:chOff x="707628" y="2930739"/>
            <a:chExt cx="2671171" cy="362420"/>
          </a:xfrm>
        </p:grpSpPr>
        <p:sp>
          <p:nvSpPr>
            <p:cNvPr id="57" name="Oval 56"/>
            <p:cNvSpPr/>
            <p:nvPr/>
          </p:nvSpPr>
          <p:spPr>
            <a:xfrm>
              <a:off x="707628" y="31521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8" name="Oval 57"/>
            <p:cNvSpPr/>
            <p:nvPr/>
          </p:nvSpPr>
          <p:spPr>
            <a:xfrm>
              <a:off x="949681" y="3089853"/>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9" name="Oval 58"/>
            <p:cNvSpPr/>
            <p:nvPr/>
          </p:nvSpPr>
          <p:spPr>
            <a:xfrm>
              <a:off x="1182623" y="307174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0" name="Straight Connector 59"/>
            <p:cNvCxnSpPr>
              <a:stCxn id="57" idx="7"/>
              <a:endCxn id="58" idx="2"/>
            </p:cNvCxnSpPr>
            <p:nvPr/>
          </p:nvCxnSpPr>
          <p:spPr>
            <a:xfrm flipV="1">
              <a:off x="832861" y="3160355"/>
              <a:ext cx="116819" cy="12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8" idx="6"/>
              <a:endCxn id="59" idx="2"/>
            </p:cNvCxnSpPr>
            <p:nvPr/>
          </p:nvCxnSpPr>
          <p:spPr>
            <a:xfrm flipV="1">
              <a:off x="1096401" y="3142243"/>
              <a:ext cx="86223" cy="1811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1421701" y="3047382"/>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3" name="Oval 62"/>
            <p:cNvSpPr/>
            <p:nvPr/>
          </p:nvSpPr>
          <p:spPr>
            <a:xfrm>
              <a:off x="1641643" y="30272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4" name="Oval 63"/>
            <p:cNvSpPr/>
            <p:nvPr/>
          </p:nvSpPr>
          <p:spPr>
            <a:xfrm>
              <a:off x="1861585" y="3010374"/>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5" name="Straight Connector 64"/>
            <p:cNvCxnSpPr>
              <a:stCxn id="62" idx="6"/>
              <a:endCxn id="63" idx="2"/>
            </p:cNvCxnSpPr>
            <p:nvPr/>
          </p:nvCxnSpPr>
          <p:spPr>
            <a:xfrm flipV="1">
              <a:off x="1568421" y="30977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3" idx="6"/>
              <a:endCxn id="64" idx="2"/>
            </p:cNvCxnSpPr>
            <p:nvPr/>
          </p:nvCxnSpPr>
          <p:spPr>
            <a:xfrm flipV="1">
              <a:off x="1788363" y="30808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6"/>
              <a:endCxn id="62" idx="2"/>
            </p:cNvCxnSpPr>
            <p:nvPr/>
          </p:nvCxnSpPr>
          <p:spPr>
            <a:xfrm flipV="1">
              <a:off x="1329344" y="31178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093961" y="29779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9" name="Oval 68"/>
            <p:cNvSpPr/>
            <p:nvPr/>
          </p:nvSpPr>
          <p:spPr>
            <a:xfrm>
              <a:off x="2333174" y="2972056"/>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0" name="Oval 69"/>
            <p:cNvSpPr/>
            <p:nvPr/>
          </p:nvSpPr>
          <p:spPr>
            <a:xfrm>
              <a:off x="2572387"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1" name="Straight Connector 70"/>
            <p:cNvCxnSpPr>
              <a:stCxn id="68" idx="6"/>
              <a:endCxn id="69" idx="2"/>
            </p:cNvCxnSpPr>
            <p:nvPr/>
          </p:nvCxnSpPr>
          <p:spPr>
            <a:xfrm flipV="1">
              <a:off x="2240681" y="30425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9" idx="6"/>
              <a:endCxn id="70" idx="2"/>
            </p:cNvCxnSpPr>
            <p:nvPr/>
          </p:nvCxnSpPr>
          <p:spPr>
            <a:xfrm>
              <a:off x="2479894" y="30425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766496" y="2983507"/>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4" name="Oval 73"/>
            <p:cNvSpPr/>
            <p:nvPr/>
          </p:nvSpPr>
          <p:spPr>
            <a:xfrm>
              <a:off x="3012273" y="29715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5" name="Oval 74"/>
            <p:cNvSpPr/>
            <p:nvPr/>
          </p:nvSpPr>
          <p:spPr>
            <a:xfrm>
              <a:off x="3232079" y="2930739"/>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76" name="Straight Connector 75"/>
            <p:cNvCxnSpPr>
              <a:stCxn id="73" idx="6"/>
              <a:endCxn id="74" idx="2"/>
            </p:cNvCxnSpPr>
            <p:nvPr/>
          </p:nvCxnSpPr>
          <p:spPr>
            <a:xfrm flipV="1">
              <a:off x="2913216" y="30420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4" idx="6"/>
              <a:endCxn id="75" idx="2"/>
            </p:cNvCxnSpPr>
            <p:nvPr/>
          </p:nvCxnSpPr>
          <p:spPr>
            <a:xfrm flipV="1">
              <a:off x="3158993" y="3001240"/>
              <a:ext cx="73086" cy="4081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0" idx="6"/>
              <a:endCxn id="73" idx="2"/>
            </p:cNvCxnSpPr>
            <p:nvPr/>
          </p:nvCxnSpPr>
          <p:spPr>
            <a:xfrm>
              <a:off x="2719108" y="30540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4" idx="6"/>
              <a:endCxn id="68" idx="2"/>
            </p:cNvCxnSpPr>
            <p:nvPr/>
          </p:nvCxnSpPr>
          <p:spPr>
            <a:xfrm flipV="1">
              <a:off x="2008305" y="30484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29057" y="1561529"/>
            <a:ext cx="3382607" cy="485122"/>
            <a:chOff x="707628" y="2930739"/>
            <a:chExt cx="2671171" cy="362420"/>
          </a:xfrm>
        </p:grpSpPr>
        <p:sp>
          <p:nvSpPr>
            <p:cNvPr id="81" name="Oval 80"/>
            <p:cNvSpPr/>
            <p:nvPr/>
          </p:nvSpPr>
          <p:spPr>
            <a:xfrm>
              <a:off x="707628" y="31521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2" name="Oval 81"/>
            <p:cNvSpPr/>
            <p:nvPr/>
          </p:nvSpPr>
          <p:spPr>
            <a:xfrm>
              <a:off x="949681" y="3089853"/>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3" name="Oval 82"/>
            <p:cNvSpPr/>
            <p:nvPr/>
          </p:nvSpPr>
          <p:spPr>
            <a:xfrm>
              <a:off x="1182623" y="3071742"/>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4" name="Straight Connector 83"/>
            <p:cNvCxnSpPr>
              <a:stCxn id="81" idx="7"/>
              <a:endCxn id="82" idx="2"/>
            </p:cNvCxnSpPr>
            <p:nvPr/>
          </p:nvCxnSpPr>
          <p:spPr>
            <a:xfrm flipV="1">
              <a:off x="832861" y="3160355"/>
              <a:ext cx="116819" cy="12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2" idx="6"/>
              <a:endCxn id="83" idx="2"/>
            </p:cNvCxnSpPr>
            <p:nvPr/>
          </p:nvCxnSpPr>
          <p:spPr>
            <a:xfrm flipV="1">
              <a:off x="1096401" y="3142243"/>
              <a:ext cx="86223" cy="1811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1421701" y="304738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7" name="Oval 86"/>
            <p:cNvSpPr/>
            <p:nvPr/>
          </p:nvSpPr>
          <p:spPr>
            <a:xfrm>
              <a:off x="1641643" y="3027225"/>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8" name="Oval 87"/>
            <p:cNvSpPr/>
            <p:nvPr/>
          </p:nvSpPr>
          <p:spPr>
            <a:xfrm>
              <a:off x="1861585" y="30103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89" name="Straight Connector 88"/>
            <p:cNvCxnSpPr>
              <a:stCxn id="86" idx="6"/>
              <a:endCxn id="87" idx="2"/>
            </p:cNvCxnSpPr>
            <p:nvPr/>
          </p:nvCxnSpPr>
          <p:spPr>
            <a:xfrm flipV="1">
              <a:off x="1568421" y="30977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7" idx="6"/>
              <a:endCxn id="88" idx="2"/>
            </p:cNvCxnSpPr>
            <p:nvPr/>
          </p:nvCxnSpPr>
          <p:spPr>
            <a:xfrm flipV="1">
              <a:off x="1788363" y="30808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3" idx="6"/>
              <a:endCxn id="86" idx="2"/>
            </p:cNvCxnSpPr>
            <p:nvPr/>
          </p:nvCxnSpPr>
          <p:spPr>
            <a:xfrm flipV="1">
              <a:off x="1329344" y="31178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093961" y="2977981"/>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3" name="Oval 92"/>
            <p:cNvSpPr/>
            <p:nvPr/>
          </p:nvSpPr>
          <p:spPr>
            <a:xfrm>
              <a:off x="2333174" y="2972056"/>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4" name="Oval 93"/>
            <p:cNvSpPr/>
            <p:nvPr/>
          </p:nvSpPr>
          <p:spPr>
            <a:xfrm>
              <a:off x="2572387" y="2983507"/>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95" name="Straight Connector 94"/>
            <p:cNvCxnSpPr>
              <a:stCxn id="92" idx="6"/>
              <a:endCxn id="93" idx="2"/>
            </p:cNvCxnSpPr>
            <p:nvPr/>
          </p:nvCxnSpPr>
          <p:spPr>
            <a:xfrm flipV="1">
              <a:off x="2240681" y="30425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3" idx="6"/>
              <a:endCxn id="94" idx="2"/>
            </p:cNvCxnSpPr>
            <p:nvPr/>
          </p:nvCxnSpPr>
          <p:spPr>
            <a:xfrm>
              <a:off x="2479894" y="30425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2766496"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8" name="Oval 97"/>
            <p:cNvSpPr/>
            <p:nvPr/>
          </p:nvSpPr>
          <p:spPr>
            <a:xfrm>
              <a:off x="3012273" y="29715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9" name="Oval 98"/>
            <p:cNvSpPr/>
            <p:nvPr/>
          </p:nvSpPr>
          <p:spPr>
            <a:xfrm>
              <a:off x="3232079" y="2930739"/>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00" name="Straight Connector 99"/>
            <p:cNvCxnSpPr>
              <a:stCxn id="97" idx="6"/>
              <a:endCxn id="98" idx="2"/>
            </p:cNvCxnSpPr>
            <p:nvPr/>
          </p:nvCxnSpPr>
          <p:spPr>
            <a:xfrm flipV="1">
              <a:off x="2913216" y="30420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8" idx="6"/>
              <a:endCxn id="99" idx="2"/>
            </p:cNvCxnSpPr>
            <p:nvPr/>
          </p:nvCxnSpPr>
          <p:spPr>
            <a:xfrm flipV="1">
              <a:off x="3158993" y="3001240"/>
              <a:ext cx="73086" cy="4081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4" idx="6"/>
              <a:endCxn id="97" idx="2"/>
            </p:cNvCxnSpPr>
            <p:nvPr/>
          </p:nvCxnSpPr>
          <p:spPr>
            <a:xfrm>
              <a:off x="2719108" y="30540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88" idx="6"/>
              <a:endCxn id="92" idx="2"/>
            </p:cNvCxnSpPr>
            <p:nvPr/>
          </p:nvCxnSpPr>
          <p:spPr>
            <a:xfrm flipV="1">
              <a:off x="2008305" y="30484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190187" y="3821170"/>
            <a:ext cx="3382607" cy="485122"/>
            <a:chOff x="707628" y="2930739"/>
            <a:chExt cx="2671171" cy="362420"/>
          </a:xfrm>
        </p:grpSpPr>
        <p:sp>
          <p:nvSpPr>
            <p:cNvPr id="129" name="Oval 128"/>
            <p:cNvSpPr/>
            <p:nvPr/>
          </p:nvSpPr>
          <p:spPr>
            <a:xfrm>
              <a:off x="707628" y="31521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0" name="Oval 129"/>
            <p:cNvSpPr/>
            <p:nvPr/>
          </p:nvSpPr>
          <p:spPr>
            <a:xfrm>
              <a:off x="949681" y="3089853"/>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1" name="Oval 130"/>
            <p:cNvSpPr/>
            <p:nvPr/>
          </p:nvSpPr>
          <p:spPr>
            <a:xfrm>
              <a:off x="1182623" y="3071742"/>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32" name="Straight Connector 131"/>
            <p:cNvCxnSpPr>
              <a:stCxn id="129" idx="7"/>
              <a:endCxn id="130" idx="2"/>
            </p:cNvCxnSpPr>
            <p:nvPr/>
          </p:nvCxnSpPr>
          <p:spPr>
            <a:xfrm flipV="1">
              <a:off x="832861" y="3160355"/>
              <a:ext cx="116819" cy="12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30" idx="6"/>
              <a:endCxn id="131" idx="2"/>
            </p:cNvCxnSpPr>
            <p:nvPr/>
          </p:nvCxnSpPr>
          <p:spPr>
            <a:xfrm flipV="1">
              <a:off x="1096401" y="3142243"/>
              <a:ext cx="86223" cy="1811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421701" y="3047382"/>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5" name="Oval 134"/>
            <p:cNvSpPr/>
            <p:nvPr/>
          </p:nvSpPr>
          <p:spPr>
            <a:xfrm>
              <a:off x="1641643" y="3027225"/>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6" name="Oval 135"/>
            <p:cNvSpPr/>
            <p:nvPr/>
          </p:nvSpPr>
          <p:spPr>
            <a:xfrm>
              <a:off x="1861585" y="30103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37" name="Straight Connector 136"/>
            <p:cNvCxnSpPr>
              <a:stCxn id="134" idx="6"/>
              <a:endCxn id="135" idx="2"/>
            </p:cNvCxnSpPr>
            <p:nvPr/>
          </p:nvCxnSpPr>
          <p:spPr>
            <a:xfrm flipV="1">
              <a:off x="1568421" y="30977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6"/>
              <a:endCxn id="136" idx="2"/>
            </p:cNvCxnSpPr>
            <p:nvPr/>
          </p:nvCxnSpPr>
          <p:spPr>
            <a:xfrm flipV="1">
              <a:off x="1788363" y="30808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1" idx="6"/>
              <a:endCxn id="134" idx="2"/>
            </p:cNvCxnSpPr>
            <p:nvPr/>
          </p:nvCxnSpPr>
          <p:spPr>
            <a:xfrm flipV="1">
              <a:off x="1329344" y="31178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2093961" y="29779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1" name="Oval 140"/>
            <p:cNvSpPr/>
            <p:nvPr/>
          </p:nvSpPr>
          <p:spPr>
            <a:xfrm>
              <a:off x="2333174" y="2972056"/>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2" name="Oval 141"/>
            <p:cNvSpPr/>
            <p:nvPr/>
          </p:nvSpPr>
          <p:spPr>
            <a:xfrm>
              <a:off x="2572387" y="2983507"/>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43" name="Straight Connector 142"/>
            <p:cNvCxnSpPr>
              <a:stCxn id="140" idx="6"/>
              <a:endCxn id="141" idx="2"/>
            </p:cNvCxnSpPr>
            <p:nvPr/>
          </p:nvCxnSpPr>
          <p:spPr>
            <a:xfrm flipV="1">
              <a:off x="2240681" y="30425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1" idx="6"/>
              <a:endCxn id="142" idx="2"/>
            </p:cNvCxnSpPr>
            <p:nvPr/>
          </p:nvCxnSpPr>
          <p:spPr>
            <a:xfrm>
              <a:off x="2479894" y="30425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2766496" y="2983507"/>
              <a:ext cx="146720" cy="141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6" name="Oval 145"/>
            <p:cNvSpPr/>
            <p:nvPr/>
          </p:nvSpPr>
          <p:spPr>
            <a:xfrm>
              <a:off x="3012273" y="29715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7" name="Oval 146"/>
            <p:cNvSpPr/>
            <p:nvPr/>
          </p:nvSpPr>
          <p:spPr>
            <a:xfrm>
              <a:off x="3232079" y="293073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48" name="Straight Connector 147"/>
            <p:cNvCxnSpPr>
              <a:stCxn id="145" idx="6"/>
              <a:endCxn id="146" idx="2"/>
            </p:cNvCxnSpPr>
            <p:nvPr/>
          </p:nvCxnSpPr>
          <p:spPr>
            <a:xfrm flipV="1">
              <a:off x="2913216" y="30420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6" idx="6"/>
              <a:endCxn id="147" idx="2"/>
            </p:cNvCxnSpPr>
            <p:nvPr/>
          </p:nvCxnSpPr>
          <p:spPr>
            <a:xfrm flipV="1">
              <a:off x="3158993" y="3001240"/>
              <a:ext cx="73086" cy="4081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2" idx="6"/>
              <a:endCxn id="145" idx="2"/>
            </p:cNvCxnSpPr>
            <p:nvPr/>
          </p:nvCxnSpPr>
          <p:spPr>
            <a:xfrm>
              <a:off x="2719108" y="30540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36" idx="6"/>
              <a:endCxn id="140" idx="2"/>
            </p:cNvCxnSpPr>
            <p:nvPr/>
          </p:nvCxnSpPr>
          <p:spPr>
            <a:xfrm flipV="1">
              <a:off x="2008305" y="30484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160472" y="4988639"/>
            <a:ext cx="3382607" cy="485122"/>
            <a:chOff x="707628" y="2930739"/>
            <a:chExt cx="2671171" cy="362420"/>
          </a:xfrm>
        </p:grpSpPr>
        <p:sp>
          <p:nvSpPr>
            <p:cNvPr id="153" name="Oval 152"/>
            <p:cNvSpPr/>
            <p:nvPr/>
          </p:nvSpPr>
          <p:spPr>
            <a:xfrm>
              <a:off x="707628" y="31521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4" name="Oval 153"/>
            <p:cNvSpPr/>
            <p:nvPr/>
          </p:nvSpPr>
          <p:spPr>
            <a:xfrm>
              <a:off x="949681" y="3089853"/>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5" name="Oval 154"/>
            <p:cNvSpPr/>
            <p:nvPr/>
          </p:nvSpPr>
          <p:spPr>
            <a:xfrm>
              <a:off x="1182623" y="307174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56" name="Straight Connector 155"/>
            <p:cNvCxnSpPr>
              <a:stCxn id="153" idx="7"/>
              <a:endCxn id="154" idx="2"/>
            </p:cNvCxnSpPr>
            <p:nvPr/>
          </p:nvCxnSpPr>
          <p:spPr>
            <a:xfrm flipV="1">
              <a:off x="832861" y="3160355"/>
              <a:ext cx="116819" cy="12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4" idx="6"/>
              <a:endCxn id="155" idx="2"/>
            </p:cNvCxnSpPr>
            <p:nvPr/>
          </p:nvCxnSpPr>
          <p:spPr>
            <a:xfrm flipV="1">
              <a:off x="1096401" y="3142243"/>
              <a:ext cx="86223" cy="1811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1421701" y="3047382"/>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9" name="Oval 158"/>
            <p:cNvSpPr/>
            <p:nvPr/>
          </p:nvSpPr>
          <p:spPr>
            <a:xfrm>
              <a:off x="1641643" y="3027225"/>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0" name="Oval 159"/>
            <p:cNvSpPr/>
            <p:nvPr/>
          </p:nvSpPr>
          <p:spPr>
            <a:xfrm>
              <a:off x="1861585" y="3010374"/>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61" name="Straight Connector 160"/>
            <p:cNvCxnSpPr>
              <a:stCxn id="158" idx="6"/>
              <a:endCxn id="159" idx="2"/>
            </p:cNvCxnSpPr>
            <p:nvPr/>
          </p:nvCxnSpPr>
          <p:spPr>
            <a:xfrm flipV="1">
              <a:off x="1568421" y="3097727"/>
              <a:ext cx="73221" cy="20157"/>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59" idx="6"/>
              <a:endCxn id="160" idx="2"/>
            </p:cNvCxnSpPr>
            <p:nvPr/>
          </p:nvCxnSpPr>
          <p:spPr>
            <a:xfrm flipV="1">
              <a:off x="1788363" y="3080875"/>
              <a:ext cx="73223" cy="168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5" idx="6"/>
              <a:endCxn id="158" idx="2"/>
            </p:cNvCxnSpPr>
            <p:nvPr/>
          </p:nvCxnSpPr>
          <p:spPr>
            <a:xfrm flipV="1">
              <a:off x="1329344" y="3117884"/>
              <a:ext cx="92357" cy="24359"/>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2093961" y="2977981"/>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5" name="Oval 164"/>
            <p:cNvSpPr/>
            <p:nvPr/>
          </p:nvSpPr>
          <p:spPr>
            <a:xfrm>
              <a:off x="2333174" y="2972056"/>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6" name="Oval 165"/>
            <p:cNvSpPr/>
            <p:nvPr/>
          </p:nvSpPr>
          <p:spPr>
            <a:xfrm>
              <a:off x="2572387"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67" name="Straight Connector 166"/>
            <p:cNvCxnSpPr>
              <a:stCxn id="164" idx="6"/>
              <a:endCxn id="165" idx="2"/>
            </p:cNvCxnSpPr>
            <p:nvPr/>
          </p:nvCxnSpPr>
          <p:spPr>
            <a:xfrm flipV="1">
              <a:off x="2240681" y="3042558"/>
              <a:ext cx="92493" cy="5925"/>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65" idx="6"/>
              <a:endCxn id="166" idx="2"/>
            </p:cNvCxnSpPr>
            <p:nvPr/>
          </p:nvCxnSpPr>
          <p:spPr>
            <a:xfrm>
              <a:off x="2479894" y="3042558"/>
              <a:ext cx="92493" cy="11451"/>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2766496" y="2983507"/>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0" name="Oval 169"/>
            <p:cNvSpPr/>
            <p:nvPr/>
          </p:nvSpPr>
          <p:spPr>
            <a:xfrm>
              <a:off x="3012273" y="297154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1" name="Oval 170"/>
            <p:cNvSpPr/>
            <p:nvPr/>
          </p:nvSpPr>
          <p:spPr>
            <a:xfrm>
              <a:off x="3232079" y="2930739"/>
              <a:ext cx="146720" cy="141003"/>
            </a:xfrm>
            <a:prstGeom prst="ellips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72" name="Straight Connector 171"/>
            <p:cNvCxnSpPr>
              <a:stCxn id="169" idx="6"/>
              <a:endCxn id="170" idx="2"/>
            </p:cNvCxnSpPr>
            <p:nvPr/>
          </p:nvCxnSpPr>
          <p:spPr>
            <a:xfrm flipV="1">
              <a:off x="2913216" y="3042050"/>
              <a:ext cx="99057" cy="11958"/>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0" idx="6"/>
              <a:endCxn id="171" idx="2"/>
            </p:cNvCxnSpPr>
            <p:nvPr/>
          </p:nvCxnSpPr>
          <p:spPr>
            <a:xfrm flipV="1">
              <a:off x="3158993" y="3001240"/>
              <a:ext cx="73086" cy="4081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66" idx="6"/>
              <a:endCxn id="169" idx="2"/>
            </p:cNvCxnSpPr>
            <p:nvPr/>
          </p:nvCxnSpPr>
          <p:spPr>
            <a:xfrm>
              <a:off x="2719108" y="3054008"/>
              <a:ext cx="47389" cy="0"/>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0" idx="6"/>
              <a:endCxn id="164" idx="2"/>
            </p:cNvCxnSpPr>
            <p:nvPr/>
          </p:nvCxnSpPr>
          <p:spPr>
            <a:xfrm flipV="1">
              <a:off x="2008305" y="3048483"/>
              <a:ext cx="85655" cy="32393"/>
            </a:xfrm>
            <a:prstGeom prst="line">
              <a:avLst/>
            </a:prstGeom>
            <a:solidFill>
              <a:srgbClr val="007E39"/>
            </a:solidFill>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rot="5181442">
            <a:off x="2318790" y="5839858"/>
            <a:ext cx="1368577" cy="355969"/>
            <a:chOff x="707628" y="3027225"/>
            <a:chExt cx="1080735" cy="265934"/>
          </a:xfrm>
          <a:solidFill>
            <a:srgbClr val="C00000"/>
          </a:solidFill>
        </p:grpSpPr>
        <p:sp>
          <p:nvSpPr>
            <p:cNvPr id="177" name="Oval 176"/>
            <p:cNvSpPr/>
            <p:nvPr/>
          </p:nvSpPr>
          <p:spPr>
            <a:xfrm>
              <a:off x="707628" y="3152156"/>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8" name="Oval 177"/>
            <p:cNvSpPr/>
            <p:nvPr/>
          </p:nvSpPr>
          <p:spPr>
            <a:xfrm>
              <a:off x="949681" y="3089853"/>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9" name="Oval 178"/>
            <p:cNvSpPr/>
            <p:nvPr/>
          </p:nvSpPr>
          <p:spPr>
            <a:xfrm>
              <a:off x="1182623" y="3071742"/>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80" name="Straight Connector 179"/>
            <p:cNvCxnSpPr>
              <a:stCxn id="177" idx="7"/>
              <a:endCxn id="178" idx="2"/>
            </p:cNvCxnSpPr>
            <p:nvPr/>
          </p:nvCxnSpPr>
          <p:spPr>
            <a:xfrm flipV="1">
              <a:off x="832861" y="3160355"/>
              <a:ext cx="116819" cy="12451"/>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78" idx="6"/>
              <a:endCxn id="179" idx="2"/>
            </p:cNvCxnSpPr>
            <p:nvPr/>
          </p:nvCxnSpPr>
          <p:spPr>
            <a:xfrm flipV="1">
              <a:off x="1096401" y="3142243"/>
              <a:ext cx="86223" cy="18111"/>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82" name="Oval 181"/>
            <p:cNvSpPr/>
            <p:nvPr/>
          </p:nvSpPr>
          <p:spPr>
            <a:xfrm>
              <a:off x="1421701" y="3047382"/>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3" name="Oval 182"/>
            <p:cNvSpPr/>
            <p:nvPr/>
          </p:nvSpPr>
          <p:spPr>
            <a:xfrm>
              <a:off x="1641643" y="3027225"/>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85" name="Straight Connector 184"/>
            <p:cNvCxnSpPr>
              <a:stCxn id="182" idx="6"/>
              <a:endCxn id="183" idx="2"/>
            </p:cNvCxnSpPr>
            <p:nvPr/>
          </p:nvCxnSpPr>
          <p:spPr>
            <a:xfrm flipV="1">
              <a:off x="1568421" y="3097727"/>
              <a:ext cx="73221" cy="2015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79" idx="6"/>
              <a:endCxn id="182" idx="2"/>
            </p:cNvCxnSpPr>
            <p:nvPr/>
          </p:nvCxnSpPr>
          <p:spPr>
            <a:xfrm flipV="1">
              <a:off x="1329344" y="3117884"/>
              <a:ext cx="92357" cy="24359"/>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a:stCxn id="169" idx="4"/>
            <a:endCxn id="177" idx="2"/>
          </p:cNvCxnSpPr>
          <p:nvPr/>
        </p:nvCxnSpPr>
        <p:spPr>
          <a:xfrm>
            <a:off x="2860595" y="5248013"/>
            <a:ext cx="15563" cy="92236"/>
          </a:xfrm>
          <a:prstGeom prst="line">
            <a:avLst/>
          </a:prstGeom>
        </p:spPr>
        <p:style>
          <a:lnRef idx="1">
            <a:schemeClr val="accent1"/>
          </a:lnRef>
          <a:fillRef idx="0">
            <a:schemeClr val="accent1"/>
          </a:fillRef>
          <a:effectRef idx="0">
            <a:schemeClr val="accent1"/>
          </a:effectRef>
          <a:fontRef idx="minor">
            <a:schemeClr val="tx1"/>
          </a:fontRef>
        </p:style>
      </p:cxnSp>
      <p:grpSp>
        <p:nvGrpSpPr>
          <p:cNvPr id="202" name="Group 201"/>
          <p:cNvGrpSpPr/>
          <p:nvPr/>
        </p:nvGrpSpPr>
        <p:grpSpPr>
          <a:xfrm rot="5181442">
            <a:off x="422133" y="5845644"/>
            <a:ext cx="1090055" cy="328988"/>
            <a:chOff x="707628" y="3047382"/>
            <a:chExt cx="860793" cy="245777"/>
          </a:xfrm>
          <a:solidFill>
            <a:srgbClr val="C00000"/>
          </a:solidFill>
        </p:grpSpPr>
        <p:sp>
          <p:nvSpPr>
            <p:cNvPr id="203" name="Oval 202"/>
            <p:cNvSpPr/>
            <p:nvPr/>
          </p:nvSpPr>
          <p:spPr>
            <a:xfrm>
              <a:off x="707628" y="3152156"/>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4" name="Oval 203"/>
            <p:cNvSpPr/>
            <p:nvPr/>
          </p:nvSpPr>
          <p:spPr>
            <a:xfrm>
              <a:off x="949681" y="3089853"/>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05" name="Oval 204"/>
            <p:cNvSpPr/>
            <p:nvPr/>
          </p:nvSpPr>
          <p:spPr>
            <a:xfrm>
              <a:off x="1182623" y="3071742"/>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06" name="Straight Connector 205"/>
            <p:cNvCxnSpPr>
              <a:stCxn id="203" idx="7"/>
              <a:endCxn id="204" idx="2"/>
            </p:cNvCxnSpPr>
            <p:nvPr/>
          </p:nvCxnSpPr>
          <p:spPr>
            <a:xfrm flipV="1">
              <a:off x="832861" y="3160355"/>
              <a:ext cx="116819" cy="12451"/>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204" idx="6"/>
              <a:endCxn id="205" idx="2"/>
            </p:cNvCxnSpPr>
            <p:nvPr/>
          </p:nvCxnSpPr>
          <p:spPr>
            <a:xfrm flipV="1">
              <a:off x="1096401" y="3142243"/>
              <a:ext cx="86223" cy="18111"/>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a:off x="1421701" y="3047382"/>
              <a:ext cx="146720" cy="1410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11" name="Straight Connector 210"/>
            <p:cNvCxnSpPr>
              <a:stCxn id="205" idx="6"/>
              <a:endCxn id="208" idx="2"/>
            </p:cNvCxnSpPr>
            <p:nvPr/>
          </p:nvCxnSpPr>
          <p:spPr>
            <a:xfrm flipV="1">
              <a:off x="1329344" y="3117884"/>
              <a:ext cx="92357" cy="24359"/>
            </a:xfrm>
            <a:prstGeom prst="line">
              <a:avLst/>
            </a:prstGeom>
            <a:grpFill/>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a:stCxn id="155" idx="4"/>
            <a:endCxn id="203" idx="2"/>
          </p:cNvCxnSpPr>
          <p:nvPr/>
        </p:nvCxnSpPr>
        <p:spPr>
          <a:xfrm>
            <a:off x="854876" y="5366121"/>
            <a:ext cx="7680" cy="104546"/>
          </a:xfrm>
          <a:prstGeom prst="line">
            <a:avLst/>
          </a:prstGeom>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766233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600" dirty="0"/>
              <a:t>Τι αποτέλεσμα έχει η παρουσία συμπολυμερών στη συμπεριφορά του υλικού</a:t>
            </a:r>
            <a:r>
              <a:rPr lang="el-GR" sz="3600" dirty="0" smtClean="0"/>
              <a:t>; </a:t>
            </a:r>
            <a:r>
              <a:rPr lang="el-GR" sz="3600" b="0" dirty="0" smtClean="0"/>
              <a:t>(1 από 2)</a:t>
            </a:r>
            <a:endParaRPr lang="el-GR" sz="3600" b="0" dirty="0"/>
          </a:p>
        </p:txBody>
      </p:sp>
      <p:sp>
        <p:nvSpPr>
          <p:cNvPr id="3" name="Θέση περιεχομένου 2"/>
          <p:cNvSpPr>
            <a:spLocks noGrp="1"/>
          </p:cNvSpPr>
          <p:nvPr>
            <p:ph idx="1"/>
          </p:nvPr>
        </p:nvSpPr>
        <p:spPr/>
        <p:txBody>
          <a:bodyPr/>
          <a:lstStyle/>
          <a:p>
            <a:r>
              <a:rPr lang="el-GR" dirty="0"/>
              <a:t>Το πιο χαρακτηριστικό παράδειγμα είναι εκείνο των «κατά συστάδες» συμπολυμερών (block copolymers)</a:t>
            </a:r>
          </a:p>
          <a:p>
            <a:r>
              <a:rPr lang="el-GR" dirty="0"/>
              <a:t>Οι αλυσίδες παίρνουν θέσεις στο χώρο ώστε να ευνοείται η συγκέντρωση στο χώρο των ομοίων μονάδων μονομερούς.</a:t>
            </a:r>
          </a:p>
          <a:p>
            <a:r>
              <a:rPr lang="el-GR" dirty="0"/>
              <a:t>Δηλαδή, εάν η δομή είναι του τύπου ΑΑΑΑΑ-ΒΒΒΒΒΒΒ, τότε οι αλυσίδες θα κινηθούν ώστε να πάρουν θέσεις που θα εξασφαλίζουν τα «Α» συγκεντρωμένα σε μια μικρο-περιοχή του χώρου και τα «Β» σε μια άλλη.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686910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600" dirty="0"/>
              <a:t>Τι αποτέλεσμα έχει η παρουσία συμπολυμερών στη συμπεριφορά του υλικού; </a:t>
            </a:r>
            <a:r>
              <a:rPr lang="el-GR" sz="3600" b="0" dirty="0" smtClean="0"/>
              <a:t>(2 </a:t>
            </a:r>
            <a:r>
              <a:rPr lang="el-GR" sz="3600" b="0" dirty="0"/>
              <a:t>από </a:t>
            </a:r>
            <a:r>
              <a:rPr lang="el-GR" sz="3600" b="0" dirty="0" smtClean="0"/>
              <a:t>2)</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grpSp>
        <p:nvGrpSpPr>
          <p:cNvPr id="5" name="Group 7"/>
          <p:cNvGrpSpPr>
            <a:grpSpLocks/>
          </p:cNvGrpSpPr>
          <p:nvPr/>
        </p:nvGrpSpPr>
        <p:grpSpPr bwMode="auto">
          <a:xfrm>
            <a:off x="1907704" y="1692281"/>
            <a:ext cx="5257800" cy="2362200"/>
            <a:chOff x="2448" y="1392"/>
            <a:chExt cx="3312" cy="1488"/>
          </a:xfrm>
        </p:grpSpPr>
        <p:sp>
          <p:nvSpPr>
            <p:cNvPr id="6" name="Rectangle 4"/>
            <p:cNvSpPr>
              <a:spLocks noChangeArrowheads="1"/>
            </p:cNvSpPr>
            <p:nvPr/>
          </p:nvSpPr>
          <p:spPr bwMode="auto">
            <a:xfrm>
              <a:off x="2448" y="1584"/>
              <a:ext cx="3312" cy="1008"/>
            </a:xfrm>
            <a:prstGeom prst="rect">
              <a:avLst/>
            </a:prstGeom>
            <a:solidFill>
              <a:srgbClr val="F5FBAB">
                <a:alpha val="67842"/>
              </a:srgbClr>
            </a:solidFill>
            <a:ln w="9525">
              <a:noFill/>
              <a:miter lim="800000"/>
              <a:headEnd/>
              <a:tailEnd/>
            </a:ln>
          </p:spPr>
          <p:txBody>
            <a:bodyPr/>
            <a:lstStyle/>
            <a:p>
              <a:pPr marL="342900" indent="-342900">
                <a:lnSpc>
                  <a:spcPct val="80000"/>
                </a:lnSpc>
                <a:spcBef>
                  <a:spcPct val="20000"/>
                </a:spcBef>
              </a:pPr>
              <a:endParaRPr lang="el-GR" b="1" dirty="0">
                <a:solidFill>
                  <a:prstClr val="black"/>
                </a:solidFill>
              </a:endParaRPr>
            </a:p>
            <a:p>
              <a:pPr marL="342900" indent="-342900">
                <a:lnSpc>
                  <a:spcPct val="80000"/>
                </a:lnSpc>
                <a:spcBef>
                  <a:spcPct val="20000"/>
                </a:spcBef>
              </a:pPr>
              <a:r>
                <a:rPr lang="el-GR" b="1" dirty="0">
                  <a:solidFill>
                    <a:prstClr val="black"/>
                  </a:solidFill>
                </a:rPr>
                <a:t>ΒΒΒΒΒΒ-ΑΑΑΑΑ-ΒΒΒΒΒ-ΑΑΑΑ-ΒΒΒΒΒΒΒ</a:t>
              </a:r>
            </a:p>
            <a:p>
              <a:pPr marL="342900" indent="-342900">
                <a:lnSpc>
                  <a:spcPct val="80000"/>
                </a:lnSpc>
                <a:spcBef>
                  <a:spcPct val="20000"/>
                </a:spcBef>
              </a:pPr>
              <a:r>
                <a:rPr lang="el-GR" b="1" dirty="0">
                  <a:solidFill>
                    <a:prstClr val="black"/>
                  </a:solidFill>
                </a:rPr>
                <a:t>ΒΒΒΒΒΒΒ-ΑΑΑΑ-ΒΒΒΒΒΒ-ΑΑΑ-ΒΒΒΒΒ-ΑΑ</a:t>
              </a:r>
            </a:p>
            <a:p>
              <a:pPr marL="342900" indent="-342900">
                <a:lnSpc>
                  <a:spcPct val="80000"/>
                </a:lnSpc>
                <a:spcBef>
                  <a:spcPct val="20000"/>
                </a:spcBef>
              </a:pPr>
              <a:r>
                <a:rPr lang="el-GR" b="1" dirty="0">
                  <a:solidFill>
                    <a:prstClr val="black"/>
                  </a:solidFill>
                </a:rPr>
                <a:t>ΒΒΒΒΒ-ΑΑΑΑΑΑΑ-ΒΒΒΒΒΒ-ΑΑΑ-ΒΒΒΒΒΒ</a:t>
              </a:r>
            </a:p>
            <a:p>
              <a:pPr marL="342900" indent="-342900">
                <a:lnSpc>
                  <a:spcPct val="80000"/>
                </a:lnSpc>
                <a:spcBef>
                  <a:spcPct val="20000"/>
                </a:spcBef>
              </a:pPr>
              <a:r>
                <a:rPr lang="el-GR" b="1" dirty="0">
                  <a:solidFill>
                    <a:prstClr val="black"/>
                  </a:solidFill>
                </a:rPr>
                <a:t>ΒΒΒΒΒΒΒ-ΑΑΑΑ-ΒΒΒΒΒΒ-ΑΑΑΑ-ΒΒΒΒΒ</a:t>
              </a:r>
            </a:p>
          </p:txBody>
        </p:sp>
        <p:sp>
          <p:nvSpPr>
            <p:cNvPr id="7" name="Rectangle 5"/>
            <p:cNvSpPr>
              <a:spLocks noChangeArrowheads="1"/>
            </p:cNvSpPr>
            <p:nvPr/>
          </p:nvSpPr>
          <p:spPr bwMode="auto">
            <a:xfrm>
              <a:off x="3120" y="1392"/>
              <a:ext cx="624" cy="1440"/>
            </a:xfrm>
            <a:prstGeom prst="rect">
              <a:avLst/>
            </a:prstGeom>
            <a:solidFill>
              <a:schemeClr val="accent1">
                <a:alpha val="41176"/>
              </a:scheme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8" name="Rectangle 6"/>
            <p:cNvSpPr>
              <a:spLocks noChangeArrowheads="1"/>
            </p:cNvSpPr>
            <p:nvPr/>
          </p:nvSpPr>
          <p:spPr bwMode="auto">
            <a:xfrm>
              <a:off x="4320" y="1440"/>
              <a:ext cx="480" cy="1440"/>
            </a:xfrm>
            <a:prstGeom prst="rect">
              <a:avLst/>
            </a:prstGeom>
            <a:solidFill>
              <a:schemeClr val="accent1">
                <a:alpha val="25882"/>
              </a:schemeClr>
            </a:solidFill>
            <a:ln w="9525">
              <a:solidFill>
                <a:schemeClr val="tx1"/>
              </a:solidFill>
              <a:miter lim="800000"/>
              <a:headEnd/>
              <a:tailEnd/>
            </a:ln>
          </p:spPr>
          <p:txBody>
            <a:bodyPr wrap="none" anchor="ctr"/>
            <a:lstStyle/>
            <a:p>
              <a:pPr algn="ctr"/>
              <a:endParaRPr lang="el-GR" dirty="0">
                <a:solidFill>
                  <a:prstClr val="black"/>
                </a:solidFill>
              </a:endParaRPr>
            </a:p>
          </p:txBody>
        </p:sp>
      </p:grpSp>
      <p:sp>
        <p:nvSpPr>
          <p:cNvPr id="9" name="TextBox 8"/>
          <p:cNvSpPr txBox="1"/>
          <p:nvPr/>
        </p:nvSpPr>
        <p:spPr>
          <a:xfrm>
            <a:off x="2657128" y="4985442"/>
            <a:ext cx="4176464" cy="707886"/>
          </a:xfrm>
          <a:prstGeom prst="rect">
            <a:avLst/>
          </a:prstGeom>
          <a:noFill/>
        </p:spPr>
        <p:txBody>
          <a:bodyPr wrap="square" rtlCol="0">
            <a:spAutoFit/>
          </a:bodyPr>
          <a:lstStyle/>
          <a:p>
            <a:pPr algn="ctr"/>
            <a:r>
              <a:rPr lang="el-GR" sz="2000" dirty="0" smtClean="0">
                <a:solidFill>
                  <a:prstClr val="black"/>
                </a:solidFill>
                <a:latin typeface="+mn-lt"/>
              </a:rPr>
              <a:t>Σαν αποτέλεσμα, παρατηρείται «διαχωρισμός» φάσεων</a:t>
            </a:r>
            <a:endParaRPr lang="el-GR" sz="2000" dirty="0">
              <a:solidFill>
                <a:prstClr val="black"/>
              </a:solidFill>
              <a:latin typeface="+mn-lt"/>
            </a:endParaRPr>
          </a:p>
        </p:txBody>
      </p:sp>
      <p:sp>
        <p:nvSpPr>
          <p:cNvPr id="10" name="TextBox 9"/>
          <p:cNvSpPr txBox="1"/>
          <p:nvPr/>
        </p:nvSpPr>
        <p:spPr>
          <a:xfrm>
            <a:off x="2873152" y="4075737"/>
            <a:ext cx="1338808" cy="707886"/>
          </a:xfrm>
          <a:prstGeom prst="rect">
            <a:avLst/>
          </a:prstGeom>
          <a:noFill/>
        </p:spPr>
        <p:txBody>
          <a:bodyPr wrap="square" rtlCol="0">
            <a:spAutoFit/>
          </a:bodyPr>
          <a:lstStyle/>
          <a:p>
            <a:pPr algn="ctr"/>
            <a:r>
              <a:rPr lang="el-GR" sz="2000" b="1" dirty="0" smtClean="0">
                <a:solidFill>
                  <a:srgbClr val="004A82"/>
                </a:solidFill>
                <a:latin typeface="+mn-lt"/>
              </a:rPr>
              <a:t>«</a:t>
            </a:r>
            <a:r>
              <a:rPr lang="el-GR" sz="2000" b="1" i="1" dirty="0" smtClean="0">
                <a:solidFill>
                  <a:srgbClr val="004A82"/>
                </a:solidFill>
                <a:latin typeface="+mn-lt"/>
              </a:rPr>
              <a:t>ψευδο</a:t>
            </a:r>
            <a:r>
              <a:rPr lang="el-GR" sz="2000" b="1" dirty="0" smtClean="0">
                <a:solidFill>
                  <a:srgbClr val="004A82"/>
                </a:solidFill>
                <a:latin typeface="+mn-lt"/>
              </a:rPr>
              <a:t>-φάση» Α</a:t>
            </a:r>
            <a:endParaRPr lang="el-GR" sz="2000" b="1" dirty="0">
              <a:solidFill>
                <a:srgbClr val="004A82"/>
              </a:solidFill>
              <a:latin typeface="+mn-lt"/>
            </a:endParaRPr>
          </a:p>
        </p:txBody>
      </p:sp>
      <p:sp>
        <p:nvSpPr>
          <p:cNvPr id="11" name="TextBox 10"/>
          <p:cNvSpPr txBox="1"/>
          <p:nvPr/>
        </p:nvSpPr>
        <p:spPr>
          <a:xfrm>
            <a:off x="4591100" y="4078641"/>
            <a:ext cx="1338808" cy="707886"/>
          </a:xfrm>
          <a:prstGeom prst="rect">
            <a:avLst/>
          </a:prstGeom>
          <a:noFill/>
        </p:spPr>
        <p:txBody>
          <a:bodyPr wrap="square" rtlCol="0">
            <a:spAutoFit/>
          </a:bodyPr>
          <a:lstStyle/>
          <a:p>
            <a:pPr algn="ctr"/>
            <a:r>
              <a:rPr lang="el-GR" sz="2000" b="1" dirty="0" smtClean="0">
                <a:solidFill>
                  <a:srgbClr val="004A82"/>
                </a:solidFill>
                <a:latin typeface="+mn-lt"/>
              </a:rPr>
              <a:t>«</a:t>
            </a:r>
            <a:r>
              <a:rPr lang="el-GR" sz="2000" b="1" i="1" dirty="0" smtClean="0">
                <a:solidFill>
                  <a:srgbClr val="004A82"/>
                </a:solidFill>
                <a:latin typeface="+mn-lt"/>
              </a:rPr>
              <a:t>ψευδο</a:t>
            </a:r>
            <a:r>
              <a:rPr lang="el-GR" sz="2000" b="1" dirty="0" smtClean="0">
                <a:solidFill>
                  <a:srgbClr val="004A82"/>
                </a:solidFill>
                <a:latin typeface="+mn-lt"/>
              </a:rPr>
              <a:t>-φάση» Α</a:t>
            </a:r>
            <a:endParaRPr lang="el-GR" sz="2000" b="1" dirty="0">
              <a:solidFill>
                <a:srgbClr val="004A82"/>
              </a:solidFill>
              <a:latin typeface="+mn-lt"/>
            </a:endParaRPr>
          </a:p>
        </p:txBody>
      </p:sp>
    </p:spTree>
    <p:extLst>
      <p:ext uri="{BB962C8B-B14F-4D97-AF65-F5344CB8AC3E}">
        <p14:creationId xmlns:p14="http://schemas.microsoft.com/office/powerpoint/2010/main" val="1097393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274638"/>
            <a:ext cx="8229600" cy="1020762"/>
          </a:xfrm>
        </p:spPr>
        <p:txBody>
          <a:bodyPr>
            <a:normAutofit fontScale="90000"/>
          </a:bodyPr>
          <a:lstStyle/>
          <a:p>
            <a:pPr eaLnBrk="1" hangingPunct="1"/>
            <a:r>
              <a:rPr lang="el-GR" dirty="0" smtClean="0"/>
              <a:t>Η οικογένεια των ακρυλικών ρητινών </a:t>
            </a:r>
            <a:r>
              <a:rPr lang="en-US" dirty="0" smtClean="0"/>
              <a:t>Paraloid (</a:t>
            </a:r>
            <a:r>
              <a:rPr lang="el-GR" dirty="0" smtClean="0"/>
              <a:t>ή </a:t>
            </a:r>
            <a:r>
              <a:rPr lang="en-US" dirty="0" smtClean="0"/>
              <a:t>acryloid)</a:t>
            </a:r>
            <a:endParaRPr lang="el-GR" dirty="0" smtClean="0"/>
          </a:p>
        </p:txBody>
      </p:sp>
      <p:graphicFrame>
        <p:nvGraphicFramePr>
          <p:cNvPr id="18434" name="Object 4"/>
          <p:cNvGraphicFramePr>
            <a:graphicFrameLocks noGrp="1" noChangeAspect="1"/>
          </p:cNvGraphicFramePr>
          <p:nvPr>
            <p:ph sz="half" idx="1"/>
            <p:extLst/>
          </p:nvPr>
        </p:nvGraphicFramePr>
        <p:xfrm>
          <a:off x="1101279" y="2650976"/>
          <a:ext cx="3344863" cy="2917825"/>
        </p:xfrm>
        <a:graphic>
          <a:graphicData uri="http://schemas.openxmlformats.org/presentationml/2006/ole">
            <mc:AlternateContent xmlns:mc="http://schemas.openxmlformats.org/markup-compatibility/2006">
              <mc:Choice xmlns:v="urn:schemas-microsoft-com:vml" Requires="v">
                <p:oleObj spid="_x0000_s9246" name="ChemSketch" r:id="rId3" imgW="2883240" imgH="2514600" progId="ACD.ChemSketch.20">
                  <p:embed/>
                </p:oleObj>
              </mc:Choice>
              <mc:Fallback>
                <p:oleObj name="ChemSketch" r:id="rId3" imgW="2883240" imgH="25146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279" y="2650976"/>
                        <a:ext cx="3344863" cy="29178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6"/>
          <p:cNvGraphicFramePr>
            <a:graphicFrameLocks noGrp="1" noChangeAspect="1"/>
          </p:cNvGraphicFramePr>
          <p:nvPr>
            <p:ph sz="half" idx="2"/>
            <p:extLst/>
          </p:nvPr>
        </p:nvGraphicFramePr>
        <p:xfrm>
          <a:off x="4911279" y="2650976"/>
          <a:ext cx="3179763" cy="2890838"/>
        </p:xfrm>
        <a:graphic>
          <a:graphicData uri="http://schemas.openxmlformats.org/presentationml/2006/ole">
            <mc:AlternateContent xmlns:mc="http://schemas.openxmlformats.org/markup-compatibility/2006">
              <mc:Choice xmlns:v="urn:schemas-microsoft-com:vml" Requires="v">
                <p:oleObj spid="_x0000_s9247" name="ChemSketch" r:id="rId5" imgW="2883240" imgH="2621160" progId="ACD.ChemSketch.20">
                  <p:embed/>
                </p:oleObj>
              </mc:Choice>
              <mc:Fallback>
                <p:oleObj name="ChemSketch" r:id="rId5" imgW="2883240" imgH="26211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279" y="2650976"/>
                        <a:ext cx="3179763" cy="2890838"/>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Text Box 8"/>
          <p:cNvSpPr txBox="1">
            <a:spLocks noChangeArrowheads="1"/>
          </p:cNvSpPr>
          <p:nvPr/>
        </p:nvSpPr>
        <p:spPr bwMode="auto">
          <a:xfrm>
            <a:off x="107504" y="1584176"/>
            <a:ext cx="8763000" cy="769441"/>
          </a:xfrm>
          <a:prstGeom prst="rect">
            <a:avLst/>
          </a:prstGeom>
          <a:noFill/>
          <a:ln w="9525">
            <a:noFill/>
            <a:miter lim="800000"/>
            <a:headEnd/>
            <a:tailEnd/>
          </a:ln>
        </p:spPr>
        <p:txBody>
          <a:bodyPr>
            <a:spAutoFit/>
          </a:bodyPr>
          <a:lstStyle/>
          <a:p>
            <a:pPr algn="ctr"/>
            <a:r>
              <a:rPr lang="el-GR" b="1" i="1" dirty="0">
                <a:solidFill>
                  <a:srgbClr val="FF0000"/>
                </a:solidFill>
              </a:rPr>
              <a:t> </a:t>
            </a:r>
            <a:r>
              <a:rPr lang="el-GR" sz="2200" b="1" dirty="0">
                <a:solidFill>
                  <a:prstClr val="black"/>
                </a:solidFill>
                <a:latin typeface="+mn-lt"/>
              </a:rPr>
              <a:t>μεγάλη κατηγορία πολυμερών προσθήκης. Από πλευράς δομής είναι </a:t>
            </a:r>
            <a:r>
              <a:rPr lang="el-GR" sz="2200" b="1" dirty="0">
                <a:solidFill>
                  <a:srgbClr val="820000"/>
                </a:solidFill>
                <a:latin typeface="+mn-lt"/>
              </a:rPr>
              <a:t>συμπολυμερή</a:t>
            </a:r>
            <a:r>
              <a:rPr lang="el-GR" sz="2200" b="1" dirty="0">
                <a:solidFill>
                  <a:prstClr val="black"/>
                </a:solidFill>
                <a:latin typeface="+mn-lt"/>
              </a:rPr>
              <a:t> των ακρυλικών εστέρων</a:t>
            </a:r>
          </a:p>
        </p:txBody>
      </p:sp>
      <p:sp>
        <p:nvSpPr>
          <p:cNvPr id="18438" name="AutoShape 9"/>
          <p:cNvSpPr>
            <a:spLocks noChangeArrowheads="1"/>
          </p:cNvSpPr>
          <p:nvPr/>
        </p:nvSpPr>
        <p:spPr bwMode="auto">
          <a:xfrm rot="16200000">
            <a:off x="488504" y="4632176"/>
            <a:ext cx="990600" cy="1752600"/>
          </a:xfrm>
          <a:prstGeom prst="wedgeRoundRectCallout">
            <a:avLst>
              <a:gd name="adj1" fmla="val 126278"/>
              <a:gd name="adj2" fmla="val 53750"/>
              <a:gd name="adj3" fmla="val 16667"/>
            </a:avLst>
          </a:prstGeom>
          <a:solidFill>
            <a:schemeClr val="accent1">
              <a:lumMod val="20000"/>
              <a:lumOff val="80000"/>
            </a:schemeClr>
          </a:solidFill>
          <a:ln w="9525">
            <a:solidFill>
              <a:schemeClr val="tx1"/>
            </a:solidFill>
            <a:miter lim="800000"/>
            <a:headEnd/>
            <a:tailEnd/>
          </a:ln>
        </p:spPr>
        <p:txBody>
          <a:bodyPr vert="eaVert"/>
          <a:lstStyle/>
          <a:p>
            <a:pPr algn="ctr"/>
            <a:endParaRPr lang="el-GR" dirty="0">
              <a:solidFill>
                <a:prstClr val="black"/>
              </a:solidFill>
            </a:endParaRPr>
          </a:p>
        </p:txBody>
      </p:sp>
      <p:sp>
        <p:nvSpPr>
          <p:cNvPr id="18439" name="Text Box 10"/>
          <p:cNvSpPr txBox="1">
            <a:spLocks noChangeArrowheads="1"/>
          </p:cNvSpPr>
          <p:nvPr/>
        </p:nvSpPr>
        <p:spPr bwMode="auto">
          <a:xfrm>
            <a:off x="136595" y="5158274"/>
            <a:ext cx="1752600" cy="707886"/>
          </a:xfrm>
          <a:prstGeom prst="rect">
            <a:avLst/>
          </a:prstGeom>
          <a:noFill/>
          <a:ln w="9525">
            <a:noFill/>
            <a:miter lim="800000"/>
            <a:headEnd/>
            <a:tailEnd/>
          </a:ln>
        </p:spPr>
        <p:txBody>
          <a:bodyPr wrap="square">
            <a:spAutoFit/>
          </a:bodyPr>
          <a:lstStyle/>
          <a:p>
            <a:pPr algn="ctr"/>
            <a:r>
              <a:rPr lang="el-GR" sz="2000" b="1" dirty="0">
                <a:solidFill>
                  <a:srgbClr val="820000"/>
                </a:solidFill>
                <a:latin typeface="+mn-lt"/>
              </a:rPr>
              <a:t>Ομάδα μονομερούς 1</a:t>
            </a:r>
          </a:p>
        </p:txBody>
      </p:sp>
      <p:sp>
        <p:nvSpPr>
          <p:cNvPr id="18440" name="AutoShape 11"/>
          <p:cNvSpPr>
            <a:spLocks noChangeArrowheads="1"/>
          </p:cNvSpPr>
          <p:nvPr/>
        </p:nvSpPr>
        <p:spPr bwMode="auto">
          <a:xfrm rot="16200000">
            <a:off x="3499574" y="5071954"/>
            <a:ext cx="838200" cy="1752600"/>
          </a:xfrm>
          <a:prstGeom prst="wedgeRoundRectCallout">
            <a:avLst>
              <a:gd name="adj1" fmla="val 150909"/>
              <a:gd name="adj2" fmla="val 8515"/>
              <a:gd name="adj3" fmla="val 16667"/>
            </a:avLst>
          </a:prstGeom>
          <a:solidFill>
            <a:schemeClr val="accent3">
              <a:lumMod val="40000"/>
              <a:lumOff val="60000"/>
            </a:schemeClr>
          </a:solidFill>
          <a:ln w="9525">
            <a:solidFill>
              <a:schemeClr val="tx1"/>
            </a:solidFill>
            <a:miter lim="800000"/>
            <a:headEnd/>
            <a:tailEnd/>
          </a:ln>
        </p:spPr>
        <p:txBody>
          <a:bodyPr vert="eaVert"/>
          <a:lstStyle/>
          <a:p>
            <a:pPr algn="ctr"/>
            <a:endParaRPr lang="el-GR" dirty="0">
              <a:solidFill>
                <a:prstClr val="black"/>
              </a:solidFill>
            </a:endParaRPr>
          </a:p>
        </p:txBody>
      </p:sp>
      <p:sp>
        <p:nvSpPr>
          <p:cNvPr id="18441" name="Text Box 12"/>
          <p:cNvSpPr txBox="1">
            <a:spLocks noChangeArrowheads="1"/>
          </p:cNvSpPr>
          <p:nvPr/>
        </p:nvSpPr>
        <p:spPr bwMode="auto">
          <a:xfrm>
            <a:off x="3079303" y="5546576"/>
            <a:ext cx="1706617" cy="707886"/>
          </a:xfrm>
          <a:prstGeom prst="rect">
            <a:avLst/>
          </a:prstGeom>
          <a:noFill/>
          <a:ln w="9525">
            <a:noFill/>
            <a:miter lim="800000"/>
            <a:headEnd/>
            <a:tailEnd/>
          </a:ln>
        </p:spPr>
        <p:txBody>
          <a:bodyPr wrap="square">
            <a:spAutoFit/>
          </a:bodyPr>
          <a:lstStyle/>
          <a:p>
            <a:pPr algn="ctr"/>
            <a:r>
              <a:rPr lang="el-GR" sz="2000" b="1" dirty="0">
                <a:solidFill>
                  <a:srgbClr val="820000"/>
                </a:solidFill>
                <a:latin typeface="+mn-lt"/>
              </a:rPr>
              <a:t>Ομάδα μονομερούς 2</a:t>
            </a:r>
          </a:p>
        </p:txBody>
      </p:sp>
      <p:sp>
        <p:nvSpPr>
          <p:cNvPr id="18442" name="AutoShape 13"/>
          <p:cNvSpPr>
            <a:spLocks noChangeArrowheads="1"/>
          </p:cNvSpPr>
          <p:nvPr/>
        </p:nvSpPr>
        <p:spPr bwMode="auto">
          <a:xfrm rot="16200000">
            <a:off x="5181935" y="5216446"/>
            <a:ext cx="1066800" cy="1608112"/>
          </a:xfrm>
          <a:prstGeom prst="wedgeRoundRectCallout">
            <a:avLst>
              <a:gd name="adj1" fmla="val 146290"/>
              <a:gd name="adj2" fmla="val -5852"/>
              <a:gd name="adj3" fmla="val 16667"/>
            </a:avLst>
          </a:prstGeom>
          <a:solidFill>
            <a:schemeClr val="accent1">
              <a:lumMod val="20000"/>
              <a:lumOff val="80000"/>
            </a:schemeClr>
          </a:solidFill>
          <a:ln w="9525">
            <a:solidFill>
              <a:schemeClr val="tx1"/>
            </a:solidFill>
            <a:miter lim="800000"/>
            <a:headEnd/>
            <a:tailEnd/>
          </a:ln>
        </p:spPr>
        <p:txBody>
          <a:bodyPr vert="eaVert"/>
          <a:lstStyle/>
          <a:p>
            <a:pPr algn="ctr"/>
            <a:endParaRPr lang="el-GR" dirty="0">
              <a:solidFill>
                <a:prstClr val="black"/>
              </a:solidFill>
            </a:endParaRPr>
          </a:p>
        </p:txBody>
      </p:sp>
      <p:sp>
        <p:nvSpPr>
          <p:cNvPr id="18443" name="Text Box 14"/>
          <p:cNvSpPr txBox="1">
            <a:spLocks noChangeArrowheads="1"/>
          </p:cNvSpPr>
          <p:nvPr/>
        </p:nvSpPr>
        <p:spPr bwMode="auto">
          <a:xfrm>
            <a:off x="4854129" y="5561813"/>
            <a:ext cx="1608112" cy="1015663"/>
          </a:xfrm>
          <a:prstGeom prst="rect">
            <a:avLst/>
          </a:prstGeom>
          <a:noFill/>
          <a:ln w="9525">
            <a:noFill/>
            <a:miter lim="800000"/>
            <a:headEnd/>
            <a:tailEnd/>
          </a:ln>
        </p:spPr>
        <p:txBody>
          <a:bodyPr wrap="square">
            <a:spAutoFit/>
          </a:bodyPr>
          <a:lstStyle/>
          <a:p>
            <a:pPr algn="ctr"/>
            <a:r>
              <a:rPr lang="el-GR" sz="2000" b="1" dirty="0">
                <a:solidFill>
                  <a:srgbClr val="820000"/>
                </a:solidFill>
                <a:latin typeface="+mn-lt"/>
              </a:rPr>
              <a:t>Ομάδα μονομερούς 1</a:t>
            </a:r>
          </a:p>
        </p:txBody>
      </p:sp>
      <p:sp>
        <p:nvSpPr>
          <p:cNvPr id="18444" name="AutoShape 15"/>
          <p:cNvSpPr>
            <a:spLocks noChangeArrowheads="1"/>
          </p:cNvSpPr>
          <p:nvPr/>
        </p:nvSpPr>
        <p:spPr bwMode="auto">
          <a:xfrm rot="16200000">
            <a:off x="7537004" y="5279876"/>
            <a:ext cx="990600" cy="1676400"/>
          </a:xfrm>
          <a:prstGeom prst="wedgeRoundRectCallout">
            <a:avLst>
              <a:gd name="adj1" fmla="val 202560"/>
              <a:gd name="adj2" fmla="val -33620"/>
              <a:gd name="adj3" fmla="val 16667"/>
            </a:avLst>
          </a:prstGeom>
          <a:solidFill>
            <a:schemeClr val="accent3">
              <a:lumMod val="40000"/>
              <a:lumOff val="60000"/>
            </a:schemeClr>
          </a:solidFill>
          <a:ln w="9525">
            <a:solidFill>
              <a:schemeClr val="tx1"/>
            </a:solidFill>
            <a:miter lim="800000"/>
            <a:headEnd/>
            <a:tailEnd/>
          </a:ln>
        </p:spPr>
        <p:txBody>
          <a:bodyPr vert="eaVert"/>
          <a:lstStyle/>
          <a:p>
            <a:pPr algn="ctr"/>
            <a:endParaRPr lang="el-GR" dirty="0">
              <a:solidFill>
                <a:prstClr val="black"/>
              </a:solidFill>
            </a:endParaRPr>
          </a:p>
        </p:txBody>
      </p:sp>
      <p:sp>
        <p:nvSpPr>
          <p:cNvPr id="18445" name="Text Box 16"/>
          <p:cNvSpPr txBox="1">
            <a:spLocks noChangeArrowheads="1"/>
          </p:cNvSpPr>
          <p:nvPr/>
        </p:nvSpPr>
        <p:spPr bwMode="auto">
          <a:xfrm>
            <a:off x="7251254" y="5622775"/>
            <a:ext cx="1562100" cy="1015663"/>
          </a:xfrm>
          <a:prstGeom prst="rect">
            <a:avLst/>
          </a:prstGeom>
          <a:noFill/>
          <a:ln w="9525">
            <a:noFill/>
            <a:miter lim="800000"/>
            <a:headEnd/>
            <a:tailEnd/>
          </a:ln>
        </p:spPr>
        <p:txBody>
          <a:bodyPr wrap="square">
            <a:spAutoFit/>
          </a:bodyPr>
          <a:lstStyle/>
          <a:p>
            <a:pPr algn="ctr"/>
            <a:r>
              <a:rPr lang="el-GR" sz="2000" b="1" dirty="0">
                <a:solidFill>
                  <a:srgbClr val="820000"/>
                </a:solidFill>
                <a:latin typeface="+mn-lt"/>
              </a:rPr>
              <a:t>Ομάδα μονομερούς 2</a:t>
            </a:r>
          </a:p>
        </p:txBody>
      </p:sp>
      <p:sp>
        <p:nvSpPr>
          <p:cNvPr id="2" name="Oval 1"/>
          <p:cNvSpPr/>
          <p:nvPr/>
        </p:nvSpPr>
        <p:spPr>
          <a:xfrm>
            <a:off x="3079304" y="2492896"/>
            <a:ext cx="1132656"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Oval 14"/>
          <p:cNvSpPr/>
          <p:nvPr/>
        </p:nvSpPr>
        <p:spPr>
          <a:xfrm>
            <a:off x="3563888" y="4114798"/>
            <a:ext cx="504056" cy="4206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1216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Effect transition="in" filter="fade">
                                      <p:cBhvr>
                                        <p:cTn id="9" dur="500"/>
                                        <p:tgtEl>
                                          <p:spTgt spid="184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440"/>
                                        </p:tgtEl>
                                        <p:attrNameLst>
                                          <p:attrName>style.visibility</p:attrName>
                                        </p:attrNameLst>
                                      </p:cBhvr>
                                      <p:to>
                                        <p:strVal val="visible"/>
                                      </p:to>
                                    </p:set>
                                    <p:anim calcmode="lin" valueType="num">
                                      <p:cBhvr>
                                        <p:cTn id="14" dur="500" fill="hold"/>
                                        <p:tgtEl>
                                          <p:spTgt spid="18440"/>
                                        </p:tgtEl>
                                        <p:attrNameLst>
                                          <p:attrName>ppt_w</p:attrName>
                                        </p:attrNameLst>
                                      </p:cBhvr>
                                      <p:tavLst>
                                        <p:tav tm="0">
                                          <p:val>
                                            <p:fltVal val="0"/>
                                          </p:val>
                                        </p:tav>
                                        <p:tav tm="100000">
                                          <p:val>
                                            <p:strVal val="#ppt_w"/>
                                          </p:val>
                                        </p:tav>
                                      </p:tavLst>
                                    </p:anim>
                                    <p:anim calcmode="lin" valueType="num">
                                      <p:cBhvr>
                                        <p:cTn id="15" dur="500" fill="hold"/>
                                        <p:tgtEl>
                                          <p:spTgt spid="18440"/>
                                        </p:tgtEl>
                                        <p:attrNameLst>
                                          <p:attrName>ppt_h</p:attrName>
                                        </p:attrNameLst>
                                      </p:cBhvr>
                                      <p:tavLst>
                                        <p:tav tm="0">
                                          <p:val>
                                            <p:fltVal val="0"/>
                                          </p:val>
                                        </p:tav>
                                        <p:tav tm="100000">
                                          <p:val>
                                            <p:strVal val="#ppt_h"/>
                                          </p:val>
                                        </p:tav>
                                      </p:tavLst>
                                    </p:anim>
                                    <p:animEffect transition="in" filter="fade">
                                      <p:cBhvr>
                                        <p:cTn id="16" dur="500"/>
                                        <p:tgtEl>
                                          <p:spTgt spid="184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435"/>
                                        </p:tgtEl>
                                        <p:attrNameLst>
                                          <p:attrName>style.visibility</p:attrName>
                                        </p:attrNameLst>
                                      </p:cBhvr>
                                      <p:to>
                                        <p:strVal val="visible"/>
                                      </p:to>
                                    </p:set>
                                    <p:anim calcmode="lin" valueType="num">
                                      <p:cBhvr>
                                        <p:cTn id="21" dur="500" fill="hold"/>
                                        <p:tgtEl>
                                          <p:spTgt spid="18435"/>
                                        </p:tgtEl>
                                        <p:attrNameLst>
                                          <p:attrName>ppt_w</p:attrName>
                                        </p:attrNameLst>
                                      </p:cBhvr>
                                      <p:tavLst>
                                        <p:tav tm="0">
                                          <p:val>
                                            <p:fltVal val="0"/>
                                          </p:val>
                                        </p:tav>
                                        <p:tav tm="100000">
                                          <p:val>
                                            <p:strVal val="#ppt_w"/>
                                          </p:val>
                                        </p:tav>
                                      </p:tavLst>
                                    </p:anim>
                                    <p:anim calcmode="lin" valueType="num">
                                      <p:cBhvr>
                                        <p:cTn id="22" dur="500" fill="hold"/>
                                        <p:tgtEl>
                                          <p:spTgt spid="18435"/>
                                        </p:tgtEl>
                                        <p:attrNameLst>
                                          <p:attrName>ppt_h</p:attrName>
                                        </p:attrNameLst>
                                      </p:cBhvr>
                                      <p:tavLst>
                                        <p:tav tm="0">
                                          <p:val>
                                            <p:fltVal val="0"/>
                                          </p:val>
                                        </p:tav>
                                        <p:tav tm="100000">
                                          <p:val>
                                            <p:strVal val="#ppt_h"/>
                                          </p:val>
                                        </p:tav>
                                      </p:tavLst>
                                    </p:anim>
                                    <p:animEffect transition="in" filter="fade">
                                      <p:cBhvr>
                                        <p:cTn id="23" dur="500"/>
                                        <p:tgtEl>
                                          <p:spTgt spid="18435"/>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8442"/>
                                        </p:tgtEl>
                                        <p:attrNameLst>
                                          <p:attrName>style.visibility</p:attrName>
                                        </p:attrNameLst>
                                      </p:cBhvr>
                                      <p:to>
                                        <p:strVal val="visible"/>
                                      </p:to>
                                    </p:set>
                                    <p:anim calcmode="lin" valueType="num">
                                      <p:cBhvr>
                                        <p:cTn id="27" dur="500" fill="hold"/>
                                        <p:tgtEl>
                                          <p:spTgt spid="18442"/>
                                        </p:tgtEl>
                                        <p:attrNameLst>
                                          <p:attrName>ppt_w</p:attrName>
                                        </p:attrNameLst>
                                      </p:cBhvr>
                                      <p:tavLst>
                                        <p:tav tm="0">
                                          <p:val>
                                            <p:fltVal val="0"/>
                                          </p:val>
                                        </p:tav>
                                        <p:tav tm="100000">
                                          <p:val>
                                            <p:strVal val="#ppt_w"/>
                                          </p:val>
                                        </p:tav>
                                      </p:tavLst>
                                    </p:anim>
                                    <p:anim calcmode="lin" valueType="num">
                                      <p:cBhvr>
                                        <p:cTn id="28" dur="500" fill="hold"/>
                                        <p:tgtEl>
                                          <p:spTgt spid="18442"/>
                                        </p:tgtEl>
                                        <p:attrNameLst>
                                          <p:attrName>ppt_h</p:attrName>
                                        </p:attrNameLst>
                                      </p:cBhvr>
                                      <p:tavLst>
                                        <p:tav tm="0">
                                          <p:val>
                                            <p:fltVal val="0"/>
                                          </p:val>
                                        </p:tav>
                                        <p:tav tm="100000">
                                          <p:val>
                                            <p:strVal val="#ppt_h"/>
                                          </p:val>
                                        </p:tav>
                                      </p:tavLst>
                                    </p:anim>
                                    <p:animEffect transition="in" filter="fade">
                                      <p:cBhvr>
                                        <p:cTn id="29" dur="500"/>
                                        <p:tgtEl>
                                          <p:spTgt spid="184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444"/>
                                        </p:tgtEl>
                                        <p:attrNameLst>
                                          <p:attrName>style.visibility</p:attrName>
                                        </p:attrNameLst>
                                      </p:cBhvr>
                                      <p:to>
                                        <p:strVal val="visible"/>
                                      </p:to>
                                    </p:set>
                                    <p:anim calcmode="lin" valueType="num">
                                      <p:cBhvr>
                                        <p:cTn id="34" dur="500" fill="hold"/>
                                        <p:tgtEl>
                                          <p:spTgt spid="18444"/>
                                        </p:tgtEl>
                                        <p:attrNameLst>
                                          <p:attrName>ppt_w</p:attrName>
                                        </p:attrNameLst>
                                      </p:cBhvr>
                                      <p:tavLst>
                                        <p:tav tm="0">
                                          <p:val>
                                            <p:fltVal val="0"/>
                                          </p:val>
                                        </p:tav>
                                        <p:tav tm="100000">
                                          <p:val>
                                            <p:strVal val="#ppt_w"/>
                                          </p:val>
                                        </p:tav>
                                      </p:tavLst>
                                    </p:anim>
                                    <p:anim calcmode="lin" valueType="num">
                                      <p:cBhvr>
                                        <p:cTn id="35" dur="500" fill="hold"/>
                                        <p:tgtEl>
                                          <p:spTgt spid="18444"/>
                                        </p:tgtEl>
                                        <p:attrNameLst>
                                          <p:attrName>ppt_h</p:attrName>
                                        </p:attrNameLst>
                                      </p:cBhvr>
                                      <p:tavLst>
                                        <p:tav tm="0">
                                          <p:val>
                                            <p:fltVal val="0"/>
                                          </p:val>
                                        </p:tav>
                                        <p:tav tm="100000">
                                          <p:val>
                                            <p:strVal val="#ppt_h"/>
                                          </p:val>
                                        </p:tav>
                                      </p:tavLst>
                                    </p:anim>
                                    <p:animEffect transition="in" filter="fade">
                                      <p:cBhvr>
                                        <p:cTn id="36"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40" grpId="0" animBg="1"/>
      <p:bldP spid="18442" grpId="0" animBg="1"/>
      <p:bldP spid="184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188640"/>
            <a:ext cx="9144000" cy="1143000"/>
          </a:xfrm>
        </p:spPr>
        <p:txBody>
          <a:bodyPr>
            <a:noAutofit/>
          </a:bodyPr>
          <a:lstStyle/>
          <a:p>
            <a:pPr eaLnBrk="1" hangingPunct="1"/>
            <a:r>
              <a:rPr lang="el-GR" dirty="0" smtClean="0"/>
              <a:t>Σύσταση σε %</a:t>
            </a:r>
            <a:r>
              <a:rPr lang="en-US" dirty="0" smtClean="0"/>
              <a:t>mol</a:t>
            </a:r>
            <a:r>
              <a:rPr lang="el-GR" dirty="0" smtClean="0"/>
              <a:t> μερικών από τα συνηθέστερα </a:t>
            </a:r>
            <a:r>
              <a:rPr lang="en-US" dirty="0" smtClean="0"/>
              <a:t>Paraloid</a:t>
            </a:r>
            <a:endParaRPr lang="el-GR" dirty="0" smtClean="0"/>
          </a:p>
        </p:txBody>
      </p:sp>
      <p:sp>
        <p:nvSpPr>
          <p:cNvPr id="65541" name="Text Box 5"/>
          <p:cNvSpPr txBox="1">
            <a:spLocks noChangeArrowheads="1"/>
          </p:cNvSpPr>
          <p:nvPr/>
        </p:nvSpPr>
        <p:spPr bwMode="auto">
          <a:xfrm>
            <a:off x="827584" y="5157192"/>
            <a:ext cx="7776864" cy="461665"/>
          </a:xfrm>
          <a:prstGeom prst="rect">
            <a:avLst/>
          </a:prstGeom>
          <a:noFill/>
          <a:ln w="9525">
            <a:noFill/>
            <a:miter lim="800000"/>
            <a:headEnd/>
            <a:tailEnd/>
          </a:ln>
        </p:spPr>
        <p:txBody>
          <a:bodyPr wrap="square">
            <a:spAutoFit/>
          </a:bodyPr>
          <a:lstStyle/>
          <a:p>
            <a:r>
              <a:rPr lang="el-GR" sz="1200" dirty="0" smtClean="0">
                <a:solidFill>
                  <a:srgbClr val="292929"/>
                </a:solidFill>
                <a:latin typeface="+mn-lt"/>
              </a:rPr>
              <a:t>Ανασύνθεση από:</a:t>
            </a:r>
          </a:p>
          <a:p>
            <a:r>
              <a:rPr lang="el-GR" sz="1200" dirty="0" smtClean="0">
                <a:solidFill>
                  <a:srgbClr val="292929"/>
                </a:solidFill>
                <a:latin typeface="+mn-lt"/>
              </a:rPr>
              <a:t>M</a:t>
            </a:r>
            <a:r>
              <a:rPr lang="el-GR" sz="1200" dirty="0">
                <a:solidFill>
                  <a:srgbClr val="292929"/>
                </a:solidFill>
                <a:latin typeface="+mn-lt"/>
              </a:rPr>
              <a:t>. Lazzari, O. Chiantore</a:t>
            </a:r>
            <a:r>
              <a:rPr lang="en-US" sz="1200" dirty="0">
                <a:solidFill>
                  <a:srgbClr val="292929"/>
                </a:solidFill>
                <a:latin typeface="+mn-lt"/>
              </a:rPr>
              <a:t>; </a:t>
            </a:r>
            <a:r>
              <a:rPr lang="el-GR" sz="1200" dirty="0">
                <a:solidFill>
                  <a:srgbClr val="292929"/>
                </a:solidFill>
                <a:latin typeface="+mn-lt"/>
              </a:rPr>
              <a:t>Thermal-ageing of paraloid acrylic protective polymers</a:t>
            </a:r>
            <a:r>
              <a:rPr lang="en-US" sz="1200" dirty="0">
                <a:solidFill>
                  <a:srgbClr val="292929"/>
                </a:solidFill>
                <a:latin typeface="+mn-lt"/>
              </a:rPr>
              <a:t>; </a:t>
            </a:r>
            <a:r>
              <a:rPr lang="el-GR" sz="1200" i="1" dirty="0">
                <a:solidFill>
                  <a:srgbClr val="292929"/>
                </a:solidFill>
                <a:latin typeface="+mn-lt"/>
              </a:rPr>
              <a:t>Polymer</a:t>
            </a:r>
            <a:r>
              <a:rPr lang="el-GR" sz="1200" dirty="0">
                <a:solidFill>
                  <a:srgbClr val="292929"/>
                </a:solidFill>
                <a:latin typeface="+mn-lt"/>
              </a:rPr>
              <a:t> 41 (2000) </a:t>
            </a:r>
            <a:r>
              <a:rPr lang="el-GR" sz="1200" dirty="0" smtClean="0">
                <a:solidFill>
                  <a:srgbClr val="292929"/>
                </a:solidFill>
                <a:latin typeface="+mn-lt"/>
              </a:rPr>
              <a:t>6447–6455</a:t>
            </a:r>
            <a:endParaRPr lang="el-GR" sz="1200" dirty="0">
              <a:solidFill>
                <a:srgbClr val="292929"/>
              </a:solidFill>
              <a:latin typeface="+mn-lt"/>
            </a:endParaRPr>
          </a:p>
        </p:txBody>
      </p:sp>
      <p:graphicFrame>
        <p:nvGraphicFramePr>
          <p:cNvPr id="2" name="Table 1"/>
          <p:cNvGraphicFramePr>
            <a:graphicFrameLocks noGrp="1"/>
          </p:cNvGraphicFramePr>
          <p:nvPr>
            <p:extLst/>
          </p:nvPr>
        </p:nvGraphicFramePr>
        <p:xfrm>
          <a:off x="1382316" y="2204864"/>
          <a:ext cx="6934098" cy="2743200"/>
        </p:xfrm>
        <a:graphic>
          <a:graphicData uri="http://schemas.openxmlformats.org/drawingml/2006/table">
            <a:tbl>
              <a:tblPr firstRow="1" bandRow="1">
                <a:tableStyleId>{5C22544A-7EE6-4342-B048-85BDC9FD1C3A}</a:tableStyleId>
              </a:tblPr>
              <a:tblGrid>
                <a:gridCol w="1416699"/>
                <a:gridCol w="1052905"/>
                <a:gridCol w="1080120"/>
                <a:gridCol w="1073008"/>
                <a:gridCol w="1155683"/>
                <a:gridCol w="1155683"/>
              </a:tblGrid>
              <a:tr h="370840">
                <a:tc>
                  <a:txBody>
                    <a:bodyPr/>
                    <a:lstStyle/>
                    <a:p>
                      <a:r>
                        <a:rPr lang="en-US" sz="2400" dirty="0" smtClean="0"/>
                        <a:t>Paraloid</a:t>
                      </a:r>
                      <a:endParaRPr lang="el-GR" sz="2400" dirty="0"/>
                    </a:p>
                  </a:txBody>
                  <a:tcPr/>
                </a:tc>
                <a:tc>
                  <a:txBody>
                    <a:bodyPr/>
                    <a:lstStyle/>
                    <a:p>
                      <a:pPr algn="ctr"/>
                      <a:r>
                        <a:rPr lang="el-GR" sz="2400" dirty="0" smtClean="0"/>
                        <a:t>ΜΑ</a:t>
                      </a:r>
                      <a:endParaRPr lang="el-GR" sz="2400" dirty="0"/>
                    </a:p>
                  </a:txBody>
                  <a:tcPr/>
                </a:tc>
                <a:tc>
                  <a:txBody>
                    <a:bodyPr/>
                    <a:lstStyle/>
                    <a:p>
                      <a:pPr algn="ctr"/>
                      <a:r>
                        <a:rPr lang="el-GR" sz="2400" dirty="0" smtClean="0"/>
                        <a:t>ΕΑ</a:t>
                      </a:r>
                      <a:endParaRPr lang="el-GR" sz="2400" dirty="0"/>
                    </a:p>
                  </a:txBody>
                  <a:tcPr/>
                </a:tc>
                <a:tc>
                  <a:txBody>
                    <a:bodyPr/>
                    <a:lstStyle/>
                    <a:p>
                      <a:pPr algn="ctr"/>
                      <a:r>
                        <a:rPr lang="el-GR" sz="2400" dirty="0" smtClean="0"/>
                        <a:t>ΜΜΑ</a:t>
                      </a:r>
                      <a:endParaRPr lang="el-GR" sz="2400" dirty="0"/>
                    </a:p>
                  </a:txBody>
                  <a:tcPr/>
                </a:tc>
                <a:tc>
                  <a:txBody>
                    <a:bodyPr/>
                    <a:lstStyle/>
                    <a:p>
                      <a:pPr algn="ctr"/>
                      <a:r>
                        <a:rPr lang="el-GR" sz="2400" dirty="0" smtClean="0"/>
                        <a:t>ΕΜΑ</a:t>
                      </a:r>
                      <a:endParaRPr lang="el-GR" sz="2400" dirty="0"/>
                    </a:p>
                  </a:txBody>
                  <a:tcPr/>
                </a:tc>
                <a:tc>
                  <a:txBody>
                    <a:bodyPr/>
                    <a:lstStyle/>
                    <a:p>
                      <a:pPr algn="ctr"/>
                      <a:r>
                        <a:rPr lang="el-GR" sz="2400" dirty="0" smtClean="0"/>
                        <a:t>ΒΜΑ</a:t>
                      </a:r>
                      <a:endParaRPr lang="el-GR" sz="2400" dirty="0"/>
                    </a:p>
                  </a:txBody>
                  <a:tcPr/>
                </a:tc>
              </a:tr>
              <a:tr h="370840">
                <a:tc>
                  <a:txBody>
                    <a:bodyPr/>
                    <a:lstStyle/>
                    <a:p>
                      <a:r>
                        <a:rPr lang="el-GR" sz="2400" b="1" dirty="0" smtClean="0">
                          <a:solidFill>
                            <a:srgbClr val="C00000"/>
                          </a:solidFill>
                        </a:rPr>
                        <a:t>Β44</a:t>
                      </a:r>
                      <a:endParaRPr lang="el-GR" sz="2400" b="1" dirty="0">
                        <a:solidFill>
                          <a:srgbClr val="C00000"/>
                        </a:solidFill>
                      </a:endParaRPr>
                    </a:p>
                  </a:txBody>
                  <a:tcPr/>
                </a:tc>
                <a:tc>
                  <a:txBody>
                    <a:bodyPr/>
                    <a:lstStyle/>
                    <a:p>
                      <a:pPr algn="ctr"/>
                      <a:r>
                        <a:rPr lang="el-GR" sz="2400" dirty="0" smtClean="0"/>
                        <a:t>-</a:t>
                      </a:r>
                      <a:endParaRPr lang="el-GR" sz="2400" dirty="0"/>
                    </a:p>
                  </a:txBody>
                  <a:tcPr/>
                </a:tc>
                <a:tc>
                  <a:txBody>
                    <a:bodyPr/>
                    <a:lstStyle/>
                    <a:p>
                      <a:pPr algn="ctr"/>
                      <a:r>
                        <a:rPr lang="el-GR" sz="2400" dirty="0" smtClean="0"/>
                        <a:t>~28</a:t>
                      </a:r>
                      <a:endParaRPr lang="el-GR" sz="2400" dirty="0"/>
                    </a:p>
                  </a:txBody>
                  <a:tcPr/>
                </a:tc>
                <a:tc>
                  <a:txBody>
                    <a:bodyPr/>
                    <a:lstStyle/>
                    <a:p>
                      <a:pPr algn="ctr"/>
                      <a:r>
                        <a:rPr lang="el-GR" sz="2400" dirty="0" smtClean="0"/>
                        <a:t>70.3</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~1</a:t>
                      </a:r>
                      <a:endParaRPr lang="el-GR" sz="2400" dirty="0"/>
                    </a:p>
                  </a:txBody>
                  <a:tcPr/>
                </a:tc>
              </a:tr>
              <a:tr h="370840">
                <a:tc>
                  <a:txBody>
                    <a:bodyPr/>
                    <a:lstStyle/>
                    <a:p>
                      <a:r>
                        <a:rPr lang="el-GR" sz="2400" b="1" dirty="0" smtClean="0">
                          <a:solidFill>
                            <a:srgbClr val="C00000"/>
                          </a:solidFill>
                        </a:rPr>
                        <a:t>Β82</a:t>
                      </a:r>
                      <a:endParaRPr lang="el-GR" sz="2400" b="1" dirty="0">
                        <a:solidFill>
                          <a:srgbClr val="C00000"/>
                        </a:solidFill>
                      </a:endParaRPr>
                    </a:p>
                  </a:txBody>
                  <a:tcPr/>
                </a:tc>
                <a:tc>
                  <a:txBody>
                    <a:bodyPr/>
                    <a:lstStyle/>
                    <a:p>
                      <a:pPr algn="ctr"/>
                      <a:r>
                        <a:rPr lang="el-GR" sz="2400" dirty="0" smtClean="0"/>
                        <a:t>-</a:t>
                      </a:r>
                      <a:endParaRPr lang="el-GR" sz="2400" dirty="0"/>
                    </a:p>
                  </a:txBody>
                  <a:tcPr/>
                </a:tc>
                <a:tc>
                  <a:txBody>
                    <a:bodyPr/>
                    <a:lstStyle/>
                    <a:p>
                      <a:pPr algn="ctr"/>
                      <a:r>
                        <a:rPr lang="el-GR" sz="2400" dirty="0" smtClean="0"/>
                        <a:t>~43</a:t>
                      </a:r>
                      <a:endParaRPr lang="el-GR" sz="2400" dirty="0"/>
                    </a:p>
                  </a:txBody>
                  <a:tcPr/>
                </a:tc>
                <a:tc>
                  <a:txBody>
                    <a:bodyPr/>
                    <a:lstStyle/>
                    <a:p>
                      <a:pPr algn="ctr"/>
                      <a:r>
                        <a:rPr lang="el-GR" sz="2400" dirty="0" smtClean="0"/>
                        <a:t>56.1</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~1</a:t>
                      </a:r>
                      <a:endParaRPr lang="el-GR" sz="2400" dirty="0"/>
                    </a:p>
                  </a:txBody>
                  <a:tcPr/>
                </a:tc>
              </a:tr>
              <a:tr h="370840">
                <a:tc>
                  <a:txBody>
                    <a:bodyPr/>
                    <a:lstStyle/>
                    <a:p>
                      <a:r>
                        <a:rPr lang="el-GR" sz="2400" b="1" dirty="0" smtClean="0">
                          <a:solidFill>
                            <a:srgbClr val="C00000"/>
                          </a:solidFill>
                        </a:rPr>
                        <a:t>Β48Ν</a:t>
                      </a:r>
                      <a:endParaRPr lang="el-GR" sz="2400" b="1" dirty="0">
                        <a:solidFill>
                          <a:srgbClr val="C00000"/>
                        </a:solidFill>
                      </a:endParaRPr>
                    </a:p>
                  </a:txBody>
                  <a:tcPr/>
                </a:tc>
                <a:tc>
                  <a:txBody>
                    <a:bodyPr/>
                    <a:lstStyle/>
                    <a:p>
                      <a:pPr algn="ctr"/>
                      <a:r>
                        <a:rPr lang="el-GR" sz="2400" dirty="0" smtClean="0"/>
                        <a:t>-</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74.5</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25.5</a:t>
                      </a:r>
                      <a:endParaRPr lang="el-GR" sz="2400" dirty="0"/>
                    </a:p>
                  </a:txBody>
                  <a:tcPr/>
                </a:tc>
              </a:tr>
              <a:tr h="370840">
                <a:tc>
                  <a:txBody>
                    <a:bodyPr/>
                    <a:lstStyle/>
                    <a:p>
                      <a:r>
                        <a:rPr lang="el-GR" sz="2400" b="1" dirty="0" smtClean="0">
                          <a:solidFill>
                            <a:srgbClr val="C00000"/>
                          </a:solidFill>
                        </a:rPr>
                        <a:t>Β66</a:t>
                      </a:r>
                      <a:endParaRPr lang="el-GR" sz="2400" b="1" dirty="0">
                        <a:solidFill>
                          <a:srgbClr val="C00000"/>
                        </a:solidFill>
                      </a:endParaRPr>
                    </a:p>
                  </a:txBody>
                  <a:tcPr/>
                </a:tc>
                <a:tc>
                  <a:txBody>
                    <a:bodyPr/>
                    <a:lstStyle/>
                    <a:p>
                      <a:pPr algn="ctr"/>
                      <a:r>
                        <a:rPr lang="el-GR" sz="2400" dirty="0" smtClean="0"/>
                        <a:t>-</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47.6</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52.4</a:t>
                      </a:r>
                      <a:endParaRPr lang="el-GR" sz="2400" dirty="0"/>
                    </a:p>
                  </a:txBody>
                  <a:tcPr/>
                </a:tc>
              </a:tr>
              <a:tr h="370840">
                <a:tc>
                  <a:txBody>
                    <a:bodyPr/>
                    <a:lstStyle/>
                    <a:p>
                      <a:r>
                        <a:rPr lang="el-GR" sz="2400" b="1" dirty="0" smtClean="0">
                          <a:solidFill>
                            <a:srgbClr val="C00000"/>
                          </a:solidFill>
                        </a:rPr>
                        <a:t>Β72</a:t>
                      </a:r>
                      <a:endParaRPr lang="el-GR" sz="2400" b="1" dirty="0">
                        <a:solidFill>
                          <a:srgbClr val="C00000"/>
                        </a:solidFill>
                      </a:endParaRPr>
                    </a:p>
                  </a:txBody>
                  <a:tcPr/>
                </a:tc>
                <a:tc>
                  <a:txBody>
                    <a:bodyPr/>
                    <a:lstStyle/>
                    <a:p>
                      <a:pPr algn="ctr"/>
                      <a:r>
                        <a:rPr lang="el-GR" sz="2400" dirty="0" smtClean="0"/>
                        <a:t>32</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a:t>
                      </a:r>
                      <a:endParaRPr lang="el-GR" sz="2400" dirty="0"/>
                    </a:p>
                  </a:txBody>
                  <a:tcPr/>
                </a:tc>
                <a:tc>
                  <a:txBody>
                    <a:bodyPr/>
                    <a:lstStyle/>
                    <a:p>
                      <a:pPr algn="ctr"/>
                      <a:r>
                        <a:rPr lang="el-GR" sz="2400" dirty="0" smtClean="0"/>
                        <a:t>65.8</a:t>
                      </a:r>
                      <a:endParaRPr lang="el-GR" sz="2400" dirty="0"/>
                    </a:p>
                  </a:txBody>
                  <a:tcPr/>
                </a:tc>
                <a:tc>
                  <a:txBody>
                    <a:bodyPr/>
                    <a:lstStyle/>
                    <a:p>
                      <a:pPr algn="ctr"/>
                      <a:r>
                        <a:rPr lang="el-GR" sz="2400" dirty="0" smtClean="0"/>
                        <a:t>2.2</a:t>
                      </a:r>
                      <a:endParaRPr lang="el-GR" sz="2400" dirty="0"/>
                    </a:p>
                  </a:txBody>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24958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16632"/>
            <a:ext cx="9144000" cy="908720"/>
          </a:xfrm>
        </p:spPr>
        <p:txBody>
          <a:bodyPr>
            <a:noAutofit/>
          </a:bodyPr>
          <a:lstStyle/>
          <a:p>
            <a:pPr eaLnBrk="1" hangingPunct="1"/>
            <a:r>
              <a:rPr lang="el-GR" sz="3200" dirty="0" smtClean="0"/>
              <a:t>Μοριακά βάρη και θερμικά χαρακτηριστικά ορισμένων συνήθων ακρυλικών ρητινών</a:t>
            </a:r>
          </a:p>
        </p:txBody>
      </p:sp>
      <p:sp>
        <p:nvSpPr>
          <p:cNvPr id="52229" name="Text Box 7"/>
          <p:cNvSpPr txBox="1">
            <a:spLocks noChangeArrowheads="1"/>
          </p:cNvSpPr>
          <p:nvPr/>
        </p:nvSpPr>
        <p:spPr bwMode="auto">
          <a:xfrm>
            <a:off x="81844" y="5733256"/>
            <a:ext cx="8615300" cy="461665"/>
          </a:xfrm>
          <a:prstGeom prst="rect">
            <a:avLst/>
          </a:prstGeom>
          <a:noFill/>
          <a:ln w="9525">
            <a:noFill/>
            <a:miter lim="800000"/>
            <a:headEnd/>
            <a:tailEnd/>
          </a:ln>
        </p:spPr>
        <p:txBody>
          <a:bodyPr wrap="square">
            <a:spAutoFit/>
          </a:bodyPr>
          <a:lstStyle/>
          <a:p>
            <a:r>
              <a:rPr lang="el-GR" sz="1200" dirty="0">
                <a:solidFill>
                  <a:srgbClr val="292929"/>
                </a:solidFill>
                <a:latin typeface="+mn-lt"/>
              </a:rPr>
              <a:t>Ανασύνθεση από:</a:t>
            </a:r>
          </a:p>
          <a:p>
            <a:r>
              <a:rPr lang="el-GR" sz="1200" dirty="0">
                <a:solidFill>
                  <a:srgbClr val="292929"/>
                </a:solidFill>
                <a:latin typeface="+mn-lt"/>
              </a:rPr>
              <a:t>M. Lazzari, O. Chiantore</a:t>
            </a:r>
            <a:r>
              <a:rPr lang="en-US" sz="1200" dirty="0">
                <a:solidFill>
                  <a:srgbClr val="292929"/>
                </a:solidFill>
                <a:latin typeface="+mn-lt"/>
              </a:rPr>
              <a:t>; </a:t>
            </a:r>
            <a:r>
              <a:rPr lang="el-GR" sz="1200" dirty="0">
                <a:solidFill>
                  <a:srgbClr val="292929"/>
                </a:solidFill>
                <a:latin typeface="+mn-lt"/>
              </a:rPr>
              <a:t>Thermal-ageing of paraloid acrylic protective polymers</a:t>
            </a:r>
            <a:r>
              <a:rPr lang="en-US" sz="1200" dirty="0">
                <a:solidFill>
                  <a:srgbClr val="292929"/>
                </a:solidFill>
                <a:latin typeface="+mn-lt"/>
              </a:rPr>
              <a:t>; </a:t>
            </a:r>
            <a:r>
              <a:rPr lang="el-GR" sz="1200" i="1" dirty="0">
                <a:solidFill>
                  <a:srgbClr val="292929"/>
                </a:solidFill>
                <a:latin typeface="+mn-lt"/>
              </a:rPr>
              <a:t>Polymer</a:t>
            </a:r>
            <a:r>
              <a:rPr lang="el-GR" sz="1200" dirty="0">
                <a:solidFill>
                  <a:srgbClr val="292929"/>
                </a:solidFill>
                <a:latin typeface="+mn-lt"/>
              </a:rPr>
              <a:t> 41 (2000) </a:t>
            </a:r>
            <a:r>
              <a:rPr lang="el-GR" sz="1200" dirty="0" smtClean="0">
                <a:solidFill>
                  <a:srgbClr val="292929"/>
                </a:solidFill>
                <a:latin typeface="+mn-lt"/>
              </a:rPr>
              <a:t>6447–6455</a:t>
            </a:r>
            <a:endParaRPr lang="el-GR" sz="1200" dirty="0">
              <a:solidFill>
                <a:srgbClr val="292929"/>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751801784"/>
              </p:ext>
            </p:extLst>
          </p:nvPr>
        </p:nvGraphicFramePr>
        <p:xfrm>
          <a:off x="899592" y="1172620"/>
          <a:ext cx="7344817" cy="4572000"/>
        </p:xfrm>
        <a:graphic>
          <a:graphicData uri="http://schemas.openxmlformats.org/drawingml/2006/table">
            <a:tbl>
              <a:tblPr firstRow="1" bandRow="1">
                <a:tableStyleId>{5C22544A-7EE6-4342-B048-85BDC9FD1C3A}</a:tableStyleId>
              </a:tblPr>
              <a:tblGrid>
                <a:gridCol w="1608772"/>
                <a:gridCol w="1329156"/>
                <a:gridCol w="1468963"/>
                <a:gridCol w="1626002"/>
                <a:gridCol w="1311924"/>
              </a:tblGrid>
              <a:tr h="370840">
                <a:tc>
                  <a:txBody>
                    <a:bodyPr/>
                    <a:lstStyle/>
                    <a:p>
                      <a:r>
                        <a:rPr lang="el-GR" sz="2400" dirty="0" smtClean="0"/>
                        <a:t>υλικό</a:t>
                      </a:r>
                      <a:endParaRPr lang="el-GR" sz="2400" dirty="0"/>
                    </a:p>
                  </a:txBody>
                  <a:tcPr/>
                </a:tc>
                <a:tc>
                  <a:txBody>
                    <a:bodyPr/>
                    <a:lstStyle/>
                    <a:p>
                      <a:pPr algn="ctr"/>
                      <a:r>
                        <a:rPr lang="el-GR" sz="2400" i="1" dirty="0" smtClean="0"/>
                        <a:t>Μ</a:t>
                      </a:r>
                      <a:r>
                        <a:rPr lang="en-US" sz="2400" i="1" baseline="-25000" dirty="0" smtClean="0"/>
                        <a:t>n</a:t>
                      </a:r>
                      <a:endParaRPr lang="el-GR" sz="2400" i="1" baseline="-25000" dirty="0"/>
                    </a:p>
                  </a:txBody>
                  <a:tcPr/>
                </a:tc>
                <a:tc>
                  <a:txBody>
                    <a:bodyPr/>
                    <a:lstStyle/>
                    <a:p>
                      <a:pPr algn="ctr"/>
                      <a:r>
                        <a:rPr lang="el-GR" sz="2400" i="1" dirty="0" smtClean="0"/>
                        <a:t>Μ</a:t>
                      </a:r>
                      <a:r>
                        <a:rPr lang="en-US" sz="2400" i="1" baseline="-25000" dirty="0" smtClean="0"/>
                        <a:t>w</a:t>
                      </a:r>
                      <a:endParaRPr lang="el-GR" sz="2400" i="1"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i="1" dirty="0" smtClean="0"/>
                        <a:t>Μ</a:t>
                      </a:r>
                      <a:r>
                        <a:rPr lang="en-US" sz="2400" i="1" baseline="-25000" dirty="0" smtClean="0"/>
                        <a:t>n</a:t>
                      </a:r>
                      <a:r>
                        <a:rPr lang="en-US" sz="2400" i="1" baseline="0" dirty="0" smtClean="0"/>
                        <a:t>/</a:t>
                      </a:r>
                      <a:r>
                        <a:rPr lang="el-GR" sz="2400" i="1" dirty="0" smtClean="0"/>
                        <a:t>Μ</a:t>
                      </a:r>
                      <a:r>
                        <a:rPr lang="en-US" sz="2400" i="1" baseline="-25000" dirty="0" smtClean="0"/>
                        <a:t>w</a:t>
                      </a:r>
                      <a:endParaRPr lang="el-GR" sz="2400" i="1" baseline="-25000" dirty="0" smtClean="0"/>
                    </a:p>
                  </a:txBody>
                  <a:tcPr/>
                </a:tc>
                <a:tc>
                  <a:txBody>
                    <a:bodyPr/>
                    <a:lstStyle/>
                    <a:p>
                      <a:pPr algn="ctr"/>
                      <a:r>
                        <a:rPr lang="en-US" sz="2400" dirty="0" smtClean="0"/>
                        <a:t>T</a:t>
                      </a:r>
                      <a:r>
                        <a:rPr lang="en-US" sz="2400" baseline="-25000" dirty="0" smtClean="0"/>
                        <a:t>g</a:t>
                      </a:r>
                      <a:endParaRPr lang="el-GR" sz="2400" baseline="-25000" dirty="0"/>
                    </a:p>
                  </a:txBody>
                  <a:tcPr/>
                </a:tc>
              </a:tr>
              <a:tr h="370840">
                <a:tc>
                  <a:txBody>
                    <a:bodyPr/>
                    <a:lstStyle/>
                    <a:p>
                      <a:r>
                        <a:rPr lang="el-GR" sz="2400" dirty="0" smtClean="0">
                          <a:solidFill>
                            <a:srgbClr val="C00000"/>
                          </a:solidFill>
                        </a:rPr>
                        <a:t>Β44</a:t>
                      </a:r>
                      <a:endParaRPr lang="el-GR" sz="2400" dirty="0">
                        <a:solidFill>
                          <a:srgbClr val="C00000"/>
                        </a:solidFill>
                      </a:endParaRPr>
                    </a:p>
                  </a:txBody>
                  <a:tcPr/>
                </a:tc>
                <a:tc>
                  <a:txBody>
                    <a:bodyPr/>
                    <a:lstStyle/>
                    <a:p>
                      <a:pPr algn="ctr"/>
                      <a:r>
                        <a:rPr lang="en-US" sz="2000" dirty="0" smtClean="0"/>
                        <a:t>23</a:t>
                      </a:r>
                      <a:endParaRPr lang="el-GR" sz="2000" dirty="0"/>
                    </a:p>
                  </a:txBody>
                  <a:tcPr/>
                </a:tc>
                <a:tc>
                  <a:txBody>
                    <a:bodyPr/>
                    <a:lstStyle/>
                    <a:p>
                      <a:pPr algn="ctr"/>
                      <a:r>
                        <a:rPr lang="en-US" sz="2000" dirty="0" smtClean="0"/>
                        <a:t>105</a:t>
                      </a:r>
                      <a:endParaRPr lang="el-GR" sz="2000" dirty="0"/>
                    </a:p>
                  </a:txBody>
                  <a:tcPr/>
                </a:tc>
                <a:tc>
                  <a:txBody>
                    <a:bodyPr/>
                    <a:lstStyle/>
                    <a:p>
                      <a:pPr algn="ctr"/>
                      <a:r>
                        <a:rPr lang="en-US" sz="2000" dirty="0" smtClean="0"/>
                        <a:t>4.56</a:t>
                      </a:r>
                      <a:endParaRPr lang="el-GR" sz="2000" dirty="0"/>
                    </a:p>
                  </a:txBody>
                  <a:tcPr/>
                </a:tc>
                <a:tc>
                  <a:txBody>
                    <a:bodyPr/>
                    <a:lstStyle/>
                    <a:p>
                      <a:pPr algn="ctr"/>
                      <a:r>
                        <a:rPr lang="en-US" sz="2000" dirty="0" smtClean="0"/>
                        <a:t>60</a:t>
                      </a:r>
                      <a:endParaRPr lang="el-GR" sz="2000" dirty="0"/>
                    </a:p>
                  </a:txBody>
                  <a:tcPr/>
                </a:tc>
              </a:tr>
              <a:tr h="370840">
                <a:tc>
                  <a:txBody>
                    <a:bodyPr/>
                    <a:lstStyle/>
                    <a:p>
                      <a:r>
                        <a:rPr lang="el-GR" sz="2400" dirty="0" smtClean="0">
                          <a:solidFill>
                            <a:srgbClr val="C00000"/>
                          </a:solidFill>
                        </a:rPr>
                        <a:t>Β82</a:t>
                      </a:r>
                      <a:endParaRPr lang="el-GR" sz="2400" dirty="0">
                        <a:solidFill>
                          <a:srgbClr val="C00000"/>
                        </a:solidFill>
                      </a:endParaRPr>
                    </a:p>
                  </a:txBody>
                  <a:tcPr/>
                </a:tc>
                <a:tc>
                  <a:txBody>
                    <a:bodyPr/>
                    <a:lstStyle/>
                    <a:p>
                      <a:pPr algn="ctr"/>
                      <a:r>
                        <a:rPr lang="en-US" sz="2000" dirty="0" smtClean="0"/>
                        <a:t>38</a:t>
                      </a:r>
                      <a:endParaRPr lang="el-GR" sz="2000" dirty="0"/>
                    </a:p>
                  </a:txBody>
                  <a:tcPr/>
                </a:tc>
                <a:tc>
                  <a:txBody>
                    <a:bodyPr/>
                    <a:lstStyle/>
                    <a:p>
                      <a:pPr algn="ctr"/>
                      <a:r>
                        <a:rPr lang="en-US" sz="2000" dirty="0" smtClean="0"/>
                        <a:t>96</a:t>
                      </a:r>
                      <a:endParaRPr lang="el-GR" sz="2000" dirty="0"/>
                    </a:p>
                  </a:txBody>
                  <a:tcPr/>
                </a:tc>
                <a:tc>
                  <a:txBody>
                    <a:bodyPr/>
                    <a:lstStyle/>
                    <a:p>
                      <a:pPr algn="ctr"/>
                      <a:r>
                        <a:rPr lang="en-US" sz="2000" dirty="0" smtClean="0"/>
                        <a:t>2.53</a:t>
                      </a:r>
                      <a:endParaRPr lang="el-GR" sz="2000" dirty="0"/>
                    </a:p>
                  </a:txBody>
                  <a:tcPr/>
                </a:tc>
                <a:tc>
                  <a:txBody>
                    <a:bodyPr/>
                    <a:lstStyle/>
                    <a:p>
                      <a:pPr algn="ctr"/>
                      <a:r>
                        <a:rPr lang="en-US" sz="2000" dirty="0" smtClean="0"/>
                        <a:t>35</a:t>
                      </a:r>
                      <a:endParaRPr lang="el-GR" sz="2000" dirty="0"/>
                    </a:p>
                  </a:txBody>
                  <a:tcPr/>
                </a:tc>
              </a:tr>
              <a:tr h="370840">
                <a:tc>
                  <a:txBody>
                    <a:bodyPr/>
                    <a:lstStyle/>
                    <a:p>
                      <a:r>
                        <a:rPr lang="el-GR" sz="2400" dirty="0" smtClean="0">
                          <a:solidFill>
                            <a:srgbClr val="C00000"/>
                          </a:solidFill>
                        </a:rPr>
                        <a:t>Β48Ν</a:t>
                      </a:r>
                      <a:endParaRPr lang="el-GR" sz="2400" dirty="0">
                        <a:solidFill>
                          <a:srgbClr val="C00000"/>
                        </a:solidFill>
                      </a:endParaRPr>
                    </a:p>
                  </a:txBody>
                  <a:tcPr/>
                </a:tc>
                <a:tc>
                  <a:txBody>
                    <a:bodyPr/>
                    <a:lstStyle/>
                    <a:p>
                      <a:pPr algn="ctr"/>
                      <a:r>
                        <a:rPr lang="en-US" sz="2000" dirty="0" smtClean="0"/>
                        <a:t>48</a:t>
                      </a:r>
                      <a:endParaRPr lang="el-GR" sz="2000" dirty="0"/>
                    </a:p>
                  </a:txBody>
                  <a:tcPr/>
                </a:tc>
                <a:tc>
                  <a:txBody>
                    <a:bodyPr/>
                    <a:lstStyle/>
                    <a:p>
                      <a:pPr algn="ctr"/>
                      <a:r>
                        <a:rPr lang="en-US" sz="2000" dirty="0" smtClean="0"/>
                        <a:t>184</a:t>
                      </a:r>
                      <a:endParaRPr lang="el-GR" sz="2000" dirty="0"/>
                    </a:p>
                  </a:txBody>
                  <a:tcPr/>
                </a:tc>
                <a:tc>
                  <a:txBody>
                    <a:bodyPr/>
                    <a:lstStyle/>
                    <a:p>
                      <a:pPr algn="ctr"/>
                      <a:r>
                        <a:rPr lang="en-US" sz="2000" dirty="0" smtClean="0"/>
                        <a:t>3.83</a:t>
                      </a:r>
                      <a:endParaRPr lang="el-GR" sz="2000" dirty="0"/>
                    </a:p>
                  </a:txBody>
                  <a:tcPr/>
                </a:tc>
                <a:tc>
                  <a:txBody>
                    <a:bodyPr/>
                    <a:lstStyle/>
                    <a:p>
                      <a:pPr algn="ctr"/>
                      <a:r>
                        <a:rPr lang="en-US" sz="2000" dirty="0" smtClean="0"/>
                        <a:t>50</a:t>
                      </a:r>
                      <a:endParaRPr lang="el-GR" sz="2000" dirty="0"/>
                    </a:p>
                  </a:txBody>
                  <a:tcPr/>
                </a:tc>
              </a:tr>
              <a:tr h="370840">
                <a:tc>
                  <a:txBody>
                    <a:bodyPr/>
                    <a:lstStyle/>
                    <a:p>
                      <a:r>
                        <a:rPr lang="el-GR" sz="2400" dirty="0" smtClean="0">
                          <a:solidFill>
                            <a:srgbClr val="C00000"/>
                          </a:solidFill>
                        </a:rPr>
                        <a:t>Β66</a:t>
                      </a:r>
                      <a:endParaRPr lang="el-GR" sz="2400" dirty="0">
                        <a:solidFill>
                          <a:srgbClr val="C00000"/>
                        </a:solidFill>
                      </a:endParaRPr>
                    </a:p>
                  </a:txBody>
                  <a:tcPr/>
                </a:tc>
                <a:tc>
                  <a:txBody>
                    <a:bodyPr/>
                    <a:lstStyle/>
                    <a:p>
                      <a:pPr algn="ctr"/>
                      <a:r>
                        <a:rPr lang="en-US" sz="2000" dirty="0" smtClean="0"/>
                        <a:t>27</a:t>
                      </a:r>
                      <a:endParaRPr lang="el-GR" sz="2000" dirty="0"/>
                    </a:p>
                  </a:txBody>
                  <a:tcPr/>
                </a:tc>
                <a:tc>
                  <a:txBody>
                    <a:bodyPr/>
                    <a:lstStyle/>
                    <a:p>
                      <a:pPr algn="ctr"/>
                      <a:r>
                        <a:rPr lang="en-US" sz="2000" dirty="0" smtClean="0"/>
                        <a:t>55</a:t>
                      </a:r>
                      <a:endParaRPr lang="el-GR" sz="2000" dirty="0"/>
                    </a:p>
                  </a:txBody>
                  <a:tcPr/>
                </a:tc>
                <a:tc>
                  <a:txBody>
                    <a:bodyPr/>
                    <a:lstStyle/>
                    <a:p>
                      <a:pPr algn="ctr"/>
                      <a:r>
                        <a:rPr lang="en-US" sz="2000" dirty="0" smtClean="0"/>
                        <a:t>2.04</a:t>
                      </a:r>
                      <a:endParaRPr lang="el-GR" sz="2000" dirty="0"/>
                    </a:p>
                  </a:txBody>
                  <a:tcPr/>
                </a:tc>
                <a:tc>
                  <a:txBody>
                    <a:bodyPr/>
                    <a:lstStyle/>
                    <a:p>
                      <a:pPr algn="ctr"/>
                      <a:r>
                        <a:rPr lang="en-US" sz="2000" dirty="0" smtClean="0"/>
                        <a:t>50</a:t>
                      </a:r>
                      <a:endParaRPr lang="el-GR" sz="2000" dirty="0"/>
                    </a:p>
                  </a:txBody>
                  <a:tcPr/>
                </a:tc>
              </a:tr>
              <a:tr h="370840">
                <a:tc>
                  <a:txBody>
                    <a:bodyPr/>
                    <a:lstStyle/>
                    <a:p>
                      <a:r>
                        <a:rPr lang="el-GR" sz="2400" dirty="0" smtClean="0">
                          <a:solidFill>
                            <a:srgbClr val="C00000"/>
                          </a:solidFill>
                        </a:rPr>
                        <a:t>Β72</a:t>
                      </a:r>
                      <a:endParaRPr lang="el-GR" sz="2400" dirty="0">
                        <a:solidFill>
                          <a:srgbClr val="C00000"/>
                        </a:solidFill>
                      </a:endParaRPr>
                    </a:p>
                  </a:txBody>
                  <a:tcPr/>
                </a:tc>
                <a:tc>
                  <a:txBody>
                    <a:bodyPr/>
                    <a:lstStyle/>
                    <a:p>
                      <a:pPr algn="ctr"/>
                      <a:r>
                        <a:rPr lang="el-GR" sz="2000" dirty="0" smtClean="0"/>
                        <a:t>32</a:t>
                      </a:r>
                      <a:endParaRPr lang="el-GR" sz="2000" dirty="0"/>
                    </a:p>
                  </a:txBody>
                  <a:tcPr/>
                </a:tc>
                <a:tc>
                  <a:txBody>
                    <a:bodyPr/>
                    <a:lstStyle/>
                    <a:p>
                      <a:pPr algn="ctr"/>
                      <a:r>
                        <a:rPr lang="en-US" sz="2000" dirty="0" smtClean="0"/>
                        <a:t>88</a:t>
                      </a:r>
                      <a:endParaRPr lang="el-GR" sz="2000" dirty="0"/>
                    </a:p>
                  </a:txBody>
                  <a:tcPr/>
                </a:tc>
                <a:tc>
                  <a:txBody>
                    <a:bodyPr/>
                    <a:lstStyle/>
                    <a:p>
                      <a:pPr algn="ctr"/>
                      <a:r>
                        <a:rPr lang="en-US" sz="2000" dirty="0" smtClean="0"/>
                        <a:t>2.14</a:t>
                      </a:r>
                      <a:endParaRPr lang="el-GR" sz="2000" dirty="0"/>
                    </a:p>
                  </a:txBody>
                  <a:tcPr/>
                </a:tc>
                <a:tc>
                  <a:txBody>
                    <a:bodyPr/>
                    <a:lstStyle/>
                    <a:p>
                      <a:pPr algn="ctr"/>
                      <a:r>
                        <a:rPr lang="en-US" sz="2000" dirty="0" smtClean="0"/>
                        <a:t>40</a:t>
                      </a:r>
                      <a:endParaRPr lang="el-GR" sz="2000" dirty="0"/>
                    </a:p>
                  </a:txBody>
                  <a:tcPr/>
                </a:tc>
              </a:tr>
              <a:tr h="370840">
                <a:tc>
                  <a:txBody>
                    <a:bodyPr/>
                    <a:lstStyle/>
                    <a:p>
                      <a:r>
                        <a:rPr lang="el-GR" sz="2400" dirty="0" smtClean="0">
                          <a:solidFill>
                            <a:srgbClr val="C00000"/>
                          </a:solidFill>
                        </a:rPr>
                        <a:t>Β67</a:t>
                      </a:r>
                      <a:endParaRPr lang="el-GR" sz="2400" dirty="0">
                        <a:solidFill>
                          <a:srgbClr val="C00000"/>
                        </a:solidFill>
                      </a:endParaRPr>
                    </a:p>
                  </a:txBody>
                  <a:tcPr/>
                </a:tc>
                <a:tc>
                  <a:txBody>
                    <a:bodyPr/>
                    <a:lstStyle/>
                    <a:p>
                      <a:pPr algn="ctr"/>
                      <a:r>
                        <a:rPr lang="en-US" sz="2000" dirty="0" smtClean="0"/>
                        <a:t>24</a:t>
                      </a:r>
                      <a:endParaRPr lang="el-GR" sz="2000" dirty="0"/>
                    </a:p>
                  </a:txBody>
                  <a:tcPr/>
                </a:tc>
                <a:tc>
                  <a:txBody>
                    <a:bodyPr/>
                    <a:lstStyle/>
                    <a:p>
                      <a:pPr algn="ctr"/>
                      <a:r>
                        <a:rPr lang="en-US" sz="2000" dirty="0" smtClean="0"/>
                        <a:t>48</a:t>
                      </a:r>
                      <a:endParaRPr lang="el-GR" sz="2000" dirty="0"/>
                    </a:p>
                  </a:txBody>
                  <a:tcPr/>
                </a:tc>
                <a:tc>
                  <a:txBody>
                    <a:bodyPr/>
                    <a:lstStyle/>
                    <a:p>
                      <a:pPr algn="ctr"/>
                      <a:r>
                        <a:rPr lang="en-US" sz="2000" dirty="0" smtClean="0"/>
                        <a:t>2.00</a:t>
                      </a:r>
                      <a:endParaRPr lang="el-GR" sz="2000" dirty="0"/>
                    </a:p>
                  </a:txBody>
                  <a:tcPr/>
                </a:tc>
                <a:tc>
                  <a:txBody>
                    <a:bodyPr/>
                    <a:lstStyle/>
                    <a:p>
                      <a:pPr algn="ctr"/>
                      <a:r>
                        <a:rPr lang="en-US" sz="2000" dirty="0" smtClean="0"/>
                        <a:t>50</a:t>
                      </a:r>
                      <a:endParaRPr lang="el-GR" sz="2000" dirty="0"/>
                    </a:p>
                  </a:txBody>
                  <a:tcPr/>
                </a:tc>
              </a:tr>
              <a:tr h="370840">
                <a:tc>
                  <a:txBody>
                    <a:bodyPr/>
                    <a:lstStyle/>
                    <a:p>
                      <a:r>
                        <a:rPr lang="en-US" sz="2400" dirty="0" smtClean="0">
                          <a:solidFill>
                            <a:srgbClr val="373F28"/>
                          </a:solidFill>
                        </a:rPr>
                        <a:t>PMMA</a:t>
                      </a:r>
                      <a:endParaRPr lang="el-GR" sz="2400" dirty="0">
                        <a:solidFill>
                          <a:srgbClr val="373F28"/>
                        </a:solidFill>
                      </a:endParaRPr>
                    </a:p>
                  </a:txBody>
                  <a:tcPr/>
                </a:tc>
                <a:tc>
                  <a:txBody>
                    <a:bodyPr/>
                    <a:lstStyle/>
                    <a:p>
                      <a:pPr algn="ctr"/>
                      <a:r>
                        <a:rPr lang="en-US" sz="2000" dirty="0" smtClean="0"/>
                        <a:t>48</a:t>
                      </a:r>
                      <a:endParaRPr lang="el-GR" sz="2000" dirty="0"/>
                    </a:p>
                  </a:txBody>
                  <a:tcPr/>
                </a:tc>
                <a:tc>
                  <a:txBody>
                    <a:bodyPr/>
                    <a:lstStyle/>
                    <a:p>
                      <a:pPr algn="ctr"/>
                      <a:r>
                        <a:rPr lang="en-US" sz="2000" dirty="0" smtClean="0"/>
                        <a:t>85</a:t>
                      </a:r>
                      <a:endParaRPr lang="el-GR" sz="2000" dirty="0"/>
                    </a:p>
                  </a:txBody>
                  <a:tcPr/>
                </a:tc>
                <a:tc>
                  <a:txBody>
                    <a:bodyPr/>
                    <a:lstStyle/>
                    <a:p>
                      <a:pPr algn="ctr"/>
                      <a:r>
                        <a:rPr lang="en-US" sz="2000" dirty="0" smtClean="0"/>
                        <a:t>1.77</a:t>
                      </a:r>
                      <a:endParaRPr lang="el-GR" sz="2000" dirty="0"/>
                    </a:p>
                  </a:txBody>
                  <a:tcPr/>
                </a:tc>
                <a:tc>
                  <a:txBody>
                    <a:bodyPr/>
                    <a:lstStyle/>
                    <a:p>
                      <a:pPr algn="ctr"/>
                      <a:r>
                        <a:rPr lang="en-US" sz="2000" dirty="0" smtClean="0"/>
                        <a:t>105</a:t>
                      </a:r>
                      <a:endParaRPr lang="el-GR" sz="2000" dirty="0"/>
                    </a:p>
                  </a:txBody>
                  <a:tcPr/>
                </a:tc>
              </a:tr>
              <a:tr h="370840">
                <a:tc>
                  <a:txBody>
                    <a:bodyPr/>
                    <a:lstStyle/>
                    <a:p>
                      <a:r>
                        <a:rPr lang="en-US" sz="2400" dirty="0" smtClean="0">
                          <a:solidFill>
                            <a:srgbClr val="373F28"/>
                          </a:solidFill>
                        </a:rPr>
                        <a:t>PEMA</a:t>
                      </a:r>
                      <a:endParaRPr lang="el-GR" sz="2400" dirty="0">
                        <a:solidFill>
                          <a:srgbClr val="373F28"/>
                        </a:solidFill>
                      </a:endParaRPr>
                    </a:p>
                  </a:txBody>
                  <a:tcPr/>
                </a:tc>
                <a:tc>
                  <a:txBody>
                    <a:bodyPr/>
                    <a:lstStyle/>
                    <a:p>
                      <a:pPr algn="ctr"/>
                      <a:r>
                        <a:rPr lang="en-US" sz="2000" dirty="0" smtClean="0"/>
                        <a:t>146</a:t>
                      </a:r>
                      <a:endParaRPr lang="el-GR" sz="2000" dirty="0"/>
                    </a:p>
                  </a:txBody>
                  <a:tcPr/>
                </a:tc>
                <a:tc>
                  <a:txBody>
                    <a:bodyPr/>
                    <a:lstStyle/>
                    <a:p>
                      <a:pPr algn="ctr"/>
                      <a:r>
                        <a:rPr lang="en-US" sz="2000" dirty="0" smtClean="0"/>
                        <a:t>328</a:t>
                      </a:r>
                      <a:endParaRPr lang="el-GR" sz="2000" dirty="0"/>
                    </a:p>
                  </a:txBody>
                  <a:tcPr/>
                </a:tc>
                <a:tc>
                  <a:txBody>
                    <a:bodyPr/>
                    <a:lstStyle/>
                    <a:p>
                      <a:pPr algn="ctr"/>
                      <a:r>
                        <a:rPr lang="en-US" sz="2000" dirty="0" smtClean="0"/>
                        <a:t>2.28</a:t>
                      </a:r>
                      <a:endParaRPr lang="el-GR" sz="2000" dirty="0"/>
                    </a:p>
                  </a:txBody>
                  <a:tcPr/>
                </a:tc>
                <a:tc>
                  <a:txBody>
                    <a:bodyPr/>
                    <a:lstStyle/>
                    <a:p>
                      <a:pPr algn="ctr"/>
                      <a:r>
                        <a:rPr lang="en-US" sz="2000" dirty="0" smtClean="0"/>
                        <a:t>63</a:t>
                      </a:r>
                      <a:endParaRPr lang="el-GR" sz="2000" dirty="0"/>
                    </a:p>
                  </a:txBody>
                  <a:tcPr/>
                </a:tc>
              </a:tr>
              <a:tr h="370840">
                <a:tc>
                  <a:txBody>
                    <a:bodyPr/>
                    <a:lstStyle/>
                    <a:p>
                      <a:r>
                        <a:rPr lang="en-US" sz="2400" dirty="0" smtClean="0">
                          <a:solidFill>
                            <a:srgbClr val="373F28"/>
                          </a:solidFill>
                        </a:rPr>
                        <a:t>PBMA</a:t>
                      </a:r>
                      <a:endParaRPr lang="el-GR" sz="2400" dirty="0">
                        <a:solidFill>
                          <a:srgbClr val="373F28"/>
                        </a:solidFill>
                      </a:endParaRPr>
                    </a:p>
                  </a:txBody>
                  <a:tcPr/>
                </a:tc>
                <a:tc>
                  <a:txBody>
                    <a:bodyPr/>
                    <a:lstStyle/>
                    <a:p>
                      <a:pPr algn="ctr"/>
                      <a:r>
                        <a:rPr lang="en-US" sz="2000" dirty="0" smtClean="0"/>
                        <a:t>92</a:t>
                      </a:r>
                      <a:endParaRPr lang="el-GR" sz="2000" dirty="0"/>
                    </a:p>
                  </a:txBody>
                  <a:tcPr/>
                </a:tc>
                <a:tc>
                  <a:txBody>
                    <a:bodyPr/>
                    <a:lstStyle/>
                    <a:p>
                      <a:pPr algn="ctr"/>
                      <a:r>
                        <a:rPr lang="en-US" sz="2000" dirty="0" smtClean="0"/>
                        <a:t>257</a:t>
                      </a:r>
                      <a:endParaRPr lang="el-GR" sz="2000" dirty="0"/>
                    </a:p>
                  </a:txBody>
                  <a:tcPr/>
                </a:tc>
                <a:tc>
                  <a:txBody>
                    <a:bodyPr/>
                    <a:lstStyle/>
                    <a:p>
                      <a:pPr algn="ctr"/>
                      <a:r>
                        <a:rPr lang="en-US" sz="2000" dirty="0" smtClean="0"/>
                        <a:t>2.79</a:t>
                      </a:r>
                      <a:endParaRPr lang="el-GR" sz="2000" dirty="0"/>
                    </a:p>
                  </a:txBody>
                  <a:tcPr/>
                </a:tc>
                <a:tc>
                  <a:txBody>
                    <a:bodyPr/>
                    <a:lstStyle/>
                    <a:p>
                      <a:pPr algn="ctr"/>
                      <a:r>
                        <a:rPr lang="en-US" sz="2000" dirty="0" smtClean="0"/>
                        <a:t>15</a:t>
                      </a:r>
                      <a:endParaRPr lang="el-GR" sz="2000" dirty="0"/>
                    </a:p>
                  </a:txBody>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82036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l-GR" dirty="0" smtClean="0"/>
              <a:t>Βινυλικά πολυμερή</a:t>
            </a:r>
          </a:p>
        </p:txBody>
      </p:sp>
      <p:sp>
        <p:nvSpPr>
          <p:cNvPr id="66563" name="Rectangle 3"/>
          <p:cNvSpPr>
            <a:spLocks noGrp="1" noChangeArrowheads="1"/>
          </p:cNvSpPr>
          <p:nvPr>
            <p:ph type="body" idx="1"/>
          </p:nvPr>
        </p:nvSpPr>
        <p:spPr>
          <a:xfrm>
            <a:off x="1187624" y="3645024"/>
            <a:ext cx="7499176" cy="2481139"/>
          </a:xfrm>
        </p:spPr>
        <p:txBody>
          <a:bodyPr/>
          <a:lstStyle/>
          <a:p>
            <a:r>
              <a:rPr lang="el-GR" dirty="0"/>
              <a:t>Πολυβινυλική αλκοόλη (</a:t>
            </a:r>
            <a:r>
              <a:rPr lang="en-US" dirty="0"/>
              <a:t>polyvinyl alcohol</a:t>
            </a:r>
            <a:r>
              <a:rPr lang="el-GR" dirty="0"/>
              <a:t>, </a:t>
            </a:r>
            <a:r>
              <a:rPr lang="en-US" dirty="0"/>
              <a:t>PVA</a:t>
            </a:r>
            <a:r>
              <a:rPr lang="el-GR" dirty="0"/>
              <a:t>)</a:t>
            </a:r>
            <a:endParaRPr lang="en-US" dirty="0"/>
          </a:p>
          <a:p>
            <a:r>
              <a:rPr lang="el-GR" dirty="0" smtClean="0"/>
              <a:t>Οξικός πολυβινυλεστέρας (</a:t>
            </a:r>
            <a:r>
              <a:rPr lang="en-US" dirty="0" smtClean="0"/>
              <a:t>polyvinyl acetate</a:t>
            </a:r>
            <a:r>
              <a:rPr lang="el-GR" dirty="0" smtClean="0"/>
              <a:t>)</a:t>
            </a:r>
            <a:endParaRPr lang="en-US" dirty="0" smtClean="0"/>
          </a:p>
          <a:p>
            <a:r>
              <a:rPr lang="el-GR" dirty="0" smtClean="0"/>
              <a:t>Πολυβινυλικές ακετάλες (</a:t>
            </a:r>
            <a:r>
              <a:rPr lang="en-US" dirty="0" smtClean="0"/>
              <a:t>polyvinyl acetal</a:t>
            </a:r>
            <a:r>
              <a:rPr lang="el-GR" dirty="0" smtClean="0"/>
              <a:t>, </a:t>
            </a:r>
            <a:r>
              <a:rPr lang="en-US" dirty="0" smtClean="0"/>
              <a:t>PVAc)</a:t>
            </a:r>
            <a:endParaRPr lang="el-GR" dirty="0" smtClean="0"/>
          </a:p>
        </p:txBody>
      </p:sp>
      <p:graphicFrame>
        <p:nvGraphicFramePr>
          <p:cNvPr id="3" name="Object 2"/>
          <p:cNvGraphicFramePr>
            <a:graphicFrameLocks noChangeAspect="1"/>
          </p:cNvGraphicFramePr>
          <p:nvPr>
            <p:extLst/>
          </p:nvPr>
        </p:nvGraphicFramePr>
        <p:xfrm>
          <a:off x="1619672" y="1605860"/>
          <a:ext cx="1770063" cy="1414463"/>
        </p:xfrm>
        <a:graphic>
          <a:graphicData uri="http://schemas.openxmlformats.org/presentationml/2006/ole">
            <mc:AlternateContent xmlns:mc="http://schemas.openxmlformats.org/markup-compatibility/2006">
              <mc:Choice xmlns:v="urn:schemas-microsoft-com:vml" Requires="v">
                <p:oleObj spid="_x0000_s10255" name="ChemSketch" r:id="rId3" imgW="1770840" imgH="1414440" progId="ACD.ChemSketch.20">
                  <p:embed/>
                </p:oleObj>
              </mc:Choice>
              <mc:Fallback>
                <p:oleObj name="ChemSketch" r:id="rId3" imgW="1770840" imgH="1414440" progId="ACD.ChemSketch.20">
                  <p:embed/>
                  <p:pic>
                    <p:nvPicPr>
                      <p:cNvPr id="0" name=""/>
                      <p:cNvPicPr/>
                      <p:nvPr/>
                    </p:nvPicPr>
                    <p:blipFill>
                      <a:blip r:embed="rId4"/>
                      <a:stretch>
                        <a:fillRect/>
                      </a:stretch>
                    </p:blipFill>
                    <p:spPr>
                      <a:xfrm>
                        <a:off x="1619672" y="1605860"/>
                        <a:ext cx="1770063" cy="1414463"/>
                      </a:xfrm>
                      <a:prstGeom prst="rect">
                        <a:avLst/>
                      </a:prstGeom>
                    </p:spPr>
                  </p:pic>
                </p:oleObj>
              </mc:Fallback>
            </mc:AlternateContent>
          </a:graphicData>
        </a:graphic>
      </p:graphicFrame>
      <p:sp>
        <p:nvSpPr>
          <p:cNvPr id="4" name="TextBox 3"/>
          <p:cNvSpPr txBox="1"/>
          <p:nvPr/>
        </p:nvSpPr>
        <p:spPr>
          <a:xfrm>
            <a:off x="3563888" y="2070486"/>
            <a:ext cx="4798108" cy="461665"/>
          </a:xfrm>
          <a:prstGeom prst="rect">
            <a:avLst/>
          </a:prstGeom>
          <a:noFill/>
        </p:spPr>
        <p:txBody>
          <a:bodyPr wrap="none" rtlCol="0">
            <a:spAutoFit/>
          </a:bodyPr>
          <a:lstStyle/>
          <a:p>
            <a:r>
              <a:rPr lang="el-GR" sz="2400" dirty="0" smtClean="0">
                <a:solidFill>
                  <a:prstClr val="black"/>
                </a:solidFill>
              </a:rPr>
              <a:t>Μητρική ένωση: βινυλική αλκοόλη</a:t>
            </a:r>
            <a:endParaRPr lang="el-GR" sz="2400"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624143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l-GR" dirty="0" smtClean="0"/>
              <a:t>Θερμοπλαστικά πολυμερή</a:t>
            </a:r>
          </a:p>
        </p:txBody>
      </p:sp>
      <p:sp>
        <p:nvSpPr>
          <p:cNvPr id="53251" name="Rectangle 3"/>
          <p:cNvSpPr>
            <a:spLocks noGrp="1" noChangeArrowheads="1"/>
          </p:cNvSpPr>
          <p:nvPr>
            <p:ph idx="1"/>
          </p:nvPr>
        </p:nvSpPr>
        <p:spPr/>
        <p:txBody>
          <a:bodyPr>
            <a:noAutofit/>
          </a:bodyPr>
          <a:lstStyle/>
          <a:p>
            <a:pPr eaLnBrk="1" hangingPunct="1">
              <a:lnSpc>
                <a:spcPct val="80000"/>
              </a:lnSpc>
            </a:pPr>
            <a:r>
              <a:rPr lang="el-GR" dirty="0" smtClean="0"/>
              <a:t>Τα θερμοπλαστικά γίνονται μαλακότερα όταν θερμαίνονται (και κατά περίπτωση υγροποιούνται) και σκληρύνονται όταν ψύχονται. </a:t>
            </a:r>
          </a:p>
          <a:p>
            <a:pPr eaLnBrk="1" hangingPunct="1">
              <a:lnSpc>
                <a:spcPct val="80000"/>
              </a:lnSpc>
            </a:pPr>
            <a:r>
              <a:rPr lang="el-GR" dirty="0" smtClean="0"/>
              <a:t>Οι διαδικασίες αυτές είναι αντιστρεπτές και μπορούν να επαναληφθούν. </a:t>
            </a:r>
          </a:p>
          <a:p>
            <a:pPr eaLnBrk="1" hangingPunct="1">
              <a:lnSpc>
                <a:spcPct val="80000"/>
              </a:lnSpc>
            </a:pPr>
            <a:r>
              <a:rPr lang="el-GR" dirty="0" smtClean="0"/>
              <a:t>Σε μοριακό επίπεδο, καθώς αυξάνεται η θερμοκρασία, οι δευτερογενείς διαμοριακές δυνάμεις μειώνονται (λόγω αυξημένης διαμοριακής κίνησης). </a:t>
            </a:r>
          </a:p>
          <a:p>
            <a:pPr eaLnBrk="1" hangingPunct="1">
              <a:lnSpc>
                <a:spcPct val="80000"/>
              </a:lnSpc>
            </a:pPr>
            <a:r>
              <a:rPr lang="el-GR" dirty="0" smtClean="0"/>
              <a:t>Τα θερμοπλαστικά υλικά είναι σχετικώς μαλακά και όλκιμα. </a:t>
            </a:r>
          </a:p>
          <a:p>
            <a:pPr eaLnBrk="1" hangingPunct="1">
              <a:lnSpc>
                <a:spcPct val="80000"/>
              </a:lnSpc>
            </a:pPr>
            <a:r>
              <a:rPr lang="el-GR" dirty="0" smtClean="0"/>
              <a:t>Τα περισσότερα γραμμικά πολυμερή, καθώς και εκείνα που έχουν διακλαδισμένες δομές με ευέλικτες αλυσίδες είναι θερμοπλαστικά.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800052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1 - Τίτλος"/>
          <p:cNvSpPr>
            <a:spLocks noGrp="1"/>
          </p:cNvSpPr>
          <p:nvPr>
            <p:ph type="title"/>
          </p:nvPr>
        </p:nvSpPr>
        <p:spPr>
          <a:xfrm>
            <a:off x="457200" y="274638"/>
            <a:ext cx="8229600" cy="944562"/>
          </a:xfrm>
        </p:spPr>
        <p:txBody>
          <a:bodyPr/>
          <a:lstStyle/>
          <a:p>
            <a:r>
              <a:rPr lang="el-GR" sz="4000" dirty="0" smtClean="0">
                <a:latin typeface="+mn-lt"/>
              </a:rPr>
              <a:t>Πολυβινυλική αλκοόλη</a:t>
            </a:r>
            <a:r>
              <a:rPr lang="en-US" sz="4000" dirty="0" smtClean="0">
                <a:latin typeface="+mn-lt"/>
              </a:rPr>
              <a:t> </a:t>
            </a:r>
            <a:r>
              <a:rPr lang="en-US" sz="4000" dirty="0" smtClean="0">
                <a:latin typeface="+mn-lt"/>
                <a:cs typeface="Times New Roman" pitchFamily="18" charset="0"/>
              </a:rPr>
              <a:t>(PVA, PV</a:t>
            </a:r>
            <a:r>
              <a:rPr lang="en-US" sz="4000" i="1" dirty="0" smtClean="0">
                <a:latin typeface="+mn-lt"/>
                <a:cs typeface="Times New Roman" pitchFamily="18" charset="0"/>
              </a:rPr>
              <a:t>Al</a:t>
            </a:r>
            <a:r>
              <a:rPr lang="en-US" sz="4000" dirty="0" smtClean="0">
                <a:latin typeface="+mn-lt"/>
                <a:cs typeface="Times New Roman" pitchFamily="18" charset="0"/>
              </a:rPr>
              <a:t>)</a:t>
            </a:r>
            <a:endParaRPr lang="el-GR" sz="4000" dirty="0" smtClean="0">
              <a:latin typeface="+mn-lt"/>
              <a:cs typeface="Times New Roman" pitchFamily="18" charset="0"/>
            </a:endParaRPr>
          </a:p>
        </p:txBody>
      </p:sp>
      <p:sp>
        <p:nvSpPr>
          <p:cNvPr id="19461" name="2 - Θέση περιεχομένου"/>
          <p:cNvSpPr>
            <a:spLocks noGrp="1"/>
          </p:cNvSpPr>
          <p:nvPr>
            <p:ph idx="1"/>
          </p:nvPr>
        </p:nvSpPr>
        <p:spPr>
          <a:xfrm>
            <a:off x="539552" y="4558504"/>
            <a:ext cx="2930606" cy="1499592"/>
          </a:xfrm>
        </p:spPr>
        <p:txBody>
          <a:bodyPr>
            <a:noAutofit/>
          </a:bodyPr>
          <a:lstStyle/>
          <a:p>
            <a:pPr>
              <a:buFontTx/>
              <a:buNone/>
            </a:pPr>
            <a:r>
              <a:rPr lang="el-GR" sz="2000" i="1" dirty="0" smtClean="0"/>
              <a:t>Υποθετικό</a:t>
            </a:r>
            <a:r>
              <a:rPr lang="en-US" sz="2000" dirty="0" smtClean="0"/>
              <a:t> </a:t>
            </a:r>
            <a:r>
              <a:rPr lang="el-GR" sz="2000" dirty="0" smtClean="0"/>
              <a:t>μονομερές (δεν υπάρχει σε σταθερή μορφή): βινυλική αλκοόλη</a:t>
            </a:r>
          </a:p>
        </p:txBody>
      </p:sp>
      <p:graphicFrame>
        <p:nvGraphicFramePr>
          <p:cNvPr id="19458" name="Object 2"/>
          <p:cNvGraphicFramePr>
            <a:graphicFrameLocks noChangeAspect="1"/>
          </p:cNvGraphicFramePr>
          <p:nvPr>
            <p:extLst>
              <p:ext uri="{D42A27DB-BD31-4B8C-83A1-F6EECF244321}">
                <p14:modId xmlns:p14="http://schemas.microsoft.com/office/powerpoint/2010/main" val="3951626091"/>
              </p:ext>
            </p:extLst>
          </p:nvPr>
        </p:nvGraphicFramePr>
        <p:xfrm>
          <a:off x="1054480" y="1947500"/>
          <a:ext cx="2085292" cy="1662623"/>
        </p:xfrm>
        <a:graphic>
          <a:graphicData uri="http://schemas.openxmlformats.org/presentationml/2006/ole">
            <mc:AlternateContent xmlns:mc="http://schemas.openxmlformats.org/markup-compatibility/2006">
              <mc:Choice xmlns:v="urn:schemas-microsoft-com:vml" Requires="v">
                <p:oleObj spid="_x0000_s11294" name="ChemSketch" r:id="rId3" imgW="1770840" imgH="1411200" progId="ACD.ChemSketch.20">
                  <p:embed/>
                </p:oleObj>
              </mc:Choice>
              <mc:Fallback>
                <p:oleObj name="ChemSketch" r:id="rId3" imgW="1770840" imgH="14112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480" y="1947500"/>
                        <a:ext cx="2085292" cy="1662623"/>
                      </a:xfrm>
                      <a:prstGeom prst="rect">
                        <a:avLst/>
                      </a:prstGeom>
                      <a:noFill/>
                      <a:ln>
                        <a:noFill/>
                      </a:ln>
                      <a:effectLst/>
                      <a:extLst/>
                    </p:spPr>
                  </p:pic>
                </p:oleObj>
              </mc:Fallback>
            </mc:AlternateContent>
          </a:graphicData>
        </a:graphic>
      </p:graphicFrame>
      <p:graphicFrame>
        <p:nvGraphicFramePr>
          <p:cNvPr id="19459" name="Object 4"/>
          <p:cNvGraphicFramePr>
            <a:graphicFrameLocks noChangeAspect="1"/>
          </p:cNvGraphicFramePr>
          <p:nvPr>
            <p:extLst>
              <p:ext uri="{D42A27DB-BD31-4B8C-83A1-F6EECF244321}">
                <p14:modId xmlns:p14="http://schemas.microsoft.com/office/powerpoint/2010/main" val="3532543912"/>
              </p:ext>
            </p:extLst>
          </p:nvPr>
        </p:nvGraphicFramePr>
        <p:xfrm>
          <a:off x="5292080" y="1676399"/>
          <a:ext cx="2627313" cy="1917700"/>
        </p:xfrm>
        <a:graphic>
          <a:graphicData uri="http://schemas.openxmlformats.org/presentationml/2006/ole">
            <mc:AlternateContent xmlns:mc="http://schemas.openxmlformats.org/markup-compatibility/2006">
              <mc:Choice xmlns:v="urn:schemas-microsoft-com:vml" Requires="v">
                <p:oleObj spid="_x0000_s11295" name="ChemSketch" r:id="rId5" imgW="2627280" imgH="1917360" progId="ACD.ChemSketch.20">
                  <p:embed/>
                </p:oleObj>
              </mc:Choice>
              <mc:Fallback>
                <p:oleObj name="ChemSketch" r:id="rId5" imgW="2627280" imgH="19173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676399"/>
                        <a:ext cx="26273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6 - TextBox"/>
          <p:cNvSpPr txBox="1">
            <a:spLocks noChangeArrowheads="1"/>
          </p:cNvSpPr>
          <p:nvPr/>
        </p:nvSpPr>
        <p:spPr bwMode="auto">
          <a:xfrm>
            <a:off x="6012160" y="3625848"/>
            <a:ext cx="1416050" cy="646113"/>
          </a:xfrm>
          <a:prstGeom prst="rect">
            <a:avLst/>
          </a:prstGeom>
          <a:noFill/>
          <a:ln w="9525">
            <a:noFill/>
            <a:miter lim="800000"/>
            <a:headEnd/>
            <a:tailEnd/>
          </a:ln>
        </p:spPr>
        <p:txBody>
          <a:bodyPr wrap="none">
            <a:spAutoFit/>
          </a:bodyPr>
          <a:lstStyle/>
          <a:p>
            <a:pPr algn="ctr"/>
            <a:r>
              <a:rPr lang="el-GR" dirty="0">
                <a:solidFill>
                  <a:prstClr val="black"/>
                </a:solidFill>
              </a:rPr>
              <a:t>Τ</a:t>
            </a:r>
            <a:r>
              <a:rPr lang="en-US" dirty="0">
                <a:solidFill>
                  <a:prstClr val="black"/>
                </a:solidFill>
              </a:rPr>
              <a:t>g</a:t>
            </a:r>
            <a:r>
              <a:rPr lang="el-GR" dirty="0">
                <a:solidFill>
                  <a:prstClr val="black"/>
                </a:solidFill>
              </a:rPr>
              <a:t>: 80-90˚</a:t>
            </a:r>
            <a:r>
              <a:rPr lang="en-US" dirty="0">
                <a:solidFill>
                  <a:prstClr val="black"/>
                </a:solidFill>
              </a:rPr>
              <a:t>C</a:t>
            </a:r>
          </a:p>
          <a:p>
            <a:pPr algn="ctr"/>
            <a:r>
              <a:rPr lang="el-GR" dirty="0">
                <a:solidFill>
                  <a:prstClr val="black"/>
                </a:solidFill>
              </a:rPr>
              <a:t>Τ</a:t>
            </a:r>
            <a:r>
              <a:rPr lang="en-US" dirty="0">
                <a:solidFill>
                  <a:prstClr val="black"/>
                </a:solidFill>
              </a:rPr>
              <a:t>m</a:t>
            </a:r>
            <a:r>
              <a:rPr lang="el-GR" dirty="0">
                <a:solidFill>
                  <a:prstClr val="black"/>
                </a:solidFill>
              </a:rPr>
              <a:t>: </a:t>
            </a:r>
            <a:r>
              <a:rPr lang="en-US" dirty="0">
                <a:solidFill>
                  <a:prstClr val="black"/>
                </a:solidFill>
              </a:rPr>
              <a:t>230</a:t>
            </a:r>
            <a:r>
              <a:rPr lang="el-GR" dirty="0">
                <a:solidFill>
                  <a:prstClr val="black"/>
                </a:solidFill>
              </a:rPr>
              <a:t>˚</a:t>
            </a:r>
            <a:r>
              <a:rPr lang="en-US" dirty="0">
                <a:solidFill>
                  <a:prstClr val="black"/>
                </a:solidFill>
              </a:rPr>
              <a:t>C</a:t>
            </a:r>
            <a:endParaRPr lang="el-GR" dirty="0">
              <a:solidFill>
                <a:prstClr val="black"/>
              </a:solidFill>
            </a:endParaRPr>
          </a:p>
        </p:txBody>
      </p:sp>
      <p:sp>
        <p:nvSpPr>
          <p:cNvPr id="8" name="2 - Θέση περιεχομένου"/>
          <p:cNvSpPr txBox="1">
            <a:spLocks/>
          </p:cNvSpPr>
          <p:nvPr/>
        </p:nvSpPr>
        <p:spPr bwMode="auto">
          <a:xfrm>
            <a:off x="3995936" y="4407890"/>
            <a:ext cx="4824536" cy="1800821"/>
          </a:xfrm>
          <a:prstGeom prst="rect">
            <a:avLst/>
          </a:prstGeom>
          <a:noFill/>
          <a:ln w="9525">
            <a:noFill/>
            <a:miter lim="800000"/>
            <a:headEnd/>
            <a:tailEnd/>
          </a:ln>
        </p:spPr>
        <p:txBody>
          <a:bodyPr/>
          <a:lstStyle/>
          <a:p>
            <a:pPr marL="342900" indent="-342900" eaLnBrk="0" hangingPunct="0">
              <a:spcBef>
                <a:spcPct val="20000"/>
              </a:spcBef>
              <a:defRPr/>
            </a:pPr>
            <a:r>
              <a:rPr lang="el-GR" i="1" kern="0" dirty="0">
                <a:solidFill>
                  <a:prstClr val="black"/>
                </a:solidFill>
                <a:latin typeface="Calibri"/>
              </a:rPr>
              <a:t>	</a:t>
            </a:r>
            <a:r>
              <a:rPr lang="el-GR" sz="2000" i="1" kern="0" dirty="0">
                <a:solidFill>
                  <a:prstClr val="black"/>
                </a:solidFill>
                <a:latin typeface="+mn-lt"/>
              </a:rPr>
              <a:t>Επειδή το</a:t>
            </a:r>
            <a:r>
              <a:rPr lang="en-US" sz="2000" kern="0" dirty="0">
                <a:solidFill>
                  <a:prstClr val="black"/>
                </a:solidFill>
                <a:latin typeface="+mn-lt"/>
              </a:rPr>
              <a:t> </a:t>
            </a:r>
            <a:r>
              <a:rPr lang="el-GR" sz="2000" kern="0" dirty="0">
                <a:solidFill>
                  <a:prstClr val="black"/>
                </a:solidFill>
                <a:latin typeface="+mn-lt"/>
              </a:rPr>
              <a:t>μονομερές δεν υπάρχει σε σταθερή μορφή, παρασκευάζεται από υδρόλυση  ενός άλλου πολυμερούς, του </a:t>
            </a:r>
            <a:r>
              <a:rPr lang="el-GR" sz="2000" b="1" kern="0" dirty="0">
                <a:solidFill>
                  <a:prstClr val="black"/>
                </a:solidFill>
                <a:latin typeface="+mn-lt"/>
              </a:rPr>
              <a:t>οξικού </a:t>
            </a:r>
            <a:r>
              <a:rPr lang="el-GR" sz="2000" b="1" kern="0" dirty="0" smtClean="0">
                <a:solidFill>
                  <a:prstClr val="black"/>
                </a:solidFill>
                <a:latin typeface="+mn-lt"/>
              </a:rPr>
              <a:t>πολυβινυλεστέρα</a:t>
            </a:r>
            <a:r>
              <a:rPr lang="en-US" sz="2000" b="1" kern="0" dirty="0" smtClean="0">
                <a:solidFill>
                  <a:prstClr val="black"/>
                </a:solidFill>
                <a:latin typeface="+mn-lt"/>
              </a:rPr>
              <a:t> </a:t>
            </a:r>
            <a:r>
              <a:rPr lang="en-US" sz="2000" kern="0" dirty="0" smtClean="0">
                <a:solidFill>
                  <a:prstClr val="black"/>
                </a:solidFill>
                <a:latin typeface="+mn-lt"/>
              </a:rPr>
              <a:t>(Mowilith</a:t>
            </a:r>
            <a:r>
              <a:rPr lang="en-US" sz="2000" kern="0" dirty="0">
                <a:solidFill>
                  <a:prstClr val="black"/>
                </a:solidFill>
                <a:latin typeface="+mn-lt"/>
              </a:rPr>
              <a:t>®</a:t>
            </a:r>
            <a:r>
              <a:rPr lang="en-US" sz="2000" kern="0" dirty="0" smtClean="0">
                <a:solidFill>
                  <a:prstClr val="black"/>
                </a:solidFill>
                <a:latin typeface="+mn-lt"/>
              </a:rPr>
              <a:t>, Vinavyl</a:t>
            </a:r>
            <a:r>
              <a:rPr lang="en-US" sz="2000" kern="0" dirty="0">
                <a:solidFill>
                  <a:prstClr val="black"/>
                </a:solidFill>
                <a:latin typeface="+mn-lt"/>
              </a:rPr>
              <a:t>®</a:t>
            </a:r>
            <a:r>
              <a:rPr lang="el-GR" sz="2000" kern="0" dirty="0" smtClean="0">
                <a:solidFill>
                  <a:prstClr val="black"/>
                </a:solidFill>
                <a:latin typeface="+mn-lt"/>
              </a:rPr>
              <a:t>)</a:t>
            </a:r>
            <a:r>
              <a:rPr lang="en-US" sz="2000" kern="0" dirty="0" smtClean="0">
                <a:solidFill>
                  <a:prstClr val="black"/>
                </a:solidFill>
                <a:latin typeface="+mn-lt"/>
              </a:rPr>
              <a:t>.</a:t>
            </a:r>
            <a:endParaRPr lang="el-GR" sz="2000" kern="0" dirty="0">
              <a:solidFill>
                <a:prstClr val="black"/>
              </a:solidFill>
              <a:latin typeface="+mn-lt"/>
            </a:endParaRPr>
          </a:p>
        </p:txBody>
      </p:sp>
      <p:grpSp>
        <p:nvGrpSpPr>
          <p:cNvPr id="4" name="Group 3"/>
          <p:cNvGrpSpPr/>
          <p:nvPr/>
        </p:nvGrpSpPr>
        <p:grpSpPr>
          <a:xfrm>
            <a:off x="3419872" y="2032991"/>
            <a:ext cx="1633396" cy="917322"/>
            <a:chOff x="2845268" y="1969956"/>
            <a:chExt cx="1633396" cy="917322"/>
          </a:xfrm>
        </p:grpSpPr>
        <p:sp>
          <p:nvSpPr>
            <p:cNvPr id="2" name="Right Arrow 1"/>
            <p:cNvSpPr/>
            <p:nvPr/>
          </p:nvSpPr>
          <p:spPr>
            <a:xfrm>
              <a:off x="3091644" y="2383222"/>
              <a:ext cx="1099356"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TextBox 2"/>
            <p:cNvSpPr txBox="1"/>
            <p:nvPr/>
          </p:nvSpPr>
          <p:spPr>
            <a:xfrm>
              <a:off x="2845268" y="1969956"/>
              <a:ext cx="1633396" cy="369332"/>
            </a:xfrm>
            <a:prstGeom prst="rect">
              <a:avLst/>
            </a:prstGeom>
            <a:noFill/>
          </p:spPr>
          <p:txBody>
            <a:bodyPr wrap="none" rtlCol="0">
              <a:spAutoFit/>
            </a:bodyPr>
            <a:lstStyle/>
            <a:p>
              <a:r>
                <a:rPr lang="el-GR" dirty="0" smtClean="0">
                  <a:solidFill>
                    <a:prstClr val="black"/>
                  </a:solidFill>
                </a:rPr>
                <a:t>πολυμερισμός</a:t>
              </a:r>
              <a:endParaRPr lang="el-GR" dirty="0">
                <a:solidFill>
                  <a:prstClr val="black"/>
                </a:solidFill>
              </a:endParaRPr>
            </a:p>
          </p:txBody>
        </p:sp>
      </p:gr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524220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Οξικός πολυβινυλεστέρας</a:t>
            </a:r>
            <a:r>
              <a:rPr lang="en-US" dirty="0"/>
              <a:t> (PVAc)</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882616170"/>
              </p:ext>
            </p:extLst>
          </p:nvPr>
        </p:nvGraphicFramePr>
        <p:xfrm>
          <a:off x="251520" y="1412776"/>
          <a:ext cx="4956176" cy="3422650"/>
        </p:xfrm>
        <a:graphic>
          <a:graphicData uri="http://schemas.openxmlformats.org/presentationml/2006/ole">
            <mc:AlternateContent xmlns:mc="http://schemas.openxmlformats.org/markup-compatibility/2006">
              <mc:Choice xmlns:v="urn:schemas-microsoft-com:vml" Requires="v">
                <p:oleObj spid="_x0000_s16410" name="ChemSketch" r:id="rId3" imgW="4956120" imgH="3422880" progId="ACD.ChemSketch.20">
                  <p:embed/>
                </p:oleObj>
              </mc:Choice>
              <mc:Fallback>
                <p:oleObj name="ChemSketch" r:id="rId3" imgW="4956120" imgH="3422880" progId="ACD.ChemSketch.20">
                  <p:embed/>
                  <p:pic>
                    <p:nvPicPr>
                      <p:cNvPr id="0" name=""/>
                      <p:cNvPicPr>
                        <a:picLocks noChangeAspect="1" noChangeArrowheads="1"/>
                      </p:cNvPicPr>
                      <p:nvPr/>
                    </p:nvPicPr>
                    <p:blipFill>
                      <a:blip r:embed="rId4"/>
                      <a:srcRect/>
                      <a:stretch>
                        <a:fillRect/>
                      </a:stretch>
                    </p:blipFill>
                    <p:spPr bwMode="auto">
                      <a:xfrm>
                        <a:off x="251520" y="1412776"/>
                        <a:ext cx="4956176"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2 - Θέση περιεχομένου"/>
          <p:cNvSpPr>
            <a:spLocks noGrp="1"/>
          </p:cNvSpPr>
          <p:nvPr>
            <p:ph idx="1"/>
          </p:nvPr>
        </p:nvSpPr>
        <p:spPr>
          <a:xfrm>
            <a:off x="1763688" y="5013176"/>
            <a:ext cx="2232248" cy="792088"/>
          </a:xfrm>
        </p:spPr>
        <p:txBody>
          <a:bodyPr>
            <a:noAutofit/>
          </a:bodyPr>
          <a:lstStyle/>
          <a:p>
            <a:pPr>
              <a:buFontTx/>
              <a:buNone/>
            </a:pPr>
            <a:r>
              <a:rPr lang="el-GR" sz="2000" dirty="0" smtClean="0"/>
              <a:t>μονομερές: οξικός βινυλεστέρας</a:t>
            </a:r>
          </a:p>
        </p:txBody>
      </p:sp>
      <p:sp>
        <p:nvSpPr>
          <p:cNvPr id="7" name="TextBox 6"/>
          <p:cNvSpPr txBox="1"/>
          <p:nvPr/>
        </p:nvSpPr>
        <p:spPr>
          <a:xfrm>
            <a:off x="4139952" y="4149080"/>
            <a:ext cx="1687834" cy="400110"/>
          </a:xfrm>
          <a:prstGeom prst="rect">
            <a:avLst/>
          </a:prstGeom>
          <a:noFill/>
        </p:spPr>
        <p:txBody>
          <a:bodyPr wrap="none" rtlCol="0">
            <a:spAutoFit/>
          </a:bodyPr>
          <a:lstStyle/>
          <a:p>
            <a:r>
              <a:rPr lang="el-GR" sz="2000" dirty="0" smtClean="0">
                <a:solidFill>
                  <a:prstClr val="black"/>
                </a:solidFill>
                <a:latin typeface="+mn-lt"/>
              </a:rPr>
              <a:t>πολυμερισμός</a:t>
            </a:r>
            <a:endParaRPr lang="el-GR" sz="2000" dirty="0">
              <a:solidFill>
                <a:prstClr val="black"/>
              </a:solidFill>
              <a:latin typeface="+mn-lt"/>
            </a:endParaRPr>
          </a:p>
        </p:txBody>
      </p:sp>
      <p:sp>
        <p:nvSpPr>
          <p:cNvPr id="8" name="Right Arrow 7"/>
          <p:cNvSpPr/>
          <p:nvPr/>
        </p:nvSpPr>
        <p:spPr>
          <a:xfrm>
            <a:off x="4418385" y="3703340"/>
            <a:ext cx="1099356"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781156191"/>
              </p:ext>
            </p:extLst>
          </p:nvPr>
        </p:nvGraphicFramePr>
        <p:xfrm>
          <a:off x="5796174" y="1916832"/>
          <a:ext cx="2819400" cy="2535238"/>
        </p:xfrm>
        <a:graphic>
          <a:graphicData uri="http://schemas.openxmlformats.org/presentationml/2006/ole">
            <mc:AlternateContent xmlns:mc="http://schemas.openxmlformats.org/markup-compatibility/2006">
              <mc:Choice xmlns:v="urn:schemas-microsoft-com:vml" Requires="v">
                <p:oleObj spid="_x0000_s16411" name="ChemSketch" r:id="rId5" imgW="2819520" imgH="2535840" progId="ACD.ChemSketch.20">
                  <p:embed/>
                </p:oleObj>
              </mc:Choice>
              <mc:Fallback>
                <p:oleObj name="ChemSketch" r:id="rId5" imgW="2819520" imgH="253584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74" y="1916832"/>
                        <a:ext cx="2819400"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6 - TextBox"/>
          <p:cNvSpPr txBox="1">
            <a:spLocks noChangeArrowheads="1"/>
          </p:cNvSpPr>
          <p:nvPr/>
        </p:nvSpPr>
        <p:spPr bwMode="auto">
          <a:xfrm>
            <a:off x="6804248" y="4633429"/>
            <a:ext cx="1512704" cy="707886"/>
          </a:xfrm>
          <a:prstGeom prst="rect">
            <a:avLst/>
          </a:prstGeom>
          <a:noFill/>
          <a:ln w="9525">
            <a:noFill/>
            <a:miter lim="800000"/>
            <a:headEnd/>
            <a:tailEnd/>
          </a:ln>
        </p:spPr>
        <p:txBody>
          <a:bodyPr wrap="square">
            <a:spAutoFit/>
          </a:bodyPr>
          <a:lstStyle/>
          <a:p>
            <a:pPr algn="ctr"/>
            <a:r>
              <a:rPr lang="el-GR" sz="2000" dirty="0">
                <a:solidFill>
                  <a:prstClr val="black"/>
                </a:solidFill>
                <a:latin typeface="+mn-lt"/>
              </a:rPr>
              <a:t>Τ</a:t>
            </a:r>
            <a:r>
              <a:rPr lang="en-US" sz="2000" dirty="0">
                <a:solidFill>
                  <a:prstClr val="black"/>
                </a:solidFill>
                <a:latin typeface="+mn-lt"/>
              </a:rPr>
              <a:t>g</a:t>
            </a:r>
            <a:r>
              <a:rPr lang="el-GR" sz="2000" dirty="0">
                <a:solidFill>
                  <a:prstClr val="black"/>
                </a:solidFill>
                <a:latin typeface="+mn-lt"/>
              </a:rPr>
              <a:t>: 29˚</a:t>
            </a:r>
            <a:r>
              <a:rPr lang="en-US" sz="2000" dirty="0">
                <a:solidFill>
                  <a:prstClr val="black"/>
                </a:solidFill>
                <a:latin typeface="+mn-lt"/>
              </a:rPr>
              <a:t>C</a:t>
            </a:r>
          </a:p>
          <a:p>
            <a:pPr algn="ctr"/>
            <a:r>
              <a:rPr lang="el-GR" sz="2000" dirty="0">
                <a:solidFill>
                  <a:prstClr val="black"/>
                </a:solidFill>
                <a:latin typeface="+mn-lt"/>
              </a:rPr>
              <a:t>Τ</a:t>
            </a:r>
            <a:r>
              <a:rPr lang="en-US" sz="2000" dirty="0">
                <a:solidFill>
                  <a:prstClr val="black"/>
                </a:solidFill>
                <a:latin typeface="+mn-lt"/>
              </a:rPr>
              <a:t>m</a:t>
            </a:r>
            <a:r>
              <a:rPr lang="el-GR" sz="2000" dirty="0">
                <a:solidFill>
                  <a:prstClr val="black"/>
                </a:solidFill>
                <a:latin typeface="+mn-lt"/>
              </a:rPr>
              <a:t>: -</a:t>
            </a:r>
          </a:p>
        </p:txBody>
      </p:sp>
    </p:spTree>
    <p:extLst>
      <p:ext uri="{BB962C8B-B14F-4D97-AF65-F5344CB8AC3E}">
        <p14:creationId xmlns:p14="http://schemas.microsoft.com/office/powerpoint/2010/main" val="3610362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1 - Τίτλος"/>
          <p:cNvSpPr>
            <a:spLocks noGrp="1"/>
          </p:cNvSpPr>
          <p:nvPr>
            <p:ph type="title"/>
          </p:nvPr>
        </p:nvSpPr>
        <p:spPr/>
        <p:txBody>
          <a:bodyPr/>
          <a:lstStyle/>
          <a:p>
            <a:r>
              <a:rPr lang="el-GR" dirty="0" smtClean="0"/>
              <a:t>Πολυβινυλικές ακετάλες</a:t>
            </a:r>
            <a:r>
              <a:rPr lang="en-US" dirty="0" smtClean="0"/>
              <a:t> (PVA) </a:t>
            </a:r>
            <a:endParaRPr lang="el-GR" dirty="0" smtClean="0"/>
          </a:p>
        </p:txBody>
      </p:sp>
      <p:sp>
        <p:nvSpPr>
          <p:cNvPr id="21509" name="2 - Θέση περιεχομένου"/>
          <p:cNvSpPr>
            <a:spLocks noGrp="1"/>
          </p:cNvSpPr>
          <p:nvPr>
            <p:ph idx="1"/>
          </p:nvPr>
        </p:nvSpPr>
        <p:spPr>
          <a:xfrm>
            <a:off x="642193" y="3505200"/>
            <a:ext cx="2118635" cy="885057"/>
          </a:xfrm>
        </p:spPr>
        <p:txBody>
          <a:bodyPr>
            <a:noAutofit/>
          </a:bodyPr>
          <a:lstStyle/>
          <a:p>
            <a:pPr>
              <a:buFontTx/>
              <a:buNone/>
            </a:pPr>
            <a:r>
              <a:rPr lang="el-GR" dirty="0" smtClean="0"/>
              <a:t>Πολυβινυλική βουτυράλη</a:t>
            </a:r>
          </a:p>
        </p:txBody>
      </p:sp>
      <p:graphicFrame>
        <p:nvGraphicFramePr>
          <p:cNvPr id="21506" name="Object 6"/>
          <p:cNvGraphicFramePr>
            <a:graphicFrameLocks noChangeAspect="1"/>
          </p:cNvGraphicFramePr>
          <p:nvPr/>
        </p:nvGraphicFramePr>
        <p:xfrm>
          <a:off x="2057400" y="2133600"/>
          <a:ext cx="3282950" cy="2487613"/>
        </p:xfrm>
        <a:graphic>
          <a:graphicData uri="http://schemas.openxmlformats.org/presentationml/2006/ole">
            <mc:AlternateContent xmlns:mc="http://schemas.openxmlformats.org/markup-compatibility/2006">
              <mc:Choice xmlns:v="urn:schemas-microsoft-com:vml" Requires="v">
                <p:oleObj spid="_x0000_s13344" name="ChemSketch" r:id="rId4" imgW="3282840" imgH="2487240" progId="ACD.ChemSketch.20">
                  <p:embed/>
                </p:oleObj>
              </mc:Choice>
              <mc:Fallback>
                <p:oleObj name="ChemSketch" r:id="rId4" imgW="3282840" imgH="248724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133600"/>
                        <a:ext cx="328295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9 - Αριστερό άγκιστρο"/>
          <p:cNvSpPr>
            <a:spLocks/>
          </p:cNvSpPr>
          <p:nvPr/>
        </p:nvSpPr>
        <p:spPr bwMode="auto">
          <a:xfrm rot="5400000">
            <a:off x="2933700" y="1485900"/>
            <a:ext cx="457200" cy="838200"/>
          </a:xfrm>
          <a:prstGeom prst="leftBrace">
            <a:avLst>
              <a:gd name="adj1" fmla="val 8335"/>
              <a:gd name="adj2" fmla="val 50000"/>
            </a:avLst>
          </a:prstGeom>
          <a:noFill/>
          <a:ln w="28575" algn="ctr">
            <a:solidFill>
              <a:srgbClr val="C00000"/>
            </a:solidFill>
            <a:round/>
            <a:headEnd/>
            <a:tailEnd/>
          </a:ln>
        </p:spPr>
        <p:txBody>
          <a:bodyPr/>
          <a:lstStyle/>
          <a:p>
            <a:pPr algn="ctr"/>
            <a:endParaRPr lang="el-GR" dirty="0">
              <a:solidFill>
                <a:prstClr val="black"/>
              </a:solidFill>
            </a:endParaRPr>
          </a:p>
        </p:txBody>
      </p:sp>
      <p:sp>
        <p:nvSpPr>
          <p:cNvPr id="21511" name="10 - Αριστερό άγκιστρο"/>
          <p:cNvSpPr>
            <a:spLocks/>
          </p:cNvSpPr>
          <p:nvPr/>
        </p:nvSpPr>
        <p:spPr bwMode="auto">
          <a:xfrm rot="5400000">
            <a:off x="3924300" y="1485900"/>
            <a:ext cx="457200" cy="838200"/>
          </a:xfrm>
          <a:prstGeom prst="leftBrace">
            <a:avLst>
              <a:gd name="adj1" fmla="val 8335"/>
              <a:gd name="adj2" fmla="val 50000"/>
            </a:avLst>
          </a:prstGeom>
          <a:noFill/>
          <a:ln w="28575" algn="ctr">
            <a:solidFill>
              <a:srgbClr val="C00000"/>
            </a:solidFill>
            <a:round/>
            <a:headEnd/>
            <a:tailEnd/>
          </a:ln>
        </p:spPr>
        <p:txBody>
          <a:bodyPr/>
          <a:lstStyle/>
          <a:p>
            <a:pPr algn="ctr"/>
            <a:endParaRPr lang="el-GR" dirty="0">
              <a:solidFill>
                <a:prstClr val="black"/>
              </a:solidFill>
            </a:endParaRPr>
          </a:p>
        </p:txBody>
      </p:sp>
      <p:sp>
        <p:nvSpPr>
          <p:cNvPr id="21512" name="11 - TextBox"/>
          <p:cNvSpPr txBox="1">
            <a:spLocks noChangeArrowheads="1"/>
          </p:cNvSpPr>
          <p:nvPr/>
        </p:nvSpPr>
        <p:spPr bwMode="auto">
          <a:xfrm>
            <a:off x="2118635" y="1218213"/>
            <a:ext cx="3717171" cy="400110"/>
          </a:xfrm>
          <a:prstGeom prst="rect">
            <a:avLst/>
          </a:prstGeom>
          <a:noFill/>
          <a:ln w="9525">
            <a:noFill/>
            <a:miter lim="800000"/>
            <a:headEnd/>
            <a:tailEnd/>
          </a:ln>
        </p:spPr>
        <p:txBody>
          <a:bodyPr wrap="none">
            <a:spAutoFit/>
          </a:bodyPr>
          <a:lstStyle/>
          <a:p>
            <a:pPr algn="ctr"/>
            <a:r>
              <a:rPr lang="el-GR" sz="2000" dirty="0">
                <a:solidFill>
                  <a:prstClr val="black"/>
                </a:solidFill>
                <a:latin typeface="+mn-lt"/>
              </a:rPr>
              <a:t>Δύο ομάδες μονομερούς της </a:t>
            </a:r>
            <a:r>
              <a:rPr lang="en-US" sz="2000" dirty="0">
                <a:solidFill>
                  <a:prstClr val="black"/>
                </a:solidFill>
                <a:latin typeface="+mn-lt"/>
              </a:rPr>
              <a:t>PVAl</a:t>
            </a:r>
            <a:endParaRPr lang="el-GR" sz="2000" dirty="0">
              <a:solidFill>
                <a:prstClr val="black"/>
              </a:solidFill>
              <a:latin typeface="+mn-lt"/>
            </a:endParaRPr>
          </a:p>
        </p:txBody>
      </p:sp>
      <p:sp>
        <p:nvSpPr>
          <p:cNvPr id="21513" name="12 - Έλλειψη"/>
          <p:cNvSpPr>
            <a:spLocks noChangeArrowheads="1"/>
          </p:cNvSpPr>
          <p:nvPr/>
        </p:nvSpPr>
        <p:spPr bwMode="auto">
          <a:xfrm>
            <a:off x="3048000" y="3505200"/>
            <a:ext cx="2667000" cy="1219200"/>
          </a:xfrm>
          <a:prstGeom prst="ellipse">
            <a:avLst/>
          </a:prstGeom>
          <a:solidFill>
            <a:schemeClr val="accent1">
              <a:alpha val="7843"/>
            </a:schemeClr>
          </a:solidFill>
          <a:ln w="25400" algn="ctr">
            <a:solidFill>
              <a:srgbClr val="7030A0"/>
            </a:solidFill>
            <a:round/>
            <a:headEnd/>
            <a:tailEnd/>
          </a:ln>
        </p:spPr>
        <p:txBody>
          <a:bodyPr/>
          <a:lstStyle/>
          <a:p>
            <a:pPr algn="ctr"/>
            <a:endParaRPr lang="el-GR" dirty="0">
              <a:solidFill>
                <a:prstClr val="black"/>
              </a:solidFill>
            </a:endParaRPr>
          </a:p>
        </p:txBody>
      </p:sp>
      <p:sp>
        <p:nvSpPr>
          <p:cNvPr id="21514" name="13 - TextBox"/>
          <p:cNvSpPr txBox="1">
            <a:spLocks noChangeArrowheads="1"/>
          </p:cNvSpPr>
          <p:nvPr/>
        </p:nvSpPr>
        <p:spPr bwMode="auto">
          <a:xfrm>
            <a:off x="6239402" y="4437710"/>
            <a:ext cx="2514600" cy="1015663"/>
          </a:xfrm>
          <a:prstGeom prst="rect">
            <a:avLst/>
          </a:prstGeom>
          <a:noFill/>
          <a:ln w="9525">
            <a:noFill/>
            <a:miter lim="800000"/>
            <a:headEnd/>
            <a:tailEnd/>
          </a:ln>
        </p:spPr>
        <p:txBody>
          <a:bodyPr>
            <a:spAutoFit/>
          </a:bodyPr>
          <a:lstStyle/>
          <a:p>
            <a:r>
              <a:rPr lang="en-US" sz="2000" dirty="0">
                <a:solidFill>
                  <a:prstClr val="black"/>
                </a:solidFill>
                <a:latin typeface="+mn-lt"/>
              </a:rPr>
              <a:t>n-</a:t>
            </a:r>
            <a:r>
              <a:rPr lang="el-GR" sz="2000" dirty="0">
                <a:solidFill>
                  <a:prstClr val="black"/>
                </a:solidFill>
                <a:latin typeface="+mn-lt"/>
              </a:rPr>
              <a:t>βουτυλομάδα (προέρχεται από την αλδεϋδη </a:t>
            </a:r>
            <a:r>
              <a:rPr lang="el-GR" sz="2000" b="1" dirty="0">
                <a:solidFill>
                  <a:prstClr val="black"/>
                </a:solidFill>
                <a:latin typeface="+mn-lt"/>
              </a:rPr>
              <a:t>βουτυράλη</a:t>
            </a:r>
            <a:r>
              <a:rPr lang="el-GR" sz="2000" dirty="0">
                <a:solidFill>
                  <a:prstClr val="black"/>
                </a:solidFill>
                <a:latin typeface="+mn-lt"/>
              </a:rPr>
              <a:t>)</a:t>
            </a:r>
          </a:p>
        </p:txBody>
      </p:sp>
      <p:graphicFrame>
        <p:nvGraphicFramePr>
          <p:cNvPr id="21507" name="Object 7"/>
          <p:cNvGraphicFramePr>
            <a:graphicFrameLocks noChangeAspect="1"/>
          </p:cNvGraphicFramePr>
          <p:nvPr/>
        </p:nvGraphicFramePr>
        <p:xfrm>
          <a:off x="6477000" y="5562600"/>
          <a:ext cx="2136775" cy="655638"/>
        </p:xfrm>
        <a:graphic>
          <a:graphicData uri="http://schemas.openxmlformats.org/presentationml/2006/ole">
            <mc:AlternateContent xmlns:mc="http://schemas.openxmlformats.org/markup-compatibility/2006">
              <mc:Choice xmlns:v="urn:schemas-microsoft-com:vml" Requires="v">
                <p:oleObj spid="_x0000_s13345" name="ChemSketch" r:id="rId6" imgW="2136600" imgH="655200" progId="ACD.ChemSketch.20">
                  <p:embed/>
                </p:oleObj>
              </mc:Choice>
              <mc:Fallback>
                <p:oleObj name="ChemSketch" r:id="rId6" imgW="2136600" imgH="65520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562600"/>
                        <a:ext cx="213677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5" name="15 - Δεξιό βέλος"/>
          <p:cNvSpPr>
            <a:spLocks noChangeArrowheads="1"/>
          </p:cNvSpPr>
          <p:nvPr/>
        </p:nvSpPr>
        <p:spPr bwMode="auto">
          <a:xfrm rot="12267865">
            <a:off x="5293952" y="4369331"/>
            <a:ext cx="941365" cy="381000"/>
          </a:xfrm>
          <a:prstGeom prst="rightArrow">
            <a:avLst>
              <a:gd name="adj1" fmla="val 50000"/>
              <a:gd name="adj2" fmla="val 50000"/>
            </a:avLst>
          </a:prstGeom>
          <a:solidFill>
            <a:schemeClr val="accent1"/>
          </a:solidFill>
          <a:ln w="9525" algn="ctr">
            <a:noFill/>
            <a:round/>
            <a:headEnd/>
            <a:tailEnd/>
          </a:ln>
        </p:spPr>
        <p:txBody>
          <a:bodyPr/>
          <a:lstStyle/>
          <a:p>
            <a:pPr algn="ctr"/>
            <a:endParaRPr lang="el-GR" dirty="0">
              <a:solidFill>
                <a:prstClr val="black"/>
              </a:solidFill>
            </a:endParaRPr>
          </a:p>
        </p:txBody>
      </p:sp>
      <p:sp>
        <p:nvSpPr>
          <p:cNvPr id="12" name="11 - TextBox"/>
          <p:cNvSpPr txBox="1"/>
          <p:nvPr/>
        </p:nvSpPr>
        <p:spPr>
          <a:xfrm>
            <a:off x="6172201" y="2286000"/>
            <a:ext cx="2971800" cy="923330"/>
          </a:xfrm>
          <a:prstGeom prst="rect">
            <a:avLst/>
          </a:prstGeom>
          <a:noFill/>
        </p:spPr>
        <p:txBody>
          <a:bodyPr wrap="square" rtlCol="0">
            <a:spAutoFit/>
          </a:bodyPr>
          <a:lstStyle/>
          <a:p>
            <a:r>
              <a:rPr lang="el-GR" b="1" dirty="0" smtClean="0">
                <a:solidFill>
                  <a:srgbClr val="C00000"/>
                </a:solidFill>
              </a:rPr>
              <a:t>Ακετάλη</a:t>
            </a:r>
            <a:r>
              <a:rPr lang="el-GR" dirty="0" smtClean="0">
                <a:solidFill>
                  <a:prstClr val="black"/>
                </a:solidFill>
              </a:rPr>
              <a:t>: προέρχεται από την αντίδραση μια διόλης με μια αλδεΰδη</a:t>
            </a:r>
            <a:endParaRPr lang="el-GR" dirty="0">
              <a:solidFill>
                <a:prstClr val="black"/>
              </a:solidFill>
            </a:endParaRPr>
          </a:p>
        </p:txBody>
      </p:sp>
      <p:sp>
        <p:nvSpPr>
          <p:cNvPr id="13" name="12 - Δεξιό βέλος"/>
          <p:cNvSpPr/>
          <p:nvPr/>
        </p:nvSpPr>
        <p:spPr bwMode="auto">
          <a:xfrm rot="10800000">
            <a:off x="5508104" y="2362200"/>
            <a:ext cx="587896" cy="762000"/>
          </a:xfrm>
          <a:prstGeom prst="rightArrow">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a:endParaRPr lang="el-GR" dirty="0" smtClean="0">
              <a:solidFill>
                <a:prstClr val="black"/>
              </a:solidFill>
              <a:latin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547898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188640"/>
            <a:ext cx="9144000" cy="1143000"/>
          </a:xfrm>
        </p:spPr>
        <p:txBody>
          <a:bodyPr>
            <a:noAutofit/>
          </a:bodyPr>
          <a:lstStyle/>
          <a:p>
            <a:pPr eaLnBrk="1" hangingPunct="1"/>
            <a:r>
              <a:rPr lang="el-GR" b="1" dirty="0" smtClean="0"/>
              <a:t>Ιδιότητες των πολυμερών με ενδιαφέρον στον τομέα της συντήρησης</a:t>
            </a:r>
            <a:endParaRPr lang="el-GR" dirty="0" smtClean="0"/>
          </a:p>
        </p:txBody>
      </p:sp>
      <p:sp>
        <p:nvSpPr>
          <p:cNvPr id="67587" name="Rectangle 3"/>
          <p:cNvSpPr>
            <a:spLocks noGrp="1" noChangeArrowheads="1"/>
          </p:cNvSpPr>
          <p:nvPr>
            <p:ph type="body" idx="1"/>
          </p:nvPr>
        </p:nvSpPr>
        <p:spPr>
          <a:xfrm>
            <a:off x="2555776" y="1772816"/>
            <a:ext cx="3679304" cy="4144963"/>
          </a:xfrm>
        </p:spPr>
        <p:txBody>
          <a:bodyPr>
            <a:noAutofit/>
          </a:bodyPr>
          <a:lstStyle/>
          <a:p>
            <a:pPr marL="457200" indent="-457200" eaLnBrk="1" hangingPunct="1">
              <a:buFont typeface="+mj-lt"/>
              <a:buAutoNum type="arabicPeriod"/>
            </a:pPr>
            <a:r>
              <a:rPr lang="el-GR" dirty="0" smtClean="0"/>
              <a:t>Κρυσταλλικότητα, </a:t>
            </a:r>
          </a:p>
          <a:p>
            <a:pPr marL="457200" indent="-457200" eaLnBrk="1" hangingPunct="1">
              <a:buFont typeface="+mj-lt"/>
              <a:buAutoNum type="arabicPeriod"/>
            </a:pPr>
            <a:r>
              <a:rPr lang="el-GR" dirty="0" smtClean="0"/>
              <a:t>Μηχανικές ιδιότητες,</a:t>
            </a:r>
            <a:endParaRPr lang="en-US" dirty="0" smtClean="0"/>
          </a:p>
          <a:p>
            <a:pPr marL="457200" indent="-457200" eaLnBrk="1" hangingPunct="1">
              <a:buFont typeface="+mj-lt"/>
              <a:buAutoNum type="arabicPeriod"/>
            </a:pPr>
            <a:r>
              <a:rPr lang="el-GR" dirty="0" smtClean="0"/>
              <a:t>Θερμικές ιδιότητες,</a:t>
            </a:r>
          </a:p>
          <a:p>
            <a:pPr marL="457200" indent="-457200" eaLnBrk="1" hangingPunct="1">
              <a:buFont typeface="+mj-lt"/>
              <a:buAutoNum type="arabicPeriod"/>
            </a:pPr>
            <a:r>
              <a:rPr lang="el-GR" dirty="0" smtClean="0"/>
              <a:t>Οπτικές ιδιότητες, </a:t>
            </a:r>
          </a:p>
          <a:p>
            <a:pPr marL="457200" indent="-457200" eaLnBrk="1" hangingPunct="1">
              <a:buFont typeface="+mj-lt"/>
              <a:buAutoNum type="arabicPeriod"/>
            </a:pPr>
            <a:r>
              <a:rPr lang="el-GR" dirty="0" smtClean="0"/>
              <a:t>Χημικές ιδιότητες,</a:t>
            </a:r>
          </a:p>
          <a:p>
            <a:pPr marL="457200" indent="-457200" eaLnBrk="1" hangingPunct="1">
              <a:buFont typeface="+mj-lt"/>
              <a:buAutoNum type="arabicPeriod"/>
            </a:pPr>
            <a:r>
              <a:rPr lang="el-GR" dirty="0" smtClean="0"/>
              <a:t>Αντοχή στο χρόνο,</a:t>
            </a:r>
            <a:endParaRPr lang="en-US" dirty="0" smtClean="0"/>
          </a:p>
          <a:p>
            <a:pPr marL="457200" indent="-457200" eaLnBrk="1" hangingPunct="1">
              <a:buFont typeface="+mj-lt"/>
              <a:buAutoNum type="arabicPeriod"/>
            </a:pPr>
            <a:r>
              <a:rPr lang="el-GR" dirty="0" smtClean="0"/>
              <a:t>Αντιστρεψιμότητα.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580990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Κρυσταλλικότητα </a:t>
            </a:r>
            <a:r>
              <a:rPr lang="el-GR" dirty="0" smtClean="0"/>
              <a:t>πολυμερών</a:t>
            </a:r>
            <a:endParaRPr lang="el-GR" sz="3200" i="1" dirty="0"/>
          </a:p>
        </p:txBody>
      </p:sp>
      <p:sp>
        <p:nvSpPr>
          <p:cNvPr id="3" name="Θέση περιεχομένου 2"/>
          <p:cNvSpPr>
            <a:spLocks noGrp="1"/>
          </p:cNvSpPr>
          <p:nvPr>
            <p:ph idx="1"/>
          </p:nvPr>
        </p:nvSpPr>
        <p:spPr/>
        <p:txBody>
          <a:bodyPr/>
          <a:lstStyle/>
          <a:p>
            <a:r>
              <a:rPr lang="el-GR" dirty="0"/>
              <a:t>Ηλεκτρονική μικρογραφία (SEM) Διερχόμενης δέσμης που δείχνει τη δομή σφαιρουλιτών σε ένα δείγμα φυσικού καουτσούκ. Κρυσταλλίτες φυλλώδους δομής με αναδιπλωμένες αλυσίδες , πάχους περίπου 10μm εκτείνονται σε ακτινικές κατευθύνσεις από το κέντρο. Στη μικρογραφία εμφανίζονται σαν λευκές γραμμές. Μεγέθυνση </a:t>
            </a:r>
            <a:r>
              <a:rPr lang="el-GR" dirty="0" smtClean="0"/>
              <a:t>30000x.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5" name="Picture 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616" y="3717032"/>
            <a:ext cx="2880320" cy="2769789"/>
          </a:xfrm>
          <a:prstGeom prst="rect">
            <a:avLst/>
          </a:prstGeom>
          <a:noFill/>
          <a:ln w="9525">
            <a:noFill/>
            <a:miter lim="800000"/>
            <a:headEnd/>
            <a:tailEnd/>
          </a:ln>
        </p:spPr>
      </p:pic>
      <p:sp>
        <p:nvSpPr>
          <p:cNvPr id="6" name="Ορθογώνιο 5"/>
          <p:cNvSpPr/>
          <p:nvPr/>
        </p:nvSpPr>
        <p:spPr>
          <a:xfrm>
            <a:off x="4023610" y="5486347"/>
            <a:ext cx="4572000" cy="1015663"/>
          </a:xfrm>
          <a:prstGeom prst="rect">
            <a:avLst/>
          </a:prstGeom>
        </p:spPr>
        <p:txBody>
          <a:bodyPr>
            <a:spAutoFit/>
          </a:bodyPr>
          <a:lstStyle/>
          <a:p>
            <a:r>
              <a:rPr lang="el-GR" sz="1200" dirty="0">
                <a:solidFill>
                  <a:prstClr val="black"/>
                </a:solidFill>
                <a:latin typeface="+mn-lt"/>
                <a:cs typeface="Times New Roman" pitchFamily="18" charset="0"/>
              </a:rPr>
              <a:t>Η φωτογραφία παραχωρήθηκε από την P. J. Phillips. Πρώτη δημοσίευση: R. Bartnikas and R. M. Eichhorn, Engineering Dielectrics, Vol. IIA, Electrical Properties of Solid Insulating Materials: Molecular Structure and Electrical Behavior. Copyright ASTM, 1916 Race Street, Philadelphia, PA 19103.</a:t>
            </a:r>
            <a:r>
              <a:rPr lang="el-GR" sz="1200" dirty="0">
                <a:solidFill>
                  <a:srgbClr val="FF0000"/>
                </a:solidFill>
                <a:latin typeface="+mn-lt"/>
                <a:cs typeface="Times New Roman" pitchFamily="18" charset="0"/>
              </a:rPr>
              <a:t> </a:t>
            </a:r>
            <a:r>
              <a:rPr lang="en-US" sz="1200" dirty="0">
                <a:solidFill>
                  <a:srgbClr val="FF0000"/>
                </a:solidFill>
                <a:latin typeface="+mn-lt"/>
                <a:cs typeface="Times New Roman" pitchFamily="18" charset="0"/>
              </a:rPr>
              <a:t>Callister</a:t>
            </a:r>
            <a:r>
              <a:rPr lang="el-GR" sz="1200" dirty="0">
                <a:solidFill>
                  <a:prstClr val="black"/>
                </a:solidFill>
                <a:latin typeface="+mn-lt"/>
                <a:cs typeface="Times New Roman" pitchFamily="18" charset="0"/>
              </a:rPr>
              <a:t>.)</a:t>
            </a:r>
            <a:endParaRPr lang="el-GR" sz="1200" dirty="0">
              <a:latin typeface="+mn-lt"/>
            </a:endParaRPr>
          </a:p>
        </p:txBody>
      </p:sp>
    </p:spTree>
    <p:extLst>
      <p:ext uri="{BB962C8B-B14F-4D97-AF65-F5344CB8AC3E}">
        <p14:creationId xmlns:p14="http://schemas.microsoft.com/office/powerpoint/2010/main" val="615175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l-GR" dirty="0" smtClean="0"/>
              <a:t>Μηχανικές Ιδιότητες</a:t>
            </a:r>
          </a:p>
        </p:txBody>
      </p:sp>
      <p:sp>
        <p:nvSpPr>
          <p:cNvPr id="71683" name="Rectangle 3"/>
          <p:cNvSpPr>
            <a:spLocks noGrp="1" noChangeArrowheads="1"/>
          </p:cNvSpPr>
          <p:nvPr>
            <p:ph type="body" idx="1"/>
          </p:nvPr>
        </p:nvSpPr>
        <p:spPr>
          <a:xfrm>
            <a:off x="2057400" y="1828800"/>
            <a:ext cx="5715000" cy="2320280"/>
          </a:xfrm>
        </p:spPr>
        <p:txBody>
          <a:bodyPr>
            <a:normAutofit/>
          </a:bodyPr>
          <a:lstStyle/>
          <a:p>
            <a:pPr eaLnBrk="1" hangingPunct="1"/>
            <a:r>
              <a:rPr lang="el-GR" dirty="0" smtClean="0"/>
              <a:t>αντοχή σε εφελκυσμό,</a:t>
            </a:r>
          </a:p>
          <a:p>
            <a:r>
              <a:rPr lang="el-GR" dirty="0"/>
              <a:t>αντοχή σε </a:t>
            </a:r>
            <a:r>
              <a:rPr lang="el-GR" dirty="0" smtClean="0"/>
              <a:t>κάμψη,</a:t>
            </a:r>
          </a:p>
          <a:p>
            <a:r>
              <a:rPr lang="el-GR" dirty="0"/>
              <a:t>αντοχή σε θλίψη </a:t>
            </a:r>
            <a:r>
              <a:rPr lang="el-GR" dirty="0" smtClean="0"/>
              <a:t>ή διάτρηση,</a:t>
            </a:r>
          </a:p>
          <a:p>
            <a:pPr eaLnBrk="1" hangingPunct="1"/>
            <a:r>
              <a:rPr lang="el-GR" dirty="0" smtClean="0"/>
              <a:t>Σκληρότητα.</a:t>
            </a:r>
          </a:p>
          <a:p>
            <a:pPr eaLnBrk="1" hangingPunct="1"/>
            <a:endParaRPr 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942162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hangingPunct="1"/>
            <a:r>
              <a:rPr lang="el-GR" dirty="0" smtClean="0"/>
              <a:t>Το μέτρο ελαστικότητας </a:t>
            </a:r>
            <a:r>
              <a:rPr lang="el-GR" sz="3200" b="0" dirty="0" smtClean="0"/>
              <a:t>(1 από 2)</a:t>
            </a:r>
          </a:p>
        </p:txBody>
      </p:sp>
      <p:sp>
        <p:nvSpPr>
          <p:cNvPr id="73731" name="Rectangle 3"/>
          <p:cNvSpPr>
            <a:spLocks noGrp="1" noChangeArrowheads="1"/>
          </p:cNvSpPr>
          <p:nvPr>
            <p:ph type="body" idx="1"/>
          </p:nvPr>
        </p:nvSpPr>
        <p:spPr>
          <a:xfrm>
            <a:off x="0" y="1268760"/>
            <a:ext cx="3923928" cy="4392488"/>
          </a:xfrm>
        </p:spPr>
        <p:txBody>
          <a:bodyPr/>
          <a:lstStyle/>
          <a:p>
            <a:pPr>
              <a:lnSpc>
                <a:spcPct val="100000"/>
              </a:lnSpc>
              <a:spcAft>
                <a:spcPts val="600"/>
              </a:spcAft>
            </a:pPr>
            <a:r>
              <a:rPr lang="el-GR" dirty="0" smtClean="0"/>
              <a:t>Τα υλικά εμφανίζουν </a:t>
            </a:r>
            <a:r>
              <a:rPr lang="el-GR" b="1" dirty="0"/>
              <a:t>ελαστική</a:t>
            </a:r>
            <a:r>
              <a:rPr lang="el-GR" dirty="0"/>
              <a:t> συμπεριφορά</a:t>
            </a:r>
            <a:r>
              <a:rPr lang="el-GR" dirty="0" smtClean="0"/>
              <a:t>, εάν ασκηθεί κατάλληλη δύναμη στα δυο άκρα ενός τεμαχίου (δοκιμίου) τους. </a:t>
            </a:r>
          </a:p>
          <a:p>
            <a:pPr eaLnBrk="1" hangingPunct="1">
              <a:lnSpc>
                <a:spcPct val="100000"/>
              </a:lnSpc>
              <a:spcAft>
                <a:spcPts val="600"/>
              </a:spcAft>
            </a:pPr>
            <a:r>
              <a:rPr lang="el-GR" sz="2400" dirty="0" smtClean="0"/>
              <a:t>Η ελαστικότητά τους μπορεί να περιγραφεί από το </a:t>
            </a:r>
            <a:r>
              <a:rPr lang="el-GR" sz="2400" b="1" dirty="0" smtClean="0"/>
              <a:t>νόμο του </a:t>
            </a:r>
            <a:r>
              <a:rPr lang="en-US" sz="2400" b="1" dirty="0" smtClean="0"/>
              <a:t>Hooke</a:t>
            </a:r>
            <a:endParaRPr lang="el-GR" sz="2400" b="1" dirty="0" smtClean="0"/>
          </a:p>
        </p:txBody>
      </p:sp>
      <mc:AlternateContent xmlns:mc="http://schemas.openxmlformats.org/markup-compatibility/2006" xmlns:a14="http://schemas.microsoft.com/office/drawing/2010/main">
        <mc:Choice Requires="a14">
          <p:sp>
            <p:nvSpPr>
              <p:cNvPr id="2" name="TextBox 1"/>
              <p:cNvSpPr txBox="1"/>
              <p:nvPr/>
            </p:nvSpPr>
            <p:spPr>
              <a:xfrm>
                <a:off x="679808" y="4405709"/>
                <a:ext cx="1249288" cy="701346"/>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400" i="1" smtClean="0">
                          <a:solidFill>
                            <a:prstClr val="black"/>
                          </a:solidFill>
                          <a:latin typeface="Cambria Math" panose="02040503050406030204" pitchFamily="18" charset="0"/>
                        </a:rPr>
                        <m:t>𝜎</m:t>
                      </m:r>
                      <m:r>
                        <a:rPr lang="en-US" sz="2400" i="1" smtClean="0">
                          <a:solidFill>
                            <a:prstClr val="black"/>
                          </a:solidFill>
                          <a:latin typeface="Cambria Math" panose="02040503050406030204" pitchFamily="18" charset="0"/>
                        </a:rPr>
                        <m:t>=</m:t>
                      </m:r>
                      <m:r>
                        <m:rPr>
                          <m:sty m:val="p"/>
                        </m:rPr>
                        <a:rPr lang="el-GR" sz="2400" smtClean="0">
                          <a:solidFill>
                            <a:prstClr val="black"/>
                          </a:solidFill>
                          <a:latin typeface="Cambria Math" panose="02040503050406030204" pitchFamily="18" charset="0"/>
                        </a:rPr>
                        <m:t>Ε</m:t>
                      </m:r>
                      <m:r>
                        <a:rPr lang="el-GR" sz="2400" smtClean="0">
                          <a:solidFill>
                            <a:prstClr val="black"/>
                          </a:solidFill>
                          <a:latin typeface="Cambria Math" panose="02040503050406030204" pitchFamily="18" charset="0"/>
                        </a:rPr>
                        <m:t> </m:t>
                      </m:r>
                      <m:f>
                        <m:fPr>
                          <m:ctrlPr>
                            <a:rPr lang="en-US" sz="2400" i="1" smtClean="0">
                              <a:solidFill>
                                <a:prstClr val="black"/>
                              </a:solidFill>
                              <a:latin typeface="Cambria Math" panose="02040503050406030204" pitchFamily="18" charset="0"/>
                            </a:rPr>
                          </m:ctrlPr>
                        </m:fPr>
                        <m:num>
                          <m:r>
                            <m:rPr>
                              <m:sty m:val="p"/>
                            </m:rPr>
                            <a:rPr lang="el-GR" sz="2400" smtClean="0">
                              <a:solidFill>
                                <a:prstClr val="black"/>
                              </a:solidFill>
                              <a:latin typeface="Cambria Math" panose="02040503050406030204" pitchFamily="18" charset="0"/>
                            </a:rPr>
                            <m:t>Δ</m:t>
                          </m:r>
                          <m:r>
                            <m:rPr>
                              <m:sty m:val="p"/>
                            </m:rPr>
                            <a:rPr lang="en-US" sz="2400" smtClean="0">
                              <a:solidFill>
                                <a:prstClr val="black"/>
                              </a:solidFill>
                              <a:latin typeface="Cambria Math" panose="02040503050406030204" pitchFamily="18" charset="0"/>
                            </a:rPr>
                            <m:t>l</m:t>
                          </m:r>
                        </m:num>
                        <m:den>
                          <m:r>
                            <a:rPr lang="en-US" sz="2400" i="1" smtClean="0">
                              <a:solidFill>
                                <a:prstClr val="black"/>
                              </a:solidFill>
                              <a:latin typeface="Cambria Math" panose="02040503050406030204" pitchFamily="18" charset="0"/>
                            </a:rPr>
                            <m:t>𝑙</m:t>
                          </m:r>
                        </m:den>
                      </m:f>
                    </m:oMath>
                  </m:oMathPara>
                </a14:m>
                <a:endParaRPr lang="el-GR" sz="24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79808" y="4405709"/>
                <a:ext cx="1249288" cy="701346"/>
              </a:xfrm>
              <a:prstGeom prst="rect">
                <a:avLst/>
              </a:prstGeom>
              <a:blipFill rotWithShape="0">
                <a:blip r:embed="rId3"/>
                <a:stretch>
                  <a:fillRect/>
                </a:stretch>
              </a:blipFill>
            </p:spPr>
            <p:txBody>
              <a:bodyPr/>
              <a:lstStyle/>
              <a:p>
                <a:r>
                  <a:rPr lang="el-GR">
                    <a:noFill/>
                  </a:rPr>
                  <a:t> </a:t>
                </a:r>
              </a:p>
            </p:txBody>
          </p:sp>
        </mc:Fallback>
      </mc:AlternateContent>
      <p:sp>
        <p:nvSpPr>
          <p:cNvPr id="3" name="TextBox 2"/>
          <p:cNvSpPr txBox="1"/>
          <p:nvPr/>
        </p:nvSpPr>
        <p:spPr>
          <a:xfrm>
            <a:off x="2723714" y="5671066"/>
            <a:ext cx="1978198" cy="707886"/>
          </a:xfrm>
          <a:prstGeom prst="rect">
            <a:avLst/>
          </a:prstGeom>
          <a:noFill/>
        </p:spPr>
        <p:txBody>
          <a:bodyPr wrap="square" rtlCol="0">
            <a:spAutoFit/>
          </a:bodyPr>
          <a:lstStyle/>
          <a:p>
            <a:r>
              <a:rPr lang="el-GR" sz="2000" b="1" dirty="0" smtClean="0">
                <a:solidFill>
                  <a:srgbClr val="C00000"/>
                </a:solidFill>
                <a:latin typeface="Calibri"/>
              </a:rPr>
              <a:t>Παραμόρφωση, ή επιμήκυνση</a:t>
            </a:r>
            <a:endParaRPr lang="el-GR" sz="2000" b="1" dirty="0">
              <a:solidFill>
                <a:srgbClr val="C00000"/>
              </a:solidFill>
              <a:latin typeface="Calibri"/>
            </a:endParaRPr>
          </a:p>
        </p:txBody>
      </p:sp>
      <p:cxnSp>
        <p:nvCxnSpPr>
          <p:cNvPr id="5" name="Straight Arrow Connector 4"/>
          <p:cNvCxnSpPr>
            <a:stCxn id="3" idx="0"/>
          </p:cNvCxnSpPr>
          <p:nvPr/>
        </p:nvCxnSpPr>
        <p:spPr>
          <a:xfrm flipH="1" flipV="1">
            <a:off x="1973013" y="5021112"/>
            <a:ext cx="1739800" cy="64995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613680" y="4571716"/>
                <a:ext cx="1249288" cy="369332"/>
              </a:xfrm>
              <a:prstGeom prst="rect">
                <a:avLst/>
              </a:prstGeom>
              <a:solidFill>
                <a:schemeClr val="bg2"/>
              </a:solidFill>
            </p:spPr>
            <p:txBody>
              <a:bodyPr wrap="square" lIns="0" tIns="0" rIns="0" bIns="0" rtlCol="0">
                <a:spAutoFit/>
              </a:bodyPr>
              <a:lstStyle/>
              <a:p>
                <a14:m>
                  <m:oMath xmlns:m="http://schemas.openxmlformats.org/officeDocument/2006/math">
                    <m:r>
                      <a:rPr lang="el-GR" sz="2400" i="1" smtClean="0">
                        <a:solidFill>
                          <a:prstClr val="black"/>
                        </a:solidFill>
                        <a:latin typeface="Cambria Math" panose="02040503050406030204" pitchFamily="18" charset="0"/>
                      </a:rPr>
                      <m:t>𝜎</m:t>
                    </m:r>
                    <m:r>
                      <a:rPr lang="en-US" sz="2400" i="1" smtClean="0">
                        <a:solidFill>
                          <a:prstClr val="black"/>
                        </a:solidFill>
                        <a:latin typeface="Cambria Math" panose="02040503050406030204" pitchFamily="18" charset="0"/>
                      </a:rPr>
                      <m:t>=</m:t>
                    </m:r>
                    <m:r>
                      <m:rPr>
                        <m:sty m:val="p"/>
                      </m:rPr>
                      <a:rPr lang="el-GR" sz="2400" smtClean="0">
                        <a:solidFill>
                          <a:prstClr val="black"/>
                        </a:solidFill>
                        <a:latin typeface="Cambria Math" panose="02040503050406030204" pitchFamily="18" charset="0"/>
                      </a:rPr>
                      <m:t>Ε</m:t>
                    </m:r>
                  </m:oMath>
                </a14:m>
                <a:r>
                  <a:rPr lang="el-GR" sz="2400" dirty="0" smtClean="0">
                    <a:solidFill>
                      <a:prstClr val="black"/>
                    </a:solidFill>
                  </a:rPr>
                  <a:t> </a:t>
                </a:r>
                <a14:m>
                  <m:oMath xmlns:m="http://schemas.openxmlformats.org/officeDocument/2006/math">
                    <m:r>
                      <a:rPr lang="el-GR" sz="2400" i="1" dirty="0" smtClean="0">
                        <a:solidFill>
                          <a:prstClr val="black"/>
                        </a:solidFill>
                        <a:latin typeface="Cambria Math" panose="02040503050406030204" pitchFamily="18" charset="0"/>
                        <a:ea typeface="Cambria Math" panose="02040503050406030204" pitchFamily="18" charset="0"/>
                      </a:rPr>
                      <m:t>𝜖</m:t>
                    </m:r>
                  </m:oMath>
                </a14:m>
                <a:endParaRPr lang="el-GR" sz="2400"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613680" y="4571716"/>
                <a:ext cx="1249288" cy="369332"/>
              </a:xfrm>
              <a:prstGeom prst="rect">
                <a:avLst/>
              </a:prstGeom>
              <a:blipFill rotWithShape="0">
                <a:blip r:embed="rId4"/>
                <a:stretch>
                  <a:fillRect l="-6341" b="-8197"/>
                </a:stretch>
              </a:blipFill>
            </p:spPr>
            <p:txBody>
              <a:bodyPr/>
              <a:lstStyle/>
              <a:p>
                <a:r>
                  <a:rPr lang="el-GR">
                    <a:noFill/>
                  </a:rPr>
                  <a:t> </a:t>
                </a:r>
              </a:p>
            </p:txBody>
          </p:sp>
        </mc:Fallback>
      </mc:AlternateContent>
      <p:sp>
        <p:nvSpPr>
          <p:cNvPr id="18" name="TextBox 17"/>
          <p:cNvSpPr txBox="1"/>
          <p:nvPr/>
        </p:nvSpPr>
        <p:spPr>
          <a:xfrm>
            <a:off x="59077" y="5554632"/>
            <a:ext cx="1386918" cy="707886"/>
          </a:xfrm>
          <a:prstGeom prst="rect">
            <a:avLst/>
          </a:prstGeom>
          <a:noFill/>
        </p:spPr>
        <p:txBody>
          <a:bodyPr wrap="square" rtlCol="0">
            <a:spAutoFit/>
          </a:bodyPr>
          <a:lstStyle/>
          <a:p>
            <a:r>
              <a:rPr lang="el-GR" sz="2000" b="1" dirty="0" smtClean="0">
                <a:solidFill>
                  <a:srgbClr val="C00000"/>
                </a:solidFill>
                <a:latin typeface="Calibri"/>
              </a:rPr>
              <a:t>Τάση (</a:t>
            </a:r>
            <a:r>
              <a:rPr lang="en-US" sz="2000" b="1" dirty="0" smtClean="0">
                <a:solidFill>
                  <a:srgbClr val="C00000"/>
                </a:solidFill>
                <a:latin typeface="Calibri"/>
              </a:rPr>
              <a:t>stress)</a:t>
            </a:r>
            <a:endParaRPr lang="el-GR" sz="2000" b="1" dirty="0">
              <a:solidFill>
                <a:srgbClr val="C00000"/>
              </a:solidFill>
              <a:latin typeface="Calibri"/>
            </a:endParaRPr>
          </a:p>
        </p:txBody>
      </p:sp>
      <p:cxnSp>
        <p:nvCxnSpPr>
          <p:cNvPr id="19" name="Straight Arrow Connector 18"/>
          <p:cNvCxnSpPr/>
          <p:nvPr/>
        </p:nvCxnSpPr>
        <p:spPr>
          <a:xfrm flipV="1">
            <a:off x="723724" y="5092585"/>
            <a:ext cx="89756" cy="6129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 idx="0"/>
          </p:cNvCxnSpPr>
          <p:nvPr/>
        </p:nvCxnSpPr>
        <p:spPr>
          <a:xfrm flipH="1" flipV="1">
            <a:off x="3432393" y="4941050"/>
            <a:ext cx="280420" cy="73001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20078" y="4531909"/>
            <a:ext cx="356188" cy="461665"/>
          </a:xfrm>
          <a:prstGeom prst="rect">
            <a:avLst/>
          </a:prstGeom>
          <a:noFill/>
        </p:spPr>
        <p:txBody>
          <a:bodyPr wrap="none" rtlCol="0">
            <a:spAutoFit/>
          </a:bodyPr>
          <a:lstStyle/>
          <a:p>
            <a:r>
              <a:rPr lang="el-GR" sz="2400" dirty="0">
                <a:solidFill>
                  <a:prstClr val="black"/>
                </a:solidFill>
              </a:rPr>
              <a:t>ή</a:t>
            </a:r>
          </a:p>
        </p:txBody>
      </p:sp>
      <p:sp>
        <p:nvSpPr>
          <p:cNvPr id="27" name="Oval 26"/>
          <p:cNvSpPr/>
          <p:nvPr/>
        </p:nvSpPr>
        <p:spPr>
          <a:xfrm>
            <a:off x="1245528" y="4531909"/>
            <a:ext cx="360040" cy="560676"/>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8" name="TextBox 27"/>
          <p:cNvSpPr txBox="1"/>
          <p:nvPr/>
        </p:nvSpPr>
        <p:spPr>
          <a:xfrm>
            <a:off x="983915" y="5539475"/>
            <a:ext cx="1792704" cy="1015663"/>
          </a:xfrm>
          <a:prstGeom prst="rect">
            <a:avLst/>
          </a:prstGeom>
          <a:noFill/>
          <a:ln>
            <a:noFill/>
          </a:ln>
        </p:spPr>
        <p:txBody>
          <a:bodyPr wrap="square" rtlCol="0">
            <a:spAutoFit/>
          </a:bodyPr>
          <a:lstStyle/>
          <a:p>
            <a:r>
              <a:rPr lang="el-GR" sz="2000" b="1" dirty="0" smtClean="0">
                <a:solidFill>
                  <a:srgbClr val="0070C0"/>
                </a:solidFill>
                <a:latin typeface="Calibri"/>
              </a:rPr>
              <a:t>Μέτρο ελαστικότητας του </a:t>
            </a:r>
            <a:r>
              <a:rPr lang="en-US" sz="2000" b="1" dirty="0" smtClean="0">
                <a:solidFill>
                  <a:srgbClr val="0070C0"/>
                </a:solidFill>
                <a:latin typeface="Calibri"/>
              </a:rPr>
              <a:t>Young</a:t>
            </a:r>
            <a:endParaRPr lang="el-GR" sz="2000" b="1" dirty="0">
              <a:solidFill>
                <a:srgbClr val="0070C0"/>
              </a:solidFill>
              <a:latin typeface="Calibri"/>
            </a:endParaRPr>
          </a:p>
        </p:txBody>
      </p:sp>
      <p:cxnSp>
        <p:nvCxnSpPr>
          <p:cNvPr id="32" name="Straight Arrow Connector 31"/>
          <p:cNvCxnSpPr/>
          <p:nvPr/>
        </p:nvCxnSpPr>
        <p:spPr>
          <a:xfrm flipH="1" flipV="1">
            <a:off x="1411153" y="5107056"/>
            <a:ext cx="131284" cy="44757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73741" name="Group 73740"/>
          <p:cNvGrpSpPr/>
          <p:nvPr/>
        </p:nvGrpSpPr>
        <p:grpSpPr>
          <a:xfrm>
            <a:off x="4040113" y="1540588"/>
            <a:ext cx="4933667" cy="4373558"/>
            <a:chOff x="4220677" y="1394684"/>
            <a:chExt cx="4933667" cy="4373558"/>
          </a:xfrm>
        </p:grpSpPr>
        <p:grpSp>
          <p:nvGrpSpPr>
            <p:cNvPr id="73737" name="Group 73736"/>
            <p:cNvGrpSpPr/>
            <p:nvPr/>
          </p:nvGrpSpPr>
          <p:grpSpPr>
            <a:xfrm>
              <a:off x="4220677" y="1394684"/>
              <a:ext cx="4933667" cy="4373558"/>
              <a:chOff x="4210333" y="2069327"/>
              <a:chExt cx="4933667" cy="4373558"/>
            </a:xfrm>
          </p:grpSpPr>
          <p:grpSp>
            <p:nvGrpSpPr>
              <p:cNvPr id="73736" name="Group 73735"/>
              <p:cNvGrpSpPr/>
              <p:nvPr/>
            </p:nvGrpSpPr>
            <p:grpSpPr>
              <a:xfrm>
                <a:off x="4355976" y="2069327"/>
                <a:ext cx="4788024" cy="4373558"/>
                <a:chOff x="4355976" y="2069327"/>
                <a:chExt cx="4788024" cy="4373558"/>
              </a:xfrm>
            </p:grpSpPr>
            <p:pic>
              <p:nvPicPr>
                <p:cNvPr id="56324" name="Picture 4" descr="http://upload.wikimedia.org/wikipedia/commons/thumb/5/5a/Stress-strain1.svg/1000px-Stress-strain1.svg.png"/>
                <p:cNvPicPr>
                  <a:picLocks noChangeAspect="1" noChangeArrowheads="1"/>
                </p:cNvPicPr>
                <p:nvPr/>
              </p:nvPicPr>
              <p:blipFill rotWithShape="1">
                <a:blip r:embed="rId5">
                  <a:extLst>
                    <a:ext uri="{28A0092B-C50C-407E-A947-70E740481C1C}">
                      <a14:useLocalDpi xmlns:a14="http://schemas.microsoft.com/office/drawing/2010/main" val="0"/>
                    </a:ext>
                  </a:extLst>
                </a:blip>
                <a:srcRect l="7013"/>
                <a:stretch/>
              </p:blipFill>
              <p:spPr bwMode="auto">
                <a:xfrm>
                  <a:off x="4355976" y="2069327"/>
                  <a:ext cx="4642381" cy="37107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2" name="TextBox 41"/>
                    <p:cNvSpPr txBox="1"/>
                    <p:nvPr/>
                  </p:nvSpPr>
                  <p:spPr>
                    <a:xfrm>
                      <a:off x="7450693" y="5539817"/>
                      <a:ext cx="1547664" cy="903068"/>
                    </a:xfrm>
                    <a:prstGeom prst="rect">
                      <a:avLst/>
                    </a:prstGeom>
                    <a:solidFill>
                      <a:schemeClr val="bg1"/>
                    </a:solidFill>
                  </p:spPr>
                  <p:txBody>
                    <a:bodyPr wrap="square" lIns="0" tIns="0" rIns="0" bIns="0" rtlCol="0">
                      <a:spAutoFit/>
                    </a:bodyPr>
                    <a:lstStyle/>
                    <a:p>
                      <a14:m>
                        <m:oMath xmlns:m="http://schemas.openxmlformats.org/officeDocument/2006/math">
                          <m:r>
                            <a:rPr lang="el-GR" sz="4000" i="1" dirty="0" smtClean="0">
                              <a:solidFill>
                                <a:prstClr val="black"/>
                              </a:solidFill>
                              <a:latin typeface="Cambria Math" panose="02040503050406030204" pitchFamily="18" charset="0"/>
                              <a:ea typeface="Cambria Math" panose="02040503050406030204" pitchFamily="18" charset="0"/>
                            </a:rPr>
                            <m:t>𝜖</m:t>
                          </m:r>
                          <m:r>
                            <a:rPr lang="en-US" sz="4000" i="1" smtClean="0">
                              <a:solidFill>
                                <a:prstClr val="black"/>
                              </a:solidFill>
                              <a:latin typeface="Cambria Math" panose="02040503050406030204" pitchFamily="18" charset="0"/>
                            </a:rPr>
                            <m:t>=</m:t>
                          </m:r>
                          <m:f>
                            <m:fPr>
                              <m:ctrlPr>
                                <a:rPr lang="en-US" sz="4000" i="1" smtClean="0">
                                  <a:solidFill>
                                    <a:prstClr val="black"/>
                                  </a:solidFill>
                                  <a:latin typeface="Cambria Math" panose="02040503050406030204" pitchFamily="18" charset="0"/>
                                </a:rPr>
                              </m:ctrlPr>
                            </m:fPr>
                            <m:num>
                              <m:r>
                                <m:rPr>
                                  <m:sty m:val="p"/>
                                </m:rPr>
                                <a:rPr lang="el-GR" sz="4000" smtClean="0">
                                  <a:solidFill>
                                    <a:prstClr val="black"/>
                                  </a:solidFill>
                                  <a:latin typeface="Cambria Math" panose="02040503050406030204" pitchFamily="18" charset="0"/>
                                </a:rPr>
                                <m:t>Δ</m:t>
                              </m:r>
                              <m:r>
                                <m:rPr>
                                  <m:sty m:val="p"/>
                                </m:rPr>
                                <a:rPr lang="en-US" sz="4000" smtClean="0">
                                  <a:solidFill>
                                    <a:prstClr val="black"/>
                                  </a:solidFill>
                                  <a:latin typeface="Cambria Math" panose="02040503050406030204" pitchFamily="18" charset="0"/>
                                </a:rPr>
                                <m:t>l</m:t>
                              </m:r>
                            </m:num>
                            <m:den>
                              <m:r>
                                <a:rPr lang="en-US" sz="4000" i="1" smtClean="0">
                                  <a:solidFill>
                                    <a:prstClr val="black"/>
                                  </a:solidFill>
                                  <a:latin typeface="Cambria Math" panose="02040503050406030204" pitchFamily="18" charset="0"/>
                                </a:rPr>
                                <m:t>𝑙</m:t>
                              </m:r>
                            </m:den>
                          </m:f>
                        </m:oMath>
                      </a14:m>
                      <a:r>
                        <a:rPr lang="el-GR" sz="4000" dirty="0" smtClean="0">
                          <a:solidFill>
                            <a:prstClr val="black"/>
                          </a:solidFill>
                        </a:rPr>
                        <a:t> </a:t>
                      </a:r>
                      <a:endParaRPr lang="el-GR" sz="4000" dirty="0">
                        <a:solidFill>
                          <a:prstClr val="black"/>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450693" y="5539817"/>
                      <a:ext cx="1547664" cy="903068"/>
                    </a:xfrm>
                    <a:prstGeom prst="rect">
                      <a:avLst/>
                    </a:prstGeom>
                    <a:blipFill rotWithShape="0">
                      <a:blip r:embed="rId6"/>
                      <a:stretch>
                        <a:fillRect/>
                      </a:stretch>
                    </a:blipFill>
                  </p:spPr>
                  <p:txBody>
                    <a:bodyPr/>
                    <a:lstStyle/>
                    <a:p>
                      <a:r>
                        <a:rPr lang="el-GR">
                          <a:noFill/>
                        </a:rPr>
                        <a:t> </a:t>
                      </a:r>
                    </a:p>
                  </p:txBody>
                </p:sp>
              </mc:Fallback>
            </mc:AlternateContent>
            <p:sp>
              <p:nvSpPr>
                <p:cNvPr id="43" name="TextBox 42"/>
                <p:cNvSpPr txBox="1"/>
                <p:nvPr/>
              </p:nvSpPr>
              <p:spPr>
                <a:xfrm>
                  <a:off x="5393413" y="5828113"/>
                  <a:ext cx="1964032" cy="400110"/>
                </a:xfrm>
                <a:prstGeom prst="rect">
                  <a:avLst/>
                </a:prstGeom>
                <a:noFill/>
              </p:spPr>
              <p:txBody>
                <a:bodyPr wrap="square" rtlCol="0">
                  <a:spAutoFit/>
                </a:bodyPr>
                <a:lstStyle/>
                <a:p>
                  <a:r>
                    <a:rPr lang="el-GR" sz="2000" dirty="0" smtClean="0">
                      <a:solidFill>
                        <a:prstClr val="black"/>
                      </a:solidFill>
                      <a:latin typeface="+mn-lt"/>
                    </a:rPr>
                    <a:t>παραμόρφωση</a:t>
                  </a:r>
                  <a:endParaRPr lang="el-GR" sz="2000" dirty="0">
                    <a:solidFill>
                      <a:prstClr val="black"/>
                    </a:solidFill>
                    <a:latin typeface="+mn-lt"/>
                  </a:endParaRPr>
                </a:p>
              </p:txBody>
            </p:sp>
            <p:grpSp>
              <p:nvGrpSpPr>
                <p:cNvPr id="73735" name="Group 73734"/>
                <p:cNvGrpSpPr/>
                <p:nvPr/>
              </p:nvGrpSpPr>
              <p:grpSpPr>
                <a:xfrm>
                  <a:off x="5314690" y="2540180"/>
                  <a:ext cx="3829310" cy="2535909"/>
                  <a:chOff x="5314690" y="2540180"/>
                  <a:chExt cx="3829310" cy="2535909"/>
                </a:xfrm>
              </p:grpSpPr>
              <p:sp>
                <p:nvSpPr>
                  <p:cNvPr id="73734" name="TextBox 73733"/>
                  <p:cNvSpPr txBox="1"/>
                  <p:nvPr/>
                </p:nvSpPr>
                <p:spPr>
                  <a:xfrm>
                    <a:off x="5314690" y="4706757"/>
                    <a:ext cx="1992790" cy="369332"/>
                  </a:xfrm>
                  <a:prstGeom prst="rect">
                    <a:avLst/>
                  </a:prstGeom>
                  <a:solidFill>
                    <a:schemeClr val="bg1"/>
                  </a:solidFill>
                </p:spPr>
                <p:txBody>
                  <a:bodyPr wrap="none" rtlCol="0">
                    <a:spAutoFit/>
                  </a:bodyPr>
                  <a:lstStyle/>
                  <a:p>
                    <a:r>
                      <a:rPr lang="el-GR" dirty="0" smtClean="0">
                        <a:solidFill>
                          <a:srgbClr val="4F81BD">
                            <a:lumMod val="75000"/>
                          </a:srgbClr>
                        </a:solidFill>
                      </a:rPr>
                      <a:t>Ελαστική περιοχή</a:t>
                    </a:r>
                    <a:endParaRPr lang="el-GR" dirty="0">
                      <a:solidFill>
                        <a:srgbClr val="4F81BD">
                          <a:lumMod val="75000"/>
                        </a:srgbClr>
                      </a:solidFill>
                    </a:endParaRPr>
                  </a:p>
                </p:txBody>
              </p:sp>
              <p:sp>
                <p:nvSpPr>
                  <p:cNvPr id="46" name="TextBox 45"/>
                  <p:cNvSpPr txBox="1"/>
                  <p:nvPr/>
                </p:nvSpPr>
                <p:spPr>
                  <a:xfrm>
                    <a:off x="6945199" y="2859087"/>
                    <a:ext cx="1279326" cy="646331"/>
                  </a:xfrm>
                  <a:prstGeom prst="rect">
                    <a:avLst/>
                  </a:prstGeom>
                  <a:solidFill>
                    <a:schemeClr val="bg1"/>
                  </a:solidFill>
                </p:spPr>
                <p:txBody>
                  <a:bodyPr wrap="square" rtlCol="0">
                    <a:spAutoFit/>
                  </a:bodyPr>
                  <a:lstStyle/>
                  <a:p>
                    <a:r>
                      <a:rPr lang="el-GR" dirty="0" smtClean="0">
                        <a:solidFill>
                          <a:srgbClr val="4F81BD">
                            <a:lumMod val="75000"/>
                          </a:srgbClr>
                        </a:solidFill>
                      </a:rPr>
                      <a:t>Πλαστική περιοχή</a:t>
                    </a:r>
                    <a:endParaRPr lang="el-GR" dirty="0">
                      <a:solidFill>
                        <a:srgbClr val="4F81BD">
                          <a:lumMod val="75000"/>
                        </a:srgbClr>
                      </a:solidFill>
                    </a:endParaRPr>
                  </a:p>
                </p:txBody>
              </p:sp>
              <p:sp>
                <p:nvSpPr>
                  <p:cNvPr id="47" name="TextBox 46"/>
                  <p:cNvSpPr txBox="1"/>
                  <p:nvPr/>
                </p:nvSpPr>
                <p:spPr>
                  <a:xfrm>
                    <a:off x="8169053" y="2540180"/>
                    <a:ext cx="974947" cy="369332"/>
                  </a:xfrm>
                  <a:prstGeom prst="rect">
                    <a:avLst/>
                  </a:prstGeom>
                  <a:solidFill>
                    <a:schemeClr val="bg1"/>
                  </a:solidFill>
                </p:spPr>
                <p:txBody>
                  <a:bodyPr wrap="none" rtlCol="0">
                    <a:spAutoFit/>
                  </a:bodyPr>
                  <a:lstStyle/>
                  <a:p>
                    <a:r>
                      <a:rPr lang="el-GR" dirty="0" smtClean="0">
                        <a:solidFill>
                          <a:srgbClr val="C00000"/>
                        </a:solidFill>
                      </a:rPr>
                      <a:t>θραύση</a:t>
                    </a:r>
                    <a:endParaRPr lang="el-GR" dirty="0">
                      <a:solidFill>
                        <a:srgbClr val="C00000"/>
                      </a:solidFill>
                    </a:endParaRPr>
                  </a:p>
                </p:txBody>
              </p:sp>
            </p:grpSp>
          </p:grpSp>
          <p:sp>
            <p:nvSpPr>
              <p:cNvPr id="50" name="TextBox 49"/>
              <p:cNvSpPr txBox="1"/>
              <p:nvPr/>
            </p:nvSpPr>
            <p:spPr>
              <a:xfrm rot="16200000">
                <a:off x="3185159" y="3195401"/>
                <a:ext cx="2450458" cy="400110"/>
              </a:xfrm>
              <a:prstGeom prst="rect">
                <a:avLst/>
              </a:prstGeom>
              <a:solidFill>
                <a:schemeClr val="bg1"/>
              </a:solidFill>
            </p:spPr>
            <p:txBody>
              <a:bodyPr wrap="square" rtlCol="0">
                <a:spAutoFit/>
              </a:bodyPr>
              <a:lstStyle/>
              <a:p>
                <a:r>
                  <a:rPr lang="el-GR" sz="2000" dirty="0" smtClean="0">
                    <a:solidFill>
                      <a:prstClr val="black"/>
                    </a:solidFill>
                  </a:rPr>
                  <a:t>Τάση (</a:t>
                </a:r>
                <a:r>
                  <a:rPr lang="en-US" sz="2000" dirty="0" smtClean="0">
                    <a:solidFill>
                      <a:prstClr val="black"/>
                    </a:solidFill>
                  </a:rPr>
                  <a:t>stress), GPa</a:t>
                </a:r>
                <a:endParaRPr lang="el-GR" sz="2000" dirty="0">
                  <a:solidFill>
                    <a:prstClr val="black"/>
                  </a:solidFill>
                </a:endParaRPr>
              </a:p>
            </p:txBody>
          </p:sp>
        </p:grpSp>
        <p:cxnSp>
          <p:nvCxnSpPr>
            <p:cNvPr id="73739" name="Straight Connector 73738"/>
            <p:cNvCxnSpPr/>
            <p:nvPr/>
          </p:nvCxnSpPr>
          <p:spPr>
            <a:xfrm>
              <a:off x="6544684" y="2394702"/>
              <a:ext cx="233394" cy="24668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
        <p:nvSpPr>
          <p:cNvPr id="6" name="Ορθογώνιο 5"/>
          <p:cNvSpPr/>
          <p:nvPr/>
        </p:nvSpPr>
        <p:spPr>
          <a:xfrm>
            <a:off x="5166399" y="5959819"/>
            <a:ext cx="3299341" cy="461665"/>
          </a:xfrm>
          <a:prstGeom prst="rect">
            <a:avLst/>
          </a:prstGeom>
        </p:spPr>
        <p:txBody>
          <a:bodyPr wrap="square">
            <a:spAutoFit/>
          </a:bodyPr>
          <a:lstStyle/>
          <a:p>
            <a:pPr algn="ctr"/>
            <a:r>
              <a:rPr lang="en-US" sz="1200" dirty="0" smtClean="0">
                <a:latin typeface="+mn-lt"/>
                <a:hlinkClick r:id="rId7"/>
              </a:rPr>
              <a:t>Stress-strain1</a:t>
            </a:r>
            <a:r>
              <a:rPr lang="el-GR" sz="1200" dirty="0" smtClean="0">
                <a:latin typeface="+mn-lt"/>
              </a:rPr>
              <a:t>, από </a:t>
            </a:r>
            <a:r>
              <a:rPr lang="en-US" sz="1200" dirty="0">
                <a:latin typeface="+mn-lt"/>
                <a:hlinkClick r:id="rId8"/>
              </a:rPr>
              <a:t>Upload Bot (Magnus </a:t>
            </a:r>
            <a:r>
              <a:rPr lang="en-US" sz="1200" dirty="0" smtClean="0">
                <a:latin typeface="+mn-lt"/>
                <a:hlinkClick r:id="rId8"/>
              </a:rPr>
              <a:t>Manske)</a:t>
            </a:r>
            <a:r>
              <a:rPr lang="el-GR" sz="1200" dirty="0" smtClean="0">
                <a:latin typeface="+mn-lt"/>
              </a:rPr>
              <a:t> διαθέσιμο με άδεια </a:t>
            </a:r>
            <a:r>
              <a:rPr lang="en-US" sz="1200" dirty="0">
                <a:latin typeface="+mn-lt"/>
                <a:hlinkClick r:id="rId9"/>
              </a:rPr>
              <a:t>CC BY-SA 3.0</a:t>
            </a:r>
            <a:r>
              <a:rPr lang="el-GR" sz="1200" dirty="0" smtClean="0">
                <a:latin typeface="+mn-lt"/>
                <a:hlinkClick r:id="rId9"/>
              </a:rPr>
              <a:t> </a:t>
            </a:r>
            <a:endParaRPr lang="el-GR" sz="1200" dirty="0">
              <a:latin typeface="+mn-lt"/>
            </a:endParaRPr>
          </a:p>
        </p:txBody>
      </p:sp>
    </p:spTree>
    <p:extLst>
      <p:ext uri="{BB962C8B-B14F-4D97-AF65-F5344CB8AC3E}">
        <p14:creationId xmlns:p14="http://schemas.microsoft.com/office/powerpoint/2010/main" val="2035903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File:StressStrainWEB.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002" y="1356312"/>
            <a:ext cx="6733998" cy="4208749"/>
          </a:xfrm>
          <a:prstGeom prst="rect">
            <a:avLst/>
          </a:prstGeom>
          <a:noFill/>
          <a:extLst>
            <a:ext uri="{909E8E84-426E-40DD-AFC4-6F175D3DCCD1}">
              <a14:hiddenFill xmlns:a14="http://schemas.microsoft.com/office/drawing/2010/main">
                <a:solidFill>
                  <a:srgbClr val="FFFFFF"/>
                </a:solidFill>
              </a14:hiddenFill>
            </a:ext>
          </a:extLst>
        </p:spPr>
      </p:pic>
      <p:sp>
        <p:nvSpPr>
          <p:cNvPr id="73730" name="Rectangle 2"/>
          <p:cNvSpPr>
            <a:spLocks noGrp="1" noChangeArrowheads="1"/>
          </p:cNvSpPr>
          <p:nvPr>
            <p:ph type="title"/>
          </p:nvPr>
        </p:nvSpPr>
        <p:spPr/>
        <p:txBody>
          <a:bodyPr>
            <a:normAutofit fontScale="90000"/>
          </a:bodyPr>
          <a:lstStyle/>
          <a:p>
            <a:pPr eaLnBrk="1" hangingPunct="1"/>
            <a:r>
              <a:rPr lang="el-GR" dirty="0" smtClean="0"/>
              <a:t>Το μέτρο ελαστικότητας</a:t>
            </a:r>
            <a:r>
              <a:rPr lang="en-US" dirty="0" smtClean="0"/>
              <a:t> </a:t>
            </a:r>
            <a:r>
              <a:rPr lang="el-GR" dirty="0" smtClean="0"/>
              <a:t>στα πολυμερή</a:t>
            </a:r>
          </a:p>
        </p:txBody>
      </p:sp>
      <p:sp>
        <p:nvSpPr>
          <p:cNvPr id="73731" name="Rectangle 3"/>
          <p:cNvSpPr>
            <a:spLocks noGrp="1" noChangeArrowheads="1"/>
          </p:cNvSpPr>
          <p:nvPr>
            <p:ph type="body" idx="1"/>
          </p:nvPr>
        </p:nvSpPr>
        <p:spPr>
          <a:xfrm>
            <a:off x="165551" y="1387445"/>
            <a:ext cx="3726160" cy="4176464"/>
          </a:xfrm>
        </p:spPr>
        <p:txBody>
          <a:bodyPr/>
          <a:lstStyle/>
          <a:p>
            <a:pPr eaLnBrk="1" hangingPunct="1">
              <a:lnSpc>
                <a:spcPct val="100000"/>
              </a:lnSpc>
              <a:spcBef>
                <a:spcPts val="600"/>
              </a:spcBef>
              <a:spcAft>
                <a:spcPts val="600"/>
              </a:spcAft>
            </a:pPr>
            <a:r>
              <a:rPr lang="el-GR" dirty="0" smtClean="0"/>
              <a:t>Τα πολυμερή, σε συγκεκριμένο εύρος θερμοκρασιών εμφανίζουν ελαστική συμπεριφορά</a:t>
            </a:r>
          </a:p>
          <a:p>
            <a:pPr eaLnBrk="1" hangingPunct="1">
              <a:lnSpc>
                <a:spcPct val="100000"/>
              </a:lnSpc>
              <a:spcBef>
                <a:spcPts val="600"/>
              </a:spcBef>
              <a:spcAft>
                <a:spcPts val="600"/>
              </a:spcAft>
            </a:pPr>
            <a:r>
              <a:rPr lang="el-GR" sz="2400" dirty="0" smtClean="0"/>
              <a:t>Η ελαστικότητά τους μπορεί ομοίως να περιγραφεί από το </a:t>
            </a:r>
            <a:r>
              <a:rPr lang="el-GR" sz="2400" b="1" dirty="0" smtClean="0"/>
              <a:t>νόμο του </a:t>
            </a:r>
            <a:r>
              <a:rPr lang="en-US" sz="2400" b="1" dirty="0" smtClean="0"/>
              <a:t>Hooke</a:t>
            </a:r>
            <a:endParaRPr lang="el-GR" sz="2400" b="1" dirty="0" smtClean="0"/>
          </a:p>
        </p:txBody>
      </p:sp>
      <p:sp>
        <p:nvSpPr>
          <p:cNvPr id="34" name="TextBox 33"/>
          <p:cNvSpPr txBox="1"/>
          <p:nvPr/>
        </p:nvSpPr>
        <p:spPr>
          <a:xfrm rot="16200000">
            <a:off x="2843631" y="3097710"/>
            <a:ext cx="2816017" cy="461665"/>
          </a:xfrm>
          <a:prstGeom prst="rect">
            <a:avLst/>
          </a:prstGeom>
          <a:noFill/>
        </p:spPr>
        <p:txBody>
          <a:bodyPr wrap="square" rtlCol="0">
            <a:spAutoFit/>
          </a:bodyPr>
          <a:lstStyle/>
          <a:p>
            <a:r>
              <a:rPr lang="el-GR" sz="2400" dirty="0" smtClean="0">
                <a:solidFill>
                  <a:prstClr val="black"/>
                </a:solidFill>
              </a:rPr>
              <a:t>Τάση (</a:t>
            </a:r>
            <a:r>
              <a:rPr lang="en-US" sz="2400" dirty="0" smtClean="0">
                <a:solidFill>
                  <a:prstClr val="black"/>
                </a:solidFill>
              </a:rPr>
              <a:t>stress), GPa</a:t>
            </a:r>
            <a:endParaRPr lang="el-GR" sz="2400" dirty="0">
              <a:solidFill>
                <a:prstClr val="black"/>
              </a:solidFill>
            </a:endParaRPr>
          </a:p>
        </p:txBody>
      </p:sp>
      <p:grpSp>
        <p:nvGrpSpPr>
          <p:cNvPr id="73732" name="Group 73731"/>
          <p:cNvGrpSpPr/>
          <p:nvPr/>
        </p:nvGrpSpPr>
        <p:grpSpPr>
          <a:xfrm>
            <a:off x="4499992" y="3068960"/>
            <a:ext cx="3851920" cy="2726933"/>
            <a:chOff x="4499992" y="3068960"/>
            <a:chExt cx="3851920" cy="2726933"/>
          </a:xfrm>
        </p:grpSpPr>
        <p:grpSp>
          <p:nvGrpSpPr>
            <p:cNvPr id="31" name="Group 30"/>
            <p:cNvGrpSpPr/>
            <p:nvPr/>
          </p:nvGrpSpPr>
          <p:grpSpPr>
            <a:xfrm>
              <a:off x="4499992" y="3068960"/>
              <a:ext cx="3851920" cy="2726933"/>
              <a:chOff x="4499992" y="3068960"/>
              <a:chExt cx="3851920" cy="2726933"/>
            </a:xfrm>
          </p:grpSpPr>
          <p:grpSp>
            <p:nvGrpSpPr>
              <p:cNvPr id="14" name="Group 13"/>
              <p:cNvGrpSpPr/>
              <p:nvPr/>
            </p:nvGrpSpPr>
            <p:grpSpPr>
              <a:xfrm>
                <a:off x="4499992" y="4759333"/>
                <a:ext cx="3851920" cy="1036560"/>
                <a:chOff x="4499992" y="4759333"/>
                <a:chExt cx="3851920" cy="1036560"/>
              </a:xfrm>
            </p:grpSpPr>
            <mc:AlternateContent xmlns:mc="http://schemas.openxmlformats.org/markup-compatibility/2006" xmlns:a14="http://schemas.microsoft.com/office/drawing/2010/main">
              <mc:Choice Requires="a14">
                <p:sp>
                  <p:nvSpPr>
                    <p:cNvPr id="12" name="TextBox 11"/>
                    <p:cNvSpPr txBox="1"/>
                    <p:nvPr/>
                  </p:nvSpPr>
                  <p:spPr>
                    <a:xfrm>
                      <a:off x="6804248" y="4892825"/>
                      <a:ext cx="1547664" cy="903068"/>
                    </a:xfrm>
                    <a:prstGeom prst="rect">
                      <a:avLst/>
                    </a:prstGeom>
                    <a:solidFill>
                      <a:schemeClr val="bg1"/>
                    </a:solidFill>
                  </p:spPr>
                  <p:txBody>
                    <a:bodyPr wrap="square" lIns="0" tIns="0" rIns="0" bIns="0" rtlCol="0">
                      <a:spAutoFit/>
                    </a:bodyPr>
                    <a:lstStyle/>
                    <a:p>
                      <a14:m>
                        <m:oMath xmlns:m="http://schemas.openxmlformats.org/officeDocument/2006/math">
                          <m:r>
                            <a:rPr lang="el-GR" sz="4000" i="1" dirty="0" smtClean="0">
                              <a:solidFill>
                                <a:prstClr val="black"/>
                              </a:solidFill>
                              <a:latin typeface="Cambria Math" panose="02040503050406030204" pitchFamily="18" charset="0"/>
                              <a:ea typeface="Cambria Math" panose="02040503050406030204" pitchFamily="18" charset="0"/>
                            </a:rPr>
                            <m:t>𝜖</m:t>
                          </m:r>
                          <m:r>
                            <a:rPr lang="en-US" sz="4000" i="1" smtClean="0">
                              <a:solidFill>
                                <a:prstClr val="black"/>
                              </a:solidFill>
                              <a:latin typeface="Cambria Math" panose="02040503050406030204" pitchFamily="18" charset="0"/>
                            </a:rPr>
                            <m:t>=</m:t>
                          </m:r>
                          <m:f>
                            <m:fPr>
                              <m:ctrlPr>
                                <a:rPr lang="en-US" sz="4000" i="1" smtClean="0">
                                  <a:solidFill>
                                    <a:prstClr val="black"/>
                                  </a:solidFill>
                                  <a:latin typeface="Cambria Math" panose="02040503050406030204" pitchFamily="18" charset="0"/>
                                </a:rPr>
                              </m:ctrlPr>
                            </m:fPr>
                            <m:num>
                              <m:r>
                                <m:rPr>
                                  <m:sty m:val="p"/>
                                </m:rPr>
                                <a:rPr lang="el-GR" sz="4000" smtClean="0">
                                  <a:solidFill>
                                    <a:prstClr val="black"/>
                                  </a:solidFill>
                                  <a:latin typeface="Cambria Math" panose="02040503050406030204" pitchFamily="18" charset="0"/>
                                </a:rPr>
                                <m:t>Δ</m:t>
                              </m:r>
                              <m:r>
                                <m:rPr>
                                  <m:sty m:val="p"/>
                                </m:rPr>
                                <a:rPr lang="en-US" sz="4000" smtClean="0">
                                  <a:solidFill>
                                    <a:prstClr val="black"/>
                                  </a:solidFill>
                                  <a:latin typeface="Cambria Math" panose="02040503050406030204" pitchFamily="18" charset="0"/>
                                </a:rPr>
                                <m:t>l</m:t>
                              </m:r>
                            </m:num>
                            <m:den>
                              <m:r>
                                <a:rPr lang="en-US" sz="4000" i="1" smtClean="0">
                                  <a:solidFill>
                                    <a:prstClr val="black"/>
                                  </a:solidFill>
                                  <a:latin typeface="Cambria Math" panose="02040503050406030204" pitchFamily="18" charset="0"/>
                                </a:rPr>
                                <m:t>𝑙</m:t>
                              </m:r>
                            </m:den>
                          </m:f>
                        </m:oMath>
                      </a14:m>
                      <a:r>
                        <a:rPr lang="el-GR" sz="4000" dirty="0" smtClean="0">
                          <a:solidFill>
                            <a:prstClr val="black"/>
                          </a:solidFill>
                        </a:rPr>
                        <a:t> </a:t>
                      </a:r>
                      <a:endParaRPr lang="el-GR" sz="4000"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804248" y="4892825"/>
                      <a:ext cx="1547664" cy="903068"/>
                    </a:xfrm>
                    <a:prstGeom prst="rect">
                      <a:avLst/>
                    </a:prstGeom>
                    <a:blipFill rotWithShape="1">
                      <a:blip r:embed="rId3"/>
                      <a:stretch>
                        <a:fillRect/>
                      </a:stretch>
                    </a:blipFill>
                  </p:spPr>
                  <p:txBody>
                    <a:bodyPr/>
                    <a:lstStyle/>
                    <a:p>
                      <a:r>
                        <a:rPr lang="el-GR">
                          <a:noFill/>
                        </a:rPr>
                        <a:t> </a:t>
                      </a:r>
                    </a:p>
                  </p:txBody>
                </p:sp>
              </mc:Fallback>
            </mc:AlternateContent>
            <p:cxnSp>
              <p:nvCxnSpPr>
                <p:cNvPr id="11" name="Straight Arrow Connector 10"/>
                <p:cNvCxnSpPr/>
                <p:nvPr/>
              </p:nvCxnSpPr>
              <p:spPr>
                <a:xfrm>
                  <a:off x="4499992" y="4759333"/>
                  <a:ext cx="3654152" cy="58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6047295" y="3068960"/>
                <a:ext cx="2076111" cy="707886"/>
              </a:xfrm>
              <a:prstGeom prst="rect">
                <a:avLst/>
              </a:prstGeom>
              <a:solidFill>
                <a:schemeClr val="bg1"/>
              </a:solidFill>
            </p:spPr>
            <p:txBody>
              <a:bodyPr wrap="square" rtlCol="0">
                <a:spAutoFit/>
              </a:bodyPr>
              <a:lstStyle/>
              <a:p>
                <a:r>
                  <a:rPr lang="el-GR" sz="2000" dirty="0" smtClean="0">
                    <a:solidFill>
                      <a:prstClr val="black"/>
                    </a:solidFill>
                  </a:rPr>
                  <a:t>κλίση = Ε (μέτρο ελαστικότητας)</a:t>
                </a:r>
              </a:p>
            </p:txBody>
          </p:sp>
        </p:grpSp>
        <p:sp>
          <p:nvSpPr>
            <p:cNvPr id="73729" name="TextBox 73728"/>
            <p:cNvSpPr txBox="1"/>
            <p:nvPr/>
          </p:nvSpPr>
          <p:spPr>
            <a:xfrm>
              <a:off x="7245499" y="3686100"/>
              <a:ext cx="269626" cy="400110"/>
            </a:xfrm>
            <a:prstGeom prst="rect">
              <a:avLst/>
            </a:prstGeom>
            <a:solidFill>
              <a:schemeClr val="bg1"/>
            </a:solidFill>
          </p:spPr>
          <p:txBody>
            <a:bodyPr wrap="none" rtlCol="0">
              <a:spAutoFit/>
            </a:bodyPr>
            <a:lstStyle/>
            <a:p>
              <a:r>
                <a:rPr lang="en-US" sz="2000" b="1" i="1" dirty="0">
                  <a:solidFill>
                    <a:prstClr val="black"/>
                  </a:solidFill>
                  <a:latin typeface="Book Antiqua" panose="02040602050305030304" pitchFamily="18" charset="0"/>
                </a:rPr>
                <a:t>l</a:t>
              </a:r>
              <a:endParaRPr lang="el-GR" b="1" i="1" dirty="0">
                <a:solidFill>
                  <a:prstClr val="black"/>
                </a:solidFill>
                <a:latin typeface="Book Antiqua" panose="02040602050305030304" pitchFamily="18" charset="0"/>
              </a:endParaRP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15" name="Ορθογώνιο 14"/>
          <p:cNvSpPr/>
          <p:nvPr/>
        </p:nvSpPr>
        <p:spPr>
          <a:xfrm>
            <a:off x="4808661" y="5785803"/>
            <a:ext cx="3299341" cy="461665"/>
          </a:xfrm>
          <a:prstGeom prst="rect">
            <a:avLst/>
          </a:prstGeom>
        </p:spPr>
        <p:txBody>
          <a:bodyPr wrap="square">
            <a:spAutoFit/>
          </a:bodyPr>
          <a:lstStyle/>
          <a:p>
            <a:pPr algn="ctr"/>
            <a:r>
              <a:rPr lang="en-US" sz="1200" dirty="0">
                <a:latin typeface="+mn-lt"/>
                <a:hlinkClick r:id="rId4"/>
              </a:rPr>
              <a:t>StressStrainWEB</a:t>
            </a:r>
            <a:r>
              <a:rPr lang="el-GR" sz="1200" dirty="0" smtClean="0">
                <a:latin typeface="+mn-lt"/>
              </a:rPr>
              <a:t>, από </a:t>
            </a:r>
            <a:r>
              <a:rPr lang="en-US" sz="1200" dirty="0">
                <a:latin typeface="+mn-lt"/>
              </a:rPr>
              <a:t>BenBritton</a:t>
            </a:r>
            <a:r>
              <a:rPr lang="el-GR" sz="1200" dirty="0" smtClean="0">
                <a:latin typeface="+mn-lt"/>
              </a:rPr>
              <a:t> διαθέσιμο με άδεια </a:t>
            </a:r>
            <a:r>
              <a:rPr lang="en-US" sz="1200" dirty="0">
                <a:latin typeface="+mn-lt"/>
                <a:hlinkClick r:id="rId5"/>
              </a:rPr>
              <a:t>CC BY-SA 3.0</a:t>
            </a:r>
            <a:r>
              <a:rPr lang="el-GR" sz="1200" dirty="0" smtClean="0">
                <a:latin typeface="+mn-lt"/>
                <a:hlinkClick r:id="rId5"/>
              </a:rPr>
              <a:t> </a:t>
            </a:r>
            <a:endParaRPr lang="el-GR" sz="1200" dirty="0">
              <a:latin typeface="+mn-lt"/>
            </a:endParaRPr>
          </a:p>
        </p:txBody>
      </p:sp>
    </p:spTree>
    <p:extLst>
      <p:ext uri="{BB962C8B-B14F-4D97-AF65-F5344CB8AC3E}">
        <p14:creationId xmlns:p14="http://schemas.microsoft.com/office/powerpoint/2010/main" val="185954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l-GR" dirty="0" smtClean="0"/>
              <a:t>Το μέτρο ελαστικότητας </a:t>
            </a:r>
            <a:r>
              <a:rPr lang="el-GR" sz="3200" b="0" dirty="0" smtClean="0"/>
              <a:t>(2 από 2)</a:t>
            </a:r>
          </a:p>
        </p:txBody>
      </p:sp>
      <p:sp>
        <p:nvSpPr>
          <p:cNvPr id="73731" name="Rectangle 3"/>
          <p:cNvSpPr>
            <a:spLocks noGrp="1" noChangeArrowheads="1"/>
          </p:cNvSpPr>
          <p:nvPr>
            <p:ph type="body" idx="1"/>
          </p:nvPr>
        </p:nvSpPr>
        <p:spPr>
          <a:xfrm>
            <a:off x="457200" y="1556792"/>
            <a:ext cx="8229600" cy="4536504"/>
          </a:xfrm>
        </p:spPr>
        <p:txBody>
          <a:bodyPr>
            <a:normAutofit/>
          </a:bodyPr>
          <a:lstStyle/>
          <a:p>
            <a:r>
              <a:rPr lang="el-GR" dirty="0"/>
              <a:t>Οι τιμές του μέτρου ελαστικότητας για τα </a:t>
            </a:r>
            <a:r>
              <a:rPr lang="el-GR" dirty="0" smtClean="0"/>
              <a:t>πολυμερή που βρίσκονται στην πλαστική τους περιοχή είναι 0.1 – 4 </a:t>
            </a:r>
            <a:r>
              <a:rPr lang="en-US" dirty="0"/>
              <a:t>GPa</a:t>
            </a:r>
            <a:endParaRPr lang="el-GR" dirty="0" smtClean="0"/>
          </a:p>
          <a:p>
            <a:r>
              <a:rPr lang="el-GR" dirty="0"/>
              <a:t>Το μέτρο ελαστικότητας για τα ελαστομερή μπορεί να είναι πολύ μικρό, έως 7 </a:t>
            </a:r>
            <a:r>
              <a:rPr lang="en-US" dirty="0"/>
              <a:t>MPa</a:t>
            </a:r>
            <a:r>
              <a:rPr lang="el-GR" dirty="0"/>
              <a:t> (ή 0.007 </a:t>
            </a:r>
            <a:r>
              <a:rPr lang="en-US" dirty="0"/>
              <a:t>Gpa)</a:t>
            </a:r>
            <a:r>
              <a:rPr lang="el-GR" dirty="0"/>
              <a:t>. </a:t>
            </a:r>
            <a:endParaRPr lang="en-US" dirty="0"/>
          </a:p>
          <a:p>
            <a:r>
              <a:rPr lang="el-GR" dirty="0"/>
              <a:t>Πολύ ελαστικά πολυμερή εμφανίζουν πλαστική επιμήκυνση έως και </a:t>
            </a:r>
            <a:r>
              <a:rPr lang="el-GR" dirty="0" smtClean="0"/>
              <a:t>1000%.</a:t>
            </a:r>
            <a:endParaRPr lang="en-US" dirty="0"/>
          </a:p>
          <a:p>
            <a:r>
              <a:rPr lang="el-GR" dirty="0" smtClean="0"/>
              <a:t>Τα μέταλλα </a:t>
            </a:r>
            <a:r>
              <a:rPr lang="el-GR" dirty="0"/>
              <a:t>σπάνια επιμηκύνονται περισσότερο από 100%.</a:t>
            </a:r>
          </a:p>
          <a:p>
            <a:r>
              <a:rPr lang="el-GR" dirty="0" smtClean="0"/>
              <a:t>Οι </a:t>
            </a:r>
            <a:r>
              <a:rPr lang="el-GR" sz="2400" dirty="0" smtClean="0"/>
              <a:t>τιμές του μέτρου ελαστικότητας για τα </a:t>
            </a:r>
            <a:r>
              <a:rPr lang="el-GR" sz="2400" b="1" dirty="0" smtClean="0"/>
              <a:t>μέταλλα</a:t>
            </a:r>
            <a:r>
              <a:rPr lang="el-GR" sz="2400" dirty="0" smtClean="0"/>
              <a:t> είναι πολύ μεγαλύτερες και κυμαίνονται από 48 έως 410 </a:t>
            </a:r>
            <a:r>
              <a:rPr lang="en-US" sz="2400" dirty="0" smtClean="0"/>
              <a:t>GPa</a:t>
            </a:r>
            <a:r>
              <a:rPr lang="el-GR" sz="2400" dirty="0" smtClean="0"/>
              <a:t>.</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019770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Μέτρο ελαστικότητας ορισμένων υλικών</a:t>
            </a:r>
            <a:endParaRPr lang="el-GR" dirty="0"/>
          </a:p>
        </p:txBody>
      </p:sp>
      <p:graphicFrame>
        <p:nvGraphicFramePr>
          <p:cNvPr id="5" name="Content Placeholder 4"/>
          <p:cNvGraphicFramePr>
            <a:graphicFrameLocks noGrp="1"/>
          </p:cNvGraphicFramePr>
          <p:nvPr>
            <p:ph idx="1"/>
            <p:extLst/>
          </p:nvPr>
        </p:nvGraphicFramePr>
        <p:xfrm>
          <a:off x="467544" y="1340768"/>
          <a:ext cx="8496945" cy="4858896"/>
        </p:xfrm>
        <a:graphic>
          <a:graphicData uri="http://schemas.openxmlformats.org/drawingml/2006/table">
            <a:tbl>
              <a:tblPr/>
              <a:tblGrid>
                <a:gridCol w="2832315"/>
                <a:gridCol w="2832315"/>
                <a:gridCol w="2832315"/>
              </a:tblGrid>
              <a:tr h="266619">
                <a:tc>
                  <a:txBody>
                    <a:bodyPr/>
                    <a:lstStyle/>
                    <a:p>
                      <a:pPr algn="ctr"/>
                      <a:r>
                        <a:rPr lang="el-GR" sz="2000" b="1" u="none" dirty="0" smtClean="0">
                          <a:solidFill>
                            <a:srgbClr val="373F28"/>
                          </a:solidFill>
                          <a:effectLst/>
                        </a:rPr>
                        <a:t>Υλικό </a:t>
                      </a:r>
                    </a:p>
                    <a:p>
                      <a:pPr algn="ctr"/>
                      <a:r>
                        <a:rPr lang="en-US" sz="2000" b="1" u="none" dirty="0" smtClean="0">
                          <a:solidFill>
                            <a:srgbClr val="373F28"/>
                          </a:solidFill>
                          <a:effectLst/>
                        </a:rPr>
                        <a:t>(</a:t>
                      </a:r>
                      <a:r>
                        <a:rPr lang="el-GR" sz="2000" b="1" u="none" dirty="0" smtClean="0">
                          <a:solidFill>
                            <a:srgbClr val="373F28"/>
                          </a:solidFill>
                          <a:effectLst/>
                        </a:rPr>
                        <a:t>θερμοκρασία δωματίου</a:t>
                      </a:r>
                      <a:r>
                        <a:rPr lang="en-US" sz="2000" b="1" u="none" dirty="0" smtClean="0">
                          <a:solidFill>
                            <a:srgbClr val="373F28"/>
                          </a:solidFill>
                          <a:effectLst/>
                        </a:rPr>
                        <a:t>)</a:t>
                      </a:r>
                      <a:endParaRPr lang="en-US" sz="2000" b="1" u="none" dirty="0">
                        <a:solidFill>
                          <a:srgbClr val="373F28"/>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l-GR" sz="2000" b="1" u="none" strike="noStrike" dirty="0" smtClean="0">
                          <a:solidFill>
                            <a:srgbClr val="373F28"/>
                          </a:solidFill>
                          <a:effectLst/>
                        </a:rPr>
                        <a:t>Μέτρο ελαστικότητας (</a:t>
                      </a:r>
                      <a:r>
                        <a:rPr lang="en-US" sz="2000" b="1" u="none" strike="noStrike" dirty="0" smtClean="0">
                          <a:solidFill>
                            <a:srgbClr val="373F28"/>
                          </a:solidFill>
                          <a:effectLst/>
                        </a:rPr>
                        <a:t>GPa</a:t>
                      </a:r>
                      <a:r>
                        <a:rPr lang="el-GR" sz="2000" b="1" u="none" strike="noStrike" dirty="0" smtClean="0">
                          <a:solidFill>
                            <a:srgbClr val="373F28"/>
                          </a:solidFill>
                          <a:effectLst/>
                        </a:rPr>
                        <a:t>)</a:t>
                      </a:r>
                      <a:endParaRPr lang="en-US" sz="2000" b="1" u="none" dirty="0">
                        <a:solidFill>
                          <a:srgbClr val="373F28"/>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l-GR" sz="2000" b="1" u="none" strike="noStrike" dirty="0" smtClean="0">
                          <a:solidFill>
                            <a:srgbClr val="373F28"/>
                          </a:solidFill>
                          <a:effectLst/>
                        </a:rPr>
                        <a:t>Μέτρο ελαστικότητας </a:t>
                      </a:r>
                      <a:r>
                        <a:rPr lang="en-US" sz="2000" b="1" u="none" dirty="0" smtClean="0">
                          <a:solidFill>
                            <a:srgbClr val="373F28"/>
                          </a:solidFill>
                          <a:effectLst/>
                        </a:rPr>
                        <a:t>(</a:t>
                      </a:r>
                      <a:r>
                        <a:rPr lang="en-US" sz="2000" b="1" u="none" dirty="0">
                          <a:solidFill>
                            <a:srgbClr val="373F28"/>
                          </a:solidFill>
                          <a:effectLst/>
                        </a:rPr>
                        <a:t>psi)</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266619">
                <a:tc>
                  <a:txBody>
                    <a:bodyPr/>
                    <a:lstStyle/>
                    <a:p>
                      <a:pPr algn="l">
                        <a:spcBef>
                          <a:spcPts val="200"/>
                        </a:spcBef>
                        <a:spcAft>
                          <a:spcPts val="200"/>
                        </a:spcAft>
                      </a:pPr>
                      <a:r>
                        <a:rPr lang="el-GR" sz="1800" u="none" strike="noStrike" dirty="0" smtClean="0">
                          <a:solidFill>
                            <a:schemeClr val="accent5">
                              <a:lumMod val="50000"/>
                            </a:schemeClr>
                          </a:solidFill>
                          <a:effectLst/>
                        </a:rPr>
                        <a:t>Καουτσούκ </a:t>
                      </a:r>
                      <a:r>
                        <a:rPr lang="en-US" sz="1800" u="none" dirty="0">
                          <a:solidFill>
                            <a:schemeClr val="accent5">
                              <a:lumMod val="50000"/>
                            </a:schemeClr>
                          </a:solidFill>
                          <a:effectLst/>
                        </a:rPr>
                        <a:t> </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smtClean="0">
                          <a:solidFill>
                            <a:schemeClr val="accent5">
                              <a:lumMod val="50000"/>
                            </a:schemeClr>
                          </a:solidFill>
                          <a:effectLst/>
                        </a:rPr>
                        <a:t>0.01–0.1</a:t>
                      </a:r>
                      <a:endParaRPr lang="el-GR" sz="1800"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1,450–14,503</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6619">
                <a:tc>
                  <a:txBody>
                    <a:bodyPr/>
                    <a:lstStyle/>
                    <a:p>
                      <a:pPr algn="l">
                        <a:spcBef>
                          <a:spcPts val="200"/>
                        </a:spcBef>
                        <a:spcAft>
                          <a:spcPts val="200"/>
                        </a:spcAft>
                      </a:pPr>
                      <a:r>
                        <a:rPr lang="en-US" sz="1800" u="none" strike="noStrike" dirty="0">
                          <a:solidFill>
                            <a:schemeClr val="accent5">
                              <a:lumMod val="50000"/>
                            </a:schemeClr>
                          </a:solidFill>
                          <a:effectLst/>
                        </a:rPr>
                        <a:t>PTFE</a:t>
                      </a:r>
                      <a:r>
                        <a:rPr lang="en-US" sz="1800" u="none" dirty="0">
                          <a:solidFill>
                            <a:schemeClr val="accent5">
                              <a:lumMod val="50000"/>
                            </a:schemeClr>
                          </a:solidFill>
                          <a:effectLst/>
                        </a:rPr>
                        <a:t> (Teflon)</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smtClean="0">
                          <a:solidFill>
                            <a:schemeClr val="accent5">
                              <a:lumMod val="50000"/>
                            </a:schemeClr>
                          </a:solidFill>
                          <a:effectLst/>
                        </a:rPr>
                        <a:t>0.5</a:t>
                      </a:r>
                      <a:endParaRPr lang="el-GR" sz="1800"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75,000</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7167">
                <a:tc>
                  <a:txBody>
                    <a:bodyPr/>
                    <a:lstStyle/>
                    <a:p>
                      <a:pPr algn="l">
                        <a:spcBef>
                          <a:spcPts val="200"/>
                        </a:spcBef>
                        <a:spcAft>
                          <a:spcPts val="200"/>
                        </a:spcAft>
                      </a:pPr>
                      <a:r>
                        <a:rPr lang="el-GR" sz="1800" u="none" strike="noStrike" dirty="0" smtClean="0">
                          <a:solidFill>
                            <a:schemeClr val="accent5">
                              <a:lumMod val="50000"/>
                            </a:schemeClr>
                          </a:solidFill>
                          <a:effectLst/>
                        </a:rPr>
                        <a:t>Πολυαιθυλένιο χαμηλής πυκνότητας (</a:t>
                      </a:r>
                      <a:r>
                        <a:rPr lang="en-US" sz="1800" u="none" strike="noStrike" dirty="0" smtClean="0">
                          <a:solidFill>
                            <a:schemeClr val="accent5">
                              <a:lumMod val="50000"/>
                            </a:schemeClr>
                          </a:solidFill>
                          <a:effectLst/>
                        </a:rPr>
                        <a:t>LDPE)</a:t>
                      </a:r>
                      <a:endParaRPr lang="en-US" sz="1800" u="none"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0.11–0.45</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16,000–65,000</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6619">
                <a:tc>
                  <a:txBody>
                    <a:bodyPr/>
                    <a:lstStyle/>
                    <a:p>
                      <a:pPr algn="l">
                        <a:spcBef>
                          <a:spcPts val="200"/>
                        </a:spcBef>
                        <a:spcAft>
                          <a:spcPts val="200"/>
                        </a:spcAft>
                      </a:pPr>
                      <a:r>
                        <a:rPr lang="el-GR" sz="1800" u="none" strike="noStrike" dirty="0" smtClean="0">
                          <a:solidFill>
                            <a:schemeClr val="accent5">
                              <a:lumMod val="50000"/>
                            </a:schemeClr>
                          </a:solidFill>
                          <a:effectLst/>
                        </a:rPr>
                        <a:t>Πολυαιθυλένιο υψηλής πυκνότητας (</a:t>
                      </a:r>
                      <a:r>
                        <a:rPr lang="en-US" sz="1800" u="none" strike="noStrike" dirty="0" smtClean="0">
                          <a:solidFill>
                            <a:schemeClr val="accent5">
                              <a:lumMod val="50000"/>
                            </a:schemeClr>
                          </a:solidFill>
                          <a:effectLst/>
                        </a:rPr>
                        <a:t>HDPE</a:t>
                      </a:r>
                      <a:r>
                        <a:rPr lang="el-GR" sz="1800" u="none" strike="noStrike" dirty="0" smtClean="0">
                          <a:solidFill>
                            <a:schemeClr val="accent5">
                              <a:lumMod val="50000"/>
                            </a:schemeClr>
                          </a:solidFill>
                          <a:effectLst/>
                        </a:rPr>
                        <a:t>)</a:t>
                      </a:r>
                      <a:endParaRPr lang="en-US" sz="1800" u="none"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0.8</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116,000</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6619">
                <a:tc>
                  <a:txBody>
                    <a:bodyPr/>
                    <a:lstStyle/>
                    <a:p>
                      <a:pPr algn="l">
                        <a:spcBef>
                          <a:spcPts val="200"/>
                        </a:spcBef>
                        <a:spcAft>
                          <a:spcPts val="200"/>
                        </a:spcAft>
                      </a:pPr>
                      <a:r>
                        <a:rPr lang="el-GR" sz="1800" u="none" strike="noStrike" dirty="0" smtClean="0">
                          <a:solidFill>
                            <a:schemeClr val="accent5">
                              <a:lumMod val="50000"/>
                            </a:schemeClr>
                          </a:solidFill>
                          <a:effectLst/>
                        </a:rPr>
                        <a:t>Πολυπροπυλένιο (</a:t>
                      </a:r>
                      <a:r>
                        <a:rPr lang="en-US" sz="1800" u="none" strike="noStrike" dirty="0" smtClean="0">
                          <a:solidFill>
                            <a:schemeClr val="accent5">
                              <a:lumMod val="50000"/>
                            </a:schemeClr>
                          </a:solidFill>
                          <a:effectLst/>
                        </a:rPr>
                        <a:t>PPE)</a:t>
                      </a:r>
                      <a:endParaRPr lang="en-US" sz="1800" u="none"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smtClean="0">
                          <a:solidFill>
                            <a:schemeClr val="accent5">
                              <a:lumMod val="50000"/>
                            </a:schemeClr>
                          </a:solidFill>
                          <a:effectLst/>
                        </a:rPr>
                        <a:t>1.5–2</a:t>
                      </a:r>
                      <a:endParaRPr lang="el-GR" sz="1800"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218,000–290,000</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67167">
                <a:tc>
                  <a:txBody>
                    <a:bodyPr/>
                    <a:lstStyle/>
                    <a:p>
                      <a:pPr algn="l">
                        <a:spcBef>
                          <a:spcPts val="200"/>
                        </a:spcBef>
                        <a:spcAft>
                          <a:spcPts val="200"/>
                        </a:spcAft>
                      </a:pPr>
                      <a:r>
                        <a:rPr lang="el-GR" sz="1800" u="none" dirty="0" smtClean="0">
                          <a:solidFill>
                            <a:schemeClr val="accent5">
                              <a:lumMod val="50000"/>
                            </a:schemeClr>
                          </a:solidFill>
                          <a:effectLst/>
                        </a:rPr>
                        <a:t>Πολυαιθυλενικός</a:t>
                      </a:r>
                      <a:r>
                        <a:rPr lang="el-GR" sz="1800" u="none" baseline="0" dirty="0" smtClean="0">
                          <a:solidFill>
                            <a:schemeClr val="accent5">
                              <a:lumMod val="50000"/>
                            </a:schemeClr>
                          </a:solidFill>
                          <a:effectLst/>
                        </a:rPr>
                        <a:t> τερεφθαλικός εστέρας</a:t>
                      </a:r>
                      <a:r>
                        <a:rPr lang="en-US" sz="1800" u="none" dirty="0">
                          <a:solidFill>
                            <a:schemeClr val="accent5">
                              <a:lumMod val="50000"/>
                            </a:schemeClr>
                          </a:solidFill>
                          <a:effectLst/>
                        </a:rPr>
                        <a:t> (PET)</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smtClean="0">
                          <a:solidFill>
                            <a:schemeClr val="accent5">
                              <a:lumMod val="50000"/>
                            </a:schemeClr>
                          </a:solidFill>
                          <a:effectLst/>
                        </a:rPr>
                        <a:t>2–2.7</a:t>
                      </a:r>
                      <a:endParaRPr lang="el-GR" sz="1800"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290,000–390,000</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6619">
                <a:tc>
                  <a:txBody>
                    <a:bodyPr/>
                    <a:lstStyle/>
                    <a:p>
                      <a:pPr algn="l">
                        <a:spcBef>
                          <a:spcPts val="200"/>
                        </a:spcBef>
                        <a:spcAft>
                          <a:spcPts val="200"/>
                        </a:spcAft>
                      </a:pPr>
                      <a:r>
                        <a:rPr lang="el-GR" sz="1800" u="none" strike="noStrike" dirty="0" smtClean="0">
                          <a:solidFill>
                            <a:schemeClr val="accent5">
                              <a:lumMod val="50000"/>
                            </a:schemeClr>
                          </a:solidFill>
                          <a:effectLst/>
                        </a:rPr>
                        <a:t>Πολυστυρένιο</a:t>
                      </a:r>
                      <a:r>
                        <a:rPr lang="el-GR" sz="1800" u="none" strike="noStrike" baseline="0" dirty="0" smtClean="0">
                          <a:solidFill>
                            <a:schemeClr val="accent5">
                              <a:lumMod val="50000"/>
                            </a:schemeClr>
                          </a:solidFill>
                          <a:effectLst/>
                        </a:rPr>
                        <a:t> (πολυστυρόλιο)</a:t>
                      </a:r>
                      <a:endParaRPr lang="en-US" sz="1800" u="none"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smtClean="0">
                          <a:solidFill>
                            <a:schemeClr val="accent5">
                              <a:lumMod val="50000"/>
                            </a:schemeClr>
                          </a:solidFill>
                          <a:effectLst/>
                        </a:rPr>
                        <a:t>3–3.5</a:t>
                      </a:r>
                      <a:endParaRPr lang="el-GR" sz="1800"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440,000–510,000</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6619">
                <a:tc>
                  <a:txBody>
                    <a:bodyPr/>
                    <a:lstStyle/>
                    <a:p>
                      <a:pPr algn="l">
                        <a:spcBef>
                          <a:spcPts val="200"/>
                        </a:spcBef>
                        <a:spcAft>
                          <a:spcPts val="200"/>
                        </a:spcAft>
                      </a:pPr>
                      <a:r>
                        <a:rPr lang="en-US" sz="1800" u="none" strike="noStrike" dirty="0" smtClean="0">
                          <a:solidFill>
                            <a:schemeClr val="accent5">
                              <a:lumMod val="50000"/>
                            </a:schemeClr>
                          </a:solidFill>
                          <a:effectLst/>
                        </a:rPr>
                        <a:t>Nylon</a:t>
                      </a:r>
                      <a:r>
                        <a:rPr lang="el-GR" sz="1800" u="none" strike="noStrike" dirty="0" smtClean="0">
                          <a:solidFill>
                            <a:schemeClr val="accent5">
                              <a:lumMod val="50000"/>
                            </a:schemeClr>
                          </a:solidFill>
                          <a:effectLst/>
                        </a:rPr>
                        <a:t> (διάφορα είδη)</a:t>
                      </a:r>
                      <a:endParaRPr lang="en-US" sz="1800" u="none" dirty="0">
                        <a:solidFill>
                          <a:schemeClr val="accent5">
                            <a:lumMod val="50000"/>
                          </a:schemeClr>
                        </a:solidFill>
                        <a:effectLst/>
                      </a:endParaRP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2–4</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spcBef>
                          <a:spcPts val="200"/>
                        </a:spcBef>
                        <a:spcAft>
                          <a:spcPts val="200"/>
                        </a:spcAft>
                      </a:pPr>
                      <a:r>
                        <a:rPr lang="el-GR" sz="1800" dirty="0">
                          <a:solidFill>
                            <a:schemeClr val="accent5">
                              <a:lumMod val="50000"/>
                            </a:schemeClr>
                          </a:solidFill>
                          <a:effectLst/>
                        </a:rPr>
                        <a:t>290,000–580,000</a:t>
                      </a:r>
                    </a:p>
                  </a:txBody>
                  <a:tcPr marL="25105" marR="25105" marT="12552" marB="1255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6619">
                <a:tc>
                  <a:txBody>
                    <a:bodyPr/>
                    <a:lstStyle/>
                    <a:p>
                      <a:pPr marL="0" indent="0" algn="l"/>
                      <a:r>
                        <a:rPr lang="el-GR" u="none" strike="noStrike" dirty="0" smtClean="0">
                          <a:solidFill>
                            <a:srgbClr val="C00000"/>
                          </a:solidFill>
                          <a:effectLst/>
                        </a:rPr>
                        <a:t>Χάλυβας </a:t>
                      </a:r>
                      <a:r>
                        <a:rPr lang="en-US" dirty="0" smtClean="0">
                          <a:solidFill>
                            <a:srgbClr val="C00000"/>
                          </a:solidFill>
                          <a:effectLst/>
                        </a:rPr>
                        <a:t>(</a:t>
                      </a:r>
                      <a:r>
                        <a:rPr lang="en-US" dirty="0">
                          <a:solidFill>
                            <a:srgbClr val="C00000"/>
                          </a:solidFill>
                          <a:effectLst/>
                        </a:rPr>
                        <a:t>ASTM-A36)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l-GR" dirty="0" smtClean="0">
                          <a:solidFill>
                            <a:srgbClr val="C00000"/>
                          </a:solidFill>
                          <a:effectLst/>
                        </a:rPr>
                        <a:t>200</a:t>
                      </a:r>
                      <a:endParaRPr lang="el-GR" dirty="0">
                        <a:solidFill>
                          <a:srgbClr val="C00000"/>
                        </a:solidFill>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l-GR" dirty="0">
                          <a:solidFill>
                            <a:srgbClr val="C00000"/>
                          </a:solidFill>
                          <a:effectLst/>
                        </a:rPr>
                        <a:t>29.0×10</a:t>
                      </a:r>
                      <a:r>
                        <a:rPr lang="el-GR" baseline="30000" dirty="0">
                          <a:solidFill>
                            <a:srgbClr val="C00000"/>
                          </a:solidFill>
                          <a:effectLst/>
                        </a:rPr>
                        <a:t>6</a:t>
                      </a:r>
                      <a:endParaRPr lang="el-GR" dirty="0">
                        <a:solidFill>
                          <a:srgbClr val="C00000"/>
                        </a:solidFill>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66619">
                <a:tc>
                  <a:txBody>
                    <a:bodyPr/>
                    <a:lstStyle/>
                    <a:p>
                      <a:pPr algn="l"/>
                      <a:r>
                        <a:rPr lang="el-GR" u="none" strike="noStrike" dirty="0" smtClean="0">
                          <a:solidFill>
                            <a:srgbClr val="C00000"/>
                          </a:solidFill>
                          <a:effectLst/>
                        </a:rPr>
                        <a:t>Διαμάντι</a:t>
                      </a:r>
                      <a:r>
                        <a:rPr lang="el-GR" u="none" strike="noStrike" baseline="0" dirty="0" smtClean="0">
                          <a:solidFill>
                            <a:srgbClr val="C00000"/>
                          </a:solidFill>
                          <a:effectLst/>
                        </a:rPr>
                        <a:t> </a:t>
                      </a:r>
                      <a:r>
                        <a:rPr lang="en-US" dirty="0" smtClean="0">
                          <a:solidFill>
                            <a:srgbClr val="C00000"/>
                          </a:solidFill>
                          <a:effectLst/>
                        </a:rPr>
                        <a:t>(</a:t>
                      </a:r>
                      <a:r>
                        <a:rPr lang="en-US" dirty="0">
                          <a:solidFill>
                            <a:srgbClr val="C00000"/>
                          </a:solidFill>
                          <a:effectLst/>
                        </a:rPr>
                        <a:t>C</a:t>
                      </a:r>
                      <a:r>
                        <a:rPr lang="en-US" dirty="0" smtClean="0">
                          <a:solidFill>
                            <a:srgbClr val="C00000"/>
                          </a:solidFill>
                          <a:effectLst/>
                        </a:rPr>
                        <a:t>)</a:t>
                      </a:r>
                      <a:endParaRPr lang="en-US" dirty="0">
                        <a:solidFill>
                          <a:srgbClr val="C00000"/>
                        </a:solidFill>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l-GR" dirty="0">
                          <a:solidFill>
                            <a:srgbClr val="C00000"/>
                          </a:solidFill>
                          <a:effectLst/>
                        </a:rPr>
                        <a:t>1,220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l-GR" dirty="0">
                          <a:solidFill>
                            <a:srgbClr val="C00000"/>
                          </a:solidFill>
                          <a:effectLst/>
                        </a:rPr>
                        <a:t>150×10</a:t>
                      </a:r>
                      <a:r>
                        <a:rPr lang="el-GR" baseline="30000" dirty="0">
                          <a:solidFill>
                            <a:srgbClr val="C00000"/>
                          </a:solidFill>
                          <a:effectLst/>
                        </a:rPr>
                        <a:t>6</a:t>
                      </a:r>
                      <a:r>
                        <a:rPr lang="el-GR" dirty="0">
                          <a:solidFill>
                            <a:srgbClr val="C00000"/>
                          </a:solidFill>
                          <a:effectLst/>
                        </a:rPr>
                        <a:t> – 175×10</a:t>
                      </a:r>
                      <a:r>
                        <a:rPr lang="el-GR" baseline="30000" dirty="0">
                          <a:solidFill>
                            <a:srgbClr val="C00000"/>
                          </a:solidFill>
                          <a:effectLst/>
                        </a:rPr>
                        <a:t>6</a:t>
                      </a:r>
                      <a:endParaRPr lang="el-GR" dirty="0">
                        <a:solidFill>
                          <a:srgbClr val="C00000"/>
                        </a:solidFill>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
        <p:nvSpPr>
          <p:cNvPr id="3" name="Rectangle 2"/>
          <p:cNvSpPr/>
          <p:nvPr/>
        </p:nvSpPr>
        <p:spPr>
          <a:xfrm>
            <a:off x="467544" y="6261913"/>
            <a:ext cx="7632848" cy="276999"/>
          </a:xfrm>
          <a:prstGeom prst="rect">
            <a:avLst/>
          </a:prstGeom>
        </p:spPr>
        <p:txBody>
          <a:bodyPr wrap="square">
            <a:spAutoFit/>
          </a:bodyPr>
          <a:lstStyle/>
          <a:p>
            <a:r>
              <a:rPr lang="el-GR" sz="1200" dirty="0">
                <a:solidFill>
                  <a:prstClr val="black"/>
                </a:solidFill>
                <a:latin typeface="+mn-lt"/>
              </a:rPr>
              <a:t>Αναπροσαρμογή από </a:t>
            </a:r>
            <a:r>
              <a:rPr lang="en-US" sz="1200" dirty="0">
                <a:solidFill>
                  <a:prstClr val="black"/>
                </a:solidFill>
                <a:latin typeface="+mn-lt"/>
                <a:hlinkClick r:id="rId3"/>
              </a:rPr>
              <a:t>Young's modulus</a:t>
            </a:r>
            <a:endParaRPr lang="el-GR" sz="1200" dirty="0">
              <a:solidFill>
                <a:prstClr val="black"/>
              </a:solidFill>
              <a:latin typeface="+mn-lt"/>
            </a:endParaRPr>
          </a:p>
        </p:txBody>
      </p:sp>
    </p:spTree>
    <p:extLst>
      <p:ext uri="{BB962C8B-B14F-4D97-AF65-F5344CB8AC3E}">
        <p14:creationId xmlns:p14="http://schemas.microsoft.com/office/powerpoint/2010/main" val="161242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normAutofit/>
          </a:bodyPr>
          <a:lstStyle/>
          <a:p>
            <a:r>
              <a:rPr lang="el-GR" dirty="0" smtClean="0"/>
              <a:t>Αύξηση θερμοκρασίας πολυμερούς</a:t>
            </a:r>
          </a:p>
        </p:txBody>
      </p:sp>
      <p:sp>
        <p:nvSpPr>
          <p:cNvPr id="47107" name="2 - Θέση περιεχομένου"/>
          <p:cNvSpPr>
            <a:spLocks noGrp="1"/>
          </p:cNvSpPr>
          <p:nvPr>
            <p:ph idx="1"/>
          </p:nvPr>
        </p:nvSpPr>
        <p:spPr/>
        <p:txBody>
          <a:bodyPr/>
          <a:lstStyle/>
          <a:p>
            <a:pPr>
              <a:buFontTx/>
              <a:buNone/>
            </a:pPr>
            <a:r>
              <a:rPr lang="el-GR" sz="2400" b="1" dirty="0" smtClean="0"/>
              <a:t>Κατά την θέρμανση ενός πολυμερούς άνω του </a:t>
            </a:r>
            <a:r>
              <a:rPr lang="en-US" sz="2400" b="1" dirty="0" smtClean="0"/>
              <a:t>Tg </a:t>
            </a:r>
            <a:r>
              <a:rPr lang="el-GR" sz="2400" b="1" dirty="0" smtClean="0"/>
              <a:t>επιφέρουμε</a:t>
            </a:r>
          </a:p>
          <a:p>
            <a:pPr>
              <a:buFontTx/>
              <a:buNone/>
            </a:pPr>
            <a:endParaRPr lang="el-GR" sz="2400" b="1" dirty="0" smtClean="0"/>
          </a:p>
          <a:p>
            <a:r>
              <a:rPr lang="el-GR" sz="2400" dirty="0" smtClean="0"/>
              <a:t>Αύξηση της </a:t>
            </a:r>
            <a:r>
              <a:rPr lang="el-GR" sz="2400" b="1" dirty="0" smtClean="0"/>
              <a:t>κινητικότητας</a:t>
            </a:r>
            <a:r>
              <a:rPr lang="el-GR" sz="2400" dirty="0" smtClean="0"/>
              <a:t> των αλυσίδων</a:t>
            </a:r>
          </a:p>
          <a:p>
            <a:r>
              <a:rPr lang="el-GR" sz="2400" dirty="0" smtClean="0"/>
              <a:t>Αύξηση του </a:t>
            </a:r>
            <a:r>
              <a:rPr lang="el-GR" sz="2400" b="1" dirty="0" smtClean="0"/>
              <a:t>ελεύθερου όγκου </a:t>
            </a:r>
            <a:r>
              <a:rPr lang="el-GR" sz="2400" dirty="0" smtClean="0"/>
              <a:t>(</a:t>
            </a:r>
            <a:r>
              <a:rPr lang="en-US" sz="2400" dirty="0" smtClean="0"/>
              <a:t>V</a:t>
            </a:r>
            <a:r>
              <a:rPr lang="en-US" sz="2400" baseline="-25000" dirty="0" smtClean="0"/>
              <a:t>f</a:t>
            </a:r>
            <a:r>
              <a:rPr lang="en-US" sz="2400" dirty="0" smtClean="0"/>
              <a:t>)</a:t>
            </a:r>
          </a:p>
          <a:p>
            <a:r>
              <a:rPr lang="el-GR" sz="2400" dirty="0" smtClean="0"/>
              <a:t>Αύξηση του </a:t>
            </a:r>
            <a:r>
              <a:rPr lang="el-GR" sz="2400" b="1" dirty="0" smtClean="0"/>
              <a:t>γραμμικού συντ. θερμικής διαστολής </a:t>
            </a:r>
            <a:r>
              <a:rPr lang="el-GR" sz="2400" dirty="0" smtClean="0"/>
              <a:t>(</a:t>
            </a:r>
            <a:r>
              <a:rPr lang="en-US" sz="2400" dirty="0" smtClean="0"/>
              <a:t>LCTE)</a:t>
            </a:r>
          </a:p>
          <a:p>
            <a:r>
              <a:rPr lang="el-GR" sz="2400" dirty="0" smtClean="0"/>
              <a:t>Αύξηση της </a:t>
            </a:r>
            <a:r>
              <a:rPr lang="el-GR" sz="2400" b="1" dirty="0" smtClean="0"/>
              <a:t>ελαστικότητας</a:t>
            </a:r>
          </a:p>
          <a:p>
            <a:r>
              <a:rPr lang="el-GR" sz="2400" dirty="0" smtClean="0"/>
              <a:t>Το υλικό γίνεται πιο «</a:t>
            </a:r>
            <a:r>
              <a:rPr lang="el-GR" sz="2400" b="1" dirty="0" smtClean="0"/>
              <a:t>κολλώδες</a:t>
            </a:r>
            <a:r>
              <a:rPr lang="el-GR" sz="2400" dirty="0" smtClean="0"/>
              <a:t>»</a:t>
            </a:r>
          </a:p>
          <a:p>
            <a:endParaRPr lang="el-GR" sz="2400" dirty="0" smtClean="0"/>
          </a:p>
          <a:p>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529801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44624"/>
            <a:ext cx="9144000" cy="1440160"/>
          </a:xfrm>
        </p:spPr>
        <p:txBody>
          <a:bodyPr>
            <a:noAutofit/>
          </a:bodyPr>
          <a:lstStyle/>
          <a:p>
            <a:pPr eaLnBrk="1" hangingPunct="1"/>
            <a:r>
              <a:rPr lang="el-GR" sz="3200" dirty="0" smtClean="0"/>
              <a:t>Τα πολυμερή εμφανίζουν διαφορετική συμπεριφορά, ανάλογα με τη θερμοκρασία που βρίσκονται </a:t>
            </a:r>
            <a:r>
              <a:rPr lang="el-GR" sz="3200" b="0" dirty="0" smtClean="0"/>
              <a:t>(1 από </a:t>
            </a:r>
            <a:r>
              <a:rPr lang="en-US" sz="3200" b="0" dirty="0" smtClean="0"/>
              <a:t>2</a:t>
            </a:r>
            <a:r>
              <a:rPr lang="el-GR" sz="3200" b="0" dirty="0" smtClean="0"/>
              <a:t>)  </a:t>
            </a:r>
          </a:p>
        </p:txBody>
      </p:sp>
      <p:grpSp>
        <p:nvGrpSpPr>
          <p:cNvPr id="5" name="Ομάδα 4"/>
          <p:cNvGrpSpPr/>
          <p:nvPr/>
        </p:nvGrpSpPr>
        <p:grpSpPr>
          <a:xfrm>
            <a:off x="1331640" y="1614587"/>
            <a:ext cx="6678488" cy="4611960"/>
            <a:chOff x="197768" y="2032404"/>
            <a:chExt cx="6678488" cy="4611960"/>
          </a:xfrm>
        </p:grpSpPr>
        <p:grpSp>
          <p:nvGrpSpPr>
            <p:cNvPr id="3" name="Group 2"/>
            <p:cNvGrpSpPr/>
            <p:nvPr/>
          </p:nvGrpSpPr>
          <p:grpSpPr>
            <a:xfrm>
              <a:off x="197768" y="2032404"/>
              <a:ext cx="6678488" cy="4611960"/>
              <a:chOff x="179512" y="2057400"/>
              <a:chExt cx="6678488" cy="4611960"/>
            </a:xfrm>
          </p:grpSpPr>
          <mc:AlternateContent xmlns:mc="http://schemas.openxmlformats.org/markup-compatibility/2006" xmlns:a14="http://schemas.microsoft.com/office/drawing/2010/main">
            <mc:Choice Requires="a14">
              <p:graphicFrame>
                <p:nvGraphicFramePr>
                  <p:cNvPr id="7" name="Chart 6"/>
                  <p:cNvGraphicFramePr>
                    <a:graphicFrameLocks/>
                  </p:cNvGraphicFramePr>
                  <p:nvPr>
                    <p:extLst/>
                  </p:nvPr>
                </p:nvGraphicFramePr>
                <p:xfrm>
                  <a:off x="179512" y="2057400"/>
                  <a:ext cx="6678488" cy="4611960"/>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7" name="Chart 6"/>
                  <p:cNvGraphicFramePr>
                    <a:graphicFrameLocks/>
                  </p:cNvGraphicFramePr>
                  <p:nvPr>
                    <p:extLst/>
                  </p:nvPr>
                </p:nvGraphicFramePr>
                <p:xfrm>
                  <a:off x="179512" y="2057400"/>
                  <a:ext cx="6678488" cy="4611960"/>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sp>
            <p:nvSpPr>
              <p:cNvPr id="10" name="TextBox 9"/>
              <p:cNvSpPr txBox="1"/>
              <p:nvPr/>
            </p:nvSpPr>
            <p:spPr>
              <a:xfrm rot="16200000">
                <a:off x="-629638" y="4474205"/>
                <a:ext cx="2450458" cy="400110"/>
              </a:xfrm>
              <a:prstGeom prst="rect">
                <a:avLst/>
              </a:prstGeom>
              <a:solidFill>
                <a:srgbClr val="3A3A3A"/>
              </a:solidFill>
            </p:spPr>
            <p:txBody>
              <a:bodyPr wrap="square" rtlCol="0">
                <a:spAutoFit/>
              </a:bodyPr>
              <a:lstStyle/>
              <a:p>
                <a:r>
                  <a:rPr lang="el-GR" sz="2000" dirty="0" smtClean="0">
                    <a:solidFill>
                      <a:prstClr val="white"/>
                    </a:solidFill>
                  </a:rPr>
                  <a:t>Τάση (</a:t>
                </a:r>
                <a:r>
                  <a:rPr lang="en-US" sz="2000" dirty="0" smtClean="0">
                    <a:solidFill>
                      <a:prstClr val="white"/>
                    </a:solidFill>
                  </a:rPr>
                  <a:t>stress), GPa</a:t>
                </a:r>
                <a:endParaRPr lang="el-GR" sz="2000" dirty="0">
                  <a:solidFill>
                    <a:prstClr val="white"/>
                  </a:solidFill>
                </a:endParaRPr>
              </a:p>
            </p:txBody>
          </p:sp>
        </p:grpSp>
        <p:sp>
          <p:nvSpPr>
            <p:cNvPr id="2" name="TextBox 1"/>
            <p:cNvSpPr txBox="1"/>
            <p:nvPr/>
          </p:nvSpPr>
          <p:spPr>
            <a:xfrm>
              <a:off x="2843808" y="3969052"/>
              <a:ext cx="1863972" cy="369332"/>
            </a:xfrm>
            <a:prstGeom prst="rect">
              <a:avLst/>
            </a:prstGeom>
            <a:noFill/>
          </p:spPr>
          <p:txBody>
            <a:bodyPr wrap="none" rtlCol="0">
              <a:spAutoFit/>
            </a:bodyPr>
            <a:lstStyle/>
            <a:p>
              <a:r>
                <a:rPr lang="el-GR" b="1" i="1" dirty="0" smtClean="0">
                  <a:solidFill>
                    <a:srgbClr val="C0504D">
                      <a:lumMod val="40000"/>
                      <a:lumOff val="60000"/>
                    </a:srgbClr>
                  </a:solidFill>
                </a:rPr>
                <a:t>θ</a:t>
              </a:r>
              <a:r>
                <a:rPr lang="el-GR" dirty="0" smtClean="0">
                  <a:solidFill>
                    <a:srgbClr val="C0504D">
                      <a:lumMod val="40000"/>
                      <a:lumOff val="60000"/>
                    </a:srgbClr>
                  </a:solidFill>
                </a:rPr>
                <a:t> </a:t>
              </a:r>
              <a:r>
                <a:rPr lang="el-GR" baseline="-25000" dirty="0" smtClean="0">
                  <a:solidFill>
                    <a:srgbClr val="C0504D">
                      <a:lumMod val="40000"/>
                      <a:lumOff val="60000"/>
                    </a:srgbClr>
                  </a:solidFill>
                </a:rPr>
                <a:t>περιβάλλοντος</a:t>
              </a:r>
              <a:r>
                <a:rPr lang="el-GR" dirty="0" smtClean="0">
                  <a:solidFill>
                    <a:srgbClr val="C0504D">
                      <a:lumMod val="40000"/>
                      <a:lumOff val="60000"/>
                    </a:srgbClr>
                  </a:solidFill>
                </a:rPr>
                <a:t> &lt; </a:t>
              </a:r>
              <a:r>
                <a:rPr lang="en-US" b="1" dirty="0" smtClean="0">
                  <a:solidFill>
                    <a:srgbClr val="C0504D">
                      <a:lumMod val="40000"/>
                      <a:lumOff val="60000"/>
                    </a:srgbClr>
                  </a:solidFill>
                </a:rPr>
                <a:t>T</a:t>
              </a:r>
              <a:r>
                <a:rPr lang="en-US" b="1" baseline="-25000" dirty="0" smtClean="0">
                  <a:solidFill>
                    <a:srgbClr val="C0504D">
                      <a:lumMod val="40000"/>
                      <a:lumOff val="60000"/>
                    </a:srgbClr>
                  </a:solidFill>
                </a:rPr>
                <a:t>g</a:t>
              </a:r>
              <a:endParaRPr lang="el-GR" b="1" baseline="-25000" dirty="0">
                <a:solidFill>
                  <a:srgbClr val="C0504D">
                    <a:lumMod val="40000"/>
                    <a:lumOff val="60000"/>
                  </a:srgbClr>
                </a:solidFill>
              </a:endParaRPr>
            </a:p>
          </p:txBody>
        </p:sp>
        <p:sp>
          <p:nvSpPr>
            <p:cNvPr id="6" name="TextBox 5"/>
            <p:cNvSpPr txBox="1"/>
            <p:nvPr/>
          </p:nvSpPr>
          <p:spPr>
            <a:xfrm>
              <a:off x="1979712" y="2988231"/>
              <a:ext cx="1998624" cy="369332"/>
            </a:xfrm>
            <a:prstGeom prst="rect">
              <a:avLst/>
            </a:prstGeom>
            <a:noFill/>
          </p:spPr>
          <p:txBody>
            <a:bodyPr wrap="none" rtlCol="0">
              <a:spAutoFit/>
            </a:bodyPr>
            <a:lstStyle/>
            <a:p>
              <a:r>
                <a:rPr lang="el-GR" b="1" i="1" dirty="0" smtClean="0">
                  <a:solidFill>
                    <a:srgbClr val="4BACC6">
                      <a:lumMod val="40000"/>
                      <a:lumOff val="60000"/>
                    </a:srgbClr>
                  </a:solidFill>
                </a:rPr>
                <a:t>θ</a:t>
              </a:r>
              <a:r>
                <a:rPr lang="el-GR" dirty="0" smtClean="0">
                  <a:solidFill>
                    <a:srgbClr val="4BACC6">
                      <a:lumMod val="40000"/>
                      <a:lumOff val="60000"/>
                    </a:srgbClr>
                  </a:solidFill>
                </a:rPr>
                <a:t> </a:t>
              </a:r>
              <a:r>
                <a:rPr lang="el-GR" baseline="-25000" dirty="0" smtClean="0">
                  <a:solidFill>
                    <a:srgbClr val="4BACC6">
                      <a:lumMod val="40000"/>
                      <a:lumOff val="60000"/>
                    </a:srgbClr>
                  </a:solidFill>
                </a:rPr>
                <a:t>περιβάλλοντος</a:t>
              </a:r>
              <a:r>
                <a:rPr lang="el-GR" dirty="0" smtClean="0">
                  <a:solidFill>
                    <a:srgbClr val="4BACC6">
                      <a:lumMod val="40000"/>
                      <a:lumOff val="60000"/>
                    </a:srgbClr>
                  </a:solidFill>
                </a:rPr>
                <a:t> &lt;&lt; </a:t>
              </a:r>
              <a:r>
                <a:rPr lang="en-US" b="1" dirty="0" smtClean="0">
                  <a:solidFill>
                    <a:srgbClr val="4BACC6">
                      <a:lumMod val="40000"/>
                      <a:lumOff val="60000"/>
                    </a:srgbClr>
                  </a:solidFill>
                </a:rPr>
                <a:t>T</a:t>
              </a:r>
              <a:r>
                <a:rPr lang="en-US" b="1" baseline="-25000" dirty="0" smtClean="0">
                  <a:solidFill>
                    <a:srgbClr val="4BACC6">
                      <a:lumMod val="40000"/>
                      <a:lumOff val="60000"/>
                    </a:srgbClr>
                  </a:solidFill>
                </a:rPr>
                <a:t>g</a:t>
              </a:r>
              <a:endParaRPr lang="el-GR" b="1" baseline="-25000" dirty="0">
                <a:solidFill>
                  <a:srgbClr val="4BACC6">
                    <a:lumMod val="40000"/>
                    <a:lumOff val="60000"/>
                  </a:srgbClr>
                </a:solidFill>
              </a:endParaRPr>
            </a:p>
          </p:txBody>
        </p:sp>
        <p:sp>
          <p:nvSpPr>
            <p:cNvPr id="8" name="TextBox 7"/>
            <p:cNvSpPr txBox="1"/>
            <p:nvPr/>
          </p:nvSpPr>
          <p:spPr>
            <a:xfrm>
              <a:off x="3131840" y="5085184"/>
              <a:ext cx="1998624" cy="369332"/>
            </a:xfrm>
            <a:prstGeom prst="rect">
              <a:avLst/>
            </a:prstGeom>
            <a:noFill/>
          </p:spPr>
          <p:txBody>
            <a:bodyPr wrap="none" rtlCol="0">
              <a:spAutoFit/>
            </a:bodyPr>
            <a:lstStyle/>
            <a:p>
              <a:r>
                <a:rPr lang="el-GR" b="1" i="1" dirty="0" smtClean="0">
                  <a:solidFill>
                    <a:srgbClr val="9BBB59">
                      <a:lumMod val="40000"/>
                      <a:lumOff val="60000"/>
                    </a:srgbClr>
                  </a:solidFill>
                </a:rPr>
                <a:t>θ</a:t>
              </a:r>
              <a:r>
                <a:rPr lang="el-GR" dirty="0" smtClean="0">
                  <a:solidFill>
                    <a:srgbClr val="9BBB59">
                      <a:lumMod val="40000"/>
                      <a:lumOff val="60000"/>
                    </a:srgbClr>
                  </a:solidFill>
                </a:rPr>
                <a:t> </a:t>
              </a:r>
              <a:r>
                <a:rPr lang="el-GR" baseline="-25000" dirty="0" smtClean="0">
                  <a:solidFill>
                    <a:srgbClr val="9BBB59">
                      <a:lumMod val="40000"/>
                      <a:lumOff val="60000"/>
                    </a:srgbClr>
                  </a:solidFill>
                </a:rPr>
                <a:t>περιβάλλοντος</a:t>
              </a:r>
              <a:r>
                <a:rPr lang="el-GR" dirty="0" smtClean="0">
                  <a:solidFill>
                    <a:srgbClr val="9BBB59">
                      <a:lumMod val="40000"/>
                      <a:lumOff val="60000"/>
                    </a:srgbClr>
                  </a:solidFill>
                </a:rPr>
                <a:t> &gt;&gt; </a:t>
              </a:r>
              <a:r>
                <a:rPr lang="en-US" b="1" dirty="0" smtClean="0">
                  <a:solidFill>
                    <a:srgbClr val="9BBB59">
                      <a:lumMod val="40000"/>
                      <a:lumOff val="60000"/>
                    </a:srgbClr>
                  </a:solidFill>
                </a:rPr>
                <a:t>T</a:t>
              </a:r>
              <a:r>
                <a:rPr lang="en-US" b="1" baseline="-25000" dirty="0" smtClean="0">
                  <a:solidFill>
                    <a:srgbClr val="9BBB59">
                      <a:lumMod val="40000"/>
                      <a:lumOff val="60000"/>
                    </a:srgbClr>
                  </a:solidFill>
                </a:rPr>
                <a:t>g</a:t>
              </a:r>
              <a:endParaRPr lang="el-GR" b="1" baseline="-25000" dirty="0">
                <a:solidFill>
                  <a:srgbClr val="9BBB59">
                    <a:lumMod val="40000"/>
                    <a:lumOff val="60000"/>
                  </a:srgbClr>
                </a:solidFill>
              </a:endParaRPr>
            </a:p>
          </p:txBody>
        </p:sp>
        <mc:AlternateContent xmlns:mc="http://schemas.openxmlformats.org/markup-compatibility/2006" xmlns:a14="http://schemas.microsoft.com/office/drawing/2010/main">
          <mc:Choice Requires="a14">
            <p:sp>
              <p:nvSpPr>
                <p:cNvPr id="9" name="TextBox 8"/>
                <p:cNvSpPr txBox="1"/>
                <p:nvPr/>
              </p:nvSpPr>
              <p:spPr>
                <a:xfrm>
                  <a:off x="4139952" y="5899489"/>
                  <a:ext cx="993974" cy="632033"/>
                </a:xfrm>
                <a:prstGeom prst="rect">
                  <a:avLst/>
                </a:prstGeom>
                <a:noFill/>
              </p:spPr>
              <p:txBody>
                <a:bodyPr wrap="square" lIns="0" tIns="0" rIns="0" bIns="0" rtlCol="0">
                  <a:spAutoFit/>
                </a:bodyPr>
                <a:lstStyle/>
                <a:p>
                  <a14:m>
                    <m:oMath xmlns:m="http://schemas.openxmlformats.org/officeDocument/2006/math">
                      <m:r>
                        <a:rPr lang="el-GR" sz="2800" i="1" dirty="0" smtClean="0">
                          <a:solidFill>
                            <a:prstClr val="white"/>
                          </a:solidFill>
                          <a:latin typeface="Cambria Math" panose="02040503050406030204" pitchFamily="18" charset="0"/>
                          <a:ea typeface="Cambria Math" panose="02040503050406030204" pitchFamily="18" charset="0"/>
                        </a:rPr>
                        <m:t>𝜖</m:t>
                      </m:r>
                      <m:r>
                        <a:rPr lang="en-US" sz="2800" i="1" smtClean="0">
                          <a:solidFill>
                            <a:prstClr val="white"/>
                          </a:solidFill>
                          <a:latin typeface="Cambria Math" panose="02040503050406030204" pitchFamily="18" charset="0"/>
                        </a:rPr>
                        <m:t>=</m:t>
                      </m:r>
                      <m:f>
                        <m:fPr>
                          <m:ctrlPr>
                            <a:rPr lang="en-US" sz="2800" i="1" smtClean="0">
                              <a:solidFill>
                                <a:prstClr val="white"/>
                              </a:solidFill>
                              <a:latin typeface="Cambria Math" panose="02040503050406030204" pitchFamily="18" charset="0"/>
                            </a:rPr>
                          </m:ctrlPr>
                        </m:fPr>
                        <m:num>
                          <m:r>
                            <m:rPr>
                              <m:sty m:val="p"/>
                            </m:rPr>
                            <a:rPr lang="el-GR" sz="2800" smtClean="0">
                              <a:solidFill>
                                <a:prstClr val="white"/>
                              </a:solidFill>
                              <a:latin typeface="Cambria Math" panose="02040503050406030204" pitchFamily="18" charset="0"/>
                            </a:rPr>
                            <m:t>Δ</m:t>
                          </m:r>
                          <m:r>
                            <m:rPr>
                              <m:sty m:val="p"/>
                            </m:rPr>
                            <a:rPr lang="en-US" sz="2800" smtClean="0">
                              <a:solidFill>
                                <a:prstClr val="white"/>
                              </a:solidFill>
                              <a:latin typeface="Cambria Math" panose="02040503050406030204" pitchFamily="18" charset="0"/>
                            </a:rPr>
                            <m:t>l</m:t>
                          </m:r>
                        </m:num>
                        <m:den>
                          <m:r>
                            <a:rPr lang="en-US" sz="2800" i="1" smtClean="0">
                              <a:solidFill>
                                <a:prstClr val="white"/>
                              </a:solidFill>
                              <a:latin typeface="Cambria Math" panose="02040503050406030204" pitchFamily="18" charset="0"/>
                            </a:rPr>
                            <m:t>𝑙</m:t>
                          </m:r>
                        </m:den>
                      </m:f>
                    </m:oMath>
                  </a14:m>
                  <a:r>
                    <a:rPr lang="el-GR" sz="2800" dirty="0" smtClean="0">
                      <a:solidFill>
                        <a:prstClr val="white"/>
                      </a:solidFill>
                    </a:rPr>
                    <a:t> </a:t>
                  </a:r>
                  <a:endParaRPr lang="el-GR" sz="2800" dirty="0">
                    <a:solidFill>
                      <a:prstClr val="white"/>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39952" y="5899489"/>
                  <a:ext cx="993974" cy="632033"/>
                </a:xfrm>
                <a:prstGeom prst="rect">
                  <a:avLst/>
                </a:prstGeom>
                <a:blipFill rotWithShape="0">
                  <a:blip r:embed="rId4"/>
                  <a:stretch>
                    <a:fillRect/>
                  </a:stretch>
                </a:blipFill>
              </p:spPr>
              <p:txBody>
                <a:bodyPr/>
                <a:lstStyle/>
                <a:p>
                  <a:r>
                    <a:rPr lang="el-GR">
                      <a:noFill/>
                    </a:rPr>
                    <a:t> </a:t>
                  </a:r>
                </a:p>
              </p:txBody>
            </p:sp>
          </mc:Fallback>
        </mc:AlternateContent>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03050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512168"/>
          </a:xfrm>
        </p:spPr>
        <p:txBody>
          <a:bodyPr>
            <a:normAutofit fontScale="90000"/>
          </a:bodyPr>
          <a:lstStyle/>
          <a:p>
            <a:r>
              <a:rPr lang="el-GR" sz="3600" dirty="0"/>
              <a:t>Τα πολυμερή εμφανίζουν διαφορετική συμπεριφορά, ανάλογα με τη θερμοκρασία που βρίσκονται </a:t>
            </a:r>
            <a:r>
              <a:rPr lang="el-GR" sz="3600" b="0" dirty="0" smtClean="0"/>
              <a:t>(</a:t>
            </a:r>
            <a:r>
              <a:rPr lang="en-US" sz="3600" b="0" dirty="0" smtClean="0"/>
              <a:t>2</a:t>
            </a:r>
            <a:r>
              <a:rPr lang="el-GR" sz="3600" b="0" dirty="0" smtClean="0"/>
              <a:t> </a:t>
            </a:r>
            <a:r>
              <a:rPr lang="el-GR" sz="3600" b="0" dirty="0"/>
              <a:t>από </a:t>
            </a:r>
            <a:r>
              <a:rPr lang="en-US" sz="3600" b="0" dirty="0" smtClean="0"/>
              <a:t>2</a:t>
            </a:r>
            <a:r>
              <a:rPr lang="el-GR" sz="3600" b="0" dirty="0" smtClean="0"/>
              <a:t>) </a:t>
            </a:r>
            <a:endParaRPr lang="el-GR" dirty="0"/>
          </a:p>
        </p:txBody>
      </p:sp>
      <p:sp>
        <p:nvSpPr>
          <p:cNvPr id="3" name="Θέση περιεχομένου 2"/>
          <p:cNvSpPr>
            <a:spLocks noGrp="1"/>
          </p:cNvSpPr>
          <p:nvPr>
            <p:ph idx="1"/>
          </p:nvPr>
        </p:nvSpPr>
        <p:spPr>
          <a:xfrm>
            <a:off x="437528" y="2204864"/>
            <a:ext cx="8229600" cy="3096344"/>
          </a:xfrm>
        </p:spPr>
        <p:txBody>
          <a:bodyPr/>
          <a:lstStyle/>
          <a:p>
            <a:r>
              <a:rPr lang="el-GR" dirty="0"/>
              <a:t>Η συμπεριφορά τάσης  - παραμόρφωσης ενός πολυμερούς </a:t>
            </a:r>
            <a:r>
              <a:rPr lang="el-GR" dirty="0" smtClean="0"/>
              <a:t>με</a:t>
            </a:r>
            <a:r>
              <a:rPr lang="en-US" dirty="0" smtClean="0"/>
              <a:t>:</a:t>
            </a:r>
            <a:endParaRPr lang="el-GR" dirty="0"/>
          </a:p>
          <a:p>
            <a:pPr lvl="1"/>
            <a:r>
              <a:rPr lang="el-GR" dirty="0"/>
              <a:t>ψαθυρή (καμπύλη Α), </a:t>
            </a:r>
          </a:p>
          <a:p>
            <a:pPr lvl="1"/>
            <a:r>
              <a:rPr lang="el-GR" dirty="0"/>
              <a:t>πλαστική (καμπύλη Β</a:t>
            </a:r>
            <a:r>
              <a:rPr lang="el-GR" dirty="0" smtClean="0"/>
              <a:t>), </a:t>
            </a:r>
            <a:endParaRPr lang="el-GR" dirty="0"/>
          </a:p>
          <a:p>
            <a:pPr lvl="1"/>
            <a:r>
              <a:rPr lang="el-GR" dirty="0"/>
              <a:t>πολύ ελαστική (καμπύλη </a:t>
            </a:r>
            <a:r>
              <a:rPr lang="el-GR" dirty="0" smtClean="0"/>
              <a:t>Γ) συμπεριφορά</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20599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l-GR" sz="4000" b="1" dirty="0" smtClean="0"/>
              <a:t>Ελαστομερή </a:t>
            </a:r>
          </a:p>
        </p:txBody>
      </p:sp>
      <p:sp>
        <p:nvSpPr>
          <p:cNvPr id="76803" name="Rectangle 3"/>
          <p:cNvSpPr>
            <a:spLocks noGrp="1" noChangeArrowheads="1"/>
          </p:cNvSpPr>
          <p:nvPr>
            <p:ph type="body" idx="1"/>
          </p:nvPr>
        </p:nvSpPr>
        <p:spPr>
          <a:xfrm>
            <a:off x="215774" y="1268760"/>
            <a:ext cx="4851648" cy="4997152"/>
          </a:xfrm>
        </p:spPr>
        <p:txBody>
          <a:bodyPr>
            <a:noAutofit/>
          </a:bodyPr>
          <a:lstStyle/>
          <a:p>
            <a:pPr eaLnBrk="1" hangingPunct="1">
              <a:lnSpc>
                <a:spcPct val="100000"/>
              </a:lnSpc>
            </a:pPr>
            <a:r>
              <a:rPr lang="el-GR" dirty="0" smtClean="0"/>
              <a:t>Μια συναρπαστική ιδιότητα των ελαστομερικών υλικών είναι η ελαστικότητά τους. </a:t>
            </a:r>
          </a:p>
          <a:p>
            <a:pPr eaLnBrk="1" hangingPunct="1">
              <a:lnSpc>
                <a:spcPct val="100000"/>
              </a:lnSpc>
            </a:pPr>
            <a:r>
              <a:rPr lang="el-GR" dirty="0" smtClean="0"/>
              <a:t>Έχουν την ικανότητα να υφίστανται πολύ μεγάλες παραμορφώσεις (</a:t>
            </a:r>
            <a:r>
              <a:rPr lang="el-GR" b="1" dirty="0" smtClean="0"/>
              <a:t>Β</a:t>
            </a:r>
            <a:r>
              <a:rPr lang="el-GR" dirty="0" smtClean="0"/>
              <a:t>) και κατόπιν να επιστρέφουν ελαστικά στην αρχική τους μορφή (</a:t>
            </a:r>
            <a:r>
              <a:rPr lang="el-GR" b="1" dirty="0" smtClean="0"/>
              <a:t>Α</a:t>
            </a:r>
            <a:r>
              <a:rPr lang="el-GR" dirty="0" smtClean="0"/>
              <a:t>). </a:t>
            </a:r>
          </a:p>
          <a:p>
            <a:pPr eaLnBrk="1" hangingPunct="1">
              <a:lnSpc>
                <a:spcPct val="100000"/>
              </a:lnSpc>
            </a:pPr>
            <a:r>
              <a:rPr lang="el-GR" dirty="0" smtClean="0"/>
              <a:t>Η συμπεριφορά αυτή παρατηρήθηκε πρώτη φορά στο φυσικό καουτσούκ (το οποίο είναι </a:t>
            </a:r>
            <a:r>
              <a:rPr lang="el-GR" b="1" dirty="0" smtClean="0"/>
              <a:t>θερμοπλαστικό</a:t>
            </a:r>
            <a:r>
              <a:rPr lang="el-GR" dirty="0" smtClean="0"/>
              <a:t>). </a:t>
            </a:r>
          </a:p>
        </p:txBody>
      </p:sp>
      <p:pic>
        <p:nvPicPr>
          <p:cNvPr id="44034" name="Picture 2" descr="Polymer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263733"/>
            <a:ext cx="2571750" cy="4714876"/>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
        <p:nvSpPr>
          <p:cNvPr id="7" name="Ορθογώνιο 6"/>
          <p:cNvSpPr/>
          <p:nvPr/>
        </p:nvSpPr>
        <p:spPr>
          <a:xfrm>
            <a:off x="5436096" y="5960837"/>
            <a:ext cx="3299341" cy="461665"/>
          </a:xfrm>
          <a:prstGeom prst="rect">
            <a:avLst/>
          </a:prstGeom>
        </p:spPr>
        <p:txBody>
          <a:bodyPr wrap="square">
            <a:spAutoFit/>
          </a:bodyPr>
          <a:lstStyle/>
          <a:p>
            <a:pPr algn="ctr"/>
            <a:r>
              <a:rPr lang="en-US" sz="1200" dirty="0">
                <a:latin typeface="+mn-lt"/>
                <a:hlinkClick r:id="rId3"/>
              </a:rPr>
              <a:t>Polymer picture</a:t>
            </a:r>
            <a:r>
              <a:rPr lang="el-GR" sz="1200" dirty="0" smtClean="0">
                <a:latin typeface="+mn-lt"/>
              </a:rPr>
              <a:t>, από </a:t>
            </a:r>
            <a:r>
              <a:rPr lang="en-US" sz="1200" dirty="0" smtClean="0">
                <a:latin typeface="+mn-lt"/>
              </a:rPr>
              <a:t>CameronSS</a:t>
            </a:r>
            <a:r>
              <a:rPr lang="el-GR" sz="1200" dirty="0" smtClean="0">
                <a:latin typeface="+mn-lt"/>
              </a:rPr>
              <a:t> διαθέσιμο ως κοινό κτήμα</a:t>
            </a:r>
            <a:endParaRPr lang="el-GR" sz="1200" dirty="0">
              <a:latin typeface="+mn-lt"/>
            </a:endParaRPr>
          </a:p>
        </p:txBody>
      </p:sp>
    </p:spTree>
    <p:extLst>
      <p:ext uri="{BB962C8B-B14F-4D97-AF65-F5344CB8AC3E}">
        <p14:creationId xmlns:p14="http://schemas.microsoft.com/office/powerpoint/2010/main" val="2061837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r>
              <a:rPr lang="el-GR" sz="4000" b="1" dirty="0" smtClean="0"/>
              <a:t>Παραμόρφωση στα ελαστομερή </a:t>
            </a:r>
            <a:r>
              <a:rPr lang="el-GR" sz="3600" b="0" dirty="0" smtClean="0"/>
              <a:t>(1 από 2)</a:t>
            </a:r>
          </a:p>
        </p:txBody>
      </p:sp>
      <p:sp>
        <p:nvSpPr>
          <p:cNvPr id="77827" name="Rectangle 3"/>
          <p:cNvSpPr>
            <a:spLocks noGrp="1" noChangeArrowheads="1"/>
          </p:cNvSpPr>
          <p:nvPr>
            <p:ph idx="1"/>
          </p:nvPr>
        </p:nvSpPr>
        <p:spPr/>
        <p:txBody>
          <a:bodyPr>
            <a:noAutofit/>
          </a:bodyPr>
          <a:lstStyle/>
          <a:p>
            <a:pPr eaLnBrk="1" hangingPunct="1">
              <a:lnSpc>
                <a:spcPct val="80000"/>
              </a:lnSpc>
              <a:spcBef>
                <a:spcPts val="1200"/>
              </a:spcBef>
            </a:pPr>
            <a:r>
              <a:rPr lang="el-GR" dirty="0" smtClean="0"/>
              <a:t>Τα ελαστομερή πρέπει να βρίσκονται επάνω από τη θερμοκρασία υαλώδους μετάπτωσής τους. </a:t>
            </a:r>
          </a:p>
          <a:p>
            <a:pPr eaLnBrk="1" hangingPunct="1">
              <a:lnSpc>
                <a:spcPct val="80000"/>
              </a:lnSpc>
              <a:spcBef>
                <a:spcPts val="1200"/>
              </a:spcBef>
            </a:pPr>
            <a:r>
              <a:rPr lang="el-GR" dirty="0" smtClean="0"/>
              <a:t>Η χαμηλότερη θερμοκρασία στην οποία επικρατεί η ελαστόμορφη συμπεριφορά είναι το </a:t>
            </a:r>
            <a:r>
              <a:rPr lang="en-US" dirty="0" smtClean="0"/>
              <a:t>T</a:t>
            </a:r>
            <a:r>
              <a:rPr lang="en-US" baseline="-25000" dirty="0" smtClean="0"/>
              <a:t>g</a:t>
            </a:r>
            <a:r>
              <a:rPr lang="el-GR" dirty="0" smtClean="0"/>
              <a:t> (Σχήμα 16.12), το οποίο είναι μεταξύ –50 και -90°C για τα περισσότερα ελαστομερή.</a:t>
            </a:r>
            <a:endParaRPr lang="en-US" dirty="0" smtClean="0"/>
          </a:p>
          <a:p>
            <a:pPr>
              <a:lnSpc>
                <a:spcPct val="80000"/>
              </a:lnSpc>
              <a:spcBef>
                <a:spcPts val="1200"/>
              </a:spcBef>
            </a:pPr>
            <a:r>
              <a:rPr lang="el-GR" dirty="0" smtClean="0"/>
              <a:t>Σε θερμοκρασίες </a:t>
            </a:r>
            <a:r>
              <a:rPr lang="el-GR" b="1" dirty="0" smtClean="0"/>
              <a:t>χαμηλότερες</a:t>
            </a:r>
            <a:r>
              <a:rPr lang="el-GR" dirty="0" smtClean="0"/>
              <a:t> από το </a:t>
            </a:r>
            <a:r>
              <a:rPr lang="en-US" dirty="0"/>
              <a:t>T</a:t>
            </a:r>
            <a:r>
              <a:rPr lang="en-US" baseline="-25000" dirty="0"/>
              <a:t>g</a:t>
            </a:r>
            <a:r>
              <a:rPr lang="el-GR" dirty="0"/>
              <a:t> , </a:t>
            </a:r>
            <a:r>
              <a:rPr lang="el-GR" dirty="0" smtClean="0"/>
              <a:t>ένα ελαστομερές γίνεται </a:t>
            </a:r>
            <a:r>
              <a:rPr lang="el-GR" b="1" dirty="0" smtClean="0"/>
              <a:t>ψαθυρό</a:t>
            </a:r>
            <a:r>
              <a:rPr lang="el-GR" dirty="0" smtClean="0"/>
              <a:t>, έτσι ώστε η συμπεριφορά του τάσης-παραμόρφωσης να μοιάζει με εκείνη της καμπύλης </a:t>
            </a:r>
            <a:r>
              <a:rPr lang="el-GR" sz="2000" dirty="0" smtClean="0"/>
              <a:t>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894110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Παραμόρφωση στα ελαστομερή </a:t>
            </a:r>
            <a:r>
              <a:rPr lang="el-GR" sz="3600" b="0" dirty="0" smtClean="0"/>
              <a:t>(2 </a:t>
            </a:r>
            <a:r>
              <a:rPr lang="el-GR" sz="3600" b="0" dirty="0"/>
              <a:t>από </a:t>
            </a:r>
            <a:r>
              <a:rPr lang="el-GR" sz="36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graphicFrame>
        <p:nvGraphicFramePr>
          <p:cNvPr id="5" name="Chart 4"/>
          <p:cNvGraphicFramePr>
            <a:graphicFrameLocks/>
          </p:cNvGraphicFramePr>
          <p:nvPr>
            <p:extLst>
              <p:ext uri="{D42A27DB-BD31-4B8C-83A1-F6EECF244321}">
                <p14:modId xmlns:p14="http://schemas.microsoft.com/office/powerpoint/2010/main" val="436944275"/>
              </p:ext>
            </p:extLst>
          </p:nvPr>
        </p:nvGraphicFramePr>
        <p:xfrm>
          <a:off x="1979712" y="1340768"/>
          <a:ext cx="5544616" cy="4899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1031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Καουτσούκ </a:t>
            </a:r>
            <a:endParaRPr lang="el-GR" dirty="0"/>
          </a:p>
        </p:txBody>
      </p:sp>
      <p:sp>
        <p:nvSpPr>
          <p:cNvPr id="3" name="Content Placeholder 2"/>
          <p:cNvSpPr>
            <a:spLocks noGrp="1"/>
          </p:cNvSpPr>
          <p:nvPr>
            <p:ph idx="1"/>
          </p:nvPr>
        </p:nvSpPr>
        <p:spPr>
          <a:xfrm>
            <a:off x="0" y="692696"/>
            <a:ext cx="3707904" cy="5544616"/>
          </a:xfrm>
        </p:spPr>
        <p:txBody>
          <a:bodyPr>
            <a:noAutofit/>
          </a:bodyPr>
          <a:lstStyle/>
          <a:p>
            <a:r>
              <a:rPr lang="el-GR" dirty="0" smtClean="0"/>
              <a:t>Το φυσικό καουτσούκ (</a:t>
            </a:r>
            <a:r>
              <a:rPr lang="en-US" dirty="0" smtClean="0"/>
              <a:t>latex) </a:t>
            </a:r>
            <a:r>
              <a:rPr lang="el-GR" dirty="0" smtClean="0"/>
              <a:t>είναι θερμοπλαστικό υλικό.</a:t>
            </a:r>
          </a:p>
          <a:p>
            <a:r>
              <a:rPr lang="el-GR" dirty="0" smtClean="0"/>
              <a:t>Οι μοριακές αλυσίδες συνδέονται χαλαρά μεταξύ τους, συνεπώς </a:t>
            </a:r>
            <a:r>
              <a:rPr lang="el-GR" dirty="0"/>
              <a:t>τ</a:t>
            </a:r>
            <a:r>
              <a:rPr lang="el-GR" dirty="0" smtClean="0"/>
              <a:t>ο υλικό έχει πολύ χαμηλό </a:t>
            </a:r>
            <a:r>
              <a:rPr lang="en-US" dirty="0" smtClean="0"/>
              <a:t>T</a:t>
            </a:r>
            <a:r>
              <a:rPr lang="en-US" baseline="-25000" dirty="0" smtClean="0"/>
              <a:t>g</a:t>
            </a:r>
            <a:r>
              <a:rPr lang="el-GR" dirty="0" smtClean="0"/>
              <a:t> (-65 έως -75° </a:t>
            </a:r>
            <a:r>
              <a:rPr lang="en-US" dirty="0" smtClean="0"/>
              <a:t>C)</a:t>
            </a:r>
            <a:r>
              <a:rPr lang="el-GR" dirty="0" smtClean="0"/>
              <a:t>. </a:t>
            </a:r>
            <a:endParaRPr lang="en-US" dirty="0" smtClean="0"/>
          </a:p>
          <a:p>
            <a:r>
              <a:rPr lang="el-GR" dirty="0" smtClean="0"/>
              <a:t>Το υλικό γίνεται κρυσταλλικό και πιο ανθεκτικό, με τη διαδικασία του βουλκανισμού: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pic>
        <p:nvPicPr>
          <p:cNvPr id="56322" name="Picture 2" descr="Vulcanization of POLYIsoprene 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397" y="1331102"/>
            <a:ext cx="5052839" cy="4600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80112" y="2492896"/>
            <a:ext cx="129614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Rectangle 6"/>
          <p:cNvSpPr/>
          <p:nvPr/>
        </p:nvSpPr>
        <p:spPr>
          <a:xfrm rot="5400000">
            <a:off x="4224576" y="3801658"/>
            <a:ext cx="1296142" cy="694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ectangle 7"/>
          <p:cNvSpPr/>
          <p:nvPr/>
        </p:nvSpPr>
        <p:spPr>
          <a:xfrm rot="5400000">
            <a:off x="7223679" y="3801658"/>
            <a:ext cx="1296145" cy="694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Rectangle 5"/>
          <p:cNvSpPr/>
          <p:nvPr/>
        </p:nvSpPr>
        <p:spPr>
          <a:xfrm>
            <a:off x="7801433" y="3918249"/>
            <a:ext cx="781304" cy="461665"/>
          </a:xfrm>
          <a:prstGeom prst="rect">
            <a:avLst/>
          </a:prstGeom>
        </p:spPr>
        <p:txBody>
          <a:bodyPr wrap="none">
            <a:spAutoFit/>
          </a:bodyPr>
          <a:lstStyle/>
          <a:p>
            <a:r>
              <a:rPr lang="en-US" sz="2400" dirty="0">
                <a:solidFill>
                  <a:prstClr val="black"/>
                </a:solidFill>
                <a:latin typeface="Calibri"/>
              </a:rPr>
              <a:t>latex</a:t>
            </a:r>
            <a:endParaRPr lang="el-GR" sz="2400" dirty="0">
              <a:solidFill>
                <a:prstClr val="black"/>
              </a:solidFill>
              <a:latin typeface="Calibri"/>
            </a:endParaRPr>
          </a:p>
        </p:txBody>
      </p:sp>
      <p:sp>
        <p:nvSpPr>
          <p:cNvPr id="10" name="Rectangle 9"/>
          <p:cNvSpPr/>
          <p:nvPr/>
        </p:nvSpPr>
        <p:spPr>
          <a:xfrm>
            <a:off x="6957958" y="3918249"/>
            <a:ext cx="2188346" cy="830997"/>
          </a:xfrm>
          <a:prstGeom prst="rect">
            <a:avLst/>
          </a:prstGeom>
          <a:solidFill>
            <a:schemeClr val="bg1"/>
          </a:solidFill>
        </p:spPr>
        <p:txBody>
          <a:bodyPr wrap="square">
            <a:spAutoFit/>
          </a:bodyPr>
          <a:lstStyle/>
          <a:p>
            <a:r>
              <a:rPr lang="el-GR" sz="2400" dirty="0" smtClean="0">
                <a:solidFill>
                  <a:prstClr val="black"/>
                </a:solidFill>
                <a:latin typeface="Calibri"/>
              </a:rPr>
              <a:t>Βουλκανισμένο καουτσούκ</a:t>
            </a:r>
            <a:endParaRPr lang="el-GR" sz="2400" dirty="0">
              <a:solidFill>
                <a:prstClr val="black"/>
              </a:solidFill>
              <a:latin typeface="Calibri"/>
            </a:endParaRPr>
          </a:p>
        </p:txBody>
      </p:sp>
    </p:spTree>
    <p:extLst>
      <p:ext uri="{BB962C8B-B14F-4D97-AF65-F5344CB8AC3E}">
        <p14:creationId xmlns:p14="http://schemas.microsoft.com/office/powerpoint/2010/main" val="16584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67"/>
          <p:cNvSpPr>
            <a:spLocks noGrp="1" noChangeArrowheads="1"/>
          </p:cNvSpPr>
          <p:nvPr>
            <p:ph type="title"/>
          </p:nvPr>
        </p:nvSpPr>
        <p:spPr>
          <a:xfrm>
            <a:off x="0" y="0"/>
            <a:ext cx="9144000" cy="1143000"/>
          </a:xfrm>
          <a:noFill/>
        </p:spPr>
        <p:txBody>
          <a:bodyPr>
            <a:normAutofit/>
          </a:bodyPr>
          <a:lstStyle/>
          <a:p>
            <a:pPr eaLnBrk="1" hangingPunct="1"/>
            <a:r>
              <a:rPr lang="el-GR" sz="3000" dirty="0" smtClean="0"/>
              <a:t>Εμπορικά ονόματα, χαρακτηριστικά, και τυπικές εφαρμογές ορισμένων πολυμερών </a:t>
            </a:r>
            <a:r>
              <a:rPr lang="el-GR" sz="3000" b="0" dirty="0" smtClean="0"/>
              <a:t>(1 από 3)</a:t>
            </a:r>
          </a:p>
        </p:txBody>
      </p:sp>
      <p:graphicFrame>
        <p:nvGraphicFramePr>
          <p:cNvPr id="52270" name="Group 46"/>
          <p:cNvGraphicFramePr>
            <a:graphicFrameLocks noGrp="1"/>
          </p:cNvGraphicFramePr>
          <p:nvPr>
            <p:ph idx="1"/>
            <p:extLst>
              <p:ext uri="{D42A27DB-BD31-4B8C-83A1-F6EECF244321}">
                <p14:modId xmlns:p14="http://schemas.microsoft.com/office/powerpoint/2010/main" val="1254841127"/>
              </p:ext>
            </p:extLst>
          </p:nvPr>
        </p:nvGraphicFramePr>
        <p:xfrm>
          <a:off x="197767" y="1054532"/>
          <a:ext cx="8748465" cy="5364480"/>
        </p:xfrm>
        <a:graphic>
          <a:graphicData uri="http://schemas.openxmlformats.org/drawingml/2006/table">
            <a:tbl>
              <a:tblPr/>
              <a:tblGrid>
                <a:gridCol w="1532820"/>
                <a:gridCol w="878941"/>
                <a:gridCol w="3456384"/>
                <a:gridCol w="2880320"/>
              </a:tblGrid>
              <a:tr h="228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Είδος υλικού</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Εμπορική ονομασία</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Χαρακτηριστικά γνωρίσματα κυρίων εφαρμογών</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Τυπικές εφαρμογές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029200" algn="l"/>
                        </a:tabLst>
                      </a:pPr>
                      <a:r>
                        <a:rPr kumimoji="0" lang="el-GR" sz="1000" b="1" i="1" u="none" strike="noStrike" cap="none" normalizeH="0" baseline="0" dirty="0" smtClean="0">
                          <a:ln>
                            <a:noFill/>
                          </a:ln>
                          <a:solidFill>
                            <a:schemeClr val="tx1"/>
                          </a:solidFill>
                          <a:effectLst/>
                          <a:latin typeface="Calibri" panose="020F0502020204030204" pitchFamily="34" charset="0"/>
                          <a:cs typeface="Times New Roman" pitchFamily="18" charset="0"/>
                        </a:rPr>
                        <a:t>Θερμοπλαστικά</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846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Ακρυλονιτρίλιο-βουταδιένιο-στυρένιο</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Abson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Cycolac</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Kralastic</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Lustran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Novodur</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Tybrene</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Εξαιρετική αντοχή και δυσθραυστότητα, αντίσταση στην παραμόρφωση λόγω υψηλών θερμοκρασιών, καλές ηλεκτρικές ιδιότητες, εύφλεκτο και διαλυτό σε ορισμένους οργανικούς διαλύτες.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Εσωτερικές επενδύσεις ψυγείων, εξοπλισμός κήπου και γρασιδιού, παιγνίδια, συσκευές ασφάλειας στους δρόμους ταχείας κυκλοφορίας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Ακρυλικά (πολυμεθακρυλικός μεθυλεστέρας)</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Acrylite</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Diakon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Lucite</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Plexiglass</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Εξαιρετική διαπερατότητα στο φως και αντίσταση στη φθορά από περιβαλλοντικούς παράγοντες. Απλά μέτριες μηχανικές ιδιότητες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Φακοί, διαφανή τμήματα αεροσκαφών, εξοπλισμός άντλησης, πινακίδες εξωτερικών χώρων</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Φθοράνθρακες (</a:t>
                      </a:r>
                      <a:r>
                        <a:rPr kumimoji="0" lang="en-US"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PTFE</a:t>
                      </a: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 ή </a:t>
                      </a:r>
                      <a:r>
                        <a:rPr kumimoji="0" lang="en-US"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TFE</a:t>
                      </a: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Teflon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Fluon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Halar</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Halon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Hostaflon TF</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Χημικώς αδρανή σχεδόν σε κάθε περιβάλλον, εξαιρετικές ηλεκτρικές ιδιότητες, χαμηλός συντελεστής τριβής. Μπορούν να χρησιμοποιηθούν μέχρι τους 260°C. Σχετικώς ασθενείς και φτωχές ρεολογικές ιδιότητες σε χαμηλές θερμοκρασίες.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Αντιδιαβρωτικά μέσα σφράγισης, σωλήνες και βαλβίδες χημικών ουσιών, έδρανα μηχανών, αντικολλητικά επιχρίσματα, ηλεκτρονικά εξαρτήματα υψηλών θερμοκρασιών</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Πολυαμίδια (νάιλον)</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Nylon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Durethan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Herox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Nomex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Ultramid</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Zytel</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Καλή μηχανική αντοχή, αντίσταση στην εκτριβή, και δυσθραυστότητα. Χαμηλός συντελεστής τριβής. Απορροφά νερό και μερικά άλλα υγρά.</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Έδρανα τριβ, γρανάζια, δίσκοι μετάδοσης κίνησης, δακτύλιοι τριβής (ροδέλλες), χειρολαβές, και επενδύσεις για σύρματα και καλώδια.</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Πολυκαρβονικά</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Baylon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Iupilon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Lexan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Makrolon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Merlon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Nuclon</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Σταθερά στις διαστάσεις τους, χαμηλή απορρόφηση νερού, διαφανή, πολύ καλή αντίσταση στην κρούση και ολκιμότητα. Όχι εξαιρετική αντίσταση στα χημικά</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Κράνη ασφαλείας, φακοί, γλόμποι φωτός, βάση για φωτογραφικό φιλμ.</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a:xfrm>
            <a:off x="6948264" y="6453336"/>
            <a:ext cx="2133600" cy="365125"/>
          </a:xfrm>
        </p:spPr>
        <p:txBody>
          <a:bodyPr/>
          <a:lstStyle/>
          <a:p>
            <a:pPr>
              <a:defRPr/>
            </a:pPr>
            <a:fld id="{FD1C20D6-714E-4475-B865-FE0AC126C054}"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726060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32"/>
          <p:cNvSpPr>
            <a:spLocks noGrp="1" noChangeArrowheads="1"/>
          </p:cNvSpPr>
          <p:nvPr>
            <p:ph type="title"/>
          </p:nvPr>
        </p:nvSpPr>
        <p:spPr>
          <a:xfrm>
            <a:off x="467544" y="0"/>
            <a:ext cx="8229600" cy="1008112"/>
          </a:xfrm>
          <a:noFill/>
        </p:spPr>
        <p:txBody>
          <a:bodyPr>
            <a:normAutofit/>
          </a:bodyPr>
          <a:lstStyle/>
          <a:p>
            <a:pPr eaLnBrk="1" hangingPunct="1"/>
            <a:r>
              <a:rPr lang="el-GR" sz="3000" dirty="0" smtClean="0"/>
              <a:t>Εμπορικά ονόματα, χαρακτηριστικά, και τυπικές εφαρμογές ορισμένων πολυμερών </a:t>
            </a:r>
            <a:r>
              <a:rPr lang="el-GR" sz="3000" b="0" dirty="0" smtClean="0"/>
              <a:t>(2 από 3)</a:t>
            </a:r>
          </a:p>
        </p:txBody>
      </p:sp>
      <p:graphicFrame>
        <p:nvGraphicFramePr>
          <p:cNvPr id="39046" name="Group 134"/>
          <p:cNvGraphicFramePr>
            <a:graphicFrameLocks noGrp="1"/>
          </p:cNvGraphicFramePr>
          <p:nvPr>
            <p:ph idx="1"/>
            <p:extLst>
              <p:ext uri="{D42A27DB-BD31-4B8C-83A1-F6EECF244321}">
                <p14:modId xmlns:p14="http://schemas.microsoft.com/office/powerpoint/2010/main" val="1435134079"/>
              </p:ext>
            </p:extLst>
          </p:nvPr>
        </p:nvGraphicFramePr>
        <p:xfrm>
          <a:off x="251520" y="952651"/>
          <a:ext cx="8686800" cy="5791200"/>
        </p:xfrm>
        <a:graphic>
          <a:graphicData uri="http://schemas.openxmlformats.org/drawingml/2006/table">
            <a:tbl>
              <a:tblPr/>
              <a:tblGrid>
                <a:gridCol w="1512168"/>
                <a:gridCol w="1080120"/>
                <a:gridCol w="2880320"/>
                <a:gridCol w="3214192"/>
              </a:tblGrid>
              <a:tr h="1189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Πολυαιθυλένιο</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Alathon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Alkathene</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Ethron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Fortifex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Hi-fax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Petrothene</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Rigidex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Zendel</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Αντίσταση στα χημικά, ηλεκτρικά μονωτικό, ανθεκτικό και με σχετικά χαμηλό συντελεστή τριβής, χαμηλή αντοχή και χαμηλή αντίσταση στη φθορά σε περιβαλλοντικούς παράγοντες.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Εύκαμπτα πλαστικά μπουκάλια, παιγνίδια, δοχεία, εξαρτήματα μπαταριών, δίσκοι πάγου, φιλμ περιτυλίγματος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0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Πολυπροπυλένιο</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Bexphane</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Herculon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Meraklon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Moplen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Poly-pro</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Pro-fax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Propathene</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Ανθεκτικό στην παραμόρφωση λόγω θερμότητας, εξαιρετικές ηλεκτρικές ιδιότητες, αντοχή στην κόπωση, χημικά αδρανές, σχετικά φθηνό, χαμηλή αντίσταση στην υπεριώδη ακτινοβολία </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Μπουκάλια για αποστειρούμενα σκεύη, φιλμ συσκευασίας, κουτιά τηλεοράσεων, βαλίτσες </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Πολυστυρένιο</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Carinex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Celatron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Hostyren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Lustrex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Styron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Vestyron</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Εξαιρετικές ηλεκτρικές ιδιότητες και οπτική καθαρότητα, καλή θερμική σταθερότητα και σταθερότητα διαστάσεων, σχετικά φθηνό.</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Πλακάκια τοίχου, θήκες μπαταριών, παιγνίδια, ταμπλό, φωτισμού εσωτ. χώρων, καλύμματα οικιακών συσκευών</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25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Βινυλικά</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Darvic</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Exon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Geon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Pee Vee Cee</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Plionic</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Saran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Tygon</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Ανθεκτικό στην παραμόρφωση λόγω θερμότητας, εξαιρετικές ηλεκτρικές ιδιότητες, αντοχή στην κόπωση, χημικά αδρανές, σχετικά φθηνό, χαμηλή αντίσταση στην υπεριώδη ακτινοβολία </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Μπουκάλια για αποστειρούμενα σκεύη, φιλμ συσκευασίας, κουτιά τηλεοράδεων, βαλίτσες </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0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Πολυεστέρες (</a:t>
                      </a:r>
                      <a:r>
                        <a:rPr kumimoji="0" lang="en-US"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PET</a:t>
                      </a: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 ή </a:t>
                      </a:r>
                      <a:r>
                        <a:rPr kumimoji="0" lang="en-US"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PETE</a:t>
                      </a:r>
                      <a:r>
                        <a:rPr kumimoji="0" lang="el-GR" sz="1000" b="1" i="0" u="none" strike="noStrike" cap="none" normalizeH="0" baseline="0" dirty="0" smtClean="0">
                          <a:ln>
                            <a:noFill/>
                          </a:ln>
                          <a:solidFill>
                            <a:schemeClr val="tx1"/>
                          </a:solidFill>
                          <a:effectLst/>
                          <a:latin typeface="Calibri" panose="020F0502020204030204" pitchFamily="34" charset="0"/>
                          <a:cs typeface="Times New Roman" pitchFamily="18" charset="0"/>
                        </a:rPr>
                        <a:t>)</a:t>
                      </a:r>
                      <a:endParaRPr kumimoji="0" lang="el-GR" sz="10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Celanar</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Crastin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Dacron</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Hylar</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Melinex</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Mylar</a:t>
                      </a:r>
                      <a:endPar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29200" algn="l"/>
                        </a:tabLst>
                      </a:pPr>
                      <a:r>
                        <a:rPr kumimoji="0" lang="en-US"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Terylem</a:t>
                      </a: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Από τα ανθεκτικότερα πλαστικά φιλμ. Εξαιρετική αντοχή στην κόπωση και το σχισμό, αντίσταση στην υγρασία, τα οξέα, το γράσσο, τα λάδια και τους διαλύτες.</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029200" algn="l"/>
                        </a:tabLst>
                      </a:pPr>
                      <a:r>
                        <a:rPr kumimoji="0" lang="el-GR" sz="1000" b="0" i="0" u="none" strike="noStrike" cap="none" normalizeH="0" baseline="0" dirty="0" smtClean="0">
                          <a:ln>
                            <a:noFill/>
                          </a:ln>
                          <a:solidFill>
                            <a:schemeClr val="tx1"/>
                          </a:solidFill>
                          <a:effectLst/>
                          <a:latin typeface="Calibri" panose="020F0502020204030204" pitchFamily="34" charset="0"/>
                          <a:cs typeface="Times New Roman" pitchFamily="18" charset="0"/>
                        </a:rPr>
                        <a:t>Ταινίες μαγνητικών ηχογραφήσεων, ρουχισμός, κορδόνια ελαστικών αυτοκινήτου, δοχεία αναψυκτικών</a:t>
                      </a:r>
                      <a:endParaRPr kumimoji="0" lang="el-GR" sz="1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a:xfrm>
            <a:off x="6804248" y="6381328"/>
            <a:ext cx="2133600" cy="365125"/>
          </a:xfrm>
        </p:spPr>
        <p:txBody>
          <a:bodyPr/>
          <a:lstStyle/>
          <a:p>
            <a:pPr>
              <a:defRPr/>
            </a:pPr>
            <a:fld id="{FD1C20D6-714E-4475-B865-FE0AC126C054}"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801189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9"/>
          <p:cNvSpPr>
            <a:spLocks noGrp="1" noChangeArrowheads="1"/>
          </p:cNvSpPr>
          <p:nvPr>
            <p:ph type="title"/>
          </p:nvPr>
        </p:nvSpPr>
        <p:spPr>
          <a:xfrm>
            <a:off x="323528" y="116632"/>
            <a:ext cx="8229600" cy="994122"/>
          </a:xfrm>
          <a:noFill/>
        </p:spPr>
        <p:txBody>
          <a:bodyPr>
            <a:noAutofit/>
          </a:bodyPr>
          <a:lstStyle/>
          <a:p>
            <a:pPr eaLnBrk="1" hangingPunct="1"/>
            <a:r>
              <a:rPr lang="el-GR" sz="3000" dirty="0" smtClean="0"/>
              <a:t>Εμπορικά ονόματα, χαρακτηριστικά, και τυπικές εφαρμογές ορισμένων πολυμερών </a:t>
            </a:r>
            <a:r>
              <a:rPr lang="el-GR" sz="3000" b="0" dirty="0" smtClean="0"/>
              <a:t>(3 από 3)</a:t>
            </a:r>
          </a:p>
        </p:txBody>
      </p:sp>
      <p:graphicFrame>
        <p:nvGraphicFramePr>
          <p:cNvPr id="54300" name="Group 28"/>
          <p:cNvGraphicFramePr>
            <a:graphicFrameLocks noGrp="1"/>
          </p:cNvGraphicFramePr>
          <p:nvPr>
            <p:extLst>
              <p:ext uri="{D42A27DB-BD31-4B8C-83A1-F6EECF244321}">
                <p14:modId xmlns:p14="http://schemas.microsoft.com/office/powerpoint/2010/main" val="225284271"/>
              </p:ext>
            </p:extLst>
          </p:nvPr>
        </p:nvGraphicFramePr>
        <p:xfrm>
          <a:off x="323528" y="1340768"/>
          <a:ext cx="8640960" cy="4206240"/>
        </p:xfrm>
        <a:graphic>
          <a:graphicData uri="http://schemas.openxmlformats.org/drawingml/2006/table">
            <a:tbl>
              <a:tblPr/>
              <a:tblGrid>
                <a:gridCol w="1448543"/>
                <a:gridCol w="1154810"/>
                <a:gridCol w="3186794"/>
                <a:gridCol w="2850813"/>
              </a:tblGrid>
              <a:tr h="29296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5029200" algn="l"/>
                        </a:tabLst>
                      </a:pPr>
                      <a:r>
                        <a:rPr kumimoji="0" lang="el-GR" sz="1400" b="1" i="1" u="none" strike="noStrike" cap="none" normalizeH="0" baseline="0" dirty="0" smtClean="0">
                          <a:ln>
                            <a:noFill/>
                          </a:ln>
                          <a:solidFill>
                            <a:schemeClr val="tx1"/>
                          </a:solidFill>
                          <a:effectLst/>
                          <a:latin typeface="Calibri" panose="020F0502020204030204" pitchFamily="34" charset="0"/>
                          <a:cs typeface="Times New Roman" pitchFamily="18" charset="0"/>
                        </a:rPr>
                        <a:t>Θερμοσκληρυνόμενα Πολυμερή</a:t>
                      </a:r>
                      <a:endParaRPr kumimoji="0" lang="el-GR"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9112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1" i="0" u="none" strike="noStrike" cap="none" normalizeH="0" baseline="0" dirty="0" smtClean="0">
                          <a:ln>
                            <a:noFill/>
                          </a:ln>
                          <a:solidFill>
                            <a:schemeClr val="tx1"/>
                          </a:solidFill>
                          <a:effectLst/>
                          <a:latin typeface="Calibri" panose="020F0502020204030204" pitchFamily="34" charset="0"/>
                          <a:cs typeface="Times New Roman" pitchFamily="18" charset="0"/>
                        </a:rPr>
                        <a:t>Εποξειδικά</a:t>
                      </a:r>
                      <a:endParaRPr kumimoji="0" lang="el-GR" sz="14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Araldite</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Epikote</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Epon</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Epi-rez</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Lekutherm</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Nepoxide</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Εξαιρετικός συνδυασμός μηχανικών ιδιοτήτων και αντίστασης στην διάβρωση. Σταθερά στις διαστάσεις τους, καλή συγκολλητική ικανότητα, σχετικά φθηνά, καλές ηλεκτρικές ιδιότητες</a:t>
                      </a:r>
                      <a:endParaRPr kumimoji="0" lang="el-GR"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Καλούπια για ηλεκτρικές εφαρμογές, νιπτήρες, συγκολλητικά μέσα, προστατευτικά επιχρίσματα, χρησιμοποιούνται με ελάσματα από φάιμπεργκλας</a:t>
                      </a:r>
                      <a:endParaRPr kumimoji="0" lang="el-GR"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1" i="0" u="none" strike="noStrike" cap="none" normalizeH="0" baseline="0" dirty="0" smtClean="0">
                          <a:ln>
                            <a:noFill/>
                          </a:ln>
                          <a:solidFill>
                            <a:schemeClr val="tx1"/>
                          </a:solidFill>
                          <a:effectLst/>
                          <a:latin typeface="Calibri" panose="020F0502020204030204" pitchFamily="34" charset="0"/>
                          <a:cs typeface="Times New Roman" pitchFamily="18" charset="0"/>
                        </a:rPr>
                        <a:t>Φαινολικά</a:t>
                      </a:r>
                      <a:endParaRPr kumimoji="0" lang="el-GR" sz="14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Bakelite</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Amberol</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Arofene</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Durite</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Resinox</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Εξαιρετική θερμική σταθερότητα έως θερμοκρασίες άνω των 150°C. Μπορούν να αναμιχθούν με μεγάλο αριθμό ρητινών, πληρωτικά μέσα, κλπ. Φθηνά.</a:t>
                      </a:r>
                      <a:endParaRPr kumimoji="0" lang="el-GR"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Καλύμματα κινητήρων, τηλέφωνα, διανομείς αυτοκινήτου, μόνιμα ηλεκτρικά εξαρτήματα.</a:t>
                      </a:r>
                      <a:endParaRPr kumimoji="0" lang="el-GR"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1" i="0" u="none" strike="noStrike" cap="none" normalizeH="0" baseline="0" dirty="0" smtClean="0">
                          <a:ln>
                            <a:noFill/>
                          </a:ln>
                          <a:solidFill>
                            <a:schemeClr val="tx1"/>
                          </a:solidFill>
                          <a:effectLst/>
                          <a:latin typeface="Calibri" panose="020F0502020204030204" pitchFamily="34" charset="0"/>
                          <a:cs typeface="Times New Roman" pitchFamily="18" charset="0"/>
                        </a:rPr>
                        <a:t>Πολυεστέρες</a:t>
                      </a:r>
                      <a:endParaRPr kumimoji="0" lang="el-GR" sz="1400" b="1"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Aropol</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Baygal</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Derakane</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Laguval</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Laminac</a:t>
                      </a:r>
                      <a:endPar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Selectron</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Εξαιρετικές ηλεκτρικές ιδιότητες και χαμηλό κόστος, μπορούν να προσαρμοστούν για εσωτερική χρήση ή για χρήση υψηλών θερμοκρασιών. Συχνά ενισχύονται με ίνες.</a:t>
                      </a:r>
                      <a:endParaRPr kumimoji="0" lang="el-GR"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029200" algn="l"/>
                        </a:tabLst>
                      </a:pPr>
                      <a:r>
                        <a:rPr kumimoji="0" lang="el-GR" sz="1400" b="0" i="0" u="none" strike="noStrike" cap="none" normalizeH="0" baseline="0" dirty="0" smtClean="0">
                          <a:ln>
                            <a:noFill/>
                          </a:ln>
                          <a:solidFill>
                            <a:schemeClr val="tx1"/>
                          </a:solidFill>
                          <a:effectLst/>
                          <a:latin typeface="Calibri" panose="020F0502020204030204" pitchFamily="34" charset="0"/>
                          <a:cs typeface="Times New Roman" pitchFamily="18" charset="0"/>
                        </a:rPr>
                        <a:t>Κράνη, βάρκες από φάιμπεργκλας, τμήματα αμαξωμάτων, καθίσματα, ανεμιστήρες.</a:t>
                      </a:r>
                      <a:endParaRPr kumimoji="0" lang="el-GR" sz="14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p:txBody>
          <a:bodyPr/>
          <a:lstStyle/>
          <a:p>
            <a:pPr>
              <a:defRPr/>
            </a:pPr>
            <a:fld id="{FD1C20D6-714E-4475-B865-FE0AC126C054}"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668386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60648"/>
            <a:ext cx="9144000" cy="1224136"/>
          </a:xfrm>
          <a:noFill/>
        </p:spPr>
        <p:txBody>
          <a:bodyPr>
            <a:noAutofit/>
          </a:bodyPr>
          <a:lstStyle/>
          <a:p>
            <a:r>
              <a:rPr lang="el-GR" dirty="0" smtClean="0"/>
              <a:t>Διαλυτότητα φυσικών ρητινών, </a:t>
            </a:r>
            <a:br>
              <a:rPr lang="el-GR" dirty="0" smtClean="0"/>
            </a:br>
            <a:r>
              <a:rPr lang="el-GR" dirty="0" smtClean="0"/>
              <a:t>πολυμερών και άλλων υλικών</a:t>
            </a:r>
          </a:p>
        </p:txBody>
      </p:sp>
      <p:sp>
        <p:nvSpPr>
          <p:cNvPr id="90115" name="Rectangle 3"/>
          <p:cNvSpPr>
            <a:spLocks noGrp="1" noChangeArrowheads="1"/>
          </p:cNvSpPr>
          <p:nvPr>
            <p:ph idx="1"/>
          </p:nvPr>
        </p:nvSpPr>
        <p:spPr>
          <a:xfrm>
            <a:off x="539552" y="2564904"/>
            <a:ext cx="8229600" cy="936104"/>
          </a:xfrm>
        </p:spPr>
        <p:txBody>
          <a:bodyPr/>
          <a:lstStyle/>
          <a:p>
            <a:r>
              <a:rPr lang="el-GR" dirty="0" smtClean="0"/>
              <a:t>Συνδυασμός των γνώσεών μας στους διαλύτες και τις συνθετικές ρητίνες</a:t>
            </a:r>
          </a:p>
        </p:txBody>
      </p:sp>
    </p:spTree>
    <p:extLst>
      <p:ext uri="{BB962C8B-B14F-4D97-AF65-F5344CB8AC3E}">
        <p14:creationId xmlns:p14="http://schemas.microsoft.com/office/powerpoint/2010/main" val="30436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a:xfrm>
            <a:off x="457200" y="274638"/>
            <a:ext cx="8229600" cy="792162"/>
          </a:xfrm>
        </p:spPr>
        <p:txBody>
          <a:bodyPr/>
          <a:lstStyle/>
          <a:p>
            <a:r>
              <a:rPr lang="el-GR" sz="3600" dirty="0" smtClean="0"/>
              <a:t>Μέθοδοι διαπίστωσης του </a:t>
            </a:r>
            <a:r>
              <a:rPr lang="en-US" sz="3600" dirty="0" smtClean="0"/>
              <a:t>Tg</a:t>
            </a:r>
            <a:endParaRPr lang="el-GR" sz="3600" dirty="0" smtClean="0"/>
          </a:p>
        </p:txBody>
      </p:sp>
      <p:pic>
        <p:nvPicPr>
          <p:cNvPr id="5" name="Picture 4"/>
          <p:cNvPicPr>
            <a:picLocks noChangeAspect="1"/>
          </p:cNvPicPr>
          <p:nvPr/>
        </p:nvPicPr>
        <p:blipFill>
          <a:blip r:embed="rId2"/>
          <a:stretch>
            <a:fillRect/>
          </a:stretch>
        </p:blipFill>
        <p:spPr>
          <a:xfrm>
            <a:off x="264169" y="1066800"/>
            <a:ext cx="8615662" cy="5411211"/>
          </a:xfrm>
          <a:prstGeom prst="rect">
            <a:avLst/>
          </a:prstGeom>
        </p:spPr>
      </p:pic>
      <p:grpSp>
        <p:nvGrpSpPr>
          <p:cNvPr id="7" name="Group 6"/>
          <p:cNvGrpSpPr/>
          <p:nvPr/>
        </p:nvGrpSpPr>
        <p:grpSpPr>
          <a:xfrm>
            <a:off x="1619672" y="534236"/>
            <a:ext cx="5904656" cy="6093296"/>
            <a:chOff x="1907703" y="1285053"/>
            <a:chExt cx="4433787" cy="4921055"/>
          </a:xfrm>
        </p:grpSpPr>
        <p:pic>
          <p:nvPicPr>
            <p:cNvPr id="2" name="Picture 1"/>
            <p:cNvPicPr>
              <a:picLocks noChangeAspect="1"/>
            </p:cNvPicPr>
            <p:nvPr/>
          </p:nvPicPr>
          <p:blipFill rotWithShape="1">
            <a:blip r:embed="rId3">
              <a:duotone>
                <a:prstClr val="black"/>
                <a:schemeClr val="accent3">
                  <a:lumMod val="20000"/>
                  <a:lumOff val="80000"/>
                  <a:tint val="45000"/>
                  <a:satMod val="400000"/>
                </a:schemeClr>
              </a:duotone>
            </a:blip>
            <a:srcRect l="6392" t="15850" r="60996" b="26511"/>
            <a:stretch/>
          </p:blipFill>
          <p:spPr>
            <a:xfrm>
              <a:off x="1907703" y="1285053"/>
              <a:ext cx="4433787" cy="4921055"/>
            </a:xfrm>
            <a:prstGeom prst="rect">
              <a:avLst/>
            </a:prstGeom>
            <a:effectLst>
              <a:outerShdw blurRad="304800" dist="88900" dir="2700000" algn="tl" rotWithShape="0">
                <a:prstClr val="black">
                  <a:alpha val="30000"/>
                </a:prstClr>
              </a:outerShdw>
            </a:effectLst>
          </p:spPr>
        </p:pic>
        <p:grpSp>
          <p:nvGrpSpPr>
            <p:cNvPr id="4" name="Group 3"/>
            <p:cNvGrpSpPr/>
            <p:nvPr/>
          </p:nvGrpSpPr>
          <p:grpSpPr>
            <a:xfrm>
              <a:off x="5004048" y="2564904"/>
              <a:ext cx="1152128" cy="2592288"/>
              <a:chOff x="5004048" y="2564904"/>
              <a:chExt cx="1152128" cy="2592288"/>
            </a:xfrm>
          </p:grpSpPr>
          <p:sp>
            <p:nvSpPr>
              <p:cNvPr id="3" name="Right Arrow 2"/>
              <p:cNvSpPr/>
              <p:nvPr/>
            </p:nvSpPr>
            <p:spPr>
              <a:xfrm>
                <a:off x="5004048" y="2564904"/>
                <a:ext cx="1008112" cy="4320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Right Arrow 5"/>
              <p:cNvSpPr/>
              <p:nvPr/>
            </p:nvSpPr>
            <p:spPr>
              <a:xfrm rot="10800000">
                <a:off x="5148064" y="4725144"/>
                <a:ext cx="1008112" cy="432048"/>
              </a:xfrm>
              <a:prstGeom prst="right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sp>
        <p:nvSpPr>
          <p:cNvPr id="8" name="Rectangle 7"/>
          <p:cNvSpPr/>
          <p:nvPr/>
        </p:nvSpPr>
        <p:spPr>
          <a:xfrm>
            <a:off x="5234544" y="3802529"/>
            <a:ext cx="550151" cy="523220"/>
          </a:xfrm>
          <a:prstGeom prst="rect">
            <a:avLst/>
          </a:prstGeom>
          <a:solidFill>
            <a:schemeClr val="accent5">
              <a:lumMod val="20000"/>
              <a:lumOff val="80000"/>
            </a:schemeClr>
          </a:solidFill>
        </p:spPr>
        <p:txBody>
          <a:bodyPr wrap="none">
            <a:spAutoFit/>
          </a:bodyPr>
          <a:lstStyle/>
          <a:p>
            <a:r>
              <a:rPr lang="en-US" sz="2800" b="1" dirty="0">
                <a:solidFill>
                  <a:srgbClr val="C00000"/>
                </a:solidFill>
              </a:rPr>
              <a:t>T</a:t>
            </a:r>
            <a:r>
              <a:rPr lang="en-US" sz="2800" b="1" baseline="-25000" dirty="0">
                <a:solidFill>
                  <a:srgbClr val="C00000"/>
                </a:solidFill>
              </a:rPr>
              <a:t>g</a:t>
            </a:r>
            <a:endParaRPr lang="el-GR" sz="2800" b="1" baseline="-25000" dirty="0">
              <a:solidFill>
                <a:srgbClr val="C00000"/>
              </a:solidFill>
            </a:endParaRPr>
          </a:p>
        </p:txBody>
      </p:sp>
      <p:cxnSp>
        <p:nvCxnSpPr>
          <p:cNvPr id="10" name="Straight Arrow Connector 9"/>
          <p:cNvCxnSpPr/>
          <p:nvPr/>
        </p:nvCxnSpPr>
        <p:spPr>
          <a:xfrm flipH="1" flipV="1">
            <a:off x="4968515" y="3359239"/>
            <a:ext cx="246507" cy="4432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794973" y="3019150"/>
            <a:ext cx="347083" cy="340089"/>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5" name="Straight Arrow Connector 14"/>
          <p:cNvCxnSpPr/>
          <p:nvPr/>
        </p:nvCxnSpPr>
        <p:spPr>
          <a:xfrm flipH="1">
            <a:off x="5126710" y="4325749"/>
            <a:ext cx="176625" cy="6252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867939" y="4951010"/>
            <a:ext cx="347083" cy="387582"/>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6422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229600" cy="1143000"/>
          </a:xfrm>
        </p:spPr>
        <p:txBody>
          <a:bodyPr>
            <a:normAutofit/>
          </a:bodyPr>
          <a:lstStyle/>
          <a:p>
            <a:r>
              <a:rPr lang="el-GR" dirty="0"/>
              <a:t>Σφαίρα διαλυτότητας </a:t>
            </a:r>
            <a:r>
              <a:rPr lang="en-US" dirty="0" smtClean="0"/>
              <a:t>Hansen</a:t>
            </a:r>
            <a:r>
              <a:rPr lang="el-GR" dirty="0" smtClean="0"/>
              <a:t> </a:t>
            </a:r>
            <a:r>
              <a:rPr lang="el-GR" sz="3200" b="0" dirty="0" smtClean="0"/>
              <a:t>(1 από 2)</a:t>
            </a:r>
            <a:endParaRPr lang="el-GR" sz="3200" b="0" dirty="0"/>
          </a:p>
        </p:txBody>
      </p:sp>
      <p:sp>
        <p:nvSpPr>
          <p:cNvPr id="4" name="Θέση αριθμού διαφάνειας 3"/>
          <p:cNvSpPr>
            <a:spLocks noGrp="1"/>
          </p:cNvSpPr>
          <p:nvPr>
            <p:ph type="sldNum" sz="quarter" idx="12"/>
          </p:nvPr>
        </p:nvSpPr>
        <p:spPr/>
        <p:txBody>
          <a:bodyPr/>
          <a:lstStyle/>
          <a:p>
            <a:pPr>
              <a:defRPr/>
            </a:pPr>
            <a:fld id="{FD1C20D6-714E-4475-B865-FE0AC126C054}" type="slidenum">
              <a:rPr lang="el-GR" smtClean="0">
                <a:solidFill>
                  <a:prstClr val="black"/>
                </a:solidFill>
              </a:rPr>
              <a:pPr>
                <a:defRPr/>
              </a:pPr>
              <a:t>49</a:t>
            </a:fld>
            <a:endParaRPr lang="el-GR" dirty="0">
              <a:solidFill>
                <a:prstClr val="black"/>
              </a:solidFill>
            </a:endParaRPr>
          </a:p>
        </p:txBody>
      </p:sp>
      <p:graphicFrame>
        <p:nvGraphicFramePr>
          <p:cNvPr id="5" name="3 - Πίνακας"/>
          <p:cNvGraphicFramePr>
            <a:graphicFrameLocks noGrp="1"/>
          </p:cNvGraphicFramePr>
          <p:nvPr>
            <p:extLst>
              <p:ext uri="{D42A27DB-BD31-4B8C-83A1-F6EECF244321}">
                <p14:modId xmlns:p14="http://schemas.microsoft.com/office/powerpoint/2010/main" val="569553448"/>
              </p:ext>
            </p:extLst>
          </p:nvPr>
        </p:nvGraphicFramePr>
        <p:xfrm>
          <a:off x="252502" y="1408510"/>
          <a:ext cx="8429652" cy="1255462"/>
        </p:xfrm>
        <a:graphic>
          <a:graphicData uri="http://schemas.openxmlformats.org/drawingml/2006/table">
            <a:tbl>
              <a:tblPr/>
              <a:tblGrid>
                <a:gridCol w="4811980"/>
                <a:gridCol w="1008112"/>
                <a:gridCol w="792088"/>
                <a:gridCol w="720080"/>
                <a:gridCol w="1097392"/>
              </a:tblGrid>
              <a:tr h="491928">
                <a:tc>
                  <a:txBody>
                    <a:bodyPr/>
                    <a:lstStyle/>
                    <a:p>
                      <a:pPr algn="l">
                        <a:spcAft>
                          <a:spcPts val="0"/>
                        </a:spcAft>
                      </a:pPr>
                      <a:r>
                        <a:rPr lang="el-GR" sz="2000" b="1" dirty="0" smtClean="0">
                          <a:solidFill>
                            <a:schemeClr val="bg1"/>
                          </a:solidFill>
                          <a:latin typeface="+mn-lt"/>
                          <a:ea typeface="Times New Roman"/>
                        </a:rPr>
                        <a:t>Πολυμερές/συνθετική ρητίνη</a:t>
                      </a:r>
                      <a:endParaRPr lang="el-GR" sz="2000" dirty="0">
                        <a:solidFill>
                          <a:schemeClr val="bg1"/>
                        </a:solidFill>
                        <a:latin typeface="+mn-lt"/>
                        <a:ea typeface="Times New Roman"/>
                      </a:endParaRPr>
                    </a:p>
                  </a:txBody>
                  <a:tcPr marL="28380" marR="28380" marT="28380" marB="28380">
                    <a:lnL>
                      <a:noFill/>
                    </a:lnL>
                    <a:lnR>
                      <a:noFill/>
                    </a:lnR>
                    <a:lnT>
                      <a:noFill/>
                    </a:lnT>
                    <a:lnB>
                      <a:noFill/>
                    </a:lnB>
                    <a:solidFill>
                      <a:schemeClr val="accent1">
                        <a:lumMod val="60000"/>
                        <a:lumOff val="40000"/>
                      </a:schemeClr>
                    </a:solidFill>
                  </a:tcPr>
                </a:tc>
                <a:tc>
                  <a:txBody>
                    <a:bodyPr/>
                    <a:lstStyle/>
                    <a:p>
                      <a:pPr algn="ctr">
                        <a:spcAft>
                          <a:spcPts val="0"/>
                        </a:spcAft>
                      </a:pPr>
                      <a:r>
                        <a:rPr lang="el-GR" sz="2000" b="1" dirty="0" smtClean="0">
                          <a:solidFill>
                            <a:schemeClr val="bg1"/>
                          </a:solidFill>
                          <a:effectLst/>
                        </a:rPr>
                        <a:t>∂</a:t>
                      </a:r>
                      <a:r>
                        <a:rPr lang="el-GR" sz="2000" b="1" baseline="-25000" dirty="0" smtClean="0">
                          <a:solidFill>
                            <a:schemeClr val="bg1"/>
                          </a:solidFill>
                          <a:latin typeface="+mn-lt"/>
                          <a:ea typeface="Times New Roman"/>
                        </a:rPr>
                        <a:t>d</a:t>
                      </a:r>
                      <a:r>
                        <a:rPr lang="el-GR" sz="2000" b="1" dirty="0" smtClean="0">
                          <a:solidFill>
                            <a:schemeClr val="bg1"/>
                          </a:solidFill>
                          <a:latin typeface="+mn-lt"/>
                          <a:ea typeface="Times New Roman"/>
                        </a:rPr>
                        <a:t> </a:t>
                      </a:r>
                      <a:endParaRPr lang="el-GR" sz="2000" dirty="0">
                        <a:solidFill>
                          <a:schemeClr val="bg1"/>
                        </a:solidFill>
                        <a:latin typeface="+mn-lt"/>
                        <a:ea typeface="Times New Roman"/>
                      </a:endParaRPr>
                    </a:p>
                  </a:txBody>
                  <a:tcPr marL="28380" marR="28380" marT="28380" marB="28380">
                    <a:lnL>
                      <a:noFill/>
                    </a:lnL>
                    <a:lnR>
                      <a:noFill/>
                    </a:lnR>
                    <a:lnT>
                      <a:noFill/>
                    </a:lnT>
                    <a:lnB>
                      <a:noFill/>
                    </a:lnB>
                    <a:solidFill>
                      <a:schemeClr val="accent1">
                        <a:lumMod val="60000"/>
                        <a:lumOff val="40000"/>
                      </a:schemeClr>
                    </a:solidFill>
                  </a:tcPr>
                </a:tc>
                <a:tc>
                  <a:txBody>
                    <a:bodyPr/>
                    <a:lstStyle/>
                    <a:p>
                      <a:pPr algn="ctr">
                        <a:spcAft>
                          <a:spcPts val="0"/>
                        </a:spcAft>
                      </a:pPr>
                      <a:r>
                        <a:rPr lang="el-GR" sz="2000" b="1" dirty="0" smtClean="0">
                          <a:solidFill>
                            <a:schemeClr val="bg1"/>
                          </a:solidFill>
                          <a:effectLst/>
                        </a:rPr>
                        <a:t>∂</a:t>
                      </a:r>
                      <a:r>
                        <a:rPr lang="el-GR" sz="2000" b="1" baseline="-25000" dirty="0" smtClean="0">
                          <a:solidFill>
                            <a:schemeClr val="bg1"/>
                          </a:solidFill>
                          <a:latin typeface="+mn-lt"/>
                          <a:ea typeface="Times New Roman"/>
                        </a:rPr>
                        <a:t>p</a:t>
                      </a:r>
                      <a:r>
                        <a:rPr lang="el-GR" sz="2000" b="1" dirty="0" smtClean="0">
                          <a:solidFill>
                            <a:schemeClr val="bg1"/>
                          </a:solidFill>
                          <a:latin typeface="+mn-lt"/>
                          <a:ea typeface="Times New Roman"/>
                        </a:rPr>
                        <a:t> </a:t>
                      </a:r>
                      <a:endParaRPr lang="el-GR" sz="2000" dirty="0">
                        <a:solidFill>
                          <a:schemeClr val="bg1"/>
                        </a:solidFill>
                        <a:latin typeface="+mn-lt"/>
                        <a:ea typeface="Times New Roman"/>
                      </a:endParaRPr>
                    </a:p>
                  </a:txBody>
                  <a:tcPr marL="28380" marR="28380" marT="28380" marB="28380">
                    <a:lnL>
                      <a:noFill/>
                    </a:lnL>
                    <a:lnR>
                      <a:noFill/>
                    </a:lnR>
                    <a:lnT>
                      <a:noFill/>
                    </a:lnT>
                    <a:lnB>
                      <a:noFill/>
                    </a:lnB>
                    <a:solidFill>
                      <a:schemeClr val="accent1">
                        <a:lumMod val="60000"/>
                        <a:lumOff val="40000"/>
                      </a:schemeClr>
                    </a:solidFill>
                  </a:tcPr>
                </a:tc>
                <a:tc>
                  <a:txBody>
                    <a:bodyPr/>
                    <a:lstStyle/>
                    <a:p>
                      <a:pPr algn="ctr">
                        <a:spcAft>
                          <a:spcPts val="0"/>
                        </a:spcAft>
                      </a:pPr>
                      <a:r>
                        <a:rPr lang="el-GR" sz="2000" b="1" dirty="0" smtClean="0">
                          <a:solidFill>
                            <a:schemeClr val="bg1"/>
                          </a:solidFill>
                          <a:effectLst/>
                        </a:rPr>
                        <a:t>∂</a:t>
                      </a:r>
                      <a:r>
                        <a:rPr lang="el-GR" sz="2000" b="1" baseline="-25000" dirty="0" smtClean="0">
                          <a:solidFill>
                            <a:schemeClr val="bg1"/>
                          </a:solidFill>
                          <a:latin typeface="+mn-lt"/>
                          <a:ea typeface="Times New Roman"/>
                        </a:rPr>
                        <a:t>h</a:t>
                      </a:r>
                      <a:r>
                        <a:rPr lang="el-GR" sz="2000" b="1" dirty="0" smtClean="0">
                          <a:solidFill>
                            <a:schemeClr val="bg1"/>
                          </a:solidFill>
                          <a:latin typeface="+mn-lt"/>
                          <a:ea typeface="Times New Roman"/>
                        </a:rPr>
                        <a:t> </a:t>
                      </a:r>
                      <a:endParaRPr lang="el-GR" sz="2000" dirty="0">
                        <a:solidFill>
                          <a:schemeClr val="bg1"/>
                        </a:solidFill>
                        <a:latin typeface="+mn-lt"/>
                        <a:ea typeface="Times New Roman"/>
                      </a:endParaRPr>
                    </a:p>
                  </a:txBody>
                  <a:tcPr marL="28380" marR="28380" marT="28380" marB="28380">
                    <a:lnL>
                      <a:noFill/>
                    </a:lnL>
                    <a:lnR>
                      <a:noFill/>
                    </a:lnR>
                    <a:lnT>
                      <a:noFill/>
                    </a:lnT>
                    <a:lnB>
                      <a:noFill/>
                    </a:lnB>
                    <a:solidFill>
                      <a:schemeClr val="accent1">
                        <a:lumMod val="60000"/>
                        <a:lumOff val="40000"/>
                      </a:schemeClr>
                    </a:solidFill>
                  </a:tcPr>
                </a:tc>
                <a:tc>
                  <a:txBody>
                    <a:bodyPr/>
                    <a:lstStyle/>
                    <a:p>
                      <a:pPr algn="ctr">
                        <a:spcAft>
                          <a:spcPts val="0"/>
                        </a:spcAft>
                      </a:pPr>
                      <a:r>
                        <a:rPr lang="el-GR" sz="2000" b="1" dirty="0">
                          <a:solidFill>
                            <a:schemeClr val="bg1"/>
                          </a:solidFill>
                          <a:latin typeface="+mn-lt"/>
                          <a:ea typeface="Times New Roman"/>
                        </a:rPr>
                        <a:t>R </a:t>
                      </a:r>
                      <a:endParaRPr lang="el-GR" sz="2000" dirty="0">
                        <a:solidFill>
                          <a:schemeClr val="bg1"/>
                        </a:solidFill>
                        <a:latin typeface="+mn-lt"/>
                        <a:ea typeface="Times New Roman"/>
                      </a:endParaRPr>
                    </a:p>
                  </a:txBody>
                  <a:tcPr marL="28380" marR="28380" marT="28380" marB="28380">
                    <a:lnL>
                      <a:noFill/>
                    </a:lnL>
                    <a:lnR>
                      <a:noFill/>
                    </a:lnR>
                    <a:lnT>
                      <a:noFill/>
                    </a:lnT>
                    <a:lnB>
                      <a:noFill/>
                    </a:lnB>
                    <a:solidFill>
                      <a:schemeClr val="accent1">
                        <a:lumMod val="60000"/>
                        <a:lumOff val="40000"/>
                      </a:schemeClr>
                    </a:solidFill>
                  </a:tcPr>
                </a:tc>
              </a:tr>
              <a:tr h="381767">
                <a:tc>
                  <a:txBody>
                    <a:bodyPr/>
                    <a:lstStyle/>
                    <a:p>
                      <a:pPr>
                        <a:spcAft>
                          <a:spcPts val="0"/>
                        </a:spcAft>
                      </a:pPr>
                      <a:r>
                        <a:rPr lang="el-GR" sz="2000" dirty="0" smtClean="0">
                          <a:latin typeface="+mn-lt"/>
                          <a:ea typeface="Times New Roman"/>
                        </a:rPr>
                        <a:t>Οξικός πολυβινυλεστέρας (</a:t>
                      </a:r>
                      <a:r>
                        <a:rPr lang="en-US" sz="2000" dirty="0" smtClean="0">
                          <a:latin typeface="+mn-lt"/>
                          <a:ea typeface="Times New Roman"/>
                        </a:rPr>
                        <a:t>Mowilith</a:t>
                      </a:r>
                      <a:r>
                        <a:rPr lang="en-GB" sz="2000" dirty="0" smtClean="0">
                          <a:latin typeface="+mn-lt"/>
                          <a:ea typeface="Times New Roman"/>
                        </a:rPr>
                        <a:t>) </a:t>
                      </a:r>
                      <a:endParaRPr lang="el-GR" sz="2000" dirty="0">
                        <a:latin typeface="+mn-lt"/>
                        <a:ea typeface="Times New Roman"/>
                      </a:endParaRPr>
                    </a:p>
                  </a:txBody>
                  <a:tcPr marL="28380" marR="28380" marT="28380" marB="28380">
                    <a:lnL>
                      <a:noFill/>
                    </a:lnL>
                    <a:lnR>
                      <a:noFill/>
                    </a:lnR>
                    <a:lnT>
                      <a:noFill/>
                    </a:lnT>
                    <a:lnB>
                      <a:noFill/>
                    </a:lnB>
                    <a:solidFill>
                      <a:schemeClr val="accent1">
                        <a:lumMod val="20000"/>
                        <a:lumOff val="80000"/>
                      </a:schemeClr>
                    </a:solidFill>
                  </a:tcPr>
                </a:tc>
                <a:tc>
                  <a:txBody>
                    <a:bodyPr/>
                    <a:lstStyle/>
                    <a:p>
                      <a:pPr algn="r">
                        <a:spcAft>
                          <a:spcPts val="0"/>
                        </a:spcAft>
                      </a:pPr>
                      <a:r>
                        <a:rPr lang="el-GR" sz="2000" dirty="0">
                          <a:latin typeface="+mn-lt"/>
                          <a:ea typeface="Times New Roman"/>
                        </a:rPr>
                        <a:t>20.9 </a:t>
                      </a:r>
                    </a:p>
                  </a:txBody>
                  <a:tcPr marL="28380" marR="28380" marT="28380" marB="28380">
                    <a:lnL>
                      <a:noFill/>
                    </a:lnL>
                    <a:lnR>
                      <a:noFill/>
                    </a:lnR>
                    <a:lnT>
                      <a:noFill/>
                    </a:lnT>
                    <a:lnB>
                      <a:noFill/>
                    </a:lnB>
                    <a:solidFill>
                      <a:schemeClr val="accent1">
                        <a:lumMod val="20000"/>
                        <a:lumOff val="80000"/>
                      </a:schemeClr>
                    </a:solidFill>
                  </a:tcPr>
                </a:tc>
                <a:tc>
                  <a:txBody>
                    <a:bodyPr/>
                    <a:lstStyle/>
                    <a:p>
                      <a:pPr algn="r">
                        <a:spcAft>
                          <a:spcPts val="0"/>
                        </a:spcAft>
                      </a:pPr>
                      <a:r>
                        <a:rPr lang="el-GR" sz="2000" dirty="0">
                          <a:latin typeface="+mn-lt"/>
                          <a:ea typeface="Times New Roman"/>
                        </a:rPr>
                        <a:t>11.3 </a:t>
                      </a:r>
                    </a:p>
                  </a:txBody>
                  <a:tcPr marL="28380" marR="28380" marT="28380" marB="28380">
                    <a:lnL>
                      <a:noFill/>
                    </a:lnL>
                    <a:lnR>
                      <a:noFill/>
                    </a:lnR>
                    <a:lnT>
                      <a:noFill/>
                    </a:lnT>
                    <a:lnB>
                      <a:noFill/>
                    </a:lnB>
                    <a:solidFill>
                      <a:schemeClr val="accent1">
                        <a:lumMod val="20000"/>
                        <a:lumOff val="80000"/>
                      </a:schemeClr>
                    </a:solidFill>
                  </a:tcPr>
                </a:tc>
                <a:tc>
                  <a:txBody>
                    <a:bodyPr/>
                    <a:lstStyle/>
                    <a:p>
                      <a:pPr algn="r">
                        <a:spcAft>
                          <a:spcPts val="0"/>
                        </a:spcAft>
                      </a:pPr>
                      <a:r>
                        <a:rPr lang="el-GR" sz="2000" dirty="0">
                          <a:latin typeface="+mn-lt"/>
                          <a:ea typeface="Times New Roman"/>
                        </a:rPr>
                        <a:t>9.6 </a:t>
                      </a:r>
                    </a:p>
                  </a:txBody>
                  <a:tcPr marL="28380" marR="28380" marT="28380" marB="28380">
                    <a:lnL>
                      <a:noFill/>
                    </a:lnL>
                    <a:lnR>
                      <a:noFill/>
                    </a:lnR>
                    <a:lnT>
                      <a:noFill/>
                    </a:lnT>
                    <a:lnB>
                      <a:noFill/>
                    </a:lnB>
                    <a:solidFill>
                      <a:schemeClr val="accent1">
                        <a:lumMod val="20000"/>
                        <a:lumOff val="80000"/>
                      </a:schemeClr>
                    </a:solidFill>
                  </a:tcPr>
                </a:tc>
                <a:tc>
                  <a:txBody>
                    <a:bodyPr/>
                    <a:lstStyle/>
                    <a:p>
                      <a:pPr algn="ctr">
                        <a:spcAft>
                          <a:spcPts val="0"/>
                        </a:spcAft>
                      </a:pPr>
                      <a:r>
                        <a:rPr lang="el-GR" sz="2000" dirty="0">
                          <a:solidFill>
                            <a:srgbClr val="C00000"/>
                          </a:solidFill>
                          <a:latin typeface="+mn-lt"/>
                          <a:ea typeface="Times New Roman"/>
                        </a:rPr>
                        <a:t>13.7 </a:t>
                      </a:r>
                    </a:p>
                  </a:txBody>
                  <a:tcPr marL="28380" marR="28380" marT="28380" marB="28380">
                    <a:lnL>
                      <a:noFill/>
                    </a:lnL>
                    <a:lnR>
                      <a:noFill/>
                    </a:lnR>
                    <a:lnT>
                      <a:noFill/>
                    </a:lnT>
                    <a:lnB>
                      <a:noFill/>
                    </a:lnB>
                    <a:solidFill>
                      <a:schemeClr val="accent1">
                        <a:lumMod val="20000"/>
                        <a:lumOff val="80000"/>
                      </a:schemeClr>
                    </a:solidFill>
                  </a:tcPr>
                </a:tc>
              </a:tr>
              <a:tr h="381767">
                <a:tc>
                  <a:txBody>
                    <a:bodyPr/>
                    <a:lstStyle/>
                    <a:p>
                      <a:pPr>
                        <a:spcAft>
                          <a:spcPts val="0"/>
                        </a:spcAft>
                      </a:pPr>
                      <a:r>
                        <a:rPr lang="el-GR" sz="2000" dirty="0" smtClean="0">
                          <a:latin typeface="+mn-lt"/>
                          <a:ea typeface="Times New Roman"/>
                        </a:rPr>
                        <a:t>Πολυβινυλοχλωρίδιο</a:t>
                      </a:r>
                      <a:r>
                        <a:rPr lang="el-GR" sz="2000" baseline="0" dirty="0" smtClean="0">
                          <a:latin typeface="+mn-lt"/>
                          <a:ea typeface="Times New Roman"/>
                        </a:rPr>
                        <a:t> (</a:t>
                      </a:r>
                      <a:r>
                        <a:rPr lang="en-US" sz="2000" baseline="0" dirty="0" smtClean="0">
                          <a:latin typeface="+mn-lt"/>
                          <a:ea typeface="Times New Roman"/>
                        </a:rPr>
                        <a:t>PVC</a:t>
                      </a:r>
                      <a:r>
                        <a:rPr lang="el-GR" sz="2000" dirty="0" smtClean="0">
                          <a:latin typeface="+mn-lt"/>
                          <a:ea typeface="Times New Roman"/>
                        </a:rPr>
                        <a:t>)</a:t>
                      </a:r>
                      <a:endParaRPr lang="el-GR" sz="2000" dirty="0">
                        <a:latin typeface="+mn-lt"/>
                        <a:ea typeface="Times New Roman"/>
                      </a:endParaRPr>
                    </a:p>
                  </a:txBody>
                  <a:tcPr marL="28380" marR="28380" marT="28380" marB="28380">
                    <a:lnL>
                      <a:noFill/>
                    </a:lnL>
                    <a:lnR>
                      <a:noFill/>
                    </a:lnR>
                    <a:lnT>
                      <a:noFill/>
                    </a:lnT>
                    <a:lnB>
                      <a:noFill/>
                    </a:lnB>
                    <a:solidFill>
                      <a:schemeClr val="accent1">
                        <a:lumMod val="20000"/>
                        <a:lumOff val="80000"/>
                      </a:schemeClr>
                    </a:solidFill>
                  </a:tcPr>
                </a:tc>
                <a:tc>
                  <a:txBody>
                    <a:bodyPr/>
                    <a:lstStyle/>
                    <a:p>
                      <a:pPr algn="r">
                        <a:spcAft>
                          <a:spcPts val="0"/>
                        </a:spcAft>
                      </a:pPr>
                      <a:r>
                        <a:rPr lang="el-GR" sz="2000" dirty="0">
                          <a:latin typeface="+mn-lt"/>
                          <a:ea typeface="Times New Roman"/>
                        </a:rPr>
                        <a:t>18.2 </a:t>
                      </a:r>
                    </a:p>
                  </a:txBody>
                  <a:tcPr marL="28380" marR="28380" marT="28380" marB="28380">
                    <a:lnL>
                      <a:noFill/>
                    </a:lnL>
                    <a:lnR>
                      <a:noFill/>
                    </a:lnR>
                    <a:lnT>
                      <a:noFill/>
                    </a:lnT>
                    <a:lnB>
                      <a:noFill/>
                    </a:lnB>
                    <a:solidFill>
                      <a:schemeClr val="accent1">
                        <a:lumMod val="20000"/>
                        <a:lumOff val="80000"/>
                      </a:schemeClr>
                    </a:solidFill>
                  </a:tcPr>
                </a:tc>
                <a:tc>
                  <a:txBody>
                    <a:bodyPr/>
                    <a:lstStyle/>
                    <a:p>
                      <a:pPr algn="r">
                        <a:spcAft>
                          <a:spcPts val="0"/>
                        </a:spcAft>
                      </a:pPr>
                      <a:r>
                        <a:rPr lang="el-GR" sz="2000" dirty="0">
                          <a:latin typeface="+mn-lt"/>
                          <a:ea typeface="Times New Roman"/>
                        </a:rPr>
                        <a:t>7.5 </a:t>
                      </a:r>
                    </a:p>
                  </a:txBody>
                  <a:tcPr marL="28380" marR="28380" marT="28380" marB="28380">
                    <a:lnL>
                      <a:noFill/>
                    </a:lnL>
                    <a:lnR>
                      <a:noFill/>
                    </a:lnR>
                    <a:lnT>
                      <a:noFill/>
                    </a:lnT>
                    <a:lnB>
                      <a:noFill/>
                    </a:lnB>
                    <a:solidFill>
                      <a:schemeClr val="accent1">
                        <a:lumMod val="20000"/>
                        <a:lumOff val="80000"/>
                      </a:schemeClr>
                    </a:solidFill>
                  </a:tcPr>
                </a:tc>
                <a:tc>
                  <a:txBody>
                    <a:bodyPr/>
                    <a:lstStyle/>
                    <a:p>
                      <a:pPr algn="r">
                        <a:spcAft>
                          <a:spcPts val="0"/>
                        </a:spcAft>
                      </a:pPr>
                      <a:r>
                        <a:rPr lang="el-GR" sz="2000" dirty="0">
                          <a:latin typeface="+mn-lt"/>
                          <a:ea typeface="Times New Roman"/>
                        </a:rPr>
                        <a:t>8.3 </a:t>
                      </a:r>
                    </a:p>
                  </a:txBody>
                  <a:tcPr marL="28380" marR="28380" marT="28380" marB="28380">
                    <a:lnL>
                      <a:noFill/>
                    </a:lnL>
                    <a:lnR>
                      <a:noFill/>
                    </a:lnR>
                    <a:lnT>
                      <a:noFill/>
                    </a:lnT>
                    <a:lnB>
                      <a:noFill/>
                    </a:lnB>
                    <a:solidFill>
                      <a:schemeClr val="accent1">
                        <a:lumMod val="20000"/>
                        <a:lumOff val="80000"/>
                      </a:schemeClr>
                    </a:solidFill>
                  </a:tcPr>
                </a:tc>
                <a:tc>
                  <a:txBody>
                    <a:bodyPr/>
                    <a:lstStyle/>
                    <a:p>
                      <a:pPr algn="ctr">
                        <a:spcAft>
                          <a:spcPts val="0"/>
                        </a:spcAft>
                      </a:pPr>
                      <a:r>
                        <a:rPr lang="el-GR" sz="2000" dirty="0">
                          <a:solidFill>
                            <a:srgbClr val="C00000"/>
                          </a:solidFill>
                          <a:latin typeface="+mn-lt"/>
                          <a:ea typeface="Times New Roman"/>
                        </a:rPr>
                        <a:t>3.5 </a:t>
                      </a:r>
                    </a:p>
                  </a:txBody>
                  <a:tcPr marL="28380" marR="28380" marT="28380" marB="28380">
                    <a:lnL>
                      <a:noFill/>
                    </a:lnL>
                    <a:lnR>
                      <a:noFill/>
                    </a:lnR>
                    <a:lnT>
                      <a:noFill/>
                    </a:lnT>
                    <a:lnB>
                      <a:noFill/>
                    </a:lnB>
                    <a:solidFill>
                      <a:schemeClr val="accent1">
                        <a:lumMod val="20000"/>
                        <a:lumOff val="80000"/>
                      </a:schemeClr>
                    </a:solidFill>
                  </a:tcPr>
                </a:tc>
              </a:tr>
            </a:tbl>
          </a:graphicData>
        </a:graphic>
      </p:graphicFrame>
      <p:sp>
        <p:nvSpPr>
          <p:cNvPr id="6" name="Ορθογώνιο 5"/>
          <p:cNvSpPr/>
          <p:nvPr/>
        </p:nvSpPr>
        <p:spPr>
          <a:xfrm>
            <a:off x="395536" y="3068960"/>
            <a:ext cx="8208912" cy="2925096"/>
          </a:xfrm>
          <a:prstGeom prst="rect">
            <a:avLst/>
          </a:prstGeom>
        </p:spPr>
        <p:txBody>
          <a:bodyPr wrap="square">
            <a:spAutoFit/>
          </a:bodyPr>
          <a:lstStyle/>
          <a:p>
            <a:pPr marL="0" indent="0" fontAlgn="auto">
              <a:lnSpc>
                <a:spcPct val="80000"/>
              </a:lnSpc>
              <a:spcBef>
                <a:spcPts val="1800"/>
              </a:spcBef>
              <a:spcAft>
                <a:spcPts val="0"/>
              </a:spcAft>
              <a:buFont typeface="Arial" pitchFamily="34" charset="0"/>
              <a:buNone/>
            </a:pPr>
            <a:r>
              <a:rPr lang="el-GR" sz="2400" dirty="0">
                <a:solidFill>
                  <a:prstClr val="black"/>
                </a:solidFill>
                <a:latin typeface="+mn-lt"/>
              </a:rPr>
              <a:t>Στο </a:t>
            </a:r>
            <a:r>
              <a:rPr lang="el-GR" sz="2400" i="1" dirty="0">
                <a:solidFill>
                  <a:prstClr val="black"/>
                </a:solidFill>
                <a:latin typeface="+mn-lt"/>
              </a:rPr>
              <a:t>τρισδιάστατο</a:t>
            </a:r>
            <a:r>
              <a:rPr lang="el-GR" sz="2400" dirty="0">
                <a:solidFill>
                  <a:prstClr val="black"/>
                </a:solidFill>
                <a:latin typeface="+mn-lt"/>
              </a:rPr>
              <a:t> σύστημα απεικόνισης της διαλυτότητας των πολυμερών με άξονες </a:t>
            </a:r>
            <a:r>
              <a:rPr lang="en-GB" sz="2400" b="1" dirty="0">
                <a:solidFill>
                  <a:prstClr val="black"/>
                </a:solidFill>
                <a:latin typeface="+mn-lt"/>
              </a:rPr>
              <a:t>∂</a:t>
            </a:r>
            <a:r>
              <a:rPr lang="en-GB" sz="2400" b="1" baseline="-25000" dirty="0">
                <a:solidFill>
                  <a:prstClr val="black"/>
                </a:solidFill>
                <a:latin typeface="+mn-lt"/>
              </a:rPr>
              <a:t>d </a:t>
            </a:r>
            <a:r>
              <a:rPr lang="en-GB" sz="2400" b="1" dirty="0">
                <a:solidFill>
                  <a:prstClr val="black"/>
                </a:solidFill>
                <a:latin typeface="+mn-lt"/>
              </a:rPr>
              <a:t>, ∂</a:t>
            </a:r>
            <a:r>
              <a:rPr lang="en-GB" sz="2400" b="1" baseline="-25000" dirty="0">
                <a:solidFill>
                  <a:prstClr val="black"/>
                </a:solidFill>
                <a:latin typeface="+mn-lt"/>
              </a:rPr>
              <a:t>p</a:t>
            </a:r>
            <a:r>
              <a:rPr lang="en-GB" sz="2400" b="1" dirty="0">
                <a:solidFill>
                  <a:prstClr val="black"/>
                </a:solidFill>
                <a:latin typeface="+mn-lt"/>
              </a:rPr>
              <a:t> </a:t>
            </a:r>
            <a:r>
              <a:rPr lang="el-GR" sz="2400" dirty="0">
                <a:solidFill>
                  <a:prstClr val="black"/>
                </a:solidFill>
                <a:latin typeface="+mn-lt"/>
              </a:rPr>
              <a:t>και </a:t>
            </a:r>
            <a:r>
              <a:rPr lang="en-GB" sz="2400" b="1" dirty="0">
                <a:solidFill>
                  <a:prstClr val="black"/>
                </a:solidFill>
                <a:latin typeface="+mn-lt"/>
              </a:rPr>
              <a:t>∂</a:t>
            </a:r>
            <a:r>
              <a:rPr lang="en-GB" sz="2400" b="1" baseline="-25000" dirty="0">
                <a:solidFill>
                  <a:prstClr val="black"/>
                </a:solidFill>
                <a:latin typeface="+mn-lt"/>
              </a:rPr>
              <a:t>h</a:t>
            </a:r>
            <a:r>
              <a:rPr lang="el-GR" sz="2400" dirty="0">
                <a:solidFill>
                  <a:prstClr val="black"/>
                </a:solidFill>
                <a:latin typeface="+mn-lt"/>
              </a:rPr>
              <a:t>,</a:t>
            </a:r>
          </a:p>
          <a:p>
            <a:pPr marL="0" indent="0" fontAlgn="auto">
              <a:lnSpc>
                <a:spcPct val="80000"/>
              </a:lnSpc>
              <a:spcBef>
                <a:spcPts val="1800"/>
              </a:spcBef>
              <a:spcAft>
                <a:spcPts val="0"/>
              </a:spcAft>
              <a:buFont typeface="Arial" pitchFamily="34" charset="0"/>
              <a:buNone/>
            </a:pPr>
            <a:r>
              <a:rPr lang="el-GR" sz="2400" dirty="0">
                <a:solidFill>
                  <a:prstClr val="black"/>
                </a:solidFill>
                <a:latin typeface="+mn-lt"/>
              </a:rPr>
              <a:t>Σφαίρα διαλυτότητας: το κέντρο της έχει συντεταγμένες τα </a:t>
            </a:r>
            <a:r>
              <a:rPr lang="en-GB" sz="2400" b="1" dirty="0">
                <a:solidFill>
                  <a:prstClr val="black"/>
                </a:solidFill>
                <a:latin typeface="+mn-lt"/>
              </a:rPr>
              <a:t>∂</a:t>
            </a:r>
            <a:r>
              <a:rPr lang="en-GB" sz="2400" b="1" baseline="-25000" dirty="0">
                <a:solidFill>
                  <a:prstClr val="black"/>
                </a:solidFill>
                <a:latin typeface="+mn-lt"/>
              </a:rPr>
              <a:t>d</a:t>
            </a:r>
            <a:r>
              <a:rPr lang="en-GB" sz="2400" b="1" dirty="0">
                <a:solidFill>
                  <a:prstClr val="black"/>
                </a:solidFill>
                <a:latin typeface="+mn-lt"/>
              </a:rPr>
              <a:t>, ∂</a:t>
            </a:r>
            <a:r>
              <a:rPr lang="en-GB" sz="2400" b="1" baseline="-25000" dirty="0">
                <a:solidFill>
                  <a:prstClr val="black"/>
                </a:solidFill>
                <a:latin typeface="+mn-lt"/>
              </a:rPr>
              <a:t>p</a:t>
            </a:r>
            <a:r>
              <a:rPr lang="en-GB" sz="2400" b="1" dirty="0">
                <a:solidFill>
                  <a:prstClr val="black"/>
                </a:solidFill>
                <a:latin typeface="+mn-lt"/>
              </a:rPr>
              <a:t>, ∂</a:t>
            </a:r>
            <a:r>
              <a:rPr lang="en-GB" sz="2400" b="1" baseline="-25000" dirty="0">
                <a:solidFill>
                  <a:prstClr val="black"/>
                </a:solidFill>
                <a:latin typeface="+mn-lt"/>
              </a:rPr>
              <a:t>h</a:t>
            </a:r>
            <a:r>
              <a:rPr lang="el-GR" sz="2400" dirty="0">
                <a:solidFill>
                  <a:prstClr val="black"/>
                </a:solidFill>
                <a:latin typeface="+mn-lt"/>
              </a:rPr>
              <a:t>, και η </a:t>
            </a:r>
            <a:r>
              <a:rPr lang="el-GR" sz="2400" b="1" dirty="0">
                <a:solidFill>
                  <a:prstClr val="black"/>
                </a:solidFill>
                <a:latin typeface="+mn-lt"/>
              </a:rPr>
              <a:t>ακτίνα της </a:t>
            </a:r>
            <a:r>
              <a:rPr lang="en-US" sz="2400" b="1" dirty="0">
                <a:solidFill>
                  <a:prstClr val="black"/>
                </a:solidFill>
                <a:latin typeface="+mn-lt"/>
              </a:rPr>
              <a:t>R </a:t>
            </a:r>
            <a:r>
              <a:rPr lang="el-GR" sz="2400" dirty="0">
                <a:solidFill>
                  <a:prstClr val="black"/>
                </a:solidFill>
                <a:latin typeface="+mn-lt"/>
              </a:rPr>
              <a:t>εκφράζει την ικανότητα του πολυμερούς να αλληλεπιδρά με διάφορους διαλύτες. </a:t>
            </a:r>
          </a:p>
          <a:p>
            <a:pPr marL="0" indent="0" fontAlgn="auto">
              <a:lnSpc>
                <a:spcPct val="80000"/>
              </a:lnSpc>
              <a:spcBef>
                <a:spcPts val="1800"/>
              </a:spcBef>
              <a:spcAft>
                <a:spcPts val="0"/>
              </a:spcAft>
              <a:buFont typeface="Arial" pitchFamily="34" charset="0"/>
              <a:buNone/>
            </a:pPr>
            <a:r>
              <a:rPr lang="el-GR" sz="2400" dirty="0">
                <a:solidFill>
                  <a:prstClr val="black"/>
                </a:solidFill>
                <a:latin typeface="+mn-lt"/>
              </a:rPr>
              <a:t>Οι υγρές χημικές ενώσεις που βάσει των παραμέτρων τους </a:t>
            </a:r>
            <a:r>
              <a:rPr lang="en-GB" sz="2400" b="1" dirty="0">
                <a:solidFill>
                  <a:prstClr val="black"/>
                </a:solidFill>
                <a:latin typeface="+mn-lt"/>
              </a:rPr>
              <a:t>∂</a:t>
            </a:r>
            <a:r>
              <a:rPr lang="en-GB" sz="2400" b="1" baseline="-25000" dirty="0">
                <a:solidFill>
                  <a:prstClr val="black"/>
                </a:solidFill>
                <a:latin typeface="+mn-lt"/>
              </a:rPr>
              <a:t>d</a:t>
            </a:r>
            <a:r>
              <a:rPr lang="en-GB" sz="2400" b="1" dirty="0">
                <a:solidFill>
                  <a:prstClr val="black"/>
                </a:solidFill>
                <a:latin typeface="+mn-lt"/>
              </a:rPr>
              <a:t>, ∂</a:t>
            </a:r>
            <a:r>
              <a:rPr lang="en-GB" sz="2400" b="1" baseline="-25000" dirty="0">
                <a:solidFill>
                  <a:prstClr val="black"/>
                </a:solidFill>
                <a:latin typeface="+mn-lt"/>
              </a:rPr>
              <a:t>p</a:t>
            </a:r>
            <a:r>
              <a:rPr lang="en-GB" sz="2400" b="1" dirty="0">
                <a:solidFill>
                  <a:prstClr val="black"/>
                </a:solidFill>
                <a:latin typeface="+mn-lt"/>
              </a:rPr>
              <a:t>, ∂</a:t>
            </a:r>
            <a:r>
              <a:rPr lang="en-GB" sz="2400" b="1" baseline="-25000" dirty="0">
                <a:solidFill>
                  <a:prstClr val="black"/>
                </a:solidFill>
                <a:latin typeface="+mn-lt"/>
              </a:rPr>
              <a:t>h</a:t>
            </a:r>
            <a:r>
              <a:rPr lang="el-GR" sz="2400" dirty="0">
                <a:solidFill>
                  <a:prstClr val="black"/>
                </a:solidFill>
                <a:latin typeface="+mn-lt"/>
              </a:rPr>
              <a:t>, βρίσκονται </a:t>
            </a:r>
            <a:r>
              <a:rPr lang="el-GR" sz="2400" u="sng" dirty="0">
                <a:solidFill>
                  <a:prstClr val="black"/>
                </a:solidFill>
                <a:latin typeface="+mn-lt"/>
              </a:rPr>
              <a:t>μέσα</a:t>
            </a:r>
            <a:r>
              <a:rPr lang="el-GR" sz="2400" dirty="0">
                <a:solidFill>
                  <a:prstClr val="black"/>
                </a:solidFill>
                <a:latin typeface="+mn-lt"/>
              </a:rPr>
              <a:t> στη σφαίρα είναι οι κατάλληλοι </a:t>
            </a:r>
            <a:r>
              <a:rPr lang="el-GR" sz="2400" b="1" dirty="0">
                <a:solidFill>
                  <a:prstClr val="black"/>
                </a:solidFill>
                <a:latin typeface="+mn-lt"/>
              </a:rPr>
              <a:t>διαλύτες</a:t>
            </a:r>
            <a:r>
              <a:rPr lang="el-GR" sz="2400" dirty="0">
                <a:solidFill>
                  <a:prstClr val="black"/>
                </a:solidFill>
                <a:latin typeface="+mn-lt"/>
              </a:rPr>
              <a:t> για το υλικό αυτό</a:t>
            </a:r>
            <a:endParaRPr lang="el-GR" sz="2400" dirty="0">
              <a:latin typeface="+mn-lt"/>
            </a:endParaRPr>
          </a:p>
        </p:txBody>
      </p:sp>
    </p:spTree>
    <p:extLst>
      <p:ext uri="{BB962C8B-B14F-4D97-AF65-F5344CB8AC3E}">
        <p14:creationId xmlns:p14="http://schemas.microsoft.com/office/powerpoint/2010/main" val="88406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9685"/>
            <a:ext cx="8229600" cy="1002461"/>
          </a:xfrm>
        </p:spPr>
        <p:txBody>
          <a:bodyPr/>
          <a:lstStyle/>
          <a:p>
            <a:r>
              <a:rPr lang="el-GR" dirty="0"/>
              <a:t>Σφαίρα διαλυτότητας </a:t>
            </a:r>
            <a:r>
              <a:rPr lang="en-US" dirty="0"/>
              <a:t>Hansen</a:t>
            </a:r>
            <a:r>
              <a:rPr lang="el-GR" dirty="0"/>
              <a:t> </a:t>
            </a:r>
            <a:r>
              <a:rPr lang="el-GR" sz="3200" b="0" dirty="0" smtClean="0"/>
              <a:t>(2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FD1C20D6-714E-4475-B865-FE0AC126C054}" type="slidenum">
              <a:rPr lang="el-GR" smtClean="0">
                <a:solidFill>
                  <a:prstClr val="black"/>
                </a:solidFill>
              </a:rPr>
              <a:pPr>
                <a:defRPr/>
              </a:pPr>
              <a:t>50</a:t>
            </a:fld>
            <a:endParaRPr lang="el-GR" dirty="0">
              <a:solidFill>
                <a:prstClr val="black"/>
              </a:solidFill>
            </a:endParaRPr>
          </a:p>
        </p:txBody>
      </p:sp>
      <p:grpSp>
        <p:nvGrpSpPr>
          <p:cNvPr id="5" name="Group 2"/>
          <p:cNvGrpSpPr/>
          <p:nvPr/>
        </p:nvGrpSpPr>
        <p:grpSpPr>
          <a:xfrm>
            <a:off x="971600" y="1232004"/>
            <a:ext cx="6859726" cy="4984488"/>
            <a:chOff x="2480805" y="908720"/>
            <a:chExt cx="6643702" cy="6072206"/>
          </a:xfrm>
        </p:grpSpPr>
        <p:grpSp>
          <p:nvGrpSpPr>
            <p:cNvPr id="6" name="Group 1"/>
            <p:cNvGrpSpPr/>
            <p:nvPr/>
          </p:nvGrpSpPr>
          <p:grpSpPr>
            <a:xfrm>
              <a:off x="2480805" y="908720"/>
              <a:ext cx="6643702" cy="6072206"/>
              <a:chOff x="2480805" y="908720"/>
              <a:chExt cx="6643702" cy="6072206"/>
            </a:xfrm>
          </p:grpSpPr>
          <p:grpSp>
            <p:nvGrpSpPr>
              <p:cNvPr id="8" name="25 - Ομάδα"/>
              <p:cNvGrpSpPr/>
              <p:nvPr/>
            </p:nvGrpSpPr>
            <p:grpSpPr>
              <a:xfrm>
                <a:off x="5890224" y="2877245"/>
                <a:ext cx="1285884" cy="1285884"/>
                <a:chOff x="5214942" y="2786058"/>
                <a:chExt cx="1285884" cy="1285884"/>
              </a:xfrm>
            </p:grpSpPr>
            <p:sp>
              <p:nvSpPr>
                <p:cNvPr id="27" name="21 - Έλλειψη"/>
                <p:cNvSpPr/>
                <p:nvPr/>
              </p:nvSpPr>
              <p:spPr>
                <a:xfrm>
                  <a:off x="5214942" y="2786058"/>
                  <a:ext cx="1285884" cy="12858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8" name="23 - Ευθύγραμμο βέλος σύνδεσης"/>
                <p:cNvCxnSpPr>
                  <a:endCxn id="27" idx="5"/>
                </p:cNvCxnSpPr>
                <p:nvPr/>
              </p:nvCxnSpPr>
              <p:spPr>
                <a:xfrm rot="16200000" flipH="1">
                  <a:off x="5857884" y="3428999"/>
                  <a:ext cx="454629" cy="454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4 - TextBox"/>
                <p:cNvSpPr txBox="1"/>
                <p:nvPr/>
              </p:nvSpPr>
              <p:spPr>
                <a:xfrm>
                  <a:off x="6000760" y="3228945"/>
                  <a:ext cx="328936" cy="400110"/>
                </a:xfrm>
                <a:prstGeom prst="rect">
                  <a:avLst/>
                </a:prstGeom>
                <a:noFill/>
              </p:spPr>
              <p:txBody>
                <a:bodyPr wrap="none" rtlCol="0">
                  <a:spAutoFit/>
                </a:bodyPr>
                <a:lstStyle/>
                <a:p>
                  <a:r>
                    <a:rPr lang="en-US" sz="2000" b="1" dirty="0" smtClean="0">
                      <a:solidFill>
                        <a:prstClr val="black"/>
                      </a:solidFill>
                    </a:rPr>
                    <a:t>R</a:t>
                  </a:r>
                  <a:endParaRPr lang="el-GR" sz="2000" b="1" dirty="0">
                    <a:solidFill>
                      <a:prstClr val="black"/>
                    </a:solidFill>
                  </a:endParaRPr>
                </a:p>
              </p:txBody>
            </p:sp>
          </p:grpSp>
          <p:grpSp>
            <p:nvGrpSpPr>
              <p:cNvPr id="9" name="30 - Ομάδα"/>
              <p:cNvGrpSpPr/>
              <p:nvPr/>
            </p:nvGrpSpPr>
            <p:grpSpPr>
              <a:xfrm>
                <a:off x="6175976" y="3162997"/>
                <a:ext cx="714380" cy="714380"/>
                <a:chOff x="5214942" y="2786058"/>
                <a:chExt cx="1285884" cy="1285884"/>
              </a:xfrm>
            </p:grpSpPr>
            <p:sp>
              <p:nvSpPr>
                <p:cNvPr id="24" name="31 - Έλλειψη"/>
                <p:cNvSpPr/>
                <p:nvPr/>
              </p:nvSpPr>
              <p:spPr>
                <a:xfrm>
                  <a:off x="5214942" y="2786058"/>
                  <a:ext cx="1285884" cy="128588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25" name="32 - Ευθύγραμμο βέλος σύνδεσης"/>
                <p:cNvCxnSpPr>
                  <a:endCxn id="24" idx="5"/>
                </p:cNvCxnSpPr>
                <p:nvPr/>
              </p:nvCxnSpPr>
              <p:spPr>
                <a:xfrm rot="16200000" flipH="1">
                  <a:off x="5857884" y="3428999"/>
                  <a:ext cx="454629" cy="454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33 - TextBox"/>
                <p:cNvSpPr txBox="1"/>
                <p:nvPr/>
              </p:nvSpPr>
              <p:spPr>
                <a:xfrm>
                  <a:off x="6000760" y="3228945"/>
                  <a:ext cx="328936" cy="400110"/>
                </a:xfrm>
                <a:prstGeom prst="rect">
                  <a:avLst/>
                </a:prstGeom>
                <a:noFill/>
              </p:spPr>
              <p:txBody>
                <a:bodyPr wrap="none" rtlCol="0">
                  <a:spAutoFit/>
                </a:bodyPr>
                <a:lstStyle/>
                <a:p>
                  <a:r>
                    <a:rPr lang="en-US" sz="2000" b="1" dirty="0" smtClean="0">
                      <a:solidFill>
                        <a:prstClr val="black"/>
                      </a:solidFill>
                    </a:rPr>
                    <a:t>R</a:t>
                  </a:r>
                  <a:endParaRPr lang="el-GR" sz="2000" b="1" dirty="0">
                    <a:solidFill>
                      <a:prstClr val="black"/>
                    </a:solidFill>
                  </a:endParaRPr>
                </a:p>
              </p:txBody>
            </p:sp>
          </p:grpSp>
          <p:grpSp>
            <p:nvGrpSpPr>
              <p:cNvPr id="10" name="19 - Ομάδα"/>
              <p:cNvGrpSpPr/>
              <p:nvPr/>
            </p:nvGrpSpPr>
            <p:grpSpPr>
              <a:xfrm>
                <a:off x="2480805" y="908720"/>
                <a:ext cx="6643702" cy="6072206"/>
                <a:chOff x="2500298" y="785794"/>
                <a:chExt cx="6643702" cy="6072206"/>
              </a:xfrm>
            </p:grpSpPr>
            <p:pic>
              <p:nvPicPr>
                <p:cNvPr id="11" name="Picture 3" descr="D:\Dropbox\TEI\ΜΑΘΗΜΑΤΑ-ΕΡΓΑΣΤΗΡΙΑ\ΕΠΙΣΤΗΜΗ ΥΛΙΚΩΝ ΙΙ (Θ)\ΣΥΝΘΕΤΙΚΑ ΥΛΙΚΑ\ΔΙΑΛΥΤΕΣ\3D-components.png"/>
                <p:cNvPicPr>
                  <a:picLocks noChangeAspect="1" noChangeArrowheads="1"/>
                </p:cNvPicPr>
                <p:nvPr/>
              </p:nvPicPr>
              <p:blipFill>
                <a:blip r:embed="rId2">
                  <a:clrChange>
                    <a:clrFrom>
                      <a:srgbClr val="FFFFFF"/>
                    </a:clrFrom>
                    <a:clrTo>
                      <a:srgbClr val="FFFFFF">
                        <a:alpha val="0"/>
                      </a:srgbClr>
                    </a:clrTo>
                  </a:clrChange>
                </a:blip>
                <a:srcRect l="11111" t="13191" r="15079" b="6721"/>
                <a:stretch>
                  <a:fillRect/>
                </a:stretch>
              </p:blipFill>
              <p:spPr bwMode="auto">
                <a:xfrm>
                  <a:off x="2500298" y="785794"/>
                  <a:ext cx="6643702" cy="6072206"/>
                </a:xfrm>
                <a:prstGeom prst="rect">
                  <a:avLst/>
                </a:prstGeom>
                <a:noFill/>
              </p:spPr>
            </p:pic>
            <p:grpSp>
              <p:nvGrpSpPr>
                <p:cNvPr id="12" name="18 - Ομάδα"/>
                <p:cNvGrpSpPr/>
                <p:nvPr/>
              </p:nvGrpSpPr>
              <p:grpSpPr>
                <a:xfrm>
                  <a:off x="3027848" y="2214554"/>
                  <a:ext cx="5144600" cy="4462193"/>
                  <a:chOff x="3027848" y="2214554"/>
                  <a:chExt cx="5144600" cy="4462193"/>
                </a:xfrm>
              </p:grpSpPr>
              <p:sp>
                <p:nvSpPr>
                  <p:cNvPr id="13" name="5 - Έλλειψη"/>
                  <p:cNvSpPr/>
                  <p:nvPr/>
                </p:nvSpPr>
                <p:spPr>
                  <a:xfrm>
                    <a:off x="5000628" y="2500306"/>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4" name="11 - Έλλειψη"/>
                  <p:cNvSpPr/>
                  <p:nvPr/>
                </p:nvSpPr>
                <p:spPr>
                  <a:xfrm>
                    <a:off x="7786710" y="5214950"/>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12 - Έλλειψη"/>
                  <p:cNvSpPr/>
                  <p:nvPr/>
                </p:nvSpPr>
                <p:spPr>
                  <a:xfrm>
                    <a:off x="3643306" y="5929330"/>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6" name="13 - Έλλειψη"/>
                  <p:cNvSpPr/>
                  <p:nvPr/>
                </p:nvSpPr>
                <p:spPr>
                  <a:xfrm>
                    <a:off x="6429388" y="3286124"/>
                    <a:ext cx="285752" cy="2857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14 - Ορθογώνιο"/>
                  <p:cNvSpPr/>
                  <p:nvPr/>
                </p:nvSpPr>
                <p:spPr>
                  <a:xfrm>
                    <a:off x="4572000" y="2214554"/>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h</a:t>
                    </a:r>
                    <a:endParaRPr lang="el-GR" sz="2400" dirty="0">
                      <a:solidFill>
                        <a:prstClr val="black"/>
                      </a:solidFill>
                    </a:endParaRPr>
                  </a:p>
                </p:txBody>
              </p:sp>
              <p:sp>
                <p:nvSpPr>
                  <p:cNvPr id="18" name="15 - Ορθογώνιο"/>
                  <p:cNvSpPr/>
                  <p:nvPr/>
                </p:nvSpPr>
                <p:spPr>
                  <a:xfrm>
                    <a:off x="3500430" y="6215082"/>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d</a:t>
                    </a:r>
                    <a:endParaRPr lang="el-GR" sz="2400" dirty="0">
                      <a:solidFill>
                        <a:prstClr val="black"/>
                      </a:solidFill>
                    </a:endParaRPr>
                  </a:p>
                </p:txBody>
              </p:sp>
              <p:sp>
                <p:nvSpPr>
                  <p:cNvPr id="19" name="16 - Ορθογώνιο"/>
                  <p:cNvSpPr/>
                  <p:nvPr/>
                </p:nvSpPr>
                <p:spPr>
                  <a:xfrm>
                    <a:off x="7715272" y="4643446"/>
                    <a:ext cx="457176" cy="461665"/>
                  </a:xfrm>
                  <a:prstGeom prst="rect">
                    <a:avLst/>
                  </a:prstGeom>
                </p:spPr>
                <p:txBody>
                  <a:bodyPr wrap="none">
                    <a:spAutoFit/>
                  </a:bodyPr>
                  <a:lstStyle/>
                  <a:p>
                    <a:r>
                      <a:rPr lang="el-GR" sz="2400" b="1" i="1" dirty="0" smtClean="0">
                        <a:solidFill>
                          <a:prstClr val="black"/>
                        </a:solidFill>
                      </a:rPr>
                      <a:t>δ</a:t>
                    </a:r>
                    <a:r>
                      <a:rPr lang="en-US" sz="2400" b="1" i="1" baseline="-25000" dirty="0" smtClean="0">
                        <a:solidFill>
                          <a:prstClr val="black"/>
                        </a:solidFill>
                      </a:rPr>
                      <a:t>p</a:t>
                    </a:r>
                    <a:endParaRPr lang="el-GR" sz="2400" dirty="0">
                      <a:solidFill>
                        <a:prstClr val="black"/>
                      </a:solidFill>
                    </a:endParaRPr>
                  </a:p>
                </p:txBody>
              </p:sp>
              <p:sp>
                <p:nvSpPr>
                  <p:cNvPr id="20" name="17 - Ορθογώνιο"/>
                  <p:cNvSpPr/>
                  <p:nvPr/>
                </p:nvSpPr>
                <p:spPr>
                  <a:xfrm>
                    <a:off x="7286644" y="3429000"/>
                    <a:ext cx="575799" cy="707886"/>
                  </a:xfrm>
                  <a:prstGeom prst="rect">
                    <a:avLst/>
                  </a:prstGeom>
                </p:spPr>
                <p:txBody>
                  <a:bodyPr wrap="none">
                    <a:spAutoFit/>
                  </a:bodyPr>
                  <a:lstStyle/>
                  <a:p>
                    <a:r>
                      <a:rPr lang="el-GR" sz="4000" b="1" i="1" dirty="0" smtClean="0">
                        <a:solidFill>
                          <a:prstClr val="black"/>
                        </a:solidFill>
                      </a:rPr>
                      <a:t>δ</a:t>
                    </a:r>
                    <a:r>
                      <a:rPr lang="en-US" sz="4000" b="1" i="1" baseline="-25000" dirty="0" smtClean="0">
                        <a:solidFill>
                          <a:prstClr val="black"/>
                        </a:solidFill>
                      </a:rPr>
                      <a:t>t</a:t>
                    </a:r>
                    <a:endParaRPr lang="el-GR" sz="4000" dirty="0">
                      <a:solidFill>
                        <a:prstClr val="black"/>
                      </a:solidFill>
                    </a:endParaRPr>
                  </a:p>
                </p:txBody>
              </p:sp>
              <p:sp>
                <p:nvSpPr>
                  <p:cNvPr id="21" name="18 - TextBox"/>
                  <p:cNvSpPr txBox="1"/>
                  <p:nvPr/>
                </p:nvSpPr>
                <p:spPr>
                  <a:xfrm>
                    <a:off x="5500694" y="4929198"/>
                    <a:ext cx="1813445" cy="338554"/>
                  </a:xfrm>
                  <a:prstGeom prst="rect">
                    <a:avLst/>
                  </a:prstGeom>
                  <a:noFill/>
                </p:spPr>
                <p:txBody>
                  <a:bodyPr wrap="none" rtlCol="0">
                    <a:spAutoFit/>
                  </a:bodyPr>
                  <a:lstStyle/>
                  <a:p>
                    <a:r>
                      <a:rPr lang="el-GR" sz="1600" b="1" dirty="0" smtClean="0">
                        <a:solidFill>
                          <a:srgbClr val="C00000"/>
                        </a:solidFill>
                      </a:rPr>
                      <a:t>ξηρή πολικότητα</a:t>
                    </a:r>
                    <a:endParaRPr lang="el-GR" sz="1600" b="1" dirty="0">
                      <a:solidFill>
                        <a:srgbClr val="C00000"/>
                      </a:solidFill>
                    </a:endParaRPr>
                  </a:p>
                </p:txBody>
              </p:sp>
              <p:sp>
                <p:nvSpPr>
                  <p:cNvPr id="22" name="19 - TextBox"/>
                  <p:cNvSpPr txBox="1"/>
                  <p:nvPr/>
                </p:nvSpPr>
                <p:spPr>
                  <a:xfrm rot="19928269">
                    <a:off x="3027848" y="5446761"/>
                    <a:ext cx="2203552" cy="338554"/>
                  </a:xfrm>
                  <a:prstGeom prst="rect">
                    <a:avLst/>
                  </a:prstGeom>
                  <a:noFill/>
                </p:spPr>
                <p:txBody>
                  <a:bodyPr wrap="none" rtlCol="0">
                    <a:spAutoFit/>
                  </a:bodyPr>
                  <a:lstStyle/>
                  <a:p>
                    <a:r>
                      <a:rPr lang="el-GR" sz="1600" b="1" dirty="0" smtClean="0">
                        <a:solidFill>
                          <a:srgbClr val="C00000"/>
                        </a:solidFill>
                      </a:rPr>
                      <a:t>δυνάμεις διασποράς</a:t>
                    </a:r>
                    <a:endParaRPr lang="el-GR" sz="1600" b="1" dirty="0">
                      <a:solidFill>
                        <a:srgbClr val="C00000"/>
                      </a:solidFill>
                    </a:endParaRPr>
                  </a:p>
                </p:txBody>
              </p:sp>
              <p:sp>
                <p:nvSpPr>
                  <p:cNvPr id="23" name="20 - TextBox"/>
                  <p:cNvSpPr txBox="1"/>
                  <p:nvPr/>
                </p:nvSpPr>
                <p:spPr>
                  <a:xfrm rot="16200000">
                    <a:off x="3885268" y="3723553"/>
                    <a:ext cx="2008883" cy="338554"/>
                  </a:xfrm>
                  <a:prstGeom prst="rect">
                    <a:avLst/>
                  </a:prstGeom>
                  <a:noFill/>
                </p:spPr>
                <p:txBody>
                  <a:bodyPr wrap="none" rtlCol="0">
                    <a:spAutoFit/>
                  </a:bodyPr>
                  <a:lstStyle/>
                  <a:p>
                    <a:r>
                      <a:rPr lang="el-GR" sz="1600" b="1" dirty="0" smtClean="0">
                        <a:solidFill>
                          <a:srgbClr val="C00000"/>
                        </a:solidFill>
                      </a:rPr>
                      <a:t>δεσμοί υδρογόνου</a:t>
                    </a:r>
                    <a:endParaRPr lang="el-GR" sz="1600" b="1" dirty="0">
                      <a:solidFill>
                        <a:srgbClr val="C00000"/>
                      </a:solidFill>
                    </a:endParaRPr>
                  </a:p>
                </p:txBody>
              </p:sp>
            </p:grpSp>
          </p:grpSp>
        </p:grpSp>
        <p:sp>
          <p:nvSpPr>
            <p:cNvPr id="7" name="5 - Ορθογώνιο"/>
            <p:cNvSpPr>
              <a:spLocks noChangeArrowheads="1"/>
            </p:cNvSpPr>
            <p:nvPr/>
          </p:nvSpPr>
          <p:spPr bwMode="auto">
            <a:xfrm>
              <a:off x="6659452" y="4310559"/>
              <a:ext cx="2377044" cy="369332"/>
            </a:xfrm>
            <a:prstGeom prst="rect">
              <a:avLst/>
            </a:prstGeom>
            <a:noFill/>
            <a:ln w="9525">
              <a:noFill/>
              <a:miter lim="800000"/>
              <a:headEnd/>
              <a:tailEnd/>
            </a:ln>
          </p:spPr>
          <p:txBody>
            <a:bodyPr wrap="square">
              <a:spAutoFit/>
            </a:bodyPr>
            <a:lstStyle/>
            <a:p>
              <a:pPr marL="0" lvl="1">
                <a:lnSpc>
                  <a:spcPct val="90000"/>
                </a:lnSpc>
                <a:spcAft>
                  <a:spcPct val="10000"/>
                </a:spcAft>
                <a:tabLst>
                  <a:tab pos="712788" algn="l"/>
                  <a:tab pos="1081088" algn="l"/>
                </a:tabLst>
              </a:pPr>
              <a:r>
                <a:rPr lang="en-GB" sz="2000" b="1" dirty="0">
                  <a:solidFill>
                    <a:srgbClr val="C00000"/>
                  </a:solidFill>
                </a:rPr>
                <a:t>∂</a:t>
              </a:r>
              <a:r>
                <a:rPr lang="en-GB" sz="2000" b="1" baseline="-25000" dirty="0">
                  <a:solidFill>
                    <a:srgbClr val="C00000"/>
                  </a:solidFill>
                </a:rPr>
                <a:t>t</a:t>
              </a:r>
              <a:r>
                <a:rPr lang="en-GB" sz="2000" b="1" baseline="30000" dirty="0">
                  <a:solidFill>
                    <a:srgbClr val="C00000"/>
                  </a:solidFill>
                </a:rPr>
                <a:t>2</a:t>
              </a:r>
              <a:r>
                <a:rPr lang="el-GR" sz="2000" b="1" baseline="30000" dirty="0">
                  <a:solidFill>
                    <a:srgbClr val="C00000"/>
                  </a:solidFill>
                </a:rPr>
                <a:t> </a:t>
              </a:r>
              <a:r>
                <a:rPr lang="en-GB" sz="2000" b="1" dirty="0">
                  <a:solidFill>
                    <a:srgbClr val="C00000"/>
                  </a:solidFill>
                </a:rPr>
                <a:t>=∂</a:t>
              </a:r>
              <a:r>
                <a:rPr lang="en-GB" sz="2000" b="1" baseline="-25000" dirty="0">
                  <a:solidFill>
                    <a:srgbClr val="C00000"/>
                  </a:solidFill>
                </a:rPr>
                <a:t>d</a:t>
              </a:r>
              <a:r>
                <a:rPr lang="en-GB" sz="2000" b="1" baseline="30000" dirty="0">
                  <a:solidFill>
                    <a:srgbClr val="C00000"/>
                  </a:solidFill>
                </a:rPr>
                <a:t>2</a:t>
              </a:r>
              <a:r>
                <a:rPr lang="en-GB" sz="2000" b="1" dirty="0">
                  <a:solidFill>
                    <a:srgbClr val="C00000"/>
                  </a:solidFill>
                </a:rPr>
                <a:t> + ∂</a:t>
              </a:r>
              <a:r>
                <a:rPr lang="en-GB" sz="2000" b="1" baseline="-25000" dirty="0">
                  <a:solidFill>
                    <a:srgbClr val="C00000"/>
                  </a:solidFill>
                </a:rPr>
                <a:t>p</a:t>
              </a:r>
              <a:r>
                <a:rPr lang="en-GB" sz="2000" b="1" baseline="30000" dirty="0">
                  <a:solidFill>
                    <a:srgbClr val="C00000"/>
                  </a:solidFill>
                </a:rPr>
                <a:t>2 </a:t>
              </a:r>
              <a:r>
                <a:rPr lang="en-GB" sz="2000" b="1" dirty="0">
                  <a:solidFill>
                    <a:srgbClr val="C00000"/>
                  </a:solidFill>
                </a:rPr>
                <a:t>+ ∂</a:t>
              </a:r>
              <a:r>
                <a:rPr lang="en-GB" sz="2000" b="1" baseline="-25000" dirty="0">
                  <a:solidFill>
                    <a:srgbClr val="C00000"/>
                  </a:solidFill>
                </a:rPr>
                <a:t>h</a:t>
              </a:r>
              <a:r>
                <a:rPr lang="en-GB" sz="2000" b="1" baseline="30000" dirty="0">
                  <a:solidFill>
                    <a:srgbClr val="C00000"/>
                  </a:solidFill>
                </a:rPr>
                <a:t>2</a:t>
              </a:r>
              <a:r>
                <a:rPr lang="en-GB" sz="1050" dirty="0">
                  <a:solidFill>
                    <a:srgbClr val="C00000"/>
                  </a:solidFill>
                </a:rPr>
                <a:t> </a:t>
              </a:r>
            </a:p>
          </p:txBody>
        </p:sp>
      </p:grpSp>
    </p:spTree>
    <p:extLst>
      <p:ext uri="{BB962C8B-B14F-4D97-AF65-F5344CB8AC3E}">
        <p14:creationId xmlns:p14="http://schemas.microsoft.com/office/powerpoint/2010/main" val="152973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88640"/>
            <a:ext cx="8229600" cy="944562"/>
          </a:xfrm>
          <a:noFill/>
        </p:spPr>
        <p:txBody>
          <a:bodyPr>
            <a:noAutofit/>
          </a:bodyPr>
          <a:lstStyle/>
          <a:p>
            <a:pPr eaLnBrk="1" hangingPunct="1"/>
            <a:r>
              <a:rPr lang="el-GR" sz="3200" dirty="0" smtClean="0"/>
              <a:t>Παράμετροι Διαλυτότητας </a:t>
            </a:r>
            <a:r>
              <a:rPr lang="en-US" sz="3200" dirty="0" smtClean="0"/>
              <a:t>Hansen </a:t>
            </a:r>
            <a:r>
              <a:rPr lang="el-GR" sz="3200" dirty="0" smtClean="0"/>
              <a:t>για πολυμερή</a:t>
            </a:r>
          </a:p>
        </p:txBody>
      </p:sp>
      <p:graphicFrame>
        <p:nvGraphicFramePr>
          <p:cNvPr id="2" name="Table 1"/>
          <p:cNvGraphicFramePr>
            <a:graphicFrameLocks noGrp="1"/>
          </p:cNvGraphicFramePr>
          <p:nvPr>
            <p:extLst>
              <p:ext uri="{D42A27DB-BD31-4B8C-83A1-F6EECF244321}">
                <p14:modId xmlns:p14="http://schemas.microsoft.com/office/powerpoint/2010/main" val="28386892"/>
              </p:ext>
            </p:extLst>
          </p:nvPr>
        </p:nvGraphicFramePr>
        <p:xfrm>
          <a:off x="395536" y="1268760"/>
          <a:ext cx="8244407" cy="4776171"/>
        </p:xfrm>
        <a:graphic>
          <a:graphicData uri="http://schemas.openxmlformats.org/drawingml/2006/table">
            <a:tbl>
              <a:tblPr>
                <a:tableStyleId>{5C22544A-7EE6-4342-B048-85BDC9FD1C3A}</a:tableStyleId>
              </a:tblPr>
              <a:tblGrid>
                <a:gridCol w="3995935"/>
                <a:gridCol w="864096"/>
                <a:gridCol w="1296144"/>
                <a:gridCol w="936104"/>
                <a:gridCol w="1152128"/>
              </a:tblGrid>
              <a:tr h="314686">
                <a:tc>
                  <a:txBody>
                    <a:bodyPr/>
                    <a:lstStyle/>
                    <a:p>
                      <a:pPr algn="ctr">
                        <a:spcAft>
                          <a:spcPts val="0"/>
                        </a:spcAft>
                      </a:pPr>
                      <a:r>
                        <a:rPr lang="el-GR" sz="1300" b="1" dirty="0">
                          <a:solidFill>
                            <a:schemeClr val="bg1"/>
                          </a:solidFill>
                          <a:effectLst/>
                        </a:rPr>
                        <a:t>Polymer (trade name, supplier) </a:t>
                      </a:r>
                      <a:endParaRPr lang="el-GR" sz="1300" b="1" dirty="0">
                        <a:solidFill>
                          <a:schemeClr val="bg1"/>
                        </a:solidFill>
                        <a:effectLst/>
                        <a:latin typeface="Times New Roman" panose="02020603050405020304" pitchFamily="18" charset="0"/>
                        <a:ea typeface="Times New Roman" panose="02020603050405020304" pitchFamily="18" charset="0"/>
                      </a:endParaRPr>
                    </a:p>
                  </a:txBody>
                  <a:tcPr marL="40002" marR="40002" marT="40002" marB="40002">
                    <a:solidFill>
                      <a:schemeClr val="tx2">
                        <a:lumMod val="40000"/>
                        <a:lumOff val="60000"/>
                      </a:schemeClr>
                    </a:solidFill>
                  </a:tcPr>
                </a:tc>
                <a:tc>
                  <a:txBody>
                    <a:bodyPr/>
                    <a:lstStyle/>
                    <a:p>
                      <a:pPr algn="ctr">
                        <a:spcAft>
                          <a:spcPts val="0"/>
                        </a:spcAft>
                      </a:pPr>
                      <a:r>
                        <a:rPr lang="el-GR" sz="1300" b="1" dirty="0">
                          <a:solidFill>
                            <a:schemeClr val="bg1"/>
                          </a:solidFill>
                          <a:effectLst/>
                        </a:rPr>
                        <a:t>∂</a:t>
                      </a:r>
                      <a:r>
                        <a:rPr lang="el-GR" sz="1300" b="1" baseline="-25000" dirty="0">
                          <a:solidFill>
                            <a:schemeClr val="bg1"/>
                          </a:solidFill>
                          <a:effectLst/>
                        </a:rPr>
                        <a:t>d</a:t>
                      </a:r>
                      <a:r>
                        <a:rPr lang="el-GR" sz="1300" b="1" dirty="0">
                          <a:solidFill>
                            <a:schemeClr val="bg1"/>
                          </a:solidFill>
                          <a:effectLst/>
                        </a:rPr>
                        <a:t> </a:t>
                      </a:r>
                      <a:endParaRPr lang="el-GR" sz="1300" b="1" dirty="0">
                        <a:solidFill>
                          <a:schemeClr val="bg1"/>
                        </a:solidFill>
                        <a:effectLst/>
                        <a:latin typeface="Times New Roman" panose="02020603050405020304" pitchFamily="18" charset="0"/>
                        <a:ea typeface="Times New Roman" panose="02020603050405020304" pitchFamily="18" charset="0"/>
                      </a:endParaRPr>
                    </a:p>
                  </a:txBody>
                  <a:tcPr marL="40002" marR="40002" marT="40002" marB="40002">
                    <a:solidFill>
                      <a:schemeClr val="tx2">
                        <a:lumMod val="40000"/>
                        <a:lumOff val="60000"/>
                      </a:schemeClr>
                    </a:solidFill>
                  </a:tcPr>
                </a:tc>
                <a:tc>
                  <a:txBody>
                    <a:bodyPr/>
                    <a:lstStyle/>
                    <a:p>
                      <a:pPr algn="ctr">
                        <a:spcAft>
                          <a:spcPts val="0"/>
                        </a:spcAft>
                      </a:pPr>
                      <a:r>
                        <a:rPr lang="el-GR" sz="1300" b="1" dirty="0">
                          <a:solidFill>
                            <a:schemeClr val="bg1"/>
                          </a:solidFill>
                          <a:effectLst/>
                        </a:rPr>
                        <a:t>∂</a:t>
                      </a:r>
                      <a:r>
                        <a:rPr lang="el-GR" sz="1300" b="1" baseline="-25000" dirty="0">
                          <a:solidFill>
                            <a:schemeClr val="bg1"/>
                          </a:solidFill>
                          <a:effectLst/>
                        </a:rPr>
                        <a:t>p</a:t>
                      </a:r>
                      <a:r>
                        <a:rPr lang="el-GR" sz="1300" b="1" dirty="0">
                          <a:solidFill>
                            <a:schemeClr val="bg1"/>
                          </a:solidFill>
                          <a:effectLst/>
                        </a:rPr>
                        <a:t> </a:t>
                      </a:r>
                      <a:endParaRPr lang="el-GR" sz="1300" b="1" dirty="0">
                        <a:solidFill>
                          <a:schemeClr val="bg1"/>
                        </a:solidFill>
                        <a:effectLst/>
                        <a:latin typeface="Times New Roman" panose="02020603050405020304" pitchFamily="18" charset="0"/>
                        <a:ea typeface="Times New Roman" panose="02020603050405020304" pitchFamily="18" charset="0"/>
                      </a:endParaRPr>
                    </a:p>
                  </a:txBody>
                  <a:tcPr marL="40002" marR="40002" marT="40002" marB="40002">
                    <a:solidFill>
                      <a:schemeClr val="tx2">
                        <a:lumMod val="40000"/>
                        <a:lumOff val="60000"/>
                      </a:schemeClr>
                    </a:solidFill>
                  </a:tcPr>
                </a:tc>
                <a:tc>
                  <a:txBody>
                    <a:bodyPr/>
                    <a:lstStyle/>
                    <a:p>
                      <a:pPr algn="ctr">
                        <a:spcAft>
                          <a:spcPts val="0"/>
                        </a:spcAft>
                      </a:pPr>
                      <a:r>
                        <a:rPr lang="el-GR" sz="1300" b="1" dirty="0">
                          <a:solidFill>
                            <a:schemeClr val="bg1"/>
                          </a:solidFill>
                          <a:effectLst/>
                        </a:rPr>
                        <a:t>∂</a:t>
                      </a:r>
                      <a:r>
                        <a:rPr lang="el-GR" sz="1300" b="1" baseline="-25000" dirty="0">
                          <a:solidFill>
                            <a:schemeClr val="bg1"/>
                          </a:solidFill>
                          <a:effectLst/>
                        </a:rPr>
                        <a:t>h</a:t>
                      </a:r>
                      <a:r>
                        <a:rPr lang="el-GR" sz="1300" b="1" dirty="0">
                          <a:solidFill>
                            <a:schemeClr val="bg1"/>
                          </a:solidFill>
                          <a:effectLst/>
                        </a:rPr>
                        <a:t> </a:t>
                      </a:r>
                      <a:endParaRPr lang="el-GR" sz="1300" b="1" dirty="0">
                        <a:solidFill>
                          <a:schemeClr val="bg1"/>
                        </a:solidFill>
                        <a:effectLst/>
                        <a:latin typeface="Times New Roman" panose="02020603050405020304" pitchFamily="18" charset="0"/>
                        <a:ea typeface="Times New Roman" panose="02020603050405020304" pitchFamily="18" charset="0"/>
                      </a:endParaRPr>
                    </a:p>
                  </a:txBody>
                  <a:tcPr marL="40002" marR="40002" marT="40002" marB="40002">
                    <a:solidFill>
                      <a:schemeClr val="tx2">
                        <a:lumMod val="40000"/>
                        <a:lumOff val="60000"/>
                      </a:schemeClr>
                    </a:solidFill>
                  </a:tcPr>
                </a:tc>
                <a:tc>
                  <a:txBody>
                    <a:bodyPr/>
                    <a:lstStyle/>
                    <a:p>
                      <a:pPr algn="ctr">
                        <a:spcAft>
                          <a:spcPts val="0"/>
                        </a:spcAft>
                      </a:pPr>
                      <a:r>
                        <a:rPr lang="el-GR" sz="1300" b="1" dirty="0">
                          <a:solidFill>
                            <a:schemeClr val="bg1"/>
                          </a:solidFill>
                          <a:effectLst/>
                        </a:rPr>
                        <a:t>R </a:t>
                      </a:r>
                      <a:endParaRPr lang="el-GR" sz="1300" b="1" dirty="0">
                        <a:solidFill>
                          <a:schemeClr val="bg1"/>
                        </a:solidFill>
                        <a:effectLst/>
                        <a:latin typeface="Times New Roman" panose="02020603050405020304" pitchFamily="18" charset="0"/>
                        <a:ea typeface="Times New Roman" panose="02020603050405020304" pitchFamily="18" charset="0"/>
                      </a:endParaRPr>
                    </a:p>
                  </a:txBody>
                  <a:tcPr marL="40002" marR="40002" marT="40002" marB="40002">
                    <a:solidFill>
                      <a:schemeClr val="tx2">
                        <a:lumMod val="40000"/>
                        <a:lumOff val="60000"/>
                      </a:schemeClr>
                    </a:solidFill>
                  </a:tcPr>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Cellulose acetate (Celliclore® A, Bayer) </a:t>
                      </a:r>
                    </a:p>
                  </a:txBody>
                  <a:tcPr marL="57150" marR="57150" marT="57150" marB="57150"/>
                </a:tc>
                <a:tc>
                  <a:txBody>
                    <a:bodyPr/>
                    <a:lstStyle/>
                    <a:p>
                      <a:pPr algn="ctr">
                        <a:spcAft>
                          <a:spcPts val="0"/>
                        </a:spcAft>
                      </a:pPr>
                      <a:r>
                        <a:rPr lang="el-GR" sz="1300" dirty="0">
                          <a:effectLst/>
                        </a:rPr>
                        <a:t>18.6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12.7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11.0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7.6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Chlorinated polypropylene (Parlon® P- 10, Hercules) </a:t>
                      </a:r>
                    </a:p>
                  </a:txBody>
                  <a:tcPr marL="57150" marR="57150" marT="57150" marB="57150"/>
                </a:tc>
                <a:tc>
                  <a:txBody>
                    <a:bodyPr/>
                    <a:lstStyle/>
                    <a:p>
                      <a:pPr algn="ctr">
                        <a:spcAft>
                          <a:spcPts val="0"/>
                        </a:spcAft>
                      </a:pPr>
                      <a:r>
                        <a:rPr lang="el-GR" sz="1300" dirty="0">
                          <a:effectLst/>
                        </a:rPr>
                        <a:t>20.3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6.3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5.4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10.6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Epoxy (Epikote® 1001, Shell) </a:t>
                      </a:r>
                    </a:p>
                  </a:txBody>
                  <a:tcPr marL="57150" marR="57150" marT="57150" marB="57150"/>
                </a:tc>
                <a:tc>
                  <a:txBody>
                    <a:bodyPr/>
                    <a:lstStyle/>
                    <a:p>
                      <a:pPr algn="ctr">
                        <a:spcAft>
                          <a:spcPts val="0"/>
                        </a:spcAft>
                      </a:pPr>
                      <a:r>
                        <a:rPr lang="el-GR" sz="1300" dirty="0">
                          <a:effectLst/>
                        </a:rPr>
                        <a:t>20.4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12.0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11.5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12.7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Isopreneelastomer (Ceriflex® IR305, Shell) </a:t>
                      </a:r>
                    </a:p>
                  </a:txBody>
                  <a:tcPr marL="57150" marR="57150" marT="57150" marB="57150"/>
                </a:tc>
                <a:tc>
                  <a:txBody>
                    <a:bodyPr/>
                    <a:lstStyle/>
                    <a:p>
                      <a:pPr algn="ctr">
                        <a:spcAft>
                          <a:spcPts val="0"/>
                        </a:spcAft>
                      </a:pPr>
                      <a:r>
                        <a:rPr lang="el-GR" sz="1300" dirty="0">
                          <a:effectLst/>
                        </a:rPr>
                        <a:t>16.6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1.4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-0.8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9.6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pt-BR" sz="1300" dirty="0">
                          <a:effectLst/>
                          <a:latin typeface="Calibri" panose="020F0502020204030204" pitchFamily="34" charset="0"/>
                          <a:ea typeface="Times New Roman" panose="02020603050405020304" pitchFamily="18" charset="0"/>
                        </a:rPr>
                        <a:t>Cellulose nitrate (1 /2 sec, H-23, H forn) </a:t>
                      </a:r>
                      <a:endParaRPr lang="el-GR" sz="1300" dirty="0">
                        <a:effectLst/>
                        <a:latin typeface="Calibri" panose="020F0502020204030204" pitchFamily="34" charset="0"/>
                        <a:ea typeface="Times New Roman" panose="02020603050405020304" pitchFamily="18" charset="0"/>
                      </a:endParaRPr>
                    </a:p>
                  </a:txBody>
                  <a:tcPr marL="57150" marR="57150" marT="57150" marB="57150"/>
                </a:tc>
                <a:tc>
                  <a:txBody>
                    <a:bodyPr/>
                    <a:lstStyle/>
                    <a:p>
                      <a:pPr algn="ctr">
                        <a:spcAft>
                          <a:spcPts val="0"/>
                        </a:spcAft>
                      </a:pPr>
                      <a:r>
                        <a:rPr lang="el-GR" sz="1300" dirty="0">
                          <a:effectLst/>
                        </a:rPr>
                        <a:t>15.4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14.7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8.8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11.5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400025">
                <a:tc>
                  <a:txBody>
                    <a:bodyPr/>
                    <a:lstStyle/>
                    <a:p>
                      <a:pPr>
                        <a:spcAft>
                          <a:spcPts val="0"/>
                        </a:spcAft>
                      </a:pPr>
                      <a:r>
                        <a:rPr lang="en-GB" sz="1300" dirty="0">
                          <a:effectLst/>
                          <a:latin typeface="Calibri" panose="020F0502020204030204" pitchFamily="34" charset="0"/>
                          <a:ea typeface="Times New Roman" panose="02020603050405020304" pitchFamily="18" charset="0"/>
                        </a:rPr>
                        <a:t>Polyamide, thermoplastic (Versamid® 930, General Mills) </a:t>
                      </a:r>
                      <a:endParaRPr lang="el-GR" sz="1300" dirty="0">
                        <a:effectLst/>
                        <a:latin typeface="Calibri" panose="020F0502020204030204" pitchFamily="34" charset="0"/>
                        <a:ea typeface="Times New Roman" panose="02020603050405020304" pitchFamily="18" charset="0"/>
                      </a:endParaRPr>
                    </a:p>
                  </a:txBody>
                  <a:tcPr marL="57150" marR="57150" marT="57150" marB="57150"/>
                </a:tc>
                <a:tc>
                  <a:txBody>
                    <a:bodyPr/>
                    <a:lstStyle/>
                    <a:p>
                      <a:pPr algn="ctr">
                        <a:spcAft>
                          <a:spcPts val="0"/>
                        </a:spcAft>
                      </a:pPr>
                      <a:r>
                        <a:rPr lang="el-GR" sz="1300" dirty="0">
                          <a:effectLst/>
                        </a:rPr>
                        <a:t>17.4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-1.9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14.9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9.6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Poly( isobutylene) Lutonal® IC-123, BASF) </a:t>
                      </a:r>
                    </a:p>
                  </a:txBody>
                  <a:tcPr marL="57150" marR="57150" marT="57150" marB="57150"/>
                </a:tc>
                <a:tc>
                  <a:txBody>
                    <a:bodyPr/>
                    <a:lstStyle/>
                    <a:p>
                      <a:pPr algn="ctr">
                        <a:spcAft>
                          <a:spcPts val="0"/>
                        </a:spcAft>
                      </a:pPr>
                      <a:r>
                        <a:rPr lang="el-GR" sz="1300" dirty="0">
                          <a:effectLst/>
                        </a:rPr>
                        <a:t>14.5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2.5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4.7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12.7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n-GB" sz="1300" dirty="0">
                          <a:effectLst/>
                          <a:latin typeface="Calibri" panose="020F0502020204030204" pitchFamily="34" charset="0"/>
                          <a:ea typeface="Times New Roman" panose="02020603050405020304" pitchFamily="18" charset="0"/>
                        </a:rPr>
                        <a:t>Poly(ethyl methacrylate) (Lucite® 2042, DuPont) </a:t>
                      </a:r>
                      <a:endParaRPr lang="el-GR" sz="1300" dirty="0">
                        <a:effectLst/>
                        <a:latin typeface="Calibri" panose="020F0502020204030204" pitchFamily="34" charset="0"/>
                        <a:ea typeface="Times New Roman" panose="02020603050405020304" pitchFamily="18" charset="0"/>
                      </a:endParaRPr>
                    </a:p>
                  </a:txBody>
                  <a:tcPr marL="57150" marR="57150" marT="57150" marB="57150"/>
                </a:tc>
                <a:tc>
                  <a:txBody>
                    <a:bodyPr/>
                    <a:lstStyle/>
                    <a:p>
                      <a:pPr algn="ctr">
                        <a:spcAft>
                          <a:spcPts val="0"/>
                        </a:spcAft>
                      </a:pPr>
                      <a:r>
                        <a:rPr lang="el-GR" sz="1300" dirty="0">
                          <a:effectLst/>
                        </a:rPr>
                        <a:t>17.6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9.7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4.0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10.6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n-GB" sz="1300" dirty="0">
                          <a:effectLst/>
                          <a:latin typeface="Calibri" panose="020F0502020204030204" pitchFamily="34" charset="0"/>
                          <a:ea typeface="Times New Roman" panose="02020603050405020304" pitchFamily="18" charset="0"/>
                        </a:rPr>
                        <a:t>Poly(methyl methacrylate) (</a:t>
                      </a:r>
                      <a:r>
                        <a:rPr lang="en-US" sz="1300" dirty="0">
                          <a:effectLst/>
                          <a:latin typeface="Calibri" panose="020F0502020204030204" pitchFamily="34" charset="0"/>
                          <a:ea typeface="Times New Roman" panose="02020603050405020304" pitchFamily="18" charset="0"/>
                        </a:rPr>
                        <a:t>PMMA, </a:t>
                      </a:r>
                      <a:r>
                        <a:rPr lang="en-GB" sz="1300" dirty="0">
                          <a:effectLst/>
                          <a:latin typeface="Calibri" panose="020F0502020204030204" pitchFamily="34" charset="0"/>
                          <a:ea typeface="Times New Roman" panose="02020603050405020304" pitchFamily="18" charset="0"/>
                        </a:rPr>
                        <a:t>Rohm and Haas) </a:t>
                      </a:r>
                      <a:endParaRPr lang="el-GR" sz="1300" dirty="0">
                        <a:effectLst/>
                        <a:latin typeface="Calibri" panose="020F0502020204030204" pitchFamily="34" charset="0"/>
                        <a:ea typeface="Times New Roman" panose="02020603050405020304" pitchFamily="18" charset="0"/>
                      </a:endParaRPr>
                    </a:p>
                  </a:txBody>
                  <a:tcPr marL="57150" marR="57150" marT="57150" marB="57150"/>
                </a:tc>
                <a:tc>
                  <a:txBody>
                    <a:bodyPr/>
                    <a:lstStyle/>
                    <a:p>
                      <a:pPr algn="ctr">
                        <a:spcAft>
                          <a:spcPts val="0"/>
                        </a:spcAft>
                      </a:pPr>
                      <a:r>
                        <a:rPr lang="el-GR" sz="1300" dirty="0">
                          <a:effectLst/>
                        </a:rPr>
                        <a:t>18.6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10.5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7.5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8.6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Polystyrene (Polystyrene LO, BASF) </a:t>
                      </a:r>
                    </a:p>
                  </a:txBody>
                  <a:tcPr marL="57150" marR="57150" marT="57150" marB="57150"/>
                </a:tc>
                <a:tc>
                  <a:txBody>
                    <a:bodyPr/>
                    <a:lstStyle/>
                    <a:p>
                      <a:pPr algn="ctr">
                        <a:spcAft>
                          <a:spcPts val="0"/>
                        </a:spcAft>
                      </a:pPr>
                      <a:r>
                        <a:rPr lang="el-GR" sz="1300" dirty="0">
                          <a:effectLst/>
                        </a:rPr>
                        <a:t>21.3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5.8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4.3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12.7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n-GB" sz="1300" dirty="0">
                          <a:effectLst/>
                          <a:latin typeface="Calibri" panose="020F0502020204030204" pitchFamily="34" charset="0"/>
                          <a:ea typeface="Times New Roman" panose="02020603050405020304" pitchFamily="18" charset="0"/>
                        </a:rPr>
                        <a:t>Poly(vinyl acetate) (Mowilith® 50, Hoechst) </a:t>
                      </a:r>
                      <a:endParaRPr lang="el-GR" sz="1300" dirty="0">
                        <a:effectLst/>
                        <a:latin typeface="Calibri" panose="020F0502020204030204" pitchFamily="34" charset="0"/>
                        <a:ea typeface="Times New Roman" panose="02020603050405020304" pitchFamily="18" charset="0"/>
                      </a:endParaRPr>
                    </a:p>
                  </a:txBody>
                  <a:tcPr marL="57150" marR="57150" marT="57150" marB="57150"/>
                </a:tc>
                <a:tc>
                  <a:txBody>
                    <a:bodyPr/>
                    <a:lstStyle/>
                    <a:p>
                      <a:pPr algn="ctr">
                        <a:spcAft>
                          <a:spcPts val="0"/>
                        </a:spcAft>
                      </a:pPr>
                      <a:r>
                        <a:rPr lang="el-GR" sz="1300" dirty="0">
                          <a:effectLst/>
                        </a:rPr>
                        <a:t>20.9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11.3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9.6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13.7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n-GB" sz="1300" dirty="0">
                          <a:effectLst/>
                          <a:latin typeface="Calibri" panose="020F0502020204030204" pitchFamily="34" charset="0"/>
                          <a:ea typeface="Times New Roman" panose="02020603050405020304" pitchFamily="18" charset="0"/>
                        </a:rPr>
                        <a:t>Poly(vinyl butyral) (Butvar® B-76, Shawnigan) </a:t>
                      </a:r>
                      <a:endParaRPr lang="el-GR" sz="1300" dirty="0">
                        <a:effectLst/>
                        <a:latin typeface="Calibri" panose="020F0502020204030204" pitchFamily="34" charset="0"/>
                        <a:ea typeface="Times New Roman" panose="02020603050405020304" pitchFamily="18" charset="0"/>
                      </a:endParaRPr>
                    </a:p>
                  </a:txBody>
                  <a:tcPr marL="57150" marR="57150" marT="57150" marB="57150"/>
                </a:tc>
                <a:tc>
                  <a:txBody>
                    <a:bodyPr/>
                    <a:lstStyle/>
                    <a:p>
                      <a:pPr algn="ctr">
                        <a:spcAft>
                          <a:spcPts val="0"/>
                        </a:spcAft>
                      </a:pPr>
                      <a:r>
                        <a:rPr lang="el-GR" sz="1300" dirty="0">
                          <a:effectLst/>
                        </a:rPr>
                        <a:t>18.6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4.4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13.0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10.6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Poly(vinyl chloride) (Vilpa® KR, k=50, Montecatini) </a:t>
                      </a:r>
                    </a:p>
                  </a:txBody>
                  <a:tcPr marL="57150" marR="57150" marT="57150" marB="57150"/>
                </a:tc>
                <a:tc>
                  <a:txBody>
                    <a:bodyPr/>
                    <a:lstStyle/>
                    <a:p>
                      <a:pPr algn="ctr">
                        <a:spcAft>
                          <a:spcPts val="0"/>
                        </a:spcAft>
                      </a:pPr>
                      <a:r>
                        <a:rPr lang="el-GR" sz="1300" dirty="0">
                          <a:effectLst/>
                        </a:rPr>
                        <a:t>18.2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7.5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8.3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3.5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r h="293352">
                <a:tc>
                  <a:txBody>
                    <a:bodyPr/>
                    <a:lstStyle/>
                    <a:p>
                      <a:pPr>
                        <a:spcAft>
                          <a:spcPts val="0"/>
                        </a:spcAft>
                      </a:pPr>
                      <a:r>
                        <a:rPr lang="el-GR" sz="1300" dirty="0">
                          <a:effectLst/>
                          <a:latin typeface="Calibri" panose="020F0502020204030204" pitchFamily="34" charset="0"/>
                          <a:ea typeface="Times New Roman" panose="02020603050405020304" pitchFamily="18" charset="0"/>
                        </a:rPr>
                        <a:t>Saturated polyester (Desmophen® 850, Bayer) </a:t>
                      </a:r>
                    </a:p>
                  </a:txBody>
                  <a:tcPr marL="57150" marR="57150" marT="57150" marB="57150"/>
                </a:tc>
                <a:tc>
                  <a:txBody>
                    <a:bodyPr/>
                    <a:lstStyle/>
                    <a:p>
                      <a:pPr algn="ctr">
                        <a:spcAft>
                          <a:spcPts val="0"/>
                        </a:spcAft>
                      </a:pPr>
                      <a:r>
                        <a:rPr lang="el-GR" sz="1300" dirty="0">
                          <a:effectLst/>
                        </a:rPr>
                        <a:t>21.5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14.9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12.3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c>
                  <a:txBody>
                    <a:bodyPr/>
                    <a:lstStyle/>
                    <a:p>
                      <a:pPr algn="ctr">
                        <a:spcAft>
                          <a:spcPts val="0"/>
                        </a:spcAft>
                      </a:pPr>
                      <a:r>
                        <a:rPr lang="el-GR" sz="1300" dirty="0">
                          <a:effectLst/>
                        </a:rPr>
                        <a:t>16.8 </a:t>
                      </a:r>
                      <a:endParaRPr lang="el-GR" sz="1300" dirty="0">
                        <a:effectLst/>
                        <a:latin typeface="Times New Roman" panose="02020603050405020304" pitchFamily="18" charset="0"/>
                        <a:ea typeface="Times New Roman" panose="02020603050405020304" pitchFamily="18" charset="0"/>
                      </a:endParaRPr>
                    </a:p>
                  </a:txBody>
                  <a:tcPr marL="40002" marR="40002" marT="40002" marB="40002"/>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
        <p:nvSpPr>
          <p:cNvPr id="4" name="Ορθογώνιο 3"/>
          <p:cNvSpPr/>
          <p:nvPr/>
        </p:nvSpPr>
        <p:spPr>
          <a:xfrm>
            <a:off x="274712" y="6112506"/>
            <a:ext cx="8594576" cy="276999"/>
          </a:xfrm>
          <a:prstGeom prst="rect">
            <a:avLst/>
          </a:prstGeom>
        </p:spPr>
        <p:txBody>
          <a:bodyPr wrap="square">
            <a:spAutoFit/>
          </a:bodyPr>
          <a:lstStyle/>
          <a:p>
            <a:r>
              <a:rPr lang="en-US" sz="1200" dirty="0">
                <a:latin typeface="+mn-lt"/>
              </a:rPr>
              <a:t>Ανασύνθεση από J. Burke, Solubility Parameters: Theory and Application, The Book and Paper Group, AIC, 1983, </a:t>
            </a:r>
            <a:r>
              <a:rPr lang="en-US" sz="1200" dirty="0">
                <a:latin typeface="+mn-lt"/>
                <a:hlinkClick r:id="rId3"/>
              </a:rPr>
              <a:t>c</a:t>
            </a:r>
            <a:r>
              <a:rPr lang="en-US" sz="1200" dirty="0" smtClean="0">
                <a:latin typeface="+mn-lt"/>
                <a:hlinkClick r:id="rId3"/>
              </a:rPr>
              <a:t>onservation-us.org</a:t>
            </a:r>
            <a:endParaRPr lang="el-GR" sz="1200" dirty="0">
              <a:latin typeface="+mn-lt"/>
            </a:endParaRPr>
          </a:p>
        </p:txBody>
      </p:sp>
    </p:spTree>
    <p:extLst>
      <p:ext uri="{BB962C8B-B14F-4D97-AF65-F5344CB8AC3E}">
        <p14:creationId xmlns:p14="http://schemas.microsoft.com/office/powerpoint/2010/main" val="247910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Τίτλος"/>
          <p:cNvSpPr>
            <a:spLocks noGrp="1"/>
          </p:cNvSpPr>
          <p:nvPr>
            <p:ph type="title"/>
          </p:nvPr>
        </p:nvSpPr>
        <p:spPr>
          <a:noFill/>
        </p:spPr>
        <p:txBody>
          <a:bodyPr>
            <a:noAutofit/>
          </a:bodyPr>
          <a:lstStyle/>
          <a:p>
            <a:r>
              <a:rPr lang="el-GR" sz="3600" dirty="0" smtClean="0"/>
              <a:t>Διαλυτότητα πολυμερών: σημείο θόλωσης (</a:t>
            </a:r>
            <a:r>
              <a:rPr lang="en-US" sz="3600" dirty="0" smtClean="0"/>
              <a:t>cloud point)</a:t>
            </a:r>
            <a:endParaRPr lang="el-GR" sz="3600" dirty="0" smtClean="0"/>
          </a:p>
        </p:txBody>
      </p:sp>
      <p:sp>
        <p:nvSpPr>
          <p:cNvPr id="4" name="Rectangle 3"/>
          <p:cNvSpPr txBox="1">
            <a:spLocks noChangeArrowheads="1"/>
          </p:cNvSpPr>
          <p:nvPr/>
        </p:nvSpPr>
        <p:spPr bwMode="auto">
          <a:xfrm>
            <a:off x="467544" y="1124744"/>
            <a:ext cx="8507288" cy="5400600"/>
          </a:xfrm>
          <a:prstGeom prst="rect">
            <a:avLst/>
          </a:prstGeom>
          <a:noFill/>
          <a:ln w="9525">
            <a:noFill/>
            <a:miter lim="800000"/>
            <a:headEnd/>
            <a:tailEnd/>
          </a:ln>
        </p:spPr>
        <p:txBody>
          <a:bodyPr/>
          <a:lstStyle/>
          <a:p>
            <a:pPr marL="342900" indent="-342900">
              <a:lnSpc>
                <a:spcPct val="80000"/>
              </a:lnSpc>
              <a:spcBef>
                <a:spcPts val="1200"/>
              </a:spcBef>
              <a:buFontTx/>
              <a:buChar char="•"/>
              <a:defRPr/>
            </a:pPr>
            <a:r>
              <a:rPr lang="el-GR" sz="2400" kern="0" dirty="0">
                <a:solidFill>
                  <a:prstClr val="black"/>
                </a:solidFill>
                <a:latin typeface="Calibri"/>
              </a:rPr>
              <a:t>Η διαλυτότητα ενός πολυμερούς μπορεί να μετρηθεί με ακρίβεια χρησιμοποιώντας ογκομετρικές μεθόδους, όπως το </a:t>
            </a:r>
            <a:r>
              <a:rPr lang="el-GR" sz="2400" b="1" kern="0" dirty="0">
                <a:solidFill>
                  <a:prstClr val="black"/>
                </a:solidFill>
                <a:latin typeface="Calibri"/>
              </a:rPr>
              <a:t>σημείο </a:t>
            </a:r>
            <a:r>
              <a:rPr lang="el-GR" sz="2400" b="1" kern="0" dirty="0" smtClean="0">
                <a:solidFill>
                  <a:prstClr val="black"/>
                </a:solidFill>
                <a:latin typeface="Calibri"/>
              </a:rPr>
              <a:t>θόλωσης </a:t>
            </a:r>
            <a:r>
              <a:rPr lang="el-GR" sz="2400" kern="0" dirty="0" smtClean="0">
                <a:solidFill>
                  <a:prstClr val="black"/>
                </a:solidFill>
                <a:latin typeface="Calibri"/>
              </a:rPr>
              <a:t>(</a:t>
            </a:r>
            <a:r>
              <a:rPr lang="en-US" sz="2400" kern="0" dirty="0">
                <a:solidFill>
                  <a:prstClr val="black"/>
                </a:solidFill>
                <a:latin typeface="Calibri"/>
              </a:rPr>
              <a:t>cloud point).</a:t>
            </a:r>
            <a:r>
              <a:rPr lang="en-US" sz="2400" b="1" kern="0" dirty="0">
                <a:solidFill>
                  <a:prstClr val="black"/>
                </a:solidFill>
                <a:latin typeface="Calibri"/>
              </a:rPr>
              <a:t> </a:t>
            </a:r>
            <a:endParaRPr lang="el-GR" sz="2400" b="1" kern="0" dirty="0" smtClean="0">
              <a:solidFill>
                <a:prstClr val="black"/>
              </a:solidFill>
              <a:latin typeface="Calibri"/>
            </a:endParaRPr>
          </a:p>
          <a:p>
            <a:pPr marL="342900" indent="-342900">
              <a:lnSpc>
                <a:spcPct val="80000"/>
              </a:lnSpc>
              <a:spcBef>
                <a:spcPts val="1200"/>
              </a:spcBef>
              <a:buFontTx/>
              <a:buChar char="•"/>
              <a:defRPr/>
            </a:pPr>
            <a:r>
              <a:rPr lang="el-GR" sz="2400" kern="0" dirty="0" smtClean="0">
                <a:solidFill>
                  <a:prstClr val="black"/>
                </a:solidFill>
                <a:latin typeface="Calibri"/>
              </a:rPr>
              <a:t>Μια </a:t>
            </a:r>
            <a:r>
              <a:rPr lang="el-GR" sz="2400" kern="0" dirty="0">
                <a:solidFill>
                  <a:prstClr val="black"/>
                </a:solidFill>
                <a:latin typeface="Calibri"/>
              </a:rPr>
              <a:t>ποσότητα </a:t>
            </a:r>
            <a:r>
              <a:rPr lang="el-GR" sz="2400" kern="0" dirty="0" smtClean="0">
                <a:solidFill>
                  <a:prstClr val="black"/>
                </a:solidFill>
                <a:latin typeface="Calibri"/>
              </a:rPr>
              <a:t>πολυμερούς διαλύεται </a:t>
            </a:r>
            <a:r>
              <a:rPr lang="el-GR" sz="2400" kern="0" dirty="0">
                <a:solidFill>
                  <a:prstClr val="black"/>
                </a:solidFill>
                <a:latin typeface="Calibri"/>
              </a:rPr>
              <a:t>σε συγκεκριμένη ποσότητα ενός διαλύτη. Στη συνέχεια προστίθενται βαθμιαία από προχοΐδα μικρές ποσότητες άλλου διαλύτη (ο οποίος είναι γνωστό ότι δεν διαλύει το πολυμερές) και σημειώνεται ο όγκος στον οποίο εμφανίζεται το πρώτο </a:t>
            </a:r>
            <a:r>
              <a:rPr lang="el-GR" sz="2400" b="1" kern="0" dirty="0" smtClean="0">
                <a:solidFill>
                  <a:prstClr val="black"/>
                </a:solidFill>
                <a:latin typeface="Calibri"/>
              </a:rPr>
              <a:t>θόλωμα</a:t>
            </a:r>
            <a:r>
              <a:rPr lang="el-GR" sz="2400" kern="0" dirty="0" smtClean="0">
                <a:solidFill>
                  <a:prstClr val="black"/>
                </a:solidFill>
                <a:latin typeface="Calibri"/>
              </a:rPr>
              <a:t>.</a:t>
            </a:r>
          </a:p>
          <a:p>
            <a:pPr marL="342900" indent="-342900">
              <a:lnSpc>
                <a:spcPct val="80000"/>
              </a:lnSpc>
              <a:spcBef>
                <a:spcPts val="1200"/>
              </a:spcBef>
              <a:buFontTx/>
              <a:buChar char="•"/>
              <a:defRPr/>
            </a:pPr>
            <a:r>
              <a:rPr lang="el-GR" sz="2400" kern="0" dirty="0" smtClean="0">
                <a:solidFill>
                  <a:prstClr val="black"/>
                </a:solidFill>
                <a:latin typeface="Calibri"/>
              </a:rPr>
              <a:t>Το πείραμα επαναλαμβάνεται σε διάφορες θερμοκρασίες</a:t>
            </a:r>
            <a:endParaRPr lang="el-GR" sz="2400" kern="0" dirty="0">
              <a:solidFill>
                <a:prstClr val="black"/>
              </a:solidFill>
              <a:latin typeface="Calibri"/>
            </a:endParaRPr>
          </a:p>
          <a:p>
            <a:pPr marL="342900" indent="-342900">
              <a:lnSpc>
                <a:spcPct val="80000"/>
              </a:lnSpc>
              <a:spcBef>
                <a:spcPts val="1200"/>
              </a:spcBef>
              <a:buFontTx/>
              <a:buChar char="•"/>
              <a:defRPr/>
            </a:pPr>
            <a:r>
              <a:rPr lang="el-GR" sz="2400" kern="0" dirty="0">
                <a:solidFill>
                  <a:prstClr val="black"/>
                </a:solidFill>
                <a:latin typeface="Calibri"/>
              </a:rPr>
              <a:t>Μετρώντας τα σημεία εκνέφωσης ενός πολυμερούς για διάφορους διαλύτες (η ογκομέτρηση γίνεται πάντα με τον ίδιο «κακό» διαλύτη), μπορεί να υπολογιστεί η ενέργεια συνοχής του δεδομένου πολυμερούς. </a:t>
            </a:r>
          </a:p>
          <a:p>
            <a:pPr marL="342900" indent="-342900">
              <a:lnSpc>
                <a:spcPct val="80000"/>
              </a:lnSpc>
              <a:spcBef>
                <a:spcPts val="1200"/>
              </a:spcBef>
              <a:buFontTx/>
              <a:buChar char="•"/>
              <a:defRPr/>
            </a:pPr>
            <a:r>
              <a:rPr lang="el-GR" sz="2400" kern="0" dirty="0" smtClean="0">
                <a:solidFill>
                  <a:prstClr val="black"/>
                </a:solidFill>
                <a:latin typeface="Calibri"/>
              </a:rPr>
              <a:t>Τέλος, </a:t>
            </a:r>
            <a:r>
              <a:rPr lang="el-GR" sz="2400" kern="0" dirty="0">
                <a:solidFill>
                  <a:prstClr val="black"/>
                </a:solidFill>
                <a:latin typeface="Calibri"/>
              </a:rPr>
              <a:t>μπορεί να εφαρμοστεί συνδυασμός μεθόδων, π.χ. σημείου </a:t>
            </a:r>
            <a:r>
              <a:rPr lang="el-GR" sz="2400" kern="0" dirty="0" smtClean="0">
                <a:solidFill>
                  <a:prstClr val="black"/>
                </a:solidFill>
                <a:latin typeface="Calibri"/>
              </a:rPr>
              <a:t>θόλωσης και </a:t>
            </a:r>
            <a:r>
              <a:rPr lang="el-GR" sz="2400" kern="0" dirty="0">
                <a:solidFill>
                  <a:prstClr val="black"/>
                </a:solidFill>
                <a:latin typeface="Calibri"/>
              </a:rPr>
              <a:t>υπολογισμού του τεστ διαλυτότητας/διόγκωσης.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441900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Διαλυτική ικανότητα υδρογονανθράκων στα πολυμερή: τιμές </a:t>
            </a:r>
            <a:r>
              <a:rPr lang="en-US" dirty="0"/>
              <a:t>Kauri-</a:t>
            </a:r>
            <a:r>
              <a:rPr lang="el-GR" dirty="0" err="1" smtClean="0"/>
              <a:t>βουτανόλης</a:t>
            </a:r>
            <a:r>
              <a:rPr lang="en-US" dirty="0" smtClean="0"/>
              <a:t> </a:t>
            </a:r>
            <a:r>
              <a:rPr lang="en-US" sz="3600" b="0" dirty="0" smtClean="0"/>
              <a:t>(1 </a:t>
            </a:r>
            <a:r>
              <a:rPr lang="el-GR" sz="3600" b="0" dirty="0" smtClean="0"/>
              <a:t>από 2)</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a:t>Η ρητίνη </a:t>
            </a:r>
            <a:r>
              <a:rPr lang="el-GR" b="1" dirty="0"/>
              <a:t>Kauri</a:t>
            </a:r>
            <a:r>
              <a:rPr lang="el-GR" dirty="0"/>
              <a:t> είναι μια απολιθωμένη φυσική ρητίνη που ανευρίσκεται στη Ν. Ζηλανδία. Προήλθε από το δέντρο Agathis Australis.</a:t>
            </a:r>
          </a:p>
          <a:p>
            <a:r>
              <a:rPr lang="el-GR" dirty="0"/>
              <a:t>Σε ένα διάλυμα ρητίνης kauri  σε </a:t>
            </a:r>
            <a:r>
              <a:rPr lang="el-GR" b="1" dirty="0"/>
              <a:t>βουτανόλη </a:t>
            </a:r>
            <a:r>
              <a:rPr lang="el-GR" dirty="0"/>
              <a:t>(ευδιάλυτη) προστίθενται σταδιακά ποσότητες διαλύτη χαμηλής πολικότητας (π.χ. εξάνιο, white spirit, βενζόλιο, τολουόλιο, ξυλένιο, κλπ.)</a:t>
            </a:r>
          </a:p>
          <a:p>
            <a:r>
              <a:rPr lang="el-GR" dirty="0"/>
              <a:t>Η προσθήκη του υδρογονάνθρακα προκαλεί θόλωση του διαλύματος λόγω μείωσης της διαλυτότητας της ρυτίνης.</a:t>
            </a:r>
          </a:p>
          <a:p>
            <a:r>
              <a:rPr lang="el-GR" dirty="0"/>
              <a:t>Ο ελάχιστος όγκος υδρογονανθρακικού διαλύτη ονομάζεται «τιμή Κ-Β» του συγκεκριμένου διαλύτη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257420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Διαλυτική ικανότητα υδρογονανθράκων στα πολυμερή: τιμές </a:t>
            </a:r>
            <a:r>
              <a:rPr lang="en-US" dirty="0"/>
              <a:t>Kauri-</a:t>
            </a:r>
            <a:r>
              <a:rPr lang="el-GR" dirty="0"/>
              <a:t>βουτανόλης</a:t>
            </a:r>
            <a:r>
              <a:rPr lang="en-US" dirty="0"/>
              <a:t> </a:t>
            </a:r>
            <a:r>
              <a:rPr lang="en-US" sz="3600" b="0" dirty="0" smtClean="0"/>
              <a:t>(</a:t>
            </a:r>
            <a:r>
              <a:rPr lang="el-GR" sz="3600" b="0" dirty="0" smtClean="0"/>
              <a:t>2</a:t>
            </a:r>
            <a:r>
              <a:rPr lang="en-US" sz="3600" b="0" dirty="0" smtClean="0"/>
              <a:t> </a:t>
            </a:r>
            <a:r>
              <a:rPr lang="el-GR" sz="3600" b="0" dirty="0"/>
              <a:t>από 2)</a:t>
            </a:r>
            <a:endParaRPr lang="el-GR" dirty="0"/>
          </a:p>
        </p:txBody>
      </p:sp>
      <p:sp>
        <p:nvSpPr>
          <p:cNvPr id="3" name="Θέση περιεχομένου 2"/>
          <p:cNvSpPr>
            <a:spLocks noGrp="1"/>
          </p:cNvSpPr>
          <p:nvPr>
            <p:ph idx="1"/>
          </p:nvPr>
        </p:nvSpPr>
        <p:spPr>
          <a:xfrm>
            <a:off x="457200" y="1196752"/>
            <a:ext cx="8229600" cy="1586791"/>
          </a:xfrm>
        </p:spPr>
        <p:txBody>
          <a:bodyPr>
            <a:normAutofit lnSpcReduction="10000"/>
          </a:bodyPr>
          <a:lstStyle/>
          <a:p>
            <a:r>
              <a:rPr lang="el-GR" dirty="0" smtClean="0"/>
              <a:t>Μεγάλη τιμή K-B σημαίνει πιο «ισχυρός» διαλύτης.</a:t>
            </a:r>
          </a:p>
          <a:p>
            <a:r>
              <a:rPr lang="el-GR" dirty="0" smtClean="0"/>
              <a:t>Γενικά, </a:t>
            </a:r>
            <a:r>
              <a:rPr lang="el-GR" b="1" dirty="0" smtClean="0"/>
              <a:t>αρωματικοί </a:t>
            </a:r>
            <a:r>
              <a:rPr lang="el-GR" dirty="0" smtClean="0"/>
              <a:t>υδρογονάνθρακες εμφανίζουν ψηλότερες τιμές Κ-Β από τους αλειφατικούς ή αλικυκλικούς.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pic>
        <p:nvPicPr>
          <p:cNvPr id="5" name="Picture 2" descr="Kauri gum unpolished s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852936"/>
            <a:ext cx="3096344" cy="2322258"/>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915816" y="5244587"/>
            <a:ext cx="3299341" cy="461665"/>
          </a:xfrm>
          <a:prstGeom prst="rect">
            <a:avLst/>
          </a:prstGeom>
        </p:spPr>
        <p:txBody>
          <a:bodyPr wrap="square">
            <a:spAutoFit/>
          </a:bodyPr>
          <a:lstStyle/>
          <a:p>
            <a:pPr algn="ctr"/>
            <a:r>
              <a:rPr lang="en-US" sz="1200" dirty="0">
                <a:latin typeface="+mn-lt"/>
                <a:hlinkClick r:id="rId3"/>
              </a:rPr>
              <a:t>Kauri gum unpolished side</a:t>
            </a:r>
            <a:r>
              <a:rPr lang="el-GR" sz="1200" dirty="0" smtClean="0">
                <a:latin typeface="+mn-lt"/>
              </a:rPr>
              <a:t>, από </a:t>
            </a:r>
            <a:r>
              <a:rPr lang="en-US" sz="1200" dirty="0">
                <a:latin typeface="+mn-lt"/>
              </a:rPr>
              <a:t>NEON ja</a:t>
            </a:r>
            <a:r>
              <a:rPr lang="el-GR" sz="1200" dirty="0" smtClean="0">
                <a:latin typeface="+mn-lt"/>
              </a:rPr>
              <a:t> διαθέσιμο με άδεια </a:t>
            </a:r>
            <a:r>
              <a:rPr lang="en-US" sz="1200" dirty="0">
                <a:latin typeface="+mn-lt"/>
                <a:hlinkClick r:id="rId4"/>
              </a:rPr>
              <a:t>CC BY-SA 3.0</a:t>
            </a:r>
            <a:endParaRPr lang="el-GR" sz="1200" dirty="0">
              <a:latin typeface="+mn-lt"/>
            </a:endParaRPr>
          </a:p>
        </p:txBody>
      </p:sp>
      <p:sp>
        <p:nvSpPr>
          <p:cNvPr id="7" name="Ορθογώνιο 6"/>
          <p:cNvSpPr/>
          <p:nvPr/>
        </p:nvSpPr>
        <p:spPr>
          <a:xfrm>
            <a:off x="539552" y="6158332"/>
            <a:ext cx="7715200" cy="276999"/>
          </a:xfrm>
          <a:prstGeom prst="rect">
            <a:avLst/>
          </a:prstGeom>
        </p:spPr>
        <p:txBody>
          <a:bodyPr wrap="square">
            <a:spAutoFit/>
          </a:bodyPr>
          <a:lstStyle/>
          <a:p>
            <a:r>
              <a:rPr lang="en-US" sz="1200" dirty="0">
                <a:latin typeface="+mn-lt"/>
              </a:rPr>
              <a:t>J. Burke, Solubility Parameters: Theory and Application, The Book and Paper Group, AIC, 1983, </a:t>
            </a:r>
            <a:r>
              <a:rPr lang="en-US" sz="1200" dirty="0">
                <a:latin typeface="+mn-lt"/>
                <a:hlinkClick r:id="rId5"/>
              </a:rPr>
              <a:t>conservation-us.org</a:t>
            </a:r>
            <a:endParaRPr lang="el-GR" sz="1200" dirty="0">
              <a:latin typeface="+mn-lt"/>
            </a:endParaRPr>
          </a:p>
        </p:txBody>
      </p:sp>
    </p:spTree>
    <p:extLst>
      <p:ext uri="{BB962C8B-B14F-4D97-AF65-F5344CB8AC3E}">
        <p14:creationId xmlns:p14="http://schemas.microsoft.com/office/powerpoint/2010/main" val="39422637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Βαθμός διαλυτότητας </a:t>
            </a:r>
            <a:r>
              <a:rPr lang="en-US" dirty="0"/>
              <a:t/>
            </a:r>
            <a:br>
              <a:rPr lang="en-US" dirty="0"/>
            </a:br>
            <a:r>
              <a:rPr lang="el-GR" dirty="0"/>
              <a:t>(</a:t>
            </a:r>
            <a:r>
              <a:rPr lang="en-US" dirty="0"/>
              <a:t>solubility grade</a:t>
            </a:r>
            <a:r>
              <a:rPr lang="el-GR" dirty="0"/>
              <a:t>, </a:t>
            </a:r>
            <a:r>
              <a:rPr lang="en-US" dirty="0"/>
              <a:t>SG</a:t>
            </a:r>
            <a:r>
              <a:rPr lang="en-US" dirty="0" smtClean="0"/>
              <a:t>)</a:t>
            </a:r>
            <a:r>
              <a:rPr lang="el-GR" dirty="0" smtClean="0"/>
              <a:t> </a:t>
            </a: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a:lnSpc>
                <a:spcPct val="100000"/>
              </a:lnSpc>
              <a:spcAft>
                <a:spcPts val="600"/>
              </a:spcAft>
            </a:pPr>
            <a:r>
              <a:rPr lang="el-GR" dirty="0"/>
              <a:t>Αποτέλεσμα ερευνητικού προγράμματος της </a:t>
            </a:r>
            <a:r>
              <a:rPr lang="en-US" dirty="0"/>
              <a:t>National Gallery of Art (</a:t>
            </a:r>
            <a:r>
              <a:rPr lang="el-GR" dirty="0"/>
              <a:t>Ουάσιγκτον)</a:t>
            </a:r>
          </a:p>
          <a:p>
            <a:pPr>
              <a:lnSpc>
                <a:spcPct val="100000"/>
              </a:lnSpc>
              <a:spcAft>
                <a:spcPts val="600"/>
              </a:spcAft>
            </a:pPr>
            <a:r>
              <a:rPr lang="el-GR" dirty="0"/>
              <a:t>Σε μίγματα </a:t>
            </a:r>
            <a:r>
              <a:rPr lang="el-GR" b="1" dirty="0"/>
              <a:t>πολυμερούς</a:t>
            </a:r>
            <a:r>
              <a:rPr lang="el-GR" dirty="0"/>
              <a:t> και </a:t>
            </a:r>
            <a:r>
              <a:rPr lang="en-US" b="1" i="1" dirty="0"/>
              <a:t>n</a:t>
            </a:r>
            <a:r>
              <a:rPr lang="el-GR" b="1" dirty="0"/>
              <a:t>-δωδεκανίου </a:t>
            </a:r>
            <a:r>
              <a:rPr lang="el-GR" dirty="0"/>
              <a:t>10%</a:t>
            </a:r>
            <a:r>
              <a:rPr lang="en-US" dirty="0"/>
              <a:t>w/v</a:t>
            </a:r>
            <a:r>
              <a:rPr lang="el-GR" dirty="0"/>
              <a:t> προστίθενται βαθμιαία ποσότητες </a:t>
            </a:r>
            <a:r>
              <a:rPr lang="el-GR" b="1" dirty="0"/>
              <a:t>τολουολίου</a:t>
            </a:r>
            <a:r>
              <a:rPr lang="el-GR" dirty="0"/>
              <a:t>.</a:t>
            </a:r>
          </a:p>
          <a:p>
            <a:pPr>
              <a:lnSpc>
                <a:spcPct val="100000"/>
              </a:lnSpc>
              <a:spcAft>
                <a:spcPts val="600"/>
              </a:spcAft>
            </a:pPr>
            <a:r>
              <a:rPr lang="el-GR" dirty="0"/>
              <a:t>Το διάλυμα αρχικά έχει ίζημα, ενώ η προσθήκη τολουολίου το κάνει διαυγές. </a:t>
            </a:r>
          </a:p>
          <a:p>
            <a:pPr>
              <a:lnSpc>
                <a:spcPct val="100000"/>
              </a:lnSpc>
              <a:spcAft>
                <a:spcPts val="600"/>
              </a:spcAft>
            </a:pPr>
            <a:r>
              <a:rPr lang="el-GR" dirty="0"/>
              <a:t>Ο βαθμός διαλυτότητας (</a:t>
            </a:r>
            <a:r>
              <a:rPr lang="en-US" dirty="0"/>
              <a:t>SG)</a:t>
            </a:r>
            <a:r>
              <a:rPr lang="el-GR" dirty="0"/>
              <a:t> είναι ο </a:t>
            </a:r>
            <a:r>
              <a:rPr lang="el-GR" b="1" dirty="0"/>
              <a:t>ελάχιστος όγκος τολουολίου </a:t>
            </a:r>
            <a:r>
              <a:rPr lang="el-GR" dirty="0"/>
              <a:t>μέχρι πλήρως </a:t>
            </a:r>
            <a:r>
              <a:rPr lang="el-GR" b="1" dirty="0"/>
              <a:t>διαυγούς</a:t>
            </a:r>
            <a:r>
              <a:rPr lang="el-GR" dirty="0"/>
              <a:t> διαλύματος.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4008655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Βαθμός διαλυτότητας </a:t>
            </a:r>
            <a:r>
              <a:rPr lang="en-US" dirty="0"/>
              <a:t/>
            </a:r>
            <a:br>
              <a:rPr lang="en-US" dirty="0"/>
            </a:br>
            <a:r>
              <a:rPr lang="el-GR" dirty="0"/>
              <a:t>(</a:t>
            </a:r>
            <a:r>
              <a:rPr lang="en-US" dirty="0"/>
              <a:t>solubility grade</a:t>
            </a:r>
            <a:r>
              <a:rPr lang="el-GR" dirty="0"/>
              <a:t>, </a:t>
            </a:r>
            <a:r>
              <a:rPr lang="en-US" dirty="0"/>
              <a:t>SG)</a:t>
            </a:r>
            <a:r>
              <a:rPr lang="el-GR" dirty="0"/>
              <a:t>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5394938" y="3573016"/>
            <a:ext cx="3312368" cy="1368152"/>
          </a:xfrm>
        </p:spPr>
        <p:txBody>
          <a:bodyPr>
            <a:normAutofit fontScale="70000" lnSpcReduction="20000"/>
          </a:bodyPr>
          <a:lstStyle/>
          <a:p>
            <a:pPr marL="0" indent="0">
              <a:buNone/>
            </a:pPr>
            <a:r>
              <a:rPr lang="en-US" dirty="0"/>
              <a:t>*   Acryloid B-72, (Rohm and Haas)</a:t>
            </a:r>
          </a:p>
          <a:p>
            <a:pPr marL="0" indent="0">
              <a:buNone/>
            </a:pPr>
            <a:r>
              <a:rPr lang="en-US" dirty="0"/>
              <a:t>**  Acryloid B-67, (Rohm and Haas)</a:t>
            </a:r>
          </a:p>
          <a:p>
            <a:pPr marL="0" indent="0">
              <a:buNone/>
            </a:pPr>
            <a:r>
              <a:rPr lang="en-US" dirty="0"/>
              <a:t>*** </a:t>
            </a:r>
            <a:r>
              <a:rPr lang="el-GR" dirty="0"/>
              <a:t>αντικαταστάθηκε από την </a:t>
            </a:r>
            <a:r>
              <a:rPr lang="en-US" dirty="0" smtClean="0"/>
              <a:t>Ketone-N</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54435501"/>
              </p:ext>
            </p:extLst>
          </p:nvPr>
        </p:nvGraphicFramePr>
        <p:xfrm>
          <a:off x="601711" y="1566328"/>
          <a:ext cx="4793227" cy="3657600"/>
        </p:xfrm>
        <a:graphic>
          <a:graphicData uri="http://schemas.openxmlformats.org/drawingml/2006/table">
            <a:tbl>
              <a:tblPr/>
              <a:tblGrid>
                <a:gridCol w="2304256"/>
                <a:gridCol w="1440160"/>
                <a:gridCol w="1048811"/>
              </a:tblGrid>
              <a:tr h="0">
                <a:tc>
                  <a:txBody>
                    <a:bodyPr/>
                    <a:lstStyle/>
                    <a:p>
                      <a:pPr algn="ctr"/>
                      <a:r>
                        <a:rPr lang="el-GR" dirty="0" smtClean="0">
                          <a:solidFill>
                            <a:schemeClr val="bg1"/>
                          </a:solidFill>
                        </a:rPr>
                        <a:t>Πολυμερές</a:t>
                      </a:r>
                      <a:endParaRPr lang="en-US" dirty="0">
                        <a:solidFill>
                          <a:schemeClr val="bg1"/>
                        </a:solidFill>
                      </a:endParaRPr>
                    </a:p>
                  </a:txBody>
                  <a:tcPr marL="57150" marR="57150" marT="57150" marB="57150">
                    <a:lnL>
                      <a:noFill/>
                    </a:lnL>
                    <a:lnR>
                      <a:noFill/>
                    </a:lnR>
                    <a:lnT>
                      <a:noFill/>
                    </a:lnT>
                    <a:lnB>
                      <a:noFill/>
                    </a:lnB>
                    <a:solidFill>
                      <a:schemeClr val="accent1">
                        <a:lumMod val="60000"/>
                        <a:lumOff val="40000"/>
                      </a:schemeClr>
                    </a:solidFill>
                  </a:tcPr>
                </a:tc>
                <a:tc>
                  <a:txBody>
                    <a:bodyPr/>
                    <a:lstStyle/>
                    <a:p>
                      <a:pPr algn="ctr"/>
                      <a:r>
                        <a:rPr lang="el-GR" dirty="0" smtClean="0">
                          <a:solidFill>
                            <a:schemeClr val="bg1"/>
                          </a:solidFill>
                        </a:rPr>
                        <a:t>Βαθμός διαλυτότητας</a:t>
                      </a:r>
                      <a:endParaRPr lang="en-US" dirty="0">
                        <a:solidFill>
                          <a:schemeClr val="bg1"/>
                        </a:solidFill>
                      </a:endParaRPr>
                    </a:p>
                  </a:txBody>
                  <a:tcPr marL="57150" marR="57150" marT="57150" marB="57150">
                    <a:lnL>
                      <a:noFill/>
                    </a:lnL>
                    <a:lnR>
                      <a:noFill/>
                    </a:lnR>
                    <a:lnT>
                      <a:noFill/>
                    </a:lnT>
                    <a:lnB>
                      <a:noFill/>
                    </a:lnB>
                    <a:solidFill>
                      <a:schemeClr val="accent1">
                        <a:lumMod val="60000"/>
                        <a:lumOff val="40000"/>
                      </a:schemeClr>
                    </a:solidFill>
                  </a:tcPr>
                </a:tc>
                <a:tc>
                  <a:txBody>
                    <a:bodyPr/>
                    <a:lstStyle/>
                    <a:p>
                      <a:pPr algn="ctr"/>
                      <a:r>
                        <a:rPr lang="en-US" dirty="0">
                          <a:solidFill>
                            <a:schemeClr val="bg1"/>
                          </a:solidFill>
                        </a:rPr>
                        <a:t>∂/MPa</a:t>
                      </a:r>
                      <a:r>
                        <a:rPr lang="en-US" baseline="30000" dirty="0">
                          <a:solidFill>
                            <a:schemeClr val="bg1"/>
                          </a:solidFill>
                        </a:rPr>
                        <a:t>½</a:t>
                      </a:r>
                      <a:endParaRPr lang="en-US" dirty="0">
                        <a:solidFill>
                          <a:schemeClr val="bg1"/>
                        </a:solidFill>
                      </a:endParaRPr>
                    </a:p>
                  </a:txBody>
                  <a:tcPr marL="57150" marR="57150" marT="57150" marB="57150">
                    <a:lnL>
                      <a:noFill/>
                    </a:lnL>
                    <a:lnR>
                      <a:noFill/>
                    </a:lnR>
                    <a:lnT>
                      <a:noFill/>
                    </a:lnT>
                    <a:lnB>
                      <a:noFill/>
                    </a:lnB>
                    <a:solidFill>
                      <a:schemeClr val="accent1">
                        <a:lumMod val="60000"/>
                        <a:lumOff val="40000"/>
                      </a:schemeClr>
                    </a:solidFill>
                  </a:tcPr>
                </a:tc>
              </a:tr>
              <a:tr h="0">
                <a:tc>
                  <a:txBody>
                    <a:bodyPr/>
                    <a:lstStyle/>
                    <a:p>
                      <a:pPr algn="l"/>
                      <a:r>
                        <a:rPr lang="el-GR" dirty="0" smtClean="0"/>
                        <a:t>Οξικός </a:t>
                      </a:r>
                      <a:r>
                        <a:rPr lang="el-GR" dirty="0" err="1" smtClean="0"/>
                        <a:t>πολυ</a:t>
                      </a:r>
                      <a:r>
                        <a:rPr lang="en-US" dirty="0" smtClean="0"/>
                        <a:t>-</a:t>
                      </a:r>
                      <a:r>
                        <a:rPr lang="el-GR" dirty="0" smtClean="0"/>
                        <a:t>βινυλεστέρας (</a:t>
                      </a:r>
                      <a:r>
                        <a:rPr lang="en-US" dirty="0" smtClean="0"/>
                        <a:t>PVA)</a:t>
                      </a:r>
                      <a:endParaRPr lang="en-US" dirty="0"/>
                    </a:p>
                  </a:txBody>
                  <a:tcPr marL="57150" marR="57150" marT="57150" marB="57150">
                    <a:lnL>
                      <a:noFill/>
                    </a:lnL>
                    <a:lnR>
                      <a:noFill/>
                    </a:lnR>
                    <a:lnT>
                      <a:noFill/>
                    </a:lnT>
                    <a:lnB>
                      <a:noFill/>
                    </a:lnB>
                    <a:solidFill>
                      <a:srgbClr val="E9EFF7"/>
                    </a:solidFill>
                  </a:tcPr>
                </a:tc>
                <a:tc>
                  <a:txBody>
                    <a:bodyPr/>
                    <a:lstStyle/>
                    <a:p>
                      <a:pPr algn="ctr"/>
                      <a:r>
                        <a:rPr lang="el-GR" dirty="0"/>
                        <a:t>89</a:t>
                      </a:r>
                    </a:p>
                  </a:txBody>
                  <a:tcPr marL="57150" marR="57150" marT="57150" marB="57150">
                    <a:lnL>
                      <a:noFill/>
                    </a:lnL>
                    <a:lnR>
                      <a:noFill/>
                    </a:lnR>
                    <a:lnT>
                      <a:noFill/>
                    </a:lnT>
                    <a:lnB>
                      <a:noFill/>
                    </a:lnB>
                    <a:solidFill>
                      <a:srgbClr val="E9EFF7"/>
                    </a:solidFill>
                  </a:tcPr>
                </a:tc>
                <a:tc>
                  <a:txBody>
                    <a:bodyPr/>
                    <a:lstStyle/>
                    <a:p>
                      <a:pPr algn="ctr"/>
                      <a:r>
                        <a:rPr lang="el-GR" dirty="0"/>
                        <a:t>18.05</a:t>
                      </a:r>
                    </a:p>
                  </a:txBody>
                  <a:tcPr marL="57150" marR="57150" marT="57150" marB="57150">
                    <a:lnL>
                      <a:noFill/>
                    </a:lnL>
                    <a:lnR>
                      <a:noFill/>
                    </a:lnR>
                    <a:lnT>
                      <a:noFill/>
                    </a:lnT>
                    <a:lnB>
                      <a:noFill/>
                    </a:lnB>
                    <a:solidFill>
                      <a:srgbClr val="E9EFF7"/>
                    </a:solidFill>
                  </a:tcPr>
                </a:tc>
              </a:tr>
              <a:tr h="0">
                <a:tc>
                  <a:txBody>
                    <a:bodyPr/>
                    <a:lstStyle/>
                    <a:p>
                      <a:pPr algn="l"/>
                      <a:r>
                        <a:rPr lang="en-US" dirty="0" smtClean="0"/>
                        <a:t>PMMA</a:t>
                      </a:r>
                      <a:endParaRPr lang="en-US" dirty="0"/>
                    </a:p>
                  </a:txBody>
                  <a:tcPr marL="57150" marR="57150" marT="57150" marB="57150">
                    <a:lnL>
                      <a:noFill/>
                    </a:lnL>
                    <a:lnR>
                      <a:noFill/>
                    </a:lnR>
                    <a:lnT>
                      <a:noFill/>
                    </a:lnT>
                    <a:lnB>
                      <a:noFill/>
                    </a:lnB>
                    <a:solidFill>
                      <a:schemeClr val="accent1">
                        <a:lumMod val="20000"/>
                        <a:lumOff val="80000"/>
                      </a:schemeClr>
                    </a:solidFill>
                  </a:tcPr>
                </a:tc>
                <a:tc>
                  <a:txBody>
                    <a:bodyPr/>
                    <a:lstStyle/>
                    <a:p>
                      <a:pPr algn="ctr"/>
                      <a:r>
                        <a:rPr lang="el-GR" dirty="0"/>
                        <a:t>87</a:t>
                      </a:r>
                    </a:p>
                  </a:txBody>
                  <a:tcPr marL="57150" marR="57150" marT="57150" marB="57150">
                    <a:lnL>
                      <a:noFill/>
                    </a:lnL>
                    <a:lnR>
                      <a:noFill/>
                    </a:lnR>
                    <a:lnT>
                      <a:noFill/>
                    </a:lnT>
                    <a:lnB>
                      <a:noFill/>
                    </a:lnB>
                    <a:solidFill>
                      <a:schemeClr val="accent1">
                        <a:lumMod val="20000"/>
                        <a:lumOff val="80000"/>
                      </a:schemeClr>
                    </a:solidFill>
                  </a:tcPr>
                </a:tc>
                <a:tc>
                  <a:txBody>
                    <a:bodyPr/>
                    <a:lstStyle/>
                    <a:p>
                      <a:pPr algn="ctr"/>
                      <a:r>
                        <a:rPr lang="el-GR" dirty="0"/>
                        <a:t>18.00</a:t>
                      </a:r>
                    </a:p>
                  </a:txBody>
                  <a:tcPr marL="57150" marR="57150" marT="57150" marB="57150">
                    <a:lnL>
                      <a:noFill/>
                    </a:lnL>
                    <a:lnR>
                      <a:noFill/>
                    </a:lnR>
                    <a:lnT>
                      <a:noFill/>
                    </a:lnT>
                    <a:lnB>
                      <a:noFill/>
                    </a:lnB>
                    <a:solidFill>
                      <a:schemeClr val="accent1">
                        <a:lumMod val="20000"/>
                        <a:lumOff val="80000"/>
                      </a:schemeClr>
                    </a:solidFill>
                  </a:tcPr>
                </a:tc>
              </a:tr>
              <a:tr h="0">
                <a:tc>
                  <a:txBody>
                    <a:bodyPr/>
                    <a:lstStyle/>
                    <a:p>
                      <a:pPr algn="l"/>
                      <a:r>
                        <a:rPr lang="en-US" dirty="0" smtClean="0"/>
                        <a:t>Paraloid® B-72*</a:t>
                      </a:r>
                      <a:endParaRPr lang="en-US" dirty="0"/>
                    </a:p>
                  </a:txBody>
                  <a:tcPr marL="57150" marR="57150" marT="57150" marB="57150">
                    <a:lnL>
                      <a:noFill/>
                    </a:lnL>
                    <a:lnR>
                      <a:noFill/>
                    </a:lnR>
                    <a:lnT>
                      <a:noFill/>
                    </a:lnT>
                    <a:lnB>
                      <a:noFill/>
                    </a:lnB>
                    <a:solidFill>
                      <a:srgbClr val="E9EFF7"/>
                    </a:solidFill>
                  </a:tcPr>
                </a:tc>
                <a:tc>
                  <a:txBody>
                    <a:bodyPr/>
                    <a:lstStyle/>
                    <a:p>
                      <a:pPr algn="ctr"/>
                      <a:r>
                        <a:rPr lang="el-GR" dirty="0"/>
                        <a:t>80</a:t>
                      </a:r>
                    </a:p>
                  </a:txBody>
                  <a:tcPr marL="57150" marR="57150" marT="57150" marB="57150">
                    <a:lnL>
                      <a:noFill/>
                    </a:lnL>
                    <a:lnR>
                      <a:noFill/>
                    </a:lnR>
                    <a:lnT>
                      <a:noFill/>
                    </a:lnT>
                    <a:lnB>
                      <a:noFill/>
                    </a:lnB>
                    <a:solidFill>
                      <a:srgbClr val="E9EFF7"/>
                    </a:solidFill>
                  </a:tcPr>
                </a:tc>
                <a:tc>
                  <a:txBody>
                    <a:bodyPr/>
                    <a:lstStyle/>
                    <a:p>
                      <a:pPr algn="ctr"/>
                      <a:r>
                        <a:rPr lang="el-GR" dirty="0"/>
                        <a:t>17.84</a:t>
                      </a:r>
                    </a:p>
                  </a:txBody>
                  <a:tcPr marL="57150" marR="57150" marT="57150" marB="57150">
                    <a:lnL>
                      <a:noFill/>
                    </a:lnL>
                    <a:lnR>
                      <a:noFill/>
                    </a:lnR>
                    <a:lnT>
                      <a:noFill/>
                    </a:lnT>
                    <a:lnB>
                      <a:noFill/>
                    </a:lnB>
                    <a:solidFill>
                      <a:srgbClr val="E9EFF7"/>
                    </a:solidFill>
                  </a:tcPr>
                </a:tc>
              </a:tr>
              <a:tr h="0">
                <a:tc>
                  <a:txBody>
                    <a:bodyPr/>
                    <a:lstStyle/>
                    <a:p>
                      <a:pPr algn="l"/>
                      <a:r>
                        <a:rPr lang="en-US" dirty="0" smtClean="0"/>
                        <a:t>PBMA</a:t>
                      </a:r>
                      <a:endParaRPr lang="en-US" dirty="0"/>
                    </a:p>
                  </a:txBody>
                  <a:tcPr marL="57150" marR="57150" marT="57150" marB="57150">
                    <a:lnL>
                      <a:noFill/>
                    </a:lnL>
                    <a:lnR>
                      <a:noFill/>
                    </a:lnR>
                    <a:lnT>
                      <a:noFill/>
                    </a:lnT>
                    <a:lnB>
                      <a:noFill/>
                    </a:lnB>
                    <a:solidFill>
                      <a:schemeClr val="accent1">
                        <a:lumMod val="20000"/>
                        <a:lumOff val="80000"/>
                      </a:schemeClr>
                    </a:solidFill>
                  </a:tcPr>
                </a:tc>
                <a:tc>
                  <a:txBody>
                    <a:bodyPr/>
                    <a:lstStyle/>
                    <a:p>
                      <a:pPr algn="ctr"/>
                      <a:r>
                        <a:rPr lang="el-GR" dirty="0"/>
                        <a:t>25</a:t>
                      </a:r>
                    </a:p>
                  </a:txBody>
                  <a:tcPr marL="57150" marR="57150" marT="57150" marB="57150">
                    <a:lnL>
                      <a:noFill/>
                    </a:lnL>
                    <a:lnR>
                      <a:noFill/>
                    </a:lnR>
                    <a:lnT>
                      <a:noFill/>
                    </a:lnT>
                    <a:lnB>
                      <a:noFill/>
                    </a:lnB>
                    <a:solidFill>
                      <a:schemeClr val="accent1">
                        <a:lumMod val="20000"/>
                        <a:lumOff val="80000"/>
                      </a:schemeClr>
                    </a:solidFill>
                  </a:tcPr>
                </a:tc>
                <a:tc>
                  <a:txBody>
                    <a:bodyPr/>
                    <a:lstStyle/>
                    <a:p>
                      <a:pPr algn="ctr"/>
                      <a:r>
                        <a:rPr lang="el-GR" dirty="0"/>
                        <a:t>16.58</a:t>
                      </a:r>
                    </a:p>
                  </a:txBody>
                  <a:tcPr marL="57150" marR="57150" marT="57150" marB="57150">
                    <a:lnL>
                      <a:noFill/>
                    </a:lnL>
                    <a:lnR>
                      <a:noFill/>
                    </a:lnR>
                    <a:lnT>
                      <a:noFill/>
                    </a:lnT>
                    <a:lnB>
                      <a:noFill/>
                    </a:lnB>
                    <a:solidFill>
                      <a:schemeClr val="accent1">
                        <a:lumMod val="20000"/>
                        <a:lumOff val="80000"/>
                      </a:schemeClr>
                    </a:solidFill>
                  </a:tcPr>
                </a:tc>
              </a:tr>
              <a:tr h="0">
                <a:tc>
                  <a:txBody>
                    <a:bodyPr/>
                    <a:lstStyle/>
                    <a:p>
                      <a:pPr algn="l"/>
                      <a:r>
                        <a:rPr lang="en-US" dirty="0" smtClean="0"/>
                        <a:t>Pi-BMA</a:t>
                      </a:r>
                      <a:endParaRPr lang="en-US" dirty="0"/>
                    </a:p>
                  </a:txBody>
                  <a:tcPr marL="57150" marR="57150" marT="57150" marB="57150">
                    <a:lnL>
                      <a:noFill/>
                    </a:lnL>
                    <a:lnR>
                      <a:noFill/>
                    </a:lnR>
                    <a:lnT>
                      <a:noFill/>
                    </a:lnT>
                    <a:lnB>
                      <a:noFill/>
                    </a:lnB>
                    <a:solidFill>
                      <a:srgbClr val="E9EFF7"/>
                    </a:solidFill>
                  </a:tcPr>
                </a:tc>
                <a:tc>
                  <a:txBody>
                    <a:bodyPr/>
                    <a:lstStyle/>
                    <a:p>
                      <a:pPr algn="ctr"/>
                      <a:r>
                        <a:rPr lang="el-GR" dirty="0"/>
                        <a:t>23</a:t>
                      </a:r>
                    </a:p>
                  </a:txBody>
                  <a:tcPr marL="57150" marR="57150" marT="57150" marB="57150">
                    <a:lnL>
                      <a:noFill/>
                    </a:lnL>
                    <a:lnR>
                      <a:noFill/>
                    </a:lnR>
                    <a:lnT>
                      <a:noFill/>
                    </a:lnT>
                    <a:lnB>
                      <a:noFill/>
                    </a:lnB>
                    <a:solidFill>
                      <a:srgbClr val="E9EFF7"/>
                    </a:solidFill>
                  </a:tcPr>
                </a:tc>
                <a:tc>
                  <a:txBody>
                    <a:bodyPr/>
                    <a:lstStyle/>
                    <a:p>
                      <a:pPr algn="ctr"/>
                      <a:r>
                        <a:rPr lang="el-GR" dirty="0"/>
                        <a:t>16.53</a:t>
                      </a:r>
                    </a:p>
                  </a:txBody>
                  <a:tcPr marL="57150" marR="57150" marT="57150" marB="57150">
                    <a:lnL>
                      <a:noFill/>
                    </a:lnL>
                    <a:lnR>
                      <a:noFill/>
                    </a:lnR>
                    <a:lnT>
                      <a:noFill/>
                    </a:lnT>
                    <a:lnB>
                      <a:noFill/>
                    </a:lnB>
                    <a:solidFill>
                      <a:srgbClr val="E9EFF7"/>
                    </a:solidFill>
                  </a:tcPr>
                </a:tc>
              </a:tr>
              <a:tr h="0">
                <a:tc>
                  <a:txBody>
                    <a:bodyPr/>
                    <a:lstStyle/>
                    <a:p>
                      <a:pPr algn="l"/>
                      <a:r>
                        <a:rPr lang="en-US" dirty="0" smtClean="0"/>
                        <a:t>Paraloid® B-67**</a:t>
                      </a:r>
                      <a:endParaRPr lang="en-US" dirty="0"/>
                    </a:p>
                  </a:txBody>
                  <a:tcPr marL="57150" marR="57150" marT="57150" marB="57150">
                    <a:lnL>
                      <a:noFill/>
                    </a:lnL>
                    <a:lnR>
                      <a:noFill/>
                    </a:lnR>
                    <a:lnT>
                      <a:noFill/>
                    </a:lnT>
                    <a:lnB>
                      <a:noFill/>
                    </a:lnB>
                    <a:solidFill>
                      <a:schemeClr val="accent1">
                        <a:lumMod val="20000"/>
                        <a:lumOff val="80000"/>
                      </a:schemeClr>
                    </a:solidFill>
                  </a:tcPr>
                </a:tc>
                <a:tc>
                  <a:txBody>
                    <a:bodyPr/>
                    <a:lstStyle/>
                    <a:p>
                      <a:pPr algn="ctr"/>
                      <a:r>
                        <a:rPr lang="el-GR" dirty="0"/>
                        <a:t>18</a:t>
                      </a:r>
                    </a:p>
                  </a:txBody>
                  <a:tcPr marL="57150" marR="57150" marT="57150" marB="57150">
                    <a:lnL>
                      <a:noFill/>
                    </a:lnL>
                    <a:lnR>
                      <a:noFill/>
                    </a:lnR>
                    <a:lnT>
                      <a:noFill/>
                    </a:lnT>
                    <a:lnB>
                      <a:noFill/>
                    </a:lnB>
                    <a:solidFill>
                      <a:schemeClr val="accent1">
                        <a:lumMod val="20000"/>
                        <a:lumOff val="80000"/>
                      </a:schemeClr>
                    </a:solidFill>
                  </a:tcPr>
                </a:tc>
                <a:tc>
                  <a:txBody>
                    <a:bodyPr/>
                    <a:lstStyle/>
                    <a:p>
                      <a:pPr algn="ctr"/>
                      <a:r>
                        <a:rPr lang="el-GR" dirty="0"/>
                        <a:t>16.41</a:t>
                      </a:r>
                    </a:p>
                  </a:txBody>
                  <a:tcPr marL="57150" marR="57150" marT="57150" marB="57150">
                    <a:lnL>
                      <a:noFill/>
                    </a:lnL>
                    <a:lnR>
                      <a:noFill/>
                    </a:lnR>
                    <a:lnT>
                      <a:noFill/>
                    </a:lnT>
                    <a:lnB>
                      <a:noFill/>
                    </a:lnB>
                    <a:solidFill>
                      <a:schemeClr val="accent1">
                        <a:lumMod val="20000"/>
                        <a:lumOff val="80000"/>
                      </a:schemeClr>
                    </a:solidFill>
                  </a:tcPr>
                </a:tc>
              </a:tr>
              <a:tr h="0">
                <a:tc>
                  <a:txBody>
                    <a:bodyPr/>
                    <a:lstStyle/>
                    <a:p>
                      <a:pPr algn="l"/>
                      <a:r>
                        <a:rPr lang="el-GR" dirty="0" smtClean="0"/>
                        <a:t>Ρητίνη</a:t>
                      </a:r>
                      <a:r>
                        <a:rPr lang="el-GR" baseline="0" dirty="0" smtClean="0"/>
                        <a:t> </a:t>
                      </a:r>
                      <a:r>
                        <a:rPr lang="en-US" dirty="0" smtClean="0"/>
                        <a:t>AW-2 (BASF)***</a:t>
                      </a:r>
                      <a:endParaRPr lang="en-US" dirty="0"/>
                    </a:p>
                  </a:txBody>
                  <a:tcPr marL="57150" marR="57150" marT="57150" marB="57150">
                    <a:lnL>
                      <a:noFill/>
                    </a:lnL>
                    <a:lnR>
                      <a:noFill/>
                    </a:lnR>
                    <a:lnT>
                      <a:noFill/>
                    </a:lnT>
                    <a:lnB>
                      <a:noFill/>
                    </a:lnB>
                    <a:solidFill>
                      <a:srgbClr val="E9EFF7"/>
                    </a:solidFill>
                  </a:tcPr>
                </a:tc>
                <a:tc>
                  <a:txBody>
                    <a:bodyPr/>
                    <a:lstStyle/>
                    <a:p>
                      <a:pPr algn="ctr"/>
                      <a:r>
                        <a:rPr lang="el-GR" dirty="0"/>
                        <a:t>4±4</a:t>
                      </a:r>
                    </a:p>
                  </a:txBody>
                  <a:tcPr marL="57150" marR="57150" marT="57150" marB="57150">
                    <a:lnL>
                      <a:noFill/>
                    </a:lnL>
                    <a:lnR>
                      <a:noFill/>
                    </a:lnR>
                    <a:lnT>
                      <a:noFill/>
                    </a:lnT>
                    <a:lnB>
                      <a:noFill/>
                    </a:lnB>
                    <a:solidFill>
                      <a:srgbClr val="E9EFF7"/>
                    </a:solidFill>
                  </a:tcPr>
                </a:tc>
                <a:tc>
                  <a:txBody>
                    <a:bodyPr/>
                    <a:lstStyle/>
                    <a:p>
                      <a:pPr algn="ctr"/>
                      <a:r>
                        <a:rPr lang="el-GR" dirty="0"/>
                        <a:t>±16.05</a:t>
                      </a:r>
                    </a:p>
                  </a:txBody>
                  <a:tcPr marL="57150" marR="57150" marT="57150" marB="57150">
                    <a:lnL>
                      <a:noFill/>
                    </a:lnL>
                    <a:lnR>
                      <a:noFill/>
                    </a:lnR>
                    <a:lnT>
                      <a:noFill/>
                    </a:lnT>
                    <a:lnB>
                      <a:noFill/>
                    </a:lnB>
                    <a:solidFill>
                      <a:srgbClr val="E9EFF7"/>
                    </a:solidFill>
                  </a:tcPr>
                </a:tc>
              </a:tr>
            </a:tbl>
          </a:graphicData>
        </a:graphic>
      </p:graphicFrame>
      <p:sp>
        <p:nvSpPr>
          <p:cNvPr id="6" name="Ορθογώνιο 5"/>
          <p:cNvSpPr/>
          <p:nvPr/>
        </p:nvSpPr>
        <p:spPr>
          <a:xfrm>
            <a:off x="395536" y="5233260"/>
            <a:ext cx="8594576" cy="276999"/>
          </a:xfrm>
          <a:prstGeom prst="rect">
            <a:avLst/>
          </a:prstGeom>
        </p:spPr>
        <p:txBody>
          <a:bodyPr wrap="square">
            <a:spAutoFit/>
          </a:bodyPr>
          <a:lstStyle/>
          <a:p>
            <a:r>
              <a:rPr lang="en-US" sz="1200" dirty="0">
                <a:latin typeface="+mn-lt"/>
              </a:rPr>
              <a:t>Ανασύνθεση από J. Burke, Solubility Parameters: Theory and Application, The Book and Paper Group, AIC, 1983, </a:t>
            </a:r>
            <a:r>
              <a:rPr lang="en-US" sz="1200" dirty="0">
                <a:latin typeface="+mn-lt"/>
                <a:hlinkClick r:id="rId2"/>
              </a:rPr>
              <a:t>c</a:t>
            </a:r>
            <a:r>
              <a:rPr lang="en-US" sz="1200" dirty="0" smtClean="0">
                <a:latin typeface="+mn-lt"/>
                <a:hlinkClick r:id="rId2"/>
              </a:rPr>
              <a:t>onservation-us.org</a:t>
            </a:r>
            <a:endParaRPr lang="el-GR" sz="1200" dirty="0">
              <a:latin typeface="+mn-lt"/>
            </a:endParaRPr>
          </a:p>
        </p:txBody>
      </p:sp>
    </p:spTree>
    <p:extLst>
      <p:ext uri="{BB962C8B-B14F-4D97-AF65-F5344CB8AC3E}">
        <p14:creationId xmlns:p14="http://schemas.microsoft.com/office/powerpoint/2010/main" val="9411344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57200" y="1025352"/>
            <a:ext cx="8363272" cy="5832648"/>
          </a:xfrm>
        </p:spPr>
        <p:txBody>
          <a:bodyPr>
            <a:noAutofit/>
          </a:bodyPr>
          <a:lstStyle/>
          <a:p>
            <a:pPr marL="503238" lvl="0" indent="-503238" fontAlgn="base">
              <a:lnSpc>
                <a:spcPct val="80000"/>
              </a:lnSpc>
              <a:spcAft>
                <a:spcPts val="600"/>
              </a:spcAft>
              <a:buFont typeface="Wingdings" panose="05000000000000000000" pitchFamily="2" charset="2"/>
              <a:buChar char="§"/>
            </a:pPr>
            <a:r>
              <a:rPr lang="el-GR" sz="1800" dirty="0">
                <a:ea typeface="Calibri" pitchFamily="34" charset="0"/>
                <a:cs typeface="Times New Roman" pitchFamily="18" charset="0"/>
              </a:rPr>
              <a:t>McMurry John, Οργανική Χημεία, Πανεπιστημιακές Εκδόσεις Κρήτης, 2012 (ενιαίος τόμος</a:t>
            </a:r>
            <a:r>
              <a:rPr lang="el-GR" sz="1800" dirty="0" smtClean="0">
                <a:ea typeface="Calibri" pitchFamily="34" charset="0"/>
                <a:cs typeface="Times New Roman" pitchFamily="18" charset="0"/>
              </a:rPr>
              <a:t>)</a:t>
            </a:r>
            <a:endParaRPr lang="el-GR" sz="1800" dirty="0">
              <a:ea typeface="Calibri" pitchFamily="34" charset="0"/>
              <a:cs typeface="Times New Roman" pitchFamily="18" charset="0"/>
            </a:endParaRPr>
          </a:p>
          <a:p>
            <a:pPr marL="503238" lvl="0" indent="-503238" fontAlgn="base">
              <a:lnSpc>
                <a:spcPct val="80000"/>
              </a:lnSpc>
              <a:spcAft>
                <a:spcPts val="600"/>
              </a:spcAft>
              <a:buFont typeface="Wingdings" panose="05000000000000000000" pitchFamily="2" charset="2"/>
              <a:buChar char="§"/>
            </a:pPr>
            <a:r>
              <a:rPr lang="en-US" sz="1800" dirty="0">
                <a:ea typeface="Calibri" pitchFamily="34" charset="0"/>
                <a:cs typeface="Times New Roman" pitchFamily="18" charset="0"/>
              </a:rPr>
              <a:t>Callister, W. D., </a:t>
            </a:r>
            <a:r>
              <a:rPr lang="el-GR" sz="1800" dirty="0">
                <a:ea typeface="Calibri" pitchFamily="34" charset="0"/>
                <a:cs typeface="Times New Roman" pitchFamily="18" charset="0"/>
              </a:rPr>
              <a:t>Επιστήμη και Τεχνολογία των Υλικών, Εκδ. Τζιόλα, Θεσσαλονίκη 2003</a:t>
            </a:r>
            <a:r>
              <a:rPr lang="en-US" sz="1800" dirty="0" smtClean="0">
                <a:ea typeface="Calibri" pitchFamily="34" charset="0"/>
                <a:cs typeface="Times New Roman" pitchFamily="18" charset="0"/>
              </a:rPr>
              <a:t>.</a:t>
            </a:r>
            <a:endParaRPr lang="el-GR" sz="1800" dirty="0" smtClean="0">
              <a:ea typeface="Calibri" pitchFamily="34" charset="0"/>
              <a:cs typeface="Times New Roman" pitchFamily="18" charset="0"/>
            </a:endParaRPr>
          </a:p>
          <a:p>
            <a:pPr marL="503238" lvl="0" indent="-503238" fontAlgn="base">
              <a:lnSpc>
                <a:spcPct val="80000"/>
              </a:lnSpc>
              <a:spcAft>
                <a:spcPts val="600"/>
              </a:spcAft>
              <a:buFont typeface="Wingdings" panose="05000000000000000000" pitchFamily="2" charset="2"/>
              <a:buChar char="§"/>
            </a:pPr>
            <a:r>
              <a:rPr lang="en-US" sz="1800" dirty="0" smtClean="0">
                <a:ea typeface="Calibri" pitchFamily="34" charset="0"/>
                <a:cs typeface="Times New Roman" pitchFamily="18" charset="0"/>
              </a:rPr>
              <a:t>G. Strobl, The Physics of Polymers, 2007, Springer, New York</a:t>
            </a:r>
          </a:p>
          <a:p>
            <a:pPr marL="503238" lvl="0" indent="-503238" fontAlgn="base">
              <a:lnSpc>
                <a:spcPct val="80000"/>
              </a:lnSpc>
              <a:spcAft>
                <a:spcPts val="600"/>
              </a:spcAft>
              <a:buFont typeface="Wingdings" panose="05000000000000000000" pitchFamily="2" charset="2"/>
              <a:buChar char="§"/>
            </a:pPr>
            <a:r>
              <a:rPr lang="en-US" sz="1800" dirty="0" smtClean="0">
                <a:ea typeface="Calibri" pitchFamily="34" charset="0"/>
                <a:cs typeface="Times New Roman" pitchFamily="18" charset="0"/>
              </a:rPr>
              <a:t>C. E. Carraher, Giant Molecules, 2003, </a:t>
            </a:r>
            <a:r>
              <a:rPr lang="en-US" sz="1800" dirty="0"/>
              <a:t>John Wiley &amp; Sons, Inc., Hoboken, New </a:t>
            </a:r>
            <a:r>
              <a:rPr lang="en-US" sz="1800" dirty="0" smtClean="0"/>
              <a:t>Jersey</a:t>
            </a:r>
          </a:p>
          <a:p>
            <a:pPr marL="503238" lvl="0" indent="-503238" fontAlgn="base">
              <a:lnSpc>
                <a:spcPct val="80000"/>
              </a:lnSpc>
              <a:spcAft>
                <a:spcPts val="600"/>
              </a:spcAft>
              <a:buFont typeface="Wingdings" panose="05000000000000000000" pitchFamily="2" charset="2"/>
              <a:buChar char="§"/>
            </a:pPr>
            <a:r>
              <a:rPr lang="en-US" sz="1800" dirty="0" smtClean="0"/>
              <a:t>J. Bicerano, </a:t>
            </a:r>
            <a:r>
              <a:rPr lang="en-US" sz="1800" i="1" dirty="0" smtClean="0"/>
              <a:t>Encyclopedia </a:t>
            </a:r>
            <a:r>
              <a:rPr lang="en-US" sz="1800" i="1" dirty="0"/>
              <a:t>of Polymer Science and Technology</a:t>
            </a:r>
            <a:r>
              <a:rPr lang="en-US" sz="1800" dirty="0"/>
              <a:t>. Copyright John Wiley &amp; Sons, Inc</a:t>
            </a:r>
            <a:r>
              <a:rPr lang="en-US" sz="1800" dirty="0" smtClean="0"/>
              <a:t>., </a:t>
            </a:r>
            <a:r>
              <a:rPr lang="el-GR" sz="1800" dirty="0" smtClean="0"/>
              <a:t>σελ. 655-677</a:t>
            </a:r>
          </a:p>
          <a:p>
            <a:pPr marL="503238" lvl="0" indent="-503238" fontAlgn="base">
              <a:lnSpc>
                <a:spcPct val="80000"/>
              </a:lnSpc>
              <a:spcAft>
                <a:spcPts val="600"/>
              </a:spcAft>
              <a:buFont typeface="Wingdings" panose="05000000000000000000" pitchFamily="2" charset="2"/>
              <a:buChar char="§"/>
            </a:pPr>
            <a:r>
              <a:rPr lang="en-US" sz="1800" dirty="0" smtClean="0">
                <a:ea typeface="Calibri" pitchFamily="34" charset="0"/>
                <a:cs typeface="Times New Roman" pitchFamily="18" charset="0"/>
              </a:rPr>
              <a:t>J. W. Wicks, F. N. Jones, S. P. Pappas and D. A. Douglas, Organic Coatings, 2007, </a:t>
            </a:r>
            <a:r>
              <a:rPr lang="en-US" sz="1800" dirty="0"/>
              <a:t>John Wiley &amp; Sons, Inc., Hoboken, New Jersey</a:t>
            </a:r>
            <a:r>
              <a:rPr lang="en-US" sz="1800" dirty="0" smtClean="0">
                <a:ea typeface="Calibri" pitchFamily="34" charset="0"/>
                <a:cs typeface="Times New Roman" pitchFamily="18" charset="0"/>
              </a:rPr>
              <a:t> </a:t>
            </a:r>
          </a:p>
          <a:p>
            <a:pPr marL="503238" indent="-503238" fontAlgn="base">
              <a:lnSpc>
                <a:spcPct val="80000"/>
              </a:lnSpc>
              <a:spcAft>
                <a:spcPts val="600"/>
              </a:spcAft>
              <a:buFont typeface="Wingdings" panose="05000000000000000000" pitchFamily="2" charset="2"/>
              <a:buChar char="§"/>
            </a:pPr>
            <a:r>
              <a:rPr lang="en-US" sz="1800" dirty="0">
                <a:ea typeface="Calibri" pitchFamily="34" charset="0"/>
                <a:cs typeface="Times New Roman" pitchFamily="18" charset="0"/>
              </a:rPr>
              <a:t>Y. Shashoua, Conservation of Plastics, 2008, Butterworth-Heinemann/Elsevier, </a:t>
            </a:r>
            <a:r>
              <a:rPr lang="en-US" sz="1800" dirty="0" smtClean="0">
                <a:ea typeface="Calibri" pitchFamily="34" charset="0"/>
                <a:cs typeface="Times New Roman" pitchFamily="18" charset="0"/>
              </a:rPr>
              <a:t>Oxford</a:t>
            </a:r>
            <a:endParaRPr lang="el-GR" sz="1800" dirty="0" smtClean="0">
              <a:ea typeface="Calibri" pitchFamily="34" charset="0"/>
              <a:cs typeface="Times New Roman" pitchFamily="18" charset="0"/>
            </a:endParaRPr>
          </a:p>
          <a:p>
            <a:pPr marL="503238" indent="-503238">
              <a:lnSpc>
                <a:spcPct val="80000"/>
              </a:lnSpc>
              <a:spcAft>
                <a:spcPts val="600"/>
              </a:spcAft>
            </a:pPr>
            <a:r>
              <a:rPr lang="en-US" sz="1800" dirty="0" smtClean="0">
                <a:ea typeface="Calibri" pitchFamily="34" charset="0"/>
                <a:cs typeface="Times New Roman" pitchFamily="18" charset="0"/>
              </a:rPr>
              <a:t>M. R. Schilling, </a:t>
            </a:r>
            <a:r>
              <a:rPr lang="en-US" sz="1800" dirty="0" smtClean="0"/>
              <a:t>The </a:t>
            </a:r>
            <a:r>
              <a:rPr lang="en-US" sz="1800" dirty="0"/>
              <a:t>Glass Transition of Materials Used in </a:t>
            </a:r>
            <a:r>
              <a:rPr lang="en-US" sz="1800" dirty="0" smtClean="0"/>
              <a:t>Conservation, </a:t>
            </a:r>
            <a:r>
              <a:rPr lang="en-US" sz="1800" i="1" dirty="0" smtClean="0"/>
              <a:t>Studies </a:t>
            </a:r>
            <a:r>
              <a:rPr lang="en-US" sz="1800" i="1" dirty="0"/>
              <a:t>in Conservation</a:t>
            </a:r>
            <a:r>
              <a:rPr lang="en-US" sz="1800" dirty="0"/>
              <a:t>, Vol. 34, No. 3 (Aug., 1989), pp. 110-116 </a:t>
            </a:r>
            <a:endParaRPr lang="en-US" sz="1800" dirty="0">
              <a:ea typeface="Calibri" pitchFamily="34" charset="0"/>
              <a:cs typeface="Times New Roman" pitchFamily="18" charset="0"/>
            </a:endParaRPr>
          </a:p>
          <a:p>
            <a:pPr marL="503238" lvl="0" indent="-503238" fontAlgn="base">
              <a:lnSpc>
                <a:spcPct val="80000"/>
              </a:lnSpc>
              <a:spcAft>
                <a:spcPts val="600"/>
              </a:spcAft>
              <a:buFont typeface="Wingdings" panose="05000000000000000000" pitchFamily="2" charset="2"/>
              <a:buChar char="§"/>
            </a:pPr>
            <a:r>
              <a:rPr lang="en-US" sz="1800" dirty="0" smtClean="0">
                <a:ea typeface="Calibri" pitchFamily="34" charset="0"/>
                <a:cs typeface="Times New Roman" pitchFamily="18" charset="0"/>
              </a:rPr>
              <a:t>C. V. Horie, Materials for Conservation, 2010, Butterworth-Heinemann/Elsevier, Oxford</a:t>
            </a:r>
            <a:r>
              <a:rPr lang="en-US" sz="1800" dirty="0"/>
              <a:t> </a:t>
            </a:r>
            <a:endParaRPr lang="el-GR" sz="1800" dirty="0" smtClean="0"/>
          </a:p>
          <a:p>
            <a:pPr marL="503238" lvl="0" indent="-503238" fontAlgn="base">
              <a:lnSpc>
                <a:spcPct val="80000"/>
              </a:lnSpc>
              <a:spcAft>
                <a:spcPts val="600"/>
              </a:spcAft>
              <a:buFont typeface="Wingdings" panose="05000000000000000000" pitchFamily="2" charset="2"/>
              <a:buChar char="§"/>
            </a:pPr>
            <a:r>
              <a:rPr lang="en-US" sz="1800" dirty="0" smtClean="0"/>
              <a:t>J</a:t>
            </a:r>
            <a:r>
              <a:rPr lang="en-US" sz="1800" dirty="0"/>
              <a:t>. Burke, Solubility Parameters: Theory and Application, </a:t>
            </a:r>
            <a:r>
              <a:rPr lang="en-US" sz="1800" i="1" dirty="0"/>
              <a:t>The Book and Paper Group</a:t>
            </a:r>
            <a:r>
              <a:rPr lang="en-US" sz="1800" dirty="0"/>
              <a:t>, AIC, 1983,</a:t>
            </a:r>
            <a:r>
              <a:rPr lang="en-US" sz="1800" b="1" dirty="0"/>
              <a:t> </a:t>
            </a:r>
            <a:r>
              <a:rPr lang="en-US" sz="1800" dirty="0"/>
              <a:t>http://cool.conservation-us.org/coolaic/sg/bpg/annual/v03/bp03-04.html</a:t>
            </a:r>
            <a:endParaRPr lang="el-GR" sz="1800" dirty="0" smtClean="0">
              <a:ea typeface="Calibri" pitchFamily="34" charset="0"/>
              <a:cs typeface="Times New Roman" pitchFamily="18" charset="0"/>
            </a:endParaRPr>
          </a:p>
          <a:p>
            <a:pPr marL="503238" indent="-503238" fontAlgn="base">
              <a:lnSpc>
                <a:spcPct val="80000"/>
              </a:lnSpc>
              <a:spcAft>
                <a:spcPts val="600"/>
              </a:spcAft>
              <a:buFont typeface="Wingdings" panose="05000000000000000000" pitchFamily="2" charset="2"/>
              <a:buChar char="§"/>
            </a:pPr>
            <a:r>
              <a:rPr lang="en-US" sz="1800" dirty="0"/>
              <a:t>ASTM D6038 </a:t>
            </a:r>
            <a:r>
              <a:rPr lang="en-US" sz="1800" dirty="0" smtClean="0"/>
              <a:t>– 14</a:t>
            </a:r>
            <a:r>
              <a:rPr lang="el-GR" sz="1800" dirty="0" smtClean="0"/>
              <a:t>, </a:t>
            </a:r>
            <a:r>
              <a:rPr lang="en-US" sz="1800" dirty="0" smtClean="0"/>
              <a:t>Standard </a:t>
            </a:r>
            <a:r>
              <a:rPr lang="en-US" sz="1800" dirty="0"/>
              <a:t>Test Methods for Determining the Compatibility of Resin/Solvent Mixtures by Precipitation Temperature (Cloud Point)</a:t>
            </a:r>
          </a:p>
          <a:p>
            <a:pPr marL="503238" lvl="0" indent="-503238" fontAlgn="base">
              <a:lnSpc>
                <a:spcPct val="80000"/>
              </a:lnSpc>
              <a:spcAft>
                <a:spcPts val="600"/>
              </a:spcAft>
              <a:buFont typeface="Wingdings" panose="05000000000000000000" pitchFamily="2" charset="2"/>
              <a:buChar char="§"/>
            </a:pPr>
            <a:endParaRPr lang="en-US" sz="1800" dirty="0" smtClean="0">
              <a:ea typeface="Calibri" pitchFamily="34" charset="0"/>
              <a:cs typeface="Times New Roman" pitchFamily="18" charset="0"/>
            </a:endParaRPr>
          </a:p>
          <a:p>
            <a:pPr marL="0" lvl="0" indent="0" fontAlgn="base">
              <a:lnSpc>
                <a:spcPct val="80000"/>
              </a:lnSpc>
              <a:spcAft>
                <a:spcPts val="600"/>
              </a:spcAft>
              <a:buNone/>
            </a:pPr>
            <a:endParaRPr lang="en-US" sz="1800" dirty="0">
              <a:ea typeface="Calibri" pitchFamily="34" charset="0"/>
              <a:cs typeface="Times New Roman" pitchFamily="18" charset="0"/>
            </a:endParaRPr>
          </a:p>
          <a:p>
            <a:pPr>
              <a:lnSpc>
                <a:spcPct val="80000"/>
              </a:lnSpc>
              <a:spcAft>
                <a:spcPts val="600"/>
              </a:spcAft>
            </a:pPr>
            <a:endParaRPr lang="el-GR" sz="1800" dirty="0" smtClean="0"/>
          </a:p>
        </p:txBody>
      </p:sp>
      <p:sp>
        <p:nvSpPr>
          <p:cNvPr id="4" name="3 - Θέση αριθμού διαφάνειας"/>
          <p:cNvSpPr>
            <a:spLocks noGrp="1"/>
          </p:cNvSpPr>
          <p:nvPr>
            <p:ph type="sldNum" sz="quarter" idx="12"/>
          </p:nvPr>
        </p:nvSpPr>
        <p:spPr>
          <a:xfrm>
            <a:off x="6948264" y="6356350"/>
            <a:ext cx="1738536" cy="365125"/>
          </a:xfrm>
        </p:spPr>
        <p:txBody>
          <a:bodyPr/>
          <a:lstStyle/>
          <a:p>
            <a:fld id="{D3F1D1C4-C2D9-4231-9FB2-B2D9D97AA41D}"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31562377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el-GR" dirty="0"/>
              <a:t>Θερμοσκληρυνόμενα πολυμερή</a:t>
            </a:r>
            <a:endParaRPr lang="el-GR" dirty="0" smtClean="0"/>
          </a:p>
        </p:txBody>
      </p:sp>
      <p:sp>
        <p:nvSpPr>
          <p:cNvPr id="54275" name="Rectangle 3"/>
          <p:cNvSpPr>
            <a:spLocks noGrp="1" noChangeArrowheads="1"/>
          </p:cNvSpPr>
          <p:nvPr>
            <p:ph idx="1"/>
          </p:nvPr>
        </p:nvSpPr>
        <p:spPr/>
        <p:txBody>
          <a:bodyPr>
            <a:noAutofit/>
          </a:bodyPr>
          <a:lstStyle/>
          <a:p>
            <a:pPr eaLnBrk="1" hangingPunct="1">
              <a:lnSpc>
                <a:spcPct val="80000"/>
              </a:lnSpc>
            </a:pPr>
            <a:r>
              <a:rPr lang="el-GR" dirty="0" smtClean="0"/>
              <a:t>Η θέρμανση σε εξαιρετικά υψηλές θερμοκρασίες θα προκαλέσει καταπόνηση αυτών των δεσμών διασταυρώσεων (σταυροδεσμών), και υποβάθμιση του πολυμερούς. </a:t>
            </a:r>
          </a:p>
          <a:p>
            <a:pPr eaLnBrk="1" hangingPunct="1">
              <a:lnSpc>
                <a:spcPct val="80000"/>
              </a:lnSpc>
            </a:pPr>
            <a:r>
              <a:rPr lang="el-GR" dirty="0" smtClean="0"/>
              <a:t>Τα θερμοσκληρυνόμενα πολυμερή είναι γενικώς σκληρότερα, ισχυρότερα και πιο εύθραυστα από τα θερμοπλαστικά. </a:t>
            </a:r>
          </a:p>
          <a:p>
            <a:pPr eaLnBrk="1" hangingPunct="1">
              <a:lnSpc>
                <a:spcPct val="80000"/>
              </a:lnSpc>
            </a:pPr>
            <a:r>
              <a:rPr lang="el-GR" dirty="0" smtClean="0"/>
              <a:t>Τα περισσότερα διασταυρωμένα και δικτυωμένα πολυμερή, στα οποία περιλαμβάνεται το </a:t>
            </a:r>
            <a:r>
              <a:rPr lang="el-GR" b="1" dirty="0" smtClean="0"/>
              <a:t>βουλκανισμένο καουτσούκ</a:t>
            </a:r>
            <a:r>
              <a:rPr lang="el-GR" dirty="0" smtClean="0"/>
              <a:t>, τα </a:t>
            </a:r>
            <a:r>
              <a:rPr lang="el-GR" b="1" dirty="0" smtClean="0"/>
              <a:t>εποξειδικά</a:t>
            </a:r>
            <a:r>
              <a:rPr lang="el-GR" dirty="0" smtClean="0"/>
              <a:t>, τα </a:t>
            </a:r>
            <a:r>
              <a:rPr lang="el-GR" b="1" dirty="0" smtClean="0"/>
              <a:t>φαινολικά</a:t>
            </a:r>
            <a:r>
              <a:rPr lang="el-GR" dirty="0" smtClean="0"/>
              <a:t> και κάποιες </a:t>
            </a:r>
            <a:r>
              <a:rPr lang="el-GR" b="1" dirty="0" smtClean="0"/>
              <a:t>πολυεστερικές ρητίνες</a:t>
            </a:r>
            <a:r>
              <a:rPr lang="el-GR" dirty="0" smtClean="0"/>
              <a:t>, είναι θερμοσκληρυνόμενα.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994584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«Επιστήμη Υλικών ΙΙ (Θ). Ενότητα 11</a:t>
            </a:r>
            <a:r>
              <a:rPr lang="en-US" sz="2000" dirty="0" smtClean="0"/>
              <a:t>:</a:t>
            </a:r>
            <a:r>
              <a:rPr lang="el-GR" sz="2000" dirty="0" smtClean="0"/>
              <a:t> </a:t>
            </a:r>
            <a:r>
              <a:rPr lang="el-GR" sz="2000" dirty="0"/>
              <a:t>Πολυμερή και συνθετικές </a:t>
            </a:r>
            <a:r>
              <a:rPr lang="el-GR" sz="2000" dirty="0" smtClean="0"/>
              <a:t>ρητίνες (γ’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5580022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627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696074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solidFill>
                  <a:prstClr val="black"/>
                </a:solidFill>
              </a:rPr>
              <a:t>Callister W. D.</a:t>
            </a:r>
            <a:r>
              <a:rPr lang="el-GR" sz="2000" dirty="0">
                <a:solidFill>
                  <a:prstClr val="black"/>
                </a:solidFill>
              </a:rPr>
              <a:t>,</a:t>
            </a:r>
            <a:r>
              <a:rPr lang="en-US" sz="2000" dirty="0">
                <a:solidFill>
                  <a:prstClr val="black"/>
                </a:solidFill>
              </a:rPr>
              <a:t> </a:t>
            </a:r>
            <a:r>
              <a:rPr lang="el-GR" sz="2000" i="1" dirty="0">
                <a:solidFill>
                  <a:prstClr val="black"/>
                </a:solidFill>
              </a:rPr>
              <a:t>Εισαγωγή στην Επιστήμη και Τεχνολογία των Υλικών</a:t>
            </a:r>
            <a:r>
              <a:rPr lang="el-GR" sz="2000" dirty="0">
                <a:solidFill>
                  <a:prstClr val="black"/>
                </a:solidFill>
              </a:rPr>
              <a:t>, Εκδ. </a:t>
            </a:r>
            <a:r>
              <a:rPr lang="el-GR" sz="2000" dirty="0" smtClean="0">
                <a:solidFill>
                  <a:prstClr val="black"/>
                </a:solidFill>
              </a:rPr>
              <a:t>Τζιόλα</a:t>
            </a:r>
          </a:p>
          <a:p>
            <a:pPr marL="457200" indent="-457200">
              <a:buFont typeface="+mj-lt"/>
              <a:buAutoNum type="arabicPeriod"/>
            </a:pPr>
            <a:r>
              <a:rPr lang="el-GR" sz="2000" dirty="0">
                <a:solidFill>
                  <a:prstClr val="black"/>
                </a:solidFill>
                <a:ea typeface="Calibri" pitchFamily="34" charset="0"/>
                <a:cs typeface="Times New Roman" pitchFamily="18" charset="0"/>
              </a:rPr>
              <a:t>Η </a:t>
            </a:r>
            <a:r>
              <a:rPr lang="el-GR" sz="2000" dirty="0" smtClean="0">
                <a:solidFill>
                  <a:prstClr val="black"/>
                </a:solidFill>
                <a:ea typeface="Calibri" pitchFamily="34" charset="0"/>
                <a:cs typeface="Times New Roman" pitchFamily="18" charset="0"/>
              </a:rPr>
              <a:t>φωτογραφία στη σελίδα 35 </a:t>
            </a:r>
            <a:r>
              <a:rPr lang="el-GR" sz="2000" dirty="0">
                <a:solidFill>
                  <a:prstClr val="black"/>
                </a:solidFill>
                <a:ea typeface="Calibri" pitchFamily="34" charset="0"/>
                <a:cs typeface="Times New Roman" pitchFamily="18" charset="0"/>
              </a:rPr>
              <a:t>παραχωρήθηκε από την </a:t>
            </a:r>
            <a:r>
              <a:rPr lang="en-US" sz="2000" dirty="0">
                <a:solidFill>
                  <a:prstClr val="black"/>
                </a:solidFill>
                <a:ea typeface="Calibri" pitchFamily="34" charset="0"/>
                <a:cs typeface="Times New Roman" pitchFamily="18" charset="0"/>
              </a:rPr>
              <a:t>P. J. Phillips. </a:t>
            </a:r>
            <a:r>
              <a:rPr lang="el-GR" sz="2000" dirty="0">
                <a:solidFill>
                  <a:prstClr val="black"/>
                </a:solidFill>
                <a:ea typeface="Calibri" pitchFamily="34" charset="0"/>
                <a:cs typeface="Times New Roman" pitchFamily="18" charset="0"/>
              </a:rPr>
              <a:t>Πρώτη δημοσίευση: </a:t>
            </a:r>
            <a:r>
              <a:rPr lang="en-US" sz="2000" dirty="0">
                <a:solidFill>
                  <a:prstClr val="black"/>
                </a:solidFill>
                <a:ea typeface="Calibri" pitchFamily="34" charset="0"/>
                <a:cs typeface="Times New Roman" pitchFamily="18" charset="0"/>
              </a:rPr>
              <a:t>R. Bartnikas and R. M. Eichhorn, Engineering Dielectrics, Vol. IIA, Electrical Properties of Solid Insulating Materials: Molecular Structure and Electrical Behavior. Copyright ASTM, 1916 Race Street, Philadelphia, PA 19103. </a:t>
            </a:r>
            <a:r>
              <a:rPr lang="en-US" sz="2000" dirty="0" smtClean="0">
                <a:solidFill>
                  <a:prstClr val="black"/>
                </a:solidFill>
                <a:ea typeface="Calibri" pitchFamily="34" charset="0"/>
                <a:cs typeface="Times New Roman" pitchFamily="18" charset="0"/>
              </a:rPr>
              <a:t>Callister</a:t>
            </a:r>
          </a:p>
          <a:p>
            <a:pPr marL="457200" indent="-457200">
              <a:buFont typeface="+mj-lt"/>
              <a:buAutoNum type="arabicPeriod"/>
            </a:pPr>
            <a:r>
              <a:rPr lang="en-US" sz="2000" dirty="0"/>
              <a:t>J. Burke, Solubility Parameters: Theory and Application, The Book and Paper Group, AIC, 1983, </a:t>
            </a:r>
            <a:r>
              <a:rPr lang="en-US" sz="2000" dirty="0" smtClean="0">
                <a:hlinkClick r:id="rId3"/>
              </a:rPr>
              <a:t>conservation-us.org</a:t>
            </a:r>
            <a:endParaRPr lang="el-GR" sz="2000" dirty="0" smtClean="0"/>
          </a:p>
          <a:p>
            <a:pPr marL="457200" indent="-457200">
              <a:buFont typeface="+mj-lt"/>
              <a:buAutoNum type="arabicPeriod"/>
            </a:pPr>
            <a:r>
              <a:rPr lang="el-GR" sz="2000" dirty="0">
                <a:solidFill>
                  <a:srgbClr val="292929"/>
                </a:solidFill>
              </a:rPr>
              <a:t>M. Lazzari, O. Chiantore</a:t>
            </a:r>
            <a:r>
              <a:rPr lang="en-US" sz="2000" dirty="0">
                <a:solidFill>
                  <a:srgbClr val="292929"/>
                </a:solidFill>
              </a:rPr>
              <a:t>; </a:t>
            </a:r>
            <a:r>
              <a:rPr lang="el-GR" sz="2000" dirty="0">
                <a:solidFill>
                  <a:srgbClr val="292929"/>
                </a:solidFill>
              </a:rPr>
              <a:t>Thermal-ageing of paraloid acrylic protective polymers</a:t>
            </a:r>
            <a:r>
              <a:rPr lang="en-US" sz="2000" dirty="0">
                <a:solidFill>
                  <a:srgbClr val="292929"/>
                </a:solidFill>
              </a:rPr>
              <a:t>; </a:t>
            </a:r>
            <a:r>
              <a:rPr lang="el-GR" sz="2000" i="1" dirty="0">
                <a:solidFill>
                  <a:srgbClr val="292929"/>
                </a:solidFill>
              </a:rPr>
              <a:t>Polymer</a:t>
            </a:r>
            <a:r>
              <a:rPr lang="el-GR" sz="2000" dirty="0">
                <a:solidFill>
                  <a:srgbClr val="292929"/>
                </a:solidFill>
              </a:rPr>
              <a:t> 41 (2000) 6447–6455</a:t>
            </a:r>
          </a:p>
          <a:p>
            <a:pPr marL="457200" indent="-457200">
              <a:buFont typeface="+mj-lt"/>
              <a:buAutoNum type="arabicPeriod"/>
            </a:pPr>
            <a:endParaRPr lang="el-GR" sz="2000" dirty="0"/>
          </a:p>
          <a:p>
            <a:pPr marL="457200" indent="-457200">
              <a:buFont typeface="+mj-lt"/>
              <a:buAutoNum type="arabicPeriod"/>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3353871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5529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Σύγκριση θερμοπλαστικών και θερμοσκληρυνόμενων πολυμερών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369524528"/>
              </p:ext>
            </p:extLst>
          </p:nvPr>
        </p:nvGraphicFramePr>
        <p:xfrm>
          <a:off x="179512" y="1196752"/>
          <a:ext cx="8856984" cy="5242560"/>
        </p:xfrm>
        <a:graphic>
          <a:graphicData uri="http://schemas.openxmlformats.org/drawingml/2006/table">
            <a:tbl>
              <a:tblPr firstRow="1" bandRow="1">
                <a:tableStyleId>{5940675A-B579-460E-94D1-54222C63F5DA}</a:tableStyleId>
              </a:tblPr>
              <a:tblGrid>
                <a:gridCol w="4032448"/>
                <a:gridCol w="4824536"/>
              </a:tblGrid>
              <a:tr h="370840">
                <a:tc>
                  <a:txBody>
                    <a:bodyPr/>
                    <a:lstStyle/>
                    <a:p>
                      <a:pPr algn="ctr"/>
                      <a:r>
                        <a:rPr lang="el-GR" sz="2000" b="1" dirty="0" smtClean="0"/>
                        <a:t>Θερμοπλαστικά</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l-GR" sz="2000" b="1" dirty="0" smtClean="0"/>
                        <a:t>Θερμοσκληρυνόμενα</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smtClean="0">
                          <a:ln>
                            <a:noFill/>
                          </a:ln>
                          <a:solidFill>
                            <a:schemeClr val="tx1"/>
                          </a:solidFill>
                          <a:effectLst/>
                          <a:latin typeface="+mn-lt"/>
                        </a:rPr>
                        <a:t>Συντίθενται</a:t>
                      </a:r>
                      <a:r>
                        <a:rPr kumimoji="0" lang="el-GR" sz="1800" b="0" i="0" u="none" strike="noStrike" cap="none" normalizeH="0" baseline="0" dirty="0" smtClean="0">
                          <a:ln>
                            <a:noFill/>
                          </a:ln>
                          <a:solidFill>
                            <a:schemeClr val="tx1"/>
                          </a:solidFill>
                          <a:effectLst/>
                          <a:latin typeface="+mn-lt"/>
                          <a:cs typeface="Times New Roman" pitchFamily="18" charset="0"/>
                        </a:rPr>
                        <a:t> με τον πολυμερισμό προσθήκης οδηγώντας σε πολυμερή μακριών γραμμικών αλυσίδων.</a:t>
                      </a:r>
                      <a:endParaRPr kumimoji="0" lang="en-US" sz="1800" b="0" i="0" u="none" strike="noStrike" cap="none" normalizeH="0" baseline="0" dirty="0" smtClean="0">
                        <a:ln>
                          <a:noFill/>
                        </a:ln>
                        <a:solidFill>
                          <a:schemeClr val="tx1"/>
                        </a:solidFill>
                        <a:effectLst/>
                        <a:latin typeface="+mn-lt"/>
                        <a:cs typeface="+mn-cs"/>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smtClean="0"/>
                        <a:t>Συντίθενται με τον πολυμερισμό συμπύκνωσης δημιουργώντας τρισδιάστατα δικτυωτά πλέγματα.</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kumimoji="0" lang="el-GR" sz="1800" b="0" i="0" u="none" strike="noStrike" cap="none" normalizeH="0" baseline="0" dirty="0" smtClean="0">
                          <a:ln>
                            <a:noFill/>
                          </a:ln>
                          <a:solidFill>
                            <a:schemeClr val="tx1"/>
                          </a:solidFill>
                          <a:effectLst/>
                          <a:latin typeface="+mn-lt"/>
                          <a:cs typeface="Times New Roman" pitchFamily="18" charset="0"/>
                        </a:rPr>
                        <a:t>Μαλακώνει με την θέρμανση διότι  οι διαμοριακές δυνάμεις μεταξύ των αλυσίδων μπορούν να </a:t>
                      </a:r>
                      <a:r>
                        <a:rPr kumimoji="0" lang="el-GR" sz="1800" b="0" i="0" u="none" strike="noStrike" cap="none" normalizeH="0" baseline="0" dirty="0" smtClean="0">
                          <a:ln>
                            <a:noFill/>
                          </a:ln>
                          <a:solidFill>
                            <a:schemeClr val="tx1"/>
                          </a:solidFill>
                          <a:effectLst/>
                          <a:latin typeface="+mn-lt"/>
                        </a:rPr>
                        <a:t>χαλαρώσουν</a:t>
                      </a:r>
                      <a:r>
                        <a:rPr kumimoji="0" lang="el-GR" sz="1800" b="0" i="0" u="none" strike="noStrike" cap="none" normalizeH="0" baseline="0" dirty="0" smtClean="0">
                          <a:ln>
                            <a:noFill/>
                          </a:ln>
                          <a:solidFill>
                            <a:schemeClr val="tx1"/>
                          </a:solidFill>
                          <a:effectLst/>
                          <a:latin typeface="+mn-lt"/>
                          <a:cs typeface="Times New Roman" pitchFamily="18" charset="0"/>
                        </a:rPr>
                        <a:t> εύκολα με την θέρμανση ή την πίεση</a:t>
                      </a:r>
                      <a:endParaRPr lang="el-GR" sz="180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smtClean="0"/>
                        <a:t>Σκληραίνουν με την θέρμανση επειδή μεταξύ των αλυσίδων έχουν σχηματιστεί νέοι ομοιοπολικοί δεσμοί.  Όμως η μεγάλη διάρκειας θέρμανση οδηγεί στην απανθράκωση (όλων) των πολυμερών.</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smtClean="0">
                          <a:ln>
                            <a:noFill/>
                          </a:ln>
                          <a:solidFill>
                            <a:schemeClr val="tx1"/>
                          </a:solidFill>
                          <a:effectLst/>
                          <a:latin typeface="+mn-lt"/>
                          <a:cs typeface="Times New Roman" pitchFamily="18" charset="0"/>
                        </a:rPr>
                        <a:t>Μπορούν να μορφοποιηθούν και να χρησιμοποιηθούν πολλές φορές.</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smtClean="0"/>
                        <a:t>Δεν μπορούν να μορφοποιηθούν και να χρησιμοποιηθούν πολλές φορές.</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smtClean="0">
                          <a:ln>
                            <a:noFill/>
                          </a:ln>
                          <a:solidFill>
                            <a:schemeClr val="tx1"/>
                          </a:solidFill>
                          <a:effectLst/>
                          <a:latin typeface="+mn-lt"/>
                          <a:cs typeface="Times New Roman" pitchFamily="18" charset="0"/>
                        </a:rPr>
                        <a:t>Συνήθως είναι μαλακά και λιγότερο  εύθραυστα.</a:t>
                      </a:r>
                      <a:endParaRPr kumimoji="0" lang="el-GR" sz="1800" b="0" i="0" u="none" strike="noStrike" cap="none" normalizeH="0" baseline="0" dirty="0" smtClean="0">
                        <a:ln>
                          <a:noFill/>
                        </a:ln>
                        <a:solidFill>
                          <a:schemeClr val="tx1"/>
                        </a:solidFill>
                        <a:effectLst/>
                        <a:latin typeface="+mn-lt"/>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smtClean="0"/>
                        <a:t>Συνήθως είναι σκληρά και περισσότερο  εύθραυστα.</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cap="none" normalizeH="0" baseline="0" dirty="0" smtClean="0">
                          <a:ln>
                            <a:noFill/>
                          </a:ln>
                          <a:solidFill>
                            <a:schemeClr val="tx1"/>
                          </a:solidFill>
                          <a:effectLst/>
                          <a:latin typeface="+mn-lt"/>
                          <a:cs typeface="Times New Roman" pitchFamily="18" charset="0"/>
                        </a:rPr>
                        <a:t>Συνήθως είναι διαλυτά σε κατάλληλους διαλύτες.</a:t>
                      </a:r>
                      <a:endParaRPr kumimoji="0" lang="el-GR" sz="1800" b="0" i="0" u="none" strike="noStrike" cap="none" normalizeH="0" baseline="0" dirty="0" smtClean="0">
                        <a:ln>
                          <a:noFill/>
                        </a:ln>
                        <a:solidFill>
                          <a:schemeClr val="tx1"/>
                        </a:solidFill>
                        <a:effectLst/>
                        <a:latin typeface="+mn-lt"/>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1800" dirty="0" smtClean="0"/>
                        <a:t>Λόγω των ισχυρών δεσμών αλλά και των έσω- και εξωτερικών σταυροειδών  δεσμών, είναι αδιάλυτα σχεδόν σε όλους τους οργανικούς διαλύτες .</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107504" y="6413698"/>
            <a:ext cx="8280920" cy="307777"/>
          </a:xfrm>
          <a:prstGeom prst="rect">
            <a:avLst/>
          </a:prstGeom>
          <a:noFill/>
        </p:spPr>
        <p:txBody>
          <a:bodyPr wrap="square" rtlCol="0">
            <a:spAutoFit/>
          </a:bodyPr>
          <a:lstStyle/>
          <a:p>
            <a:r>
              <a:rPr lang="el-GR" sz="1400" dirty="0" smtClean="0">
                <a:solidFill>
                  <a:prstClr val="black"/>
                </a:solidFill>
                <a:latin typeface="Calibri"/>
              </a:rPr>
              <a:t>Αναπροσαρμογή από: </a:t>
            </a:r>
            <a:r>
              <a:rPr lang="en-US" sz="1400" dirty="0" smtClean="0">
                <a:solidFill>
                  <a:prstClr val="black"/>
                </a:solidFill>
                <a:latin typeface="Calibri"/>
              </a:rPr>
              <a:t>Callister W. D.</a:t>
            </a:r>
            <a:r>
              <a:rPr lang="el-GR" sz="1400" dirty="0" smtClean="0">
                <a:solidFill>
                  <a:prstClr val="black"/>
                </a:solidFill>
                <a:latin typeface="Calibri"/>
              </a:rPr>
              <a:t>,</a:t>
            </a:r>
            <a:r>
              <a:rPr lang="en-US" sz="1400" dirty="0" smtClean="0">
                <a:solidFill>
                  <a:prstClr val="black"/>
                </a:solidFill>
                <a:latin typeface="Calibri"/>
              </a:rPr>
              <a:t> </a:t>
            </a:r>
            <a:r>
              <a:rPr lang="el-GR" sz="1400" i="1" dirty="0" smtClean="0">
                <a:solidFill>
                  <a:prstClr val="black"/>
                </a:solidFill>
                <a:latin typeface="Calibri"/>
              </a:rPr>
              <a:t>Εισαγωγή στην Επιστήμη και Τεχνολογία των Υλικών</a:t>
            </a:r>
            <a:r>
              <a:rPr lang="el-GR" sz="1400" dirty="0" smtClean="0">
                <a:solidFill>
                  <a:prstClr val="black"/>
                </a:solidFill>
                <a:latin typeface="Calibri"/>
              </a:rPr>
              <a:t>, Εκδ. Τζιόλα</a:t>
            </a:r>
            <a:endParaRPr lang="el-GR" sz="1400" dirty="0">
              <a:solidFill>
                <a:prstClr val="black"/>
              </a:solidFill>
              <a:latin typeface="Calibri"/>
            </a:endParaRPr>
          </a:p>
        </p:txBody>
      </p:sp>
    </p:spTree>
    <p:extLst>
      <p:ext uri="{BB962C8B-B14F-4D97-AF65-F5344CB8AC3E}">
        <p14:creationId xmlns:p14="http://schemas.microsoft.com/office/powerpoint/2010/main" val="1822828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l-GR" sz="4400" dirty="0"/>
              <a:t>Η πολυαιθυλενογλυκόλη (</a:t>
            </a:r>
            <a:r>
              <a:rPr lang="en-US" sz="4400" dirty="0"/>
              <a:t>PEG</a:t>
            </a:r>
            <a:r>
              <a:rPr lang="en-US" sz="4400" dirty="0" smtClean="0"/>
              <a:t>)</a:t>
            </a:r>
            <a:r>
              <a:rPr lang="el-GR" sz="4400" dirty="0" smtClean="0"/>
              <a:t> </a:t>
            </a:r>
            <a:br>
              <a:rPr lang="el-GR" sz="4400" dirty="0" smtClean="0"/>
            </a:br>
            <a:r>
              <a:rPr lang="el-GR" sz="3600" b="0" dirty="0" smtClean="0"/>
              <a:t>(1 από 2)</a:t>
            </a:r>
            <a:endParaRPr lang="el-GR" sz="3600" b="0" dirty="0"/>
          </a:p>
        </p:txBody>
      </p:sp>
      <p:sp>
        <p:nvSpPr>
          <p:cNvPr id="8" name="Θέση περιεχομένου 7"/>
          <p:cNvSpPr>
            <a:spLocks noGrp="1"/>
          </p:cNvSpPr>
          <p:nvPr>
            <p:ph idx="1"/>
          </p:nvPr>
        </p:nvSpPr>
        <p:spPr/>
        <p:txBody>
          <a:bodyPr/>
          <a:lstStyle/>
          <a:p>
            <a:pPr>
              <a:lnSpc>
                <a:spcPct val="90000"/>
              </a:lnSpc>
              <a:spcBef>
                <a:spcPts val="1200"/>
              </a:spcBef>
            </a:pPr>
            <a:r>
              <a:rPr lang="el-GR" dirty="0"/>
              <a:t>Ονομάζεται και </a:t>
            </a:r>
            <a:r>
              <a:rPr lang="el-GR" i="1" dirty="0"/>
              <a:t>πολυαιθυλενοξείδιο</a:t>
            </a:r>
            <a:r>
              <a:rPr lang="en-US" dirty="0"/>
              <a:t> (PEO</a:t>
            </a:r>
            <a:r>
              <a:rPr lang="el-GR" dirty="0"/>
              <a:t>). </a:t>
            </a:r>
          </a:p>
          <a:p>
            <a:pPr>
              <a:lnSpc>
                <a:spcPct val="90000"/>
              </a:lnSpc>
              <a:spcBef>
                <a:spcPts val="1200"/>
              </a:spcBef>
            </a:pPr>
            <a:r>
              <a:rPr lang="el-GR" dirty="0"/>
              <a:t>Ένα συνηθισμένο παράδειγμα σχετικά με την επίδραση του μοριακού βάρους ενός πολυμερούς στις ιδιότητές του είναι η πολυαιθυλενογλυκόλη. </a:t>
            </a:r>
          </a:p>
          <a:p>
            <a:pPr>
              <a:lnSpc>
                <a:spcPct val="90000"/>
              </a:lnSpc>
              <a:spcBef>
                <a:spcPts val="1200"/>
              </a:spcBef>
            </a:pPr>
            <a:r>
              <a:rPr lang="el-GR" dirty="0"/>
              <a:t>Υπάρχουν κλάσματα της </a:t>
            </a:r>
            <a:r>
              <a:rPr lang="en-US" dirty="0"/>
              <a:t>PEG</a:t>
            </a:r>
            <a:r>
              <a:rPr lang="el-GR" dirty="0"/>
              <a:t> με διαφορετικά μοριακά βάρη </a:t>
            </a:r>
            <a:r>
              <a:rPr lang="el-GR" dirty="0" smtClean="0"/>
              <a:t>και διατίθενται </a:t>
            </a:r>
            <a:r>
              <a:rPr lang="el-GR" dirty="0"/>
              <a:t>στο εμπόριο ως διαφορετικά υλικά</a:t>
            </a:r>
            <a:r>
              <a:rPr lang="el-GR" dirty="0" smtClean="0"/>
              <a:t>.</a:t>
            </a:r>
            <a:endParaRPr lang="el-GR" dirty="0"/>
          </a:p>
          <a:p>
            <a:pPr>
              <a:lnSpc>
                <a:spcPct val="90000"/>
              </a:lnSpc>
              <a:spcBef>
                <a:spcPts val="1200"/>
              </a:spcBef>
            </a:pPr>
            <a:r>
              <a:rPr lang="el-GR" dirty="0"/>
              <a:t>Τα διαφορετικά μοριακά βάρη συνεπάγονται διαφορετικό μήκος αλυσίδων και διαφορετικό αριθμό ομάδων μονομερούς σε κάθε αλυσίδα.</a:t>
            </a:r>
          </a:p>
          <a:p>
            <a:pPr>
              <a:lnSpc>
                <a:spcPct val="90000"/>
              </a:lnSpc>
            </a:pPr>
            <a:endParaRPr lang="el-GR" dirty="0"/>
          </a:p>
          <a:p>
            <a:endParaRPr lang="el-GR" dirty="0"/>
          </a:p>
        </p:txBody>
      </p:sp>
      <p:sp>
        <p:nvSpPr>
          <p:cNvPr id="6" name="Θέση αριθμού διαφάνειας 5"/>
          <p:cNvSpPr>
            <a:spLocks noGrp="1"/>
          </p:cNvSpPr>
          <p:nvPr>
            <p:ph type="sldNum" sz="quarter" idx="12"/>
          </p:nvPr>
        </p:nvSpPr>
        <p:spPr/>
        <p:txBody>
          <a:bodyPr/>
          <a:lstStyle/>
          <a:p>
            <a:fld id="{017F24FB-1786-4D09-9F9B-628CE2330F62}" type="slidenum">
              <a:rPr lang="el-GR" smtClean="0">
                <a:solidFill>
                  <a:prstClr val="black"/>
                </a:solidFill>
              </a:rPr>
              <a:pPr/>
              <a:t>7</a:t>
            </a:fld>
            <a:endParaRPr lang="el-GR" dirty="0">
              <a:solidFill>
                <a:prstClr val="black"/>
              </a:solidFill>
            </a:endParaRPr>
          </a:p>
        </p:txBody>
      </p:sp>
    </p:spTree>
    <p:extLst>
      <p:ext uri="{BB962C8B-B14F-4D97-AF65-F5344CB8AC3E}">
        <p14:creationId xmlns:p14="http://schemas.microsoft.com/office/powerpoint/2010/main" val="405888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πολυαιθυλενογλυκόλη (</a:t>
            </a:r>
            <a:r>
              <a:rPr lang="en-US" sz="4400" dirty="0"/>
              <a:t>PEG)</a:t>
            </a:r>
            <a:r>
              <a:rPr lang="el-GR" sz="4400" dirty="0"/>
              <a:t> </a:t>
            </a:r>
            <a:r>
              <a:rPr lang="el-GR" sz="4400" dirty="0" smtClean="0"/>
              <a:t/>
            </a:r>
            <a:br>
              <a:rPr lang="el-GR" sz="4400" dirty="0" smtClean="0"/>
            </a:br>
            <a:r>
              <a:rPr lang="el-GR" sz="3600" b="0" dirty="0" smtClean="0"/>
              <a:t>(2 </a:t>
            </a:r>
            <a:r>
              <a:rPr lang="el-GR" sz="3600" b="0" dirty="0"/>
              <a:t>από </a:t>
            </a:r>
            <a:r>
              <a:rPr lang="el-GR" sz="3600" b="0" dirty="0" smtClean="0"/>
              <a:t>2)</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graphicFrame>
        <p:nvGraphicFramePr>
          <p:cNvPr id="5" name="Object 4"/>
          <p:cNvGraphicFramePr>
            <a:graphicFrameLocks noGrp="1" noChangeAspect="1"/>
          </p:cNvGraphicFramePr>
          <p:nvPr>
            <p:ph sz="quarter" idx="4294967295"/>
            <p:extLst>
              <p:ext uri="{D42A27DB-BD31-4B8C-83A1-F6EECF244321}">
                <p14:modId xmlns:p14="http://schemas.microsoft.com/office/powerpoint/2010/main" val="2981387900"/>
              </p:ext>
            </p:extLst>
          </p:nvPr>
        </p:nvGraphicFramePr>
        <p:xfrm>
          <a:off x="2531368" y="1332384"/>
          <a:ext cx="1828800" cy="1263650"/>
        </p:xfrm>
        <a:graphic>
          <a:graphicData uri="http://schemas.openxmlformats.org/presentationml/2006/ole">
            <mc:AlternateContent xmlns:mc="http://schemas.openxmlformats.org/markup-compatibility/2006">
              <mc:Choice xmlns:v="urn:schemas-microsoft-com:vml" Requires="v">
                <p:oleObj spid="_x0000_s14374" name="ChemSketch" r:id="rId3" imgW="2718720" imgH="1877400" progId="ACD.ChemSketch.20">
                  <p:embed/>
                </p:oleObj>
              </mc:Choice>
              <mc:Fallback>
                <p:oleObj name="ChemSketch" r:id="rId3" imgW="2718720" imgH="1877400"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368" y="1332384"/>
                        <a:ext cx="182880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4283968" y="1484784"/>
            <a:ext cx="2836863" cy="923330"/>
          </a:xfrm>
          <a:prstGeom prst="rect">
            <a:avLst/>
          </a:prstGeom>
          <a:noFill/>
          <a:ln w="9525">
            <a:noFill/>
            <a:miter lim="800000"/>
            <a:headEnd/>
            <a:tailEnd/>
          </a:ln>
        </p:spPr>
        <p:txBody>
          <a:bodyPr>
            <a:spAutoFit/>
          </a:bodyPr>
          <a:lstStyle/>
          <a:p>
            <a:pPr algn="ctr"/>
            <a:r>
              <a:rPr lang="el-GR" i="1" dirty="0">
                <a:solidFill>
                  <a:prstClr val="black"/>
                </a:solidFill>
                <a:latin typeface="+mn-lt"/>
              </a:rPr>
              <a:t>μονομερές</a:t>
            </a:r>
            <a:r>
              <a:rPr lang="el-GR" dirty="0">
                <a:solidFill>
                  <a:prstClr val="black"/>
                </a:solidFill>
                <a:latin typeface="+mn-lt"/>
              </a:rPr>
              <a:t> </a:t>
            </a:r>
            <a:r>
              <a:rPr lang="en-US" dirty="0">
                <a:solidFill>
                  <a:prstClr val="black"/>
                </a:solidFill>
                <a:latin typeface="+mn-lt"/>
              </a:rPr>
              <a:t>: </a:t>
            </a:r>
            <a:r>
              <a:rPr lang="el-GR" dirty="0">
                <a:solidFill>
                  <a:prstClr val="black"/>
                </a:solidFill>
                <a:latin typeface="+mn-lt"/>
              </a:rPr>
              <a:t>αιθυλενογλυκόλη</a:t>
            </a:r>
            <a:endParaRPr lang="en-US" dirty="0">
              <a:solidFill>
                <a:prstClr val="black"/>
              </a:solidFill>
              <a:latin typeface="+mn-lt"/>
            </a:endParaRPr>
          </a:p>
          <a:p>
            <a:pPr algn="ctr"/>
            <a:r>
              <a:rPr lang="en-US" dirty="0">
                <a:solidFill>
                  <a:prstClr val="black"/>
                </a:solidFill>
                <a:latin typeface="+mn-lt"/>
              </a:rPr>
              <a:t>MW=60</a:t>
            </a:r>
            <a:endParaRPr lang="el-GR" dirty="0">
              <a:solidFill>
                <a:prstClr val="black"/>
              </a:solidFill>
              <a:latin typeface="+mn-lt"/>
            </a:endParaRPr>
          </a:p>
        </p:txBody>
      </p:sp>
      <p:grpSp>
        <p:nvGrpSpPr>
          <p:cNvPr id="7" name="Group 17"/>
          <p:cNvGrpSpPr>
            <a:grpSpLocks/>
          </p:cNvGrpSpPr>
          <p:nvPr/>
        </p:nvGrpSpPr>
        <p:grpSpPr bwMode="auto">
          <a:xfrm>
            <a:off x="1693168" y="3084984"/>
            <a:ext cx="6096000" cy="1539875"/>
            <a:chOff x="1824" y="2304"/>
            <a:chExt cx="3840" cy="970"/>
          </a:xfrm>
        </p:grpSpPr>
        <p:sp>
          <p:nvSpPr>
            <p:cNvPr id="8" name="Rectangle 10"/>
            <p:cNvSpPr>
              <a:spLocks noChangeArrowheads="1"/>
            </p:cNvSpPr>
            <p:nvPr/>
          </p:nvSpPr>
          <p:spPr bwMode="auto">
            <a:xfrm>
              <a:off x="3424" y="2304"/>
              <a:ext cx="415" cy="816"/>
            </a:xfrm>
            <a:prstGeom prst="rect">
              <a:avLst/>
            </a:prstGeom>
            <a:solidFill>
              <a:schemeClr val="folHlink">
                <a:alpha val="18823"/>
              </a:schemeClr>
            </a:solidFill>
            <a:ln w="9525">
              <a:solidFill>
                <a:schemeClr val="tx1"/>
              </a:solidFill>
              <a:miter lim="800000"/>
              <a:headEnd/>
              <a:tailEnd/>
            </a:ln>
          </p:spPr>
          <p:txBody>
            <a:bodyPr wrap="none" anchor="ctr"/>
            <a:lstStyle/>
            <a:p>
              <a:pPr algn="ctr"/>
              <a:endParaRPr lang="el-GR" dirty="0">
                <a:solidFill>
                  <a:prstClr val="black"/>
                </a:solidFill>
              </a:endParaRPr>
            </a:p>
          </p:txBody>
        </p:sp>
        <p:sp>
          <p:nvSpPr>
            <p:cNvPr id="9" name="Text Box 11"/>
            <p:cNvSpPr txBox="1">
              <a:spLocks noChangeArrowheads="1"/>
            </p:cNvSpPr>
            <p:nvPr/>
          </p:nvSpPr>
          <p:spPr bwMode="auto">
            <a:xfrm>
              <a:off x="3264" y="3120"/>
              <a:ext cx="812" cy="154"/>
            </a:xfrm>
            <a:prstGeom prst="rect">
              <a:avLst/>
            </a:prstGeom>
            <a:noFill/>
            <a:ln w="9525">
              <a:noFill/>
              <a:miter lim="800000"/>
              <a:headEnd/>
              <a:tailEnd/>
            </a:ln>
          </p:spPr>
          <p:txBody>
            <a:bodyPr wrap="none">
              <a:spAutoFit/>
            </a:bodyPr>
            <a:lstStyle/>
            <a:p>
              <a:pPr algn="ctr"/>
              <a:r>
                <a:rPr lang="el-GR" sz="1000" dirty="0">
                  <a:solidFill>
                    <a:srgbClr val="006600"/>
                  </a:solidFill>
                </a:rPr>
                <a:t>Ομάδα μονομερούς</a:t>
              </a:r>
            </a:p>
          </p:txBody>
        </p:sp>
        <p:graphicFrame>
          <p:nvGraphicFramePr>
            <p:cNvPr id="10" name="Object 15"/>
            <p:cNvGraphicFramePr>
              <a:graphicFrameLocks noChangeAspect="1"/>
            </p:cNvGraphicFramePr>
            <p:nvPr/>
          </p:nvGraphicFramePr>
          <p:xfrm>
            <a:off x="1824" y="2592"/>
            <a:ext cx="3840" cy="198"/>
          </p:xfrm>
          <a:graphic>
            <a:graphicData uri="http://schemas.openxmlformats.org/presentationml/2006/ole">
              <mc:AlternateContent xmlns:mc="http://schemas.openxmlformats.org/markup-compatibility/2006">
                <mc:Choice xmlns:v="urn:schemas-microsoft-com:vml" Requires="v">
                  <p:oleObj spid="_x0000_s14375" name="ChemSketch" r:id="rId5" imgW="8055720" imgH="414360" progId="ACD.ChemSketch.20">
                    <p:embed/>
                  </p:oleObj>
                </mc:Choice>
                <mc:Fallback>
                  <p:oleObj name="ChemSketch" r:id="rId5" imgW="8055720" imgH="414360"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2592"/>
                          <a:ext cx="384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12 - Ομάδα"/>
          <p:cNvGrpSpPr/>
          <p:nvPr/>
        </p:nvGrpSpPr>
        <p:grpSpPr>
          <a:xfrm>
            <a:off x="2302768" y="4837584"/>
            <a:ext cx="5257800" cy="1189038"/>
            <a:chOff x="4038600" y="5181600"/>
            <a:chExt cx="5105400" cy="1189038"/>
          </a:xfrm>
          <a:solidFill>
            <a:srgbClr val="F3E2A3"/>
          </a:solidFill>
        </p:grpSpPr>
        <p:graphicFrame>
          <p:nvGraphicFramePr>
            <p:cNvPr id="12" name="Object 18"/>
            <p:cNvGraphicFramePr>
              <a:graphicFrameLocks noChangeAspect="1"/>
            </p:cNvGraphicFramePr>
            <p:nvPr/>
          </p:nvGraphicFramePr>
          <p:xfrm>
            <a:off x="4038600" y="5181600"/>
            <a:ext cx="2321628" cy="1189038"/>
          </p:xfrm>
          <a:graphic>
            <a:graphicData uri="http://schemas.openxmlformats.org/presentationml/2006/ole">
              <mc:AlternateContent xmlns:mc="http://schemas.openxmlformats.org/markup-compatibility/2006">
                <mc:Choice xmlns:v="urn:schemas-microsoft-com:vml" Requires="v">
                  <p:oleObj spid="_x0000_s14376" name="ChemSketch" r:id="rId7" imgW="2023920" imgH="1036440" progId="ACD.ChemSketch.20">
                    <p:embed/>
                  </p:oleObj>
                </mc:Choice>
                <mc:Fallback>
                  <p:oleObj name="ChemSketch" r:id="rId7" imgW="2023920" imgH="1036440" progId="ACD.ChemSketch.2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5181600"/>
                          <a:ext cx="232162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9"/>
            <p:cNvSpPr txBox="1">
              <a:spLocks noChangeArrowheads="1"/>
            </p:cNvSpPr>
            <p:nvPr/>
          </p:nvSpPr>
          <p:spPr bwMode="auto">
            <a:xfrm>
              <a:off x="6553200" y="5410200"/>
              <a:ext cx="2590800" cy="923330"/>
            </a:xfrm>
            <a:prstGeom prst="rect">
              <a:avLst/>
            </a:prstGeom>
            <a:noFill/>
            <a:ln w="9525">
              <a:noFill/>
              <a:miter lim="800000"/>
              <a:headEnd/>
              <a:tailEnd/>
            </a:ln>
          </p:spPr>
          <p:txBody>
            <a:bodyPr>
              <a:spAutoFit/>
            </a:bodyPr>
            <a:lstStyle/>
            <a:p>
              <a:pPr algn="ctr">
                <a:defRPr/>
              </a:pPr>
              <a:r>
                <a:rPr lang="el-GR" dirty="0">
                  <a:solidFill>
                    <a:prstClr val="black"/>
                  </a:solidFill>
                  <a:latin typeface="+mn-lt"/>
                </a:rPr>
                <a:t>πολυαιθυλενογλυκόλη (γενικός τύπος)</a:t>
              </a:r>
              <a:endParaRPr lang="en-US" dirty="0">
                <a:solidFill>
                  <a:prstClr val="black"/>
                </a:solidFill>
                <a:latin typeface="+mn-lt"/>
              </a:endParaRPr>
            </a:p>
            <a:p>
              <a:pPr algn="ctr">
                <a:defRPr/>
              </a:pPr>
              <a:r>
                <a:rPr lang="el-GR" i="1" dirty="0">
                  <a:solidFill>
                    <a:prstClr val="black"/>
                  </a:solidFill>
                  <a:latin typeface="+mn-lt"/>
                </a:rPr>
                <a:t>Θεωρητικό</a:t>
              </a:r>
              <a:r>
                <a:rPr lang="el-GR" dirty="0">
                  <a:solidFill>
                    <a:prstClr val="black"/>
                  </a:solidFill>
                  <a:latin typeface="+mn-lt"/>
                </a:rPr>
                <a:t> </a:t>
              </a:r>
              <a:r>
                <a:rPr lang="en-US" b="1" i="1" dirty="0">
                  <a:solidFill>
                    <a:prstClr val="black"/>
                  </a:solidFill>
                  <a:latin typeface="+mn-lt"/>
                </a:rPr>
                <a:t>M</a:t>
              </a:r>
              <a:r>
                <a:rPr lang="el-GR" b="1" i="1" dirty="0">
                  <a:solidFill>
                    <a:prstClr val="black"/>
                  </a:solidFill>
                  <a:latin typeface="+mn-lt"/>
                </a:rPr>
                <a:t>Β</a:t>
              </a:r>
              <a:r>
                <a:rPr lang="en-US" b="1" dirty="0">
                  <a:solidFill>
                    <a:prstClr val="black"/>
                  </a:solidFill>
                  <a:latin typeface="+mn-lt"/>
                </a:rPr>
                <a:t>=</a:t>
              </a:r>
              <a:r>
                <a:rPr lang="el-GR" b="1" dirty="0">
                  <a:solidFill>
                    <a:prstClr val="black"/>
                  </a:solidFill>
                  <a:latin typeface="+mn-lt"/>
                </a:rPr>
                <a:t>44</a:t>
              </a:r>
              <a:r>
                <a:rPr lang="en-US" b="1" i="1" dirty="0">
                  <a:solidFill>
                    <a:prstClr val="black"/>
                  </a:solidFill>
                  <a:latin typeface="+mn-lt"/>
                </a:rPr>
                <a:t>n</a:t>
              </a:r>
              <a:r>
                <a:rPr lang="en-US" b="1" dirty="0">
                  <a:solidFill>
                    <a:prstClr val="black"/>
                  </a:solidFill>
                  <a:latin typeface="+mn-lt"/>
                </a:rPr>
                <a:t>+62</a:t>
              </a:r>
              <a:endParaRPr lang="el-GR" b="1" dirty="0">
                <a:solidFill>
                  <a:prstClr val="black"/>
                </a:solidFill>
                <a:latin typeface="+mn-lt"/>
              </a:endParaRPr>
            </a:p>
          </p:txBody>
        </p:sp>
      </p:grpSp>
      <p:grpSp>
        <p:nvGrpSpPr>
          <p:cNvPr id="14" name="13 - Ομάδα"/>
          <p:cNvGrpSpPr>
            <a:grpSpLocks/>
          </p:cNvGrpSpPr>
          <p:nvPr/>
        </p:nvGrpSpPr>
        <p:grpSpPr bwMode="auto">
          <a:xfrm>
            <a:off x="2276282" y="5757667"/>
            <a:ext cx="2472680" cy="809569"/>
            <a:chOff x="4240714" y="3587024"/>
            <a:chExt cx="2472680" cy="809282"/>
          </a:xfrm>
        </p:grpSpPr>
        <p:sp>
          <p:nvSpPr>
            <p:cNvPr id="15" name="14 - Ορθογώνιο"/>
            <p:cNvSpPr>
              <a:spLocks noChangeArrowheads="1"/>
            </p:cNvSpPr>
            <p:nvPr/>
          </p:nvSpPr>
          <p:spPr bwMode="auto">
            <a:xfrm>
              <a:off x="4240714" y="3873271"/>
              <a:ext cx="2472680" cy="523035"/>
            </a:xfrm>
            <a:prstGeom prst="rect">
              <a:avLst/>
            </a:prstGeom>
            <a:noFill/>
            <a:ln w="9525">
              <a:noFill/>
              <a:miter lim="800000"/>
              <a:headEnd/>
              <a:tailEnd/>
            </a:ln>
          </p:spPr>
          <p:txBody>
            <a:bodyPr wrap="square">
              <a:spAutoFit/>
            </a:bodyPr>
            <a:lstStyle/>
            <a:p>
              <a:pPr algn="ctr"/>
              <a:r>
                <a:rPr lang="el-GR" sz="1400" dirty="0">
                  <a:solidFill>
                    <a:prstClr val="black"/>
                  </a:solidFill>
                  <a:latin typeface="+mn-lt"/>
                </a:rPr>
                <a:t>μονάδα μονομερούς  (ή επαναλαμβανόμενη μονάδα)</a:t>
              </a:r>
            </a:p>
          </p:txBody>
        </p:sp>
        <p:sp>
          <p:nvSpPr>
            <p:cNvPr id="16" name="15 - Δεξιό άγκιστρο"/>
            <p:cNvSpPr>
              <a:spLocks/>
            </p:cNvSpPr>
            <p:nvPr/>
          </p:nvSpPr>
          <p:spPr bwMode="auto">
            <a:xfrm rot="5400000">
              <a:off x="5393962" y="3298462"/>
              <a:ext cx="299176" cy="876300"/>
            </a:xfrm>
            <a:prstGeom prst="rightBrace">
              <a:avLst>
                <a:gd name="adj1" fmla="val 6180"/>
                <a:gd name="adj2" fmla="val 50000"/>
              </a:avLst>
            </a:prstGeom>
            <a:noFill/>
            <a:ln w="28575" algn="ctr">
              <a:solidFill>
                <a:srgbClr val="C00000"/>
              </a:solidFill>
              <a:round/>
              <a:headEnd/>
              <a:tailEnd/>
            </a:ln>
          </p:spPr>
          <p:txBody>
            <a:bodyPr/>
            <a:lstStyle/>
            <a:p>
              <a:pPr algn="ctr"/>
              <a:endParaRPr lang="el-GR" dirty="0">
                <a:solidFill>
                  <a:prstClr val="black"/>
                </a:solidFill>
              </a:endParaRPr>
            </a:p>
          </p:txBody>
        </p:sp>
      </p:grpSp>
    </p:spTree>
    <p:extLst>
      <p:ext uri="{BB962C8B-B14F-4D97-AF65-F5344CB8AC3E}">
        <p14:creationId xmlns:p14="http://schemas.microsoft.com/office/powerpoint/2010/main" val="16455601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c75463c9b23f719a32de9336686fbb4e19f062"/>
</p:tagLst>
</file>

<file path=ppt/theme/theme1.xml><?xml version="1.0" encoding="utf-8"?>
<a:theme xmlns:a="http://schemas.openxmlformats.org/drawingml/2006/main" name="OC_template_updated">
  <a:themeElements>
    <a:clrScheme name="Προσαρμοσμένο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5204</Words>
  <Application>Microsoft Office PowerPoint</Application>
  <PresentationFormat>Προβολή στην οθόνη (4:3)</PresentationFormat>
  <Paragraphs>952</Paragraphs>
  <Slides>66</Slides>
  <Notes>14</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66</vt:i4>
      </vt:variant>
    </vt:vector>
  </HeadingPairs>
  <TitlesOfParts>
    <vt:vector size="76" baseType="lpstr">
      <vt:lpstr>Arial</vt:lpstr>
      <vt:lpstr>Book Antiqua</vt:lpstr>
      <vt:lpstr>Calibri</vt:lpstr>
      <vt:lpstr>Cambria Math</vt:lpstr>
      <vt:lpstr>Times New Roman</vt:lpstr>
      <vt:lpstr>Wingdings</vt:lpstr>
      <vt:lpstr>OC_template_updated</vt:lpstr>
      <vt:lpstr>1_OC_template_updated</vt:lpstr>
      <vt:lpstr>2_OC_template_updated</vt:lpstr>
      <vt:lpstr>ChemSketch</vt:lpstr>
      <vt:lpstr>Επιστήμη Υλικών ΙΙ (Θ)</vt:lpstr>
      <vt:lpstr>Βασικοί όροι</vt:lpstr>
      <vt:lpstr>Θερμοπλαστικά πολυμερή</vt:lpstr>
      <vt:lpstr>Αύξηση θερμοκρασίας πολυμερούς</vt:lpstr>
      <vt:lpstr>Μέθοδοι διαπίστωσης του Tg</vt:lpstr>
      <vt:lpstr>Θερμοσκληρυνόμενα πολυμερή</vt:lpstr>
      <vt:lpstr>Σύγκριση θερμοπλαστικών και θερμοσκληρυνόμενων πολυμερών</vt:lpstr>
      <vt:lpstr>Η πολυαιθυλενογλυκόλη (PEG)  (1 από 2)</vt:lpstr>
      <vt:lpstr>Η πολυαιθυλενογλυκόλη (PEG)  (2 από 2)</vt:lpstr>
      <vt:lpstr>Η πολυαιθυλενογλυκόλη (PEG)</vt:lpstr>
      <vt:lpstr>Μικκυλιακές δομές από την PEG1000 (1 από 2)</vt:lpstr>
      <vt:lpstr>Μικκυλιακές δομές από την PEG1000 (2 από 2)</vt:lpstr>
      <vt:lpstr>Ακρυλικά πολυμερή:  Πολυακρυλικό οξύ</vt:lpstr>
      <vt:lpstr>Πολυακρυλικό οξύ</vt:lpstr>
      <vt:lpstr>Παράδειγμα πολυηλεκτρολύτη</vt:lpstr>
      <vt:lpstr>Πολυηλεκτρολύτης: πολυακρυλικό οξύ (Carbopol) και άλατά του</vt:lpstr>
      <vt:lpstr>Φορτισμένα πολυμερή: πολυηλεκτρολύτες και ιοντομερή</vt:lpstr>
      <vt:lpstr>Φορτισμένα πολυμερή: πολυηλεκτρολύτες και ιοντομερή</vt:lpstr>
      <vt:lpstr>Ιοντομερή στο χώρο: ιοντικές νησίδες (1 από 2)</vt:lpstr>
      <vt:lpstr>Ιοντομερή στο χώρο: ιοντικές νησίδες (2 από 2)</vt:lpstr>
      <vt:lpstr>Ακρυλικά εστερικά πολυμερή:  πολυμεθακρυλικός μεθυλεστέρας (PMMA)</vt:lpstr>
      <vt:lpstr>Ακρυλικά πολυμερή: επίδραση της εστερικής ομάδας στο Tg</vt:lpstr>
      <vt:lpstr>Συμπολυμερή</vt:lpstr>
      <vt:lpstr>Τι αποτέλεσμα έχει η παρουσία συμπολυμερών στη συμπεριφορά του υλικού; (1 από 2)</vt:lpstr>
      <vt:lpstr>Τι αποτέλεσμα έχει η παρουσία συμπολυμερών στη συμπεριφορά του υλικού; (2 από 2)</vt:lpstr>
      <vt:lpstr>Η οικογένεια των ακρυλικών ρητινών Paraloid (ή acryloid)</vt:lpstr>
      <vt:lpstr>Σύσταση σε %mol μερικών από τα συνηθέστερα Paraloid</vt:lpstr>
      <vt:lpstr>Μοριακά βάρη και θερμικά χαρακτηριστικά ορισμένων συνήθων ακρυλικών ρητινών</vt:lpstr>
      <vt:lpstr>Βινυλικά πολυμερή</vt:lpstr>
      <vt:lpstr>Πολυβινυλική αλκοόλη (PVA, PVAl)</vt:lpstr>
      <vt:lpstr>Οξικός πολυβινυλεστέρας (PVAc)</vt:lpstr>
      <vt:lpstr>Πολυβινυλικές ακετάλες (PVA) </vt:lpstr>
      <vt:lpstr>Ιδιότητες των πολυμερών με ενδιαφέρον στον τομέα της συντήρησης</vt:lpstr>
      <vt:lpstr>Κρυσταλλικότητα πολυμερών</vt:lpstr>
      <vt:lpstr>Μηχανικές Ιδιότητες</vt:lpstr>
      <vt:lpstr>Το μέτρο ελαστικότητας (1 από 2)</vt:lpstr>
      <vt:lpstr>Το μέτρο ελαστικότητας στα πολυμερή</vt:lpstr>
      <vt:lpstr>Το μέτρο ελαστικότητας (2 από 2)</vt:lpstr>
      <vt:lpstr>Μέτρο ελαστικότητας ορισμένων υλικών</vt:lpstr>
      <vt:lpstr>Τα πολυμερή εμφανίζουν διαφορετική συμπεριφορά, ανάλογα με τη θερμοκρασία που βρίσκονται (1 από 2)  </vt:lpstr>
      <vt:lpstr>Τα πολυμερή εμφανίζουν διαφορετική συμπεριφορά, ανάλογα με τη θερμοκρασία που βρίσκονται (2 από 2) </vt:lpstr>
      <vt:lpstr>Ελαστομερή </vt:lpstr>
      <vt:lpstr>Παραμόρφωση στα ελαστομερή (1 από 2)</vt:lpstr>
      <vt:lpstr>Παραμόρφωση στα ελαστομερή (2 από 2)</vt:lpstr>
      <vt:lpstr>Καουτσούκ </vt:lpstr>
      <vt:lpstr>Εμπορικά ονόματα, χαρακτηριστικά, και τυπικές εφαρμογές ορισμένων πολυμερών (1 από 3)</vt:lpstr>
      <vt:lpstr>Εμπορικά ονόματα, χαρακτηριστικά, και τυπικές εφαρμογές ορισμένων πολυμερών (2 από 3)</vt:lpstr>
      <vt:lpstr>Εμπορικά ονόματα, χαρακτηριστικά, και τυπικές εφαρμογές ορισμένων πολυμερών (3 από 3)</vt:lpstr>
      <vt:lpstr>Διαλυτότητα φυσικών ρητινών,  πολυμερών και άλλων υλικών</vt:lpstr>
      <vt:lpstr>Σφαίρα διαλυτότητας Hansen (1 από 2)</vt:lpstr>
      <vt:lpstr>Σφαίρα διαλυτότητας Hansen (2 από 2)</vt:lpstr>
      <vt:lpstr>Παράμετροι Διαλυτότητας Hansen για πολυμερή</vt:lpstr>
      <vt:lpstr>Διαλυτότητα πολυμερών: σημείο θόλωσης (cloud point)</vt:lpstr>
      <vt:lpstr>Διαλυτική ικανότητα υδρογονανθράκων στα πολυμερή: τιμές Kauri-βουτανόλης (1 από 2)</vt:lpstr>
      <vt:lpstr>Διαλυτική ικανότητα υδρογονανθράκων στα πολυμερή: τιμές Kauri-βουτανόλης (2 από 2)</vt:lpstr>
      <vt:lpstr>Βαθμός διαλυτότητας  (solubility grade, SG) (1 από 2)</vt:lpstr>
      <vt:lpstr>Βαθμός διαλυτότητας  (solubility grade, SG) (2 από 2)</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Natassa Karap</cp:lastModifiedBy>
  <cp:revision>65</cp:revision>
  <dcterms:created xsi:type="dcterms:W3CDTF">2013-03-04T13:35:19Z</dcterms:created>
  <dcterms:modified xsi:type="dcterms:W3CDTF">2015-09-15T10:52:49Z</dcterms:modified>
</cp:coreProperties>
</file>