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8" r:id="rId2"/>
    <p:sldMasterId id="2147483725" r:id="rId3"/>
  </p:sldMasterIdLst>
  <p:notesMasterIdLst>
    <p:notesMasterId r:id="rId49"/>
  </p:notesMasterIdLst>
  <p:handoutMasterIdLst>
    <p:handoutMasterId r:id="rId50"/>
  </p:handoutMasterIdLst>
  <p:sldIdLst>
    <p:sldId id="25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4" r:id="rId38"/>
    <p:sldId id="301" r:id="rId39"/>
    <p:sldId id="302" r:id="rId40"/>
    <p:sldId id="303" r:id="rId41"/>
    <p:sldId id="257" r:id="rId42"/>
    <p:sldId id="262" r:id="rId43"/>
    <p:sldId id="264" r:id="rId44"/>
    <p:sldId id="305" r:id="rId45"/>
    <p:sldId id="306" r:id="rId46"/>
    <p:sldId id="266" r:id="rId47"/>
    <p:sldId id="261" r:id="rId48"/>
  </p:sldIdLst>
  <p:sldSz cx="9144000" cy="6858000" type="screen4x3"/>
  <p:notesSz cx="7104063" cy="10234613"/>
  <p:custDataLst>
    <p:tags r:id="rId5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3D2"/>
    <a:srgbClr val="F8F7F2"/>
    <a:srgbClr val="E2DFCC"/>
    <a:srgbClr val="004A82"/>
    <a:srgbClr val="2C1345"/>
    <a:srgbClr val="003258"/>
    <a:srgbClr val="131361"/>
    <a:srgbClr val="333399"/>
    <a:srgbClr val="4545C3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tags" Target="tags/tag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9/3/2015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9/3/2015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2512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2890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σημειώσεων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l-GR" dirty="0"/>
              </a:p>
            </p:txBody>
          </p:sp>
        </mc:Choice>
        <mc:Fallback xmlns="">
          <p:sp>
            <p:nvSpPr>
              <p:cNvPr id="3" name="Θέση σημειώσεων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Να</a:t>
                </a:r>
                <a:r>
                  <a:rPr lang="el-GR" baseline="0" dirty="0" smtClean="0"/>
                  <a:t> </a:t>
                </a:r>
                <a:r>
                  <a:rPr lang="el-GR" baseline="0" dirty="0" smtClean="0"/>
                  <a:t>το </a:t>
                </a:r>
                <a:r>
                  <a:rPr lang="el-GR" baseline="0" dirty="0" smtClean="0"/>
                  <a:t>φτιάξω </a:t>
                </a:r>
                <a:r>
                  <a:rPr lang="el-GR" baseline="0" dirty="0" smtClean="0"/>
                  <a:t>και ο ΑΘ θα </a:t>
                </a:r>
                <a:r>
                  <a:rPr lang="el-GR" baseline="0" dirty="0" smtClean="0"/>
                  <a:t>κάνει μετάφραση ---- </a:t>
                </a:r>
                <a:r>
                  <a:rPr lang="en-US" dirty="0" smtClean="0"/>
                  <a:t>Mean </a:t>
                </a:r>
                <a:r>
                  <a:rPr lang="en-US" dirty="0"/>
                  <a:t>width ratio </a:t>
                </a:r>
                <a:r>
                  <a:rPr lang="en-US" i="0">
                    <a:latin typeface="Cambria Math"/>
                  </a:rPr>
                  <a:t>=</a:t>
                </a:r>
                <a:r>
                  <a:rPr lang="en-US" b="0" i="0" smtClean="0">
                    <a:latin typeface="Cambria Math"/>
                  </a:rPr>
                  <a:t>𝑀</a:t>
                </a:r>
                <a:r>
                  <a:rPr lang="en-US" i="0">
                    <a:latin typeface="Cambria Math"/>
                  </a:rPr>
                  <a:t>𝑊𝑅=(</a:t>
                </a:r>
                <a:r>
                  <a:rPr lang="en-US" b="1" i="0" smtClean="0">
                    <a:latin typeface="Cambria Math"/>
                  </a:rPr>
                  <a:t>𝑨_𝟎∕</a:t>
                </a:r>
                <a:r>
                  <a:rPr lang="en-US" b="1" i="0">
                    <a:latin typeface="Cambria Math"/>
                  </a:rPr>
                  <a:t>)/</a:t>
                </a:r>
                <a:r>
                  <a:rPr lang="en-US" i="0">
                    <a:latin typeface="Cambria Math"/>
                  </a:rPr>
                  <a:t>𝐷</a:t>
                </a:r>
                <a:r>
                  <a:rPr lang="en-US" dirty="0" smtClean="0"/>
                  <a:t>   </a:t>
                </a:r>
                <a:r>
                  <a:rPr lang="el-GR" dirty="0" smtClean="0"/>
                  <a:t>ο δείκτης</a:t>
                </a:r>
                <a:r>
                  <a:rPr lang="el-GR" baseline="0" dirty="0" smtClean="0"/>
                  <a:t> είναι 0 ή κάτι άλλο;;;;;</a:t>
                </a:r>
                <a:endParaRPr lang="el-GR" dirty="0"/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275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5200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52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316765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srgbClr val="004A8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6884"/>
            <a:ext cx="8363272" cy="1109868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509316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4556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9"/>
            <a:ext cx="4320480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4320480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955300" y="0"/>
            <a:ext cx="4188700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1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499992" y="0"/>
            <a:ext cx="4644008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274639"/>
            <a:ext cx="4176464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4176464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4274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2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084168" y="0"/>
            <a:ext cx="3059832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274639"/>
            <a:ext cx="5688632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5688632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0208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7194" y="0"/>
            <a:ext cx="4188700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35" y="274639"/>
            <a:ext cx="4320480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4799"/>
            <a:ext cx="4320480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79512" y="1604797"/>
            <a:ext cx="3816424" cy="4997152"/>
          </a:xfrm>
          <a:solidFill>
            <a:srgbClr val="F8F7F2">
              <a:alpha val="94000"/>
            </a:srgbClr>
          </a:solidFill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tx1"/>
                </a:solidFill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200">
                <a:solidFill>
                  <a:schemeClr val="tx1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tx1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200">
                <a:solidFill>
                  <a:schemeClr val="tx1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977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52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5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136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63563"/>
            <a:ext cx="8229600" cy="50405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20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55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89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31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80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15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7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8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8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13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94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71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22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48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90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229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3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ketch_propeller.sv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Bo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Θεωρία πλοίου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ΙΙ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/>
              <a:t>7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Η έλικα και η γεωμετρία της</a:t>
            </a:r>
            <a:endParaRPr lang="el-GR" sz="26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Αλέξανδρος </a:t>
            </a:r>
            <a:r>
              <a:rPr lang="el-GR" sz="2200" dirty="0" err="1"/>
              <a:t>Θεοδουλίδης</a:t>
            </a:r>
            <a:r>
              <a:rPr lang="el-GR" sz="2200" dirty="0"/>
              <a:t>, </a:t>
            </a:r>
            <a:r>
              <a:rPr lang="el-GR" sz="2200" dirty="0" err="1"/>
              <a:t>Επικ.Καθηγητής</a:t>
            </a:r>
            <a:endParaRPr lang="el-GR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Τμήμα </a:t>
            </a:r>
            <a:r>
              <a:rPr lang="el-GR" sz="2200" dirty="0" smtClean="0"/>
              <a:t>Ναυπηγών </a:t>
            </a:r>
            <a:r>
              <a:rPr lang="el-GR" sz="2200" dirty="0"/>
              <a:t>Μ</a:t>
            </a:r>
            <a:r>
              <a:rPr lang="el-GR" sz="2200" dirty="0" smtClean="0"/>
              <a:t>ηχανικών Τ.Ε.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Σύγχρονα Συστήματα Πρόωσης </a:t>
            </a:r>
            <a:br>
              <a:rPr lang="el-GR" dirty="0">
                <a:solidFill>
                  <a:srgbClr val="EEECE1">
                    <a:lumMod val="25000"/>
                  </a:srgbClr>
                </a:solidFill>
              </a:rPr>
            </a:b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Έλικα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3/5</a:t>
            </a:r>
            <a:endParaRPr lang="en-US" sz="3000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897"/>
          <a:stretch/>
        </p:blipFill>
        <p:spPr bwMode="auto">
          <a:xfrm>
            <a:off x="1595438" y="1700809"/>
            <a:ext cx="5953125" cy="3687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l-GR"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5635859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Σύγχρονη έλικα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783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Σύγχρονα Συστήματα Πρόωσης </a:t>
            </a:r>
            <a:br>
              <a:rPr lang="el-GR" dirty="0">
                <a:solidFill>
                  <a:srgbClr val="EEECE1">
                    <a:lumMod val="25000"/>
                  </a:srgbClr>
                </a:solidFill>
              </a:rPr>
            </a:b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Έλικα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4/5</a:t>
            </a:r>
            <a:endParaRPr lang="en-US" sz="3000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27"/>
          <a:stretch/>
        </p:blipFill>
        <p:spPr bwMode="auto">
          <a:xfrm>
            <a:off x="1763688" y="1772816"/>
            <a:ext cx="5886450" cy="4104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l-GR"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6055059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Έλικα </a:t>
            </a:r>
            <a:r>
              <a:rPr lang="en-US" dirty="0" smtClean="0"/>
              <a:t>Tandem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942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Σύγχρονα Συστήματα Πρόωσης </a:t>
            </a:r>
            <a:br>
              <a:rPr lang="el-GR" dirty="0">
                <a:solidFill>
                  <a:srgbClr val="EEECE1">
                    <a:lumMod val="25000"/>
                  </a:srgbClr>
                </a:solidFill>
              </a:rPr>
            </a:b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Έλικα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5/5</a:t>
            </a:r>
            <a:endParaRPr lang="en-US" sz="3000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748665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984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Σύγχρονα Συστήματα Πρόωσης </a:t>
            </a: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Άλλα μέσα </a:t>
            </a:r>
            <a:r>
              <a:rPr lang="el-GR" sz="3000" b="0" dirty="0" smtClean="0"/>
              <a:t>1/5</a:t>
            </a:r>
            <a:endParaRPr lang="en-US" sz="3000" b="0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7704" y="2132856"/>
            <a:ext cx="5539760" cy="17733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l-GR"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422108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Water Jet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911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Σύγχρονα Συστήματα Πρόωσης </a:t>
            </a:r>
            <a:br>
              <a:rPr lang="el-GR" dirty="0">
                <a:solidFill>
                  <a:srgbClr val="EEECE1">
                    <a:lumMod val="25000"/>
                  </a:srgbClr>
                </a:solidFill>
              </a:rPr>
            </a:b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Άλλα μέσα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2/5</a:t>
            </a:r>
            <a:endParaRPr lang="en-US" sz="3000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8900" y="1916832"/>
            <a:ext cx="3886200" cy="34452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el-GR"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5635859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Έλικες καθέτου άξονα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268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Σύγχρονα Συστήματα Πρόωσης </a:t>
            </a:r>
            <a:br>
              <a:rPr lang="el-GR" dirty="0">
                <a:solidFill>
                  <a:srgbClr val="EEECE1">
                    <a:lumMod val="25000"/>
                  </a:srgbClr>
                </a:solidFill>
              </a:rPr>
            </a:b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Άλλα μέσα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3/5</a:t>
            </a:r>
            <a:endParaRPr lang="en-US" sz="3000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531"/>
          <a:stretch/>
        </p:blipFill>
        <p:spPr bwMode="auto">
          <a:xfrm>
            <a:off x="1662113" y="1772816"/>
            <a:ext cx="5819775" cy="40686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el-GR"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36" y="63093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Πλευρικός τροχός ατμόπλοιου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337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Σύγχρονα Συστήματα Πρόωσης </a:t>
            </a:r>
            <a:br>
              <a:rPr lang="el-GR" dirty="0">
                <a:solidFill>
                  <a:srgbClr val="EEECE1">
                    <a:lumMod val="25000"/>
                  </a:srgbClr>
                </a:solidFill>
              </a:rPr>
            </a:b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Άλλα μέσα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4/5</a:t>
            </a:r>
            <a:endParaRPr lang="en-US" sz="3000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58"/>
          <a:stretch/>
        </p:blipFill>
        <p:spPr bwMode="auto">
          <a:xfrm>
            <a:off x="971600" y="1628800"/>
            <a:ext cx="7230765" cy="4265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el-GR"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36" y="63093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Πλευρικός τροχός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970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Σύγχρονα Συστήματα Πρόωσης </a:t>
            </a:r>
            <a:br>
              <a:rPr lang="el-GR" dirty="0">
                <a:solidFill>
                  <a:srgbClr val="EEECE1">
                    <a:lumMod val="25000"/>
                  </a:srgbClr>
                </a:solidFill>
              </a:rPr>
            </a:b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Άλλα μέσα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5/5</a:t>
            </a:r>
            <a:endParaRPr lang="en-US" sz="3000" dirty="0"/>
          </a:p>
        </p:txBody>
      </p:sp>
      <p:pic>
        <p:nvPicPr>
          <p:cNvPr id="4" name="Picture 3" descr="C:\My Documents\My Pictures\hors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8246" y="1844824"/>
            <a:ext cx="5811838" cy="429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</a:t>
            </a:fld>
            <a:endParaRPr lang="el-GR"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36" y="63093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Μηχανή ενός ίππου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81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Γεωμετρία έλικας </a:t>
            </a:r>
            <a:r>
              <a:rPr lang="el-GR" sz="3000" b="0" dirty="0" smtClean="0"/>
              <a:t>1/8</a:t>
            </a:r>
            <a:endParaRPr lang="en-US" sz="3000" b="0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1872864"/>
            <a:ext cx="7086600" cy="3915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902124" y="2715826"/>
            <a:ext cx="1676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rgbClr val="FF0000"/>
                </a:solidFill>
              </a:rPr>
              <a:t>Γραμμή αναφοράς έλικας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3524" y="2334826"/>
            <a:ext cx="1676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rgbClr val="FF0000"/>
                </a:solidFill>
              </a:rPr>
              <a:t>γενέτειρα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7724" y="1725226"/>
            <a:ext cx="1676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rgbClr val="FF0000"/>
                </a:solidFill>
              </a:rPr>
              <a:t>Γραμμή αναφοράς πτερυγίου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6331124" y="1725226"/>
            <a:ext cx="1676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rgbClr val="FF0000"/>
                </a:solidFill>
              </a:rPr>
              <a:t>Γραμμή αναφοράς έλικας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6864524" y="3249226"/>
            <a:ext cx="1676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rgbClr val="FF0000"/>
                </a:solidFill>
              </a:rPr>
              <a:t>Γραμμή αναφοράς πτερυγίου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</a:t>
            </a:fld>
            <a:endParaRPr lang="el-GR"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36" y="63093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Γραμμές αναφοράς πτερυγίου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869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Γεωμετρία έλικας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2/8</a:t>
            </a:r>
            <a:endParaRPr lang="en-US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</a:t>
            </a:fld>
            <a:endParaRPr lang="el-GR">
              <a:latin typeface="Calibri"/>
            </a:endParaRPr>
          </a:p>
        </p:txBody>
      </p:sp>
      <p:pic>
        <p:nvPicPr>
          <p:cNvPr id="6" name="Picture 2" descr="File:Sketch propeller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29121"/>
            <a:ext cx="5676900" cy="42481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99473" y="1546187"/>
            <a:ext cx="2475806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2000" dirty="0" smtClean="0">
                <a:latin typeface="+mn-lt"/>
              </a:rPr>
              <a:t>Trailing edge</a:t>
            </a:r>
            <a:endParaRPr lang="el-GR" sz="2000" dirty="0" smtClean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2000" dirty="0" smtClean="0">
                <a:latin typeface="+mn-lt"/>
              </a:rPr>
              <a:t>Face</a:t>
            </a:r>
            <a:endParaRPr lang="el-GR" sz="2000" dirty="0" smtClean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2000" dirty="0" smtClean="0">
                <a:latin typeface="+mn-lt"/>
              </a:rPr>
              <a:t>Fillet area</a:t>
            </a:r>
            <a:endParaRPr lang="el-GR" sz="2000" dirty="0" smtClean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2000" dirty="0" smtClean="0">
                <a:latin typeface="+mn-lt"/>
              </a:rPr>
              <a:t>Hub </a:t>
            </a:r>
            <a:r>
              <a:rPr lang="en-GB" sz="2000" dirty="0">
                <a:latin typeface="+mn-lt"/>
              </a:rPr>
              <a:t>or </a:t>
            </a:r>
            <a:r>
              <a:rPr lang="en-GB" sz="2000" dirty="0" smtClean="0">
                <a:latin typeface="+mn-lt"/>
              </a:rPr>
              <a:t>Boss</a:t>
            </a:r>
            <a:endParaRPr lang="el-GR" sz="2000" dirty="0" smtClean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2000" dirty="0" smtClean="0">
                <a:latin typeface="+mn-lt"/>
              </a:rPr>
              <a:t>Hub </a:t>
            </a:r>
            <a:r>
              <a:rPr lang="en-GB" sz="2000" dirty="0">
                <a:latin typeface="+mn-lt"/>
              </a:rPr>
              <a:t>or Boss </a:t>
            </a:r>
            <a:r>
              <a:rPr lang="en-GB" sz="2000" dirty="0" smtClean="0">
                <a:latin typeface="+mn-lt"/>
              </a:rPr>
              <a:t>Cap</a:t>
            </a:r>
            <a:endParaRPr lang="el-GR" sz="20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2000" dirty="0" smtClean="0">
                <a:latin typeface="+mn-lt"/>
              </a:rPr>
              <a:t>Leading edge</a:t>
            </a:r>
            <a:endParaRPr lang="el-GR" sz="2000" dirty="0" smtClean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2000" dirty="0" smtClean="0">
                <a:latin typeface="+mn-lt"/>
              </a:rPr>
              <a:t>Back</a:t>
            </a:r>
            <a:endParaRPr lang="el-GR" sz="20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2000" dirty="0" smtClean="0">
                <a:latin typeface="+mn-lt"/>
              </a:rPr>
              <a:t>Propeller shaft</a:t>
            </a:r>
            <a:endParaRPr lang="el-GR" sz="2000" dirty="0" smtClean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2000" dirty="0" smtClean="0">
                <a:latin typeface="+mn-lt"/>
              </a:rPr>
              <a:t>Stern </a:t>
            </a:r>
            <a:r>
              <a:rPr lang="en-GB" sz="2000" dirty="0">
                <a:latin typeface="+mn-lt"/>
              </a:rPr>
              <a:t>tube </a:t>
            </a:r>
            <a:r>
              <a:rPr lang="en-GB" sz="2000" dirty="0" smtClean="0">
                <a:latin typeface="+mn-lt"/>
              </a:rPr>
              <a:t>bearing</a:t>
            </a:r>
            <a:endParaRPr lang="el-GR" sz="2000" dirty="0" smtClean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2000" dirty="0" smtClean="0">
                <a:latin typeface="+mn-lt"/>
              </a:rPr>
              <a:t>Stern tube</a:t>
            </a:r>
            <a:endParaRPr lang="en-GB" sz="2000" dirty="0">
              <a:latin typeface="+mn-lt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467544" y="6101280"/>
            <a:ext cx="5676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Sketch </a:t>
            </a:r>
            <a:r>
              <a:rPr lang="en-US" sz="1200" dirty="0" smtClean="0">
                <a:latin typeface="+mn-lt"/>
                <a:hlinkClick r:id="rId3"/>
              </a:rPr>
              <a:t>propeller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4" tooltip="User:BoH"/>
              </a:rPr>
              <a:t>BoH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692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Πρόδρομοι της σύγχρονης έλικας</a:t>
            </a:r>
            <a:r>
              <a:rPr lang="en-US" dirty="0" smtClean="0"/>
              <a:t> </a:t>
            </a:r>
            <a:r>
              <a:rPr lang="el-GR" sz="3000" b="0" dirty="0"/>
              <a:t>1</a:t>
            </a:r>
            <a:r>
              <a:rPr lang="en-US" sz="3000" b="0" dirty="0" smtClean="0"/>
              <a:t>/</a:t>
            </a:r>
            <a:r>
              <a:rPr lang="el-GR" sz="3000" b="0" dirty="0" smtClean="0"/>
              <a:t>6</a:t>
            </a:r>
            <a:endParaRPr lang="en-US" sz="3000" b="0" dirty="0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1988840"/>
            <a:ext cx="3181350" cy="26009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02"/>
          <a:stretch/>
        </p:blipFill>
        <p:spPr bwMode="auto">
          <a:xfrm>
            <a:off x="4932040" y="1988840"/>
            <a:ext cx="3438525" cy="35241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</a:t>
            </a:fld>
            <a:endParaRPr lang="el-GR"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4128" y="580526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Έλικα </a:t>
            </a:r>
            <a:r>
              <a:rPr lang="en-US" dirty="0" smtClean="0"/>
              <a:t>Hooke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1916088" y="502156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Έλικα </a:t>
            </a:r>
            <a:r>
              <a:rPr lang="en-US" dirty="0" smtClean="0"/>
              <a:t>Bernoulli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313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Γεωμετρία έλικας</a:t>
            </a:r>
            <a:br>
              <a:rPr lang="el-GR" dirty="0" smtClean="0"/>
            </a:br>
            <a:r>
              <a:rPr lang="el-GR" dirty="0" smtClean="0"/>
              <a:t>Ελικοειδής επιφάνεια</a:t>
            </a:r>
            <a:endParaRPr lang="en-US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262" y="1844824"/>
            <a:ext cx="4181475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1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Γεωμετρία έλικας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3/8</a:t>
            </a:r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2768" y="1988840"/>
            <a:ext cx="5825226" cy="351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</a:t>
            </a:fld>
            <a:endParaRPr lang="el-GR"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5939988"/>
            <a:ext cx="4464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Ορισμός κυλινδρικής τομής πτερυγίου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03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Γεωμετρία έλικας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4/8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384" y="1447800"/>
            <a:ext cx="6312829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419872" y="1939028"/>
            <a:ext cx="2286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Χείλος πρόσπτωσης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789630"/>
            <a:ext cx="1447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Χείλος </a:t>
            </a:r>
            <a:r>
              <a:rPr lang="el-GR" sz="1400" dirty="0" err="1" smtClean="0"/>
              <a:t>εκφυγής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841376" y="2260104"/>
            <a:ext cx="11430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πρόσωπο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3584377"/>
            <a:ext cx="990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dirty="0" err="1" smtClean="0"/>
              <a:t>πλύμνη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412876" y="5221843"/>
            <a:ext cx="1879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Πτερύγιο έλικας</a:t>
            </a:r>
            <a:endParaRPr lang="en-US" sz="20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4800600"/>
            <a:ext cx="3437283" cy="158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Θέση αριθμού διαφάνειας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37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Γεωμετρία έλικας -Βήμα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179512" y="1600202"/>
            <a:ext cx="3168352" cy="5093161"/>
          </a:xfrm>
        </p:spPr>
        <p:txBody>
          <a:bodyPr>
            <a:normAutofit/>
          </a:bodyPr>
          <a:lstStyle/>
          <a:p>
            <a:r>
              <a:rPr lang="el-GR" sz="2200" b="1" dirty="0"/>
              <a:t>Βήμα</a:t>
            </a:r>
            <a:r>
              <a:rPr lang="el-GR" sz="2200" dirty="0"/>
              <a:t> της ελικοειδούς επιφάνειας ονομάζεται η απόσταση που διανύει η γενέτειρα κατά την κατεύθυνση του άξονα περιστροφής , όταν πραγματοποιηθεί μια πλήρης </a:t>
            </a:r>
            <a:r>
              <a:rPr lang="el-GR" sz="2200" dirty="0" smtClean="0"/>
              <a:t>περιστροφή.</a:t>
            </a:r>
            <a:endParaRPr lang="en-US" sz="2200" dirty="0"/>
          </a:p>
          <a:p>
            <a:endParaRPr lang="el-GR" sz="2200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9872" y="1412776"/>
            <a:ext cx="5702424" cy="47927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961384"/>
            <a:ext cx="18573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957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Γεωμετρία έλικας - Βήμα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525074" cy="4172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6843" y="1696789"/>
            <a:ext cx="2590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43200" y="9906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(πιο σύνηθες)</a:t>
            </a:r>
            <a:endParaRPr lang="en-US" sz="1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</a:t>
            </a:fld>
            <a:endParaRPr lang="el-GR"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5657780"/>
            <a:ext cx="8460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Στις σύγχρονες έλικες το βήμα μεταβάλλεται ομαλά κατά μήκος της ακτίνας ενός πτερυγίου. Στην περίπτωση αυτή ο όρος βήμα αναφέρεται σε κάποιο συγκεκριμένο σημείο της ακτίνας.</a:t>
            </a:r>
            <a:endParaRPr lang="el-G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7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Γεωμετρία έλικας – πλευρική απόκλιση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4948" y="1600200"/>
            <a:ext cx="525780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3528" y="1628800"/>
            <a:ext cx="33843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+mn-lt"/>
                <a:cs typeface="Arial" pitchFamily="34" charset="0"/>
              </a:rPr>
              <a:t>Η γωνία στρέβλωσης (</a:t>
            </a:r>
            <a:r>
              <a:rPr lang="en-US" sz="2000" b="1" dirty="0" smtClean="0">
                <a:latin typeface="+mn-lt"/>
                <a:cs typeface="Arial" pitchFamily="34" charset="0"/>
              </a:rPr>
              <a:t>skew angle</a:t>
            </a:r>
            <a:r>
              <a:rPr lang="el-GR" sz="2000" b="1" dirty="0" smtClean="0">
                <a:latin typeface="+mn-lt"/>
                <a:cs typeface="Arial" pitchFamily="34" charset="0"/>
              </a:rPr>
              <a:t>)</a:t>
            </a:r>
            <a:r>
              <a:rPr lang="en-US" sz="2000" b="1" dirty="0" smtClean="0">
                <a:latin typeface="+mn-lt"/>
                <a:cs typeface="Arial" pitchFamily="34" charset="0"/>
              </a:rPr>
              <a:t> </a:t>
            </a:r>
            <a:r>
              <a:rPr lang="en-US" sz="2000" dirty="0" err="1" smtClean="0">
                <a:latin typeface="+mn-lt"/>
                <a:cs typeface="Arial" pitchFamily="34" charset="0"/>
              </a:rPr>
              <a:t>θ</a:t>
            </a:r>
            <a:r>
              <a:rPr lang="en-US" sz="2000" baseline="-25000" dirty="0" err="1" smtClean="0">
                <a:latin typeface="+mn-lt"/>
                <a:cs typeface="Arial" pitchFamily="34" charset="0"/>
              </a:rPr>
              <a:t>s</a:t>
            </a:r>
            <a:r>
              <a:rPr lang="en-US" sz="2000" dirty="0" smtClean="0">
                <a:latin typeface="+mn-lt"/>
                <a:cs typeface="Arial" pitchFamily="34" charset="0"/>
              </a:rPr>
              <a:t>(x) </a:t>
            </a:r>
            <a:r>
              <a:rPr lang="el-GR" sz="2000" dirty="0" smtClean="0">
                <a:latin typeface="+mn-lt"/>
                <a:cs typeface="Arial" pitchFamily="34" charset="0"/>
              </a:rPr>
              <a:t> σε μια συγκεκριμένη τομή του πτερυγίου</a:t>
            </a:r>
            <a:r>
              <a:rPr lang="en-US" sz="2000" dirty="0" smtClean="0">
                <a:latin typeface="+mn-lt"/>
                <a:cs typeface="Arial" pitchFamily="34" charset="0"/>
              </a:rPr>
              <a:t>, </a:t>
            </a:r>
            <a:r>
              <a:rPr lang="el-GR" sz="2000" dirty="0" smtClean="0">
                <a:latin typeface="+mn-lt"/>
                <a:cs typeface="Arial" pitchFamily="34" charset="0"/>
              </a:rPr>
              <a:t>είναι η γωνία ανάμεσα στην γραμμή αναφοράς του πτερυγίου και μιας γραμμής που διέρχεται από το κέντρο του ελικοφόρου άξονα και το μέσο της χορδής στη διατομή με </a:t>
            </a:r>
            <a:r>
              <a:rPr lang="el-GR" sz="2000" dirty="0" err="1" smtClean="0">
                <a:latin typeface="+mn-lt"/>
                <a:cs typeface="Arial" pitchFamily="34" charset="0"/>
              </a:rPr>
              <a:t>αδιάστατη</a:t>
            </a:r>
            <a:r>
              <a:rPr lang="el-GR" sz="2000" dirty="0" smtClean="0">
                <a:latin typeface="+mn-lt"/>
                <a:cs typeface="Arial" pitchFamily="34" charset="0"/>
              </a:rPr>
              <a:t> ακτίνα </a:t>
            </a:r>
            <a:r>
              <a:rPr lang="en-US" sz="2000" dirty="0" smtClean="0">
                <a:latin typeface="+mn-lt"/>
                <a:cs typeface="Arial" pitchFamily="34" charset="0"/>
              </a:rPr>
              <a:t>x.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5273913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latin typeface="+mn-lt"/>
                <a:cs typeface="Arial" pitchFamily="34" charset="0"/>
              </a:rPr>
              <a:t> </a:t>
            </a:r>
            <a:r>
              <a:rPr lang="el-GR" sz="2000" dirty="0" smtClean="0">
                <a:latin typeface="+mn-lt"/>
                <a:cs typeface="Arial" pitchFamily="34" charset="0"/>
              </a:rPr>
              <a:t>Ως</a:t>
            </a:r>
            <a:r>
              <a:rPr lang="el-GR" sz="2000" b="1" dirty="0" smtClean="0">
                <a:latin typeface="+mn-lt"/>
                <a:cs typeface="Arial" pitchFamily="34" charset="0"/>
              </a:rPr>
              <a:t> γωνία στρέβλωσης της έλικας </a:t>
            </a:r>
            <a:r>
              <a:rPr lang="en-GB" sz="2000" b="1" dirty="0" smtClean="0">
                <a:latin typeface="+mn-lt"/>
                <a:cs typeface="Arial" pitchFamily="34" charset="0"/>
              </a:rPr>
              <a:t>(</a:t>
            </a:r>
            <a:r>
              <a:rPr lang="en-GB" sz="2000" b="1" dirty="0" err="1" smtClean="0">
                <a:latin typeface="+mn-lt"/>
                <a:cs typeface="Arial" pitchFamily="34" charset="0"/>
              </a:rPr>
              <a:t>θs</a:t>
            </a:r>
            <a:r>
              <a:rPr lang="en-GB" sz="2000" b="1" baseline="-25000" dirty="0" err="1" smtClean="0">
                <a:latin typeface="+mn-lt"/>
                <a:cs typeface="Arial" pitchFamily="34" charset="0"/>
              </a:rPr>
              <a:t>p</a:t>
            </a:r>
            <a:r>
              <a:rPr lang="en-GB" sz="2000" b="1" dirty="0" smtClean="0">
                <a:latin typeface="+mn-lt"/>
                <a:cs typeface="Arial" pitchFamily="34" charset="0"/>
              </a:rPr>
              <a:t>) </a:t>
            </a:r>
            <a:r>
              <a:rPr lang="el-GR" sz="2000" dirty="0" smtClean="0">
                <a:latin typeface="+mn-lt"/>
                <a:cs typeface="Arial" pitchFamily="34" charset="0"/>
              </a:rPr>
              <a:t>ορίζεται ως η μέγιστη γωνία μεταξύ δύο ευθειών οι οποίες διέρχονται από το κέντρο του ελικοφόρου άξονα και το μέσο των χορδών δύο οποιωνδήποτε διατομών, στο επίπεδο προβολής της έλικας</a:t>
            </a:r>
            <a:r>
              <a:rPr lang="en-GB" sz="2000" dirty="0" smtClean="0">
                <a:latin typeface="+mn-lt"/>
                <a:cs typeface="Arial" pitchFamily="34" charset="0"/>
              </a:rPr>
              <a:t>.</a:t>
            </a:r>
            <a:r>
              <a:rPr lang="el-GR" sz="2000" dirty="0" smtClean="0">
                <a:latin typeface="+mn-lt"/>
                <a:cs typeface="Arial" pitchFamily="34" charset="0"/>
              </a:rPr>
              <a:t> </a:t>
            </a:r>
            <a:endParaRPr lang="en-US" sz="2000" dirty="0" smtClean="0">
              <a:latin typeface="+mn-lt"/>
              <a:cs typeface="Arial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96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Γεωμετρία έλικας –διαμήκης απόκλιση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7152" y="1616224"/>
            <a:ext cx="3538538" cy="4393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2022503"/>
            <a:ext cx="21336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</a:t>
            </a:fld>
            <a:endParaRPr lang="el-GR"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1720" y="638132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Ορισμός διαμήκους απόκλισης </a:t>
            </a:r>
            <a:r>
              <a:rPr lang="el-GR" dirty="0" err="1" smtClean="0"/>
              <a:t>ακροπτερυγίου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692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Γεωμετρία έλικας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5/8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62"/>
          <a:stretch/>
        </p:blipFill>
        <p:spPr bwMode="auto">
          <a:xfrm>
            <a:off x="107504" y="1707967"/>
            <a:ext cx="8913412" cy="41693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</a:t>
            </a:fld>
            <a:endParaRPr lang="el-GR"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638132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Τυπικό σχέδιο έλικας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100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Γεωμετρία έλικας – προβαλλόμενη και ανεπτυγμένη επιφάνεια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3" y="1700808"/>
            <a:ext cx="7686675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2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Γεωμετρία έλικας -</a:t>
            </a:r>
            <a:r>
              <a:rPr lang="en-US" dirty="0" smtClean="0"/>
              <a:t> </a:t>
            </a:r>
            <a:r>
              <a:rPr lang="el-GR" dirty="0" smtClean="0"/>
              <a:t>Ορισμοί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340768"/>
                <a:ext cx="8291264" cy="5352595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Διάμετρος </a:t>
                </a:r>
                <a:r>
                  <a:rPr lang="en-US" i="1" dirty="0" smtClean="0"/>
                  <a:t>D</a:t>
                </a:r>
                <a:r>
                  <a:rPr lang="en-US" dirty="0"/>
                  <a:t>	</a:t>
                </a:r>
                <a:r>
                  <a:rPr lang="el-GR" dirty="0" smtClean="0"/>
                  <a:t>Λόγος βήματος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den>
                    </m:f>
                  </m:oMath>
                </a14:m>
                <a:endParaRPr lang="el-GR" dirty="0"/>
              </a:p>
              <a:p>
                <a:pPr marL="0" indent="0">
                  <a:buNone/>
                </a:pPr>
                <a:r>
                  <a:rPr lang="el-GR" dirty="0" smtClean="0"/>
                  <a:t>Βήμα </a:t>
                </a:r>
                <a:r>
                  <a:rPr lang="en-US" i="1" dirty="0" smtClean="0"/>
                  <a:t>P</a:t>
                </a:r>
                <a:r>
                  <a:rPr lang="en-US" dirty="0"/>
                  <a:t>	</a:t>
                </a:r>
                <a:r>
                  <a:rPr lang="el-GR" dirty="0" smtClean="0"/>
                  <a:t>	Λόγος πάχος πτερυγίου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den>
                    </m:f>
                  </m:oMath>
                </a14:m>
                <a:endParaRPr lang="el-GR" i="1" dirty="0"/>
              </a:p>
              <a:p>
                <a:pPr marL="0" indent="0">
                  <a:buNone/>
                </a:pPr>
                <a:r>
                  <a:rPr lang="el-GR" dirty="0" smtClean="0"/>
                  <a:t>	</a:t>
                </a:r>
                <a:r>
                  <a:rPr lang="en-US" dirty="0" smtClean="0"/>
                  <a:t>	</a:t>
                </a:r>
                <a:r>
                  <a:rPr lang="el-GR" dirty="0" smtClean="0"/>
                  <a:t>Γωνία βήματος</a:t>
                </a:r>
                <a:r>
                  <a:rPr lang="en-US" dirty="0" smtClean="0"/>
                  <a:t> =</a:t>
                </a:r>
                <a:r>
                  <a:rPr lang="el-GR" dirty="0" smtClean="0"/>
                  <a:t> φ </a:t>
                </a:r>
                <a:endParaRPr lang="el-GR" dirty="0"/>
              </a:p>
              <a:p>
                <a:pPr marL="0" indent="0">
                  <a:buNone/>
                </a:pPr>
                <a:r>
                  <a:rPr lang="el-GR" dirty="0" smtClean="0"/>
                  <a:t>Επιφάνεια κυκλικού δίσκου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l-GR" b="0" i="1" smtClean="0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l-G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l-GR" dirty="0" smtClean="0"/>
              </a:p>
              <a:p>
                <a:pPr marL="0" indent="0">
                  <a:buNone/>
                </a:pPr>
                <a:r>
                  <a:rPr lang="el-GR" dirty="0" smtClean="0"/>
                  <a:t>Ανεπτυγμένη επιφάνεια πτερυγίων  (εκτός </a:t>
                </a:r>
                <a:r>
                  <a:rPr lang="el-GR" dirty="0" err="1" smtClean="0"/>
                  <a:t>πλύμνης</a:t>
                </a:r>
                <a:r>
                  <a:rPr lang="el-GR" dirty="0" smtClean="0"/>
                  <a:t>)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endParaRPr lang="el-GR" dirty="0"/>
              </a:p>
              <a:p>
                <a:pPr marL="0" indent="0">
                  <a:buNone/>
                </a:pPr>
                <a:r>
                  <a:rPr lang="el-GR" dirty="0" smtClean="0"/>
                  <a:t>Λόγος Ανεπτυγμένης Επιφάνειας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𝐷𝐴𝑅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l-GR" i="1" dirty="0"/>
              </a:p>
              <a:p>
                <a:pPr marL="0" indent="0">
                  <a:buNone/>
                </a:pPr>
                <a:r>
                  <a:rPr lang="el-GR" dirty="0" smtClean="0"/>
                  <a:t>Προβεβλημένη </a:t>
                </a:r>
                <a:r>
                  <a:rPr lang="el-GR" dirty="0"/>
                  <a:t>επιφάνεια πτερυγίων  (εκτός </a:t>
                </a:r>
                <a:r>
                  <a:rPr lang="el-GR" dirty="0" err="1"/>
                  <a:t>πλύμνης</a:t>
                </a:r>
                <a:r>
                  <a:rPr lang="el-GR" dirty="0"/>
                  <a:t>) </a:t>
                </a:r>
                <a:r>
                  <a:rPr lang="en-US" dirty="0" smtClean="0"/>
                  <a:t>= </a:t>
                </a:r>
                <a:r>
                  <a:rPr lang="en-US" i="1" dirty="0" smtClean="0"/>
                  <a:t>A</a:t>
                </a:r>
                <a:r>
                  <a:rPr lang="en-US" i="1" baseline="-25000" dirty="0"/>
                  <a:t>P</a:t>
                </a:r>
                <a:endParaRPr lang="el-GR" dirty="0"/>
              </a:p>
              <a:p>
                <a:pPr marL="0" indent="0">
                  <a:buNone/>
                </a:pPr>
                <a:r>
                  <a:rPr lang="el-GR" dirty="0" smtClean="0"/>
                  <a:t>Λόγος προβεβλημένης επιφάνειας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PAR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endParaRPr lang="el-GR" i="1" dirty="0"/>
              </a:p>
              <a:p>
                <a:pPr marL="0" indent="0">
                  <a:buNone/>
                </a:pPr>
                <a:r>
                  <a:rPr lang="el-GR" dirty="0" smtClean="0"/>
                  <a:t>Λόγος πλάτος πτερυγίου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𝐵𝑊𝑅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Μέγιστο</m:t>
                        </m:r>
                        <m:r>
                          <a:rPr lang="el-GR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πλάτος</m:t>
                        </m:r>
                        <m:r>
                          <a:rPr lang="el-GR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πτερυγίου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l-GR" dirty="0" smtClean="0"/>
                  <a:t>Λόγος μέσου πλάτους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𝑊𝑅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l-GR" b="0" i="1" smtClean="0">
                                <a:latin typeface="Cambria Math"/>
                              </a:rPr>
                              <m:t>𝜇𝜂𝜅𝜊𝜍</m:t>
                            </m:r>
                            <m:r>
                              <a:rPr lang="el-GR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l-GR" b="0" i="1" smtClean="0">
                                <a:latin typeface="Cambria Math"/>
                              </a:rPr>
                              <m:t>𝜋𝜏𝜀𝜌𝜐𝛾𝜄𝜔𝜈</m:t>
                            </m:r>
                            <m:r>
                              <a:rPr lang="el-GR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l-GR" b="0" i="1" smtClean="0">
                                <a:latin typeface="Cambria Math"/>
                              </a:rPr>
                              <m:t>𝜀𝜅𝜏</m:t>
                            </m:r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/>
                              </a:rPr>
                              <m:t>ό</m:t>
                            </m:r>
                            <m:r>
                              <a:rPr lang="el-GR" b="0" i="1" smtClean="0">
                                <a:latin typeface="Cambria Math"/>
                              </a:rPr>
                              <m:t>𝜍</m:t>
                            </m:r>
                            <m:r>
                              <a:rPr lang="el-GR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l-GR" b="0" i="1" smtClean="0">
                                <a:latin typeface="Cambria Math"/>
                              </a:rPr>
                              <m:t>𝜋𝜆</m:t>
                            </m:r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/>
                              </a:rPr>
                              <m:t>ύ</m:t>
                            </m:r>
                            <m:r>
                              <a:rPr lang="el-GR" b="0" i="1" smtClean="0">
                                <a:latin typeface="Cambria Math"/>
                              </a:rPr>
                              <m:t>𝜇𝜈𝜂𝜍</m:t>
                            </m:r>
                          </m:den>
                        </m:f>
                      </m:num>
                      <m:den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340768"/>
                <a:ext cx="8291264" cy="5352595"/>
              </a:xfrm>
              <a:blipFill rotWithShape="1">
                <a:blip r:embed="rId3"/>
                <a:stretch>
                  <a:fillRect l="-8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66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Πρόδρομοι της σύγχρονης έλικας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2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/</a:t>
            </a:r>
            <a:r>
              <a:rPr lang="el-GR" sz="3000" b="0" dirty="0">
                <a:solidFill>
                  <a:srgbClr val="EEECE1">
                    <a:lumMod val="25000"/>
                  </a:srgbClr>
                </a:solidFill>
              </a:rPr>
              <a:t>6</a:t>
            </a:r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558"/>
          <a:stretch/>
        </p:blipFill>
        <p:spPr bwMode="auto">
          <a:xfrm>
            <a:off x="971600" y="1988840"/>
            <a:ext cx="3076575" cy="25387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1988840"/>
            <a:ext cx="4076700" cy="25782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l-GR"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505382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Έλικα Αρχιμήδη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443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Γεωμετρία έλικας – Τομή πτερυγίου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2060848"/>
            <a:ext cx="7796463" cy="2360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</a:t>
            </a:fld>
            <a:endParaRPr lang="el-GR"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501317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Γεωμετρικά χαρακτηριστικά αεροτομής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739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Γεωμετρία έλικας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6/8</a:t>
            </a:r>
            <a:endParaRPr lang="en-US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335"/>
          <a:stretch/>
        </p:blipFill>
        <p:spPr bwMode="auto">
          <a:xfrm>
            <a:off x="441665" y="1640439"/>
            <a:ext cx="8306799" cy="43808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30</a:t>
            </a:fld>
            <a:endParaRPr lang="el-GR"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638132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Ορισμός περιγράμματος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663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Γεωμετρία έλικας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7/8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269289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l-GR" sz="2200" dirty="0"/>
              <a:t>Ορίζονται οι ακόλουθες επιφάνειες:</a:t>
            </a:r>
          </a:p>
          <a:p>
            <a:pPr lvl="1">
              <a:spcBef>
                <a:spcPts val="600"/>
              </a:spcBef>
            </a:pPr>
            <a:r>
              <a:rPr lang="el-GR" sz="2200" dirty="0"/>
              <a:t>Επιφάνεια κυκλικού δίσκου</a:t>
            </a:r>
            <a:r>
              <a:rPr lang="en-US" sz="2200" dirty="0"/>
              <a:t> A</a:t>
            </a:r>
            <a:r>
              <a:rPr lang="en-US" sz="2200" baseline="-25000" dirty="0"/>
              <a:t>o</a:t>
            </a:r>
            <a:r>
              <a:rPr lang="el-GR" sz="2200" dirty="0"/>
              <a:t> </a:t>
            </a:r>
          </a:p>
          <a:p>
            <a:pPr lvl="1">
              <a:spcBef>
                <a:spcPts val="600"/>
              </a:spcBef>
            </a:pPr>
            <a:r>
              <a:rPr lang="el-GR" sz="2200" dirty="0"/>
              <a:t>Προβεβλημένη επιφάνεια έλικας </a:t>
            </a:r>
            <a:r>
              <a:rPr lang="en-US" sz="2200" dirty="0"/>
              <a:t>(Projected area) A</a:t>
            </a:r>
            <a:r>
              <a:rPr lang="en-US" sz="2200" baseline="-25000" dirty="0"/>
              <a:t>P</a:t>
            </a:r>
            <a:endParaRPr lang="el-GR" sz="2200" baseline="-25000" dirty="0"/>
          </a:p>
          <a:p>
            <a:pPr lvl="1">
              <a:spcBef>
                <a:spcPts val="600"/>
              </a:spcBef>
            </a:pPr>
            <a:r>
              <a:rPr lang="el-GR" sz="2200" dirty="0"/>
              <a:t>Ανεπτυγμένη επιφάνεια έλικας</a:t>
            </a:r>
            <a:r>
              <a:rPr lang="en-US" sz="2200" dirty="0"/>
              <a:t> (Developed area) A</a:t>
            </a:r>
            <a:r>
              <a:rPr lang="en-US" sz="2200" baseline="-25000" dirty="0"/>
              <a:t>D</a:t>
            </a:r>
            <a:endParaRPr lang="el-GR" sz="2200" dirty="0"/>
          </a:p>
          <a:p>
            <a:pPr lvl="1">
              <a:spcBef>
                <a:spcPts val="600"/>
              </a:spcBef>
            </a:pPr>
            <a:r>
              <a:rPr lang="el-GR" sz="2200" dirty="0"/>
              <a:t>Εκτεταμένη επιφάνεια έλικας</a:t>
            </a:r>
            <a:r>
              <a:rPr lang="en-US" sz="2200" dirty="0"/>
              <a:t> (Expanded area) </a:t>
            </a:r>
            <a:r>
              <a:rPr lang="en-US" sz="2200" dirty="0" smtClean="0"/>
              <a:t>A</a:t>
            </a:r>
            <a:r>
              <a:rPr lang="en-US" sz="2200" baseline="-25000" dirty="0" smtClean="0"/>
              <a:t>E</a:t>
            </a:r>
            <a:endParaRPr lang="el-GR" sz="2200" dirty="0"/>
          </a:p>
        </p:txBody>
      </p:sp>
      <p:sp>
        <p:nvSpPr>
          <p:cNvPr id="7" name="6 - TextBox"/>
          <p:cNvSpPr txBox="1"/>
          <p:nvPr/>
        </p:nvSpPr>
        <p:spPr>
          <a:xfrm>
            <a:off x="4355976" y="5121099"/>
            <a:ext cx="2743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Τύπος </a:t>
            </a:r>
            <a:r>
              <a:rPr lang="en-US" sz="2200" dirty="0" err="1" smtClean="0">
                <a:latin typeface="+mn-lt"/>
              </a:rPr>
              <a:t>Buril</a:t>
            </a:r>
            <a:endParaRPr lang="el-GR" sz="2200" dirty="0">
              <a:latin typeface="+mn-lt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3635896" y="5972799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n-lt"/>
              </a:rPr>
              <a:t>C(r) </a:t>
            </a:r>
            <a:r>
              <a:rPr lang="el-GR" sz="2200" dirty="0" smtClean="0">
                <a:latin typeface="+mn-lt"/>
              </a:rPr>
              <a:t>το μήκος χορδής συναρτήσει της ακτίνας</a:t>
            </a:r>
            <a:r>
              <a:rPr lang="en-US" sz="2200" dirty="0" smtClean="0">
                <a:latin typeface="+mn-lt"/>
              </a:rPr>
              <a:t> </a:t>
            </a:r>
            <a:endParaRPr lang="el-GR" sz="2200" dirty="0"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31</a:t>
            </a:fld>
            <a:endParaRPr lang="el-GR">
              <a:latin typeface="Calibri"/>
            </a:endParaRPr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919556"/>
              </p:ext>
            </p:extLst>
          </p:nvPr>
        </p:nvGraphicFramePr>
        <p:xfrm>
          <a:off x="2236588" y="3717032"/>
          <a:ext cx="6645276" cy="110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1076"/>
                <a:gridCol w="1585024"/>
                <a:gridCol w="1695768"/>
                <a:gridCol w="1613408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Παράδειγμα</a:t>
                      </a:r>
                      <a:endParaRPr lang="el-GR" b="1" dirty="0"/>
                    </a:p>
                  </a:txBody>
                  <a:tcPr>
                    <a:solidFill>
                      <a:srgbClr val="E6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492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Projected area</a:t>
                      </a:r>
                      <a:endParaRPr lang="el-GR" dirty="0"/>
                    </a:p>
                  </a:txBody>
                  <a:tcP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Developed</a:t>
                      </a:r>
                      <a:r>
                        <a:rPr lang="en-US" baseline="0" dirty="0" smtClean="0"/>
                        <a:t> area</a:t>
                      </a:r>
                      <a:endParaRPr lang="el-GR" dirty="0"/>
                    </a:p>
                  </a:txBody>
                  <a:tcP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Expanded area</a:t>
                      </a:r>
                      <a:endParaRPr lang="el-GR" dirty="0"/>
                    </a:p>
                  </a:txBody>
                  <a:tcPr>
                    <a:solidFill>
                      <a:srgbClr val="E6E3D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Area</a:t>
                      </a:r>
                      <a:r>
                        <a:rPr lang="en-US" baseline="0" dirty="0" smtClean="0"/>
                        <a:t> ratio (A/A</a:t>
                      </a:r>
                      <a:r>
                        <a:rPr lang="en-US" baseline="-25000" dirty="0" smtClean="0"/>
                        <a:t>o</a:t>
                      </a:r>
                      <a:r>
                        <a:rPr lang="en-US" baseline="0" dirty="0" smtClean="0"/>
                        <a:t>)</a:t>
                      </a:r>
                      <a:endParaRPr lang="el-GR" baseline="-25000" dirty="0"/>
                    </a:p>
                  </a:txBody>
                  <a:tcP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0,480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0,574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0,582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3599" y="4221088"/>
                <a:ext cx="14052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l-GR" sz="2400" i="1" smtClean="0">
                          <a:latin typeface="Cambria Math"/>
                          <a:ea typeface="Cambria Math"/>
                        </a:rPr>
                        <m:t>≅</m:t>
                      </m:r>
                      <m:sSub>
                        <m:sSubPr>
                          <m:ctrlPr>
                            <a:rPr lang="el-GR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99" y="4221088"/>
                <a:ext cx="1405256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3528" y="4912613"/>
                <a:ext cx="3740704" cy="847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l-GR" sz="2400" i="1" smtClean="0">
                          <a:latin typeface="Cambria Math"/>
                          <a:ea typeface="Cambria Math"/>
                        </a:rPr>
                        <m:t>≅</m:t>
                      </m:r>
                      <m:f>
                        <m:fPr>
                          <m:ctrlPr>
                            <a:rPr lang="el-GR" sz="2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l-GR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1,067−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0,229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912613"/>
                <a:ext cx="3740704" cy="8478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3599" y="5873349"/>
                <a:ext cx="2223942" cy="9683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𝑍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99" y="5873349"/>
                <a:ext cx="2223942" cy="9683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4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Γεωμετρία έλικας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8/8</a:t>
            </a:r>
            <a:endParaRPr lang="en-US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573809"/>
            <a:ext cx="7796463" cy="24312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4255864"/>
            <a:ext cx="3375992" cy="20295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32</a:t>
            </a:fld>
            <a:endParaRPr lang="el-GR"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2471" y="5868689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Κατανομή πίεσης αεροτομής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4509790" y="4255864"/>
            <a:ext cx="431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Γεωμετρικά χαρακτηριστικά αεροτομής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76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Γεωμετρία έλικας – ολίσθηση</a:t>
            </a:r>
            <a:r>
              <a:rPr lang="en-US" dirty="0" smtClean="0"/>
              <a:t> </a:t>
            </a:r>
            <a:r>
              <a:rPr lang="el-GR" sz="3000" b="0" dirty="0" smtClean="0"/>
              <a:t>1/2</a:t>
            </a:r>
            <a:endParaRPr lang="en-US" sz="3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Θεωρητικά ή έλικα θα </a:t>
                </a:r>
                <a:r>
                  <a:rPr lang="el-GR" dirty="0"/>
                  <a:t>έ</a:t>
                </a:r>
                <a:r>
                  <a:rPr lang="el-GR" dirty="0" smtClean="0"/>
                  <a:t>πρεπε να </a:t>
                </a:r>
                <a:r>
                  <a:rPr lang="el-GR" dirty="0"/>
                  <a:t>προχωρεί μέσα </a:t>
                </a:r>
                <a:r>
                  <a:rPr lang="el-GR" dirty="0" smtClean="0"/>
                  <a:t>στο </a:t>
                </a:r>
                <a:r>
                  <a:rPr lang="el-GR" dirty="0"/>
                  <a:t>νερό κατά </a:t>
                </a:r>
                <a:r>
                  <a:rPr lang="el-GR" dirty="0" smtClean="0"/>
                  <a:t>απόσταση </a:t>
                </a:r>
                <a:r>
                  <a:rPr lang="el-GR" dirty="0"/>
                  <a:t>ί</a:t>
                </a:r>
                <a:r>
                  <a:rPr lang="el-GR" dirty="0" smtClean="0"/>
                  <a:t>ση </a:t>
                </a:r>
                <a:r>
                  <a:rPr lang="el-GR" dirty="0"/>
                  <a:t>με </a:t>
                </a:r>
                <a:r>
                  <a:rPr lang="el-GR" dirty="0" smtClean="0"/>
                  <a:t>το </a:t>
                </a:r>
                <a:r>
                  <a:rPr lang="el-GR" dirty="0"/>
                  <a:t>βήμα Ρ </a:t>
                </a:r>
                <a:r>
                  <a:rPr lang="el-GR" dirty="0" smtClean="0"/>
                  <a:t>σε </a:t>
                </a:r>
                <a:r>
                  <a:rPr lang="el-GR" dirty="0"/>
                  <a:t>κάθε περιστροφή. </a:t>
                </a:r>
                <a:r>
                  <a:rPr lang="el-GR" dirty="0" smtClean="0"/>
                  <a:t>Όμως μια </a:t>
                </a:r>
                <a:r>
                  <a:rPr lang="el-GR" dirty="0"/>
                  <a:t>έλικα πού παράγει ώση, προχωρεί σε κάθε στροφή λιγότερο </a:t>
                </a:r>
                <a:r>
                  <a:rPr lang="el-GR" dirty="0" smtClean="0"/>
                  <a:t>από </a:t>
                </a:r>
                <a:r>
                  <a:rPr lang="el-GR" dirty="0"/>
                  <a:t>Ρ. </a:t>
                </a:r>
                <a:r>
                  <a:rPr lang="el-GR" dirty="0" smtClean="0"/>
                  <a:t>Αυτό οδηγεί στον ορισμό </a:t>
                </a:r>
                <a:r>
                  <a:rPr lang="el-GR" dirty="0"/>
                  <a:t>δύο συντελεστών, </a:t>
                </a:r>
                <a:r>
                  <a:rPr lang="el-GR" dirty="0" smtClean="0"/>
                  <a:t>του </a:t>
                </a:r>
                <a:r>
                  <a:rPr lang="el-GR" b="1" dirty="0" smtClean="0"/>
                  <a:t>συντελεστή </a:t>
                </a:r>
                <a:r>
                  <a:rPr lang="el-GR" b="1" dirty="0"/>
                  <a:t>πραγματικής </a:t>
                </a:r>
                <a:r>
                  <a:rPr lang="el-GR" b="1" dirty="0" smtClean="0"/>
                  <a:t>ολισθήσεως και </a:t>
                </a:r>
                <a:r>
                  <a:rPr lang="el-GR" b="1" dirty="0"/>
                  <a:t>τού </a:t>
                </a:r>
                <a:r>
                  <a:rPr lang="el-GR" b="1" dirty="0" smtClean="0"/>
                  <a:t>συντελεστή φαινόμενης ολισθήσεως</a:t>
                </a:r>
                <a:r>
                  <a:rPr lang="el-GR" i="1" dirty="0" smtClean="0"/>
                  <a:t>,</a:t>
                </a:r>
                <a:r>
                  <a:rPr lang="el-GR" dirty="0" smtClean="0"/>
                  <a:t> </a:t>
                </a:r>
                <a:r>
                  <a:rPr lang="el-GR" dirty="0"/>
                  <a:t>πού </a:t>
                </a:r>
                <a:r>
                  <a:rPr lang="el-GR" dirty="0" smtClean="0"/>
                  <a:t>ορίζονται από τις </a:t>
                </a:r>
                <a:r>
                  <a:rPr lang="el-GR" dirty="0"/>
                  <a:t>παρακάτω σχέσεις</a:t>
                </a:r>
                <a:r>
                  <a:rPr lang="el-GR" dirty="0" smtClean="0"/>
                  <a:t>:</a:t>
                </a:r>
              </a:p>
              <a:p>
                <a:pPr marL="355600" indent="0">
                  <a:buNone/>
                </a:pPr>
                <a:r>
                  <a:rPr lang="el-GR" dirty="0" smtClean="0"/>
                  <a:t>Συντελεστής </a:t>
                </a:r>
                <a:r>
                  <a:rPr lang="el-GR" dirty="0"/>
                  <a:t>πραγματικής </a:t>
                </a:r>
                <a:r>
                  <a:rPr lang="el-GR" dirty="0" smtClean="0"/>
                  <a:t>ολισθήσεως: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l-GR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𝑷𝑵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𝑽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𝑷𝑵</m:t>
                        </m:r>
                      </m:den>
                    </m:f>
                  </m:oMath>
                </a14:m>
                <a:endParaRPr lang="el-GR" b="1" dirty="0" smtClean="0"/>
              </a:p>
              <a:p>
                <a:pPr marL="355600" indent="0">
                  <a:buNone/>
                </a:pPr>
                <a:r>
                  <a:rPr lang="el-GR" dirty="0" smtClean="0"/>
                  <a:t>Συντελεστής </a:t>
                </a:r>
                <a:r>
                  <a:rPr lang="el-GR" dirty="0"/>
                  <a:t>φαινόμενης </a:t>
                </a:r>
                <a:r>
                  <a:rPr lang="el-GR" dirty="0" smtClean="0"/>
                  <a:t>ολισθήσεως: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𝑻</m:t>
                        </m:r>
                      </m:sub>
                    </m:sSub>
                    <m:r>
                      <a:rPr lang="el-GR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𝑷𝑵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num>
                      <m:den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𝑷𝑵</m:t>
                        </m:r>
                      </m:den>
                    </m:f>
                  </m:oMath>
                </a14:m>
                <a:endParaRPr lang="el-GR" b="1" dirty="0" smtClean="0"/>
              </a:p>
              <a:p>
                <a:pPr marL="0" indent="0">
                  <a:buNone/>
                </a:pPr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599" r="-1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33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427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Γεωμετρία έλικας – ολίσθηση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2/2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5165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dirty="0" smtClean="0"/>
              <a:t>όπου</a:t>
            </a:r>
            <a:r>
              <a:rPr lang="el-GR" sz="2200" dirty="0"/>
              <a:t>: </a:t>
            </a:r>
            <a:endParaRPr lang="el-GR" sz="22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l-GR" sz="2200" dirty="0" smtClean="0"/>
              <a:t>Ρ το </a:t>
            </a:r>
            <a:r>
              <a:rPr lang="el-GR" sz="2200" dirty="0"/>
              <a:t>βήμα </a:t>
            </a:r>
            <a:r>
              <a:rPr lang="el-GR" sz="2200" dirty="0" smtClean="0"/>
              <a:t>της </a:t>
            </a:r>
            <a:r>
              <a:rPr lang="el-GR" sz="2200" dirty="0"/>
              <a:t>έλικας </a:t>
            </a:r>
            <a:r>
              <a:rPr lang="el-GR" sz="2200" dirty="0" smtClean="0"/>
              <a:t>σε </a:t>
            </a:r>
            <a:r>
              <a:rPr lang="en-US" sz="2200" dirty="0"/>
              <a:t>m </a:t>
            </a:r>
            <a:r>
              <a:rPr lang="el-GR" sz="2200" dirty="0"/>
              <a:t>ή </a:t>
            </a:r>
            <a:r>
              <a:rPr lang="en-US" sz="2200" dirty="0" err="1"/>
              <a:t>ft</a:t>
            </a:r>
            <a:r>
              <a:rPr lang="el-GR" sz="2200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200" dirty="0"/>
              <a:t>Ν </a:t>
            </a:r>
            <a:r>
              <a:rPr lang="el-GR" sz="2200" dirty="0" smtClean="0"/>
              <a:t>οι </a:t>
            </a:r>
            <a:r>
              <a:rPr lang="el-GR" sz="2200" dirty="0"/>
              <a:t>στροφές </a:t>
            </a:r>
            <a:r>
              <a:rPr lang="el-GR" sz="2200" dirty="0" smtClean="0"/>
              <a:t>της </a:t>
            </a:r>
            <a:r>
              <a:rPr lang="el-GR" sz="2200" dirty="0"/>
              <a:t>έλικας </a:t>
            </a:r>
            <a:r>
              <a:rPr lang="el-GR" sz="2200" dirty="0" smtClean="0"/>
              <a:t>ανά λεπτό</a:t>
            </a:r>
            <a:r>
              <a:rPr lang="el-GR" sz="2200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200" dirty="0"/>
              <a:t>V </a:t>
            </a:r>
            <a:r>
              <a:rPr lang="el-GR" sz="2200" dirty="0" smtClean="0"/>
              <a:t>η </a:t>
            </a:r>
            <a:r>
              <a:rPr lang="el-GR" sz="2200" dirty="0"/>
              <a:t>ταχύτητα τού πλοίου </a:t>
            </a:r>
            <a:r>
              <a:rPr lang="el-GR" sz="2200" dirty="0" smtClean="0"/>
              <a:t>(απόλυτη) σε </a:t>
            </a:r>
            <a:r>
              <a:rPr lang="el-GR" sz="2200" dirty="0"/>
              <a:t>σχέση </a:t>
            </a:r>
            <a:r>
              <a:rPr lang="el-GR" sz="2200" dirty="0" smtClean="0"/>
              <a:t>με το </a:t>
            </a:r>
            <a:r>
              <a:rPr lang="el-GR" sz="2200" dirty="0"/>
              <a:t>βυθό </a:t>
            </a:r>
            <a:r>
              <a:rPr lang="el-GR" sz="2200" dirty="0" smtClean="0"/>
              <a:t>σε </a:t>
            </a:r>
            <a:r>
              <a:rPr lang="el-GR" sz="2200" dirty="0"/>
              <a:t>μέτρα </a:t>
            </a:r>
            <a:r>
              <a:rPr lang="el-GR" sz="2200" dirty="0" smtClean="0"/>
              <a:t>ανά λεπτό </a:t>
            </a:r>
            <a:r>
              <a:rPr lang="el-GR" sz="2200" dirty="0"/>
              <a:t>ή πόδια </a:t>
            </a:r>
            <a:r>
              <a:rPr lang="el-GR" sz="2200" dirty="0" smtClean="0"/>
              <a:t>ανά λεπτό αντίστοιχα.</a:t>
            </a:r>
            <a:endParaRPr lang="el-GR" sz="22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 err="1"/>
              <a:t>V</a:t>
            </a:r>
            <a:r>
              <a:rPr lang="en-US" sz="2200" baseline="-25000" dirty="0" err="1"/>
              <a:t>a</a:t>
            </a:r>
            <a:r>
              <a:rPr lang="en-US" sz="2200" dirty="0"/>
              <a:t> </a:t>
            </a:r>
            <a:r>
              <a:rPr lang="el-GR" sz="2200" dirty="0"/>
              <a:t>η</a:t>
            </a:r>
            <a:r>
              <a:rPr lang="el-GR" sz="2200" dirty="0" smtClean="0"/>
              <a:t> </a:t>
            </a:r>
            <a:r>
              <a:rPr lang="el-GR" sz="2200" dirty="0"/>
              <a:t>ταχύτητα </a:t>
            </a:r>
            <a:r>
              <a:rPr lang="el-GR" sz="2200" dirty="0" smtClean="0"/>
              <a:t>του </a:t>
            </a:r>
            <a:r>
              <a:rPr lang="el-GR" sz="2200" dirty="0"/>
              <a:t>νερού πού </a:t>
            </a:r>
            <a:r>
              <a:rPr lang="el-GR" sz="2200" dirty="0" smtClean="0"/>
              <a:t>περιβάλλει </a:t>
            </a:r>
            <a:r>
              <a:rPr lang="el-GR" sz="2200" dirty="0"/>
              <a:t>στην έλικα </a:t>
            </a:r>
            <a:r>
              <a:rPr lang="el-GR" sz="2200" dirty="0" smtClean="0"/>
              <a:t>σε </a:t>
            </a:r>
            <a:r>
              <a:rPr lang="el-GR" sz="2200" dirty="0"/>
              <a:t>μέτρα </a:t>
            </a:r>
            <a:r>
              <a:rPr lang="el-GR" sz="2200" dirty="0" smtClean="0"/>
              <a:t>ανά λεπτό </a:t>
            </a:r>
            <a:r>
              <a:rPr lang="el-GR" sz="2200" dirty="0"/>
              <a:t>ή πόδια </a:t>
            </a:r>
            <a:r>
              <a:rPr lang="el-GR" sz="2200" dirty="0" smtClean="0"/>
              <a:t>ανά λεπτό αντίστοιχα </a:t>
            </a:r>
            <a:r>
              <a:rPr lang="el-GR" sz="2200" dirty="0"/>
              <a:t>(ταχύτητα προχωρήσεως).</a:t>
            </a:r>
          </a:p>
          <a:p>
            <a:pPr marL="0" indent="0">
              <a:buNone/>
            </a:pPr>
            <a:r>
              <a:rPr lang="el-GR" sz="2200" dirty="0" smtClean="0"/>
              <a:t>Η </a:t>
            </a:r>
            <a:r>
              <a:rPr lang="el-GR" sz="2200" dirty="0"/>
              <a:t>ταχύτητα </a:t>
            </a:r>
            <a:r>
              <a:rPr lang="en-US" sz="2200" dirty="0" err="1"/>
              <a:t>V</a:t>
            </a:r>
            <a:r>
              <a:rPr lang="en-US" sz="2200" baseline="-25000" dirty="0" err="1"/>
              <a:t>a</a:t>
            </a:r>
            <a:r>
              <a:rPr lang="en-US" sz="2200" dirty="0"/>
              <a:t> </a:t>
            </a:r>
            <a:r>
              <a:rPr lang="el-GR" sz="2200" dirty="0"/>
              <a:t>είναι μικρότερη </a:t>
            </a:r>
            <a:r>
              <a:rPr lang="el-GR" sz="2200" dirty="0" smtClean="0"/>
              <a:t>από τη </a:t>
            </a:r>
            <a:r>
              <a:rPr lang="el-GR" sz="2200" dirty="0"/>
              <a:t>V </a:t>
            </a:r>
            <a:r>
              <a:rPr lang="el-GR" sz="2200" dirty="0" smtClean="0"/>
              <a:t>στον ομόρου (απόνερα) </a:t>
            </a:r>
            <a:r>
              <a:rPr lang="el-GR" sz="2200" dirty="0"/>
              <a:t>τού πλοίου. </a:t>
            </a:r>
            <a:r>
              <a:rPr lang="el-GR" sz="2200" dirty="0" smtClean="0"/>
              <a:t>Οι δύο </a:t>
            </a:r>
            <a:r>
              <a:rPr lang="el-GR" sz="2200" dirty="0"/>
              <a:t>ταχύτητες συνδέονται </a:t>
            </a:r>
            <a:r>
              <a:rPr lang="el-GR" sz="2200" dirty="0" smtClean="0"/>
              <a:t>με τη σχέση: </a:t>
            </a:r>
            <a:r>
              <a:rPr lang="en-US" sz="2200" b="1" dirty="0" err="1" smtClean="0"/>
              <a:t>V</a:t>
            </a:r>
            <a:r>
              <a:rPr lang="en-US" sz="2200" b="1" baseline="-25000" dirty="0" err="1" smtClean="0"/>
              <a:t>a</a:t>
            </a:r>
            <a:r>
              <a:rPr lang="en-US" sz="2200" b="1" dirty="0" smtClean="0"/>
              <a:t> </a:t>
            </a:r>
            <a:r>
              <a:rPr lang="el-GR" sz="2200" b="1" dirty="0"/>
              <a:t>= (1 — </a:t>
            </a:r>
            <a:r>
              <a:rPr lang="en-US" sz="2200" b="1" dirty="0"/>
              <a:t>W</a:t>
            </a:r>
            <a:r>
              <a:rPr lang="el-GR" sz="2200" b="1" dirty="0" smtClean="0"/>
              <a:t>) </a:t>
            </a:r>
            <a:r>
              <a:rPr lang="el-GR" sz="2200" b="1" dirty="0"/>
              <a:t>V</a:t>
            </a:r>
            <a:r>
              <a:rPr lang="el-GR" sz="2200" dirty="0"/>
              <a:t>	</a:t>
            </a:r>
            <a:endParaRPr lang="el-GR" sz="2200" dirty="0" smtClean="0"/>
          </a:p>
          <a:p>
            <a:pPr marL="0" indent="0">
              <a:buNone/>
            </a:pPr>
            <a:r>
              <a:rPr lang="el-GR" sz="2200" dirty="0" smtClean="0"/>
              <a:t>όπου</a:t>
            </a:r>
            <a:r>
              <a:rPr lang="el-GR" sz="2200" dirty="0"/>
              <a:t>: </a:t>
            </a:r>
            <a:r>
              <a:rPr lang="el-GR" sz="2200" dirty="0" smtClean="0"/>
              <a:t>το </a:t>
            </a:r>
            <a:r>
              <a:rPr lang="el-GR" sz="2200" dirty="0"/>
              <a:t>(1 — </a:t>
            </a:r>
            <a:r>
              <a:rPr lang="en-US" sz="2200" dirty="0"/>
              <a:t>W</a:t>
            </a:r>
            <a:r>
              <a:rPr lang="el-GR" sz="2200" dirty="0"/>
              <a:t>) </a:t>
            </a:r>
            <a:r>
              <a:rPr lang="el-GR" sz="2200" dirty="0" smtClean="0"/>
              <a:t>ονομάζεται </a:t>
            </a:r>
            <a:r>
              <a:rPr lang="el-GR" sz="2200" b="1" dirty="0" smtClean="0"/>
              <a:t>συντελεστής ομόρου</a:t>
            </a:r>
            <a:r>
              <a:rPr lang="el-GR" sz="2200" i="1" dirty="0" smtClean="0"/>
              <a:t>,</a:t>
            </a:r>
            <a:r>
              <a:rPr lang="el-GR" sz="2200" dirty="0" smtClean="0"/>
              <a:t> έχει </a:t>
            </a:r>
            <a:r>
              <a:rPr lang="el-GR" sz="2200" dirty="0"/>
              <a:t>τιμή μικρότερη </a:t>
            </a:r>
            <a:r>
              <a:rPr lang="el-GR" sz="2200" dirty="0" smtClean="0"/>
              <a:t>από τη </a:t>
            </a:r>
            <a:r>
              <a:rPr lang="el-GR" sz="2200" dirty="0"/>
              <a:t>μονάδα </a:t>
            </a:r>
            <a:r>
              <a:rPr lang="el-GR" sz="2200" dirty="0" smtClean="0"/>
              <a:t>και εξαρτάται από τη </a:t>
            </a:r>
            <a:r>
              <a:rPr lang="el-GR" sz="2200" dirty="0"/>
              <a:t>μορφή </a:t>
            </a:r>
            <a:r>
              <a:rPr lang="el-GR" sz="2200" dirty="0" smtClean="0"/>
              <a:t>του </a:t>
            </a:r>
            <a:r>
              <a:rPr lang="el-GR" sz="2200" dirty="0"/>
              <a:t>πλοίου.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34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76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Κατασκευαστικό σχέδιο έλικας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94"/>
          <a:stretch/>
        </p:blipFill>
        <p:spPr bwMode="auto">
          <a:xfrm>
            <a:off x="35496" y="1794042"/>
            <a:ext cx="9063072" cy="3723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35</a:t>
            </a:fld>
            <a:endParaRPr lang="el-GR"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4624" y="587727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Μορφή πτερυγίου σειράς Β.4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593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Τυπολόγιο</a:t>
            </a:r>
            <a:r>
              <a:rPr lang="el-GR" dirty="0" smtClean="0"/>
              <a:t> ελίκων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>
              <a:xfrm>
                <a:off x="1547664" y="1532383"/>
                <a:ext cx="2818656" cy="5093161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b="0" dirty="0" smtClean="0"/>
                  <a:t>J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𝑛𝐷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num>
                        <m:den>
                          <m:sSup>
                            <m:sSup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𝜌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sSup>
                            <m:sSupPr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b="0" i="1" smtClean="0">
                                  <a:latin typeface="Cambria Math"/>
                                </a:rPr>
                                <m:t>𝜌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𝐽</m:t>
                          </m:r>
                        </m:num>
                        <m:den>
                          <m:r>
                            <a:rPr lang="el-GR" b="0" i="1" smtClean="0">
                              <a:latin typeface="Cambria Math"/>
                            </a:rPr>
                            <m:t>2</m:t>
                          </m:r>
                          <m:r>
                            <a:rPr lang="el-GR" b="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marL="0" indent="0"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i="1">
                          <a:latin typeface="Cambria Math"/>
                        </a:rPr>
                        <m:t>𝛿</m:t>
                      </m:r>
                      <m:r>
                        <a:rPr lang="el-G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J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spcBef>
                    <a:spcPts val="2400"/>
                  </a:spcBef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7664" y="1532383"/>
                <a:ext cx="2818656" cy="5093161"/>
              </a:xfrm>
              <a:blipFill rotWithShape="1">
                <a:blip r:embed="rId3"/>
                <a:stretch>
                  <a:fillRect l="-34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36</a:t>
            </a:fld>
            <a:endParaRPr lang="el-GR"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44008" y="1340768"/>
                <a:ext cx="3024336" cy="5386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l-GR" sz="22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𝑇</m:t>
                          </m:r>
                        </m:num>
                        <m:den>
                          <m:r>
                            <a:rPr lang="el-GR" sz="2200" b="0" i="1" smtClean="0">
                              <a:latin typeface="Cambria Math"/>
                            </a:rPr>
                            <m:t>𝜌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𝑈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2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</m:mr>
                          </m:m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2200" dirty="0" smtClean="0">
                  <a:latin typeface="+mn-lt"/>
                </a:endParaRPr>
              </a:p>
              <a:p>
                <a:pPr>
                  <a:spcBef>
                    <a:spcPts val="1200"/>
                  </a:spcBef>
                </a:pPr>
                <a:endParaRPr lang="en-US" sz="2200" dirty="0" smtClean="0">
                  <a:latin typeface="+mn-lt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l-GR" sz="22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𝑇𝑛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l-GR" sz="2200" b="0" i="1" smtClean="0">
                              <a:latin typeface="Cambria Math"/>
                            </a:rPr>
                            <m:t>𝜌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𝑈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2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</m:mr>
                          </m:m>
                        </m:den>
                      </m:f>
                    </m:oMath>
                  </m:oMathPara>
                </a14:m>
                <a:endParaRPr lang="en-US" sz="2200" dirty="0" smtClean="0">
                  <a:latin typeface="+mn-lt"/>
                </a:endParaRPr>
              </a:p>
              <a:p>
                <a:pPr>
                  <a:spcBef>
                    <a:spcPts val="1200"/>
                  </a:spcBef>
                </a:pPr>
                <a:endParaRPr lang="el-GR" sz="2200" i="1" dirty="0" smtClean="0">
                  <a:latin typeface="Cambria Math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𝑄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𝑄𝑛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200" b="0" i="1" smtClean="0">
                                  <a:latin typeface="Cambria Math"/>
                                </a:rPr>
                                <m:t>𝜌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/>
                            </a:rPr>
                            <m:t>𝑈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2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</m:mr>
                          </m:m>
                        </m:den>
                      </m:f>
                    </m:oMath>
                  </m:oMathPara>
                </a14:m>
                <a:endParaRPr lang="en-US" sz="2200" dirty="0" smtClean="0">
                  <a:latin typeface="+mn-lt"/>
                </a:endParaRPr>
              </a:p>
              <a:p>
                <a:pPr>
                  <a:spcBef>
                    <a:spcPts val="1200"/>
                  </a:spcBef>
                </a:pPr>
                <a:endParaRPr lang="el-GR" sz="2200" i="1" dirty="0" smtClean="0">
                  <a:latin typeface="Cambria Math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𝑄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en-US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𝑄</m:t>
                          </m:r>
                          <m:sSup>
                            <m:sSup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l-GR" sz="2200" b="0" i="1" smtClean="0">
                              <a:latin typeface="Cambria Math"/>
                            </a:rPr>
                            <m:t>𝜌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𝑈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2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</m:mr>
                          </m:m>
                        </m:den>
                      </m:f>
                    </m:oMath>
                  </m:oMathPara>
                </a14:m>
                <a:endParaRPr lang="en-US" sz="22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340768"/>
                <a:ext cx="3024336" cy="538602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813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J S Carlton</a:t>
            </a:r>
            <a:r>
              <a:rPr lang="el-GR" b="1" dirty="0"/>
              <a:t>, «</a:t>
            </a:r>
            <a:r>
              <a:rPr lang="en-US" b="1" dirty="0"/>
              <a:t>Marine Propellers</a:t>
            </a:r>
            <a:r>
              <a:rPr lang="el-GR" b="1" dirty="0"/>
              <a:t> </a:t>
            </a:r>
            <a:r>
              <a:rPr lang="en-US" b="1" dirty="0"/>
              <a:t>and Propulsion</a:t>
            </a:r>
            <a:r>
              <a:rPr lang="el-GR" b="1" dirty="0"/>
              <a:t>», </a:t>
            </a:r>
            <a:r>
              <a:rPr lang="en-US" dirty="0"/>
              <a:t>Butterworth-Heinemann</a:t>
            </a:r>
            <a:r>
              <a:rPr lang="el-GR" dirty="0"/>
              <a:t>, 2007</a:t>
            </a:r>
            <a:r>
              <a:rPr lang="el-GR" dirty="0" smtClean="0"/>
              <a:t>.</a:t>
            </a:r>
            <a:endParaRPr lang="el-GR" dirty="0"/>
          </a:p>
          <a:p>
            <a:pPr>
              <a:buFont typeface="+mj-lt"/>
              <a:buAutoNum type="arabicPeriod"/>
            </a:pPr>
            <a:r>
              <a:rPr lang="en-US" dirty="0"/>
              <a:t>K.J. Rawson, E.C. Tupper, </a:t>
            </a:r>
            <a:r>
              <a:rPr lang="en-US" b="1" dirty="0"/>
              <a:t>“Basic Ship Theory</a:t>
            </a:r>
            <a:r>
              <a:rPr lang="en-US" dirty="0"/>
              <a:t>”, Addison </a:t>
            </a:r>
            <a:r>
              <a:rPr lang="en-US" dirty="0" err="1"/>
              <a:t>Welsey</a:t>
            </a:r>
            <a:r>
              <a:rPr lang="en-US" dirty="0"/>
              <a:t> Longman </a:t>
            </a:r>
            <a:r>
              <a:rPr lang="en-US" dirty="0" smtClean="0"/>
              <a:t>Limited</a:t>
            </a:r>
            <a:r>
              <a:rPr lang="en-US" dirty="0"/>
              <a:t>.</a:t>
            </a:r>
          </a:p>
          <a:p>
            <a:pPr>
              <a:buFont typeface="+mj-lt"/>
              <a:buAutoNum type="arabicPeriod"/>
            </a:pPr>
            <a:r>
              <a:rPr lang="en-US" dirty="0"/>
              <a:t>Bertram, </a:t>
            </a:r>
            <a:r>
              <a:rPr lang="en-US" b="1" dirty="0"/>
              <a:t>“Practical ship hydrodynamics</a:t>
            </a:r>
            <a:r>
              <a:rPr lang="en-US" dirty="0" smtClean="0"/>
              <a:t>”.</a:t>
            </a:r>
            <a:endParaRPr lang="el-GR" dirty="0"/>
          </a:p>
          <a:p>
            <a:pPr>
              <a:buFont typeface="+mj-lt"/>
              <a:buAutoNum type="arabicPeriod"/>
            </a:pPr>
            <a:endParaRPr lang="en-US" dirty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37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98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Πρόδρομοι της σύγχρονης έλικας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3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/</a:t>
            </a:r>
            <a:r>
              <a:rPr lang="el-GR" sz="3000" b="0" dirty="0">
                <a:solidFill>
                  <a:srgbClr val="EEECE1">
                    <a:lumMod val="25000"/>
                  </a:srgbClr>
                </a:solidFill>
              </a:rPr>
              <a:t>6</a:t>
            </a:r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7545" y="1516803"/>
            <a:ext cx="3438525" cy="2140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61347" y="4113209"/>
            <a:ext cx="2751584" cy="23450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8104" y="1516803"/>
            <a:ext cx="2872068" cy="2418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l-GR"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4369" y="3743877"/>
            <a:ext cx="2942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Έλικα </a:t>
            </a:r>
            <a:r>
              <a:rPr lang="en-US" dirty="0" err="1" smtClean="0"/>
              <a:t>Bramah</a:t>
            </a:r>
            <a:r>
              <a:rPr lang="en-US" dirty="0" smtClean="0"/>
              <a:t> (1785)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5512931" y="393579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Σύστημα αντιστρόφως περιστρεφόμενων ελίκων </a:t>
            </a:r>
            <a:r>
              <a:rPr lang="en-US" dirty="0" err="1" smtClean="0"/>
              <a:t>Erricson</a:t>
            </a:r>
            <a:r>
              <a:rPr lang="en-US" dirty="0" smtClean="0"/>
              <a:t> (1836)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96476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Σύστημα αντιστρόφως περιστρεφόμενων ελίκων</a:t>
            </a:r>
            <a:endParaRPr lang="en-US" dirty="0" smtClean="0"/>
          </a:p>
          <a:p>
            <a:r>
              <a:rPr lang="el-GR" dirty="0" smtClean="0"/>
              <a:t> </a:t>
            </a:r>
            <a:r>
              <a:rPr lang="en-US" dirty="0" smtClean="0"/>
              <a:t>de Bay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28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Αλέξανδρος </a:t>
            </a:r>
            <a:r>
              <a:rPr lang="el-GR" sz="2000" dirty="0" err="1" smtClean="0"/>
              <a:t>Θεοδουλίδης</a:t>
            </a:r>
            <a:r>
              <a:rPr lang="el-GR" sz="2000" dirty="0" smtClean="0"/>
              <a:t> 2014. </a:t>
            </a:r>
            <a:r>
              <a:rPr lang="el-GR" sz="2000" dirty="0"/>
              <a:t>Αλέξανδρος </a:t>
            </a:r>
            <a:r>
              <a:rPr lang="el-GR" sz="2000" dirty="0" err="1"/>
              <a:t>Θεοδουλίδης</a:t>
            </a:r>
            <a:r>
              <a:rPr lang="el-GR" sz="2000" dirty="0"/>
              <a:t>. </a:t>
            </a:r>
            <a:r>
              <a:rPr lang="el-GR" sz="2000" dirty="0" smtClean="0"/>
              <a:t>«Θεωρία πλοίου </a:t>
            </a:r>
            <a:r>
              <a:rPr lang="el-GR" sz="2000" dirty="0" smtClean="0"/>
              <a:t>ΙΙ</a:t>
            </a:r>
            <a:r>
              <a:rPr lang="en-US" sz="2000" dirty="0" smtClean="0"/>
              <a:t> </a:t>
            </a:r>
            <a:r>
              <a:rPr lang="el-GR" sz="2000"/>
              <a:t>(Θ). </a:t>
            </a:r>
            <a:r>
              <a:rPr lang="el-GR" sz="2000" dirty="0" smtClean="0"/>
              <a:t>Ενότητα 7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Η έλικα</a:t>
            </a:r>
            <a:r>
              <a:rPr lang="en-US" sz="2000" dirty="0"/>
              <a:t> </a:t>
            </a:r>
            <a:r>
              <a:rPr lang="el-GR" sz="2000" dirty="0"/>
              <a:t>και η γεωμετρία της».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72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0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Πρόδρομοι της σύγχρονης έλικας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4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/</a:t>
            </a:r>
            <a:r>
              <a:rPr lang="el-GR" sz="3000" b="0" dirty="0">
                <a:solidFill>
                  <a:srgbClr val="EEECE1">
                    <a:lumMod val="25000"/>
                  </a:srgbClr>
                </a:solidFill>
              </a:rPr>
              <a:t>6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39" y="1404139"/>
            <a:ext cx="3648075" cy="21284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488"/>
          <a:stretch/>
        </p:blipFill>
        <p:spPr bwMode="auto">
          <a:xfrm>
            <a:off x="467544" y="1404139"/>
            <a:ext cx="3981450" cy="49433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l-GR"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3888" y="364502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Έλικα </a:t>
            </a:r>
            <a:r>
              <a:rPr lang="en-US" dirty="0" smtClean="0"/>
              <a:t>Napoleon (1842)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80526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Ομοίωμα έλικας </a:t>
            </a:r>
            <a:r>
              <a:rPr lang="en-US" dirty="0" smtClean="0"/>
              <a:t>Brunel </a:t>
            </a:r>
            <a:r>
              <a:rPr lang="el-GR" dirty="0" smtClean="0"/>
              <a:t>– Πλοίο </a:t>
            </a:r>
            <a:r>
              <a:rPr lang="en-US" i="1" dirty="0" smtClean="0"/>
              <a:t>GREAT BRITAIN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171940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Πρόδρομοι της σύγχρονης έλικας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5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/</a:t>
            </a:r>
            <a:r>
              <a:rPr lang="el-GR" sz="3000" b="0" dirty="0">
                <a:solidFill>
                  <a:srgbClr val="EEECE1">
                    <a:lumMod val="25000"/>
                  </a:srgbClr>
                </a:solidFill>
              </a:rPr>
              <a:t>6</a:t>
            </a:r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181" y="1556792"/>
            <a:ext cx="7005638" cy="46972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75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Πρόδρομοι της σύγχρονης έλικας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6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/</a:t>
            </a:r>
            <a:r>
              <a:rPr lang="el-GR" sz="3000" b="0" dirty="0">
                <a:solidFill>
                  <a:srgbClr val="EEECE1">
                    <a:lumMod val="25000"/>
                  </a:srgbClr>
                </a:solidFill>
              </a:rPr>
              <a:t>6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628800"/>
            <a:ext cx="6048375" cy="47480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24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Σύγχρονα Συστήματα Πρόωσης </a:t>
            </a: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Έλικα </a:t>
            </a:r>
            <a:r>
              <a:rPr lang="el-GR" sz="3000" b="0" dirty="0" smtClean="0"/>
              <a:t>1/5</a:t>
            </a:r>
            <a:endParaRPr lang="en-US" sz="3000" b="0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07208"/>
            <a:ext cx="3469477" cy="5147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0151" y="1514847"/>
            <a:ext cx="3895725" cy="2562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7850" y="4126272"/>
            <a:ext cx="2600325" cy="2543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030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Σύγχρονα Συστήματα Πρόωσης </a:t>
            </a:r>
            <a:br>
              <a:rPr lang="el-GR" dirty="0">
                <a:solidFill>
                  <a:srgbClr val="EEECE1">
                    <a:lumMod val="25000"/>
                  </a:srgbClr>
                </a:solidFill>
              </a:rPr>
            </a:b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Έλικα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2/5</a:t>
            </a:r>
            <a:endParaRPr lang="en-US" sz="3000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03" b="6965"/>
          <a:stretch/>
        </p:blipFill>
        <p:spPr bwMode="auto">
          <a:xfrm>
            <a:off x="2843809" y="1412776"/>
            <a:ext cx="3556992" cy="5033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l-GR"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3929475"/>
            <a:ext cx="2520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Μονάδα Αζιμούθιου σε δακτύλιο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54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1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343</TotalTime>
  <Words>1574</Words>
  <Application>Microsoft Office PowerPoint</Application>
  <PresentationFormat>Προβολή στην οθόνη (4:3)</PresentationFormat>
  <Paragraphs>248</Paragraphs>
  <Slides>45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45</vt:i4>
      </vt:variant>
    </vt:vector>
  </HeadingPairs>
  <TitlesOfParts>
    <vt:vector size="48" baseType="lpstr">
      <vt:lpstr>exo-opistho_simeiomata</vt:lpstr>
      <vt:lpstr>Office Theme</vt:lpstr>
      <vt:lpstr>OC_template_updated</vt:lpstr>
      <vt:lpstr>Θεωρία πλοίου ΙΙ (Θ)</vt:lpstr>
      <vt:lpstr>Πρόδρομοι της σύγχρονης έλικας 1/6</vt:lpstr>
      <vt:lpstr>Πρόδρομοι της σύγχρονης έλικας 2/6</vt:lpstr>
      <vt:lpstr>Πρόδρομοι της σύγχρονης έλικας 3/6</vt:lpstr>
      <vt:lpstr>Πρόδρομοι της σύγχρονης έλικας 4/6</vt:lpstr>
      <vt:lpstr>Πρόδρομοι της σύγχρονης έλικας 5/6</vt:lpstr>
      <vt:lpstr>Πρόδρομοι της σύγχρονης έλικας 6/6</vt:lpstr>
      <vt:lpstr>Σύγχρονα Συστήματα Πρόωσης  Έλικα 1/5</vt:lpstr>
      <vt:lpstr>Σύγχρονα Συστήματα Πρόωσης  Έλικα 2/5</vt:lpstr>
      <vt:lpstr>Σύγχρονα Συστήματα Πρόωσης  Έλικα 3/5</vt:lpstr>
      <vt:lpstr>Σύγχρονα Συστήματα Πρόωσης  Έλικα 4/5</vt:lpstr>
      <vt:lpstr>Σύγχρονα Συστήματα Πρόωσης  Έλικα 5/5</vt:lpstr>
      <vt:lpstr>Σύγχρονα Συστήματα Πρόωσης  Άλλα μέσα 1/5</vt:lpstr>
      <vt:lpstr>Σύγχρονα Συστήματα Πρόωσης  Άλλα μέσα 2/5</vt:lpstr>
      <vt:lpstr>Σύγχρονα Συστήματα Πρόωσης  Άλλα μέσα 3/5</vt:lpstr>
      <vt:lpstr>Σύγχρονα Συστήματα Πρόωσης  Άλλα μέσα 4/5</vt:lpstr>
      <vt:lpstr>Σύγχρονα Συστήματα Πρόωσης  Άλλα μέσα 5/5</vt:lpstr>
      <vt:lpstr>Γεωμετρία έλικας 1/8</vt:lpstr>
      <vt:lpstr>Γεωμετρία έλικας 2/8</vt:lpstr>
      <vt:lpstr>Γεωμετρία έλικας Ελικοειδής επιφάνεια</vt:lpstr>
      <vt:lpstr>Γεωμετρία έλικας 3/8</vt:lpstr>
      <vt:lpstr>Γεωμετρία έλικας 4/8</vt:lpstr>
      <vt:lpstr>Γεωμετρία έλικας -Βήμα</vt:lpstr>
      <vt:lpstr>Γεωμετρία έλικας - Βήμα</vt:lpstr>
      <vt:lpstr>Γεωμετρία έλικας – πλευρική απόκλιση</vt:lpstr>
      <vt:lpstr>Γεωμετρία έλικας –διαμήκης απόκλιση</vt:lpstr>
      <vt:lpstr>Γεωμετρία έλικας 5/8</vt:lpstr>
      <vt:lpstr>Γεωμετρία έλικας – προβαλλόμενη και ανεπτυγμένη επιφάνεια</vt:lpstr>
      <vt:lpstr>Γεωμετρία έλικας - Ορισμοί</vt:lpstr>
      <vt:lpstr>Γεωμετρία έλικας – Τομή πτερυγίου</vt:lpstr>
      <vt:lpstr>Γεωμετρία έλικας 6/8</vt:lpstr>
      <vt:lpstr>Γεωμετρία έλικας 7/8</vt:lpstr>
      <vt:lpstr>Γεωμετρία έλικας 8/8</vt:lpstr>
      <vt:lpstr>Γεωμετρία έλικας – ολίσθηση 1/2</vt:lpstr>
      <vt:lpstr>Γεωμετρία έλικας – ολίσθηση 2/2</vt:lpstr>
      <vt:lpstr>Κατασκευαστικό σχέδιο έλικας</vt:lpstr>
      <vt:lpstr>Τυπολόγιο ελίκων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Θεωρεία πλοίου ΙΙ</dc:title>
  <dc:creator>opencourses@teiath.gr</dc:creator>
  <cp:lastModifiedBy>fkaram2</cp:lastModifiedBy>
  <cp:revision>32</cp:revision>
  <dcterms:created xsi:type="dcterms:W3CDTF">2014-12-18T10:20:27Z</dcterms:created>
  <dcterms:modified xsi:type="dcterms:W3CDTF">2015-03-09T08:44:19Z</dcterms:modified>
</cp:coreProperties>
</file>