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</p:sldMasterIdLst>
  <p:notesMasterIdLst>
    <p:notesMasterId r:id="rId34"/>
  </p:notesMasterIdLst>
  <p:handoutMasterIdLst>
    <p:handoutMasterId r:id="rId35"/>
  </p:handoutMasterIdLst>
  <p:sldIdLst>
    <p:sldId id="256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257" r:id="rId27"/>
    <p:sldId id="262" r:id="rId28"/>
    <p:sldId id="264" r:id="rId29"/>
    <p:sldId id="265" r:id="rId30"/>
    <p:sldId id="313" r:id="rId31"/>
    <p:sldId id="266" r:id="rId32"/>
    <p:sldId id="261" r:id="rId33"/>
  </p:sldIdLst>
  <p:sldSz cx="9144000" cy="6858000" type="screen4x3"/>
  <p:notesSz cx="7104063" cy="10234613"/>
  <p:custDataLst>
    <p:tags r:id="rId3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554" autoAdjust="0"/>
  </p:normalViewPr>
  <p:slideViewPr>
    <p:cSldViewPr>
      <p:cViewPr>
        <p:scale>
          <a:sx n="70" d="100"/>
          <a:sy n="70" d="100"/>
        </p:scale>
        <p:origin x="-2892" y="-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3/12/2015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3/12/2015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04A4-E48C-4CC3-B80B-80A7223DDEEA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4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04A4-E48C-4CC3-B80B-80A7223DDEEA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665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04A4-E48C-4CC3-B80B-80A7223DDEEA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603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04A4-E48C-4CC3-B80B-80A7223DDEEA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07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04A4-E48C-4CC3-B80B-80A7223DDEEA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959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04A4-E48C-4CC3-B80B-80A7223DDEEA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222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04A4-E48C-4CC3-B80B-80A7223DDEEA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2745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04A4-E48C-4CC3-B80B-80A7223DDEEA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3211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04A4-E48C-4CC3-B80B-80A7223DDEEA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0244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04A4-E48C-4CC3-B80B-80A7223DDEEA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198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04A4-E48C-4CC3-B80B-80A7223DDEEA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707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Έργα δημοσίου</a:t>
            </a:r>
            <a:r>
              <a:rPr lang="el-GR" baseline="0" dirty="0" smtClean="0"/>
              <a:t> τομέα</a:t>
            </a:r>
            <a:r>
              <a:rPr lang="en-US" baseline="0" dirty="0" smtClean="0"/>
              <a:t>: </a:t>
            </a:r>
            <a:r>
              <a:rPr lang="el-GR" baseline="0" dirty="0" smtClean="0"/>
              <a:t>Μετά τη λήξη της πνευματικής ιδιοκτησίας τα έργα περιέρχονται στον δημόσιο τομέα. (Η πνευματική ιδιοκτησία διαρκεί όσο η ζωή του δημιουργού και 70 χρόνια μετά θάνατον)</a:t>
            </a:r>
          </a:p>
          <a:p>
            <a:r>
              <a:rPr lang="el-GR" baseline="0" dirty="0" smtClean="0"/>
              <a:t>Δίκαιη χρήση μετάφραση από το </a:t>
            </a:r>
            <a:r>
              <a:rPr lang="el-GR" baseline="0" dirty="0" err="1" smtClean="0"/>
              <a:t>αγγλοσαξωνικό</a:t>
            </a:r>
            <a:r>
              <a:rPr lang="el-GR" baseline="0" dirty="0" smtClean="0"/>
              <a:t> </a:t>
            </a:r>
            <a:r>
              <a:rPr lang="en-US" baseline="0" dirty="0" smtClean="0"/>
              <a:t>fair use.</a:t>
            </a:r>
            <a:r>
              <a:rPr lang="el-GR" baseline="0" dirty="0" smtClean="0"/>
              <a:t> Αντίστοιχα στην ελληνική νομοθεσία υπάρχουν οι περιορισμοί του περιουσιακού δικαιώματος (άρθρα 18-28)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04A4-E48C-4CC3-B80B-80A7223DDEEA}" type="slidenum">
              <a:rPr lang="el-GR" smtClean="0">
                <a:solidFill>
                  <a:prstClr val="black"/>
                </a:solidFill>
              </a:rPr>
              <a:pPr/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520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Στόχος</a:t>
            </a:r>
            <a:r>
              <a:rPr lang="el-GR" baseline="0" dirty="0" smtClean="0"/>
              <a:t> Ευρωπαϊκής πολιτικής για τη δια </a:t>
            </a:r>
            <a:r>
              <a:rPr lang="el-GR" baseline="0" dirty="0" err="1" smtClean="0"/>
              <a:t>βιου</a:t>
            </a:r>
            <a:r>
              <a:rPr lang="el-GR" baseline="0" dirty="0" smtClean="0"/>
              <a:t> μάθηση</a:t>
            </a:r>
            <a:r>
              <a:rPr lang="en-US" baseline="0" dirty="0" smtClean="0"/>
              <a:t>: </a:t>
            </a:r>
            <a:endParaRPr lang="el-GR" baseline="0" dirty="0" smtClean="0"/>
          </a:p>
          <a:p>
            <a:r>
              <a:rPr lang="en-US" baseline="0" dirty="0" smtClean="0"/>
              <a:t>The Lifelong Learning </a:t>
            </a:r>
            <a:r>
              <a:rPr lang="en-US" baseline="0" dirty="0" err="1" smtClean="0"/>
              <a:t>Programme</a:t>
            </a:r>
            <a:r>
              <a:rPr lang="en-US" baseline="0" dirty="0" smtClean="0"/>
              <a:t>: education and training opportunities for all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04A4-E48C-4CC3-B80B-80A7223DDEEA}" type="slidenum">
              <a:rPr lang="el-GR" smtClean="0">
                <a:solidFill>
                  <a:prstClr val="black"/>
                </a:solidFill>
              </a:rPr>
              <a:pPr/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921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Πολίτες</a:t>
            </a:r>
            <a:r>
              <a:rPr lang="el-GR" baseline="0" dirty="0" smtClean="0"/>
              <a:t> με ειδικές ανάγκες (ένα πολύ μικρό ποσοστό φτάνει στην τριτοβάθμια εκπαίδευση) </a:t>
            </a:r>
          </a:p>
          <a:p>
            <a:r>
              <a:rPr lang="el-GR" dirty="0" smtClean="0"/>
              <a:t>Παράδειγμα</a:t>
            </a:r>
            <a:r>
              <a:rPr lang="el-GR" baseline="0" dirty="0" smtClean="0"/>
              <a:t> μαρτυρίας ελληνίδας από ΑΠΘ στο ΜΙΤ</a:t>
            </a:r>
          </a:p>
          <a:p>
            <a:r>
              <a:rPr lang="el-GR" baseline="0" dirty="0" smtClean="0"/>
              <a:t>Εκκρεμότητα να βρούμε διακήρυξη για ΑΕΠ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04A4-E48C-4CC3-B80B-80A7223DDEEA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094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Δείξε πάλι διαφάνεια</a:t>
            </a:r>
            <a:r>
              <a:rPr lang="el-GR" baseline="0" dirty="0" smtClean="0"/>
              <a:t> 4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04A4-E48C-4CC3-B80B-80A7223DDEEA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263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04A4-E48C-4CC3-B80B-80A7223DDEEA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354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- Στρογγυλεμένο ορθογώνιο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4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5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AB0CAA-65DD-47E8-A6FB-622900C406B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9307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5F8-C909-4CF2-88D6-A4033FCA2FA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Ανοικτά ακαδημαϊκά μαθήματα του ΤΕΙ Αθήνας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EC8A-8F86-4DB0-A65F-DF1680D04851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823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61F4B-00BB-460E-B455-CD3CE12656B6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Ανοικτά ακαδημαϊκά μαθήματα του ΤΕΙ Αθήνας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EC8A-8F86-4DB0-A65F-DF1680D04851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359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8682-AF6A-44C1-9AB6-A846570A6D3E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Ανοικτά ακαδημαϊκά μαθήματα του ΤΕΙ Αθήνας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EC8A-8F86-4DB0-A65F-DF1680D04851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64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DC287E8-BF0E-4C89-846F-968EF437F12C}" type="datetime1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3/12/2015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Ανοικτά ακαδημαϊκά μαθήματα του ΤΕΙ Αθήνας</a:t>
            </a:r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45AEC8A-8F86-4DB0-A65F-DF1680D04851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3800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000" b="0" i="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access.gr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opi.gr/" TargetMode="External"/><Relationship Id="rId4" Type="http://schemas.openxmlformats.org/officeDocument/2006/relationships/hyperlink" Target="http://www.creativecommons.gr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roarmap.eprints.org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copyright.columbia.edu/copyright/2012/11/09/moocs-distance-education-and-copyright-two-wrong-questions-to-ask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Πνευματικά δικαιώματα και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Creative Commons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573015"/>
            <a:ext cx="6400800" cy="127612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Ομάδα ανάπτυξης Ανοιχτών Ακαδημαϊκών Μαθημάτων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Άδειες χρήσης για ανοιχτή πρόσβαση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err="1" smtClean="0"/>
              <a:t>Οι</a:t>
            </a:r>
            <a:r>
              <a:rPr lang="en-US" b="1" dirty="0" smtClean="0"/>
              <a:t> </a:t>
            </a:r>
            <a:r>
              <a:rPr lang="en-US" b="1" dirty="0" err="1"/>
              <a:t>άδειες</a:t>
            </a:r>
            <a:r>
              <a:rPr lang="en-US" b="1" dirty="0"/>
              <a:t> Creative </a:t>
            </a:r>
            <a:r>
              <a:rPr lang="en-US" b="1" dirty="0" smtClean="0"/>
              <a:t>Commons </a:t>
            </a:r>
          </a:p>
          <a:p>
            <a:r>
              <a:rPr lang="el-GR" dirty="0" smtClean="0"/>
              <a:t>επιτρέπουν </a:t>
            </a:r>
            <a:r>
              <a:rPr lang="el-GR" dirty="0"/>
              <a:t>το διαμοιρασμό και τη χρήση πνευματικής δημιουργίας και γνώσης στο διαδίκτυο </a:t>
            </a:r>
            <a:r>
              <a:rPr lang="el-GR" b="1" dirty="0"/>
              <a:t>μέσω δωρεάν νομικών εργαλείων και αδειών</a:t>
            </a:r>
            <a:r>
              <a:rPr lang="el-GR" b="1" dirty="0" smtClean="0"/>
              <a:t>.</a:t>
            </a:r>
          </a:p>
          <a:p>
            <a:r>
              <a:rPr lang="el-GR" b="1" dirty="0" smtClean="0"/>
              <a:t>Δεν αντιτίθενται </a:t>
            </a:r>
            <a:r>
              <a:rPr lang="el-GR" b="1" dirty="0"/>
              <a:t>στο καθεστώς της πνευματικής </a:t>
            </a:r>
            <a:r>
              <a:rPr lang="el-GR" b="1" dirty="0" smtClean="0"/>
              <a:t>ιδιοκτησίας.</a:t>
            </a:r>
            <a:r>
              <a:rPr lang="el-GR" dirty="0"/>
              <a:t> </a:t>
            </a:r>
            <a:r>
              <a:rPr lang="el-GR" dirty="0" smtClean="0"/>
              <a:t>Βοηθούν στην ευέλικτη διαχείρισης της. Το περιουσιακό και ηθικό παραμένει στο δημιουργό</a:t>
            </a:r>
            <a:endParaRPr lang="en-US" b="1" i="1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EC8A-8F86-4DB0-A65F-DF1680D04851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18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creative commons </a:t>
            </a:r>
            <a:r>
              <a:rPr lang="el-GR" dirty="0" smtClean="0"/>
              <a:t>και</a:t>
            </a:r>
            <a:r>
              <a:rPr lang="en-US" dirty="0" smtClean="0"/>
              <a:t> </a:t>
            </a:r>
            <a:r>
              <a:rPr lang="el-GR" dirty="0" smtClean="0"/>
              <a:t>πνευματική ιδιοκτησία (</a:t>
            </a:r>
            <a:r>
              <a:rPr lang="en-US" dirty="0" smtClean="0"/>
              <a:t>copyright)</a:t>
            </a:r>
            <a:endParaRPr lang="el-GR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l-GR" sz="2800" dirty="0" smtClean="0"/>
              <a:t>Για τα ψηφιακό υλικό γίνεται η μετάβαση από</a:t>
            </a:r>
            <a:r>
              <a:rPr lang="en-US" sz="2800" dirty="0" smtClean="0"/>
              <a:t>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l-GR" sz="2800" dirty="0" smtClean="0"/>
              <a:t>«Με επιφύλαξη όλων των δικαιωμάτων» (</a:t>
            </a:r>
            <a:r>
              <a:rPr lang="en-US" sz="2800" dirty="0" smtClean="0"/>
              <a:t>all rights reserved) </a:t>
            </a:r>
            <a:r>
              <a:rPr lang="el-GR" sz="2800" dirty="0" smtClean="0"/>
              <a:t> </a:t>
            </a:r>
            <a:endParaRPr lang="en-US" sz="28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l-GR" sz="2800" dirty="0" smtClean="0"/>
              <a:t>Στο</a:t>
            </a:r>
            <a:r>
              <a:rPr lang="en-US" sz="2800" dirty="0" smtClean="0"/>
              <a:t>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l-GR" sz="2800" dirty="0" smtClean="0"/>
              <a:t>Με επιφύλαξη κάποιων δικαιωμάτων (</a:t>
            </a:r>
            <a:r>
              <a:rPr lang="en-US" sz="2800" dirty="0" smtClean="0"/>
              <a:t>some rights reserved)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sz="2800" dirty="0" smtClean="0"/>
              <a:t>	</a:t>
            </a:r>
          </a:p>
          <a:p>
            <a:pPr marL="0" lvl="2" indent="0">
              <a:lnSpc>
                <a:spcPct val="80000"/>
              </a:lnSpc>
              <a:buNone/>
            </a:pPr>
            <a:r>
              <a:rPr lang="el-GR" sz="2800" dirty="0"/>
              <a:t>Ωστόσο οι άδειες δεν υποκαθιστούν τη νομοθεσία για την προστασία της πνευματικής ιδιοκτησίας, αλλά λειτουργούν παράλληλα.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EC8A-8F86-4DB0-A65F-DF1680D04851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56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sz="4000" dirty="0" smtClean="0"/>
              <a:t>Βασικοί όροι  </a:t>
            </a:r>
            <a:r>
              <a:rPr lang="en-US" sz="4000" dirty="0" smtClean="0"/>
              <a:t>creative commons</a:t>
            </a:r>
            <a:endParaRPr lang="el-GR" sz="40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Αναφορά</a:t>
            </a:r>
          </a:p>
          <a:p>
            <a:pPr eaLnBrk="1" hangingPunct="1"/>
            <a:r>
              <a:rPr lang="el-GR" smtClean="0"/>
              <a:t>Μη εμπορική χρήση</a:t>
            </a:r>
          </a:p>
          <a:p>
            <a:pPr eaLnBrk="1" hangingPunct="1"/>
            <a:r>
              <a:rPr lang="el-GR" smtClean="0"/>
              <a:t>Απαγόρευση δημιουργίας παραγώγων</a:t>
            </a:r>
          </a:p>
          <a:p>
            <a:pPr eaLnBrk="1" hangingPunct="1"/>
            <a:r>
              <a:rPr lang="el-GR" smtClean="0"/>
              <a:t>Παρόμοια διανομή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EC8A-8F86-4DB0-A65F-DF1680D04851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18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000" smtClean="0"/>
              <a:t>Αναφορά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l-GR" smtClean="0"/>
              <a:t>	</a:t>
            </a:r>
          </a:p>
          <a:p>
            <a:pPr eaLnBrk="1" hangingPunct="1">
              <a:buFontTx/>
              <a:buNone/>
            </a:pPr>
            <a:r>
              <a:rPr lang="el-GR" smtClean="0"/>
              <a:t>	Θα πρέπει να αναφέρεται ο δημιουργός με</a:t>
            </a:r>
            <a:endParaRPr lang="en-US" smtClean="0"/>
          </a:p>
          <a:p>
            <a:pPr eaLnBrk="1" hangingPunct="1">
              <a:buFontTx/>
              <a:buNone/>
            </a:pPr>
            <a:r>
              <a:rPr lang="el-GR" smtClean="0"/>
              <a:t>	τον τρόπο που αυτός επιθυμεί.</a:t>
            </a:r>
            <a:endParaRPr lang="en-US" smtClean="0"/>
          </a:p>
          <a:p>
            <a:pPr eaLnBrk="1" hangingPunct="1">
              <a:buFontTx/>
              <a:buNone/>
            </a:pPr>
            <a:r>
              <a:rPr lang="el-GR" smtClean="0"/>
              <a:t>		</a:t>
            </a:r>
            <a:r>
              <a:rPr lang="en-US" smtClean="0"/>
              <a:t>			</a:t>
            </a:r>
            <a:endParaRPr lang="el-GR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EC8A-8F86-4DB0-A65F-DF1680D04851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74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000" smtClean="0"/>
              <a:t>Μη εμπορική χρήση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l-GR" smtClean="0"/>
              <a:t>	</a:t>
            </a:r>
            <a:endParaRPr lang="en-US" smtClean="0"/>
          </a:p>
          <a:p>
            <a:pPr eaLnBrk="1" hangingPunct="1">
              <a:buFontTx/>
              <a:buNone/>
            </a:pPr>
            <a:r>
              <a:rPr lang="el-GR" smtClean="0"/>
              <a:t>	Μπορεί ο χρήστης να αντιγράψει, να διανείμει, να παρουσιάσει και να τροποποιήσει ένα έργο για οποιοδήποτε μη εμπορικό σκοπό. Για εμπορική χρήση χρειάζεται η άδεια του δημιουργού.</a:t>
            </a:r>
          </a:p>
          <a:p>
            <a:pPr eaLnBrk="1" hangingPunct="1">
              <a:buFontTx/>
              <a:buNone/>
            </a:pPr>
            <a:endParaRPr lang="el-GR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EC8A-8F86-4DB0-A65F-DF1680D04851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9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sz="4000" smtClean="0"/>
              <a:t>Απαγόρευση δημιουργίας παραγώγων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l-GR" smtClean="0"/>
              <a:t>	</a:t>
            </a:r>
          </a:p>
          <a:p>
            <a:pPr eaLnBrk="1" hangingPunct="1"/>
            <a:endParaRPr lang="el-GR" smtClean="0"/>
          </a:p>
          <a:p>
            <a:pPr eaLnBrk="1" hangingPunct="1">
              <a:buFontTx/>
              <a:buNone/>
            </a:pPr>
            <a:r>
              <a:rPr lang="el-GR" smtClean="0"/>
              <a:t>	Μπορεί ο χρήστης να αναπαράγει το έργο, χωρίς να έχει δικαίωμα να το διασκευάσει ή να το τροποποιήσει.</a:t>
            </a:r>
          </a:p>
          <a:p>
            <a:pPr eaLnBrk="1" hangingPunct="1"/>
            <a:endParaRPr lang="el-GR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EC8A-8F86-4DB0-A65F-DF1680D04851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000" smtClean="0"/>
              <a:t>Παρόμοια διανομή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l-GR" smtClean="0"/>
              <a:t>	</a:t>
            </a:r>
            <a:endParaRPr lang="en-US" smtClean="0"/>
          </a:p>
          <a:p>
            <a:pPr eaLnBrk="1" hangingPunct="1">
              <a:buFontTx/>
              <a:buNone/>
            </a:pPr>
            <a:r>
              <a:rPr lang="el-GR" smtClean="0"/>
              <a:t>	Ο χρήστης έχει το δικαίωμα να δημιουργήσει παράγωγο έργο μόνο στην περίπτωση που το διαθέσει με τους όρους της άδειας που έχει θέσει ο αρχικός δημιουργός.</a:t>
            </a:r>
          </a:p>
          <a:p>
            <a:pPr eaLnBrk="1" hangingPunct="1">
              <a:buFontTx/>
              <a:buNone/>
            </a:pPr>
            <a:endParaRPr lang="el-GR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EC8A-8F86-4DB0-A65F-DF1680D04851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3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000" smtClean="0"/>
              <a:t>Ελληνικές άδειες </a:t>
            </a:r>
            <a:r>
              <a:rPr lang="en-US" sz="4000" smtClean="0"/>
              <a:t>creative commons</a:t>
            </a:r>
            <a:endParaRPr lang="el-GR" sz="400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8750"/>
            <a:ext cx="8229600" cy="46974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sz="2400" smtClean="0"/>
              <a:t/>
            </a:r>
            <a:br>
              <a:rPr lang="el-GR" sz="2400" smtClean="0"/>
            </a:br>
            <a:endParaRPr lang="el-GR" sz="2400" smtClean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938338" y="1489075"/>
          <a:ext cx="5932487" cy="436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Έγγραφο" r:id="rId4" imgW="5265070" imgH="3877618" progId="Word.Document.12">
                  <p:embed/>
                </p:oleObj>
              </mc:Choice>
              <mc:Fallback>
                <p:oleObj name="Έγγραφο" r:id="rId4" imgW="5265070" imgH="387761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8338" y="1489075"/>
                        <a:ext cx="5932487" cy="436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EC8A-8F86-4DB0-A65F-DF1680D04851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13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Χρήσιμα </a:t>
            </a:r>
            <a:r>
              <a:rPr lang="en-US" dirty="0" smtClean="0"/>
              <a:t>link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3"/>
              </a:rPr>
              <a:t>http://www.openaccess.gr/</a:t>
            </a: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http://www.creativecommons.gr/</a:t>
            </a: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www.opi.gr</a:t>
            </a:r>
            <a:r>
              <a:rPr lang="el-GR" dirty="0" smtClean="0"/>
              <a:t> (οργανισμός Πνευματικής Ιδιοκτησίας –ΥΠΑΙΘΠΑ)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EC8A-8F86-4DB0-A65F-DF1680D04851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86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Διεθνής πρακτική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sz="2800" dirty="0" smtClean="0"/>
              <a:t>MIT </a:t>
            </a:r>
            <a:r>
              <a:rPr lang="de-DE" sz="2800" dirty="0" err="1" smtClean="0"/>
              <a:t>opencourseware</a:t>
            </a:r>
            <a:endParaRPr lang="de-DE" sz="2800" dirty="0" smtClean="0"/>
          </a:p>
          <a:p>
            <a:pPr marL="0" indent="0">
              <a:buNone/>
            </a:pPr>
            <a:r>
              <a:rPr lang="el-GR" sz="2800" dirty="0" smtClean="0"/>
              <a:t>    Αναφορά-μη εμπορική χρήση-παρόμοια διανομή</a:t>
            </a:r>
          </a:p>
          <a:p>
            <a:r>
              <a:rPr lang="en-US" sz="2800" dirty="0" smtClean="0"/>
              <a:t>Open University </a:t>
            </a:r>
            <a:r>
              <a:rPr lang="en-US" sz="2800" dirty="0" err="1" smtClean="0"/>
              <a:t>openlearn</a:t>
            </a:r>
            <a:endParaRPr lang="en-US" sz="2800" dirty="0" smtClean="0"/>
          </a:p>
          <a:p>
            <a:pPr marL="0" indent="0">
              <a:buNone/>
            </a:pPr>
            <a:r>
              <a:rPr lang="el-GR" sz="2800" dirty="0" smtClean="0"/>
              <a:t>    Αναφορά-μη εμπορική χρήση-παρόμοια διανομή</a:t>
            </a:r>
          </a:p>
          <a:p>
            <a:pPr marL="0" indent="0">
              <a:buNone/>
            </a:pPr>
            <a:r>
              <a:rPr lang="de-DE" sz="2800" dirty="0" smtClean="0">
                <a:hlinkClick r:id="rId3"/>
              </a:rPr>
              <a:t>http://roarmap.eprints.org/</a:t>
            </a:r>
            <a:endParaRPr lang="el-GR" sz="2800" dirty="0" smtClean="0"/>
          </a:p>
          <a:p>
            <a:pPr marL="0" indent="0">
              <a:buNone/>
            </a:pPr>
            <a:r>
              <a:rPr lang="de-DE" sz="2800" dirty="0" smtClean="0">
                <a:hlinkClick r:id="rId4"/>
              </a:rPr>
              <a:t>http://copyright.columbia.edu/copyright/2012/11/09/moocs-distance-education-and-copyright-two-wrong-questions-to-ask/</a:t>
            </a:r>
            <a:endParaRPr lang="de-DE" sz="2800" dirty="0" smtClean="0"/>
          </a:p>
          <a:p>
            <a:pPr marL="0" indent="0">
              <a:buNone/>
            </a:pPr>
            <a:endParaRPr lang="de-DE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EC8A-8F86-4DB0-A65F-DF1680D04851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76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Τι είναι πνευματική ιδιοκτησία;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Πνευματική ιδιοκτησία</a:t>
            </a:r>
            <a:r>
              <a:rPr lang="el-GR" dirty="0"/>
              <a:t> </a:t>
            </a:r>
            <a:r>
              <a:rPr lang="el-GR" dirty="0" smtClean="0"/>
              <a:t>ή</a:t>
            </a:r>
            <a:r>
              <a:rPr lang="el-GR" dirty="0"/>
              <a:t> </a:t>
            </a:r>
            <a:r>
              <a:rPr lang="el-GR" dirty="0" smtClean="0"/>
              <a:t>πνευματικά </a:t>
            </a:r>
            <a:r>
              <a:rPr lang="el-GR" dirty="0"/>
              <a:t>δικαιώματα</a:t>
            </a:r>
            <a:r>
              <a:rPr lang="en-US" dirty="0"/>
              <a:t>  </a:t>
            </a:r>
            <a:r>
              <a:rPr lang="el-GR" dirty="0" smtClean="0"/>
              <a:t>ονομάζονται τα</a:t>
            </a:r>
            <a:r>
              <a:rPr lang="el-GR" dirty="0"/>
              <a:t> </a:t>
            </a:r>
            <a:r>
              <a:rPr lang="el-GR" dirty="0" smtClean="0"/>
              <a:t>αποκλειστικά</a:t>
            </a:r>
            <a:r>
              <a:rPr lang="el-GR" dirty="0"/>
              <a:t> </a:t>
            </a:r>
            <a:r>
              <a:rPr lang="el-GR" dirty="0" smtClean="0"/>
              <a:t>δικαιώματα των πνευματικών </a:t>
            </a:r>
            <a:r>
              <a:rPr lang="el-GR" dirty="0"/>
              <a:t>δημιουργών στο έργο τους.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EC8A-8F86-4DB0-A65F-DF1680D04851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4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Ανοικτοί εκπαιδευτικοί πόροι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el-GR" dirty="0"/>
              <a:t>Εκπαιδευτικό υλικό το οποίο υπάρχει στο διαδίκτυο και διατίθεται </a:t>
            </a:r>
            <a:r>
              <a:rPr lang="el-GR" dirty="0" smtClean="0"/>
              <a:t>με </a:t>
            </a:r>
            <a:r>
              <a:rPr lang="el-GR" dirty="0"/>
              <a:t>ανοικτές άδειες πνευματικών </a:t>
            </a:r>
            <a:r>
              <a:rPr lang="el-GR" dirty="0" smtClean="0"/>
              <a:t>δικαιωμάτων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EC8A-8F86-4DB0-A65F-DF1680D04851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3 - Σταυρός"/>
          <p:cNvSpPr/>
          <p:nvPr/>
        </p:nvSpPr>
        <p:spPr>
          <a:xfrm>
            <a:off x="2865438" y="4360863"/>
            <a:ext cx="700087" cy="661987"/>
          </a:xfrm>
          <a:prstGeom prst="plus">
            <a:avLst>
              <a:gd name="adj" fmla="val 3943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13" name="4 - Ίσο"/>
          <p:cNvSpPr/>
          <p:nvPr/>
        </p:nvSpPr>
        <p:spPr>
          <a:xfrm>
            <a:off x="5353050" y="4398963"/>
            <a:ext cx="876300" cy="552450"/>
          </a:xfrm>
          <a:prstGeom prst="mathEqual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solidFill>
                <a:prstClr val="black"/>
              </a:solidFill>
            </a:endParaRPr>
          </a:p>
        </p:txBody>
      </p:sp>
      <p:pic>
        <p:nvPicPr>
          <p:cNvPr id="14" name="Picture 4" descr="oer-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156075"/>
            <a:ext cx="1227137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8 - Εικόνα" descr="cc_oran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005263"/>
            <a:ext cx="1512888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7 - Ορθογώνιο"/>
          <p:cNvSpPr/>
          <p:nvPr/>
        </p:nvSpPr>
        <p:spPr>
          <a:xfrm>
            <a:off x="757238" y="4149725"/>
            <a:ext cx="1727200" cy="1295400"/>
          </a:xfrm>
          <a:prstGeom prst="rect">
            <a:avLst/>
          </a:prstGeom>
          <a:noFill/>
          <a:ln w="44450">
            <a:solidFill>
              <a:srgbClr val="FF95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>
                <a:solidFill>
                  <a:prstClr val="white">
                    <a:lumMod val="50000"/>
                  </a:prstClr>
                </a:solidFill>
              </a:rPr>
              <a:t>Εκπαιδευτικό Υλικό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600" b="1" dirty="0">
              <a:solidFill>
                <a:prstClr val="white">
                  <a:lumMod val="50000"/>
                </a:prst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600" b="1" dirty="0">
              <a:solidFill>
                <a:prstClr val="white">
                  <a:lumMod val="50000"/>
                </a:prst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600" b="1" dirty="0">
              <a:solidFill>
                <a:prstClr val="white">
                  <a:lumMod val="50000"/>
                </a:prstClr>
              </a:solidFill>
            </a:endParaRPr>
          </a:p>
        </p:txBody>
      </p:sp>
      <p:cxnSp>
        <p:nvCxnSpPr>
          <p:cNvPr id="17" name="8 - Ευθεία γραμμή σύνδεσης"/>
          <p:cNvCxnSpPr/>
          <p:nvPr/>
        </p:nvCxnSpPr>
        <p:spPr>
          <a:xfrm>
            <a:off x="1044575" y="4724400"/>
            <a:ext cx="1223963" cy="0"/>
          </a:xfrm>
          <a:prstGeom prst="line">
            <a:avLst/>
          </a:prstGeom>
          <a:ln>
            <a:solidFill>
              <a:srgbClr val="797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9 - Ευθεία γραμμή σύνδεσης"/>
          <p:cNvCxnSpPr/>
          <p:nvPr/>
        </p:nvCxnSpPr>
        <p:spPr>
          <a:xfrm>
            <a:off x="1044575" y="4868863"/>
            <a:ext cx="1223963" cy="0"/>
          </a:xfrm>
          <a:prstGeom prst="line">
            <a:avLst/>
          </a:prstGeom>
          <a:ln>
            <a:solidFill>
              <a:srgbClr val="797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0 - Ευθεία γραμμή σύνδεσης"/>
          <p:cNvCxnSpPr/>
          <p:nvPr/>
        </p:nvCxnSpPr>
        <p:spPr>
          <a:xfrm>
            <a:off x="1044575" y="5013325"/>
            <a:ext cx="1223963" cy="0"/>
          </a:xfrm>
          <a:prstGeom prst="line">
            <a:avLst/>
          </a:prstGeom>
          <a:ln>
            <a:solidFill>
              <a:srgbClr val="797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1 - Ευθεία γραμμή σύνδεσης"/>
          <p:cNvCxnSpPr/>
          <p:nvPr/>
        </p:nvCxnSpPr>
        <p:spPr>
          <a:xfrm>
            <a:off x="1044575" y="5157788"/>
            <a:ext cx="1223963" cy="0"/>
          </a:xfrm>
          <a:prstGeom prst="line">
            <a:avLst/>
          </a:prstGeom>
          <a:ln>
            <a:solidFill>
              <a:srgbClr val="797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12 - Ευθεία γραμμή σύνδεσης"/>
          <p:cNvCxnSpPr/>
          <p:nvPr/>
        </p:nvCxnSpPr>
        <p:spPr>
          <a:xfrm>
            <a:off x="1044575" y="5300663"/>
            <a:ext cx="1223963" cy="0"/>
          </a:xfrm>
          <a:prstGeom prst="line">
            <a:avLst/>
          </a:prstGeom>
          <a:ln>
            <a:solidFill>
              <a:srgbClr val="797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756" y="3068960"/>
            <a:ext cx="1652587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324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Ανοικτοί εκπαιδευτικοί πόροι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l-GR" dirty="0"/>
              <a:t>Μαθήματα</a:t>
            </a:r>
          </a:p>
          <a:p>
            <a:pPr>
              <a:defRPr/>
            </a:pPr>
            <a:r>
              <a:rPr lang="el-GR" dirty="0"/>
              <a:t>Εκπαιδευτικό υλικό μαθημάτων </a:t>
            </a:r>
          </a:p>
          <a:p>
            <a:pPr>
              <a:defRPr/>
            </a:pPr>
            <a:r>
              <a:rPr lang="el-GR" dirty="0"/>
              <a:t>Σημειώσεις</a:t>
            </a:r>
          </a:p>
          <a:p>
            <a:pPr>
              <a:defRPr/>
            </a:pPr>
            <a:r>
              <a:rPr lang="el-GR" dirty="0"/>
              <a:t>Βίντεο</a:t>
            </a:r>
          </a:p>
          <a:p>
            <a:pPr>
              <a:defRPr/>
            </a:pPr>
            <a:r>
              <a:rPr lang="el-GR" dirty="0"/>
              <a:t>Αξιολογήσεις</a:t>
            </a:r>
          </a:p>
          <a:p>
            <a:pPr>
              <a:defRPr/>
            </a:pPr>
            <a:r>
              <a:rPr lang="el-GR" dirty="0"/>
              <a:t>Λογισμικό </a:t>
            </a:r>
          </a:p>
          <a:p>
            <a:pPr>
              <a:defRPr/>
            </a:pPr>
            <a:r>
              <a:rPr lang="el-GR" dirty="0"/>
              <a:t>Εκπαιδευτικές τεχνικές </a:t>
            </a:r>
          </a:p>
          <a:p>
            <a:pPr>
              <a:defRPr/>
            </a:pPr>
            <a:endParaRPr lang="el-GR" dirty="0"/>
          </a:p>
          <a:p>
            <a:pPr marL="0" indent="0">
              <a:buNone/>
              <a:defRPr/>
            </a:pPr>
            <a:r>
              <a:rPr lang="el-GR" dirty="0"/>
              <a:t>και οποιοδήποτε εργαλείο, υλικό ή τεχνική υποστηρίζει την πρόσβαση στη γνώση. </a:t>
            </a:r>
          </a:p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EC8A-8F86-4DB0-A65F-DF1680D04851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60232" y="5949280"/>
            <a:ext cx="1233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OECD 2007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708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Οφέλη για εκπαιδευτικούς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Κατάργηση εμποδίων πνευματικής ιδιοκτησίας</a:t>
            </a:r>
          </a:p>
          <a:p>
            <a:pPr>
              <a:defRPr/>
            </a:pPr>
            <a:r>
              <a:rPr lang="el-GR" dirty="0"/>
              <a:t>Εξοικονόμηση χρόνου για προετοιμασία εκπαιδευτικού υλικού</a:t>
            </a:r>
          </a:p>
          <a:p>
            <a:pPr>
              <a:defRPr/>
            </a:pPr>
            <a:r>
              <a:rPr lang="el-GR" dirty="0"/>
              <a:t>Πρόσβαση σε ευρεία γκάμα πηγών</a:t>
            </a:r>
          </a:p>
          <a:p>
            <a:pPr>
              <a:defRPr/>
            </a:pPr>
            <a:r>
              <a:rPr lang="el-GR" dirty="0">
                <a:sym typeface="Wingdings" pitchFamily="2" charset="2"/>
              </a:rPr>
              <a:t>Η αλληλεπίδραση και </a:t>
            </a:r>
            <a:r>
              <a:rPr lang="el-GR" dirty="0" smtClean="0">
                <a:sym typeface="Wingdings" pitchFamily="2" charset="2"/>
              </a:rPr>
              <a:t>ανατροφοδότηση </a:t>
            </a:r>
            <a:endParaRPr lang="en-US" dirty="0" smtClean="0">
              <a:sym typeface="Wingdings" pitchFamily="2" charset="2"/>
            </a:endParaRPr>
          </a:p>
          <a:p>
            <a:pPr marL="0" indent="0">
              <a:buNone/>
              <a:defRPr/>
            </a:pPr>
            <a:r>
              <a:rPr lang="en-US" dirty="0">
                <a:sym typeface="Wingdings" pitchFamily="2" charset="2"/>
              </a:rPr>
              <a:t>	</a:t>
            </a:r>
            <a:r>
              <a:rPr lang="el-GR" dirty="0" smtClean="0">
                <a:sym typeface="Wingdings" pitchFamily="2" charset="2"/>
              </a:rPr>
              <a:t>β</a:t>
            </a:r>
            <a:r>
              <a:rPr lang="el-GR" dirty="0" smtClean="0"/>
              <a:t>ελτίωση </a:t>
            </a:r>
            <a:r>
              <a:rPr lang="el-GR" dirty="0"/>
              <a:t>ποιότητας εκπαιδευτικών υλικών</a:t>
            </a:r>
            <a:r>
              <a:rPr lang="el-GR" dirty="0">
                <a:sym typeface="Wingdings" pitchFamily="2" charset="2"/>
              </a:rPr>
              <a:t> 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EC8A-8F86-4DB0-A65F-DF1680D04851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11560" y="5085184"/>
            <a:ext cx="720080" cy="36004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Χρήση </a:t>
            </a:r>
            <a:r>
              <a:rPr lang="en-US" dirty="0" smtClean="0"/>
              <a:t>OER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</a:t>
            </a:r>
            <a:r>
              <a:rPr lang="en-US" dirty="0" err="1" smtClean="0"/>
              <a:t>eclass</a:t>
            </a:r>
            <a:r>
              <a:rPr lang="en-US" dirty="0" smtClean="0"/>
              <a:t> ,</a:t>
            </a:r>
            <a:r>
              <a:rPr lang="en-US" dirty="0" err="1" smtClean="0"/>
              <a:t>moodle</a:t>
            </a:r>
            <a:endParaRPr lang="en-US" dirty="0" smtClean="0"/>
          </a:p>
          <a:p>
            <a:r>
              <a:rPr lang="en-US" dirty="0" smtClean="0"/>
              <a:t>Wikipedia </a:t>
            </a:r>
          </a:p>
          <a:p>
            <a:r>
              <a:rPr lang="el-GR" dirty="0" smtClean="0"/>
              <a:t>Εργαλεία για επεξεργασία ήχου, εικόνων, βίντεο</a:t>
            </a:r>
          </a:p>
          <a:p>
            <a:r>
              <a:rPr lang="el-GR" dirty="0" smtClean="0"/>
              <a:t>Εργαλεία δημιουργίας ψηφιακού εκπαιδευτικού περιεχομένου </a:t>
            </a:r>
          </a:p>
          <a:p>
            <a:r>
              <a:rPr lang="el-GR" dirty="0" smtClean="0"/>
              <a:t>Εκπαιδευτικό υλικό -&gt; Ευρωπαϊκά και Ερευνητικά έργα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EC8A-8F86-4DB0-A65F-DF1680D04851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04248" y="90872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UNESCO 2012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475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Πολιτική ΤΕΙ Αθήνας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Το ΤΕΙ Αθήνας έχει επιλέξει οριζόντια για όλα τα μαθήματα την </a:t>
            </a:r>
            <a:r>
              <a:rPr lang="el-GR" dirty="0"/>
              <a:t>άδεια </a:t>
            </a:r>
            <a:endParaRPr lang="el-GR" dirty="0" smtClean="0"/>
          </a:p>
          <a:p>
            <a:pPr marL="355600" indent="0">
              <a:buNone/>
            </a:pPr>
            <a:r>
              <a:rPr lang="el-GR" b="1" dirty="0" smtClean="0"/>
              <a:t>Αναφορά-μη </a:t>
            </a:r>
            <a:r>
              <a:rPr lang="el-GR" b="1" dirty="0"/>
              <a:t>εμπορική χρήση-παρόμοια διανομή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EC8A-8F86-4DB0-A65F-DF1680D04851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61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Ομάδα ανάπτυξης Ανοιχτών Ακαδημαϊκών Μαθημάτων</a:t>
            </a:r>
            <a:r>
              <a:rPr lang="el-GR" sz="2000" dirty="0" smtClean="0"/>
              <a:t> </a:t>
            </a:r>
            <a:r>
              <a:rPr lang="el-GR" sz="2000" dirty="0"/>
              <a:t>2014. Ομάδα ανάπτυξης Ανοιχτών Ακαδημαϊκών Μαθημάτων. </a:t>
            </a:r>
            <a:r>
              <a:rPr lang="el-GR" sz="2000" dirty="0"/>
              <a:t>«Πνευματικά δικαιώματα και </a:t>
            </a:r>
            <a:r>
              <a:rPr lang="el-GR" sz="2000" dirty="0" err="1"/>
              <a:t>Creative</a:t>
            </a:r>
            <a:r>
              <a:rPr lang="el-GR" sz="2000" dirty="0"/>
              <a:t> </a:t>
            </a:r>
            <a:r>
              <a:rPr lang="el-GR" sz="2000" dirty="0" err="1"/>
              <a:t>Commons</a:t>
            </a:r>
            <a:r>
              <a:rPr lang="el-GR" sz="2000" dirty="0"/>
              <a:t>». </a:t>
            </a:r>
            <a:r>
              <a:rPr lang="el-GR" sz="2000" dirty="0" smtClean="0"/>
              <a:t>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0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Τι νοείται ως έργο;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Έργο = </a:t>
            </a:r>
            <a:r>
              <a:rPr lang="el-GR" dirty="0"/>
              <a:t>κάθε πρωτότυπο πνευματικό δημιούργημα λόγου, τέχνης ή επιστήμης, που εκφράζεται με οποιαδήποτε </a:t>
            </a:r>
            <a:r>
              <a:rPr lang="el-GR" dirty="0" smtClean="0"/>
              <a:t>μορφή.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/>
              <a:t>π</a:t>
            </a:r>
            <a:r>
              <a:rPr lang="el-GR" dirty="0" smtClean="0"/>
              <a:t>.χ.</a:t>
            </a:r>
          </a:p>
          <a:p>
            <a:r>
              <a:rPr lang="el-GR" dirty="0" smtClean="0"/>
              <a:t>τα </a:t>
            </a:r>
            <a:r>
              <a:rPr lang="el-GR" dirty="0"/>
              <a:t>γραπτά ή προφορικά κείμενα, </a:t>
            </a:r>
            <a:endParaRPr lang="el-GR" dirty="0" smtClean="0"/>
          </a:p>
          <a:p>
            <a:r>
              <a:rPr lang="el-GR" dirty="0" smtClean="0"/>
              <a:t>οι </a:t>
            </a:r>
            <a:r>
              <a:rPr lang="el-GR" dirty="0"/>
              <a:t>μουσικές συνθέσεις, </a:t>
            </a:r>
            <a:endParaRPr lang="el-GR" dirty="0" smtClean="0"/>
          </a:p>
          <a:p>
            <a:r>
              <a:rPr lang="el-GR" dirty="0" smtClean="0"/>
              <a:t>οι </a:t>
            </a:r>
            <a:r>
              <a:rPr lang="el-GR" dirty="0"/>
              <a:t>φωτογραφίες.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EC8A-8F86-4DB0-A65F-DF1680D04851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99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Πνευματικά δικαιώματα</a:t>
            </a:r>
            <a:endParaRPr lang="en-US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1006475" y="1412875"/>
            <a:ext cx="2665413" cy="5032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prstClr val="black"/>
                </a:solidFill>
              </a:rPr>
              <a:t>ΠΕΡΙΟΥΣΙΑΚΟ ΔΙΚΑΙΩΜΑ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651500" y="1412875"/>
            <a:ext cx="2665413" cy="5032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prstClr val="black"/>
                </a:solidFill>
              </a:rPr>
              <a:t>ΗΘΙΚΟ ΔΙΚΑΙΩΜΑ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3600" y="2420938"/>
            <a:ext cx="2951163" cy="7921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 smtClean="0">
                <a:solidFill>
                  <a:prstClr val="black"/>
                </a:solidFill>
              </a:rPr>
              <a:t>Δικαίωμα εκμετάλλευσης του έργου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08625" y="2420938"/>
            <a:ext cx="2951163" cy="7921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 smtClean="0">
                <a:solidFill>
                  <a:prstClr val="black"/>
                </a:solidFill>
              </a:rPr>
              <a:t>Δικαίωμα προστασίας προσωπικού δεσμού προς αυτό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2" name="Straight Arrow Connector 11"/>
          <p:cNvCxnSpPr>
            <a:stCxn id="4" idx="2"/>
            <a:endCxn id="9" idx="0"/>
          </p:cNvCxnSpPr>
          <p:nvPr/>
        </p:nvCxnSpPr>
        <p:spPr>
          <a:xfrm rot="5400000">
            <a:off x="2087563" y="2168525"/>
            <a:ext cx="503238" cy="1587"/>
          </a:xfrm>
          <a:prstGeom prst="straightConnector1">
            <a:avLst/>
          </a:prstGeom>
          <a:ln>
            <a:solidFill>
              <a:schemeClr val="accent1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2"/>
            <a:endCxn id="10" idx="0"/>
          </p:cNvCxnSpPr>
          <p:nvPr/>
        </p:nvCxnSpPr>
        <p:spPr>
          <a:xfrm rot="5400000">
            <a:off x="6732588" y="2168525"/>
            <a:ext cx="503238" cy="1587"/>
          </a:xfrm>
          <a:prstGeom prst="straightConnector1">
            <a:avLst/>
          </a:prstGeom>
          <a:ln>
            <a:solidFill>
              <a:schemeClr val="accent1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EC8A-8F86-4DB0-A65F-DF1680D04851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29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Εξουσίες που απορρέουν από τα Π.Δ.</a:t>
            </a:r>
            <a:endParaRPr lang="en-US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1006475" y="1412875"/>
            <a:ext cx="2665413" cy="5032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prstClr val="black"/>
                </a:solidFill>
              </a:rPr>
              <a:t>ΠΕΡΙΟΥΣΙΑΚΟ ΔΙΚΑΙΩΜΑ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651500" y="1412875"/>
            <a:ext cx="2665413" cy="5032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prstClr val="black"/>
                </a:solidFill>
              </a:rPr>
              <a:t>ΗΘΙΚΟ ΔΙΚΑΙΩΜΑ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825" y="3789363"/>
            <a:ext cx="4213225" cy="120032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Αναπαραγωγή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>
                <a:solidFill>
                  <a:prstClr val="black"/>
                </a:solidFill>
                <a:latin typeface="Calibri"/>
              </a:rPr>
              <a:t>Δημιουργία Παράγωγου Έργου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Διανομή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>
                <a:solidFill>
                  <a:prstClr val="black"/>
                </a:solidFill>
                <a:latin typeface="Calibri"/>
              </a:rPr>
              <a:t>Δημόσια εκτέλεση και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παρουσίαση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6825" y="3789363"/>
            <a:ext cx="3816350" cy="203132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>
                <a:solidFill>
                  <a:prstClr val="black"/>
                </a:solidFill>
                <a:latin typeface="Calibri"/>
              </a:rPr>
              <a:t>Δημοσίευση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Αναγνώριση πατρότητας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>
                <a:solidFill>
                  <a:prstClr val="black"/>
                </a:solidFill>
                <a:latin typeface="Calibri"/>
              </a:rPr>
              <a:t>Ακεραιότητα του Έργου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Προσπέλαση στο Έργο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Υπαναχώρηση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από συμβάσεις μεταβίβασης περιουσιακού δικαιώματος 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3600" y="2420938"/>
            <a:ext cx="2951163" cy="7921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prstClr val="black"/>
                </a:solidFill>
              </a:rPr>
              <a:t>Ο ΔΗΜΙΟΥΡΓΟΣ ΕΠΙΤΡΕΠΕΙ Η ΑΠΑΓΟΡΕΥΕΙ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08625" y="2420938"/>
            <a:ext cx="2951163" cy="7921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prstClr val="black"/>
                </a:solidFill>
              </a:rPr>
              <a:t>ΕΞΟΥΣΙΕΣ ΤΟΥ ΔΗΜΙΟΥΡΓΟΥ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2" name="Straight Arrow Connector 11"/>
          <p:cNvCxnSpPr>
            <a:stCxn id="4" idx="2"/>
            <a:endCxn id="9" idx="0"/>
          </p:cNvCxnSpPr>
          <p:nvPr/>
        </p:nvCxnSpPr>
        <p:spPr>
          <a:xfrm rot="5400000">
            <a:off x="2087563" y="2168525"/>
            <a:ext cx="503238" cy="1587"/>
          </a:xfrm>
          <a:prstGeom prst="straightConnector1">
            <a:avLst/>
          </a:prstGeom>
          <a:ln>
            <a:solidFill>
              <a:schemeClr val="accent1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2"/>
            <a:endCxn id="7" idx="0"/>
          </p:cNvCxnSpPr>
          <p:nvPr/>
        </p:nvCxnSpPr>
        <p:spPr>
          <a:xfrm>
            <a:off x="2339182" y="3213100"/>
            <a:ext cx="18256" cy="576263"/>
          </a:xfrm>
          <a:prstGeom prst="straightConnector1">
            <a:avLst/>
          </a:prstGeom>
          <a:ln>
            <a:solidFill>
              <a:schemeClr val="accent1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2"/>
            <a:endCxn id="10" idx="0"/>
          </p:cNvCxnSpPr>
          <p:nvPr/>
        </p:nvCxnSpPr>
        <p:spPr>
          <a:xfrm rot="5400000">
            <a:off x="6732588" y="2168525"/>
            <a:ext cx="503238" cy="1587"/>
          </a:xfrm>
          <a:prstGeom prst="straightConnector1">
            <a:avLst/>
          </a:prstGeom>
          <a:ln>
            <a:solidFill>
              <a:schemeClr val="accent1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2"/>
            <a:endCxn id="8" idx="0"/>
          </p:cNvCxnSpPr>
          <p:nvPr/>
        </p:nvCxnSpPr>
        <p:spPr>
          <a:xfrm>
            <a:off x="6984207" y="3213100"/>
            <a:ext cx="793" cy="576263"/>
          </a:xfrm>
          <a:prstGeom prst="straightConnector1">
            <a:avLst/>
          </a:prstGeom>
          <a:ln>
            <a:solidFill>
              <a:schemeClr val="accent1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EC8A-8F86-4DB0-A65F-DF1680D04851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09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Πως μπορώ να </a:t>
            </a:r>
            <a:r>
              <a:rPr lang="el-GR" dirty="0" smtClean="0"/>
              <a:t>χρησιμοποιήσω έργου τρίτου;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Οι </a:t>
            </a:r>
            <a:r>
              <a:rPr lang="el-GR" dirty="0"/>
              <a:t>επιλογές είναι οι εξής:</a:t>
            </a:r>
          </a:p>
          <a:p>
            <a:pPr lvl="0"/>
            <a:r>
              <a:rPr lang="el-GR" dirty="0"/>
              <a:t>Άδεια από το δημιουργό</a:t>
            </a:r>
          </a:p>
          <a:p>
            <a:pPr lvl="0"/>
            <a:r>
              <a:rPr lang="el-GR" dirty="0"/>
              <a:t>Χρήση έργων τα οποία βρίσκονται στο Δημόσιο </a:t>
            </a:r>
            <a:r>
              <a:rPr lang="el-GR" dirty="0" smtClean="0"/>
              <a:t>Τομέα </a:t>
            </a:r>
            <a:endParaRPr lang="el-GR" dirty="0"/>
          </a:p>
          <a:p>
            <a:pPr lvl="0"/>
            <a:r>
              <a:rPr lang="el-GR" dirty="0"/>
              <a:t>Χρήση έργων στα πλαίσια της Δίκαιης </a:t>
            </a:r>
            <a:r>
              <a:rPr lang="el-GR" dirty="0" smtClean="0"/>
              <a:t>Χρήσης  </a:t>
            </a:r>
            <a:endParaRPr lang="el-GR" dirty="0"/>
          </a:p>
          <a:p>
            <a:pPr lvl="0"/>
            <a:r>
              <a:rPr lang="el-GR" dirty="0"/>
              <a:t>Ψ</a:t>
            </a:r>
            <a:r>
              <a:rPr lang="el-GR" dirty="0" smtClean="0"/>
              <a:t>ηφιακά </a:t>
            </a:r>
            <a:r>
              <a:rPr lang="el-GR" dirty="0"/>
              <a:t>έργα </a:t>
            </a:r>
            <a:r>
              <a:rPr lang="el-GR" dirty="0" smtClean="0"/>
              <a:t>με </a:t>
            </a:r>
            <a:r>
              <a:rPr lang="el-GR" dirty="0"/>
              <a:t>άδεια </a:t>
            </a:r>
            <a:r>
              <a:rPr lang="en-US" dirty="0"/>
              <a:t>Creative Commons</a:t>
            </a:r>
            <a:r>
              <a:rPr lang="el-GR" dirty="0"/>
              <a:t>. 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EC8A-8F86-4DB0-A65F-DF1680D04851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99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Ανοιχτή πρόσβαση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Η</a:t>
            </a:r>
            <a:r>
              <a:rPr lang="el-GR" dirty="0"/>
              <a:t> </a:t>
            </a:r>
            <a:r>
              <a:rPr lang="el-GR" b="1" dirty="0"/>
              <a:t>ελεύθερη, άμεση, διαρκής </a:t>
            </a:r>
            <a:r>
              <a:rPr lang="el-GR" dirty="0"/>
              <a:t>και</a:t>
            </a:r>
            <a:r>
              <a:rPr lang="el-GR" b="1" dirty="0"/>
              <a:t> απαλλαγμένη από τέλη </a:t>
            </a:r>
            <a:r>
              <a:rPr lang="el-GR" dirty="0"/>
              <a:t>και τους περισσότερους</a:t>
            </a:r>
            <a:r>
              <a:rPr lang="el-GR" b="1" dirty="0"/>
              <a:t> περιορισμούς πνευματικών δικαιωμάτων </a:t>
            </a:r>
            <a:r>
              <a:rPr lang="el-GR" dirty="0"/>
              <a:t>διαδικτυακή πρόσβαση σε ψηφιακό ακαδημαϊκό και επιστημονικό περιεχόμενο.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EC8A-8F86-4DB0-A65F-DF1680D04851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32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Οφέλη από ανοιχτή πρόσβαση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Για πολίτες</a:t>
            </a:r>
            <a:r>
              <a:rPr lang="en-US" dirty="0" smtClean="0"/>
              <a:t>: </a:t>
            </a:r>
            <a:r>
              <a:rPr lang="el-GR" dirty="0" smtClean="0"/>
              <a:t>Αυτόνομη πρόσβαση</a:t>
            </a:r>
            <a:r>
              <a:rPr lang="en-US" dirty="0" smtClean="0"/>
              <a:t> </a:t>
            </a:r>
            <a:r>
              <a:rPr lang="el-GR" dirty="0" smtClean="0"/>
              <a:t>σε </a:t>
            </a:r>
            <a:r>
              <a:rPr lang="el-GR" dirty="0"/>
              <a:t>μαθήματα ακαδημαϊκού </a:t>
            </a:r>
            <a:r>
              <a:rPr lang="el-GR" dirty="0" smtClean="0"/>
              <a:t>επιπέδου</a:t>
            </a:r>
          </a:p>
          <a:p>
            <a:r>
              <a:rPr lang="el-GR" dirty="0" smtClean="0"/>
              <a:t>Για φοιτητές</a:t>
            </a:r>
            <a:r>
              <a:rPr lang="en-US" dirty="0" smtClean="0"/>
              <a:t>: </a:t>
            </a:r>
            <a:r>
              <a:rPr lang="el-GR" dirty="0" smtClean="0"/>
              <a:t>Πρόσβαση σε εκπαιδευτικό υλικό άλλων Ιδρυμάτων </a:t>
            </a:r>
            <a:r>
              <a:rPr lang="el-GR" dirty="0"/>
              <a:t>Τριτοβάθμιας </a:t>
            </a:r>
            <a:r>
              <a:rPr lang="el-GR" dirty="0" smtClean="0"/>
              <a:t>Εκπαίδευσης</a:t>
            </a:r>
          </a:p>
          <a:p>
            <a:r>
              <a:rPr lang="el-GR" dirty="0" smtClean="0"/>
              <a:t>Για καθηγητές</a:t>
            </a:r>
            <a:r>
              <a:rPr lang="en-US" dirty="0" smtClean="0"/>
              <a:t>: </a:t>
            </a:r>
            <a:r>
              <a:rPr lang="el-GR" dirty="0" smtClean="0"/>
              <a:t>ενημέρωση για μαθήματα σχετικού γνωστικού αντικειμένου. Δυνατότητα σύγκρισης και πιθανόν ενίσχυσης του υλικού τους</a:t>
            </a:r>
          </a:p>
          <a:p>
            <a:r>
              <a:rPr lang="el-GR" dirty="0" smtClean="0"/>
              <a:t>Για τα ιδρύματα</a:t>
            </a:r>
            <a:r>
              <a:rPr lang="en-US" dirty="0" smtClean="0"/>
              <a:t>: </a:t>
            </a:r>
            <a:r>
              <a:rPr lang="el-GR" dirty="0" smtClean="0"/>
              <a:t>εδραίωση της φήμης τους, προσέλκυση νέων φοιτητών (</a:t>
            </a:r>
            <a:r>
              <a:rPr lang="en-US" dirty="0" smtClean="0"/>
              <a:t>Welsh 2010)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EC8A-8F86-4DB0-A65F-DF1680D04851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88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2340600" y="1733432"/>
            <a:ext cx="3168352" cy="13944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white"/>
                </a:solidFill>
              </a:rPr>
              <a:t>Εφαρμογή ειδικών αδειών (</a:t>
            </a:r>
            <a:r>
              <a:rPr lang="en-US" dirty="0" smtClean="0">
                <a:solidFill>
                  <a:prstClr val="white"/>
                </a:solidFill>
              </a:rPr>
              <a:t>creative commons)</a:t>
            </a: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Πως επιτυγχάνεται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368" y="2204864"/>
            <a:ext cx="1871360" cy="7298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Δημιουργός</a:t>
            </a: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5620053" y="1830490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συγκατάθεση για την ανοικτή πρόσβαση στο έργο του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.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364502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Χρήστης</a:t>
            </a:r>
            <a:r>
              <a:rPr lang="el-GR" i="1" dirty="0" smtClean="0">
                <a:solidFill>
                  <a:prstClr val="black"/>
                </a:solidFill>
                <a:latin typeface="Calibri"/>
              </a:rPr>
              <a:t>	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451701" y="3501008"/>
            <a:ext cx="3168352" cy="13944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white"/>
                </a:solidFill>
              </a:rPr>
              <a:t>Σεβόμενος όρους δημιουργού</a:t>
            </a: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20053" y="328498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Αξιοποιεί υλικό για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ερευνητικούς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εκπαιδευτικούς 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άλλους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σκοπούς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EC8A-8F86-4DB0-A65F-DF1680D04851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6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745698987d298edb9771f830a758206284aa4d"/>
</p:tagLst>
</file>

<file path=ppt/theme/theme1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1854</TotalTime>
  <Words>1204</Words>
  <Application>Microsoft Office PowerPoint</Application>
  <PresentationFormat>On-screen Show (4:3)</PresentationFormat>
  <Paragraphs>241</Paragraphs>
  <Slides>31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OC_template_updated</vt:lpstr>
      <vt:lpstr>Office Theme</vt:lpstr>
      <vt:lpstr>Έγγραφο</vt:lpstr>
      <vt:lpstr>Πνευματικά δικαιώματα και Creative Commons</vt:lpstr>
      <vt:lpstr>Τι είναι πνευματική ιδιοκτησία; </vt:lpstr>
      <vt:lpstr>Τι νοείται ως έργο; </vt:lpstr>
      <vt:lpstr>Πνευματικά δικαιώματα</vt:lpstr>
      <vt:lpstr>Εξουσίες που απορρέουν από τα Π.Δ.</vt:lpstr>
      <vt:lpstr>Πως μπορώ να χρησιμοποιήσω έργου τρίτου;</vt:lpstr>
      <vt:lpstr>Ανοιχτή πρόσβαση</vt:lpstr>
      <vt:lpstr>Οφέλη από ανοιχτή πρόσβαση</vt:lpstr>
      <vt:lpstr>Πως επιτυγχάνεται;</vt:lpstr>
      <vt:lpstr>Άδειες χρήσης για ανοιχτή πρόσβαση</vt:lpstr>
      <vt:lpstr>creative commons και πνευματική ιδιοκτησία (copyright)</vt:lpstr>
      <vt:lpstr>Βασικοί όροι  creative commons</vt:lpstr>
      <vt:lpstr>Αναφορά</vt:lpstr>
      <vt:lpstr>Μη εμπορική χρήση</vt:lpstr>
      <vt:lpstr>Απαγόρευση δημιουργίας παραγώγων</vt:lpstr>
      <vt:lpstr>Παρόμοια διανομή</vt:lpstr>
      <vt:lpstr>Ελληνικές άδειες creative commons</vt:lpstr>
      <vt:lpstr>Χρήσιμα link</vt:lpstr>
      <vt:lpstr>Διεθνής πρακτική</vt:lpstr>
      <vt:lpstr>Ανοικτοί εκπαιδευτικοί πόροι</vt:lpstr>
      <vt:lpstr>Ανοικτοί εκπαιδευτικοί πόροι</vt:lpstr>
      <vt:lpstr>Οφέλη για εκπαιδευτικούς</vt:lpstr>
      <vt:lpstr>Χρήση OER</vt:lpstr>
      <vt:lpstr>Πολιτική ΤΕΙ Αθήνας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334</cp:revision>
  <dcterms:created xsi:type="dcterms:W3CDTF">2013-03-04T13:35:19Z</dcterms:created>
  <dcterms:modified xsi:type="dcterms:W3CDTF">2015-12-03T12:20:59Z</dcterms:modified>
</cp:coreProperties>
</file>