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97"/>
  </p:notesMasterIdLst>
  <p:handoutMasterIdLst>
    <p:handoutMasterId r:id="rId98"/>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3" r:id="rId65"/>
    <p:sldId id="335" r:id="rId66"/>
    <p:sldId id="336" r:id="rId67"/>
    <p:sldId id="337" r:id="rId68"/>
    <p:sldId id="338" r:id="rId69"/>
    <p:sldId id="339" r:id="rId70"/>
    <p:sldId id="340" r:id="rId71"/>
    <p:sldId id="369" r:id="rId72"/>
    <p:sldId id="370" r:id="rId73"/>
    <p:sldId id="371" r:id="rId74"/>
    <p:sldId id="372" r:id="rId75"/>
    <p:sldId id="373" r:id="rId76"/>
    <p:sldId id="374" r:id="rId77"/>
    <p:sldId id="375" r:id="rId78"/>
    <p:sldId id="376" r:id="rId79"/>
    <p:sldId id="377" r:id="rId80"/>
    <p:sldId id="378" r:id="rId81"/>
    <p:sldId id="379" r:id="rId82"/>
    <p:sldId id="380" r:id="rId83"/>
    <p:sldId id="381" r:id="rId84"/>
    <p:sldId id="383" r:id="rId85"/>
    <p:sldId id="384" r:id="rId86"/>
    <p:sldId id="385" r:id="rId87"/>
    <p:sldId id="367" r:id="rId88"/>
    <p:sldId id="368" r:id="rId89"/>
    <p:sldId id="257" r:id="rId90"/>
    <p:sldId id="262" r:id="rId91"/>
    <p:sldId id="264" r:id="rId92"/>
    <p:sldId id="269" r:id="rId93"/>
    <p:sldId id="270" r:id="rId94"/>
    <p:sldId id="266" r:id="rId95"/>
    <p:sldId id="261" r:id="rId96"/>
  </p:sldIdLst>
  <p:sldSz cx="9144000" cy="6858000" type="screen4x3"/>
  <p:notesSz cx="7104063" cy="10234613"/>
  <p:custDataLst>
    <p:tags r:id="rId9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5185"/>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ags" Target="tags/tag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a:p>
        </p:txBody>
      </p:sp>
    </p:spTree>
    <p:extLst>
      <p:ext uri="{BB962C8B-B14F-4D97-AF65-F5344CB8AC3E}">
        <p14:creationId xmlns:p14="http://schemas.microsoft.com/office/powerpoint/2010/main" val="716518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44</a:t>
            </a:fld>
            <a:endParaRPr lang="el-GR"/>
          </a:p>
        </p:txBody>
      </p:sp>
    </p:spTree>
    <p:extLst>
      <p:ext uri="{BB962C8B-B14F-4D97-AF65-F5344CB8AC3E}">
        <p14:creationId xmlns:p14="http://schemas.microsoft.com/office/powerpoint/2010/main" val="406275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46</a:t>
            </a:fld>
            <a:endParaRPr lang="el-GR"/>
          </a:p>
        </p:txBody>
      </p:sp>
    </p:spTree>
    <p:extLst>
      <p:ext uri="{BB962C8B-B14F-4D97-AF65-F5344CB8AC3E}">
        <p14:creationId xmlns:p14="http://schemas.microsoft.com/office/powerpoint/2010/main" val="3643233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56</a:t>
            </a:fld>
            <a:endParaRPr lang="el-GR"/>
          </a:p>
        </p:txBody>
      </p:sp>
    </p:spTree>
    <p:extLst>
      <p:ext uri="{BB962C8B-B14F-4D97-AF65-F5344CB8AC3E}">
        <p14:creationId xmlns:p14="http://schemas.microsoft.com/office/powerpoint/2010/main" val="268223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58</a:t>
            </a:fld>
            <a:endParaRPr lang="el-GR"/>
          </a:p>
        </p:txBody>
      </p:sp>
    </p:spTree>
    <p:extLst>
      <p:ext uri="{BB962C8B-B14F-4D97-AF65-F5344CB8AC3E}">
        <p14:creationId xmlns:p14="http://schemas.microsoft.com/office/powerpoint/2010/main" val="41731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a:t>
            </a:r>
            <a:r>
              <a:rPr lang="el-GR" baseline="0" dirty="0" smtClean="0"/>
              <a:t> αρχικό δεν φαινόταν η λέξη πρωτοπαθής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61</a:t>
            </a:fld>
            <a:endParaRPr lang="el-GR"/>
          </a:p>
        </p:txBody>
      </p:sp>
    </p:spTree>
    <p:extLst>
      <p:ext uri="{BB962C8B-B14F-4D97-AF65-F5344CB8AC3E}">
        <p14:creationId xmlns:p14="http://schemas.microsoft.com/office/powerpoint/2010/main" val="228534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extLst>
      <p:ext uri="{BB962C8B-B14F-4D97-AF65-F5344CB8AC3E}">
        <p14:creationId xmlns:p14="http://schemas.microsoft.com/office/powerpoint/2010/main" val="19285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16</a:t>
            </a:fld>
            <a:endParaRPr lang="el-GR"/>
          </a:p>
        </p:txBody>
      </p:sp>
    </p:spTree>
    <p:extLst>
      <p:ext uri="{BB962C8B-B14F-4D97-AF65-F5344CB8AC3E}">
        <p14:creationId xmlns:p14="http://schemas.microsoft.com/office/powerpoint/2010/main" val="264493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2078C050-3DF9-4C03-BC47-6101D3755BED}" type="slidenum">
              <a:rPr lang="el-GR" altLang="el-GR" smtClean="0"/>
              <a:pPr eaLnBrk="1" hangingPunct="1"/>
              <a:t>22</a:t>
            </a:fld>
            <a:endParaRPr lang="el-GR" altLang="el-GR" smtClean="0"/>
          </a:p>
        </p:txBody>
      </p:sp>
      <p:sp>
        <p:nvSpPr>
          <p:cNvPr id="68611" name="Rectangle 7"/>
          <p:cNvSpPr txBox="1">
            <a:spLocks noGrp="1" noChangeArrowheads="1"/>
          </p:cNvSpPr>
          <p:nvPr/>
        </p:nvSpPr>
        <p:spPr bwMode="auto">
          <a:xfrm>
            <a:off x="4023836" y="9721851"/>
            <a:ext cx="3078639"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algn="r" eaLnBrk="1" hangingPunct="1"/>
            <a:fld id="{A2BE9796-A698-4F79-A20E-EF8184E87D15}" type="slidenum">
              <a:rPr lang="en-US" altLang="el-GR" sz="1300"/>
              <a:pPr algn="r" eaLnBrk="1" hangingPunct="1"/>
              <a:t>22</a:t>
            </a:fld>
            <a:endParaRPr lang="en-US" altLang="el-GR" sz="1300"/>
          </a:p>
        </p:txBody>
      </p:sp>
      <p:sp>
        <p:nvSpPr>
          <p:cNvPr id="68612" name="Rectangle 2"/>
          <p:cNvSpPr>
            <a:spLocks noGrp="1" noRot="1" noChangeAspect="1" noChangeArrowheads="1" noTextEdit="1"/>
          </p:cNvSpPr>
          <p:nvPr>
            <p:ph type="sldImg"/>
          </p:nvPr>
        </p:nvSpPr>
        <p:spPr>
          <a:xfrm>
            <a:off x="993775" y="768350"/>
            <a:ext cx="5116513" cy="3836988"/>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Άλλαξα</a:t>
            </a:r>
            <a:r>
              <a:rPr lang="el-GR" baseline="0" dirty="0" smtClean="0"/>
              <a:t> τις </a:t>
            </a:r>
            <a:r>
              <a:rPr lang="el-GR" baseline="0" dirty="0" err="1" smtClean="0"/>
              <a:t>εικόνες…να</a:t>
            </a:r>
            <a:r>
              <a:rPr lang="el-GR" baseline="0" dirty="0" smtClean="0"/>
              <a:t> γίνει έλεγχος</a:t>
            </a:r>
          </a:p>
          <a:p>
            <a:r>
              <a:rPr lang="en-US" dirty="0" smtClean="0"/>
              <a:t>https://en.wikipedia.org/wiki/Scoliosis</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a:p>
        </p:txBody>
      </p:sp>
    </p:spTree>
    <p:extLst>
      <p:ext uri="{BB962C8B-B14F-4D97-AF65-F5344CB8AC3E}">
        <p14:creationId xmlns:p14="http://schemas.microsoft.com/office/powerpoint/2010/main" val="83703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extLst>
      <p:ext uri="{BB962C8B-B14F-4D97-AF65-F5344CB8AC3E}">
        <p14:creationId xmlns:p14="http://schemas.microsoft.com/office/powerpoint/2010/main" val="105707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28</a:t>
            </a:fld>
            <a:endParaRPr lang="el-GR"/>
          </a:p>
        </p:txBody>
      </p:sp>
    </p:spTree>
    <p:extLst>
      <p:ext uri="{BB962C8B-B14F-4D97-AF65-F5344CB8AC3E}">
        <p14:creationId xmlns:p14="http://schemas.microsoft.com/office/powerpoint/2010/main" val="302485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https://en.wikipedia.org/wiki/Scoliosis</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a:p>
        </p:txBody>
      </p:sp>
    </p:spTree>
    <p:extLst>
      <p:ext uri="{BB962C8B-B14F-4D97-AF65-F5344CB8AC3E}">
        <p14:creationId xmlns:p14="http://schemas.microsoft.com/office/powerpoint/2010/main" val="166989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https://commons.wikimedia.org/wiki/File:Spinal_Stenosis.png</a:t>
            </a: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a:p>
        </p:txBody>
      </p:sp>
    </p:spTree>
    <p:extLst>
      <p:ext uri="{BB962C8B-B14F-4D97-AF65-F5344CB8AC3E}">
        <p14:creationId xmlns:p14="http://schemas.microsoft.com/office/powerpoint/2010/main" val="226677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gradFill>
          <a:gsLst>
            <a:gs pos="0">
              <a:schemeClr val="tx1">
                <a:lumMod val="75000"/>
                <a:lumOff val="25000"/>
              </a:schemeClr>
            </a:gs>
            <a:gs pos="50000">
              <a:schemeClr val="tx1">
                <a:lumMod val="75000"/>
                <a:lumOff val="25000"/>
              </a:schemeClr>
            </a:gs>
            <a:gs pos="100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84" y="116632"/>
            <a:ext cx="9082215" cy="1008112"/>
          </a:xfrm>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340768"/>
            <a:ext cx="8424936" cy="5256584"/>
          </a:xfrm>
        </p:spPr>
        <p:txBody>
          <a:bodyPr>
            <a:normAutofit/>
          </a:bodyPr>
          <a:lstStyle>
            <a:lvl1pPr>
              <a:lnSpc>
                <a:spcPct val="110000"/>
              </a:lnSpc>
              <a:spcBef>
                <a:spcPts val="1200"/>
              </a:spcBef>
              <a:defRPr sz="2400">
                <a:solidFill>
                  <a:schemeClr val="bg1"/>
                </a:solidFill>
              </a:defRPr>
            </a:lvl1pPr>
            <a:lvl2pPr marL="742950" indent="-382588">
              <a:lnSpc>
                <a:spcPct val="110000"/>
              </a:lnSpc>
              <a:spcBef>
                <a:spcPts val="1200"/>
              </a:spcBef>
              <a:buFont typeface="Courier New" panose="02070309020205020404" pitchFamily="49" charset="0"/>
              <a:buChar char="o"/>
              <a:defRPr sz="2400">
                <a:solidFill>
                  <a:schemeClr val="bg1"/>
                </a:solidFill>
              </a:defRPr>
            </a:lvl2pPr>
            <a:lvl3pPr marL="1143000" indent="-338138">
              <a:lnSpc>
                <a:spcPct val="110000"/>
              </a:lnSpc>
              <a:spcBef>
                <a:spcPts val="1200"/>
              </a:spcBef>
              <a:buFont typeface="Wingdings" panose="05000000000000000000" pitchFamily="2" charset="2"/>
              <a:buChar char="ü"/>
              <a:defRPr sz="2400">
                <a:solidFill>
                  <a:schemeClr val="bg1"/>
                </a:solidFill>
              </a:defRPr>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a:xfrm>
            <a:off x="6614864" y="6448251"/>
            <a:ext cx="2133600" cy="365125"/>
          </a:xfrm>
        </p:spPr>
        <p:txBody>
          <a:bodyPr/>
          <a:lstStyle>
            <a:lvl1pPr>
              <a:defRPr>
                <a:solidFill>
                  <a:schemeClr val="bg1">
                    <a:lumMod val="95000"/>
                  </a:schemeClr>
                </a:solidFill>
              </a:defRPr>
            </a:lvl1pPr>
          </a:lstStyle>
          <a:p>
            <a:pPr>
              <a:defRPr/>
            </a:pPr>
            <a:fld id="{7E55E3B3-0445-4CFC-BED8-763D4409E61F}" type="slidenum">
              <a:rPr lang="el-GR" smtClean="0"/>
              <a:pPr>
                <a:defRPr/>
              </a:pPr>
              <a:t>‹#›</a:t>
            </a:fld>
            <a:endParaRPr lang="el-GR"/>
          </a:p>
        </p:txBody>
      </p:sp>
      <p:sp>
        <p:nvSpPr>
          <p:cNvPr id="8" name="Ορθογώνιο 7"/>
          <p:cNvSpPr/>
          <p:nvPr userDrawn="1"/>
        </p:nvSpPr>
        <p:spPr>
          <a:xfrm>
            <a:off x="0" y="116632"/>
            <a:ext cx="61785" cy="6741368"/>
          </a:xfrm>
          <a:prstGeom prst="rect">
            <a:avLst/>
          </a:prstGeom>
          <a:solidFill>
            <a:schemeClr val="accent5">
              <a:lumMod val="75000"/>
            </a:schemeClr>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userDrawn="1"/>
        </p:nvSpPr>
        <p:spPr>
          <a:xfrm>
            <a:off x="0" y="0"/>
            <a:ext cx="9144000" cy="116632"/>
          </a:xfrm>
          <a:prstGeom prst="rect">
            <a:avLst/>
          </a:prstGeom>
          <a:solidFill>
            <a:schemeClr val="accent5">
              <a:lumMod val="75000"/>
            </a:schemeClr>
          </a:solidFill>
          <a:ln>
            <a:solidFill>
              <a:schemeClr val="accent5">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bg>
      <p:bgPr>
        <a:gradFill>
          <a:gsLst>
            <a:gs pos="0">
              <a:schemeClr val="tx1">
                <a:lumMod val="75000"/>
                <a:lumOff val="25000"/>
              </a:schemeClr>
            </a:gs>
            <a:gs pos="50000">
              <a:schemeClr val="tx1">
                <a:lumMod val="75000"/>
                <a:lumOff val="25000"/>
              </a:schemeClr>
            </a:gs>
            <a:gs pos="100000">
              <a:schemeClr val="tx1">
                <a:lumMod val="65000"/>
                <a:lumOff val="35000"/>
              </a:schemeClr>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a:xfrm>
            <a:off x="6614864" y="6448251"/>
            <a:ext cx="2133600" cy="365125"/>
          </a:xfrm>
        </p:spPr>
        <p:txBody>
          <a:bodyPr/>
          <a:lstStyle>
            <a:lvl1pPr>
              <a:defRPr>
                <a:solidFill>
                  <a:schemeClr val="bg1">
                    <a:lumMod val="95000"/>
                  </a:schemeClr>
                </a:solidFill>
              </a:defRPr>
            </a:lvl1pPr>
          </a:lstStyle>
          <a:p>
            <a:pPr>
              <a:defRPr/>
            </a:pPr>
            <a:fld id="{7E55E3B3-0445-4CFC-BED8-763D4409E61F}" type="slidenum">
              <a:rPr lang="el-GR" smtClean="0"/>
              <a:pPr>
                <a:defRPr/>
              </a:pPr>
              <a:t>‹#›</a:t>
            </a:fld>
            <a:endParaRPr lang="el-GR"/>
          </a:p>
        </p:txBody>
      </p:sp>
      <p:sp>
        <p:nvSpPr>
          <p:cNvPr id="8" name="Ορθογώνιο 7"/>
          <p:cNvSpPr/>
          <p:nvPr userDrawn="1"/>
        </p:nvSpPr>
        <p:spPr>
          <a:xfrm>
            <a:off x="0" y="116632"/>
            <a:ext cx="61785" cy="6741368"/>
          </a:xfrm>
          <a:prstGeom prst="rect">
            <a:avLst/>
          </a:prstGeom>
          <a:solidFill>
            <a:schemeClr val="accent4">
              <a:lumMod val="75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userDrawn="1"/>
        </p:nvSpPr>
        <p:spPr>
          <a:xfrm>
            <a:off x="0" y="0"/>
            <a:ext cx="9144000" cy="116632"/>
          </a:xfrm>
          <a:prstGeom prst="rect">
            <a:avLst/>
          </a:prstGeom>
          <a:solidFill>
            <a:schemeClr val="accent4">
              <a:lumMod val="75000"/>
            </a:schemeClr>
          </a:solidFill>
          <a:ln>
            <a:solidFill>
              <a:schemeClr val="accent4">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987536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pineuniverse.com/anatomy/spinal-anatomy"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rad.washington.edu/radanat/LSpineAP.html" TargetMode="External"/><Relationship Id="rId1" Type="http://schemas.openxmlformats.org/officeDocument/2006/relationships/slideLayout" Target="../slideLayouts/slideLayout2.xml"/><Relationship Id="rId5" Type="http://schemas.openxmlformats.org/officeDocument/2006/relationships/hyperlink" Target="http://radiopaedia.org/cases/spondylodiscitis-l5-s1-with-epidural-abscesses" TargetMode="Externa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ad.washington.edu/radanat/LSpineLat.html"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8" Type="http://schemas.openxmlformats.org/officeDocument/2006/relationships/hyperlink" Target="https://commons.wikimedia.org/wiki/File:Blausen_0785_Scoliosis_01.png" TargetMode="External"/><Relationship Id="rId3" Type="http://schemas.openxmlformats.org/officeDocument/2006/relationships/image" Target="../media/image37.png"/><Relationship Id="rId7" Type="http://schemas.openxmlformats.org/officeDocument/2006/relationships/hyperlink" Target="https://creativecommons.org/licenses/by/2.0/dee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mmons.wikimedia.org/w/index.php?title=User:FerdinandW&amp;action=edit&amp;redlink=1" TargetMode="External"/><Relationship Id="rId5" Type="http://schemas.openxmlformats.org/officeDocument/2006/relationships/hyperlink" Target="https://commons.wikimedia.org/wiki/File:Scoliosis_patient_in_cheneau_brace_correcting_from_56_to_27_deg.png" TargetMode="External"/><Relationship Id="rId10" Type="http://schemas.openxmlformats.org/officeDocument/2006/relationships/hyperlink" Target="http://creativecommons.org/licenses/by/3.0/deed.en" TargetMode="External"/><Relationship Id="rId4" Type="http://schemas.openxmlformats.org/officeDocument/2006/relationships/image" Target="../media/image38.png"/><Relationship Id="rId9" Type="http://schemas.openxmlformats.org/officeDocument/2006/relationships/hyperlink" Target="https://commons.wikimedia.org/wiki/User:BruceBlau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Scoliosis.jpg"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creativecommons.org/licenses/by/2.0/deed.en" TargetMode="External"/><Relationship Id="rId3" Type="http://schemas.openxmlformats.org/officeDocument/2006/relationships/image" Target="../media/image44.jpeg"/><Relationship Id="rId7" Type="http://schemas.openxmlformats.org/officeDocument/2006/relationships/hyperlink" Target="https://commons.wikimedia.org/w/index.php?title=User:FerdinandW&amp;action=edit&amp;redlink=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ommons.wikimedia.org/wiki/File:Scoliosis_patient_in_cheneau_brace_correcting_from_56_to_27_deg.png" TargetMode="External"/><Relationship Id="rId5" Type="http://schemas.openxmlformats.org/officeDocument/2006/relationships/image" Target="../media/image38.png"/><Relationship Id="rId4" Type="http://schemas.openxmlformats.org/officeDocument/2006/relationships/hyperlink" Target="http://www.goldbamboo.com/pictures-t1714.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joonline.com/citation.asp?issn=0019-5413;year=2013;volume=47;issue=3;spage=219;epage=229;aulast=Sud;aid=IndianJOrthop_2013_47_3_219_111493"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emedicine.medscape.com/article/34001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eorthopod.com/lumbar-spinal-stenosis/topic/120" TargetMode="Externa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learningradiology.com/caseofweek/caseoftheweekpix2006/cow204arr.jpg" TargetMode="External"/><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hyperlink" Target="http://www.learningradiology.com/" TargetMode="Externa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hyperlink" Target="emedicine.medscape.com/article/396016" TargetMode="External"/><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hyperlink" Target="https://en.wikipedia.org/wiki/Spondylolysis" TargetMode="External"/><Relationship Id="rId5" Type="http://schemas.openxmlformats.org/officeDocument/2006/relationships/image" Target="../media/image66.jpe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radiologyassistant.nl/en/"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trauma.org/" TargetMode="External"/><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hyperlink" Target="http://www.trauma.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6.jpeg"/><Relationship Id="rId2" Type="http://schemas.openxmlformats.org/officeDocument/2006/relationships/hyperlink" Target="http://www.emedicine.com/cgi-bin/foxweb.exe/makezoom@/em/makezoom?picture=\websites\emedicine\orthoped\images\Large\851851L2Fx1.jpg&amp;template=izoom2" TargetMode="External"/><Relationship Id="rId1" Type="http://schemas.openxmlformats.org/officeDocument/2006/relationships/slideLayout" Target="../slideLayouts/slideLayout2.xml"/><Relationship Id="rId6" Type="http://schemas.openxmlformats.org/officeDocument/2006/relationships/hyperlink" Target="http://www.emedicine.com/cgi-bin/foxweb.exe/makezoom@/em/makezoom?picture=\websites\emedicine\orthoped\images\Large\853853L2fx3.jpg&amp;template=izoom2" TargetMode="External"/><Relationship Id="rId5" Type="http://schemas.openxmlformats.org/officeDocument/2006/relationships/image" Target="../media/image75.jpeg"/><Relationship Id="rId4" Type="http://schemas.openxmlformats.org/officeDocument/2006/relationships/hyperlink" Target="http://www.emedicine.com/cgi-bin/foxweb.exe/makezoom@/em/makezoom?picture=\websites\emedicine\orthoped\images\Large\852852L2fx2.jpg&amp;template=izoom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emedicine.com/cgi-bin/foxweb.exe/makezoom@/em/makezoom?picture=\websites\emedicine\orthoped\images\Large\855ort0176-05.jpg&amp;template=izoom2" TargetMode="External"/><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hyperlink" Target="http://www.emedicine.com/cgi-bin/foxweb.exe/makezoom@/em/makezoom?picture=\websites\emedicine\orthoped\images\Large\854ort0176-04.jpg&amp;template=izoom2"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hyperlink" Target="http://www.radiologyassistant.nl/en/" TargetMode="External"/><Relationship Id="rId5" Type="http://schemas.openxmlformats.org/officeDocument/2006/relationships/image" Target="../media/image82.jpeg"/><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radiographics.rsna.org/content/29/2/599" TargetMode="External"/><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hyperlink" Target="http://www.emedicine.com/cgi-bin/foxweb.exe/makezoom@/em/makezoom?picture=\websites\emedicine\radio\images\Large\5526rad0088-06.jpg&amp;template=izoom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emedicine.com/cgi-bin/foxweb.exe/makezoom@/em/makezoom?picture=\websites\emedicine\radio\images\Large\5537rad0088-15.jpg&amp;template=izoom2" TargetMode="External"/><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90.jpeg"/></Relationships>
</file>

<file path=ppt/slides/_rels/slide5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hyperlink" Target="http://www.emedicine.com/cgi-bin/foxweb.exe/makezoom@/em/makezoom?picture=\websites\emedicine\radio\images\Large\5527rad0088-07.jpg&amp;template=izoom2"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www.emedicine.com/cgi-bin/foxweb.exe/makezoom@/em/makezoom?picture=\websites\emedicine\radio\images\Large\5539rad0088-17.jpg&amp;template=izoom2"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radiologyinthai.blogspot.com" TargetMode="External"/><Relationship Id="rId4" Type="http://schemas.openxmlformats.org/officeDocument/2006/relationships/image" Target="../media/image95.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www.emedicine.com/cgi-bin/foxweb.exe/makezoom@/em/makezoom?picture=\websites\emedicine\radio\images\Large\6189Pic18.jpg&amp;template=izoom2" TargetMode="External"/><Relationship Id="rId3" Type="http://schemas.openxmlformats.org/officeDocument/2006/relationships/image" Target="../media/image96.jpeg"/><Relationship Id="rId7" Type="http://schemas.openxmlformats.org/officeDocument/2006/relationships/image" Target="../media/image98.jpeg"/><Relationship Id="rId2" Type="http://schemas.openxmlformats.org/officeDocument/2006/relationships/hyperlink" Target="http://www.emedicine.com/cgi-bin/foxweb.exe/makezoom@/em/makezoom?picture=\websites\emedicine\radio\images\Large\6185Pic14.jpg&amp;template=izoom2" TargetMode="External"/><Relationship Id="rId1" Type="http://schemas.openxmlformats.org/officeDocument/2006/relationships/slideLayout" Target="../slideLayouts/slideLayout2.xml"/><Relationship Id="rId6" Type="http://schemas.openxmlformats.org/officeDocument/2006/relationships/hyperlink" Target="http://www.emedicine.com/cgi-bin/foxweb.exe/makezoom@/em/makezoom?picture=\websites\emedicine\radio\images\Large\6188Pic17.jpg&amp;template=izoom2" TargetMode="External"/><Relationship Id="rId5" Type="http://schemas.openxmlformats.org/officeDocument/2006/relationships/image" Target="../media/image97.jpeg"/><Relationship Id="rId4" Type="http://schemas.openxmlformats.org/officeDocument/2006/relationships/hyperlink" Target="http://www.emedicine.com/cgi-bin/foxweb.exe/makezoom@/em/makezoom?picture=\websites\emedicine\radio\images\Large\6187Pic16.jpg&amp;template=izoom2" TargetMode="External"/><Relationship Id="rId9" Type="http://schemas.openxmlformats.org/officeDocument/2006/relationships/image" Target="../media/image99.jpeg"/></Relationships>
</file>

<file path=ppt/slides/_rels/slide6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mayoclinic.org/spinal-cord-tumors/types.html" TargetMode="External"/><Relationship Id="rId4" Type="http://schemas.openxmlformats.org/officeDocument/2006/relationships/image" Target="../media/image10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hyperlink" Target="http://www.umassmemorial.org/ummhc/hospitals/med_center/services/osteoporosis/images/osteoporosis.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87.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584176"/>
          </a:xfrm>
        </p:spPr>
        <p:txBody>
          <a:bodyPr>
            <a:normAutofit/>
          </a:bodyPr>
          <a:lstStyle/>
          <a:p>
            <a:pPr lvl="1" algn="ctr"/>
            <a:r>
              <a:rPr lang="el-GR" sz="3600" b="1" dirty="0" smtClean="0">
                <a:solidFill>
                  <a:schemeClr val="tx1"/>
                </a:solidFill>
                <a:latin typeface="+mn-lt"/>
              </a:rPr>
              <a:t>Στοιχεία Διαγνωστικής Απεικόνισης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1916633"/>
          </a:xfrm>
        </p:spPr>
        <p:txBody>
          <a:bodyPr>
            <a:normAutofit/>
          </a:bodyPr>
          <a:lstStyle/>
          <a:p>
            <a:pPr>
              <a:spcBef>
                <a:spcPts val="0"/>
              </a:spcBef>
              <a:spcAft>
                <a:spcPts val="1200"/>
              </a:spcAft>
            </a:pPr>
            <a:r>
              <a:rPr lang="el-GR" sz="2600" b="1" dirty="0" smtClean="0"/>
              <a:t>Ενότητα </a:t>
            </a:r>
            <a:r>
              <a:rPr lang="en-US" sz="2600" b="1" dirty="0" smtClean="0"/>
              <a:t>3</a:t>
            </a:r>
            <a:r>
              <a:rPr lang="el-GR" sz="2600" dirty="0" smtClean="0"/>
              <a:t>:</a:t>
            </a:r>
            <a:r>
              <a:rPr lang="en-US" sz="2600" dirty="0" smtClean="0"/>
              <a:t> </a:t>
            </a:r>
            <a:r>
              <a:rPr lang="el-GR" sz="2600" dirty="0" smtClean="0"/>
              <a:t>Σπονδυλική στήλη</a:t>
            </a:r>
            <a:endParaRPr lang="en-US" sz="2600" dirty="0" smtClean="0"/>
          </a:p>
          <a:p>
            <a:pPr>
              <a:spcBef>
                <a:spcPts val="0"/>
              </a:spcBef>
            </a:pPr>
            <a:r>
              <a:rPr lang="el-GR" sz="2200" dirty="0" smtClean="0"/>
              <a:t>Γεωργία Οικονόμου, Αναπληρώτρια Καθηγήτρια</a:t>
            </a:r>
          </a:p>
          <a:p>
            <a:pPr>
              <a:spcBef>
                <a:spcPts val="0"/>
              </a:spcBef>
            </a:pPr>
            <a:r>
              <a:rPr lang="el-GR" sz="2200" dirty="0" smtClean="0"/>
              <a:t>Τμήμα Φυσικοθεραπείας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l-GR" dirty="0">
                <a:solidFill>
                  <a:prstClr val="white"/>
                </a:solidFill>
              </a:rPr>
              <a:t>Σύγκριση απεικονιστικών μεθόδων</a:t>
            </a:r>
            <a:r>
              <a:rPr lang="en-US" dirty="0">
                <a:solidFill>
                  <a:prstClr val="white"/>
                </a:solidFill>
              </a:rPr>
              <a:t> </a:t>
            </a:r>
            <a:r>
              <a:rPr lang="en-US" sz="3000" b="0" dirty="0" smtClean="0">
                <a:solidFill>
                  <a:prstClr val="white"/>
                </a:solidFill>
              </a:rPr>
              <a:t>2/2</a:t>
            </a:r>
            <a:endParaRPr lang="el-GR" sz="4000" dirty="0" smtClean="0"/>
          </a:p>
        </p:txBody>
      </p:sp>
      <p:sp>
        <p:nvSpPr>
          <p:cNvPr id="79875" name="Rectangle 3"/>
          <p:cNvSpPr>
            <a:spLocks noGrp="1" noChangeArrowheads="1"/>
          </p:cNvSpPr>
          <p:nvPr>
            <p:ph idx="1"/>
          </p:nvPr>
        </p:nvSpPr>
        <p:spPr>
          <a:xfrm>
            <a:off x="323528" y="1340768"/>
            <a:ext cx="8568952" cy="5256584"/>
          </a:xfrm>
        </p:spPr>
        <p:txBody>
          <a:bodyPr>
            <a:normAutofit/>
          </a:bodyPr>
          <a:lstStyle/>
          <a:p>
            <a:pPr eaLnBrk="1" hangingPunct="1">
              <a:defRPr/>
            </a:pPr>
            <a:r>
              <a:rPr lang="el-GR" sz="2300" dirty="0" smtClean="0"/>
              <a:t>Α/α και αξονική τομογραφία διαφορά από μαγνητική τομογραφία</a:t>
            </a:r>
            <a:r>
              <a:rPr lang="en-US" sz="2300" dirty="0" smtClean="0"/>
              <a:t>.</a:t>
            </a:r>
            <a:endParaRPr lang="el-GR" sz="2300" dirty="0" smtClean="0"/>
          </a:p>
          <a:p>
            <a:pPr lvl="1" eaLnBrk="1" hangingPunct="1">
              <a:defRPr/>
            </a:pPr>
            <a:r>
              <a:rPr lang="el-GR" sz="2300" dirty="0" smtClean="0"/>
              <a:t>Το φυσιολογικό οστό είναι η πιο «λευκή» ανατομική δομή της εικόνας σε αντίθεση με τη μαγνητική τομογραφία</a:t>
            </a:r>
            <a:r>
              <a:rPr lang="en-US" sz="2300" dirty="0" smtClean="0"/>
              <a:t>.</a:t>
            </a:r>
            <a:endParaRPr lang="el-GR" sz="2300" dirty="0" smtClean="0"/>
          </a:p>
          <a:p>
            <a:pPr eaLnBrk="1" hangingPunct="1">
              <a:defRPr/>
            </a:pPr>
            <a:r>
              <a:rPr lang="el-GR" sz="2300" dirty="0" smtClean="0"/>
              <a:t>Α/α διαφορά από αξονική τομογραφία</a:t>
            </a:r>
            <a:r>
              <a:rPr lang="en-US" sz="2300" dirty="0" smtClean="0"/>
              <a:t>.</a:t>
            </a:r>
            <a:endParaRPr lang="el-GR" sz="2300" dirty="0" smtClean="0"/>
          </a:p>
          <a:p>
            <a:pPr lvl="1" eaLnBrk="1" hangingPunct="1">
              <a:defRPr/>
            </a:pPr>
            <a:r>
              <a:rPr lang="el-GR" sz="2300" dirty="0" smtClean="0"/>
              <a:t>Η αξονική τομογραφία είναι </a:t>
            </a:r>
            <a:r>
              <a:rPr lang="el-GR" sz="2300" dirty="0" err="1" smtClean="0"/>
              <a:t>τομογραφική</a:t>
            </a:r>
            <a:r>
              <a:rPr lang="el-GR" sz="2300" dirty="0" smtClean="0"/>
              <a:t> τεχνική, άρα δεν υπάρχουν </a:t>
            </a:r>
            <a:r>
              <a:rPr lang="el-GR" sz="2300" dirty="0" err="1" smtClean="0"/>
              <a:t>επιπροβολές</a:t>
            </a:r>
            <a:r>
              <a:rPr lang="el-GR" sz="2300" dirty="0" smtClean="0"/>
              <a:t> πολλαπλών ανατομικών δομών</a:t>
            </a:r>
            <a:r>
              <a:rPr lang="en-US" sz="2300" dirty="0" smtClean="0"/>
              <a:t>.</a:t>
            </a:r>
            <a:endParaRPr lang="el-GR" sz="2300" dirty="0" smtClean="0"/>
          </a:p>
          <a:p>
            <a:pPr lvl="1" eaLnBrk="1" hangingPunct="1">
              <a:defRPr/>
            </a:pPr>
            <a:r>
              <a:rPr lang="el-GR" sz="2300" dirty="0" smtClean="0"/>
              <a:t>Δείτε στο προηγούμενο στην α/α οι οπίσθιες (ανάντεις και κατάντεις αρθρώσεις επισκιάζουν το νωτιαίο σωλήνα</a:t>
            </a:r>
            <a:r>
              <a:rPr lang="en-US" sz="2300" dirty="0" smtClean="0"/>
              <a:t>.</a:t>
            </a:r>
            <a:endParaRPr lang="el-GR" sz="2300" dirty="0" smtClean="0"/>
          </a:p>
        </p:txBody>
      </p:sp>
      <p:sp>
        <p:nvSpPr>
          <p:cNvPr id="79876" name="Text Box 4"/>
          <p:cNvSpPr txBox="1">
            <a:spLocks noChangeArrowheads="1"/>
          </p:cNvSpPr>
          <p:nvPr/>
        </p:nvSpPr>
        <p:spPr bwMode="auto">
          <a:xfrm>
            <a:off x="467544" y="5445224"/>
            <a:ext cx="8136904" cy="683264"/>
          </a:xfrm>
          <a:prstGeom prst="rect">
            <a:avLst/>
          </a:prstGeom>
          <a:solidFill>
            <a:schemeClr val="bg1">
              <a:lumMod val="85000"/>
            </a:schemeClr>
          </a:solidFill>
          <a:ln w="9525">
            <a:solidFill>
              <a:srgbClr val="800080"/>
            </a:solidFill>
            <a:miter lim="800000"/>
            <a:headEnd/>
            <a:tailEnd/>
          </a:ln>
          <a:effectLst/>
        </p:spPr>
        <p:txBody>
          <a:bodyPr wrap="square">
            <a:spAutoFit/>
          </a:bodyPr>
          <a:lstStyle/>
          <a:p>
            <a:pPr lvl="1" algn="ctr">
              <a:lnSpc>
                <a:spcPct val="80000"/>
              </a:lnSpc>
              <a:spcBef>
                <a:spcPct val="20000"/>
              </a:spcBef>
              <a:buClr>
                <a:schemeClr val="tx2"/>
              </a:buClr>
              <a:buSzPct val="75000"/>
              <a:buFont typeface="Wingdings" pitchFamily="2" charset="2"/>
              <a:buNone/>
              <a:defRPr/>
            </a:pPr>
            <a:r>
              <a:rPr lang="el-GR" sz="2400" i="1" dirty="0">
                <a:solidFill>
                  <a:schemeClr val="folHlink"/>
                </a:solidFill>
              </a:rPr>
              <a:t>Αξονική τομογραφία, </a:t>
            </a:r>
            <a:r>
              <a:rPr lang="el-GR" sz="2400" i="1" dirty="0" smtClean="0">
                <a:solidFill>
                  <a:schemeClr val="folHlink"/>
                </a:solidFill>
              </a:rPr>
              <a:t>Μαγνητική </a:t>
            </a:r>
            <a:r>
              <a:rPr lang="el-GR" sz="2400" i="1" dirty="0">
                <a:solidFill>
                  <a:schemeClr val="folHlink"/>
                </a:solidFill>
              </a:rPr>
              <a:t>τομογραφία και </a:t>
            </a:r>
            <a:r>
              <a:rPr lang="el-GR" sz="2400" i="1" dirty="0" smtClean="0">
                <a:solidFill>
                  <a:schemeClr val="folHlink"/>
                </a:solidFill>
              </a:rPr>
              <a:t>Υπερηχογραφία </a:t>
            </a:r>
            <a:r>
              <a:rPr lang="el-GR" sz="2400" i="1" dirty="0">
                <a:solidFill>
                  <a:schemeClr val="folHlink"/>
                </a:solidFill>
              </a:rPr>
              <a:t>είναι τομογραφικές τεχνικές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480145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l-GR" dirty="0" smtClean="0"/>
              <a:t>Ανατομία ΘΜΣΣ</a:t>
            </a:r>
          </a:p>
        </p:txBody>
      </p:sp>
      <p:pic>
        <p:nvPicPr>
          <p:cNvPr id="133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7568" t="23643" r="9482" b="23643"/>
          <a:stretch>
            <a:fillRect/>
          </a:stretch>
        </p:blipFill>
        <p:spPr bwMode="auto">
          <a:xfrm>
            <a:off x="611188" y="1628775"/>
            <a:ext cx="7777162"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p:cNvSpPr>
            <a:spLocks noChangeArrowheads="1"/>
          </p:cNvSpPr>
          <p:nvPr/>
        </p:nvSpPr>
        <p:spPr bwMode="auto">
          <a:xfrm>
            <a:off x="3929784" y="6165304"/>
            <a:ext cx="13542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200" dirty="0" smtClean="0">
                <a:latin typeface="+mn-lt"/>
                <a:hlinkClick r:id="rId3"/>
              </a:rPr>
              <a:t>spineuniverse.com</a:t>
            </a:r>
            <a:endParaRPr lang="el-GR" altLang="el-GR" sz="1200" dirty="0">
              <a:latin typeface="+mn-lt"/>
            </a:endParaRPr>
          </a:p>
        </p:txBody>
      </p:sp>
      <p:sp>
        <p:nvSpPr>
          <p:cNvPr id="13317" name="Text Box 6"/>
          <p:cNvSpPr txBox="1">
            <a:spLocks noChangeArrowheads="1"/>
          </p:cNvSpPr>
          <p:nvPr/>
        </p:nvSpPr>
        <p:spPr bwMode="auto">
          <a:xfrm>
            <a:off x="2051050" y="1628775"/>
            <a:ext cx="5111750" cy="861774"/>
          </a:xfrm>
          <a:prstGeom prst="rect">
            <a:avLst/>
          </a:prstGeom>
          <a:solidFill>
            <a:schemeClr val="accent4">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sz="2000" b="1" dirty="0">
                <a:solidFill>
                  <a:schemeClr val="bg1"/>
                </a:solidFill>
                <a:latin typeface="+mn-lt"/>
              </a:rPr>
              <a:t>ΘΩΡΑΚΙΚΟΣ ΣΠΟΝΔΥΛΟΣ</a:t>
            </a:r>
          </a:p>
          <a:p>
            <a:pPr algn="ctr" eaLnBrk="1" hangingPunct="1">
              <a:spcBef>
                <a:spcPct val="50000"/>
              </a:spcBef>
            </a:pPr>
            <a:r>
              <a:rPr lang="el-GR" altLang="el-GR" sz="2000" b="1" dirty="0">
                <a:solidFill>
                  <a:schemeClr val="bg1"/>
                </a:solidFill>
                <a:latin typeface="+mn-lt"/>
              </a:rPr>
              <a:t>Εκ των άνω                       Εκ του πλαγίου</a:t>
            </a:r>
          </a:p>
        </p:txBody>
      </p:sp>
      <p:sp>
        <p:nvSpPr>
          <p:cNvPr id="13318" name="Text Box 7"/>
          <p:cNvSpPr txBox="1">
            <a:spLocks noChangeArrowheads="1"/>
          </p:cNvSpPr>
          <p:nvPr/>
        </p:nvSpPr>
        <p:spPr bwMode="auto">
          <a:xfrm>
            <a:off x="6769100" y="2478088"/>
            <a:ext cx="2374900" cy="641350"/>
          </a:xfrm>
          <a:prstGeom prst="rect">
            <a:avLst/>
          </a:prstGeom>
          <a:solidFill>
            <a:schemeClr val="bg1">
              <a:lumMod val="9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Πλευρική απόφυση σπονδύλου</a:t>
            </a:r>
          </a:p>
        </p:txBody>
      </p:sp>
      <p:sp>
        <p:nvSpPr>
          <p:cNvPr id="13319" name="Text Box 8"/>
          <p:cNvSpPr txBox="1">
            <a:spLocks noChangeArrowheads="1"/>
          </p:cNvSpPr>
          <p:nvPr/>
        </p:nvSpPr>
        <p:spPr bwMode="auto">
          <a:xfrm>
            <a:off x="0" y="2859088"/>
            <a:ext cx="2484438" cy="641350"/>
          </a:xfrm>
          <a:prstGeom prst="rect">
            <a:avLst/>
          </a:prstGeom>
          <a:solidFill>
            <a:schemeClr val="bg1">
              <a:lumMod val="9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Πλευρική απόφυση σπονδύλου</a:t>
            </a:r>
          </a:p>
        </p:txBody>
      </p:sp>
      <p:sp>
        <p:nvSpPr>
          <p:cNvPr id="13320" name="Text Box 9"/>
          <p:cNvSpPr txBox="1">
            <a:spLocks noChangeArrowheads="1"/>
          </p:cNvSpPr>
          <p:nvPr/>
        </p:nvSpPr>
        <p:spPr bwMode="auto">
          <a:xfrm>
            <a:off x="4572000" y="3860800"/>
            <a:ext cx="2087563" cy="641350"/>
          </a:xfrm>
          <a:prstGeom prst="rect">
            <a:avLst/>
          </a:prstGeom>
          <a:solidFill>
            <a:schemeClr val="bg1">
              <a:lumMod val="9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Μεσοσπονδύλιο τρήμα</a:t>
            </a:r>
          </a:p>
        </p:txBody>
      </p:sp>
      <p:sp>
        <p:nvSpPr>
          <p:cNvPr id="13321" name="Text Box 10"/>
          <p:cNvSpPr txBox="1">
            <a:spLocks noChangeArrowheads="1"/>
          </p:cNvSpPr>
          <p:nvPr/>
        </p:nvSpPr>
        <p:spPr bwMode="auto">
          <a:xfrm>
            <a:off x="6443663" y="4581525"/>
            <a:ext cx="1584325" cy="641350"/>
          </a:xfrm>
          <a:prstGeom prst="rect">
            <a:avLst/>
          </a:prstGeom>
          <a:solidFill>
            <a:schemeClr val="bg1">
              <a:lumMod val="9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Ακανθώδης απόφυση</a:t>
            </a:r>
          </a:p>
        </p:txBody>
      </p:sp>
      <p:sp>
        <p:nvSpPr>
          <p:cNvPr id="13322" name="Text Box 11"/>
          <p:cNvSpPr txBox="1">
            <a:spLocks noChangeArrowheads="1"/>
          </p:cNvSpPr>
          <p:nvPr/>
        </p:nvSpPr>
        <p:spPr bwMode="auto">
          <a:xfrm>
            <a:off x="2455863" y="4840288"/>
            <a:ext cx="1368425" cy="581025"/>
          </a:xfrm>
          <a:prstGeom prst="rect">
            <a:avLst/>
          </a:prstGeom>
          <a:solidFill>
            <a:schemeClr val="bg1">
              <a:lumMod val="9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b="1">
                <a:latin typeface="+mn-lt"/>
              </a:rPr>
              <a:t>Ακανθώδης απόφυση</a:t>
            </a:r>
          </a:p>
        </p:txBody>
      </p:sp>
      <p:sp>
        <p:nvSpPr>
          <p:cNvPr id="13323" name="Text Box 12"/>
          <p:cNvSpPr txBox="1">
            <a:spLocks noChangeArrowheads="1"/>
          </p:cNvSpPr>
          <p:nvPr/>
        </p:nvSpPr>
        <p:spPr bwMode="auto">
          <a:xfrm>
            <a:off x="1865313" y="5430838"/>
            <a:ext cx="2808287" cy="641350"/>
          </a:xfrm>
          <a:prstGeom prst="rect">
            <a:avLst/>
          </a:prstGeom>
          <a:solidFill>
            <a:schemeClr val="bg1">
              <a:lumMod val="9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b="1">
                <a:latin typeface="+mn-lt"/>
              </a:rPr>
              <a:t>Εγκάρσια πλευρική απόφυση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73374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Rectangle 10"/>
          <p:cNvSpPr>
            <a:spLocks noGrp="1" noChangeArrowheads="1"/>
          </p:cNvSpPr>
          <p:nvPr>
            <p:ph type="title"/>
          </p:nvPr>
        </p:nvSpPr>
        <p:spPr>
          <a:xfrm>
            <a:off x="61784" y="116632"/>
            <a:ext cx="9082215" cy="1152128"/>
          </a:xfrm>
        </p:spPr>
        <p:txBody>
          <a:bodyPr/>
          <a:lstStyle/>
          <a:p>
            <a:pPr marL="90488" eaLnBrk="1" hangingPunct="1">
              <a:defRPr/>
            </a:pPr>
            <a:r>
              <a:rPr lang="el-GR" dirty="0" smtClean="0"/>
              <a:t>Α/ες ΘΜΣΣ</a:t>
            </a:r>
            <a:r>
              <a:rPr lang="en-US" dirty="0"/>
              <a:t> </a:t>
            </a:r>
            <a:r>
              <a:rPr lang="en-US" sz="3000" b="0" dirty="0" smtClean="0"/>
              <a:t>1/2</a:t>
            </a:r>
            <a:endParaRPr lang="el-GR" sz="3000" b="0" dirty="0" smtClean="0"/>
          </a:p>
        </p:txBody>
      </p:sp>
      <p:sp>
        <p:nvSpPr>
          <p:cNvPr id="44035" name="Rectangle 3"/>
          <p:cNvSpPr>
            <a:spLocks noGrp="1" noChangeArrowheads="1"/>
          </p:cNvSpPr>
          <p:nvPr>
            <p:ph idx="1"/>
          </p:nvPr>
        </p:nvSpPr>
        <p:spPr>
          <a:xfrm>
            <a:off x="3131840" y="260648"/>
            <a:ext cx="2940348" cy="3168352"/>
          </a:xfrm>
        </p:spPr>
        <p:txBody>
          <a:bodyPr/>
          <a:lstStyle/>
          <a:p>
            <a:pPr marL="265113" indent="-265113" eaLnBrk="1" hangingPunct="1">
              <a:lnSpc>
                <a:spcPct val="100000"/>
              </a:lnSpc>
              <a:spcBef>
                <a:spcPts val="600"/>
              </a:spcBef>
              <a:buFont typeface="Wingdings" pitchFamily="2" charset="2"/>
              <a:buNone/>
              <a:defRPr/>
            </a:pPr>
            <a:r>
              <a:rPr lang="el-GR" b="1" dirty="0" smtClean="0"/>
              <a:t>ΘΜΣΣ </a:t>
            </a:r>
            <a:r>
              <a:rPr lang="en-US" b="1" dirty="0" smtClean="0"/>
              <a:t>F</a:t>
            </a:r>
            <a:r>
              <a:rPr lang="el-GR" b="1" dirty="0" smtClean="0"/>
              <a:t>: </a:t>
            </a:r>
            <a:endParaRPr lang="el-GR" dirty="0" smtClean="0"/>
          </a:p>
          <a:p>
            <a:pPr marL="266700" indent="-266700" eaLnBrk="1" hangingPunct="1">
              <a:lnSpc>
                <a:spcPct val="100000"/>
              </a:lnSpc>
              <a:spcBef>
                <a:spcPts val="600"/>
              </a:spcBef>
              <a:buFont typeface="+mj-lt"/>
              <a:buAutoNum type="arabicPeriod"/>
              <a:defRPr/>
            </a:pPr>
            <a:r>
              <a:rPr lang="el-GR" sz="2000" dirty="0" smtClean="0"/>
              <a:t>Αριστερά κοιλία</a:t>
            </a:r>
          </a:p>
          <a:p>
            <a:pPr marL="266700" indent="-266700" eaLnBrk="1" hangingPunct="1">
              <a:lnSpc>
                <a:spcPct val="100000"/>
              </a:lnSpc>
              <a:spcBef>
                <a:spcPts val="600"/>
              </a:spcBef>
              <a:buFont typeface="+mj-lt"/>
              <a:buAutoNum type="arabicPeriod"/>
              <a:defRPr/>
            </a:pPr>
            <a:r>
              <a:rPr lang="el-GR" sz="2000" dirty="0" smtClean="0"/>
              <a:t>Αέρας στο θόλο του στομάχου </a:t>
            </a:r>
          </a:p>
          <a:p>
            <a:pPr marL="266700" indent="-266700" eaLnBrk="1" hangingPunct="1">
              <a:lnSpc>
                <a:spcPct val="100000"/>
              </a:lnSpc>
              <a:spcBef>
                <a:spcPts val="600"/>
              </a:spcBef>
              <a:buFont typeface="+mj-lt"/>
              <a:buAutoNum type="arabicPeriod"/>
              <a:defRPr/>
            </a:pPr>
            <a:r>
              <a:rPr lang="el-GR" sz="2000" dirty="0" smtClean="0"/>
              <a:t>Δεξιό </a:t>
            </a:r>
            <a:r>
              <a:rPr lang="el-GR" sz="2000" dirty="0" err="1" smtClean="0"/>
              <a:t>ημιδιάφραγμα</a:t>
            </a:r>
            <a:r>
              <a:rPr lang="el-GR" sz="2000" dirty="0" smtClean="0"/>
              <a:t> </a:t>
            </a:r>
          </a:p>
          <a:p>
            <a:pPr marL="266700" indent="-266700" eaLnBrk="1" hangingPunct="1">
              <a:lnSpc>
                <a:spcPct val="100000"/>
              </a:lnSpc>
              <a:spcBef>
                <a:spcPts val="600"/>
              </a:spcBef>
              <a:buFont typeface="+mj-lt"/>
              <a:buAutoNum type="arabicPeriod"/>
              <a:defRPr/>
            </a:pPr>
            <a:r>
              <a:rPr lang="el-GR" sz="2000" dirty="0" smtClean="0"/>
              <a:t>Οπίσθια πλευρά </a:t>
            </a:r>
          </a:p>
          <a:p>
            <a:pPr marL="266700" indent="-266700" eaLnBrk="1" hangingPunct="1">
              <a:lnSpc>
                <a:spcPct val="100000"/>
              </a:lnSpc>
              <a:spcBef>
                <a:spcPts val="600"/>
              </a:spcBef>
              <a:buFont typeface="+mj-lt"/>
              <a:buAutoNum type="arabicPeriod"/>
              <a:defRPr/>
            </a:pPr>
            <a:r>
              <a:rPr lang="el-GR" sz="2000" dirty="0" smtClean="0"/>
              <a:t>Κλείδα</a:t>
            </a:r>
          </a:p>
        </p:txBody>
      </p:sp>
      <p:sp>
        <p:nvSpPr>
          <p:cNvPr id="44040" name="Rectangle 8"/>
          <p:cNvSpPr>
            <a:spLocks noGrp="1" noChangeArrowheads="1"/>
          </p:cNvSpPr>
          <p:nvPr>
            <p:ph type="body" sz="half" idx="4294967295"/>
          </p:nvPr>
        </p:nvSpPr>
        <p:spPr>
          <a:xfrm>
            <a:off x="3090206" y="3284538"/>
            <a:ext cx="3252514" cy="3313112"/>
          </a:xfrm>
        </p:spPr>
        <p:txBody>
          <a:bodyPr>
            <a:normAutofit/>
          </a:bodyPr>
          <a:lstStyle/>
          <a:p>
            <a:pPr marL="176213" indent="-176213" eaLnBrk="1" hangingPunct="1">
              <a:lnSpc>
                <a:spcPct val="90000"/>
              </a:lnSpc>
              <a:buFont typeface="Wingdings" pitchFamily="2" charset="2"/>
              <a:buNone/>
              <a:defRPr/>
            </a:pPr>
            <a:r>
              <a:rPr lang="el-GR" sz="2400" b="1" dirty="0" smtClean="0">
                <a:solidFill>
                  <a:schemeClr val="bg1"/>
                </a:solidFill>
              </a:rPr>
              <a:t>ΘΜΣΣ </a:t>
            </a:r>
            <a:r>
              <a:rPr lang="en-US" sz="2400" b="1" dirty="0" smtClean="0">
                <a:solidFill>
                  <a:schemeClr val="bg1"/>
                </a:solidFill>
              </a:rPr>
              <a:t>F</a:t>
            </a:r>
            <a:r>
              <a:rPr lang="el-GR" sz="2400" b="1" dirty="0" smtClean="0">
                <a:solidFill>
                  <a:schemeClr val="bg1"/>
                </a:solidFill>
              </a:rPr>
              <a:t>: </a:t>
            </a:r>
          </a:p>
          <a:p>
            <a:pPr marL="266700" indent="-266700" eaLnBrk="1" hangingPunct="1">
              <a:lnSpc>
                <a:spcPct val="90000"/>
              </a:lnSpc>
              <a:buFont typeface="+mj-lt"/>
              <a:buAutoNum type="arabicPeriod"/>
              <a:defRPr/>
            </a:pPr>
            <a:r>
              <a:rPr lang="el-GR" sz="2000" dirty="0" smtClean="0">
                <a:solidFill>
                  <a:schemeClr val="bg1"/>
                </a:solidFill>
              </a:rPr>
              <a:t>Αέρας στο παχύ έντερο</a:t>
            </a:r>
          </a:p>
          <a:p>
            <a:pPr marL="266700" indent="-266700" eaLnBrk="1" hangingPunct="1">
              <a:lnSpc>
                <a:spcPct val="90000"/>
              </a:lnSpc>
              <a:buFont typeface="+mj-lt"/>
              <a:buAutoNum type="arabicPeriod"/>
              <a:defRPr/>
            </a:pPr>
            <a:r>
              <a:rPr lang="el-GR" sz="2000" dirty="0" smtClean="0">
                <a:solidFill>
                  <a:schemeClr val="bg1"/>
                </a:solidFill>
              </a:rPr>
              <a:t>Αέρας στο θόλο του   στομάχου </a:t>
            </a:r>
          </a:p>
          <a:p>
            <a:pPr marL="266700" indent="-266700" eaLnBrk="1" hangingPunct="1">
              <a:lnSpc>
                <a:spcPct val="90000"/>
              </a:lnSpc>
              <a:buFont typeface="+mj-lt"/>
              <a:buAutoNum type="arabicPeriod"/>
              <a:defRPr/>
            </a:pPr>
            <a:r>
              <a:rPr lang="el-GR" sz="2000" dirty="0" smtClean="0">
                <a:solidFill>
                  <a:schemeClr val="bg1"/>
                </a:solidFill>
              </a:rPr>
              <a:t>Αριστερό </a:t>
            </a:r>
            <a:r>
              <a:rPr lang="el-GR" sz="2000" dirty="0" err="1" smtClean="0">
                <a:solidFill>
                  <a:schemeClr val="bg1"/>
                </a:solidFill>
              </a:rPr>
              <a:t>ημιδιάφραγμα</a:t>
            </a:r>
            <a:r>
              <a:rPr lang="el-GR" sz="2000" dirty="0" smtClean="0">
                <a:solidFill>
                  <a:schemeClr val="bg1"/>
                </a:solidFill>
              </a:rPr>
              <a:t> </a:t>
            </a:r>
          </a:p>
          <a:p>
            <a:pPr marL="266700" indent="-266700" eaLnBrk="1" hangingPunct="1">
              <a:lnSpc>
                <a:spcPct val="90000"/>
              </a:lnSpc>
              <a:buFont typeface="+mj-lt"/>
              <a:buAutoNum type="arabicPeriod"/>
              <a:defRPr/>
            </a:pPr>
            <a:r>
              <a:rPr lang="el-GR" sz="2000" dirty="0" smtClean="0">
                <a:solidFill>
                  <a:schemeClr val="bg1"/>
                </a:solidFill>
              </a:rPr>
              <a:t>Οπίσθιο τμήμα πλευράς </a:t>
            </a:r>
          </a:p>
          <a:p>
            <a:pPr marL="266700" indent="-266700" eaLnBrk="1" hangingPunct="1">
              <a:lnSpc>
                <a:spcPct val="90000"/>
              </a:lnSpc>
              <a:buFont typeface="+mj-lt"/>
              <a:buAutoNum type="arabicPeriod"/>
              <a:defRPr/>
            </a:pPr>
            <a:r>
              <a:rPr lang="el-GR" sz="2000" dirty="0" smtClean="0">
                <a:solidFill>
                  <a:schemeClr val="bg1"/>
                </a:solidFill>
              </a:rPr>
              <a:t>Αυχένας τόξου </a:t>
            </a:r>
          </a:p>
          <a:p>
            <a:pPr marL="266700" indent="-266700" eaLnBrk="1" hangingPunct="1">
              <a:lnSpc>
                <a:spcPct val="90000"/>
              </a:lnSpc>
              <a:buFont typeface="+mj-lt"/>
              <a:buAutoNum type="arabicPeriod"/>
              <a:defRPr/>
            </a:pPr>
            <a:r>
              <a:rPr lang="el-GR" sz="2000" dirty="0" smtClean="0">
                <a:solidFill>
                  <a:schemeClr val="bg1"/>
                </a:solidFill>
              </a:rPr>
              <a:t>Ακανθώδης </a:t>
            </a:r>
          </a:p>
          <a:p>
            <a:pPr marL="266700" indent="-266700" eaLnBrk="1" hangingPunct="1">
              <a:lnSpc>
                <a:spcPct val="90000"/>
              </a:lnSpc>
              <a:buFont typeface="+mj-lt"/>
              <a:buAutoNum type="arabicPeriod"/>
              <a:defRPr/>
            </a:pPr>
            <a:r>
              <a:rPr lang="el-GR" sz="2000" dirty="0" smtClean="0">
                <a:solidFill>
                  <a:schemeClr val="bg1"/>
                </a:solidFill>
              </a:rPr>
              <a:t>Εγκάρσια απόφυση</a:t>
            </a:r>
          </a:p>
        </p:txBody>
      </p:sp>
      <p:pic>
        <p:nvPicPr>
          <p:cNvPr id="14341" name="Picture 4"/>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6072188" y="0"/>
            <a:ext cx="3071812"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noChangeArrowheads="1"/>
          </p:cNvPicPr>
          <p:nvPr/>
        </p:nvPicPr>
        <p:blipFill>
          <a:blip r:embed="rId3" cstate="print">
            <a:lum bright="6000" contrast="24000"/>
            <a:extLst>
              <a:ext uri="{28A0092B-C50C-407E-A947-70E740481C1C}">
                <a14:useLocalDpi xmlns:a14="http://schemas.microsoft.com/office/drawing/2010/main" val="0"/>
              </a:ext>
            </a:extLst>
          </a:blip>
          <a:srcRect/>
          <a:stretch>
            <a:fillRect/>
          </a:stretch>
        </p:blipFill>
        <p:spPr bwMode="auto">
          <a:xfrm>
            <a:off x="0" y="2286000"/>
            <a:ext cx="2667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AutoShape 6"/>
          <p:cNvSpPr>
            <a:spLocks noChangeArrowheads="1"/>
          </p:cNvSpPr>
          <p:nvPr/>
        </p:nvSpPr>
        <p:spPr bwMode="auto">
          <a:xfrm>
            <a:off x="4716463" y="332656"/>
            <a:ext cx="1079500" cy="287313"/>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14344" name="AutoShape 9"/>
          <p:cNvSpPr>
            <a:spLocks noChangeArrowheads="1"/>
          </p:cNvSpPr>
          <p:nvPr/>
        </p:nvSpPr>
        <p:spPr bwMode="auto">
          <a:xfrm>
            <a:off x="2915816" y="6335851"/>
            <a:ext cx="1512888" cy="260350"/>
          </a:xfrm>
          <a:prstGeom prst="leftArrow">
            <a:avLst>
              <a:gd name="adj1" fmla="val 50000"/>
              <a:gd name="adj2" fmla="val 14527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62866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843808" y="3140968"/>
            <a:ext cx="3504481" cy="2952328"/>
          </a:xfrm>
        </p:spPr>
        <p:txBody>
          <a:bodyPr/>
          <a:lstStyle/>
          <a:p>
            <a:pPr eaLnBrk="1" hangingPunct="1">
              <a:lnSpc>
                <a:spcPct val="100000"/>
              </a:lnSpc>
              <a:spcBef>
                <a:spcPts val="600"/>
              </a:spcBef>
              <a:buFont typeface="Wingdings" pitchFamily="2" charset="2"/>
              <a:buNone/>
              <a:defRPr/>
            </a:pPr>
            <a:r>
              <a:rPr lang="el-GR" sz="2400" b="1" dirty="0" smtClean="0"/>
              <a:t>Πλαγία λήψη ΘΜΣΣ</a:t>
            </a:r>
          </a:p>
          <a:p>
            <a:pPr marL="266700" indent="-266700" eaLnBrk="1" hangingPunct="1">
              <a:lnSpc>
                <a:spcPct val="100000"/>
              </a:lnSpc>
              <a:spcBef>
                <a:spcPts val="600"/>
              </a:spcBef>
              <a:buFont typeface="+mj-lt"/>
              <a:buAutoNum type="arabicPeriod"/>
              <a:defRPr/>
            </a:pPr>
            <a:r>
              <a:rPr lang="el-GR" sz="2400" dirty="0" smtClean="0"/>
              <a:t>Δεξιό </a:t>
            </a:r>
            <a:r>
              <a:rPr lang="el-GR" sz="2400" dirty="0" err="1" smtClean="0"/>
              <a:t>ημιδιάφραγμα</a:t>
            </a:r>
            <a:r>
              <a:rPr lang="el-GR" sz="2400" dirty="0" smtClean="0"/>
              <a:t> </a:t>
            </a:r>
          </a:p>
          <a:p>
            <a:pPr marL="266700" indent="-266700" eaLnBrk="1" hangingPunct="1">
              <a:lnSpc>
                <a:spcPct val="100000"/>
              </a:lnSpc>
              <a:spcBef>
                <a:spcPts val="600"/>
              </a:spcBef>
              <a:buFont typeface="+mj-lt"/>
              <a:buAutoNum type="arabicPeriod"/>
              <a:defRPr/>
            </a:pPr>
            <a:r>
              <a:rPr lang="el-GR" sz="2400" dirty="0" smtClean="0"/>
              <a:t>Αριστερό </a:t>
            </a:r>
            <a:r>
              <a:rPr lang="el-GR" sz="2400" dirty="0" err="1" smtClean="0"/>
              <a:t>ημιδιάφραγμα</a:t>
            </a:r>
            <a:r>
              <a:rPr lang="el-GR" sz="2400" dirty="0" smtClean="0"/>
              <a:t> </a:t>
            </a:r>
          </a:p>
          <a:p>
            <a:pPr marL="266700" indent="-266700" eaLnBrk="1" hangingPunct="1">
              <a:lnSpc>
                <a:spcPct val="100000"/>
              </a:lnSpc>
              <a:spcBef>
                <a:spcPts val="600"/>
              </a:spcBef>
              <a:buFont typeface="+mj-lt"/>
              <a:buAutoNum type="arabicPeriod"/>
              <a:defRPr/>
            </a:pPr>
            <a:r>
              <a:rPr lang="el-GR" sz="2400" dirty="0" smtClean="0"/>
              <a:t>Σπονδυλικό σώμα</a:t>
            </a:r>
          </a:p>
          <a:p>
            <a:pPr marL="266700" indent="-266700" eaLnBrk="1" hangingPunct="1">
              <a:lnSpc>
                <a:spcPct val="100000"/>
              </a:lnSpc>
              <a:spcBef>
                <a:spcPts val="600"/>
              </a:spcBef>
              <a:buFont typeface="+mj-lt"/>
              <a:buAutoNum type="arabicPeriod"/>
              <a:defRPr/>
            </a:pPr>
            <a:r>
              <a:rPr lang="el-GR" sz="2400" dirty="0" smtClean="0"/>
              <a:t>Πλευρά </a:t>
            </a:r>
          </a:p>
        </p:txBody>
      </p:sp>
      <p:sp>
        <p:nvSpPr>
          <p:cNvPr id="46087" name="Rectangle 7"/>
          <p:cNvSpPr>
            <a:spLocks noGrp="1" noChangeArrowheads="1"/>
          </p:cNvSpPr>
          <p:nvPr>
            <p:ph type="body" sz="half" idx="4294967295"/>
          </p:nvPr>
        </p:nvSpPr>
        <p:spPr>
          <a:xfrm>
            <a:off x="2843808" y="908720"/>
            <a:ext cx="3887787" cy="2016224"/>
          </a:xfrm>
        </p:spPr>
        <p:txBody>
          <a:bodyPr>
            <a:noAutofit/>
          </a:bodyPr>
          <a:lstStyle/>
          <a:p>
            <a:pPr eaLnBrk="1" hangingPunct="1">
              <a:spcBef>
                <a:spcPts val="600"/>
              </a:spcBef>
              <a:buFont typeface="Wingdings" pitchFamily="2" charset="2"/>
              <a:buNone/>
              <a:defRPr/>
            </a:pPr>
            <a:r>
              <a:rPr lang="el-GR" sz="2400" b="1" dirty="0" smtClean="0">
                <a:solidFill>
                  <a:schemeClr val="bg1"/>
                </a:solidFill>
              </a:rPr>
              <a:t>Πλαγία λήψη ΘΜΣΣ</a:t>
            </a:r>
          </a:p>
          <a:p>
            <a:pPr marL="266700" indent="-266700" eaLnBrk="1" hangingPunct="1">
              <a:spcBef>
                <a:spcPts val="600"/>
              </a:spcBef>
              <a:buFont typeface="+mj-lt"/>
              <a:buAutoNum type="arabicPeriod"/>
              <a:defRPr/>
            </a:pPr>
            <a:r>
              <a:rPr lang="el-GR" sz="2400" dirty="0" smtClean="0">
                <a:solidFill>
                  <a:schemeClr val="bg1"/>
                </a:solidFill>
              </a:rPr>
              <a:t>Οπίσθιο τμήμα πλευράς </a:t>
            </a:r>
          </a:p>
          <a:p>
            <a:pPr marL="266700" indent="-266700" eaLnBrk="1" hangingPunct="1">
              <a:spcBef>
                <a:spcPts val="600"/>
              </a:spcBef>
              <a:buFont typeface="+mj-lt"/>
              <a:buAutoNum type="arabicPeriod"/>
              <a:defRPr/>
            </a:pPr>
            <a:r>
              <a:rPr lang="el-GR" sz="2400" dirty="0" err="1" smtClean="0">
                <a:solidFill>
                  <a:schemeClr val="bg1"/>
                </a:solidFill>
              </a:rPr>
              <a:t>Vertebral</a:t>
            </a:r>
            <a:r>
              <a:rPr lang="el-GR" sz="2400" dirty="0" smtClean="0">
                <a:solidFill>
                  <a:schemeClr val="bg1"/>
                </a:solidFill>
              </a:rPr>
              <a:t> </a:t>
            </a:r>
            <a:r>
              <a:rPr lang="el-GR" sz="2400" dirty="0" err="1" smtClean="0">
                <a:solidFill>
                  <a:schemeClr val="bg1"/>
                </a:solidFill>
              </a:rPr>
              <a:t>body</a:t>
            </a:r>
            <a:r>
              <a:rPr lang="el-GR" sz="2400" dirty="0" smtClean="0">
                <a:solidFill>
                  <a:schemeClr val="bg1"/>
                </a:solidFill>
              </a:rPr>
              <a:t> </a:t>
            </a:r>
          </a:p>
          <a:p>
            <a:pPr marL="266700" indent="-266700" eaLnBrk="1" hangingPunct="1">
              <a:spcBef>
                <a:spcPts val="600"/>
              </a:spcBef>
              <a:buFont typeface="+mj-lt"/>
              <a:buAutoNum type="arabicPeriod"/>
              <a:defRPr/>
            </a:pPr>
            <a:r>
              <a:rPr lang="el-GR" sz="2400" dirty="0" err="1" smtClean="0">
                <a:solidFill>
                  <a:schemeClr val="bg1"/>
                </a:solidFill>
              </a:rPr>
              <a:t>Μεσοσπο</a:t>
            </a:r>
            <a:r>
              <a:rPr lang="en-US" sz="2400" dirty="0" smtClean="0">
                <a:solidFill>
                  <a:schemeClr val="bg1"/>
                </a:solidFill>
              </a:rPr>
              <a:t>n</a:t>
            </a:r>
            <a:r>
              <a:rPr lang="el-GR" sz="2400" dirty="0" err="1" smtClean="0">
                <a:solidFill>
                  <a:schemeClr val="bg1"/>
                </a:solidFill>
              </a:rPr>
              <a:t>δύλιο</a:t>
            </a:r>
            <a:r>
              <a:rPr lang="el-GR" sz="2400" dirty="0" smtClean="0">
                <a:solidFill>
                  <a:schemeClr val="bg1"/>
                </a:solidFill>
              </a:rPr>
              <a:t> διάστημα</a:t>
            </a: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95" y="1412875"/>
            <a:ext cx="274161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817" y="188640"/>
            <a:ext cx="2579687"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AutoShape 8"/>
          <p:cNvSpPr>
            <a:spLocks noChangeArrowheads="1"/>
          </p:cNvSpPr>
          <p:nvPr/>
        </p:nvSpPr>
        <p:spPr bwMode="auto">
          <a:xfrm>
            <a:off x="5484813" y="2610311"/>
            <a:ext cx="1079500" cy="2159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15367" name="AutoShape 9"/>
          <p:cNvSpPr>
            <a:spLocks noChangeArrowheads="1"/>
          </p:cNvSpPr>
          <p:nvPr/>
        </p:nvSpPr>
        <p:spPr bwMode="auto">
          <a:xfrm>
            <a:off x="2915816" y="5733256"/>
            <a:ext cx="1512888" cy="260350"/>
          </a:xfrm>
          <a:prstGeom prst="leftArrow">
            <a:avLst>
              <a:gd name="adj1" fmla="val 50000"/>
              <a:gd name="adj2" fmla="val 14527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11" name="Rectangle 10"/>
          <p:cNvSpPr>
            <a:spLocks noGrp="1" noChangeArrowheads="1"/>
          </p:cNvSpPr>
          <p:nvPr>
            <p:ph type="title"/>
          </p:nvPr>
        </p:nvSpPr>
        <p:spPr>
          <a:xfrm>
            <a:off x="61784" y="116632"/>
            <a:ext cx="9082215" cy="1152128"/>
          </a:xfrm>
        </p:spPr>
        <p:txBody>
          <a:bodyPr/>
          <a:lstStyle/>
          <a:p>
            <a:pPr marL="90488" eaLnBrk="1" hangingPunct="1">
              <a:defRPr/>
            </a:pPr>
            <a:r>
              <a:rPr lang="el-GR" dirty="0" smtClean="0"/>
              <a:t>Α/ες ΘΜΣΣ</a:t>
            </a:r>
            <a:r>
              <a:rPr lang="en-US" dirty="0"/>
              <a:t> </a:t>
            </a:r>
            <a:r>
              <a:rPr lang="en-US" sz="3000" b="0" dirty="0"/>
              <a:t>2</a:t>
            </a:r>
            <a:r>
              <a:rPr lang="en-US" sz="3000" b="0" dirty="0" smtClean="0"/>
              <a:t>/2</a:t>
            </a:r>
            <a:endParaRPr lang="el-GR" sz="3000" b="0" dirty="0" smtClean="0"/>
          </a:p>
        </p:txBody>
      </p:sp>
    </p:spTree>
    <p:extLst>
      <p:ext uri="{BB962C8B-B14F-4D97-AF65-F5344CB8AC3E}">
        <p14:creationId xmlns:p14="http://schemas.microsoft.com/office/powerpoint/2010/main" val="1797346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pPr marL="179388" eaLnBrk="1" hangingPunct="1">
              <a:defRPr/>
            </a:pPr>
            <a:r>
              <a:rPr lang="el-GR" dirty="0" smtClean="0"/>
              <a:t>Α/α πλάγια ΘΜΣΣ</a:t>
            </a:r>
          </a:p>
        </p:txBody>
      </p:sp>
      <p:pic>
        <p:nvPicPr>
          <p:cNvPr id="16387" name="Picture 3" descr="export--443869"/>
          <p:cNvPicPr>
            <a:picLocks noChangeAspect="1" noChangeArrowheads="1"/>
          </p:cNvPicPr>
          <p:nvPr/>
        </p:nvPicPr>
        <p:blipFill>
          <a:blip r:embed="rId2" cstate="print">
            <a:lum contrast="6000"/>
            <a:extLst>
              <a:ext uri="{28A0092B-C50C-407E-A947-70E740481C1C}">
                <a14:useLocalDpi xmlns:a14="http://schemas.microsoft.com/office/drawing/2010/main" val="0"/>
              </a:ext>
            </a:extLst>
          </a:blip>
          <a:srcRect l="31905" r="27760"/>
          <a:stretch>
            <a:fillRect/>
          </a:stretch>
        </p:blipFill>
        <p:spPr bwMode="auto">
          <a:xfrm>
            <a:off x="4085530" y="134764"/>
            <a:ext cx="2209800" cy="66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10"/>
          <p:cNvSpPr>
            <a:spLocks noChangeShapeType="1"/>
          </p:cNvSpPr>
          <p:nvPr/>
        </p:nvSpPr>
        <p:spPr bwMode="auto">
          <a:xfrm flipH="1">
            <a:off x="5457130" y="2863676"/>
            <a:ext cx="381000" cy="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16389" name="Line 11"/>
          <p:cNvSpPr>
            <a:spLocks noChangeShapeType="1"/>
          </p:cNvSpPr>
          <p:nvPr/>
        </p:nvSpPr>
        <p:spPr bwMode="auto">
          <a:xfrm>
            <a:off x="5457130" y="2863676"/>
            <a:ext cx="0" cy="30480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16390" name="Line 12"/>
          <p:cNvSpPr>
            <a:spLocks noChangeShapeType="1"/>
          </p:cNvSpPr>
          <p:nvPr/>
        </p:nvSpPr>
        <p:spPr bwMode="auto">
          <a:xfrm>
            <a:off x="5457130" y="3168476"/>
            <a:ext cx="381000" cy="0"/>
          </a:xfrm>
          <a:prstGeom prst="line">
            <a:avLst/>
          </a:prstGeom>
          <a:noFill/>
          <a:ln w="28575">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16391" name="Text Box 14"/>
          <p:cNvSpPr txBox="1">
            <a:spLocks noChangeArrowheads="1"/>
          </p:cNvSpPr>
          <p:nvPr/>
        </p:nvSpPr>
        <p:spPr bwMode="auto">
          <a:xfrm>
            <a:off x="6660455" y="2825576"/>
            <a:ext cx="2111027"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000" b="1">
                <a:solidFill>
                  <a:srgbClr val="FFFF00"/>
                </a:solidFill>
                <a:latin typeface="+mn-lt"/>
              </a:rPr>
              <a:t>Σπονδυλικό σώμα</a:t>
            </a:r>
            <a:endParaRPr lang="en-US" altLang="el-GR" sz="2000" b="1">
              <a:solidFill>
                <a:srgbClr val="FFFF00"/>
              </a:solidFill>
              <a:latin typeface="+mn-lt"/>
            </a:endParaRPr>
          </a:p>
        </p:txBody>
      </p:sp>
      <p:sp>
        <p:nvSpPr>
          <p:cNvPr id="16392" name="Line 15"/>
          <p:cNvSpPr>
            <a:spLocks noChangeShapeType="1"/>
          </p:cNvSpPr>
          <p:nvPr/>
        </p:nvSpPr>
        <p:spPr bwMode="auto">
          <a:xfrm flipH="1">
            <a:off x="5785743" y="3016076"/>
            <a:ext cx="990600"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393" name="Text Box 17"/>
          <p:cNvSpPr txBox="1">
            <a:spLocks noChangeArrowheads="1"/>
          </p:cNvSpPr>
          <p:nvPr/>
        </p:nvSpPr>
        <p:spPr bwMode="auto">
          <a:xfrm>
            <a:off x="1620143" y="2482676"/>
            <a:ext cx="3240087"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000" b="1" dirty="0">
                <a:solidFill>
                  <a:srgbClr val="FFFF00"/>
                </a:solidFill>
                <a:latin typeface="+mn-lt"/>
              </a:rPr>
              <a:t>Μεσοσπονδύλιος διάστημα</a:t>
            </a:r>
            <a:endParaRPr lang="en-US" altLang="el-GR" sz="2000" b="1" dirty="0">
              <a:solidFill>
                <a:srgbClr val="FFFF00"/>
              </a:solidFill>
              <a:latin typeface="+mn-lt"/>
            </a:endParaRPr>
          </a:p>
        </p:txBody>
      </p:sp>
      <p:sp>
        <p:nvSpPr>
          <p:cNvPr id="16394" name="Line 19"/>
          <p:cNvSpPr>
            <a:spLocks noChangeShapeType="1"/>
          </p:cNvSpPr>
          <p:nvPr/>
        </p:nvSpPr>
        <p:spPr bwMode="auto">
          <a:xfrm flipV="1">
            <a:off x="4860230" y="2482676"/>
            <a:ext cx="596900" cy="127000"/>
          </a:xfrm>
          <a:prstGeom prst="line">
            <a:avLst/>
          </a:prstGeom>
          <a:noFill/>
          <a:ln w="190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395" name="Text Box 20"/>
          <p:cNvSpPr txBox="1">
            <a:spLocks noChangeArrowheads="1"/>
          </p:cNvSpPr>
          <p:nvPr/>
        </p:nvSpPr>
        <p:spPr bwMode="auto">
          <a:xfrm>
            <a:off x="6444555" y="2104851"/>
            <a:ext cx="1088247"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000" b="1">
                <a:solidFill>
                  <a:srgbClr val="FFFF00"/>
                </a:solidFill>
                <a:latin typeface="+mn-lt"/>
              </a:rPr>
              <a:t>Αυχένας</a:t>
            </a:r>
            <a:endParaRPr lang="en-US" altLang="el-GR" sz="2000" b="1">
              <a:solidFill>
                <a:srgbClr val="FFFF00"/>
              </a:solidFill>
              <a:latin typeface="+mn-lt"/>
            </a:endParaRPr>
          </a:p>
        </p:txBody>
      </p:sp>
      <p:sp>
        <p:nvSpPr>
          <p:cNvPr id="16396" name="Line 21"/>
          <p:cNvSpPr>
            <a:spLocks noChangeShapeType="1"/>
          </p:cNvSpPr>
          <p:nvPr/>
        </p:nvSpPr>
        <p:spPr bwMode="auto">
          <a:xfrm flipH="1">
            <a:off x="5914330" y="2254076"/>
            <a:ext cx="533400" cy="3048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397" name="Text Box 22"/>
          <p:cNvSpPr txBox="1">
            <a:spLocks noChangeArrowheads="1"/>
          </p:cNvSpPr>
          <p:nvPr/>
        </p:nvSpPr>
        <p:spPr bwMode="auto">
          <a:xfrm>
            <a:off x="2771828" y="1568276"/>
            <a:ext cx="928780" cy="40011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000" b="1" dirty="0">
                <a:solidFill>
                  <a:srgbClr val="FFFF00"/>
                </a:solidFill>
                <a:latin typeface="+mn-lt"/>
              </a:rPr>
              <a:t>Κλείδα</a:t>
            </a:r>
            <a:endParaRPr lang="en-US" altLang="el-GR" sz="2000" b="1" dirty="0">
              <a:solidFill>
                <a:srgbClr val="FFFF00"/>
              </a:solidFill>
              <a:latin typeface="+mn-lt"/>
            </a:endParaRPr>
          </a:p>
        </p:txBody>
      </p:sp>
      <p:sp>
        <p:nvSpPr>
          <p:cNvPr id="16398" name="Line 23"/>
          <p:cNvSpPr>
            <a:spLocks noChangeShapeType="1"/>
          </p:cNvSpPr>
          <p:nvPr/>
        </p:nvSpPr>
        <p:spPr bwMode="auto">
          <a:xfrm flipV="1">
            <a:off x="3704530" y="1034876"/>
            <a:ext cx="914400" cy="6858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6399" name="Text Box 16"/>
          <p:cNvSpPr txBox="1">
            <a:spLocks noChangeArrowheads="1"/>
          </p:cNvSpPr>
          <p:nvPr/>
        </p:nvSpPr>
        <p:spPr bwMode="auto">
          <a:xfrm>
            <a:off x="2051943" y="5489401"/>
            <a:ext cx="1223962" cy="40011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b="1">
                <a:latin typeface="+mn-lt"/>
              </a:rPr>
              <a:t>Πλευρές</a:t>
            </a:r>
          </a:p>
        </p:txBody>
      </p:sp>
      <p:sp>
        <p:nvSpPr>
          <p:cNvPr id="16400" name="Line 17"/>
          <p:cNvSpPr>
            <a:spLocks noChangeShapeType="1"/>
          </p:cNvSpPr>
          <p:nvPr/>
        </p:nvSpPr>
        <p:spPr bwMode="auto">
          <a:xfrm>
            <a:off x="3347343" y="5057601"/>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1" name="Line 18"/>
          <p:cNvSpPr>
            <a:spLocks noChangeShapeType="1"/>
          </p:cNvSpPr>
          <p:nvPr/>
        </p:nvSpPr>
        <p:spPr bwMode="auto">
          <a:xfrm flipV="1">
            <a:off x="3275905" y="5489401"/>
            <a:ext cx="1008063" cy="144463"/>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402" name="Text Box 20"/>
          <p:cNvSpPr txBox="1">
            <a:spLocks noChangeArrowheads="1"/>
          </p:cNvSpPr>
          <p:nvPr/>
        </p:nvSpPr>
        <p:spPr bwMode="auto">
          <a:xfrm>
            <a:off x="7163693" y="5129039"/>
            <a:ext cx="1728787" cy="7078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b="1">
                <a:latin typeface="+mn-lt"/>
              </a:rPr>
              <a:t>Ακανθώδης απόφυση</a:t>
            </a:r>
          </a:p>
        </p:txBody>
      </p:sp>
      <p:sp>
        <p:nvSpPr>
          <p:cNvPr id="16403" name="Line 15"/>
          <p:cNvSpPr>
            <a:spLocks noChangeShapeType="1"/>
          </p:cNvSpPr>
          <p:nvPr/>
        </p:nvSpPr>
        <p:spPr bwMode="auto">
          <a:xfrm flipH="1">
            <a:off x="6012755" y="5417964"/>
            <a:ext cx="1150938"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395578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l-GR" smtClean="0"/>
              <a:t>Ανατομία ΟΜΣΣ</a:t>
            </a:r>
          </a:p>
        </p:txBody>
      </p:sp>
      <p:grpSp>
        <p:nvGrpSpPr>
          <p:cNvPr id="4" name="Ομάδα 3"/>
          <p:cNvGrpSpPr/>
          <p:nvPr/>
        </p:nvGrpSpPr>
        <p:grpSpPr>
          <a:xfrm>
            <a:off x="359300" y="1484784"/>
            <a:ext cx="8425632" cy="4764087"/>
            <a:chOff x="250824" y="1557338"/>
            <a:chExt cx="8425632" cy="4764087"/>
          </a:xfrm>
        </p:grpSpPr>
        <p:pic>
          <p:nvPicPr>
            <p:cNvPr id="17411" name="Picture 5" descr="Figure 1"/>
            <p:cNvPicPr>
              <a:picLocks noChangeAspect="1" noChangeArrowheads="1"/>
            </p:cNvPicPr>
            <p:nvPr/>
          </p:nvPicPr>
          <p:blipFill>
            <a:blip r:embed="rId2" cstate="print">
              <a:lum bright="-12000" contrast="6000"/>
              <a:extLst>
                <a:ext uri="{28A0092B-C50C-407E-A947-70E740481C1C}">
                  <a14:useLocalDpi xmlns:a14="http://schemas.microsoft.com/office/drawing/2010/main" val="0"/>
                </a:ext>
              </a:extLst>
            </a:blip>
            <a:srcRect/>
            <a:stretch>
              <a:fillRect/>
            </a:stretch>
          </p:blipFill>
          <p:spPr bwMode="auto">
            <a:xfrm>
              <a:off x="1403350" y="1557338"/>
              <a:ext cx="6192838" cy="4764087"/>
            </a:xfrm>
            <a:prstGeom prst="rect">
              <a:avLst/>
            </a:prstGeom>
            <a:solidFill>
              <a:schemeClr val="bg1">
                <a:lumMod val="85000"/>
              </a:schemeClr>
            </a:solidFill>
            <a:ln>
              <a:solidFill>
                <a:schemeClr val="tx1"/>
              </a:solidFill>
            </a:ln>
            <a:extLst/>
          </p:spPr>
        </p:pic>
        <p:sp>
          <p:nvSpPr>
            <p:cNvPr id="17412" name="Text Box 8"/>
            <p:cNvSpPr txBox="1">
              <a:spLocks noChangeArrowheads="1"/>
            </p:cNvSpPr>
            <p:nvPr/>
          </p:nvSpPr>
          <p:spPr bwMode="auto">
            <a:xfrm>
              <a:off x="4500563" y="1700213"/>
              <a:ext cx="3384550" cy="366712"/>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Οπίσθιος επιμήκης σύνδεσμος</a:t>
              </a:r>
            </a:p>
          </p:txBody>
        </p:sp>
        <p:sp>
          <p:nvSpPr>
            <p:cNvPr id="17413" name="Text Box 9"/>
            <p:cNvSpPr txBox="1">
              <a:spLocks noChangeArrowheads="1"/>
            </p:cNvSpPr>
            <p:nvPr/>
          </p:nvSpPr>
          <p:spPr bwMode="auto">
            <a:xfrm>
              <a:off x="5435600" y="2276475"/>
              <a:ext cx="2449513" cy="366713"/>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Μηνιγγικός σακκος</a:t>
              </a:r>
            </a:p>
          </p:txBody>
        </p:sp>
        <p:sp>
          <p:nvSpPr>
            <p:cNvPr id="17414" name="Text Box 10"/>
            <p:cNvSpPr txBox="1">
              <a:spLocks noChangeArrowheads="1"/>
            </p:cNvSpPr>
            <p:nvPr/>
          </p:nvSpPr>
          <p:spPr bwMode="auto">
            <a:xfrm>
              <a:off x="5854700" y="3111500"/>
              <a:ext cx="2030413" cy="366713"/>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Τόξο απονδύλου</a:t>
              </a:r>
            </a:p>
          </p:txBody>
        </p:sp>
        <p:sp>
          <p:nvSpPr>
            <p:cNvPr id="17415" name="Text Box 11"/>
            <p:cNvSpPr txBox="1">
              <a:spLocks noChangeArrowheads="1"/>
            </p:cNvSpPr>
            <p:nvPr/>
          </p:nvSpPr>
          <p:spPr bwMode="auto">
            <a:xfrm>
              <a:off x="5940426" y="3716338"/>
              <a:ext cx="1944688" cy="366712"/>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Ωχρός σύνδεσμος</a:t>
              </a:r>
            </a:p>
          </p:txBody>
        </p:sp>
        <p:sp>
          <p:nvSpPr>
            <p:cNvPr id="17416" name="Text Box 12"/>
            <p:cNvSpPr txBox="1">
              <a:spLocks noChangeArrowheads="1"/>
            </p:cNvSpPr>
            <p:nvPr/>
          </p:nvSpPr>
          <p:spPr bwMode="auto">
            <a:xfrm>
              <a:off x="6229351" y="4206875"/>
              <a:ext cx="2447105" cy="369332"/>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Αποφυσιακή άρθρωση</a:t>
              </a:r>
            </a:p>
          </p:txBody>
        </p:sp>
        <p:sp>
          <p:nvSpPr>
            <p:cNvPr id="17417" name="Text Box 13"/>
            <p:cNvSpPr txBox="1">
              <a:spLocks noChangeArrowheads="1"/>
            </p:cNvSpPr>
            <p:nvPr/>
          </p:nvSpPr>
          <p:spPr bwMode="auto">
            <a:xfrm>
              <a:off x="5724525" y="5661025"/>
              <a:ext cx="2951931" cy="366713"/>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Ακανθώδης απόφυση Ο5</a:t>
              </a:r>
            </a:p>
          </p:txBody>
        </p:sp>
        <p:sp>
          <p:nvSpPr>
            <p:cNvPr id="17418" name="Text Box 14"/>
            <p:cNvSpPr txBox="1">
              <a:spLocks noChangeArrowheads="1"/>
            </p:cNvSpPr>
            <p:nvPr/>
          </p:nvSpPr>
          <p:spPr bwMode="auto">
            <a:xfrm>
              <a:off x="755650" y="1916113"/>
              <a:ext cx="2808288" cy="366712"/>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Ρίζες νεύρων ιππουρίδας</a:t>
              </a:r>
            </a:p>
          </p:txBody>
        </p:sp>
        <p:sp>
          <p:nvSpPr>
            <p:cNvPr id="17419" name="Text Box 15"/>
            <p:cNvSpPr txBox="1">
              <a:spLocks noChangeArrowheads="1"/>
            </p:cNvSpPr>
            <p:nvPr/>
          </p:nvSpPr>
          <p:spPr bwMode="auto">
            <a:xfrm>
              <a:off x="250825" y="2422525"/>
              <a:ext cx="2520950" cy="366713"/>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Ο5 σπονδυλικό σώμα</a:t>
              </a:r>
            </a:p>
          </p:txBody>
        </p:sp>
        <p:sp>
          <p:nvSpPr>
            <p:cNvPr id="17420" name="Text Box 16"/>
            <p:cNvSpPr txBox="1">
              <a:spLocks noChangeArrowheads="1"/>
            </p:cNvSpPr>
            <p:nvPr/>
          </p:nvSpPr>
          <p:spPr bwMode="auto">
            <a:xfrm>
              <a:off x="250824" y="2911475"/>
              <a:ext cx="2449513" cy="366713"/>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Τόξο σπονδύλου</a:t>
              </a:r>
            </a:p>
          </p:txBody>
        </p:sp>
        <p:sp>
          <p:nvSpPr>
            <p:cNvPr id="17421" name="Text Box 17"/>
            <p:cNvSpPr txBox="1">
              <a:spLocks noChangeArrowheads="1"/>
            </p:cNvSpPr>
            <p:nvPr/>
          </p:nvSpPr>
          <p:spPr bwMode="auto">
            <a:xfrm>
              <a:off x="250825" y="3400425"/>
              <a:ext cx="2465388" cy="366713"/>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Ανάντεις απόφυση</a:t>
              </a:r>
            </a:p>
          </p:txBody>
        </p:sp>
        <p:sp>
          <p:nvSpPr>
            <p:cNvPr id="17422" name="Text Box 18"/>
            <p:cNvSpPr txBox="1">
              <a:spLocks noChangeArrowheads="1"/>
            </p:cNvSpPr>
            <p:nvPr/>
          </p:nvSpPr>
          <p:spPr bwMode="auto">
            <a:xfrm>
              <a:off x="755650" y="4076700"/>
              <a:ext cx="1871663" cy="366713"/>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Ο3 νεύρο</a:t>
              </a:r>
            </a:p>
          </p:txBody>
        </p:sp>
        <p:sp>
          <p:nvSpPr>
            <p:cNvPr id="17423" name="Text Box 19"/>
            <p:cNvSpPr txBox="1">
              <a:spLocks noChangeArrowheads="1"/>
            </p:cNvSpPr>
            <p:nvPr/>
          </p:nvSpPr>
          <p:spPr bwMode="auto">
            <a:xfrm>
              <a:off x="395288" y="5373688"/>
              <a:ext cx="2447925" cy="366712"/>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Εγκάρσια απόφυση</a:t>
              </a: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576710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grpSp>
        <p:nvGrpSpPr>
          <p:cNvPr id="5" name="Ομάδα 4"/>
          <p:cNvGrpSpPr/>
          <p:nvPr/>
        </p:nvGrpSpPr>
        <p:grpSpPr>
          <a:xfrm>
            <a:off x="2484437" y="1216241"/>
            <a:ext cx="5327923" cy="5669143"/>
            <a:chOff x="2484437" y="1216241"/>
            <a:chExt cx="5327923" cy="5669143"/>
          </a:xfrm>
        </p:grpSpPr>
        <p:pic>
          <p:nvPicPr>
            <p:cNvPr id="18436" name="Picture 4" descr="Figure 3"/>
            <p:cNvPicPr>
              <a:picLocks noChangeAspect="1" noChangeArrowheads="1"/>
            </p:cNvPicPr>
            <p:nvPr/>
          </p:nvPicPr>
          <p:blipFill rotWithShape="1">
            <a:blip r:embed="rId3" cstate="print">
              <a:lum bright="-12000" contrast="6000"/>
              <a:extLst>
                <a:ext uri="{28A0092B-C50C-407E-A947-70E740481C1C}">
                  <a14:useLocalDpi xmlns:a14="http://schemas.microsoft.com/office/drawing/2010/main" val="0"/>
                </a:ext>
              </a:extLst>
            </a:blip>
            <a:srcRect t="4080"/>
            <a:stretch/>
          </p:blipFill>
          <p:spPr bwMode="auto">
            <a:xfrm>
              <a:off x="2484437" y="1216241"/>
              <a:ext cx="4524375" cy="56691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5"/>
            <p:cNvSpPr txBox="1">
              <a:spLocks noChangeArrowheads="1"/>
            </p:cNvSpPr>
            <p:nvPr/>
          </p:nvSpPr>
          <p:spPr bwMode="auto">
            <a:xfrm>
              <a:off x="5651500" y="1335484"/>
              <a:ext cx="2160860" cy="400110"/>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a:latin typeface="+mn-lt"/>
                </a:rPr>
                <a:t>Μηνιγγικός σάκκος</a:t>
              </a:r>
            </a:p>
          </p:txBody>
        </p:sp>
        <p:sp>
          <p:nvSpPr>
            <p:cNvPr id="18438" name="Text Box 6"/>
            <p:cNvSpPr txBox="1">
              <a:spLocks noChangeArrowheads="1"/>
            </p:cNvSpPr>
            <p:nvPr/>
          </p:nvSpPr>
          <p:spPr bwMode="auto">
            <a:xfrm>
              <a:off x="5651500" y="2184796"/>
              <a:ext cx="2160860" cy="400110"/>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a:latin typeface="+mn-lt"/>
                </a:rPr>
                <a:t>Μυελικός κώνος</a:t>
              </a:r>
            </a:p>
          </p:txBody>
        </p:sp>
        <p:sp>
          <p:nvSpPr>
            <p:cNvPr id="18439" name="Text Box 7"/>
            <p:cNvSpPr txBox="1">
              <a:spLocks noChangeArrowheads="1"/>
            </p:cNvSpPr>
            <p:nvPr/>
          </p:nvSpPr>
          <p:spPr bwMode="auto">
            <a:xfrm>
              <a:off x="5508625" y="3135709"/>
              <a:ext cx="1655763" cy="861774"/>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a:latin typeface="+mn-lt"/>
                </a:rPr>
                <a:t>Ιππουρίδα</a:t>
              </a:r>
            </a:p>
            <a:p>
              <a:pPr eaLnBrk="1" hangingPunct="1">
                <a:spcBef>
                  <a:spcPct val="50000"/>
                </a:spcBef>
              </a:pPr>
              <a:r>
                <a:rPr lang="el-GR" altLang="el-GR" sz="2000">
                  <a:latin typeface="+mn-lt"/>
                </a:rPr>
                <a:t>Ρίζες νεύρων</a:t>
              </a:r>
            </a:p>
          </p:txBody>
        </p:sp>
        <p:sp>
          <p:nvSpPr>
            <p:cNvPr id="18440" name="Text Box 8"/>
            <p:cNvSpPr txBox="1">
              <a:spLocks noChangeArrowheads="1"/>
            </p:cNvSpPr>
            <p:nvPr/>
          </p:nvSpPr>
          <p:spPr bwMode="auto">
            <a:xfrm>
              <a:off x="2916238" y="4791471"/>
              <a:ext cx="1223962" cy="40011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a:latin typeface="+mn-lt"/>
                </a:rPr>
                <a:t>Ιερό </a:t>
              </a:r>
            </a:p>
          </p:txBody>
        </p:sp>
        <p:sp>
          <p:nvSpPr>
            <p:cNvPr id="18441" name="Text Box 9"/>
            <p:cNvSpPr txBox="1">
              <a:spLocks noChangeArrowheads="1"/>
            </p:cNvSpPr>
            <p:nvPr/>
          </p:nvSpPr>
          <p:spPr bwMode="auto">
            <a:xfrm>
              <a:off x="2627313" y="1840309"/>
              <a:ext cx="1368425" cy="40011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a:latin typeface="+mn-lt"/>
                </a:rPr>
                <a:t>Ο1 τόξο</a:t>
              </a:r>
            </a:p>
          </p:txBody>
        </p:sp>
        <p:sp>
          <p:nvSpPr>
            <p:cNvPr id="18442" name="Text Box 10"/>
            <p:cNvSpPr txBox="1">
              <a:spLocks noChangeArrowheads="1"/>
            </p:cNvSpPr>
            <p:nvPr/>
          </p:nvSpPr>
          <p:spPr bwMode="auto">
            <a:xfrm>
              <a:off x="2627313" y="2632471"/>
              <a:ext cx="1368425" cy="40011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a:latin typeface="+mn-lt"/>
                </a:rPr>
                <a:t>Ο2 τόξο</a:t>
              </a: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138750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971600" y="1384185"/>
            <a:ext cx="7326651" cy="5069151"/>
            <a:chOff x="971600" y="1384185"/>
            <a:chExt cx="7326651" cy="5069151"/>
          </a:xfrm>
        </p:grpSpPr>
        <p:pic>
          <p:nvPicPr>
            <p:cNvPr id="1945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5" t="10796" r="6303" b="8569"/>
            <a:stretch/>
          </p:blipFill>
          <p:spPr bwMode="auto">
            <a:xfrm>
              <a:off x="971600" y="1384185"/>
              <a:ext cx="7326651" cy="50691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6"/>
            <p:cNvSpPr txBox="1">
              <a:spLocks noChangeArrowheads="1"/>
            </p:cNvSpPr>
            <p:nvPr/>
          </p:nvSpPr>
          <p:spPr bwMode="auto">
            <a:xfrm>
              <a:off x="971600" y="1640545"/>
              <a:ext cx="2808287" cy="366712"/>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a:latin typeface="+mn-lt"/>
                </a:rPr>
                <a:t>Μεσοσπονδύλιος δίσκος</a:t>
              </a:r>
            </a:p>
          </p:txBody>
        </p:sp>
        <p:sp>
          <p:nvSpPr>
            <p:cNvPr id="19460" name="Text Box 7"/>
            <p:cNvSpPr txBox="1">
              <a:spLocks noChangeArrowheads="1"/>
            </p:cNvSpPr>
            <p:nvPr/>
          </p:nvSpPr>
          <p:spPr bwMode="auto">
            <a:xfrm>
              <a:off x="3865612" y="2018985"/>
              <a:ext cx="1944688" cy="369332"/>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dirty="0">
                  <a:latin typeface="+mn-lt"/>
                </a:rPr>
                <a:t>Σώμα σπονδύλου</a:t>
              </a:r>
            </a:p>
          </p:txBody>
        </p:sp>
        <p:sp>
          <p:nvSpPr>
            <p:cNvPr id="19461" name="Text Box 8"/>
            <p:cNvSpPr txBox="1">
              <a:spLocks noChangeArrowheads="1"/>
            </p:cNvSpPr>
            <p:nvPr/>
          </p:nvSpPr>
          <p:spPr bwMode="auto">
            <a:xfrm>
              <a:off x="4427587" y="3153432"/>
              <a:ext cx="1079500" cy="646331"/>
            </a:xfrm>
            <a:prstGeom prst="rect">
              <a:avLst/>
            </a:prstGeom>
            <a:solidFill>
              <a:schemeClr val="bg1">
                <a:lumMod val="85000"/>
              </a:schemeClr>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Οπίσθια άρθρωση</a:t>
              </a:r>
            </a:p>
          </p:txBody>
        </p:sp>
        <p:sp>
          <p:nvSpPr>
            <p:cNvPr id="19462" name="Text Box 9"/>
            <p:cNvSpPr txBox="1">
              <a:spLocks noChangeArrowheads="1"/>
            </p:cNvSpPr>
            <p:nvPr/>
          </p:nvSpPr>
          <p:spPr bwMode="auto">
            <a:xfrm>
              <a:off x="4254550" y="4593295"/>
              <a:ext cx="1152525" cy="376237"/>
            </a:xfrm>
            <a:prstGeom prst="rect">
              <a:avLst/>
            </a:prstGeom>
            <a:solidFill>
              <a:schemeClr val="bg1">
                <a:lumMod val="85000"/>
              </a:schemeClr>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dirty="0" smtClean="0">
                  <a:latin typeface="+mn-lt"/>
                </a:rPr>
                <a:t>Αυχένας</a:t>
              </a:r>
              <a:endParaRPr lang="el-GR" altLang="el-GR" dirty="0">
                <a:latin typeface="+mn-lt"/>
              </a:endParaRPr>
            </a:p>
          </p:txBody>
        </p:sp>
      </p:grpSp>
      <p:sp>
        <p:nvSpPr>
          <p:cNvPr id="2" name="Τίτλος 1"/>
          <p:cNvSpPr>
            <a:spLocks noGrp="1"/>
          </p:cNvSpPr>
          <p:nvPr>
            <p:ph type="title"/>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431170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title"/>
          </p:nvPr>
        </p:nvSpPr>
        <p:spPr/>
        <p:txBody>
          <a:bodyPr/>
          <a:lstStyle/>
          <a:p>
            <a:pPr eaLnBrk="1" hangingPunct="1">
              <a:defRPr/>
            </a:pPr>
            <a:r>
              <a:rPr lang="el-GR" dirty="0" smtClean="0"/>
              <a:t>Α/ες ΟΜΣΣ </a:t>
            </a:r>
            <a:r>
              <a:rPr lang="el-GR" sz="3000" b="0" dirty="0" smtClean="0"/>
              <a:t>1/3</a:t>
            </a:r>
          </a:p>
        </p:txBody>
      </p:sp>
      <p:sp>
        <p:nvSpPr>
          <p:cNvPr id="48131" name="Rectangle 3"/>
          <p:cNvSpPr>
            <a:spLocks noGrp="1" noChangeArrowheads="1"/>
          </p:cNvSpPr>
          <p:nvPr>
            <p:ph idx="1"/>
          </p:nvPr>
        </p:nvSpPr>
        <p:spPr>
          <a:xfrm>
            <a:off x="323528" y="1340768"/>
            <a:ext cx="4536504" cy="5256584"/>
          </a:xfrm>
        </p:spPr>
        <p:txBody>
          <a:bodyPr/>
          <a:lstStyle/>
          <a:p>
            <a:pPr eaLnBrk="1" hangingPunct="1">
              <a:buFont typeface="Wingdings" pitchFamily="2" charset="2"/>
              <a:buNone/>
              <a:defRPr/>
            </a:pPr>
            <a:r>
              <a:rPr lang="el-GR" b="1" dirty="0" smtClean="0"/>
              <a:t>ΟΜΣΣ </a:t>
            </a:r>
            <a:r>
              <a:rPr lang="en-GB" b="1" dirty="0" smtClean="0"/>
              <a:t>F</a:t>
            </a:r>
            <a:r>
              <a:rPr lang="el-GR" b="1" dirty="0" smtClean="0"/>
              <a:t>:</a:t>
            </a:r>
          </a:p>
          <a:p>
            <a:pPr marL="457200" indent="-457200" eaLnBrk="1" hangingPunct="1">
              <a:buFont typeface="+mj-lt"/>
              <a:buAutoNum type="arabicPeriod"/>
              <a:defRPr/>
            </a:pPr>
            <a:r>
              <a:rPr lang="el-GR" dirty="0" smtClean="0"/>
              <a:t>Πλευρά</a:t>
            </a:r>
          </a:p>
          <a:p>
            <a:pPr marL="457200" indent="-457200" eaLnBrk="1" hangingPunct="1">
              <a:buFont typeface="+mj-lt"/>
              <a:buAutoNum type="arabicPeriod"/>
              <a:defRPr/>
            </a:pPr>
            <a:r>
              <a:rPr lang="el-GR" dirty="0" smtClean="0"/>
              <a:t>Εγκάρσια απόφυση</a:t>
            </a:r>
          </a:p>
          <a:p>
            <a:pPr marL="457200" indent="-457200" eaLnBrk="1" hangingPunct="1">
              <a:buFont typeface="+mj-lt"/>
              <a:buAutoNum type="arabicPeriod"/>
              <a:defRPr/>
            </a:pPr>
            <a:r>
              <a:rPr lang="el-GR" dirty="0" smtClean="0"/>
              <a:t>Αυχένας </a:t>
            </a:r>
          </a:p>
          <a:p>
            <a:pPr marL="457200" indent="-457200" eaLnBrk="1" hangingPunct="1">
              <a:buFont typeface="+mj-lt"/>
              <a:buAutoNum type="arabicPeriod"/>
              <a:defRPr/>
            </a:pPr>
            <a:r>
              <a:rPr lang="el-GR" dirty="0" smtClean="0"/>
              <a:t>Ακανθώδης απόφυση</a:t>
            </a:r>
          </a:p>
          <a:p>
            <a:pPr marL="457200" indent="-457200" eaLnBrk="1" hangingPunct="1">
              <a:buFont typeface="+mj-lt"/>
              <a:buAutoNum type="arabicPeriod"/>
              <a:defRPr/>
            </a:pPr>
            <a:r>
              <a:rPr lang="el-GR" dirty="0" smtClean="0"/>
              <a:t>Ιερό</a:t>
            </a:r>
          </a:p>
          <a:p>
            <a:pPr marL="457200" indent="-457200" eaLnBrk="1" hangingPunct="1">
              <a:buFont typeface="+mj-lt"/>
              <a:buAutoNum type="arabicPeriod"/>
              <a:defRPr/>
            </a:pPr>
            <a:r>
              <a:rPr lang="el-GR" dirty="0" err="1" smtClean="0"/>
              <a:t>Ιερολαγόνια</a:t>
            </a:r>
            <a:r>
              <a:rPr lang="el-GR" dirty="0" smtClean="0"/>
              <a:t> άρθρωση </a:t>
            </a:r>
          </a:p>
        </p:txBody>
      </p:sp>
      <p:grpSp>
        <p:nvGrpSpPr>
          <p:cNvPr id="3" name="Ομάδα 2"/>
          <p:cNvGrpSpPr/>
          <p:nvPr/>
        </p:nvGrpSpPr>
        <p:grpSpPr>
          <a:xfrm>
            <a:off x="5317182" y="0"/>
            <a:ext cx="3143250" cy="6830616"/>
            <a:chOff x="5317182" y="0"/>
            <a:chExt cx="3143250" cy="6830616"/>
          </a:xfrm>
        </p:grpSpPr>
        <p:pic>
          <p:nvPicPr>
            <p:cNvPr id="20483" name="Picture 4"/>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a:stretch>
              <a:fillRect/>
            </a:stretch>
          </p:blipFill>
          <p:spPr bwMode="auto">
            <a:xfrm>
              <a:off x="5317182" y="0"/>
              <a:ext cx="3130699" cy="68306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 Box 5"/>
            <p:cNvSpPr txBox="1">
              <a:spLocks noChangeArrowheads="1"/>
            </p:cNvSpPr>
            <p:nvPr/>
          </p:nvSpPr>
          <p:spPr bwMode="auto">
            <a:xfrm>
              <a:off x="7992120" y="3428604"/>
              <a:ext cx="468312" cy="376237"/>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Α</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755081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l-GR" dirty="0">
                <a:solidFill>
                  <a:prstClr val="white"/>
                </a:solidFill>
              </a:rPr>
              <a:t>Α/ες ΟΜΣΣ </a:t>
            </a:r>
            <a:r>
              <a:rPr lang="el-GR" sz="3000" b="0" dirty="0" smtClean="0">
                <a:solidFill>
                  <a:prstClr val="white"/>
                </a:solidFill>
              </a:rPr>
              <a:t>2/3</a:t>
            </a:r>
            <a:endParaRPr lang="el-GR" dirty="0" smtClean="0"/>
          </a:p>
        </p:txBody>
      </p:sp>
      <p:sp>
        <p:nvSpPr>
          <p:cNvPr id="49155" name="Rectangle 3"/>
          <p:cNvSpPr>
            <a:spLocks noGrp="1" noChangeArrowheads="1"/>
          </p:cNvSpPr>
          <p:nvPr>
            <p:ph idx="1"/>
          </p:nvPr>
        </p:nvSpPr>
        <p:spPr/>
        <p:txBody>
          <a:bodyPr>
            <a:normAutofit fontScale="92500" lnSpcReduction="10000"/>
          </a:bodyPr>
          <a:lstStyle/>
          <a:p>
            <a:pPr eaLnBrk="1" hangingPunct="1">
              <a:buFont typeface="Wingdings" pitchFamily="2" charset="2"/>
              <a:buNone/>
              <a:defRPr/>
            </a:pPr>
            <a:r>
              <a:rPr lang="el-GR" b="1" dirty="0" smtClean="0"/>
              <a:t>ΟΜΣΣ Ρ:</a:t>
            </a:r>
          </a:p>
          <a:p>
            <a:pPr marL="457200" indent="-457200" eaLnBrk="1" hangingPunct="1">
              <a:buFont typeface="+mj-lt"/>
              <a:buAutoNum type="arabicPeriod"/>
              <a:defRPr/>
            </a:pPr>
            <a:r>
              <a:rPr lang="el-GR" dirty="0" smtClean="0"/>
              <a:t>Ιερό </a:t>
            </a:r>
          </a:p>
          <a:p>
            <a:pPr marL="457200" indent="-457200" eaLnBrk="1" hangingPunct="1">
              <a:buFont typeface="+mj-lt"/>
              <a:buAutoNum type="arabicPeriod"/>
              <a:defRPr/>
            </a:pPr>
            <a:r>
              <a:rPr lang="el-GR" dirty="0" smtClean="0"/>
              <a:t>Ακανθώδης απόφυση</a:t>
            </a:r>
          </a:p>
          <a:p>
            <a:pPr marL="457200" indent="-457200" eaLnBrk="1" hangingPunct="1">
              <a:buFont typeface="+mj-lt"/>
              <a:buAutoNum type="arabicPeriod"/>
              <a:defRPr/>
            </a:pPr>
            <a:r>
              <a:rPr lang="el-GR" dirty="0" smtClean="0"/>
              <a:t>Σπονδυλικό σώμα</a:t>
            </a:r>
          </a:p>
          <a:p>
            <a:pPr marL="457200" indent="-457200" eaLnBrk="1" hangingPunct="1">
              <a:buFont typeface="+mj-lt"/>
              <a:buAutoNum type="arabicPeriod"/>
              <a:defRPr/>
            </a:pPr>
            <a:r>
              <a:rPr lang="el-GR" dirty="0" smtClean="0"/>
              <a:t>Μεσοσπονδύλιος δίσκος</a:t>
            </a:r>
          </a:p>
          <a:p>
            <a:pPr marL="457200" indent="-457200" eaLnBrk="1" hangingPunct="1">
              <a:buFont typeface="+mj-lt"/>
              <a:buAutoNum type="arabicPeriod"/>
              <a:defRPr/>
            </a:pPr>
            <a:r>
              <a:rPr lang="el-GR" dirty="0" smtClean="0"/>
              <a:t>Μεσοσπονδύλιο τρήμα</a:t>
            </a:r>
          </a:p>
          <a:p>
            <a:pPr marL="457200" indent="-457200" eaLnBrk="1" hangingPunct="1">
              <a:buFont typeface="+mj-lt"/>
              <a:buAutoNum type="arabicPeriod"/>
              <a:defRPr/>
            </a:pPr>
            <a:r>
              <a:rPr lang="el-GR" dirty="0" smtClean="0"/>
              <a:t>Αυχένας</a:t>
            </a:r>
          </a:p>
          <a:p>
            <a:pPr marL="457200" indent="-457200" eaLnBrk="1" hangingPunct="1">
              <a:buFont typeface="+mj-lt"/>
              <a:buAutoNum type="arabicPeriod"/>
              <a:defRPr/>
            </a:pPr>
            <a:r>
              <a:rPr lang="el-GR" dirty="0" smtClean="0"/>
              <a:t>Κατάντεις απόφυση</a:t>
            </a:r>
          </a:p>
          <a:p>
            <a:pPr marL="457200" indent="-457200" eaLnBrk="1" hangingPunct="1">
              <a:buFont typeface="+mj-lt"/>
              <a:buAutoNum type="arabicPeriod"/>
              <a:defRPr/>
            </a:pPr>
            <a:r>
              <a:rPr lang="el-GR" dirty="0" smtClean="0"/>
              <a:t>Ανάντεις απόφυση</a:t>
            </a:r>
          </a:p>
          <a:p>
            <a:pPr marL="457200" indent="-457200" eaLnBrk="1" hangingPunct="1">
              <a:buFont typeface="+mj-lt"/>
              <a:buAutoNum type="arabicPeriod"/>
              <a:defRPr/>
            </a:pPr>
            <a:r>
              <a:rPr lang="el-GR" dirty="0" smtClean="0"/>
              <a:t>Πλευρά</a:t>
            </a:r>
            <a:br>
              <a:rPr lang="el-GR" dirty="0" smtClean="0"/>
            </a:br>
            <a:endParaRPr lang="el-GR" dirty="0" smtClean="0"/>
          </a:p>
        </p:txBody>
      </p:sp>
      <p:pic>
        <p:nvPicPr>
          <p:cNvPr id="21508" name="Picture 4"/>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5328295" y="0"/>
            <a:ext cx="3132137"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503112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3"/>
          <p:cNvGrpSpPr/>
          <p:nvPr/>
        </p:nvGrpSpPr>
        <p:grpSpPr>
          <a:xfrm>
            <a:off x="179512" y="260648"/>
            <a:ext cx="4413070" cy="6479976"/>
            <a:chOff x="179512" y="836712"/>
            <a:chExt cx="3985680" cy="5903912"/>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28954" t="7877" r="30569"/>
            <a:stretch>
              <a:fillRect/>
            </a:stretch>
          </p:blipFill>
          <p:spPr bwMode="auto">
            <a:xfrm>
              <a:off x="179512" y="836712"/>
              <a:ext cx="2957512"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1965729" y="1217128"/>
              <a:ext cx="1800224" cy="336550"/>
            </a:xfrm>
            <a:prstGeom prst="rect">
              <a:avLst/>
            </a:prstGeom>
            <a:solidFill>
              <a:schemeClr val="bg1"/>
            </a:solidFill>
            <a:ln>
              <a:solidFill>
                <a:schemeClr val="tx1"/>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b="1" dirty="0"/>
                <a:t>Α1-Α7 ΑΜΣΣ</a:t>
              </a:r>
            </a:p>
          </p:txBody>
        </p:sp>
        <p:sp>
          <p:nvSpPr>
            <p:cNvPr id="4102" name="Text Box 7"/>
            <p:cNvSpPr txBox="1">
              <a:spLocks noChangeArrowheads="1"/>
            </p:cNvSpPr>
            <p:nvPr/>
          </p:nvSpPr>
          <p:spPr bwMode="auto">
            <a:xfrm>
              <a:off x="1913295" y="5551867"/>
              <a:ext cx="1800225" cy="336550"/>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b="1" dirty="0"/>
                <a:t>Ι1-Ι5 Ιερά μοίρα</a:t>
              </a:r>
            </a:p>
          </p:txBody>
        </p:sp>
        <p:sp>
          <p:nvSpPr>
            <p:cNvPr id="4103" name="Text Box 8"/>
            <p:cNvSpPr txBox="1">
              <a:spLocks noChangeArrowheads="1"/>
            </p:cNvSpPr>
            <p:nvPr/>
          </p:nvSpPr>
          <p:spPr bwMode="auto">
            <a:xfrm>
              <a:off x="1939512" y="4583522"/>
              <a:ext cx="1800225" cy="336550"/>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b="1"/>
                <a:t>Ο1-Ο5 ΟΜΣΣ</a:t>
              </a:r>
            </a:p>
          </p:txBody>
        </p:sp>
        <p:sp>
          <p:nvSpPr>
            <p:cNvPr id="4104" name="Text Box 9"/>
            <p:cNvSpPr txBox="1">
              <a:spLocks noChangeArrowheads="1"/>
            </p:cNvSpPr>
            <p:nvPr/>
          </p:nvSpPr>
          <p:spPr bwMode="auto">
            <a:xfrm>
              <a:off x="1900187" y="2783818"/>
              <a:ext cx="1800225" cy="336550"/>
            </a:xfrm>
            <a:prstGeom prst="rect">
              <a:avLst/>
            </a:prstGeom>
            <a:solidFill>
              <a:schemeClr val="bg1"/>
            </a:solidFill>
            <a:ln>
              <a:solidFill>
                <a:schemeClr val="tx1"/>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b="1" dirty="0"/>
                <a:t>Θ1-Θ12 ΘΜΣΣ</a:t>
              </a:r>
            </a:p>
          </p:txBody>
        </p:sp>
        <p:sp>
          <p:nvSpPr>
            <p:cNvPr id="4105" name="Text Box 10"/>
            <p:cNvSpPr txBox="1">
              <a:spLocks noChangeArrowheads="1"/>
            </p:cNvSpPr>
            <p:nvPr/>
          </p:nvSpPr>
          <p:spPr bwMode="auto">
            <a:xfrm>
              <a:off x="2364968" y="6137619"/>
              <a:ext cx="1800224" cy="336550"/>
            </a:xfrm>
            <a:prstGeom prst="rect">
              <a:avLst/>
            </a:prstGeom>
            <a:solidFill>
              <a:schemeClr val="bg1"/>
            </a:solidFill>
            <a:ln>
              <a:solidFill>
                <a:schemeClr val="tx1"/>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b="1"/>
                <a:t>Κόκκυγας</a:t>
              </a:r>
            </a:p>
          </p:txBody>
        </p:sp>
      </p:grpSp>
      <p:pic>
        <p:nvPicPr>
          <p:cNvPr id="4106" name="Picture 11"/>
          <p:cNvPicPr>
            <a:picLocks noChangeAspect="1" noChangeArrowheads="1"/>
          </p:cNvPicPr>
          <p:nvPr/>
        </p:nvPicPr>
        <p:blipFill>
          <a:blip r:embed="rId3" cstate="print">
            <a:lum bright="-12000" contrast="-24000"/>
            <a:extLst>
              <a:ext uri="{28A0092B-C50C-407E-A947-70E740481C1C}">
                <a14:useLocalDpi xmlns:a14="http://schemas.microsoft.com/office/drawing/2010/main" val="0"/>
              </a:ext>
            </a:extLst>
          </a:blip>
          <a:srcRect l="50433" t="9837" b="6474"/>
          <a:stretch>
            <a:fillRect/>
          </a:stretch>
        </p:blipFill>
        <p:spPr bwMode="auto">
          <a:xfrm>
            <a:off x="5148064" y="1124744"/>
            <a:ext cx="3476253" cy="440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12"/>
          <p:cNvSpPr txBox="1">
            <a:spLocks noChangeArrowheads="1"/>
          </p:cNvSpPr>
          <p:nvPr/>
        </p:nvSpPr>
        <p:spPr bwMode="auto">
          <a:xfrm>
            <a:off x="5148064" y="5589240"/>
            <a:ext cx="3476253" cy="646331"/>
          </a:xfrm>
          <a:prstGeom prst="rect">
            <a:avLst/>
          </a:prstGeom>
          <a:noFill/>
          <a:ln>
            <a:solidFill>
              <a:schemeClr val="bg1"/>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b="1">
                <a:solidFill>
                  <a:schemeClr val="bg1"/>
                </a:solidFill>
                <a:latin typeface="+mn-lt"/>
              </a:rPr>
              <a:t>Υπερηχογράφημα κύησης: Σπονδυλική στήλη εμβρύου</a:t>
            </a:r>
          </a:p>
        </p:txBody>
      </p:sp>
      <p:sp>
        <p:nvSpPr>
          <p:cNvPr id="4108" name="Line 13"/>
          <p:cNvSpPr>
            <a:spLocks noChangeShapeType="1"/>
          </p:cNvSpPr>
          <p:nvPr/>
        </p:nvSpPr>
        <p:spPr bwMode="auto">
          <a:xfrm flipH="1" flipV="1">
            <a:off x="6948264" y="4221088"/>
            <a:ext cx="533400" cy="2159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 name="Τίτλος 2"/>
          <p:cNvSpPr>
            <a:spLocks noGrp="1"/>
          </p:cNvSpPr>
          <p:nvPr>
            <p:ph type="title"/>
          </p:nvPr>
        </p:nvSpPr>
        <p:spPr>
          <a:xfrm>
            <a:off x="5436096" y="116632"/>
            <a:ext cx="3707903" cy="1008112"/>
          </a:xfrm>
        </p:spPr>
        <p:txBody>
          <a:bodyPr/>
          <a:lstStyle/>
          <a:p>
            <a:r>
              <a:rPr lang="el-GR" dirty="0"/>
              <a:t>Μοίρες της ΣΣ</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434158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l-GR" dirty="0">
                <a:solidFill>
                  <a:prstClr val="white"/>
                </a:solidFill>
              </a:rPr>
              <a:t>Α/ες ΟΜΣΣ </a:t>
            </a:r>
            <a:r>
              <a:rPr lang="el-GR" sz="3000" b="0" dirty="0" smtClean="0">
                <a:solidFill>
                  <a:prstClr val="white"/>
                </a:solidFill>
              </a:rPr>
              <a:t>3/3</a:t>
            </a:r>
            <a:endParaRPr lang="el-GR" dirty="0" smtClean="0"/>
          </a:p>
        </p:txBody>
      </p:sp>
      <p:pic>
        <p:nvPicPr>
          <p:cNvPr id="22531" name="Picture 5" descr="LSpineA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73" t="1357" r="2267" b="943"/>
          <a:stretch>
            <a:fillRect/>
          </a:stretch>
        </p:blipFill>
        <p:spPr bwMode="auto">
          <a:xfrm>
            <a:off x="2123728" y="1196752"/>
            <a:ext cx="3024336" cy="5184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149506" name="Picture 2" descr="http://images.radiopaedia.org/images/2308980/3332adeefcb0756f2dbd4ba960e215_jumbo.jpg"/>
          <p:cNvPicPr>
            <a:picLocks noChangeAspect="1" noChangeArrowheads="1"/>
          </p:cNvPicPr>
          <p:nvPr/>
        </p:nvPicPr>
        <p:blipFill>
          <a:blip r:embed="rId4" cstate="print"/>
          <a:srcRect/>
          <a:stretch>
            <a:fillRect/>
          </a:stretch>
        </p:blipFill>
        <p:spPr bwMode="auto">
          <a:xfrm>
            <a:off x="6012160" y="398983"/>
            <a:ext cx="2808312" cy="5672015"/>
          </a:xfrm>
          <a:prstGeom prst="rect">
            <a:avLst/>
          </a:prstGeom>
          <a:noFill/>
        </p:spPr>
      </p:pic>
      <p:sp>
        <p:nvSpPr>
          <p:cNvPr id="8" name="Rectangle 7"/>
          <p:cNvSpPr/>
          <p:nvPr/>
        </p:nvSpPr>
        <p:spPr>
          <a:xfrm>
            <a:off x="6588224" y="6093296"/>
            <a:ext cx="1421904" cy="276999"/>
          </a:xfrm>
          <a:prstGeom prst="rect">
            <a:avLst/>
          </a:prstGeom>
        </p:spPr>
        <p:txBody>
          <a:bodyPr wrap="square">
            <a:spAutoFit/>
          </a:bodyPr>
          <a:lstStyle/>
          <a:p>
            <a:r>
              <a:rPr lang="en-US" sz="1200" dirty="0" smtClean="0">
                <a:hlinkClick r:id="rId5"/>
              </a:rPr>
              <a:t>radiopaedia.org</a:t>
            </a:r>
            <a:endParaRPr lang="en-US" sz="1200" dirty="0"/>
          </a:p>
        </p:txBody>
      </p:sp>
    </p:spTree>
    <p:extLst>
      <p:ext uri="{BB962C8B-B14F-4D97-AF65-F5344CB8AC3E}">
        <p14:creationId xmlns:p14="http://schemas.microsoft.com/office/powerpoint/2010/main" val="389138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Λοξές λήψεις </a:t>
            </a:r>
            <a:r>
              <a:rPr lang="el-GR" dirty="0" smtClean="0"/>
              <a:t>ΟΜΣΣ</a:t>
            </a:r>
            <a:endParaRPr lang="el-GR" dirty="0"/>
          </a:p>
        </p:txBody>
      </p:sp>
      <p:sp>
        <p:nvSpPr>
          <p:cNvPr id="55299" name="Rectangle 3"/>
          <p:cNvSpPr>
            <a:spLocks noGrp="1" noChangeArrowheads="1"/>
          </p:cNvSpPr>
          <p:nvPr>
            <p:ph idx="1"/>
          </p:nvPr>
        </p:nvSpPr>
        <p:spPr>
          <a:xfrm>
            <a:off x="107504" y="1268760"/>
            <a:ext cx="8424936" cy="5256584"/>
          </a:xfrm>
        </p:spPr>
        <p:txBody>
          <a:bodyPr>
            <a:normAutofit/>
          </a:bodyPr>
          <a:lstStyle/>
          <a:p>
            <a:pPr eaLnBrk="1" hangingPunct="1">
              <a:defRPr/>
            </a:pPr>
            <a:r>
              <a:rPr lang="el-GR" sz="2300" dirty="0" smtClean="0"/>
              <a:t>Σκυλάκι</a:t>
            </a:r>
          </a:p>
          <a:p>
            <a:pPr marL="538163" lvl="1" eaLnBrk="1" hangingPunct="1">
              <a:defRPr/>
            </a:pPr>
            <a:r>
              <a:rPr lang="el-GR" sz="2300" dirty="0" smtClean="0"/>
              <a:t>Αυτί – ανάντεις απόφυση.</a:t>
            </a:r>
          </a:p>
          <a:p>
            <a:pPr marL="538163" lvl="1" eaLnBrk="1" hangingPunct="1">
              <a:defRPr/>
            </a:pPr>
            <a:r>
              <a:rPr lang="el-GR" sz="2300" dirty="0" smtClean="0"/>
              <a:t>Μάτι – αυχένας.</a:t>
            </a:r>
          </a:p>
          <a:p>
            <a:pPr marL="538163" lvl="1" eaLnBrk="1" hangingPunct="1">
              <a:defRPr/>
            </a:pPr>
            <a:r>
              <a:rPr lang="el-GR" sz="2300" dirty="0" smtClean="0"/>
              <a:t>Μπροστινό πόδι – κατάντεις απόφυση.</a:t>
            </a:r>
          </a:p>
          <a:p>
            <a:pPr marL="538163" lvl="1" eaLnBrk="1" hangingPunct="1">
              <a:defRPr/>
            </a:pPr>
            <a:r>
              <a:rPr lang="el-GR" sz="2300" dirty="0" smtClean="0"/>
              <a:t>Ουρά – </a:t>
            </a:r>
            <a:r>
              <a:rPr lang="el-GR" sz="2300" dirty="0" err="1" smtClean="0"/>
              <a:t>ανάντιες</a:t>
            </a:r>
            <a:r>
              <a:rPr lang="el-GR" sz="2300" dirty="0" smtClean="0"/>
              <a:t> απόφυση της άλλης πλευράς.</a:t>
            </a:r>
          </a:p>
          <a:p>
            <a:pPr marL="538163" lvl="1" eaLnBrk="1" hangingPunct="1">
              <a:defRPr/>
            </a:pPr>
            <a:r>
              <a:rPr lang="el-GR" sz="2300" dirty="0" smtClean="0"/>
              <a:t>Πίσω πόδι – κατάντεις απόφυση της άλλης πλευράς.</a:t>
            </a:r>
          </a:p>
        </p:txBody>
      </p:sp>
      <p:pic>
        <p:nvPicPr>
          <p:cNvPr id="23555" name="Picture 5" descr="649215"/>
          <p:cNvPicPr>
            <a:picLocks noChangeAspect="1" noChangeArrowheads="1"/>
          </p:cNvPicPr>
          <p:nvPr/>
        </p:nvPicPr>
        <p:blipFill>
          <a:blip r:embed="rId2" cstate="print">
            <a:lum bright="12000" contrast="42000"/>
            <a:extLst>
              <a:ext uri="{28A0092B-C50C-407E-A947-70E740481C1C}">
                <a14:useLocalDpi xmlns:a14="http://schemas.microsoft.com/office/drawing/2010/main" val="0"/>
              </a:ext>
            </a:extLst>
          </a:blip>
          <a:srcRect t="11131" b="7404"/>
          <a:stretch>
            <a:fillRect/>
          </a:stretch>
        </p:blipFill>
        <p:spPr bwMode="auto">
          <a:xfrm>
            <a:off x="7037388" y="2466677"/>
            <a:ext cx="2106612" cy="4130675"/>
          </a:xfrm>
          <a:prstGeom prst="rect">
            <a:avLst/>
          </a:prstGeom>
          <a:noFill/>
          <a:ln w="57150" cmpd="thinThick"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6" descr="649215"/>
          <p:cNvPicPr>
            <a:picLocks noChangeAspect="1" noChangeArrowheads="1"/>
          </p:cNvPicPr>
          <p:nvPr/>
        </p:nvPicPr>
        <p:blipFill>
          <a:blip r:embed="rId2" cstate="print">
            <a:lum bright="12000" contrast="60000"/>
            <a:extLst>
              <a:ext uri="{28A0092B-C50C-407E-A947-70E740481C1C}">
                <a14:useLocalDpi xmlns:a14="http://schemas.microsoft.com/office/drawing/2010/main" val="0"/>
              </a:ext>
            </a:extLst>
          </a:blip>
          <a:srcRect l="23523" t="50114" r="24313" b="28105"/>
          <a:stretch>
            <a:fillRect/>
          </a:stretch>
        </p:blipFill>
        <p:spPr bwMode="auto">
          <a:xfrm>
            <a:off x="4178932" y="4555241"/>
            <a:ext cx="2720975" cy="2228850"/>
          </a:xfrm>
          <a:prstGeom prst="rect">
            <a:avLst/>
          </a:prstGeom>
          <a:noFill/>
          <a:ln w="57150" cmpd="thinThick"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7" name="Freeform 7"/>
          <p:cNvSpPr>
            <a:spLocks/>
          </p:cNvSpPr>
          <p:nvPr/>
        </p:nvSpPr>
        <p:spPr bwMode="auto">
          <a:xfrm flipH="1">
            <a:off x="4500563" y="5013325"/>
            <a:ext cx="1885950" cy="1397000"/>
          </a:xfrm>
          <a:custGeom>
            <a:avLst/>
            <a:gdLst>
              <a:gd name="T0" fmla="*/ 589442482 w 2790"/>
              <a:gd name="T1" fmla="*/ 877533674 h 2130"/>
              <a:gd name="T2" fmla="*/ 507194811 w 2790"/>
              <a:gd name="T3" fmla="*/ 645245310 h 2130"/>
              <a:gd name="T4" fmla="*/ 424947141 w 2790"/>
              <a:gd name="T5" fmla="*/ 567815473 h 2130"/>
              <a:gd name="T6" fmla="*/ 178203370 w 2790"/>
              <a:gd name="T7" fmla="*/ 567815473 h 2130"/>
              <a:gd name="T8" fmla="*/ 13707950 w 2790"/>
              <a:gd name="T9" fmla="*/ 412957110 h 2130"/>
              <a:gd name="T10" fmla="*/ 95955658 w 2790"/>
              <a:gd name="T11" fmla="*/ 335527191 h 2130"/>
              <a:gd name="T12" fmla="*/ 260451716 w 2790"/>
              <a:gd name="T13" fmla="*/ 258098009 h 2130"/>
              <a:gd name="T14" fmla="*/ 342699386 w 2790"/>
              <a:gd name="T15" fmla="*/ 25809737 h 2130"/>
              <a:gd name="T16" fmla="*/ 424947141 w 2790"/>
              <a:gd name="T17" fmla="*/ 103238950 h 2130"/>
              <a:gd name="T18" fmla="*/ 507194811 w 2790"/>
              <a:gd name="T19" fmla="*/ 335527191 h 2130"/>
              <a:gd name="T20" fmla="*/ 671690828 w 2790"/>
              <a:gd name="T21" fmla="*/ 335527191 h 2130"/>
              <a:gd name="T22" fmla="*/ 753938667 w 2790"/>
              <a:gd name="T23" fmla="*/ 258098009 h 2130"/>
              <a:gd name="T24" fmla="*/ 753938667 w 2790"/>
              <a:gd name="T25" fmla="*/ 103238950 h 2130"/>
              <a:gd name="T26" fmla="*/ 836186337 w 2790"/>
              <a:gd name="T27" fmla="*/ 25809737 h 2130"/>
              <a:gd name="T28" fmla="*/ 918434008 w 2790"/>
              <a:gd name="T29" fmla="*/ 258098009 h 2130"/>
              <a:gd name="T30" fmla="*/ 1000681678 w 2790"/>
              <a:gd name="T31" fmla="*/ 412957110 h 2130"/>
              <a:gd name="T32" fmla="*/ 1247425365 w 2790"/>
              <a:gd name="T33" fmla="*/ 645245310 h 2130"/>
              <a:gd name="T34" fmla="*/ 1165177694 w 2790"/>
              <a:gd name="T35" fmla="*/ 800103837 h 2130"/>
              <a:gd name="T36" fmla="*/ 1000681678 w 2790"/>
              <a:gd name="T37" fmla="*/ 645245310 h 2130"/>
              <a:gd name="T38" fmla="*/ 836186337 w 2790"/>
              <a:gd name="T39" fmla="*/ 567815473 h 2130"/>
              <a:gd name="T40" fmla="*/ 671690828 w 2790"/>
              <a:gd name="T41" fmla="*/ 645245310 h 2130"/>
              <a:gd name="T42" fmla="*/ 753938667 w 2790"/>
              <a:gd name="T43" fmla="*/ 800103837 h 2130"/>
              <a:gd name="T44" fmla="*/ 753938667 w 2790"/>
              <a:gd name="T45" fmla="*/ 877533674 h 2130"/>
              <a:gd name="T46" fmla="*/ 589442482 w 2790"/>
              <a:gd name="T47" fmla="*/ 877533674 h 21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90"/>
              <a:gd name="T73" fmla="*/ 0 h 2130"/>
              <a:gd name="T74" fmla="*/ 2790 w 2790"/>
              <a:gd name="T75" fmla="*/ 2130 h 21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90" h="2130">
                <a:moveTo>
                  <a:pt x="1290" y="2040"/>
                </a:moveTo>
                <a:cubicBezTo>
                  <a:pt x="1200" y="1950"/>
                  <a:pt x="1170" y="1620"/>
                  <a:pt x="1110" y="1500"/>
                </a:cubicBezTo>
                <a:cubicBezTo>
                  <a:pt x="1050" y="1380"/>
                  <a:pt x="1050" y="1350"/>
                  <a:pt x="930" y="1320"/>
                </a:cubicBezTo>
                <a:cubicBezTo>
                  <a:pt x="810" y="1290"/>
                  <a:pt x="540" y="1380"/>
                  <a:pt x="390" y="1320"/>
                </a:cubicBezTo>
                <a:cubicBezTo>
                  <a:pt x="240" y="1260"/>
                  <a:pt x="60" y="1050"/>
                  <a:pt x="30" y="960"/>
                </a:cubicBezTo>
                <a:cubicBezTo>
                  <a:pt x="0" y="870"/>
                  <a:pt x="120" y="840"/>
                  <a:pt x="210" y="780"/>
                </a:cubicBezTo>
                <a:cubicBezTo>
                  <a:pt x="300" y="720"/>
                  <a:pt x="480" y="720"/>
                  <a:pt x="570" y="600"/>
                </a:cubicBezTo>
                <a:cubicBezTo>
                  <a:pt x="660" y="480"/>
                  <a:pt x="690" y="120"/>
                  <a:pt x="750" y="60"/>
                </a:cubicBezTo>
                <a:cubicBezTo>
                  <a:pt x="810" y="0"/>
                  <a:pt x="870" y="120"/>
                  <a:pt x="930" y="240"/>
                </a:cubicBezTo>
                <a:cubicBezTo>
                  <a:pt x="990" y="360"/>
                  <a:pt x="1020" y="690"/>
                  <a:pt x="1110" y="780"/>
                </a:cubicBezTo>
                <a:cubicBezTo>
                  <a:pt x="1200" y="870"/>
                  <a:pt x="1380" y="810"/>
                  <a:pt x="1470" y="780"/>
                </a:cubicBezTo>
                <a:cubicBezTo>
                  <a:pt x="1560" y="750"/>
                  <a:pt x="1620" y="690"/>
                  <a:pt x="1650" y="600"/>
                </a:cubicBezTo>
                <a:cubicBezTo>
                  <a:pt x="1680" y="510"/>
                  <a:pt x="1620" y="330"/>
                  <a:pt x="1650" y="240"/>
                </a:cubicBezTo>
                <a:cubicBezTo>
                  <a:pt x="1680" y="150"/>
                  <a:pt x="1770" y="0"/>
                  <a:pt x="1830" y="60"/>
                </a:cubicBezTo>
                <a:cubicBezTo>
                  <a:pt x="1890" y="120"/>
                  <a:pt x="1950" y="450"/>
                  <a:pt x="2010" y="600"/>
                </a:cubicBezTo>
                <a:cubicBezTo>
                  <a:pt x="2070" y="750"/>
                  <a:pt x="2070" y="810"/>
                  <a:pt x="2190" y="960"/>
                </a:cubicBezTo>
                <a:cubicBezTo>
                  <a:pt x="2310" y="1110"/>
                  <a:pt x="2670" y="1350"/>
                  <a:pt x="2730" y="1500"/>
                </a:cubicBezTo>
                <a:cubicBezTo>
                  <a:pt x="2790" y="1650"/>
                  <a:pt x="2640" y="1860"/>
                  <a:pt x="2550" y="1860"/>
                </a:cubicBezTo>
                <a:cubicBezTo>
                  <a:pt x="2460" y="1860"/>
                  <a:pt x="2310" y="1590"/>
                  <a:pt x="2190" y="1500"/>
                </a:cubicBezTo>
                <a:cubicBezTo>
                  <a:pt x="2070" y="1410"/>
                  <a:pt x="1950" y="1320"/>
                  <a:pt x="1830" y="1320"/>
                </a:cubicBezTo>
                <a:cubicBezTo>
                  <a:pt x="1710" y="1320"/>
                  <a:pt x="1500" y="1410"/>
                  <a:pt x="1470" y="1500"/>
                </a:cubicBezTo>
                <a:cubicBezTo>
                  <a:pt x="1440" y="1590"/>
                  <a:pt x="1620" y="1770"/>
                  <a:pt x="1650" y="1860"/>
                </a:cubicBezTo>
                <a:cubicBezTo>
                  <a:pt x="1680" y="1950"/>
                  <a:pt x="1710" y="2010"/>
                  <a:pt x="1650" y="2040"/>
                </a:cubicBezTo>
                <a:cubicBezTo>
                  <a:pt x="1590" y="2070"/>
                  <a:pt x="1380" y="2130"/>
                  <a:pt x="1290" y="2040"/>
                </a:cubicBezTo>
                <a:close/>
              </a:path>
            </a:pathLst>
          </a:cu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3558" name="Oval 8"/>
          <p:cNvSpPr>
            <a:spLocks noChangeArrowheads="1"/>
          </p:cNvSpPr>
          <p:nvPr/>
        </p:nvSpPr>
        <p:spPr bwMode="auto">
          <a:xfrm rot="-2776912">
            <a:off x="5976938" y="5511800"/>
            <a:ext cx="146050" cy="2540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23559" name="Text Box 10"/>
          <p:cNvSpPr txBox="1">
            <a:spLocks noChangeArrowheads="1"/>
          </p:cNvSpPr>
          <p:nvPr/>
        </p:nvSpPr>
        <p:spPr bwMode="auto">
          <a:xfrm>
            <a:off x="251520" y="4555241"/>
            <a:ext cx="3744417" cy="1938992"/>
          </a:xfrm>
          <a:prstGeom prst="rect">
            <a:avLst/>
          </a:prstGeom>
          <a:noFill/>
          <a:ln w="28575">
            <a:solidFill>
              <a:schemeClr val="accent4">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400" dirty="0">
                <a:solidFill>
                  <a:schemeClr val="bg1"/>
                </a:solidFill>
                <a:latin typeface="+mn-lt"/>
              </a:rPr>
              <a:t>Ανάδειξη της διάμεσης μάζας – οστό μεταξύ ανάντεις και κατάντεις αποφύσεων, όπου συμβαίνει η </a:t>
            </a:r>
            <a:r>
              <a:rPr lang="el-GR" altLang="el-GR" sz="2400" dirty="0" err="1" smtClean="0">
                <a:solidFill>
                  <a:schemeClr val="bg1"/>
                </a:solidFill>
                <a:latin typeface="+mn-lt"/>
              </a:rPr>
              <a:t>σπονδυλόλυση</a:t>
            </a:r>
            <a:r>
              <a:rPr lang="el-GR" altLang="el-GR" sz="2400" dirty="0" smtClean="0">
                <a:solidFill>
                  <a:schemeClr val="bg1"/>
                </a:solidFill>
                <a:latin typeface="+mn-lt"/>
              </a:rPr>
              <a:t>.</a:t>
            </a:r>
            <a:endParaRPr lang="el-GR" altLang="el-GR" sz="2400" dirty="0">
              <a:solidFill>
                <a:schemeClr val="bg1"/>
              </a:solidFill>
              <a:latin typeface="+mn-lt"/>
            </a:endParaRPr>
          </a:p>
        </p:txBody>
      </p:sp>
      <p:pic>
        <p:nvPicPr>
          <p:cNvPr id="2356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13977" t="15222" r="10008" b="22922"/>
          <a:stretch>
            <a:fillRect/>
          </a:stretch>
        </p:blipFill>
        <p:spPr bwMode="auto">
          <a:xfrm>
            <a:off x="6407150" y="188863"/>
            <a:ext cx="2736850" cy="223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a:xfrm>
            <a:off x="6614864" y="6520259"/>
            <a:ext cx="2133600" cy="365125"/>
          </a:xfrm>
        </p:spPr>
        <p:txBody>
          <a:bodyPr/>
          <a:lstStyle/>
          <a:p>
            <a:pPr>
              <a:defRPr/>
            </a:pPr>
            <a:fld id="{7E55E3B3-0445-4CFC-BED8-763D4409E61F}" type="slidenum">
              <a:rPr lang="el-GR" smtClean="0"/>
              <a:pPr>
                <a:defRPr/>
              </a:pPr>
              <a:t>20</a:t>
            </a:fld>
            <a:endParaRPr lang="el-GR"/>
          </a:p>
        </p:txBody>
      </p:sp>
      <p:sp>
        <p:nvSpPr>
          <p:cNvPr id="23560" name="Text Box 12"/>
          <p:cNvSpPr txBox="1">
            <a:spLocks noChangeArrowheads="1"/>
          </p:cNvSpPr>
          <p:nvPr/>
        </p:nvSpPr>
        <p:spPr bwMode="auto">
          <a:xfrm>
            <a:off x="6407150" y="196908"/>
            <a:ext cx="1550988" cy="366712"/>
          </a:xfrm>
          <a:prstGeom prst="rect">
            <a:avLst/>
          </a:prstGeom>
          <a:solidFill>
            <a:schemeClr val="bg1">
              <a:lumMod val="85000"/>
            </a:schemeClr>
          </a:solidFill>
          <a:ln>
            <a:solidFill>
              <a:schemeClr val="accent4">
                <a:lumMod val="75000"/>
              </a:schemeClr>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l-GR" b="1">
                <a:latin typeface="+mn-lt"/>
              </a:rPr>
              <a:t>Scottie dog</a:t>
            </a:r>
            <a:endParaRPr lang="el-GR" altLang="el-GR" b="1">
              <a:latin typeface="+mn-lt"/>
            </a:endParaRPr>
          </a:p>
        </p:txBody>
      </p:sp>
    </p:spTree>
    <p:extLst>
      <p:ext uri="{BB962C8B-B14F-4D97-AF65-F5344CB8AC3E}">
        <p14:creationId xmlns:p14="http://schemas.microsoft.com/office/powerpoint/2010/main" val="100239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l-GR" dirty="0" smtClean="0"/>
              <a:t>Αξονική τομογραφία ΟΜΣΣ</a:t>
            </a:r>
          </a:p>
        </p:txBody>
      </p:sp>
      <p:sp>
        <p:nvSpPr>
          <p:cNvPr id="80899" name="Rectangle 3"/>
          <p:cNvSpPr>
            <a:spLocks noGrp="1" noChangeArrowheads="1"/>
          </p:cNvSpPr>
          <p:nvPr>
            <p:ph idx="1"/>
          </p:nvPr>
        </p:nvSpPr>
        <p:spPr/>
        <p:txBody>
          <a:bodyPr/>
          <a:lstStyle/>
          <a:p>
            <a:pPr eaLnBrk="1" hangingPunct="1">
              <a:defRPr/>
            </a:pPr>
            <a:r>
              <a:rPr lang="el-GR" dirty="0" smtClean="0"/>
              <a:t>Οβελιαία τομή</a:t>
            </a:r>
          </a:p>
        </p:txBody>
      </p:sp>
      <p:pic>
        <p:nvPicPr>
          <p:cNvPr id="24580" name="Picture 4" descr="oms"/>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l="23228" r="2362"/>
          <a:stretch>
            <a:fillRect/>
          </a:stretch>
        </p:blipFill>
        <p:spPr bwMode="auto">
          <a:xfrm>
            <a:off x="3491980" y="1516657"/>
            <a:ext cx="3189287"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1404417" y="2669182"/>
            <a:ext cx="2016125" cy="641350"/>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Ο2 σπονδυλικό σώμα</a:t>
            </a:r>
          </a:p>
        </p:txBody>
      </p:sp>
      <p:sp>
        <p:nvSpPr>
          <p:cNvPr id="24582" name="Line 6"/>
          <p:cNvSpPr>
            <a:spLocks noChangeShapeType="1"/>
          </p:cNvSpPr>
          <p:nvPr/>
        </p:nvSpPr>
        <p:spPr bwMode="auto">
          <a:xfrm>
            <a:off x="3420542" y="3027957"/>
            <a:ext cx="10795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24583" name="Text Box 7"/>
          <p:cNvSpPr txBox="1">
            <a:spLocks noChangeArrowheads="1"/>
          </p:cNvSpPr>
          <p:nvPr/>
        </p:nvSpPr>
        <p:spPr bwMode="auto">
          <a:xfrm>
            <a:off x="6876530" y="3172420"/>
            <a:ext cx="1547812" cy="915987"/>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Ο2 ακανθώδης απόφυση</a:t>
            </a:r>
          </a:p>
        </p:txBody>
      </p:sp>
      <p:sp>
        <p:nvSpPr>
          <p:cNvPr id="24584" name="Line 8"/>
          <p:cNvSpPr>
            <a:spLocks noChangeShapeType="1"/>
          </p:cNvSpPr>
          <p:nvPr/>
        </p:nvSpPr>
        <p:spPr bwMode="auto">
          <a:xfrm flipH="1">
            <a:off x="6300267" y="3388320"/>
            <a:ext cx="57626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24585" name="Text Box 9"/>
          <p:cNvSpPr txBox="1">
            <a:spLocks noChangeArrowheads="1"/>
          </p:cNvSpPr>
          <p:nvPr/>
        </p:nvSpPr>
        <p:spPr bwMode="auto">
          <a:xfrm>
            <a:off x="899592" y="4253507"/>
            <a:ext cx="2016125" cy="915988"/>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Ο3-4 μεσοσπονδύλιος δίσκος</a:t>
            </a:r>
          </a:p>
        </p:txBody>
      </p:sp>
      <p:sp>
        <p:nvSpPr>
          <p:cNvPr id="24586" name="Line 10"/>
          <p:cNvSpPr>
            <a:spLocks noChangeShapeType="1"/>
          </p:cNvSpPr>
          <p:nvPr/>
        </p:nvSpPr>
        <p:spPr bwMode="auto">
          <a:xfrm flipV="1">
            <a:off x="2915717" y="4253507"/>
            <a:ext cx="1368425" cy="215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24587" name="Text Box 11"/>
          <p:cNvSpPr txBox="1">
            <a:spLocks noChangeArrowheads="1"/>
          </p:cNvSpPr>
          <p:nvPr/>
        </p:nvSpPr>
        <p:spPr bwMode="auto">
          <a:xfrm>
            <a:off x="6771755" y="4602757"/>
            <a:ext cx="1368425" cy="641350"/>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Μηνιγγικός σάκκος</a:t>
            </a:r>
          </a:p>
        </p:txBody>
      </p:sp>
      <p:sp>
        <p:nvSpPr>
          <p:cNvPr id="24588" name="Line 12"/>
          <p:cNvSpPr>
            <a:spLocks noChangeShapeType="1"/>
          </p:cNvSpPr>
          <p:nvPr/>
        </p:nvSpPr>
        <p:spPr bwMode="auto">
          <a:xfrm flipH="1">
            <a:off x="5220767" y="4901207"/>
            <a:ext cx="1511300"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l-GR">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333421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1259632" y="1628800"/>
            <a:ext cx="7142163" cy="4800600"/>
            <a:chOff x="1533525" y="1941513"/>
            <a:chExt cx="7142163" cy="4800600"/>
          </a:xfrm>
        </p:grpSpPr>
        <p:pic>
          <p:nvPicPr>
            <p:cNvPr id="25602" name="Picture 3"/>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l="33990" t="4239" r="27278" b="6741"/>
            <a:stretch>
              <a:fillRect/>
            </a:stretch>
          </p:blipFill>
          <p:spPr bwMode="auto">
            <a:xfrm>
              <a:off x="3132138" y="1941513"/>
              <a:ext cx="3527425" cy="480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5"/>
            <p:cNvSpPr txBox="1">
              <a:spLocks noChangeArrowheads="1"/>
            </p:cNvSpPr>
            <p:nvPr/>
          </p:nvSpPr>
          <p:spPr bwMode="auto">
            <a:xfrm>
              <a:off x="4419600" y="5675313"/>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b="1">
                  <a:solidFill>
                    <a:srgbClr val="FFFF00"/>
                  </a:solidFill>
                </a:rPr>
                <a:t>Ι1</a:t>
              </a:r>
              <a:endParaRPr lang="en-US" altLang="el-GR" b="1">
                <a:solidFill>
                  <a:srgbClr val="FFFF00"/>
                </a:solidFill>
              </a:endParaRPr>
            </a:p>
          </p:txBody>
        </p:sp>
        <p:sp>
          <p:nvSpPr>
            <p:cNvPr id="25604" name="Text Box 6"/>
            <p:cNvSpPr txBox="1">
              <a:spLocks noChangeArrowheads="1"/>
            </p:cNvSpPr>
            <p:nvPr/>
          </p:nvSpPr>
          <p:spPr bwMode="auto">
            <a:xfrm>
              <a:off x="4029075" y="4913313"/>
              <a:ext cx="67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b="1">
                  <a:solidFill>
                    <a:srgbClr val="FFFF00"/>
                  </a:solidFill>
                </a:rPr>
                <a:t>Ο5</a:t>
              </a:r>
              <a:endParaRPr lang="en-US" altLang="el-GR" b="1">
                <a:solidFill>
                  <a:srgbClr val="FFFF00"/>
                </a:solidFill>
              </a:endParaRPr>
            </a:p>
          </p:txBody>
        </p:sp>
        <p:sp>
          <p:nvSpPr>
            <p:cNvPr id="25605" name="Text Box 7"/>
            <p:cNvSpPr txBox="1">
              <a:spLocks noChangeArrowheads="1"/>
            </p:cNvSpPr>
            <p:nvPr/>
          </p:nvSpPr>
          <p:spPr bwMode="auto">
            <a:xfrm>
              <a:off x="1533525" y="4465638"/>
              <a:ext cx="1885950" cy="707886"/>
            </a:xfrm>
            <a:prstGeom prst="rect">
              <a:avLst/>
            </a:prstGeom>
            <a:solidFill>
              <a:schemeClr val="accent1"/>
            </a:solidFill>
            <a:ln w="9525" algn="ctr">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000" b="1">
                  <a:solidFill>
                    <a:srgbClr val="FFFF00"/>
                  </a:solidFill>
                  <a:latin typeface="+mn-lt"/>
                </a:rPr>
                <a:t>Ο4-5 δίσκος εκφύλιση</a:t>
              </a:r>
              <a:endParaRPr lang="en-US" altLang="el-GR" sz="2000" b="1">
                <a:solidFill>
                  <a:srgbClr val="FFFF00"/>
                </a:solidFill>
                <a:latin typeface="+mn-lt"/>
              </a:endParaRPr>
            </a:p>
          </p:txBody>
        </p:sp>
        <p:sp>
          <p:nvSpPr>
            <p:cNvPr id="25606" name="Line 8"/>
            <p:cNvSpPr>
              <a:spLocks noChangeShapeType="1"/>
            </p:cNvSpPr>
            <p:nvPr/>
          </p:nvSpPr>
          <p:spPr bwMode="auto">
            <a:xfrm flipV="1">
              <a:off x="3429000" y="4652963"/>
              <a:ext cx="638175" cy="10795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5607" name="Text Box 9"/>
            <p:cNvSpPr txBox="1">
              <a:spLocks noChangeArrowheads="1"/>
            </p:cNvSpPr>
            <p:nvPr/>
          </p:nvSpPr>
          <p:spPr bwMode="auto">
            <a:xfrm>
              <a:off x="1813466" y="3573463"/>
              <a:ext cx="1667380" cy="707886"/>
            </a:xfrm>
            <a:prstGeom prst="rect">
              <a:avLst/>
            </a:prstGeom>
            <a:solidFill>
              <a:schemeClr val="accent1"/>
            </a:solidFill>
            <a:ln w="9525" algn="ctr">
              <a:solidFill>
                <a:srgbClr val="000000"/>
              </a:solidFill>
              <a:miter lim="800000"/>
              <a:headEnd/>
              <a:tailEnd/>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2000" b="1">
                  <a:solidFill>
                    <a:srgbClr val="FFFF00"/>
                  </a:solidFill>
                  <a:latin typeface="+mn-lt"/>
                </a:rPr>
                <a:t>Ο3-4 δίσκος</a:t>
              </a:r>
            </a:p>
            <a:p>
              <a:pPr algn="ctr" eaLnBrk="1" hangingPunct="1"/>
              <a:r>
                <a:rPr lang="el-GR" altLang="el-GR" sz="2000" b="1">
                  <a:solidFill>
                    <a:srgbClr val="FFFF00"/>
                  </a:solidFill>
                  <a:latin typeface="+mn-lt"/>
                </a:rPr>
                <a:t>φυσιολογικός</a:t>
              </a:r>
              <a:endParaRPr lang="en-US" altLang="el-GR" sz="2000" b="1">
                <a:solidFill>
                  <a:srgbClr val="FFFF00"/>
                </a:solidFill>
                <a:latin typeface="+mn-lt"/>
              </a:endParaRPr>
            </a:p>
          </p:txBody>
        </p:sp>
        <p:sp>
          <p:nvSpPr>
            <p:cNvPr id="25608" name="Line 10"/>
            <p:cNvSpPr>
              <a:spLocks noChangeShapeType="1"/>
            </p:cNvSpPr>
            <p:nvPr/>
          </p:nvSpPr>
          <p:spPr bwMode="auto">
            <a:xfrm>
              <a:off x="3409950" y="3846513"/>
              <a:ext cx="914400"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5610" name="Text Box 10"/>
            <p:cNvSpPr txBox="1">
              <a:spLocks noChangeArrowheads="1"/>
            </p:cNvSpPr>
            <p:nvPr/>
          </p:nvSpPr>
          <p:spPr bwMode="auto">
            <a:xfrm>
              <a:off x="6948488" y="4005263"/>
              <a:ext cx="1727200" cy="707886"/>
            </a:xfrm>
            <a:prstGeom prst="rect">
              <a:avLst/>
            </a:prstGeom>
            <a:solidFill>
              <a:schemeClr val="accent1"/>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000" b="1">
                  <a:latin typeface="+mn-lt"/>
                </a:rPr>
                <a:t>Ρίζες νεύρων ιππουρίδα</a:t>
              </a:r>
            </a:p>
          </p:txBody>
        </p:sp>
        <p:sp>
          <p:nvSpPr>
            <p:cNvPr id="25611" name="Line 11"/>
            <p:cNvSpPr>
              <a:spLocks noChangeShapeType="1"/>
            </p:cNvSpPr>
            <p:nvPr/>
          </p:nvSpPr>
          <p:spPr bwMode="auto">
            <a:xfrm flipH="1">
              <a:off x="4932363" y="4292600"/>
              <a:ext cx="20161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2" name="Τίτλος 1"/>
          <p:cNvSpPr>
            <a:spLocks noGrp="1"/>
          </p:cNvSpPr>
          <p:nvPr>
            <p:ph type="title"/>
          </p:nvPr>
        </p:nvSpPr>
        <p:spPr>
          <a:xfrm>
            <a:off x="61784" y="116632"/>
            <a:ext cx="9082215" cy="1152128"/>
          </a:xfrm>
        </p:spPr>
        <p:txBody>
          <a:bodyPr>
            <a:noAutofit/>
          </a:bodyPr>
          <a:lstStyle/>
          <a:p>
            <a:r>
              <a:rPr lang="el-GR" dirty="0"/>
              <a:t>Μαγνητική τομογραφία ΟΜΣΣ </a:t>
            </a:r>
            <a:r>
              <a:rPr lang="el-GR" dirty="0" smtClean="0"/>
              <a:t/>
            </a:r>
            <a:br>
              <a:rPr lang="el-GR" dirty="0" smtClean="0"/>
            </a:br>
            <a:r>
              <a:rPr lang="el-GR" dirty="0" smtClean="0"/>
              <a:t>μέση </a:t>
            </a:r>
            <a:r>
              <a:rPr lang="el-GR" dirty="0"/>
              <a:t>οβελιαία </a:t>
            </a:r>
            <a:r>
              <a:rPr lang="el-GR" dirty="0" smtClean="0"/>
              <a:t>τομή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598607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eaLnBrk="1" hangingPunct="1">
              <a:defRPr/>
            </a:pPr>
            <a:r>
              <a:rPr lang="el-GR" dirty="0" smtClean="0"/>
              <a:t>Σύγκριση απεικονιστικών μεθόδων</a:t>
            </a:r>
          </a:p>
        </p:txBody>
      </p:sp>
      <p:pic>
        <p:nvPicPr>
          <p:cNvPr id="26627" name="Picture 4"/>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b="2565"/>
          <a:stretch>
            <a:fillRect/>
          </a:stretch>
        </p:blipFill>
        <p:spPr bwMode="auto">
          <a:xfrm>
            <a:off x="5652120" y="1228855"/>
            <a:ext cx="3395662" cy="4824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5" descr="LSpineLat">
            <a:hlinkClick r:id="rId3"/>
          </p:cNvPr>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205243" y="1241425"/>
            <a:ext cx="2059847" cy="4779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 Box 7"/>
          <p:cNvSpPr txBox="1">
            <a:spLocks noChangeArrowheads="1"/>
          </p:cNvSpPr>
          <p:nvPr/>
        </p:nvSpPr>
        <p:spPr bwMode="auto">
          <a:xfrm>
            <a:off x="205243" y="6019584"/>
            <a:ext cx="1728787" cy="366713"/>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Α/α ΟΜΣΣ Ρ</a:t>
            </a:r>
          </a:p>
        </p:txBody>
      </p:sp>
      <p:sp>
        <p:nvSpPr>
          <p:cNvPr id="26630" name="Text Box 8"/>
          <p:cNvSpPr txBox="1">
            <a:spLocks noChangeArrowheads="1"/>
          </p:cNvSpPr>
          <p:nvPr/>
        </p:nvSpPr>
        <p:spPr bwMode="auto">
          <a:xfrm>
            <a:off x="2365731" y="6019584"/>
            <a:ext cx="2160587"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Αξονική ΟΜΣΣ: μέση οβελιαία τομή</a:t>
            </a:r>
          </a:p>
        </p:txBody>
      </p:sp>
      <p:sp>
        <p:nvSpPr>
          <p:cNvPr id="26631" name="Text Box 9"/>
          <p:cNvSpPr txBox="1">
            <a:spLocks noChangeArrowheads="1"/>
          </p:cNvSpPr>
          <p:nvPr/>
        </p:nvSpPr>
        <p:spPr bwMode="auto">
          <a:xfrm>
            <a:off x="5652120" y="6065622"/>
            <a:ext cx="2232025"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a:latin typeface="+mn-lt"/>
              </a:rPr>
              <a:t>Μαγνητική ΟΜΣΣ: μέση οβελιαία τομή</a:t>
            </a:r>
          </a:p>
        </p:txBody>
      </p:sp>
      <p:pic>
        <p:nvPicPr>
          <p:cNvPr id="26632" name="Picture 11" descr="oms"/>
          <p:cNvPicPr>
            <a:picLocks noChangeAspect="1" noChangeArrowheads="1"/>
          </p:cNvPicPr>
          <p:nvPr/>
        </p:nvPicPr>
        <p:blipFill>
          <a:blip r:embed="rId5" cstate="print">
            <a:extLst>
              <a:ext uri="{28A0092B-C50C-407E-A947-70E740481C1C}">
                <a14:useLocalDpi xmlns:a14="http://schemas.microsoft.com/office/drawing/2010/main" val="0"/>
              </a:ext>
            </a:extLst>
          </a:blip>
          <a:srcRect l="23228" r="2362"/>
          <a:stretch>
            <a:fillRect/>
          </a:stretch>
        </p:blipFill>
        <p:spPr bwMode="auto">
          <a:xfrm>
            <a:off x="2365731" y="1241425"/>
            <a:ext cx="3180837" cy="4779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4086839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88900" indent="1588" eaLnBrk="1" hangingPunct="1">
              <a:defRPr/>
            </a:pPr>
            <a:r>
              <a:rPr lang="el-GR" dirty="0" smtClean="0"/>
              <a:t>Σκολίωση </a:t>
            </a:r>
            <a:r>
              <a:rPr lang="el-GR" sz="3000" b="0" dirty="0" smtClean="0"/>
              <a:t>1/6</a:t>
            </a:r>
          </a:p>
        </p:txBody>
      </p:sp>
      <p:sp>
        <p:nvSpPr>
          <p:cNvPr id="57347" name="Rectangle 3"/>
          <p:cNvSpPr>
            <a:spLocks noGrp="1" noChangeArrowheads="1"/>
          </p:cNvSpPr>
          <p:nvPr>
            <p:ph idx="1"/>
          </p:nvPr>
        </p:nvSpPr>
        <p:spPr>
          <a:xfrm>
            <a:off x="107504" y="1340768"/>
            <a:ext cx="3168352" cy="5517232"/>
          </a:xfrm>
        </p:spPr>
        <p:txBody>
          <a:bodyPr>
            <a:normAutofit lnSpcReduction="10000"/>
          </a:bodyPr>
          <a:lstStyle/>
          <a:p>
            <a:pPr eaLnBrk="1" hangingPunct="1">
              <a:defRPr/>
            </a:pPr>
            <a:r>
              <a:rPr lang="el-GR" dirty="0" smtClean="0"/>
              <a:t>Κυρτότητα της ΣΣ στο στεφανιαίο κυρίως επίπεδο.</a:t>
            </a:r>
          </a:p>
          <a:p>
            <a:pPr eaLnBrk="1" hangingPunct="1">
              <a:defRPr/>
            </a:pPr>
            <a:r>
              <a:rPr lang="el-GR" dirty="0" smtClean="0"/>
              <a:t>Αιτιολογία </a:t>
            </a:r>
          </a:p>
          <a:p>
            <a:pPr lvl="1" eaLnBrk="1" hangingPunct="1">
              <a:defRPr/>
            </a:pPr>
            <a:r>
              <a:rPr lang="el-GR" dirty="0" smtClean="0"/>
              <a:t>Ιδιοπαθής.</a:t>
            </a:r>
          </a:p>
          <a:p>
            <a:pPr lvl="1" eaLnBrk="1" hangingPunct="1">
              <a:defRPr/>
            </a:pPr>
            <a:r>
              <a:rPr lang="el-GR" dirty="0" smtClean="0"/>
              <a:t>Συγγενής.</a:t>
            </a:r>
          </a:p>
          <a:p>
            <a:pPr lvl="1" eaLnBrk="1" hangingPunct="1">
              <a:defRPr/>
            </a:pPr>
            <a:r>
              <a:rPr lang="el-GR" dirty="0" err="1" smtClean="0"/>
              <a:t>Νευρομυ</a:t>
            </a:r>
            <a:r>
              <a:rPr lang="el-GR" dirty="0" err="1" smtClean="0">
                <a:cs typeface="Arial" charset="0"/>
              </a:rPr>
              <a:t>ϊ</a:t>
            </a:r>
            <a:r>
              <a:rPr lang="el-GR" dirty="0" err="1" smtClean="0"/>
              <a:t>κής</a:t>
            </a:r>
            <a:r>
              <a:rPr lang="el-GR" dirty="0" smtClean="0"/>
              <a:t> αιτιολογίας.</a:t>
            </a:r>
          </a:p>
          <a:p>
            <a:pPr lvl="1" eaLnBrk="1" hangingPunct="1">
              <a:defRPr/>
            </a:pPr>
            <a:r>
              <a:rPr lang="el-GR" dirty="0" smtClean="0"/>
              <a:t>Σκελετικές δυσπλασίες.</a:t>
            </a:r>
          </a:p>
          <a:p>
            <a:pPr lvl="1" eaLnBrk="1" hangingPunct="1">
              <a:defRPr/>
            </a:pPr>
            <a:r>
              <a:rPr lang="el-GR" dirty="0" smtClean="0"/>
              <a:t>Σε συνδυασμό με όγκους.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1026" name="Picture 2" descr="File:Blausen 0785 Scoliosis 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91090"/>
            <a:ext cx="2376264" cy="4752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File:Scoliosis patient in cheneau brace correcting from 56 to 27 de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0" t="3139" r="71827" b="3345"/>
          <a:stretch/>
        </p:blipFill>
        <p:spPr bwMode="auto">
          <a:xfrm>
            <a:off x="5292080" y="1878098"/>
            <a:ext cx="2427812" cy="44289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4" descr="File:Scoliosis patient in cheneau brace correcting from 56 to 27 de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144" t="2880" r="21283" b="3809"/>
          <a:stretch/>
        </p:blipFill>
        <p:spPr bwMode="auto">
          <a:xfrm>
            <a:off x="7342822" y="1887836"/>
            <a:ext cx="1765682" cy="44192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7" name="Ομάδα 16"/>
          <p:cNvGrpSpPr/>
          <p:nvPr/>
        </p:nvGrpSpPr>
        <p:grpSpPr>
          <a:xfrm>
            <a:off x="5286169" y="548680"/>
            <a:ext cx="1787385" cy="1323439"/>
            <a:chOff x="5664935" y="763635"/>
            <a:chExt cx="1787385" cy="1323439"/>
          </a:xfrm>
        </p:grpSpPr>
        <p:sp>
          <p:nvSpPr>
            <p:cNvPr id="27654" name="Text Box 7"/>
            <p:cNvSpPr txBox="1">
              <a:spLocks noChangeArrowheads="1"/>
            </p:cNvSpPr>
            <p:nvPr/>
          </p:nvSpPr>
          <p:spPr bwMode="auto">
            <a:xfrm>
              <a:off x="5664935" y="763635"/>
              <a:ext cx="1787385" cy="1323439"/>
            </a:xfrm>
            <a:prstGeom prst="rect">
              <a:avLst/>
            </a:prstGeom>
            <a:solidFill>
              <a:schemeClr val="bg1">
                <a:lumMod val="85000"/>
              </a:schemeClr>
            </a:solidFill>
            <a:ln w="9525">
              <a:solidFill>
                <a:schemeClr val="tx1"/>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66700" eaLnBrk="1" hangingPunct="1">
                <a:spcBef>
                  <a:spcPct val="50000"/>
                </a:spcBef>
              </a:pPr>
              <a:r>
                <a:rPr lang="el-GR" altLang="el-GR" sz="2000" dirty="0">
                  <a:latin typeface="+mn-lt"/>
                </a:rPr>
                <a:t>Λοξοί </a:t>
              </a:r>
              <a:r>
                <a:rPr lang="el-GR" altLang="el-GR" sz="2000" dirty="0" smtClean="0">
                  <a:latin typeface="+mn-lt"/>
                </a:rPr>
                <a:t>ώμοι</a:t>
              </a:r>
            </a:p>
            <a:p>
              <a:pPr marL="266700" eaLnBrk="1" hangingPunct="1">
                <a:spcBef>
                  <a:spcPct val="50000"/>
                </a:spcBef>
              </a:pPr>
              <a:r>
                <a:rPr lang="el-GR" altLang="el-GR" sz="2000" dirty="0">
                  <a:latin typeface="+mn-lt"/>
                </a:rPr>
                <a:t>Κυρτή ΣΣ</a:t>
              </a:r>
            </a:p>
            <a:p>
              <a:pPr marL="266700" eaLnBrk="1" hangingPunct="1">
                <a:spcBef>
                  <a:spcPct val="50000"/>
                </a:spcBef>
              </a:pPr>
              <a:r>
                <a:rPr lang="el-GR" altLang="el-GR" sz="2000" dirty="0">
                  <a:latin typeface="+mn-lt"/>
                </a:rPr>
                <a:t>Λοξή </a:t>
              </a:r>
              <a:r>
                <a:rPr lang="el-GR" altLang="el-GR" sz="2000" dirty="0" smtClean="0">
                  <a:latin typeface="+mn-lt"/>
                </a:rPr>
                <a:t>πύελος</a:t>
              </a:r>
              <a:endParaRPr lang="el-GR" altLang="el-GR" sz="2000" dirty="0">
                <a:latin typeface="+mn-lt"/>
              </a:endParaRPr>
            </a:p>
          </p:txBody>
        </p:sp>
        <p:sp>
          <p:nvSpPr>
            <p:cNvPr id="14" name="Αστέρι 5 ακτινών 13"/>
            <p:cNvSpPr/>
            <p:nvPr/>
          </p:nvSpPr>
          <p:spPr>
            <a:xfrm>
              <a:off x="5782681" y="907651"/>
              <a:ext cx="144016" cy="144016"/>
            </a:xfrm>
            <a:prstGeom prst="star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Αστέρι 5 ακτινών 25"/>
            <p:cNvSpPr/>
            <p:nvPr/>
          </p:nvSpPr>
          <p:spPr>
            <a:xfrm>
              <a:off x="5782681" y="1353346"/>
              <a:ext cx="144016" cy="144016"/>
            </a:xfrm>
            <a:prstGeom prst="star5">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Αστέρι 5 ακτινών 26"/>
            <p:cNvSpPr/>
            <p:nvPr/>
          </p:nvSpPr>
          <p:spPr>
            <a:xfrm>
              <a:off x="5782681" y="1804540"/>
              <a:ext cx="144016" cy="144016"/>
            </a:xfrm>
            <a:prstGeom prst="star5">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8" name="Αστέρι 5 ακτινών 27"/>
          <p:cNvSpPr/>
          <p:nvPr/>
        </p:nvSpPr>
        <p:spPr>
          <a:xfrm>
            <a:off x="6012160" y="5589240"/>
            <a:ext cx="144016" cy="144016"/>
          </a:xfrm>
          <a:prstGeom prst="star5">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Αστέρι 5 ακτινών 28"/>
          <p:cNvSpPr/>
          <p:nvPr/>
        </p:nvSpPr>
        <p:spPr>
          <a:xfrm>
            <a:off x="6220295" y="4943618"/>
            <a:ext cx="144016" cy="144016"/>
          </a:xfrm>
          <a:prstGeom prst="star5">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Αστέρι 5 ακτινών 29"/>
          <p:cNvSpPr/>
          <p:nvPr/>
        </p:nvSpPr>
        <p:spPr>
          <a:xfrm>
            <a:off x="6228184" y="3645024"/>
            <a:ext cx="144016" cy="144016"/>
          </a:xfrm>
          <a:prstGeom prst="star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Rectangle 7"/>
          <p:cNvSpPr/>
          <p:nvPr/>
        </p:nvSpPr>
        <p:spPr>
          <a:xfrm>
            <a:off x="4967425" y="6307065"/>
            <a:ext cx="4285095" cy="461665"/>
          </a:xfrm>
          <a:prstGeom prst="rect">
            <a:avLst/>
          </a:prstGeom>
        </p:spPr>
        <p:txBody>
          <a:bodyPr wrap="square">
            <a:spAutoFit/>
          </a:bodyPr>
          <a:lstStyle/>
          <a:p>
            <a:r>
              <a:rPr lang="en-US" sz="1200" dirty="0" smtClean="0">
                <a:solidFill>
                  <a:schemeClr val="bg1">
                    <a:lumMod val="75000"/>
                  </a:schemeClr>
                </a:solidFill>
                <a:latin typeface="+mn-lt"/>
              </a:rPr>
              <a:t>“</a:t>
            </a:r>
            <a:r>
              <a:rPr lang="en-US" sz="1200" dirty="0">
                <a:latin typeface="+mn-lt"/>
                <a:hlinkClick r:id="rId5"/>
              </a:rPr>
              <a:t>Scoliosis patient in </a:t>
            </a:r>
            <a:r>
              <a:rPr lang="en-US" sz="1200" dirty="0" err="1">
                <a:latin typeface="+mn-lt"/>
                <a:hlinkClick r:id="rId5"/>
              </a:rPr>
              <a:t>cheneau</a:t>
            </a:r>
            <a:r>
              <a:rPr lang="en-US" sz="1200" dirty="0">
                <a:latin typeface="+mn-lt"/>
                <a:hlinkClick r:id="rId5"/>
              </a:rPr>
              <a:t> brace correcting from 56 to 27 </a:t>
            </a:r>
            <a:r>
              <a:rPr lang="en-US" sz="1200" dirty="0" err="1" smtClean="0">
                <a:latin typeface="+mn-lt"/>
                <a:hlinkClick r:id="rId5"/>
              </a:rPr>
              <a:t>deg</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u="sng" dirty="0" err="1">
                <a:latin typeface="+mn-lt"/>
                <a:hlinkClick r:id="rId6" tooltip="User:FerdinandW (page does not exist)"/>
              </a:rPr>
              <a:t>FerdinandW</a:t>
            </a:r>
            <a:r>
              <a:rPr lang="el-GR" sz="1200" dirty="0" smtClean="0">
                <a:solidFill>
                  <a:schemeClr val="bg1">
                    <a:lumMod val="75000"/>
                  </a:schemeClr>
                </a:solidFill>
                <a:latin typeface="+mn-lt"/>
              </a:rPr>
              <a:t> διαθέσιμο με άδεια </a:t>
            </a:r>
            <a:r>
              <a:rPr lang="en-US" sz="1200" dirty="0">
                <a:latin typeface="+mn-lt"/>
                <a:hlinkClick r:id="rId7"/>
              </a:rPr>
              <a:t>CC BY 2.0</a:t>
            </a:r>
            <a:endParaRPr lang="en-US" sz="1200" dirty="0">
              <a:latin typeface="+mn-lt"/>
            </a:endParaRPr>
          </a:p>
        </p:txBody>
      </p:sp>
      <p:sp>
        <p:nvSpPr>
          <p:cNvPr id="33" name="Rectangle 7"/>
          <p:cNvSpPr/>
          <p:nvPr/>
        </p:nvSpPr>
        <p:spPr>
          <a:xfrm>
            <a:off x="2987824" y="4983559"/>
            <a:ext cx="2088232" cy="646331"/>
          </a:xfrm>
          <a:prstGeom prst="rect">
            <a:avLst/>
          </a:prstGeom>
        </p:spPr>
        <p:txBody>
          <a:bodyPr wrap="square">
            <a:spAutoFit/>
          </a:bodyPr>
          <a:lstStyle/>
          <a:p>
            <a:pPr algn="ctr"/>
            <a:r>
              <a:rPr lang="en-US" sz="1200" dirty="0" smtClean="0">
                <a:solidFill>
                  <a:schemeClr val="bg1">
                    <a:lumMod val="75000"/>
                  </a:schemeClr>
                </a:solidFill>
                <a:latin typeface="+mn-lt"/>
              </a:rPr>
              <a:t>“</a:t>
            </a:r>
            <a:r>
              <a:rPr lang="en-US" sz="1200" dirty="0">
                <a:latin typeface="+mn-lt"/>
                <a:hlinkClick r:id="rId8"/>
              </a:rPr>
              <a:t>Blausen 0785 Scoliosis </a:t>
            </a:r>
            <a:r>
              <a:rPr lang="en-US" sz="1200" dirty="0" smtClean="0">
                <a:latin typeface="+mn-lt"/>
                <a:hlinkClick r:id="rId8"/>
              </a:rPr>
              <a:t>01</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dirty="0" err="1">
                <a:latin typeface="+mn-lt"/>
                <a:hlinkClick r:id="rId9" tooltip="User:BruceBlaus"/>
              </a:rPr>
              <a:t>BruceBlaus</a:t>
            </a:r>
            <a:r>
              <a:rPr lang="el-GR" sz="1200" dirty="0" smtClean="0">
                <a:solidFill>
                  <a:schemeClr val="bg1">
                    <a:lumMod val="75000"/>
                  </a:schemeClr>
                </a:solidFill>
                <a:latin typeface="+mn-lt"/>
              </a:rPr>
              <a:t> διαθέσιμο με άδεια </a:t>
            </a:r>
            <a:r>
              <a:rPr lang="en-US" sz="1200" dirty="0">
                <a:solidFill>
                  <a:schemeClr val="bg1">
                    <a:lumMod val="75000"/>
                  </a:schemeClr>
                </a:solidFill>
                <a:latin typeface="+mn-lt"/>
                <a:hlinkClick r:id="rId10"/>
              </a:rPr>
              <a:t>CC BY 3.0</a:t>
            </a:r>
            <a:endParaRPr lang="en-US" sz="1200" dirty="0">
              <a:solidFill>
                <a:schemeClr val="bg1">
                  <a:lumMod val="75000"/>
                </a:schemeClr>
              </a:solidFill>
              <a:latin typeface="+mn-lt"/>
            </a:endParaRPr>
          </a:p>
        </p:txBody>
      </p:sp>
    </p:spTree>
    <p:extLst>
      <p:ext uri="{BB962C8B-B14F-4D97-AF65-F5344CB8AC3E}">
        <p14:creationId xmlns:p14="http://schemas.microsoft.com/office/powerpoint/2010/main" val="1782142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l-GR" dirty="0" smtClean="0"/>
              <a:t>Ρόλος απεικόνισης</a:t>
            </a:r>
          </a:p>
        </p:txBody>
      </p:sp>
      <p:sp>
        <p:nvSpPr>
          <p:cNvPr id="58371" name="Rectangle 3"/>
          <p:cNvSpPr>
            <a:spLocks noGrp="1" noChangeArrowheads="1"/>
          </p:cNvSpPr>
          <p:nvPr>
            <p:ph idx="1"/>
          </p:nvPr>
        </p:nvSpPr>
        <p:spPr>
          <a:xfrm>
            <a:off x="323528" y="1340768"/>
            <a:ext cx="5184576" cy="5256584"/>
          </a:xfrm>
        </p:spPr>
        <p:txBody>
          <a:bodyPr>
            <a:normAutofit/>
          </a:bodyPr>
          <a:lstStyle/>
          <a:p>
            <a:pPr eaLnBrk="1" hangingPunct="1">
              <a:lnSpc>
                <a:spcPct val="100000"/>
              </a:lnSpc>
              <a:spcBef>
                <a:spcPts val="900"/>
              </a:spcBef>
              <a:defRPr/>
            </a:pPr>
            <a:r>
              <a:rPr lang="el-GR" sz="2500" dirty="0" smtClean="0"/>
              <a:t>Καθορισμός αιτιολογίας.</a:t>
            </a:r>
          </a:p>
          <a:p>
            <a:pPr eaLnBrk="1" hangingPunct="1">
              <a:lnSpc>
                <a:spcPct val="100000"/>
              </a:lnSpc>
              <a:spcBef>
                <a:spcPts val="900"/>
              </a:spcBef>
              <a:defRPr/>
            </a:pPr>
            <a:r>
              <a:rPr lang="el-GR" sz="2500" dirty="0" smtClean="0"/>
              <a:t>Εκτίμηση σοβαρότητας.</a:t>
            </a:r>
          </a:p>
          <a:p>
            <a:pPr lvl="1" eaLnBrk="1" hangingPunct="1">
              <a:lnSpc>
                <a:spcPct val="100000"/>
              </a:lnSpc>
              <a:spcBef>
                <a:spcPts val="900"/>
              </a:spcBef>
              <a:defRPr/>
            </a:pPr>
            <a:r>
              <a:rPr lang="el-GR" sz="2300" dirty="0" smtClean="0"/>
              <a:t>Τρόπος αντιμετώπισης.</a:t>
            </a:r>
          </a:p>
          <a:p>
            <a:pPr eaLnBrk="1" hangingPunct="1">
              <a:lnSpc>
                <a:spcPct val="100000"/>
              </a:lnSpc>
              <a:spcBef>
                <a:spcPts val="900"/>
              </a:spcBef>
              <a:defRPr/>
            </a:pPr>
            <a:r>
              <a:rPr lang="el-GR" sz="2500" dirty="0" smtClean="0"/>
              <a:t>Παρακολούθηση θεραπείας.</a:t>
            </a:r>
          </a:p>
          <a:p>
            <a:pPr eaLnBrk="1" hangingPunct="1">
              <a:lnSpc>
                <a:spcPct val="100000"/>
              </a:lnSpc>
              <a:spcBef>
                <a:spcPts val="900"/>
              </a:spcBef>
              <a:defRPr/>
            </a:pPr>
            <a:r>
              <a:rPr lang="el-GR" sz="2500" dirty="0" smtClean="0"/>
              <a:t>Λήψεις .</a:t>
            </a:r>
          </a:p>
          <a:p>
            <a:pPr lvl="1" eaLnBrk="1" hangingPunct="1">
              <a:lnSpc>
                <a:spcPct val="100000"/>
              </a:lnSpc>
              <a:spcBef>
                <a:spcPts val="900"/>
              </a:spcBef>
              <a:defRPr/>
            </a:pPr>
            <a:r>
              <a:rPr lang="el-GR" sz="2300" dirty="0" smtClean="0"/>
              <a:t>Πρόσθια και πλάγια ΘΜΣΣ + ΟΜΣΣ.</a:t>
            </a:r>
          </a:p>
          <a:p>
            <a:pPr lvl="1" eaLnBrk="1" hangingPunct="1">
              <a:lnSpc>
                <a:spcPct val="100000"/>
              </a:lnSpc>
              <a:spcBef>
                <a:spcPts val="900"/>
              </a:spcBef>
              <a:defRPr/>
            </a:pPr>
            <a:r>
              <a:rPr lang="el-GR" sz="2300" dirty="0" smtClean="0"/>
              <a:t>Σε ένα φιλμ.</a:t>
            </a:r>
          </a:p>
          <a:p>
            <a:pPr lvl="1" eaLnBrk="1" hangingPunct="1">
              <a:lnSpc>
                <a:spcPct val="100000"/>
              </a:lnSpc>
              <a:spcBef>
                <a:spcPts val="900"/>
              </a:spcBef>
              <a:defRPr/>
            </a:pPr>
            <a:r>
              <a:rPr lang="el-GR" sz="2300" dirty="0" smtClean="0"/>
              <a:t>Εξεταζόμενος όρθιος.</a:t>
            </a:r>
          </a:p>
          <a:p>
            <a:pPr lvl="1" eaLnBrk="1" hangingPunct="1">
              <a:lnSpc>
                <a:spcPct val="100000"/>
              </a:lnSpc>
              <a:spcBef>
                <a:spcPts val="900"/>
              </a:spcBef>
              <a:defRPr/>
            </a:pPr>
            <a:r>
              <a:rPr lang="el-GR" sz="2300" dirty="0" smtClean="0"/>
              <a:t>Σε ειδικές περιπτώσεις αξονική ή μαγνητική τομογραφία.</a:t>
            </a:r>
          </a:p>
        </p:txBody>
      </p:sp>
      <p:sp>
        <p:nvSpPr>
          <p:cNvPr id="28677" name="Text Box 6"/>
          <p:cNvSpPr txBox="1">
            <a:spLocks noChangeArrowheads="1"/>
          </p:cNvSpPr>
          <p:nvPr/>
        </p:nvSpPr>
        <p:spPr bwMode="auto">
          <a:xfrm>
            <a:off x="5724128" y="6093296"/>
            <a:ext cx="3150865" cy="369332"/>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smtClean="0">
                <a:latin typeface="+mn-lt"/>
              </a:rPr>
              <a:t>Α/α ΟΜΣΣ </a:t>
            </a:r>
            <a:r>
              <a:rPr lang="el-GR" altLang="el-GR" b="1" dirty="0">
                <a:latin typeface="+mn-lt"/>
              </a:rPr>
              <a:t>πρόσθια: </a:t>
            </a:r>
            <a:r>
              <a:rPr lang="el-GR" altLang="el-GR" b="1" dirty="0" smtClean="0">
                <a:latin typeface="+mn-lt"/>
              </a:rPr>
              <a:t>Σκολίωση</a:t>
            </a:r>
            <a:endParaRPr lang="el-GR" altLang="el-GR" b="1"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141314" name="Picture 2" descr="File:Scoliosis.jpg"/>
          <p:cNvPicPr>
            <a:picLocks noChangeAspect="1" noChangeArrowheads="1"/>
          </p:cNvPicPr>
          <p:nvPr/>
        </p:nvPicPr>
        <p:blipFill>
          <a:blip r:embed="rId2" cstate="print"/>
          <a:srcRect/>
          <a:stretch>
            <a:fillRect/>
          </a:stretch>
        </p:blipFill>
        <p:spPr bwMode="auto">
          <a:xfrm>
            <a:off x="5681710" y="290238"/>
            <a:ext cx="3171825" cy="5705476"/>
          </a:xfrm>
          <a:prstGeom prst="rect">
            <a:avLst/>
          </a:prstGeom>
          <a:noFill/>
        </p:spPr>
      </p:pic>
      <p:sp>
        <p:nvSpPr>
          <p:cNvPr id="8" name="Rectangle 7"/>
          <p:cNvSpPr/>
          <p:nvPr/>
        </p:nvSpPr>
        <p:spPr>
          <a:xfrm>
            <a:off x="6444208" y="6453336"/>
            <a:ext cx="2016224" cy="276999"/>
          </a:xfrm>
          <a:prstGeom prst="rect">
            <a:avLst/>
          </a:prstGeom>
        </p:spPr>
        <p:txBody>
          <a:bodyPr wrap="square">
            <a:spAutoFit/>
          </a:bodyPr>
          <a:lstStyle/>
          <a:p>
            <a:r>
              <a:rPr lang="en-US" sz="1200" dirty="0" smtClean="0">
                <a:hlinkClick r:id="rId3"/>
              </a:rPr>
              <a:t>commons.wikimedia.org</a:t>
            </a:r>
            <a:endParaRPr lang="en-US" dirty="0"/>
          </a:p>
        </p:txBody>
      </p:sp>
    </p:spTree>
    <p:extLst>
      <p:ext uri="{BB962C8B-B14F-4D97-AF65-F5344CB8AC3E}">
        <p14:creationId xmlns:p14="http://schemas.microsoft.com/office/powerpoint/2010/main" val="3623322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784" y="116632"/>
            <a:ext cx="4977635" cy="1152128"/>
          </a:xfrm>
        </p:spPr>
        <p:txBody>
          <a:bodyPr/>
          <a:lstStyle/>
          <a:p>
            <a:r>
              <a:rPr lang="el-GR" dirty="0">
                <a:solidFill>
                  <a:prstClr val="white"/>
                </a:solidFill>
              </a:rPr>
              <a:t>Σκολίωση </a:t>
            </a:r>
            <a:r>
              <a:rPr lang="el-GR" sz="3000" b="0" dirty="0" smtClean="0">
                <a:solidFill>
                  <a:prstClr val="white"/>
                </a:solidFill>
              </a:rPr>
              <a:t>2/6</a:t>
            </a:r>
            <a:endParaRPr lang="el-GR" dirty="0"/>
          </a:p>
        </p:txBody>
      </p:sp>
      <p:sp>
        <p:nvSpPr>
          <p:cNvPr id="59399" name="Rectangle 7"/>
          <p:cNvSpPr>
            <a:spLocks noGrp="1" noChangeArrowheads="1"/>
          </p:cNvSpPr>
          <p:nvPr>
            <p:ph idx="1"/>
          </p:nvPr>
        </p:nvSpPr>
        <p:spPr>
          <a:xfrm>
            <a:off x="323528" y="1340768"/>
            <a:ext cx="3960440" cy="1368152"/>
          </a:xfrm>
        </p:spPr>
        <p:txBody>
          <a:bodyPr/>
          <a:lstStyle/>
          <a:p>
            <a:pPr eaLnBrk="1" hangingPunct="1">
              <a:defRPr/>
            </a:pPr>
            <a:r>
              <a:rPr lang="el-GR" dirty="0" smtClean="0"/>
              <a:t>Αξονική τομογραφία</a:t>
            </a:r>
          </a:p>
          <a:p>
            <a:pPr lvl="1" eaLnBrk="1" hangingPunct="1">
              <a:defRPr/>
            </a:pPr>
            <a:r>
              <a:rPr lang="el-GR" dirty="0" smtClean="0"/>
              <a:t>Στροφή του σπονδύλου</a:t>
            </a:r>
          </a:p>
        </p:txBody>
      </p:sp>
      <p:sp>
        <p:nvSpPr>
          <p:cNvPr id="59400" name="Rectangle 8"/>
          <p:cNvSpPr>
            <a:spLocks noGrp="1" noChangeArrowheads="1"/>
          </p:cNvSpPr>
          <p:nvPr>
            <p:ph type="body" sz="half" idx="4294967295"/>
          </p:nvPr>
        </p:nvSpPr>
        <p:spPr>
          <a:xfrm>
            <a:off x="4939901" y="548680"/>
            <a:ext cx="4074864" cy="1295549"/>
          </a:xfrm>
        </p:spPr>
        <p:txBody>
          <a:bodyPr>
            <a:normAutofit/>
          </a:bodyPr>
          <a:lstStyle/>
          <a:p>
            <a:pPr eaLnBrk="1" hangingPunct="1">
              <a:spcBef>
                <a:spcPts val="600"/>
              </a:spcBef>
              <a:defRPr/>
            </a:pPr>
            <a:r>
              <a:rPr lang="el-GR" sz="2400" dirty="0" smtClean="0">
                <a:solidFill>
                  <a:schemeClr val="bg1"/>
                </a:solidFill>
              </a:rPr>
              <a:t>Μαγνητική τομογραφία</a:t>
            </a:r>
          </a:p>
          <a:p>
            <a:pPr lvl="1" eaLnBrk="1" hangingPunct="1">
              <a:spcBef>
                <a:spcPts val="600"/>
              </a:spcBef>
              <a:buFont typeface="Courier New" panose="02070309020205020404" pitchFamily="49" charset="0"/>
              <a:buChar char="o"/>
              <a:defRPr/>
            </a:pPr>
            <a:r>
              <a:rPr lang="el-GR" sz="2400" dirty="0" smtClean="0">
                <a:solidFill>
                  <a:schemeClr val="bg1"/>
                </a:solidFill>
              </a:rPr>
              <a:t>Παραμόρφωση</a:t>
            </a:r>
          </a:p>
        </p:txBody>
      </p:sp>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916832"/>
            <a:ext cx="3889375" cy="4621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5"/>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277162" y="3353519"/>
            <a:ext cx="4787900" cy="3184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568591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l-GR" dirty="0">
                <a:solidFill>
                  <a:prstClr val="white"/>
                </a:solidFill>
              </a:rPr>
              <a:t>Σκολίωση </a:t>
            </a:r>
            <a:r>
              <a:rPr lang="el-GR" sz="3000" b="0" dirty="0" smtClean="0">
                <a:solidFill>
                  <a:prstClr val="white"/>
                </a:solidFill>
              </a:rPr>
              <a:t>3/6</a:t>
            </a:r>
            <a:endParaRPr lang="el-GR" dirty="0" smtClean="0"/>
          </a:p>
        </p:txBody>
      </p:sp>
      <p:sp>
        <p:nvSpPr>
          <p:cNvPr id="25621" name="Rectangle 21"/>
          <p:cNvSpPr>
            <a:spLocks noGrp="1" noChangeArrowheads="1"/>
          </p:cNvSpPr>
          <p:nvPr>
            <p:ph idx="1"/>
          </p:nvPr>
        </p:nvSpPr>
        <p:spPr/>
        <p:txBody>
          <a:bodyPr/>
          <a:lstStyle/>
          <a:p>
            <a:pPr eaLnBrk="1" hangingPunct="1">
              <a:defRPr/>
            </a:pPr>
            <a:r>
              <a:rPr lang="el-GR" sz="2800" dirty="0" smtClean="0"/>
              <a:t>Μέτρηση γωνιών για εκτίμηση σοβαρότητας</a:t>
            </a:r>
          </a:p>
        </p:txBody>
      </p:sp>
      <p:sp>
        <p:nvSpPr>
          <p:cNvPr id="30726" name="AutoShape 23"/>
          <p:cNvSpPr>
            <a:spLocks noChangeArrowheads="1"/>
          </p:cNvSpPr>
          <p:nvPr/>
        </p:nvSpPr>
        <p:spPr bwMode="auto">
          <a:xfrm>
            <a:off x="3635375" y="5516612"/>
            <a:ext cx="2160761" cy="792163"/>
          </a:xfrm>
          <a:prstGeom prst="leftArrow">
            <a:avLst>
              <a:gd name="adj1" fmla="val 49898"/>
              <a:gd name="adj2" fmla="val 6573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b="1" dirty="0" smtClean="0"/>
              <a:t>      </a:t>
            </a:r>
            <a:r>
              <a:rPr lang="el-GR" altLang="el-GR" b="1" dirty="0"/>
              <a:t>2 </a:t>
            </a:r>
            <a:r>
              <a:rPr lang="el-GR" altLang="el-GR" b="1" dirty="0" smtClean="0"/>
              <a:t>κυρτότητες</a:t>
            </a:r>
            <a:endParaRPr lang="el-GR" altLang="el-GR" b="1" dirty="0"/>
          </a:p>
        </p:txBody>
      </p:sp>
      <p:sp>
        <p:nvSpPr>
          <p:cNvPr id="30727" name="AutoShape 25"/>
          <p:cNvSpPr>
            <a:spLocks noChangeArrowheads="1"/>
          </p:cNvSpPr>
          <p:nvPr/>
        </p:nvSpPr>
        <p:spPr bwMode="auto">
          <a:xfrm>
            <a:off x="3779912" y="3068911"/>
            <a:ext cx="2087488" cy="10795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b="1" dirty="0"/>
              <a:t>1 κυρτότητα</a:t>
            </a:r>
          </a:p>
        </p:txBody>
      </p:sp>
      <p:grpSp>
        <p:nvGrpSpPr>
          <p:cNvPr id="4" name="Ομάδα 3"/>
          <p:cNvGrpSpPr/>
          <p:nvPr/>
        </p:nvGrpSpPr>
        <p:grpSpPr>
          <a:xfrm>
            <a:off x="5867400" y="2814911"/>
            <a:ext cx="3025775" cy="3754437"/>
            <a:chOff x="5867400" y="2814911"/>
            <a:chExt cx="3025775" cy="3754437"/>
          </a:xfrm>
        </p:grpSpPr>
        <p:pic>
          <p:nvPicPr>
            <p:cNvPr id="30724" name="Picture 7" descr="Curve Measurements"/>
            <p:cNvPicPr>
              <a:picLocks noChangeAspect="1" noChangeArrowheads="1"/>
            </p:cNvPicPr>
            <p:nvPr/>
          </p:nvPicPr>
          <p:blipFill>
            <a:blip r:embed="rId2" cstate="print">
              <a:lum contrast="-6000"/>
              <a:extLst>
                <a:ext uri="{28A0092B-C50C-407E-A947-70E740481C1C}">
                  <a14:useLocalDpi xmlns:a14="http://schemas.microsoft.com/office/drawing/2010/main" val="0"/>
                </a:ext>
              </a:extLst>
            </a:blip>
            <a:srcRect/>
            <a:stretch>
              <a:fillRect/>
            </a:stretch>
          </p:blipFill>
          <p:spPr bwMode="auto">
            <a:xfrm>
              <a:off x="5867400" y="2814911"/>
              <a:ext cx="3025775" cy="3754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27" name="AutoShape 27"/>
            <p:cNvSpPr>
              <a:spLocks noChangeArrowheads="1"/>
            </p:cNvSpPr>
            <p:nvPr/>
          </p:nvSpPr>
          <p:spPr bwMode="auto">
            <a:xfrm>
              <a:off x="6660232" y="4509120"/>
              <a:ext cx="215900" cy="215900"/>
            </a:xfrm>
            <a:prstGeom prst="star5">
              <a:avLst/>
            </a:prstGeom>
            <a:solidFill>
              <a:schemeClr val="accent1"/>
            </a:solidFill>
            <a:ln w="9525">
              <a:solidFill>
                <a:schemeClr val="bg1"/>
              </a:solidFill>
              <a:miter lim="800000"/>
              <a:headEnd/>
              <a:tailEnd/>
            </a:ln>
            <a:effectLst/>
          </p:spPr>
          <p:txBody>
            <a:bodyPr wrap="none" anchor="ctr"/>
            <a:lstStyle/>
            <a:p>
              <a:pPr>
                <a:defRPr/>
              </a:pPr>
              <a:endParaRPr lang="en-US"/>
            </a:p>
          </p:txBody>
        </p:sp>
      </p:grpSp>
      <p:grpSp>
        <p:nvGrpSpPr>
          <p:cNvPr id="3" name="Ομάδα 2"/>
          <p:cNvGrpSpPr/>
          <p:nvPr/>
        </p:nvGrpSpPr>
        <p:grpSpPr>
          <a:xfrm>
            <a:off x="539750" y="2060848"/>
            <a:ext cx="3094038" cy="4508500"/>
            <a:chOff x="539750" y="2060848"/>
            <a:chExt cx="3094038" cy="4508500"/>
          </a:xfrm>
        </p:grpSpPr>
        <p:pic>
          <p:nvPicPr>
            <p:cNvPr id="3072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060848"/>
              <a:ext cx="3094038" cy="4508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626" name="AutoShape 26"/>
            <p:cNvSpPr>
              <a:spLocks noChangeArrowheads="1"/>
            </p:cNvSpPr>
            <p:nvPr/>
          </p:nvSpPr>
          <p:spPr bwMode="auto">
            <a:xfrm>
              <a:off x="1331913" y="5229200"/>
              <a:ext cx="215900" cy="215900"/>
            </a:xfrm>
            <a:prstGeom prst="star5">
              <a:avLst/>
            </a:prstGeom>
            <a:solidFill>
              <a:schemeClr val="accent1"/>
            </a:solidFill>
            <a:ln w="9525">
              <a:solidFill>
                <a:schemeClr val="bg1"/>
              </a:solidFill>
              <a:miter lim="800000"/>
              <a:headEnd/>
              <a:tailEnd/>
            </a:ln>
            <a:effectLst/>
          </p:spPr>
          <p:txBody>
            <a:bodyPr wrap="none" anchor="ctr"/>
            <a:lstStyle/>
            <a:p>
              <a:pPr>
                <a:defRPr/>
              </a:pPr>
              <a:endParaRPr lang="en-US"/>
            </a:p>
          </p:txBody>
        </p:sp>
        <p:sp>
          <p:nvSpPr>
            <p:cNvPr id="25628" name="AutoShape 28"/>
            <p:cNvSpPr>
              <a:spLocks noChangeArrowheads="1"/>
            </p:cNvSpPr>
            <p:nvPr/>
          </p:nvSpPr>
          <p:spPr bwMode="auto">
            <a:xfrm>
              <a:off x="3114121" y="3408112"/>
              <a:ext cx="215900" cy="215900"/>
            </a:xfrm>
            <a:prstGeom prst="star5">
              <a:avLst/>
            </a:prstGeom>
            <a:solidFill>
              <a:schemeClr val="accent1"/>
            </a:solidFill>
            <a:ln w="9525">
              <a:solidFill>
                <a:schemeClr val="bg1"/>
              </a:solidFill>
              <a:miter lim="800000"/>
              <a:headEnd/>
              <a:tailEnd/>
            </a:ln>
            <a:effectLst/>
          </p:spPr>
          <p:txBody>
            <a:bodyPr wrap="none" anchor="ctr"/>
            <a:lstStyle/>
            <a:p>
              <a:pPr>
                <a:defRPr/>
              </a:pPr>
              <a:endParaRPr lang="en-US"/>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721236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Σκολίωση </a:t>
            </a:r>
            <a:r>
              <a:rPr lang="el-GR" sz="3000" b="0" dirty="0" smtClean="0">
                <a:solidFill>
                  <a:prstClr val="white"/>
                </a:solidFill>
              </a:rPr>
              <a:t>4/6</a:t>
            </a:r>
            <a:endParaRPr lang="el-GR" dirty="0"/>
          </a:p>
        </p:txBody>
      </p:sp>
      <p:sp>
        <p:nvSpPr>
          <p:cNvPr id="63491" name="Rectangle 3"/>
          <p:cNvSpPr>
            <a:spLocks noGrp="1" noChangeArrowheads="1"/>
          </p:cNvSpPr>
          <p:nvPr>
            <p:ph idx="1"/>
          </p:nvPr>
        </p:nvSpPr>
        <p:spPr>
          <a:xfrm>
            <a:off x="323528" y="1340768"/>
            <a:ext cx="3600400" cy="1042924"/>
          </a:xfrm>
        </p:spPr>
        <p:txBody>
          <a:bodyPr>
            <a:normAutofit/>
          </a:bodyPr>
          <a:lstStyle/>
          <a:p>
            <a:pPr eaLnBrk="1" hangingPunct="1">
              <a:defRPr/>
            </a:pPr>
            <a:r>
              <a:rPr lang="el-GR" sz="2600" dirty="0" smtClean="0"/>
              <a:t>Πόσες κυρτότητες βλέπετε ?</a:t>
            </a:r>
          </a:p>
        </p:txBody>
      </p:sp>
      <p:pic>
        <p:nvPicPr>
          <p:cNvPr id="31748" name="Picture 4"/>
          <p:cNvPicPr>
            <a:picLocks noChangeAspect="1" noChangeArrowheads="1"/>
          </p:cNvPicPr>
          <p:nvPr/>
        </p:nvPicPr>
        <p:blipFill>
          <a:blip r:embed="rId3" cstate="print">
            <a:lum bright="12000" contrast="6000"/>
            <a:grayscl/>
            <a:extLst>
              <a:ext uri="{28A0092B-C50C-407E-A947-70E740481C1C}">
                <a14:useLocalDpi xmlns:a14="http://schemas.microsoft.com/office/drawing/2010/main" val="0"/>
              </a:ext>
            </a:extLst>
          </a:blip>
          <a:srcRect/>
          <a:stretch>
            <a:fillRect/>
          </a:stretch>
        </p:blipFill>
        <p:spPr bwMode="auto">
          <a:xfrm>
            <a:off x="4355976" y="183229"/>
            <a:ext cx="4756586" cy="63421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9" name="Rectangle 5"/>
          <p:cNvSpPr>
            <a:spLocks noChangeArrowheads="1"/>
          </p:cNvSpPr>
          <p:nvPr/>
        </p:nvSpPr>
        <p:spPr bwMode="auto">
          <a:xfrm>
            <a:off x="6093260" y="6525344"/>
            <a:ext cx="12820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1200" dirty="0" smtClean="0">
                <a:latin typeface="+mn-lt"/>
                <a:hlinkClick r:id="rId4"/>
              </a:rPr>
              <a:t>goldbamboo.com</a:t>
            </a:r>
            <a:endParaRPr lang="el-GR" altLang="el-GR" sz="1200" dirty="0">
              <a:latin typeface="+mn-lt"/>
            </a:endParaRPr>
          </a:p>
        </p:txBody>
      </p:sp>
      <p:sp>
        <p:nvSpPr>
          <p:cNvPr id="31751" name="Text Box 7"/>
          <p:cNvSpPr txBox="1">
            <a:spLocks noChangeArrowheads="1"/>
          </p:cNvSpPr>
          <p:nvPr/>
        </p:nvSpPr>
        <p:spPr bwMode="auto">
          <a:xfrm>
            <a:off x="683394" y="6165304"/>
            <a:ext cx="3384550"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Χρήση νάρθηκα σε μέσο βαθμό σκολίωσης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pic>
        <p:nvPicPr>
          <p:cNvPr id="2050" name="Picture 2" descr="File:Scoliosis patient in cheneau brace correcting from 56 to 27 de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062" t="3225" r="44773" b="3350"/>
          <a:stretch/>
        </p:blipFill>
        <p:spPr bwMode="auto">
          <a:xfrm>
            <a:off x="699189" y="2393425"/>
            <a:ext cx="1917576" cy="3737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File:Scoliosis patient in cheneau brace correcting from 56 to 27 de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606" t="2522" r="1103" b="3809"/>
          <a:stretch/>
        </p:blipFill>
        <p:spPr bwMode="auto">
          <a:xfrm>
            <a:off x="2633697" y="2383692"/>
            <a:ext cx="1393795" cy="37472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7"/>
          <p:cNvSpPr/>
          <p:nvPr/>
        </p:nvSpPr>
        <p:spPr>
          <a:xfrm rot="16200000">
            <a:off x="-1644574" y="3900555"/>
            <a:ext cx="4285095" cy="461665"/>
          </a:xfrm>
          <a:prstGeom prst="rect">
            <a:avLst/>
          </a:prstGeom>
        </p:spPr>
        <p:txBody>
          <a:bodyPr wrap="square">
            <a:spAutoFit/>
          </a:bodyPr>
          <a:lstStyle/>
          <a:p>
            <a:r>
              <a:rPr lang="en-US" sz="1200" dirty="0" smtClean="0">
                <a:solidFill>
                  <a:schemeClr val="bg1">
                    <a:lumMod val="75000"/>
                  </a:schemeClr>
                </a:solidFill>
                <a:latin typeface="+mn-lt"/>
              </a:rPr>
              <a:t>“</a:t>
            </a:r>
            <a:r>
              <a:rPr lang="en-US" sz="1200" dirty="0">
                <a:latin typeface="+mn-lt"/>
                <a:hlinkClick r:id="rId6"/>
              </a:rPr>
              <a:t>Scoliosis patient in </a:t>
            </a:r>
            <a:r>
              <a:rPr lang="en-US" sz="1200" dirty="0" err="1">
                <a:latin typeface="+mn-lt"/>
                <a:hlinkClick r:id="rId6"/>
              </a:rPr>
              <a:t>cheneau</a:t>
            </a:r>
            <a:r>
              <a:rPr lang="en-US" sz="1200" dirty="0">
                <a:latin typeface="+mn-lt"/>
                <a:hlinkClick r:id="rId6"/>
              </a:rPr>
              <a:t> brace correcting from 56 to 27 </a:t>
            </a:r>
            <a:r>
              <a:rPr lang="en-US" sz="1200" dirty="0" err="1" smtClean="0">
                <a:latin typeface="+mn-lt"/>
                <a:hlinkClick r:id="rId6"/>
              </a:rPr>
              <a:t>deg</a:t>
            </a:r>
            <a:r>
              <a:rPr lang="en-US" sz="1200" dirty="0" smtClean="0">
                <a:solidFill>
                  <a:schemeClr val="bg1">
                    <a:lumMod val="75000"/>
                  </a:schemeClr>
                </a:solidFill>
                <a:latin typeface="+mn-lt"/>
              </a:rPr>
              <a:t>”, </a:t>
            </a:r>
            <a:r>
              <a:rPr lang="el-GR" sz="1200" dirty="0" smtClean="0">
                <a:solidFill>
                  <a:schemeClr val="bg1">
                    <a:lumMod val="75000"/>
                  </a:schemeClr>
                </a:solidFill>
                <a:latin typeface="+mn-lt"/>
              </a:rPr>
              <a:t>από</a:t>
            </a:r>
            <a:r>
              <a:rPr lang="en-US" sz="1200" dirty="0" smtClean="0">
                <a:solidFill>
                  <a:schemeClr val="bg1">
                    <a:lumMod val="75000"/>
                  </a:schemeClr>
                </a:solidFill>
                <a:latin typeface="+mn-lt"/>
              </a:rPr>
              <a:t> </a:t>
            </a:r>
            <a:r>
              <a:rPr lang="en-US" sz="1200" u="sng" dirty="0" err="1">
                <a:latin typeface="+mn-lt"/>
                <a:hlinkClick r:id="rId7" tooltip="User:FerdinandW (page does not exist)"/>
              </a:rPr>
              <a:t>FerdinandW</a:t>
            </a:r>
            <a:r>
              <a:rPr lang="el-GR" sz="1200" dirty="0" smtClean="0">
                <a:solidFill>
                  <a:schemeClr val="bg1">
                    <a:lumMod val="75000"/>
                  </a:schemeClr>
                </a:solidFill>
                <a:latin typeface="+mn-lt"/>
              </a:rPr>
              <a:t> διαθέσιμο με άδεια </a:t>
            </a:r>
            <a:r>
              <a:rPr lang="en-US" sz="1200" dirty="0">
                <a:latin typeface="+mn-lt"/>
                <a:hlinkClick r:id="rId8"/>
              </a:rPr>
              <a:t>CC BY 2.0</a:t>
            </a:r>
            <a:endParaRPr lang="en-US" sz="1200" dirty="0">
              <a:latin typeface="+mn-lt"/>
            </a:endParaRPr>
          </a:p>
        </p:txBody>
      </p:sp>
    </p:spTree>
    <p:extLst>
      <p:ext uri="{BB962C8B-B14F-4D97-AF65-F5344CB8AC3E}">
        <p14:creationId xmlns:p14="http://schemas.microsoft.com/office/powerpoint/2010/main" val="154159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l-GR" smtClean="0"/>
              <a:t>Ανατομία ΑΜΣΣ</a:t>
            </a:r>
          </a:p>
        </p:txBody>
      </p:sp>
      <p:grpSp>
        <p:nvGrpSpPr>
          <p:cNvPr id="3" name="Ομάδα 2"/>
          <p:cNvGrpSpPr/>
          <p:nvPr/>
        </p:nvGrpSpPr>
        <p:grpSpPr>
          <a:xfrm>
            <a:off x="144537" y="2032000"/>
            <a:ext cx="3635375" cy="2808288"/>
            <a:chOff x="0" y="2032000"/>
            <a:chExt cx="3635375" cy="2808288"/>
          </a:xfrm>
        </p:grpSpPr>
        <p:pic>
          <p:nvPicPr>
            <p:cNvPr id="51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l="28912" t="30765" r="28656" b="31880"/>
            <a:stretch>
              <a:fillRect/>
            </a:stretch>
          </p:blipFill>
          <p:spPr bwMode="auto">
            <a:xfrm>
              <a:off x="0" y="2032000"/>
              <a:ext cx="3635375" cy="2808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 Box 8"/>
            <p:cNvSpPr txBox="1">
              <a:spLocks noChangeArrowheads="1"/>
            </p:cNvSpPr>
            <p:nvPr/>
          </p:nvSpPr>
          <p:spPr bwMode="auto">
            <a:xfrm>
              <a:off x="2339975" y="2032000"/>
              <a:ext cx="1295400" cy="366713"/>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Α1 άτλας</a:t>
              </a:r>
            </a:p>
          </p:txBody>
        </p:sp>
        <p:sp>
          <p:nvSpPr>
            <p:cNvPr id="5126" name="Text Box 9"/>
            <p:cNvSpPr txBox="1">
              <a:spLocks noChangeArrowheads="1"/>
            </p:cNvSpPr>
            <p:nvPr/>
          </p:nvSpPr>
          <p:spPr bwMode="auto">
            <a:xfrm>
              <a:off x="2195513" y="3271838"/>
              <a:ext cx="1368425" cy="366712"/>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latin typeface="+mn-lt"/>
                </a:rPr>
                <a:t>Α2 άξονας</a:t>
              </a:r>
            </a:p>
          </p:txBody>
        </p:sp>
        <p:sp>
          <p:nvSpPr>
            <p:cNvPr id="5127" name="Text Box 10"/>
            <p:cNvSpPr txBox="1">
              <a:spLocks noChangeArrowheads="1"/>
            </p:cNvSpPr>
            <p:nvPr/>
          </p:nvSpPr>
          <p:spPr bwMode="auto">
            <a:xfrm>
              <a:off x="0" y="3271838"/>
              <a:ext cx="1187450" cy="366712"/>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οδόντας</a:t>
              </a:r>
            </a:p>
          </p:txBody>
        </p:sp>
      </p:grpSp>
      <p:grpSp>
        <p:nvGrpSpPr>
          <p:cNvPr id="4" name="Ομάδα 3"/>
          <p:cNvGrpSpPr/>
          <p:nvPr/>
        </p:nvGrpSpPr>
        <p:grpSpPr>
          <a:xfrm>
            <a:off x="3851920" y="1628775"/>
            <a:ext cx="5167313" cy="3765550"/>
            <a:chOff x="3997325" y="1628775"/>
            <a:chExt cx="5167313" cy="3765550"/>
          </a:xfrm>
        </p:grpSpPr>
        <p:pic>
          <p:nvPicPr>
            <p:cNvPr id="512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17"/>
            <a:stretch>
              <a:fillRect/>
            </a:stretch>
          </p:blipFill>
          <p:spPr bwMode="auto">
            <a:xfrm>
              <a:off x="4606925" y="1628775"/>
              <a:ext cx="4537075" cy="3765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8" name="Text Box 11"/>
            <p:cNvSpPr txBox="1">
              <a:spLocks noChangeArrowheads="1"/>
            </p:cNvSpPr>
            <p:nvPr/>
          </p:nvSpPr>
          <p:spPr bwMode="auto">
            <a:xfrm>
              <a:off x="5435600" y="1628775"/>
              <a:ext cx="2808288" cy="3667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b="1">
                  <a:solidFill>
                    <a:schemeClr val="bg1"/>
                  </a:solidFill>
                </a:rPr>
                <a:t>Α4 εκ των άνω</a:t>
              </a:r>
            </a:p>
          </p:txBody>
        </p:sp>
        <p:sp>
          <p:nvSpPr>
            <p:cNvPr id="5129" name="Text Box 12"/>
            <p:cNvSpPr txBox="1">
              <a:spLocks noChangeArrowheads="1"/>
            </p:cNvSpPr>
            <p:nvPr/>
          </p:nvSpPr>
          <p:spPr bwMode="auto">
            <a:xfrm>
              <a:off x="7380288" y="1989138"/>
              <a:ext cx="1079500" cy="366712"/>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Σώμα</a:t>
              </a:r>
            </a:p>
          </p:txBody>
        </p:sp>
        <p:sp>
          <p:nvSpPr>
            <p:cNvPr id="5130" name="Text Box 13"/>
            <p:cNvSpPr txBox="1">
              <a:spLocks noChangeArrowheads="1"/>
            </p:cNvSpPr>
            <p:nvPr/>
          </p:nvSpPr>
          <p:spPr bwMode="auto">
            <a:xfrm>
              <a:off x="7435850" y="3717032"/>
              <a:ext cx="1728788" cy="923330"/>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Εγκάρσιο τρήμα σπονδυλική αρτ. &amp; φλέβα</a:t>
              </a:r>
            </a:p>
          </p:txBody>
        </p:sp>
        <p:sp>
          <p:nvSpPr>
            <p:cNvPr id="5131" name="Text Box 14"/>
            <p:cNvSpPr txBox="1">
              <a:spLocks noChangeArrowheads="1"/>
            </p:cNvSpPr>
            <p:nvPr/>
          </p:nvSpPr>
          <p:spPr bwMode="auto">
            <a:xfrm>
              <a:off x="4859338" y="4292600"/>
              <a:ext cx="1584325" cy="641350"/>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Νωτιαίος μυελός</a:t>
              </a:r>
            </a:p>
          </p:txBody>
        </p:sp>
        <p:sp>
          <p:nvSpPr>
            <p:cNvPr id="5132" name="Text Box 15"/>
            <p:cNvSpPr txBox="1">
              <a:spLocks noChangeArrowheads="1"/>
            </p:cNvSpPr>
            <p:nvPr/>
          </p:nvSpPr>
          <p:spPr bwMode="auto">
            <a:xfrm>
              <a:off x="3997325" y="2074863"/>
              <a:ext cx="1295400" cy="641350"/>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Εγκάρσιο τρήμα</a:t>
              </a:r>
            </a:p>
          </p:txBody>
        </p:sp>
      </p:gr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412149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Σκολίωση </a:t>
            </a:r>
            <a:r>
              <a:rPr lang="el-GR" sz="3000" b="0" dirty="0" smtClean="0">
                <a:solidFill>
                  <a:prstClr val="white"/>
                </a:solidFill>
              </a:rPr>
              <a:t>5/6</a:t>
            </a:r>
            <a:endParaRPr lang="el-GR" dirty="0"/>
          </a:p>
        </p:txBody>
      </p:sp>
      <p:sp>
        <p:nvSpPr>
          <p:cNvPr id="61443" name="Rectangle 3"/>
          <p:cNvSpPr>
            <a:spLocks noGrp="1" noChangeArrowheads="1"/>
          </p:cNvSpPr>
          <p:nvPr>
            <p:ph idx="1"/>
          </p:nvPr>
        </p:nvSpPr>
        <p:spPr>
          <a:xfrm>
            <a:off x="255588" y="1124744"/>
            <a:ext cx="3956372" cy="5256584"/>
          </a:xfrm>
        </p:spPr>
        <p:txBody>
          <a:bodyPr>
            <a:normAutofit/>
          </a:bodyPr>
          <a:lstStyle/>
          <a:p>
            <a:pPr eaLnBrk="1" hangingPunct="1">
              <a:defRPr/>
            </a:pPr>
            <a:r>
              <a:rPr lang="el-GR" sz="2200" dirty="0" smtClean="0"/>
              <a:t>Όταν η σκολίωση είναι σοβαρή τότε γίνεται χειρουργική σταθεροποίηση.</a:t>
            </a:r>
          </a:p>
        </p:txBody>
      </p:sp>
      <p:pic>
        <p:nvPicPr>
          <p:cNvPr id="327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9900" y="260350"/>
            <a:ext cx="4864100" cy="6597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50" y="2454275"/>
            <a:ext cx="3132138" cy="4403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511960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Σκολίωση </a:t>
            </a:r>
            <a:r>
              <a:rPr lang="el-GR" sz="3000" b="0" dirty="0" smtClean="0">
                <a:solidFill>
                  <a:prstClr val="white"/>
                </a:solidFill>
              </a:rPr>
              <a:t>6/6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134146" name="Picture 2" descr="Figure 2: Posteroanterior (a) and lateral (b) radiographs of the spine of a female adolescent patient show a severe right thoracic and left lumbar scoliosis. The patient underwent a posterior spinal fusion using bilateral rod instrumentation with convex segmental pedicle screw fixation allowing for correction maneuvers and the concave supportive rod augmenting the construct. This produced good deformity correction and a balanced spine in the coronal and sagittal planes (c-d)"/>
          <p:cNvPicPr>
            <a:picLocks noChangeAspect="1" noChangeArrowheads="1"/>
          </p:cNvPicPr>
          <p:nvPr/>
        </p:nvPicPr>
        <p:blipFill>
          <a:blip r:embed="rId3" cstate="print"/>
          <a:srcRect/>
          <a:stretch>
            <a:fillRect/>
          </a:stretch>
        </p:blipFill>
        <p:spPr bwMode="auto">
          <a:xfrm>
            <a:off x="467544" y="1268760"/>
            <a:ext cx="8448675" cy="5114926"/>
          </a:xfrm>
          <a:prstGeom prst="rect">
            <a:avLst/>
          </a:prstGeom>
          <a:noFill/>
        </p:spPr>
      </p:pic>
      <p:sp>
        <p:nvSpPr>
          <p:cNvPr id="6" name="Rectangle 5">
            <a:hlinkClick r:id="rId4"/>
          </p:cNvPr>
          <p:cNvSpPr/>
          <p:nvPr/>
        </p:nvSpPr>
        <p:spPr>
          <a:xfrm>
            <a:off x="3851920" y="6381328"/>
            <a:ext cx="2088232" cy="276999"/>
          </a:xfrm>
          <a:prstGeom prst="rect">
            <a:avLst/>
          </a:prstGeom>
        </p:spPr>
        <p:txBody>
          <a:bodyPr wrap="square">
            <a:spAutoFit/>
          </a:bodyPr>
          <a:lstStyle/>
          <a:p>
            <a:r>
              <a:rPr lang="en-US" sz="1200" dirty="0" smtClean="0">
                <a:hlinkClick r:id="rId4"/>
              </a:rPr>
              <a:t>www.ijoonline.com</a:t>
            </a:r>
            <a:endParaRPr lang="en-US" sz="1200" dirty="0"/>
          </a:p>
        </p:txBody>
      </p:sp>
    </p:spTree>
    <p:extLst>
      <p:ext uri="{BB962C8B-B14F-4D97-AF65-F5344CB8AC3E}">
        <p14:creationId xmlns:p14="http://schemas.microsoft.com/office/powerpoint/2010/main" val="2276083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l-GR" sz="3600" dirty="0" smtClean="0"/>
              <a:t>Εκφυλιστικού τύπου πίεση ριζών - νεύρων</a:t>
            </a:r>
          </a:p>
        </p:txBody>
      </p:sp>
      <p:grpSp>
        <p:nvGrpSpPr>
          <p:cNvPr id="4" name="Ομάδα 3"/>
          <p:cNvGrpSpPr/>
          <p:nvPr/>
        </p:nvGrpSpPr>
        <p:grpSpPr>
          <a:xfrm>
            <a:off x="868488" y="1458913"/>
            <a:ext cx="7303912" cy="4684712"/>
            <a:chOff x="652463" y="1458913"/>
            <a:chExt cx="7303912" cy="4684712"/>
          </a:xfrm>
        </p:grpSpPr>
        <p:pic>
          <p:nvPicPr>
            <p:cNvPr id="3481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9651" t="21335" r="9354" b="16763"/>
            <a:stretch>
              <a:fillRect/>
            </a:stretch>
          </p:blipFill>
          <p:spPr bwMode="auto">
            <a:xfrm>
              <a:off x="900113" y="1458913"/>
              <a:ext cx="6985000"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7"/>
            <p:cNvSpPr txBox="1">
              <a:spLocks noChangeArrowheads="1"/>
            </p:cNvSpPr>
            <p:nvPr/>
          </p:nvSpPr>
          <p:spPr bwMode="auto">
            <a:xfrm>
              <a:off x="2622349" y="1475990"/>
              <a:ext cx="1944687" cy="369332"/>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Πρόπτωση δίσκου</a:t>
              </a:r>
            </a:p>
          </p:txBody>
        </p:sp>
        <p:sp>
          <p:nvSpPr>
            <p:cNvPr id="34821" name="Text Box 8"/>
            <p:cNvSpPr txBox="1">
              <a:spLocks noChangeArrowheads="1"/>
            </p:cNvSpPr>
            <p:nvPr/>
          </p:nvSpPr>
          <p:spPr bwMode="auto">
            <a:xfrm>
              <a:off x="5029200" y="5148263"/>
              <a:ext cx="2927175" cy="369332"/>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Πάχυνση ωχρού συνδέσμου</a:t>
              </a:r>
            </a:p>
          </p:txBody>
        </p:sp>
        <p:sp>
          <p:nvSpPr>
            <p:cNvPr id="34822" name="Text Box 9"/>
            <p:cNvSpPr txBox="1">
              <a:spLocks noChangeArrowheads="1"/>
            </p:cNvSpPr>
            <p:nvPr/>
          </p:nvSpPr>
          <p:spPr bwMode="auto">
            <a:xfrm>
              <a:off x="6732588" y="3860800"/>
              <a:ext cx="935037" cy="366713"/>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Νεύρο</a:t>
              </a:r>
            </a:p>
          </p:txBody>
        </p:sp>
        <p:sp>
          <p:nvSpPr>
            <p:cNvPr id="34823" name="Text Box 10"/>
            <p:cNvSpPr txBox="1">
              <a:spLocks noChangeArrowheads="1"/>
            </p:cNvSpPr>
            <p:nvPr/>
          </p:nvSpPr>
          <p:spPr bwMode="auto">
            <a:xfrm>
              <a:off x="2411413" y="5300663"/>
              <a:ext cx="1296987"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Νωτιαίος μυελός </a:t>
              </a:r>
            </a:p>
          </p:txBody>
        </p:sp>
        <p:sp>
          <p:nvSpPr>
            <p:cNvPr id="34824" name="Text Box 11"/>
            <p:cNvSpPr txBox="1">
              <a:spLocks noChangeArrowheads="1"/>
            </p:cNvSpPr>
            <p:nvPr/>
          </p:nvSpPr>
          <p:spPr bwMode="auto">
            <a:xfrm>
              <a:off x="652463" y="4040188"/>
              <a:ext cx="1654175"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Αποφυσιακή άρθρωση</a:t>
              </a:r>
            </a:p>
          </p:txBody>
        </p:sp>
        <p:sp>
          <p:nvSpPr>
            <p:cNvPr id="34825" name="Text Box 12"/>
            <p:cNvSpPr txBox="1">
              <a:spLocks noChangeArrowheads="1"/>
            </p:cNvSpPr>
            <p:nvPr/>
          </p:nvSpPr>
          <p:spPr bwMode="auto">
            <a:xfrm>
              <a:off x="1547813" y="4724400"/>
              <a:ext cx="1584325" cy="366713"/>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οστεόφυτα</a:t>
              </a: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515853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l-GR" dirty="0" smtClean="0"/>
              <a:t>Δισκοπάθεια</a:t>
            </a:r>
          </a:p>
        </p:txBody>
      </p:sp>
      <p:sp>
        <p:nvSpPr>
          <p:cNvPr id="65539" name="Rectangle 3"/>
          <p:cNvSpPr>
            <a:spLocks noGrp="1" noChangeArrowheads="1"/>
          </p:cNvSpPr>
          <p:nvPr>
            <p:ph idx="1"/>
          </p:nvPr>
        </p:nvSpPr>
        <p:spPr>
          <a:xfrm>
            <a:off x="4644008" y="1125091"/>
            <a:ext cx="4176464" cy="5616277"/>
          </a:xfrm>
        </p:spPr>
        <p:txBody>
          <a:bodyPr>
            <a:normAutofit/>
          </a:bodyPr>
          <a:lstStyle/>
          <a:p>
            <a:pPr eaLnBrk="1" hangingPunct="1">
              <a:defRPr/>
            </a:pPr>
            <a:r>
              <a:rPr lang="el-GR" b="1" dirty="0" smtClean="0"/>
              <a:t>Εκφύλιση δίσκου </a:t>
            </a:r>
          </a:p>
          <a:p>
            <a:pPr lvl="1" eaLnBrk="1" hangingPunct="1">
              <a:defRPr/>
            </a:pPr>
            <a:r>
              <a:rPr lang="el-GR" dirty="0" smtClean="0"/>
              <a:t>Ξεκινά από μικρή ηλικία.</a:t>
            </a:r>
          </a:p>
          <a:p>
            <a:pPr lvl="1" eaLnBrk="1" hangingPunct="1">
              <a:defRPr/>
            </a:pPr>
            <a:r>
              <a:rPr lang="el-GR" dirty="0" smtClean="0"/>
              <a:t>Αφυδάτωση του δίσκου.</a:t>
            </a:r>
          </a:p>
          <a:p>
            <a:pPr lvl="1" eaLnBrk="1" hangingPunct="1">
              <a:defRPr/>
            </a:pPr>
            <a:r>
              <a:rPr lang="el-GR" dirty="0" smtClean="0"/>
              <a:t>Μείωση δυνατότητας απορρόφησης κραδασμών.</a:t>
            </a:r>
          </a:p>
          <a:p>
            <a:pPr lvl="1" eaLnBrk="1" hangingPunct="1">
              <a:defRPr/>
            </a:pPr>
            <a:r>
              <a:rPr lang="el-GR" dirty="0" smtClean="0"/>
              <a:t>Ρήξη ινώδους δακτυλίου.</a:t>
            </a:r>
          </a:p>
          <a:p>
            <a:pPr lvl="1" eaLnBrk="1" hangingPunct="1">
              <a:defRPr/>
            </a:pPr>
            <a:r>
              <a:rPr lang="el-GR" dirty="0" smtClean="0"/>
              <a:t>Προβολή - Πρόπτωση του πηκτοειδούς πυρήνα.</a:t>
            </a:r>
          </a:p>
        </p:txBody>
      </p:sp>
      <p:grpSp>
        <p:nvGrpSpPr>
          <p:cNvPr id="3" name="Ομάδα 2"/>
          <p:cNvGrpSpPr/>
          <p:nvPr/>
        </p:nvGrpSpPr>
        <p:grpSpPr>
          <a:xfrm>
            <a:off x="468313" y="1109935"/>
            <a:ext cx="4103687" cy="5559425"/>
            <a:chOff x="468313" y="981075"/>
            <a:chExt cx="4103687" cy="5559425"/>
          </a:xfrm>
        </p:grpSpPr>
        <p:pic>
          <p:nvPicPr>
            <p:cNvPr id="358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981075"/>
              <a:ext cx="3421062"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1979613" y="1598613"/>
              <a:ext cx="2592387" cy="366712"/>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Εκφύλιση δίσκου</a:t>
              </a:r>
            </a:p>
          </p:txBody>
        </p:sp>
        <p:sp>
          <p:nvSpPr>
            <p:cNvPr id="35846" name="Text Box 6"/>
            <p:cNvSpPr txBox="1">
              <a:spLocks noChangeArrowheads="1"/>
            </p:cNvSpPr>
            <p:nvPr/>
          </p:nvSpPr>
          <p:spPr bwMode="auto">
            <a:xfrm>
              <a:off x="1979613" y="2606675"/>
              <a:ext cx="2592387" cy="366713"/>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Προβολή  δίσκου</a:t>
              </a:r>
            </a:p>
          </p:txBody>
        </p:sp>
        <p:sp>
          <p:nvSpPr>
            <p:cNvPr id="35847" name="Text Box 7"/>
            <p:cNvSpPr txBox="1">
              <a:spLocks noChangeArrowheads="1"/>
            </p:cNvSpPr>
            <p:nvPr/>
          </p:nvSpPr>
          <p:spPr bwMode="auto">
            <a:xfrm>
              <a:off x="1979613" y="3759200"/>
              <a:ext cx="2592387" cy="366713"/>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Πρόπτωση  δίσκου</a:t>
              </a:r>
            </a:p>
          </p:txBody>
        </p:sp>
        <p:sp>
          <p:nvSpPr>
            <p:cNvPr id="35848" name="Text Box 8"/>
            <p:cNvSpPr txBox="1">
              <a:spLocks noChangeArrowheads="1"/>
            </p:cNvSpPr>
            <p:nvPr/>
          </p:nvSpPr>
          <p:spPr bwMode="auto">
            <a:xfrm>
              <a:off x="1979613" y="5127625"/>
              <a:ext cx="2592387" cy="366713"/>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Αποχωρισμός δίσκου</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712709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p:cNvGrpSpPr/>
          <p:nvPr/>
        </p:nvGrpSpPr>
        <p:grpSpPr>
          <a:xfrm>
            <a:off x="4140200" y="188640"/>
            <a:ext cx="5003799" cy="6053954"/>
            <a:chOff x="4140200" y="816746"/>
            <a:chExt cx="5003799" cy="6053954"/>
          </a:xfrm>
        </p:grpSpPr>
        <p:pic>
          <p:nvPicPr>
            <p:cNvPr id="3686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61" t="15352" r="24788" b="3344"/>
            <a:stretch/>
          </p:blipFill>
          <p:spPr bwMode="auto">
            <a:xfrm>
              <a:off x="4802818" y="816746"/>
              <a:ext cx="4341181" cy="604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8"/>
            <p:cNvSpPr txBox="1">
              <a:spLocks noChangeArrowheads="1"/>
            </p:cNvSpPr>
            <p:nvPr/>
          </p:nvSpPr>
          <p:spPr bwMode="auto">
            <a:xfrm>
              <a:off x="4732338" y="879475"/>
              <a:ext cx="1639887" cy="779463"/>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Φυσιολογικός</a:t>
              </a:r>
            </a:p>
            <a:p>
              <a:pPr eaLnBrk="1" hangingPunct="1">
                <a:spcBef>
                  <a:spcPct val="50000"/>
                </a:spcBef>
              </a:pPr>
              <a:r>
                <a:rPr lang="el-GR" altLang="el-GR" b="1">
                  <a:latin typeface="+mn-lt"/>
                </a:rPr>
                <a:t> </a:t>
              </a:r>
            </a:p>
          </p:txBody>
        </p:sp>
        <p:sp>
          <p:nvSpPr>
            <p:cNvPr id="36871" name="Text Box 9"/>
            <p:cNvSpPr txBox="1">
              <a:spLocks noChangeArrowheads="1"/>
            </p:cNvSpPr>
            <p:nvPr/>
          </p:nvSpPr>
          <p:spPr bwMode="auto">
            <a:xfrm>
              <a:off x="4732338" y="1700213"/>
              <a:ext cx="1566862" cy="784830"/>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Εκφυλισμένος</a:t>
              </a:r>
            </a:p>
            <a:p>
              <a:pPr eaLnBrk="1" hangingPunct="1">
                <a:spcBef>
                  <a:spcPct val="50000"/>
                </a:spcBef>
              </a:pPr>
              <a:endParaRPr lang="el-GR" altLang="el-GR" b="1">
                <a:latin typeface="+mn-lt"/>
              </a:endParaRPr>
            </a:p>
          </p:txBody>
        </p:sp>
        <p:sp>
          <p:nvSpPr>
            <p:cNvPr id="36872" name="Text Box 10"/>
            <p:cNvSpPr txBox="1">
              <a:spLocks noChangeArrowheads="1"/>
            </p:cNvSpPr>
            <p:nvPr/>
          </p:nvSpPr>
          <p:spPr bwMode="auto">
            <a:xfrm>
              <a:off x="4140200" y="2636838"/>
              <a:ext cx="2087563" cy="646331"/>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Αποπλάτυνση ινώδους δακτυλίου</a:t>
              </a:r>
            </a:p>
          </p:txBody>
        </p:sp>
        <p:sp>
          <p:nvSpPr>
            <p:cNvPr id="36873" name="Text Box 11"/>
            <p:cNvSpPr txBox="1">
              <a:spLocks noChangeArrowheads="1"/>
            </p:cNvSpPr>
            <p:nvPr/>
          </p:nvSpPr>
          <p:spPr bwMode="auto">
            <a:xfrm>
              <a:off x="4732338" y="3573463"/>
              <a:ext cx="1423987" cy="779462"/>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Πρόπτωση</a:t>
              </a:r>
            </a:p>
            <a:p>
              <a:pPr eaLnBrk="1" hangingPunct="1">
                <a:spcBef>
                  <a:spcPct val="50000"/>
                </a:spcBef>
              </a:pPr>
              <a:endParaRPr lang="el-GR" altLang="el-GR" b="1">
                <a:latin typeface="+mn-lt"/>
              </a:endParaRPr>
            </a:p>
          </p:txBody>
        </p:sp>
        <p:sp>
          <p:nvSpPr>
            <p:cNvPr id="36874" name="Text Box 12"/>
            <p:cNvSpPr txBox="1">
              <a:spLocks noChangeArrowheads="1"/>
            </p:cNvSpPr>
            <p:nvPr/>
          </p:nvSpPr>
          <p:spPr bwMode="auto">
            <a:xfrm>
              <a:off x="4732338" y="4552950"/>
              <a:ext cx="1711325" cy="641350"/>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Λέπτυνση -αφυδάτωση</a:t>
              </a:r>
            </a:p>
          </p:txBody>
        </p:sp>
        <p:sp>
          <p:nvSpPr>
            <p:cNvPr id="36875" name="Text Box 13"/>
            <p:cNvSpPr txBox="1">
              <a:spLocks noChangeArrowheads="1"/>
            </p:cNvSpPr>
            <p:nvPr/>
          </p:nvSpPr>
          <p:spPr bwMode="auto">
            <a:xfrm>
              <a:off x="4732338" y="5954713"/>
              <a:ext cx="2028825" cy="915987"/>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Εκφύλιση δίσκου &amp; οστεόφυτα πρόσθια - οπίσθια</a:t>
              </a:r>
            </a:p>
          </p:txBody>
        </p:sp>
      </p:grpSp>
      <p:grpSp>
        <p:nvGrpSpPr>
          <p:cNvPr id="5" name="Ομάδα 4"/>
          <p:cNvGrpSpPr/>
          <p:nvPr/>
        </p:nvGrpSpPr>
        <p:grpSpPr>
          <a:xfrm>
            <a:off x="184443" y="2796465"/>
            <a:ext cx="4345597" cy="3941529"/>
            <a:chOff x="0" y="2916471"/>
            <a:chExt cx="4345597" cy="3941529"/>
          </a:xfrm>
        </p:grpSpPr>
        <p:pic>
          <p:nvPicPr>
            <p:cNvPr id="36867" name="Picture 5"/>
            <p:cNvPicPr>
              <a:picLocks noChangeAspect="1" noChangeArrowheads="1"/>
            </p:cNvPicPr>
            <p:nvPr/>
          </p:nvPicPr>
          <p:blipFill rotWithShape="1">
            <a:blip r:embed="rId3" cstate="print">
              <a:lum bright="-18000"/>
              <a:extLst>
                <a:ext uri="{28A0092B-C50C-407E-A947-70E740481C1C}">
                  <a14:useLocalDpi xmlns:a14="http://schemas.microsoft.com/office/drawing/2010/main" val="0"/>
                </a:ext>
              </a:extLst>
            </a:blip>
            <a:srcRect l="11436" t="10003" r="13350" b="10464"/>
            <a:stretch/>
          </p:blipFill>
          <p:spPr bwMode="auto">
            <a:xfrm>
              <a:off x="0" y="2916471"/>
              <a:ext cx="4248150" cy="394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Text Box 14"/>
            <p:cNvSpPr txBox="1">
              <a:spLocks noChangeArrowheads="1"/>
            </p:cNvSpPr>
            <p:nvPr/>
          </p:nvSpPr>
          <p:spPr bwMode="auto">
            <a:xfrm>
              <a:off x="2400909" y="4963809"/>
              <a:ext cx="1944688" cy="646331"/>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Πρόπτωση δίσκου – πίεση νεύρου</a:t>
              </a:r>
            </a:p>
          </p:txBody>
        </p:sp>
      </p:grpSp>
      <p:sp>
        <p:nvSpPr>
          <p:cNvPr id="2" name="Τίτλος 1"/>
          <p:cNvSpPr>
            <a:spLocks noGrp="1"/>
          </p:cNvSpPr>
          <p:nvPr>
            <p:ph type="title"/>
          </p:nvPr>
        </p:nvSpPr>
        <p:spPr>
          <a:xfrm>
            <a:off x="61784" y="116632"/>
            <a:ext cx="9082215" cy="1224136"/>
          </a:xfrm>
        </p:spPr>
        <p:txBody>
          <a:bodyPr>
            <a:normAutofit/>
          </a:bodyPr>
          <a:lstStyle/>
          <a:p>
            <a:r>
              <a:rPr lang="el-GR" dirty="0"/>
              <a:t>Παραδείγματα </a:t>
            </a:r>
            <a:r>
              <a:rPr lang="el-GR" dirty="0" smtClean="0"/>
              <a:t/>
            </a:r>
            <a:br>
              <a:rPr lang="el-GR" dirty="0" smtClean="0"/>
            </a:br>
            <a:r>
              <a:rPr lang="el-GR" dirty="0" smtClean="0"/>
              <a:t>προβλημάτων δίσκων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405713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l-GR" smtClean="0"/>
              <a:t>Δισκοπάθεια</a:t>
            </a:r>
          </a:p>
        </p:txBody>
      </p:sp>
      <p:sp>
        <p:nvSpPr>
          <p:cNvPr id="15368" name="Rectangle 8"/>
          <p:cNvSpPr>
            <a:spLocks noGrp="1" noChangeArrowheads="1"/>
          </p:cNvSpPr>
          <p:nvPr>
            <p:ph idx="1"/>
          </p:nvPr>
        </p:nvSpPr>
        <p:spPr>
          <a:xfrm>
            <a:off x="276467" y="1124744"/>
            <a:ext cx="8424936" cy="1944911"/>
          </a:xfrm>
        </p:spPr>
        <p:txBody>
          <a:bodyPr/>
          <a:lstStyle/>
          <a:p>
            <a:pPr eaLnBrk="1" hangingPunct="1">
              <a:defRPr/>
            </a:pPr>
            <a:r>
              <a:rPr lang="el-GR" sz="2400" dirty="0" smtClean="0"/>
              <a:t>Στις ΑΤ &amp; ΜΤ φαίνεται ο ίδιος ο δίσκος.</a:t>
            </a:r>
          </a:p>
          <a:p>
            <a:pPr eaLnBrk="1" hangingPunct="1">
              <a:defRPr/>
            </a:pPr>
            <a:r>
              <a:rPr lang="el-GR" sz="2400" dirty="0" smtClean="0"/>
              <a:t>Στην α/α δεν απεικονίζεται ο μεσοσπονδύλιος δίσκος αλλά, η αφυδάτωση του δίσκου προκαλεί στένωση του μεσοσπονδυλίου διαστήματος.</a:t>
            </a:r>
          </a:p>
        </p:txBody>
      </p:sp>
      <p:grpSp>
        <p:nvGrpSpPr>
          <p:cNvPr id="3" name="Ομάδα 2"/>
          <p:cNvGrpSpPr/>
          <p:nvPr/>
        </p:nvGrpSpPr>
        <p:grpSpPr>
          <a:xfrm>
            <a:off x="67476" y="3113602"/>
            <a:ext cx="5257800" cy="3557073"/>
            <a:chOff x="250825" y="3141663"/>
            <a:chExt cx="5257800" cy="3557073"/>
          </a:xfrm>
        </p:grpSpPr>
        <p:pic>
          <p:nvPicPr>
            <p:cNvPr id="37891" name="Picture 5" descr="MRI of herniated disk"/>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b="8669"/>
            <a:stretch>
              <a:fillRect/>
            </a:stretch>
          </p:blipFill>
          <p:spPr bwMode="auto">
            <a:xfrm>
              <a:off x="250825" y="3141663"/>
              <a:ext cx="5257800" cy="3529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4" name="Text Box 9"/>
            <p:cNvSpPr txBox="1">
              <a:spLocks noChangeArrowheads="1"/>
            </p:cNvSpPr>
            <p:nvPr/>
          </p:nvSpPr>
          <p:spPr bwMode="auto">
            <a:xfrm>
              <a:off x="1763713" y="5775406"/>
              <a:ext cx="3529012" cy="92333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latin typeface="+mn-lt"/>
                </a:rPr>
                <a:t>Μαγνητική τομογραφία ΟΜΣΣ:  Πρόπτωση δίσκου (άσπρα βέλη), φυσιολογική ρίζα (μαύρο βέλος)</a:t>
              </a:r>
            </a:p>
          </p:txBody>
        </p:sp>
      </p:grpSp>
      <p:grpSp>
        <p:nvGrpSpPr>
          <p:cNvPr id="4" name="Ομάδα 3"/>
          <p:cNvGrpSpPr/>
          <p:nvPr/>
        </p:nvGrpSpPr>
        <p:grpSpPr>
          <a:xfrm>
            <a:off x="5292725" y="2552700"/>
            <a:ext cx="3851275" cy="4305300"/>
            <a:chOff x="5292725" y="2552700"/>
            <a:chExt cx="3851275" cy="4305300"/>
          </a:xfrm>
        </p:grpSpPr>
        <p:pic>
          <p:nvPicPr>
            <p:cNvPr id="37892" name="Picture 7" descr="Pix_07"/>
            <p:cNvPicPr>
              <a:picLocks noChangeAspect="1" noChangeArrowheads="1"/>
            </p:cNvPicPr>
            <p:nvPr/>
          </p:nvPicPr>
          <p:blipFill>
            <a:blip r:embed="rId3" cstate="print">
              <a:lum bright="-12000" contrast="6000"/>
              <a:grayscl/>
              <a:extLst>
                <a:ext uri="{28A0092B-C50C-407E-A947-70E740481C1C}">
                  <a14:useLocalDpi xmlns:a14="http://schemas.microsoft.com/office/drawing/2010/main" val="0"/>
                </a:ext>
              </a:extLst>
            </a:blip>
            <a:srcRect/>
            <a:stretch>
              <a:fillRect/>
            </a:stretch>
          </p:blipFill>
          <p:spPr bwMode="auto">
            <a:xfrm>
              <a:off x="5292725" y="2552700"/>
              <a:ext cx="2857500" cy="4305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5" name="Text Box 10"/>
            <p:cNvSpPr txBox="1">
              <a:spLocks noChangeArrowheads="1"/>
            </p:cNvSpPr>
            <p:nvPr/>
          </p:nvSpPr>
          <p:spPr bwMode="auto">
            <a:xfrm>
              <a:off x="7524750" y="5084763"/>
              <a:ext cx="1619250" cy="1338828"/>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latin typeface="+mn-lt"/>
                </a:rPr>
                <a:t>Πλάγια ΟΜΣΣ:</a:t>
              </a:r>
            </a:p>
            <a:p>
              <a:pPr eaLnBrk="1" hangingPunct="1">
                <a:spcBef>
                  <a:spcPct val="50000"/>
                </a:spcBef>
              </a:pPr>
              <a:r>
                <a:rPr lang="el-GR" altLang="el-GR" b="1" dirty="0">
                  <a:latin typeface="+mn-lt"/>
                </a:rPr>
                <a:t>Στένωση Ο5-Ι1 διαστήματος (Α)</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616765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8917" name="Text Box 5"/>
          <p:cNvSpPr txBox="1">
            <a:spLocks noChangeArrowheads="1"/>
          </p:cNvSpPr>
          <p:nvPr/>
        </p:nvSpPr>
        <p:spPr bwMode="auto">
          <a:xfrm>
            <a:off x="539553" y="6237312"/>
            <a:ext cx="5472608" cy="641350"/>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Μαγνητική τομογραφία ΑΜΣΣ: πρόπτωση δίσκου Α5-6 με πίεση του νωτιαίου μυελού</a:t>
            </a:r>
          </a:p>
        </p:txBody>
      </p:sp>
      <p:sp>
        <p:nvSpPr>
          <p:cNvPr id="38918" name="Rectangle 6"/>
          <p:cNvSpPr>
            <a:spLocks noChangeArrowheads="1"/>
          </p:cNvSpPr>
          <p:nvPr/>
        </p:nvSpPr>
        <p:spPr bwMode="auto">
          <a:xfrm>
            <a:off x="6858309" y="6271690"/>
            <a:ext cx="18187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200" dirty="0" smtClean="0">
                <a:latin typeface="+mn-lt"/>
                <a:hlinkClick r:id="rId2" action="ppaction://hlinkfile"/>
              </a:rPr>
              <a:t>emedicine.medscape.com</a:t>
            </a:r>
            <a:endParaRPr lang="el-GR" altLang="el-GR" sz="1200" dirty="0">
              <a:latin typeface="+mn-lt"/>
            </a:endParaRPr>
          </a:p>
        </p:txBody>
      </p:sp>
      <p:grpSp>
        <p:nvGrpSpPr>
          <p:cNvPr id="8" name="Group 7"/>
          <p:cNvGrpSpPr/>
          <p:nvPr/>
        </p:nvGrpSpPr>
        <p:grpSpPr>
          <a:xfrm>
            <a:off x="539552" y="1124744"/>
            <a:ext cx="8137525" cy="5160963"/>
            <a:chOff x="539552" y="1124744"/>
            <a:chExt cx="8137525" cy="5160963"/>
          </a:xfrm>
        </p:grpSpPr>
        <p:pic>
          <p:nvPicPr>
            <p:cNvPr id="38916" name="Picture 4"/>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539552" y="1124744"/>
              <a:ext cx="8137525" cy="5160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19" name="Line 7"/>
            <p:cNvSpPr>
              <a:spLocks noChangeShapeType="1"/>
            </p:cNvSpPr>
            <p:nvPr/>
          </p:nvSpPr>
          <p:spPr bwMode="auto">
            <a:xfrm flipV="1">
              <a:off x="3635896" y="3787576"/>
              <a:ext cx="792163" cy="217488"/>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440030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67587" name="Rectangle 3"/>
          <p:cNvSpPr>
            <a:spLocks noGrp="1" noChangeArrowheads="1"/>
          </p:cNvSpPr>
          <p:nvPr>
            <p:ph idx="1"/>
          </p:nvPr>
        </p:nvSpPr>
        <p:spPr/>
        <p:txBody>
          <a:bodyPr/>
          <a:lstStyle/>
          <a:p>
            <a:pPr eaLnBrk="1" hangingPunct="1">
              <a:defRPr/>
            </a:pPr>
            <a:r>
              <a:rPr lang="el-GR" dirty="0" smtClean="0"/>
              <a:t>Αξονική τομογραφία</a:t>
            </a:r>
          </a:p>
          <a:p>
            <a:pPr marL="355600" indent="0" eaLnBrk="1" hangingPunct="1">
              <a:buFont typeface="Wingdings" pitchFamily="2" charset="2"/>
              <a:buNone/>
              <a:defRPr/>
            </a:pPr>
            <a:r>
              <a:rPr lang="el-GR" dirty="0" smtClean="0"/>
              <a:t>(προβολή μεσοσπονδυλίου δίσκου, βέλη)</a:t>
            </a:r>
          </a:p>
        </p:txBody>
      </p:sp>
      <p:grpSp>
        <p:nvGrpSpPr>
          <p:cNvPr id="4" name="Ομάδα 3"/>
          <p:cNvGrpSpPr/>
          <p:nvPr/>
        </p:nvGrpSpPr>
        <p:grpSpPr>
          <a:xfrm>
            <a:off x="539874" y="2832407"/>
            <a:ext cx="4248150" cy="3204484"/>
            <a:chOff x="539874" y="3048431"/>
            <a:chExt cx="4248150" cy="3204484"/>
          </a:xfrm>
        </p:grpSpPr>
        <p:pic>
          <p:nvPicPr>
            <p:cNvPr id="399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874" y="3363665"/>
              <a:ext cx="4248150" cy="2889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 Box 7"/>
            <p:cNvSpPr txBox="1">
              <a:spLocks noChangeArrowheads="1"/>
            </p:cNvSpPr>
            <p:nvPr/>
          </p:nvSpPr>
          <p:spPr bwMode="auto">
            <a:xfrm>
              <a:off x="539874" y="3048431"/>
              <a:ext cx="1008063" cy="366712"/>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ΑΜΣΣ</a:t>
              </a:r>
            </a:p>
          </p:txBody>
        </p:sp>
      </p:grpSp>
      <p:grpSp>
        <p:nvGrpSpPr>
          <p:cNvPr id="5" name="Ομάδα 4"/>
          <p:cNvGrpSpPr/>
          <p:nvPr/>
        </p:nvGrpSpPr>
        <p:grpSpPr>
          <a:xfrm>
            <a:off x="5004048" y="2780928"/>
            <a:ext cx="3785746" cy="3449886"/>
            <a:chOff x="5358254" y="2996952"/>
            <a:chExt cx="3785746" cy="3449886"/>
          </a:xfrm>
        </p:grpSpPr>
        <p:pic>
          <p:nvPicPr>
            <p:cNvPr id="3994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3284538"/>
              <a:ext cx="3779837" cy="3162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2" name="Text Box 8"/>
            <p:cNvSpPr txBox="1">
              <a:spLocks noChangeArrowheads="1"/>
            </p:cNvSpPr>
            <p:nvPr/>
          </p:nvSpPr>
          <p:spPr bwMode="auto">
            <a:xfrm>
              <a:off x="5358254" y="2996952"/>
              <a:ext cx="1008062" cy="366713"/>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ΟΜΣΣ</a:t>
              </a: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183651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Στένωση </a:t>
            </a:r>
            <a:r>
              <a:rPr lang="el-GR" dirty="0" smtClean="0"/>
              <a:t>ΣΣ</a:t>
            </a:r>
            <a:endParaRPr lang="el-GR" dirty="0"/>
          </a:p>
        </p:txBody>
      </p:sp>
      <p:sp>
        <p:nvSpPr>
          <p:cNvPr id="81923" name="Rectangle 3"/>
          <p:cNvSpPr>
            <a:spLocks noGrp="1" noChangeArrowheads="1"/>
          </p:cNvSpPr>
          <p:nvPr>
            <p:ph idx="1"/>
          </p:nvPr>
        </p:nvSpPr>
        <p:spPr>
          <a:xfrm>
            <a:off x="323528" y="1340768"/>
            <a:ext cx="5543872" cy="1152128"/>
          </a:xfrm>
        </p:spPr>
        <p:txBody>
          <a:bodyPr>
            <a:normAutofit/>
          </a:bodyPr>
          <a:lstStyle/>
          <a:p>
            <a:pPr eaLnBrk="1" hangingPunct="1">
              <a:defRPr/>
            </a:pPr>
            <a:r>
              <a:rPr lang="el-GR" dirty="0" smtClean="0"/>
              <a:t>Πίεση νωτιαίου μυελού και νεύρων από εκφύλιση δίσκων και οστεόφυτα.</a:t>
            </a:r>
          </a:p>
        </p:txBody>
      </p:sp>
      <p:pic>
        <p:nvPicPr>
          <p:cNvPr id="40963" name="Picture 5" descr="spinal_stenosis_type_2"/>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l="16420" t="6596" r="21976" b="8913"/>
          <a:stretch>
            <a:fillRect/>
          </a:stretch>
        </p:blipFill>
        <p:spPr bwMode="auto">
          <a:xfrm>
            <a:off x="5940152" y="1113962"/>
            <a:ext cx="28098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2636838"/>
            <a:ext cx="3810000"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0965" name="Text Box 8"/>
          <p:cNvSpPr txBox="1">
            <a:spLocks noChangeArrowheads="1"/>
          </p:cNvSpPr>
          <p:nvPr/>
        </p:nvSpPr>
        <p:spPr bwMode="auto">
          <a:xfrm>
            <a:off x="4271853" y="5811986"/>
            <a:ext cx="4535809" cy="641350"/>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ΜΤ ΟΜΣΣ: οβελιαία τομή, Ο2-3 εκφύλιση και οστεόφυτα που πιέζουν την ιππουρίδα</a:t>
            </a:r>
          </a:p>
        </p:txBody>
      </p:sp>
      <p:sp>
        <p:nvSpPr>
          <p:cNvPr id="40966" name="Text Box 10"/>
          <p:cNvSpPr txBox="1">
            <a:spLocks noChangeArrowheads="1"/>
          </p:cNvSpPr>
          <p:nvPr/>
        </p:nvSpPr>
        <p:spPr bwMode="auto">
          <a:xfrm>
            <a:off x="3023184" y="4236468"/>
            <a:ext cx="1223963"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Στένωση ΟΜΣΣ</a:t>
            </a:r>
          </a:p>
        </p:txBody>
      </p:sp>
      <p:sp>
        <p:nvSpPr>
          <p:cNvPr id="81931" name="AutoShape 11"/>
          <p:cNvSpPr>
            <a:spLocks noChangeArrowheads="1"/>
          </p:cNvSpPr>
          <p:nvPr/>
        </p:nvSpPr>
        <p:spPr bwMode="auto">
          <a:xfrm rot="1114309">
            <a:off x="6579910" y="2931385"/>
            <a:ext cx="238125" cy="288925"/>
          </a:xfrm>
          <a:prstGeom prst="star5">
            <a:avLst/>
          </a:prstGeom>
          <a:solidFill>
            <a:schemeClr val="accent1"/>
          </a:solidFill>
          <a:ln w="9525">
            <a:solidFill>
              <a:schemeClr val="bg1"/>
            </a:solidFill>
            <a:miter lim="800000"/>
            <a:headEnd/>
            <a:tailEnd/>
          </a:ln>
          <a:effectLst/>
        </p:spPr>
        <p:txBody>
          <a:bodyPr wrap="none" anchor="ctr"/>
          <a:lstStyle/>
          <a:p>
            <a:pPr>
              <a:defRPr/>
            </a:pPr>
            <a:endParaRPr lang="en-US"/>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
        <p:nvSpPr>
          <p:cNvPr id="4" name="Ορθογώνιο 3"/>
          <p:cNvSpPr/>
          <p:nvPr/>
        </p:nvSpPr>
        <p:spPr>
          <a:xfrm>
            <a:off x="1547664" y="6465035"/>
            <a:ext cx="1205880" cy="276999"/>
          </a:xfrm>
          <a:prstGeom prst="rect">
            <a:avLst/>
          </a:prstGeom>
        </p:spPr>
        <p:txBody>
          <a:bodyPr wrap="square">
            <a:spAutoFit/>
          </a:bodyPr>
          <a:lstStyle/>
          <a:p>
            <a:pPr algn="ctr"/>
            <a:r>
              <a:rPr lang="en-US" sz="1200" dirty="0" smtClean="0">
                <a:latin typeface="+mn-lt"/>
                <a:hlinkClick r:id="rId5"/>
              </a:rPr>
              <a:t>eorthopod.com</a:t>
            </a:r>
            <a:endParaRPr lang="el-GR" sz="1200" dirty="0">
              <a:latin typeface="+mn-lt"/>
            </a:endParaRPr>
          </a:p>
        </p:txBody>
      </p:sp>
    </p:spTree>
    <p:extLst>
      <p:ext uri="{BB962C8B-B14F-4D97-AF65-F5344CB8AC3E}">
        <p14:creationId xmlns:p14="http://schemas.microsoft.com/office/powerpoint/2010/main" val="2368638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This sagittal T2-weighted cervical spine magnetic..."/>
          <p:cNvPicPr>
            <a:picLocks noChangeAspect="1" noChangeArrowheads="1"/>
          </p:cNvPicPr>
          <p:nvPr/>
        </p:nvPicPr>
        <p:blipFill>
          <a:blip r:embed="rId3" cstate="print">
            <a:extLst>
              <a:ext uri="{28A0092B-C50C-407E-A947-70E740481C1C}">
                <a14:useLocalDpi xmlns:a14="http://schemas.microsoft.com/office/drawing/2010/main" val="0"/>
              </a:ext>
            </a:extLst>
          </a:blip>
          <a:srcRect l="2090" r="5136" b="2008"/>
          <a:stretch>
            <a:fillRect/>
          </a:stretch>
        </p:blipFill>
        <p:spPr bwMode="auto">
          <a:xfrm>
            <a:off x="5651500" y="1052513"/>
            <a:ext cx="3240088" cy="511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87" name="Text Box 6"/>
          <p:cNvSpPr txBox="1">
            <a:spLocks noChangeArrowheads="1"/>
          </p:cNvSpPr>
          <p:nvPr/>
        </p:nvSpPr>
        <p:spPr bwMode="auto">
          <a:xfrm>
            <a:off x="4427538" y="6135197"/>
            <a:ext cx="4176910" cy="646331"/>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ΜΤ ΑΜΣΣ: οβελιαία τομή πίεση νωτιαίου μυελού από οστεόφυτα (βέλος)</a:t>
            </a:r>
          </a:p>
        </p:txBody>
      </p:sp>
      <p:pic>
        <p:nvPicPr>
          <p:cNvPr id="41988" name="Picture 8" descr="spi"/>
          <p:cNvPicPr>
            <a:picLocks noChangeAspect="1" noChangeArrowheads="1"/>
          </p:cNvPicPr>
          <p:nvPr/>
        </p:nvPicPr>
        <p:blipFill>
          <a:blip r:embed="rId4" cstate="print">
            <a:extLst>
              <a:ext uri="{28A0092B-C50C-407E-A947-70E740481C1C}">
                <a14:useLocalDpi xmlns:a14="http://schemas.microsoft.com/office/drawing/2010/main" val="0"/>
              </a:ext>
            </a:extLst>
          </a:blip>
          <a:srcRect l="20242" r="23228"/>
          <a:stretch>
            <a:fillRect/>
          </a:stretch>
        </p:blipFill>
        <p:spPr bwMode="auto">
          <a:xfrm>
            <a:off x="145082" y="188640"/>
            <a:ext cx="2735263" cy="499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9"/>
          <p:cNvSpPr txBox="1">
            <a:spLocks noChangeArrowheads="1"/>
          </p:cNvSpPr>
          <p:nvPr/>
        </p:nvSpPr>
        <p:spPr bwMode="auto">
          <a:xfrm>
            <a:off x="135557" y="5178153"/>
            <a:ext cx="3600450" cy="1603375"/>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ΑΤ ΟΜΣΣ: οβελιαία τομή</a:t>
            </a:r>
          </a:p>
          <a:p>
            <a:pPr eaLnBrk="1" hangingPunct="1">
              <a:spcBef>
                <a:spcPct val="50000"/>
              </a:spcBef>
            </a:pPr>
            <a:r>
              <a:rPr lang="el-GR" altLang="el-GR" b="1">
                <a:latin typeface="+mn-lt"/>
              </a:rPr>
              <a:t>Παρατηρείστε την ελάττωση μεγέθους των μεσοσπονδυλίων τρημάτων κάτω από το φυσιολογικό</a:t>
            </a:r>
          </a:p>
        </p:txBody>
      </p:sp>
      <p:sp>
        <p:nvSpPr>
          <p:cNvPr id="41990" name="Text Box 10"/>
          <p:cNvSpPr txBox="1">
            <a:spLocks noChangeArrowheads="1"/>
          </p:cNvSpPr>
          <p:nvPr/>
        </p:nvSpPr>
        <p:spPr bwMode="auto">
          <a:xfrm>
            <a:off x="2772395" y="2084115"/>
            <a:ext cx="2879725" cy="105410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Φυσιολογικό μεσοσπονδύλιο</a:t>
            </a:r>
            <a:r>
              <a:rPr lang="el-GR" altLang="el-GR">
                <a:latin typeface="+mn-lt"/>
              </a:rPr>
              <a:t> </a:t>
            </a:r>
            <a:r>
              <a:rPr lang="el-GR" altLang="el-GR" b="1">
                <a:latin typeface="+mn-lt"/>
              </a:rPr>
              <a:t>τρήμα</a:t>
            </a:r>
          </a:p>
          <a:p>
            <a:pPr eaLnBrk="1" hangingPunct="1">
              <a:spcBef>
                <a:spcPct val="50000"/>
              </a:spcBef>
            </a:pPr>
            <a:r>
              <a:rPr lang="el-GR" altLang="el-GR" b="1">
                <a:latin typeface="+mn-lt"/>
              </a:rPr>
              <a:t>Νεύρο (βέλος)</a:t>
            </a:r>
          </a:p>
        </p:txBody>
      </p:sp>
      <p:sp>
        <p:nvSpPr>
          <p:cNvPr id="41991" name="Line 11"/>
          <p:cNvSpPr>
            <a:spLocks noChangeShapeType="1"/>
          </p:cNvSpPr>
          <p:nvPr/>
        </p:nvSpPr>
        <p:spPr bwMode="auto">
          <a:xfrm flipH="1">
            <a:off x="2051670" y="2355578"/>
            <a:ext cx="720725" cy="0"/>
          </a:xfrm>
          <a:prstGeom prst="line">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 name="Θέση αριθμού διαφάνειας 3"/>
          <p:cNvSpPr>
            <a:spLocks noGrp="1"/>
          </p:cNvSpPr>
          <p:nvPr>
            <p:ph type="sldNum" sz="quarter" idx="12"/>
          </p:nvPr>
        </p:nvSpPr>
        <p:spPr>
          <a:xfrm>
            <a:off x="6758880" y="6448251"/>
            <a:ext cx="2133600" cy="365125"/>
          </a:xfrm>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217812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l-GR" dirty="0" smtClean="0"/>
              <a:t>Απλές ακτινογραφίες ΑΜΣΣ </a:t>
            </a:r>
            <a:r>
              <a:rPr lang="el-GR" sz="3000" b="0" dirty="0" smtClean="0"/>
              <a:t>1/3</a:t>
            </a:r>
          </a:p>
        </p:txBody>
      </p:sp>
      <p:sp>
        <p:nvSpPr>
          <p:cNvPr id="38915" name="Rectangle 3"/>
          <p:cNvSpPr>
            <a:spLocks noGrp="1" noChangeArrowheads="1"/>
          </p:cNvSpPr>
          <p:nvPr>
            <p:ph idx="1"/>
          </p:nvPr>
        </p:nvSpPr>
        <p:spPr>
          <a:xfrm>
            <a:off x="4499992" y="1412776"/>
            <a:ext cx="4392488" cy="4968552"/>
          </a:xfrm>
        </p:spPr>
        <p:txBody>
          <a:bodyPr>
            <a:normAutofit/>
          </a:bodyPr>
          <a:lstStyle/>
          <a:p>
            <a:pPr eaLnBrk="1" hangingPunct="1">
              <a:buFont typeface="Wingdings" pitchFamily="2" charset="2"/>
              <a:buNone/>
              <a:defRPr/>
            </a:pPr>
            <a:r>
              <a:rPr lang="el-GR" b="1" dirty="0" smtClean="0"/>
              <a:t>Πρόσθια λήψη – </a:t>
            </a:r>
            <a:r>
              <a:rPr lang="en-US" b="1" dirty="0" smtClean="0"/>
              <a:t>F</a:t>
            </a:r>
            <a:r>
              <a:rPr lang="el-GR" b="1" dirty="0" smtClean="0"/>
              <a:t>: </a:t>
            </a:r>
          </a:p>
          <a:p>
            <a:pPr marL="457200" indent="-457200" eaLnBrk="1" hangingPunct="1">
              <a:buFont typeface="+mj-lt"/>
              <a:buAutoNum type="arabicPeriod"/>
              <a:defRPr/>
            </a:pPr>
            <a:r>
              <a:rPr lang="el-GR" dirty="0" smtClean="0"/>
              <a:t>Κλείδα</a:t>
            </a:r>
          </a:p>
          <a:p>
            <a:pPr marL="457200" indent="-457200" eaLnBrk="1" hangingPunct="1">
              <a:buFont typeface="+mj-lt"/>
              <a:buAutoNum type="arabicPeriod"/>
              <a:defRPr/>
            </a:pPr>
            <a:r>
              <a:rPr lang="el-GR" dirty="0" smtClean="0"/>
              <a:t>1</a:t>
            </a:r>
            <a:r>
              <a:rPr lang="el-GR" baseline="30000" dirty="0" smtClean="0"/>
              <a:t>η</a:t>
            </a:r>
            <a:r>
              <a:rPr lang="el-GR" dirty="0" smtClean="0"/>
              <a:t> πλευρά</a:t>
            </a:r>
          </a:p>
          <a:p>
            <a:pPr marL="457200" indent="-457200" eaLnBrk="1" hangingPunct="1">
              <a:buFont typeface="+mj-lt"/>
              <a:buAutoNum type="arabicPeriod"/>
              <a:defRPr/>
            </a:pPr>
            <a:r>
              <a:rPr lang="el-GR" dirty="0" smtClean="0"/>
              <a:t>Τραχεία </a:t>
            </a:r>
          </a:p>
          <a:p>
            <a:pPr marL="457200" indent="-457200" eaLnBrk="1" hangingPunct="1">
              <a:buFont typeface="+mj-lt"/>
              <a:buAutoNum type="arabicPeriod"/>
              <a:defRPr/>
            </a:pPr>
            <a:r>
              <a:rPr lang="el-GR" dirty="0" smtClean="0"/>
              <a:t>Ακανθώδης απόφυση Α7 </a:t>
            </a:r>
          </a:p>
          <a:p>
            <a:pPr marL="457200" indent="-457200" eaLnBrk="1" hangingPunct="1">
              <a:buFont typeface="+mj-lt"/>
              <a:buAutoNum type="arabicPeriod"/>
              <a:defRPr/>
            </a:pPr>
            <a:r>
              <a:rPr lang="el-GR" dirty="0" smtClean="0"/>
              <a:t>Σπονδυλικό σώμα Α5</a:t>
            </a:r>
          </a:p>
          <a:p>
            <a:pPr marL="457200" indent="-457200" eaLnBrk="1" hangingPunct="1">
              <a:buFont typeface="+mj-lt"/>
              <a:buAutoNum type="arabicPeriod"/>
              <a:defRPr/>
            </a:pPr>
            <a:r>
              <a:rPr lang="el-GR" dirty="0" smtClean="0"/>
              <a:t>Πλάγια απόφυση </a:t>
            </a:r>
          </a:p>
        </p:txBody>
      </p:sp>
      <p:pic>
        <p:nvPicPr>
          <p:cNvPr id="614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412776"/>
            <a:ext cx="4118473" cy="52565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40475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l-GR" sz="3600" smtClean="0"/>
              <a:t>Σπονδυλολίσθηση</a:t>
            </a:r>
          </a:p>
        </p:txBody>
      </p:sp>
      <p:sp>
        <p:nvSpPr>
          <p:cNvPr id="83977" name="Rectangle 9"/>
          <p:cNvSpPr>
            <a:spLocks noGrp="1" noChangeArrowheads="1"/>
          </p:cNvSpPr>
          <p:nvPr>
            <p:ph idx="1"/>
          </p:nvPr>
        </p:nvSpPr>
        <p:spPr>
          <a:xfrm>
            <a:off x="395536" y="1124744"/>
            <a:ext cx="8065393" cy="2102644"/>
          </a:xfrm>
        </p:spPr>
        <p:txBody>
          <a:bodyPr>
            <a:noAutofit/>
          </a:bodyPr>
          <a:lstStyle/>
          <a:p>
            <a:pPr marL="0" indent="0" eaLnBrk="1" hangingPunct="1">
              <a:lnSpc>
                <a:spcPct val="100000"/>
              </a:lnSpc>
              <a:spcBef>
                <a:spcPts val="600"/>
              </a:spcBef>
              <a:buFont typeface="Wingdings" pitchFamily="2" charset="2"/>
              <a:buNone/>
              <a:defRPr/>
            </a:pPr>
            <a:r>
              <a:rPr lang="el-GR" sz="2200" dirty="0" smtClean="0"/>
              <a:t>Μετατόπιση σπονδύλου (και όλων των από πάνω) σε σχέση με τον επόμενο αίτια:</a:t>
            </a:r>
          </a:p>
          <a:p>
            <a:pPr marL="633413" lvl="1" indent="-279400" eaLnBrk="1" hangingPunct="1">
              <a:lnSpc>
                <a:spcPct val="100000"/>
              </a:lnSpc>
              <a:spcBef>
                <a:spcPts val="600"/>
              </a:spcBef>
              <a:defRPr/>
            </a:pPr>
            <a:r>
              <a:rPr lang="el-GR" sz="2200" dirty="0" smtClean="0"/>
              <a:t>Συγγενής δυσπλασία διάμεσης μάζας.</a:t>
            </a:r>
          </a:p>
          <a:p>
            <a:pPr marL="633413" lvl="1" indent="-279400" eaLnBrk="1" hangingPunct="1">
              <a:lnSpc>
                <a:spcPct val="100000"/>
              </a:lnSpc>
              <a:spcBef>
                <a:spcPts val="600"/>
              </a:spcBef>
              <a:defRPr/>
            </a:pPr>
            <a:r>
              <a:rPr lang="el-GR" sz="2200" dirty="0" smtClean="0"/>
              <a:t>Τραύμα με κάταγμα διάμεσης μάζας.</a:t>
            </a:r>
          </a:p>
          <a:p>
            <a:pPr marL="633413" lvl="1" indent="-279400" eaLnBrk="1" hangingPunct="1">
              <a:lnSpc>
                <a:spcPct val="100000"/>
              </a:lnSpc>
              <a:spcBef>
                <a:spcPts val="600"/>
              </a:spcBef>
              <a:defRPr/>
            </a:pPr>
            <a:r>
              <a:rPr lang="el-GR" sz="2200" dirty="0" smtClean="0"/>
              <a:t>Εκφυλιστικού τύπου.</a:t>
            </a:r>
          </a:p>
        </p:txBody>
      </p:sp>
      <p:grpSp>
        <p:nvGrpSpPr>
          <p:cNvPr id="3" name="Ομάδα 2"/>
          <p:cNvGrpSpPr/>
          <p:nvPr/>
        </p:nvGrpSpPr>
        <p:grpSpPr>
          <a:xfrm>
            <a:off x="900113" y="3227388"/>
            <a:ext cx="7416800" cy="3630612"/>
            <a:chOff x="900113" y="3227388"/>
            <a:chExt cx="7416800" cy="3630612"/>
          </a:xfrm>
        </p:grpSpPr>
        <p:pic>
          <p:nvPicPr>
            <p:cNvPr id="43011" name="Picture 5" descr="spd2"/>
            <p:cNvPicPr>
              <a:picLocks noChangeAspect="1" noChangeArrowheads="1"/>
            </p:cNvPicPr>
            <p:nvPr/>
          </p:nvPicPr>
          <p:blipFill>
            <a:blip r:embed="rId2" cstate="print">
              <a:lum bright="-12000" contrast="6000"/>
              <a:extLst>
                <a:ext uri="{28A0092B-C50C-407E-A947-70E740481C1C}">
                  <a14:useLocalDpi xmlns:a14="http://schemas.microsoft.com/office/drawing/2010/main" val="0"/>
                </a:ext>
              </a:extLst>
            </a:blip>
            <a:srcRect/>
            <a:stretch>
              <a:fillRect/>
            </a:stretch>
          </p:blipFill>
          <p:spPr bwMode="auto">
            <a:xfrm>
              <a:off x="900113" y="3227388"/>
              <a:ext cx="7416800"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6"/>
            <p:cNvSpPr txBox="1">
              <a:spLocks noChangeArrowheads="1"/>
            </p:cNvSpPr>
            <p:nvPr/>
          </p:nvSpPr>
          <p:spPr bwMode="auto">
            <a:xfrm>
              <a:off x="1057275" y="5988050"/>
              <a:ext cx="1354138" cy="641350"/>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Διάμεση μάζα</a:t>
              </a:r>
            </a:p>
          </p:txBody>
        </p:sp>
        <p:sp>
          <p:nvSpPr>
            <p:cNvPr id="43013" name="Text Box 7"/>
            <p:cNvSpPr txBox="1">
              <a:spLocks noChangeArrowheads="1"/>
            </p:cNvSpPr>
            <p:nvPr/>
          </p:nvSpPr>
          <p:spPr bwMode="auto">
            <a:xfrm>
              <a:off x="3168650" y="6092825"/>
              <a:ext cx="1908175" cy="366713"/>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Σπονδυλόλυση</a:t>
              </a:r>
            </a:p>
          </p:txBody>
        </p:sp>
        <p:sp>
          <p:nvSpPr>
            <p:cNvPr id="43014" name="Text Box 8"/>
            <p:cNvSpPr txBox="1">
              <a:spLocks noChangeArrowheads="1"/>
            </p:cNvSpPr>
            <p:nvPr/>
          </p:nvSpPr>
          <p:spPr bwMode="auto">
            <a:xfrm>
              <a:off x="5940425" y="6372225"/>
              <a:ext cx="2260600" cy="366713"/>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Σπονδυλολίσθηση</a:t>
              </a: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190110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l-GR" smtClean="0"/>
              <a:t>Σπονδυλολίσθηση</a:t>
            </a:r>
          </a:p>
        </p:txBody>
      </p:sp>
      <p:pic>
        <p:nvPicPr>
          <p:cNvPr id="44035" name="Picture 10" descr="Spondylolistheses_annotated"/>
          <p:cNvPicPr>
            <a:picLocks noChangeAspect="1" noChangeArrowheads="1"/>
          </p:cNvPicPr>
          <p:nvPr/>
        </p:nvPicPr>
        <p:blipFill>
          <a:blip r:embed="rId2" cstate="print">
            <a:lum bright="6000"/>
            <a:grayscl/>
            <a:extLst>
              <a:ext uri="{28A0092B-C50C-407E-A947-70E740481C1C}">
                <a14:useLocalDpi xmlns:a14="http://schemas.microsoft.com/office/drawing/2010/main" val="0"/>
              </a:ext>
            </a:extLst>
          </a:blip>
          <a:srcRect l="12476" r="7552"/>
          <a:stretch>
            <a:fillRect/>
          </a:stretch>
        </p:blipFill>
        <p:spPr bwMode="auto">
          <a:xfrm>
            <a:off x="6177355" y="1618203"/>
            <a:ext cx="2968625" cy="429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15" descr="cow204arr">
            <a:hlinkClick r:id="rId3"/>
          </p:cNvPr>
          <p:cNvPicPr>
            <a:picLocks noChangeAspect="1" noChangeArrowheads="1"/>
          </p:cNvPicPr>
          <p:nvPr/>
        </p:nvPicPr>
        <p:blipFill>
          <a:blip r:embed="rId4" cstate="print">
            <a:lum contrast="30000"/>
            <a:extLst>
              <a:ext uri="{28A0092B-C50C-407E-A947-70E740481C1C}">
                <a14:useLocalDpi xmlns:a14="http://schemas.microsoft.com/office/drawing/2010/main" val="0"/>
              </a:ext>
            </a:extLst>
          </a:blip>
          <a:srcRect/>
          <a:stretch>
            <a:fillRect/>
          </a:stretch>
        </p:blipFill>
        <p:spPr bwMode="auto">
          <a:xfrm>
            <a:off x="179512" y="1618203"/>
            <a:ext cx="3086100" cy="4581525"/>
          </a:xfrm>
          <a:prstGeom prst="rect">
            <a:avLst/>
          </a:prstGeom>
          <a:solidFill>
            <a:schemeClr val="bg1">
              <a:lumMod val="85000"/>
            </a:schemeClr>
          </a:solidFill>
          <a:ln w="9525">
            <a:solidFill>
              <a:schemeClr val="tx1"/>
            </a:solidFill>
            <a:miter lim="800000"/>
            <a:headEnd/>
            <a:tailEnd/>
          </a:ln>
          <a:extLst/>
        </p:spPr>
      </p:pic>
      <p:sp>
        <p:nvSpPr>
          <p:cNvPr id="16400" name="Text Box 16"/>
          <p:cNvSpPr txBox="1">
            <a:spLocks noChangeArrowheads="1"/>
          </p:cNvSpPr>
          <p:nvPr/>
        </p:nvSpPr>
        <p:spPr bwMode="auto">
          <a:xfrm>
            <a:off x="3292475" y="1628800"/>
            <a:ext cx="2827337" cy="3985706"/>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spcBef>
                <a:spcPct val="50000"/>
              </a:spcBef>
              <a:defRPr/>
            </a:pPr>
            <a:r>
              <a:rPr lang="el-GR" sz="2200" b="1" dirty="0">
                <a:solidFill>
                  <a:schemeClr val="folHlink"/>
                </a:solidFill>
                <a:latin typeface="+mn-lt"/>
              </a:rPr>
              <a:t>Πλάγια α/α ΟΜΣΣ</a:t>
            </a:r>
          </a:p>
          <a:p>
            <a:pPr>
              <a:spcBef>
                <a:spcPct val="50000"/>
              </a:spcBef>
              <a:defRPr/>
            </a:pPr>
            <a:r>
              <a:rPr lang="el-GR" sz="2200" b="1" dirty="0">
                <a:latin typeface="+mn-lt"/>
              </a:rPr>
              <a:t>Λευκό βέλος: φυσιολογική διάμεση μάζα</a:t>
            </a:r>
          </a:p>
          <a:p>
            <a:pPr>
              <a:spcBef>
                <a:spcPct val="50000"/>
              </a:spcBef>
              <a:defRPr/>
            </a:pPr>
            <a:r>
              <a:rPr lang="el-GR" sz="2200" b="1" dirty="0">
                <a:latin typeface="+mn-lt"/>
              </a:rPr>
              <a:t>Μαύρο βέλος: </a:t>
            </a:r>
            <a:r>
              <a:rPr lang="el-GR" sz="2200" b="1" dirty="0" err="1">
                <a:latin typeface="+mn-lt"/>
              </a:rPr>
              <a:t>δυσπαλστική</a:t>
            </a:r>
            <a:r>
              <a:rPr lang="el-GR" sz="2200" b="1" dirty="0">
                <a:latin typeface="+mn-lt"/>
              </a:rPr>
              <a:t> διάμεση μάζα</a:t>
            </a:r>
          </a:p>
          <a:p>
            <a:pPr>
              <a:spcBef>
                <a:spcPct val="50000"/>
              </a:spcBef>
              <a:defRPr/>
            </a:pPr>
            <a:r>
              <a:rPr lang="el-GR" sz="2200" b="1" dirty="0">
                <a:latin typeface="+mn-lt"/>
              </a:rPr>
              <a:t>Κόκκινο βέλος: ολίσθηση του Ο5 επί του Ι1 (μπλε βέλος)</a:t>
            </a:r>
          </a:p>
        </p:txBody>
      </p:sp>
      <p:sp>
        <p:nvSpPr>
          <p:cNvPr id="44038" name="Rectangle 17"/>
          <p:cNvSpPr>
            <a:spLocks noChangeArrowheads="1"/>
          </p:cNvSpPr>
          <p:nvPr/>
        </p:nvSpPr>
        <p:spPr bwMode="auto">
          <a:xfrm>
            <a:off x="7092280" y="5976122"/>
            <a:ext cx="20162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l-GR" altLang="el-GR" sz="1200" dirty="0" smtClean="0">
                <a:latin typeface="+mn-lt"/>
                <a:hlinkClick r:id="rId5"/>
              </a:rPr>
              <a:t>learningradiology.com</a:t>
            </a:r>
            <a:endParaRPr lang="el-GR" altLang="el-GR" sz="1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101879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l-GR" sz="4000" smtClean="0"/>
              <a:t>Σπονδυλόλυση</a:t>
            </a:r>
          </a:p>
        </p:txBody>
      </p:sp>
      <p:sp>
        <p:nvSpPr>
          <p:cNvPr id="84995" name="Rectangle 3"/>
          <p:cNvSpPr>
            <a:spLocks noGrp="1" noChangeArrowheads="1"/>
          </p:cNvSpPr>
          <p:nvPr>
            <p:ph idx="1"/>
          </p:nvPr>
        </p:nvSpPr>
        <p:spPr>
          <a:noFill/>
        </p:spPr>
        <p:txBody>
          <a:bodyPr>
            <a:normAutofit/>
          </a:bodyPr>
          <a:lstStyle/>
          <a:p>
            <a:pPr marL="0" indent="0" eaLnBrk="1" hangingPunct="1">
              <a:lnSpc>
                <a:spcPct val="80000"/>
              </a:lnSpc>
              <a:buFont typeface="Wingdings" pitchFamily="2" charset="2"/>
              <a:buNone/>
              <a:defRPr/>
            </a:pPr>
            <a:r>
              <a:rPr lang="el-GR" b="1" dirty="0" smtClean="0"/>
              <a:t>Λοξή λήψη ΟΜΣΣ</a:t>
            </a:r>
          </a:p>
          <a:p>
            <a:pPr marL="0" indent="0" eaLnBrk="1" hangingPunct="1">
              <a:lnSpc>
                <a:spcPct val="80000"/>
              </a:lnSpc>
              <a:buFont typeface="Wingdings" pitchFamily="2" charset="2"/>
              <a:buNone/>
              <a:defRPr/>
            </a:pPr>
            <a:r>
              <a:rPr lang="el-GR" b="1" dirty="0" smtClean="0"/>
              <a:t>Μαύρο </a:t>
            </a:r>
            <a:r>
              <a:rPr lang="el-GR" b="1" dirty="0" err="1" smtClean="0"/>
              <a:t>κολλάρο</a:t>
            </a:r>
            <a:r>
              <a:rPr lang="el-GR" b="1" dirty="0" smtClean="0"/>
              <a:t> στο «σκυλάκι» (βέλη)</a:t>
            </a:r>
          </a:p>
        </p:txBody>
      </p:sp>
      <p:pic>
        <p:nvPicPr>
          <p:cNvPr id="45060" name="Picture 5" descr="Spondylolisthesis. Oblique projection radiograph ..."/>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179512" y="2703513"/>
            <a:ext cx="442436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11"/>
          <p:cNvSpPr txBox="1">
            <a:spLocks noChangeArrowheads="1"/>
          </p:cNvSpPr>
          <p:nvPr/>
        </p:nvSpPr>
        <p:spPr bwMode="auto">
          <a:xfrm>
            <a:off x="5451172" y="5983730"/>
            <a:ext cx="2664296" cy="641350"/>
          </a:xfrm>
          <a:prstGeom prst="rect">
            <a:avLst/>
          </a:prstGeom>
          <a:solidFill>
            <a:schemeClr val="bg1">
              <a:lumMod val="85000"/>
            </a:schemeClr>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latin typeface="+mn-lt"/>
              </a:rPr>
              <a:t>ΑΤ ΟΜΣΣ: </a:t>
            </a:r>
            <a:r>
              <a:rPr lang="el-GR" altLang="el-GR" b="1" dirty="0" err="1">
                <a:latin typeface="+mn-lt"/>
              </a:rPr>
              <a:t>έλειμμα</a:t>
            </a:r>
            <a:r>
              <a:rPr lang="el-GR" altLang="el-GR" b="1" dirty="0">
                <a:latin typeface="+mn-lt"/>
              </a:rPr>
              <a:t> οστικό στη διάμεση μάζα</a:t>
            </a:r>
          </a:p>
        </p:txBody>
      </p:sp>
      <p:sp>
        <p:nvSpPr>
          <p:cNvPr id="45063" name="Rectangle 12"/>
          <p:cNvSpPr>
            <a:spLocks noChangeArrowheads="1"/>
          </p:cNvSpPr>
          <p:nvPr/>
        </p:nvSpPr>
        <p:spPr bwMode="auto">
          <a:xfrm>
            <a:off x="179512" y="6021288"/>
            <a:ext cx="18187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sz="1200" dirty="0" smtClean="0">
                <a:latin typeface="+mn-lt"/>
                <a:hlinkClick r:id="rId3" action="ppaction://hlinkfile"/>
              </a:rPr>
              <a:t>emedicine.medscape.com</a:t>
            </a:r>
            <a:endParaRPr lang="el-GR" altLang="el-GR" sz="1200" dirty="0">
              <a:latin typeface="+mn-lt"/>
            </a:endParaRPr>
          </a:p>
        </p:txBody>
      </p:sp>
      <p:pic>
        <p:nvPicPr>
          <p:cNvPr id="4506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r="2362"/>
          <a:stretch>
            <a:fillRect/>
          </a:stretch>
        </p:blipFill>
        <p:spPr bwMode="auto">
          <a:xfrm>
            <a:off x="6083746" y="159842"/>
            <a:ext cx="2952750" cy="2405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65" name="Rectangle 14"/>
          <p:cNvSpPr>
            <a:spLocks noChangeArrowheads="1"/>
          </p:cNvSpPr>
          <p:nvPr/>
        </p:nvSpPr>
        <p:spPr bwMode="auto">
          <a:xfrm>
            <a:off x="8243888" y="3429000"/>
            <a:ext cx="360362" cy="431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45066" name="Text Box 15"/>
          <p:cNvSpPr txBox="1">
            <a:spLocks noChangeArrowheads="1"/>
          </p:cNvSpPr>
          <p:nvPr/>
        </p:nvSpPr>
        <p:spPr bwMode="auto">
          <a:xfrm>
            <a:off x="7607301" y="2166143"/>
            <a:ext cx="1439862" cy="366713"/>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l-GR" b="1" dirty="0"/>
              <a:t>Scottie dog</a:t>
            </a:r>
            <a:endParaRPr lang="el-GR" altLang="el-GR" b="1" dirty="0"/>
          </a:p>
        </p:txBody>
      </p:sp>
      <p:sp>
        <p:nvSpPr>
          <p:cNvPr id="2" name="Θέση αριθμού διαφάνειας 1"/>
          <p:cNvSpPr>
            <a:spLocks noGrp="1"/>
          </p:cNvSpPr>
          <p:nvPr>
            <p:ph type="sldNum" sz="quarter" idx="12"/>
          </p:nvPr>
        </p:nvSpPr>
        <p:spPr>
          <a:xfrm>
            <a:off x="6614864" y="6453336"/>
            <a:ext cx="2133600" cy="365125"/>
          </a:xfrm>
        </p:spPr>
        <p:txBody>
          <a:bodyPr/>
          <a:lstStyle/>
          <a:p>
            <a:pPr>
              <a:defRPr/>
            </a:pPr>
            <a:fld id="{7E55E3B3-0445-4CFC-BED8-763D4409E61F}" type="slidenum">
              <a:rPr lang="el-GR" smtClean="0"/>
              <a:pPr>
                <a:defRPr/>
              </a:pPr>
              <a:t>41</a:t>
            </a:fld>
            <a:endParaRPr lang="el-GR"/>
          </a:p>
        </p:txBody>
      </p:sp>
      <p:grpSp>
        <p:nvGrpSpPr>
          <p:cNvPr id="14" name="Group 13"/>
          <p:cNvGrpSpPr/>
          <p:nvPr/>
        </p:nvGrpSpPr>
        <p:grpSpPr>
          <a:xfrm>
            <a:off x="4788024" y="2708920"/>
            <a:ext cx="4270146" cy="3282152"/>
            <a:chOff x="4788024" y="2708920"/>
            <a:chExt cx="4270146" cy="3282152"/>
          </a:xfrm>
        </p:grpSpPr>
        <p:pic>
          <p:nvPicPr>
            <p:cNvPr id="119810" name="Picture 2" descr="https://upload.wikimedia.org/wikipedia/commons/thumb/8/8a/01-Spondylolyse_L5S1_CT_sagittal_001.jpg/800px-01-Spondylolyse_L5S1_CT_sagittal_001.jpg"/>
            <p:cNvPicPr>
              <a:picLocks noChangeAspect="1" noChangeArrowheads="1"/>
            </p:cNvPicPr>
            <p:nvPr/>
          </p:nvPicPr>
          <p:blipFill>
            <a:blip r:embed="rId5" cstate="print"/>
            <a:srcRect/>
            <a:stretch>
              <a:fillRect/>
            </a:stretch>
          </p:blipFill>
          <p:spPr bwMode="auto">
            <a:xfrm>
              <a:off x="4788024" y="2708920"/>
              <a:ext cx="4270146" cy="3282152"/>
            </a:xfrm>
            <a:prstGeom prst="rect">
              <a:avLst/>
            </a:prstGeom>
            <a:noFill/>
          </p:spPr>
        </p:pic>
        <p:sp>
          <p:nvSpPr>
            <p:cNvPr id="13" name="Down Arrow 12"/>
            <p:cNvSpPr/>
            <p:nvPr/>
          </p:nvSpPr>
          <p:spPr>
            <a:xfrm rot="1908581">
              <a:off x="7836491" y="3699762"/>
              <a:ext cx="126544" cy="67406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6156176" y="6581001"/>
            <a:ext cx="1512168" cy="276999"/>
          </a:xfrm>
          <a:prstGeom prst="rect">
            <a:avLst/>
          </a:prstGeom>
        </p:spPr>
        <p:txBody>
          <a:bodyPr wrap="square">
            <a:spAutoFit/>
          </a:bodyPr>
          <a:lstStyle/>
          <a:p>
            <a:r>
              <a:rPr lang="en-US" sz="1200" dirty="0" smtClean="0">
                <a:hlinkClick r:id="rId6"/>
              </a:rPr>
              <a:t>en.wikipedia.org</a:t>
            </a:r>
            <a:endParaRPr lang="en-US" sz="1200" dirty="0"/>
          </a:p>
        </p:txBody>
      </p:sp>
    </p:spTree>
    <p:extLst>
      <p:ext uri="{BB962C8B-B14F-4D97-AF65-F5344CB8AC3E}">
        <p14:creationId xmlns:p14="http://schemas.microsoft.com/office/powerpoint/2010/main" val="34094978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l-GR" dirty="0" smtClean="0"/>
              <a:t>Τραύμα ΣΣ: ρόλος απεικόνισης</a:t>
            </a:r>
          </a:p>
        </p:txBody>
      </p:sp>
      <p:sp>
        <p:nvSpPr>
          <p:cNvPr id="86019" name="Rectangle 3"/>
          <p:cNvSpPr>
            <a:spLocks noGrp="1" noChangeArrowheads="1"/>
          </p:cNvSpPr>
          <p:nvPr>
            <p:ph idx="1"/>
          </p:nvPr>
        </p:nvSpPr>
        <p:spPr/>
        <p:txBody>
          <a:bodyPr/>
          <a:lstStyle/>
          <a:p>
            <a:pPr eaLnBrk="1" hangingPunct="1">
              <a:defRPr/>
            </a:pPr>
            <a:r>
              <a:rPr lang="el-GR" dirty="0" smtClean="0"/>
              <a:t>Ανάδειξη</a:t>
            </a:r>
            <a:r>
              <a:rPr lang="en-US" dirty="0" smtClean="0"/>
              <a:t>.</a:t>
            </a:r>
            <a:endParaRPr lang="el-GR" dirty="0" smtClean="0"/>
          </a:p>
          <a:p>
            <a:pPr eaLnBrk="1" hangingPunct="1">
              <a:defRPr/>
            </a:pPr>
            <a:r>
              <a:rPr lang="el-GR" dirty="0" smtClean="0"/>
              <a:t>Εκτίμηση σοβαρότητας</a:t>
            </a:r>
            <a:r>
              <a:rPr lang="en-US" dirty="0" smtClean="0"/>
              <a:t>.</a:t>
            </a:r>
            <a:endParaRPr lang="el-GR" dirty="0" smtClean="0"/>
          </a:p>
          <a:p>
            <a:pPr eaLnBrk="1" hangingPunct="1">
              <a:defRPr/>
            </a:pPr>
            <a:r>
              <a:rPr lang="el-GR" dirty="0" smtClean="0"/>
              <a:t>Παρουσία αστάθειας</a:t>
            </a:r>
            <a:r>
              <a:rPr lang="en-US" dirty="0" smtClean="0"/>
              <a:t>.</a:t>
            </a:r>
            <a:endParaRPr lang="el-GR" dirty="0" smtClean="0"/>
          </a:p>
          <a:p>
            <a:pPr eaLnBrk="1" hangingPunct="1">
              <a:defRPr/>
            </a:pPr>
            <a:r>
              <a:rPr lang="el-GR" dirty="0" smtClean="0"/>
              <a:t>Ανάδειξη συνοδών βλαβών μαλακών μορίων</a:t>
            </a:r>
            <a:r>
              <a:rPr lang="en-US" dirty="0" smtClean="0"/>
              <a:t>.</a:t>
            </a:r>
            <a:endParaRPr lang="el-GR" dirty="0" smtClean="0"/>
          </a:p>
          <a:p>
            <a:pPr eaLnBrk="1" hangingPunct="1">
              <a:defRPr/>
            </a:pPr>
            <a:r>
              <a:rPr lang="el-GR" dirty="0" smtClean="0"/>
              <a:t>Παρακολούθηση χειρισμών στο χειρουργείο (ακτινοσκόπηση)</a:t>
            </a:r>
            <a:r>
              <a:rPr lang="en-US" dirty="0" smtClean="0"/>
              <a:t>.</a:t>
            </a:r>
            <a:endParaRPr lang="el-GR" dirty="0" smtClean="0"/>
          </a:p>
          <a:p>
            <a:pPr eaLnBrk="1" hangingPunct="1">
              <a:defRPr/>
            </a:pPr>
            <a:r>
              <a:rPr lang="el-GR" dirty="0" smtClean="0"/>
              <a:t>Παρακολούθηση θεραπείας</a:t>
            </a:r>
            <a:r>
              <a:rPr lang="en-US" dirty="0" smtClean="0"/>
              <a:t>.</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945298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l-GR" smtClean="0"/>
              <a:t>Εκτίμηση σταθερότητας</a:t>
            </a:r>
          </a:p>
        </p:txBody>
      </p:sp>
      <p:grpSp>
        <p:nvGrpSpPr>
          <p:cNvPr id="9" name="Group 8"/>
          <p:cNvGrpSpPr/>
          <p:nvPr/>
        </p:nvGrpSpPr>
        <p:grpSpPr>
          <a:xfrm>
            <a:off x="323528" y="908719"/>
            <a:ext cx="8056485" cy="5916604"/>
            <a:chOff x="323528" y="908719"/>
            <a:chExt cx="8056485" cy="5916604"/>
          </a:xfrm>
        </p:grpSpPr>
        <p:pic>
          <p:nvPicPr>
            <p:cNvPr id="471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484" y="908719"/>
              <a:ext cx="7056438"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23528" y="4388614"/>
              <a:ext cx="2987675" cy="1892826"/>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u="sng" dirty="0">
                  <a:latin typeface="+mn-lt"/>
                </a:rPr>
                <a:t>Πρόσθια στήλη</a:t>
              </a:r>
            </a:p>
            <a:p>
              <a:pPr eaLnBrk="1" hangingPunct="1">
                <a:spcBef>
                  <a:spcPct val="50000"/>
                </a:spcBef>
              </a:pPr>
              <a:r>
                <a:rPr lang="el-GR" altLang="el-GR" b="1" dirty="0">
                  <a:latin typeface="+mn-lt"/>
                </a:rPr>
                <a:t>Πρόσθιος επιμήκης σύνδεσμος</a:t>
              </a:r>
            </a:p>
            <a:p>
              <a:pPr eaLnBrk="1" hangingPunct="1">
                <a:spcBef>
                  <a:spcPct val="50000"/>
                </a:spcBef>
              </a:pPr>
              <a:r>
                <a:rPr lang="el-GR" altLang="el-GR" b="1" dirty="0">
                  <a:latin typeface="+mn-lt"/>
                </a:rPr>
                <a:t>Πρόσθιος ινώδης δακτύλιος</a:t>
              </a:r>
            </a:p>
            <a:p>
              <a:pPr eaLnBrk="1" hangingPunct="1">
                <a:spcBef>
                  <a:spcPct val="50000"/>
                </a:spcBef>
              </a:pPr>
              <a:r>
                <a:rPr lang="el-GR" altLang="el-GR" b="1" dirty="0">
                  <a:latin typeface="+mn-lt"/>
                </a:rPr>
                <a:t>Πρόσθια 2/3 του σπονδύλου</a:t>
              </a:r>
            </a:p>
          </p:txBody>
        </p:sp>
        <p:sp>
          <p:nvSpPr>
            <p:cNvPr id="47110" name="Text Box 6"/>
            <p:cNvSpPr txBox="1">
              <a:spLocks noChangeArrowheads="1"/>
            </p:cNvSpPr>
            <p:nvPr/>
          </p:nvSpPr>
          <p:spPr bwMode="auto">
            <a:xfrm>
              <a:off x="3420615" y="4378499"/>
              <a:ext cx="2447925" cy="2446824"/>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u="sng" dirty="0">
                  <a:latin typeface="+mn-lt"/>
                </a:rPr>
                <a:t>Μέση στήλη</a:t>
              </a:r>
            </a:p>
            <a:p>
              <a:pPr eaLnBrk="1" hangingPunct="1">
                <a:spcBef>
                  <a:spcPct val="50000"/>
                </a:spcBef>
              </a:pPr>
              <a:r>
                <a:rPr lang="el-GR" altLang="el-GR" b="1" dirty="0">
                  <a:latin typeface="+mn-lt"/>
                </a:rPr>
                <a:t>Οπίσθιο 1/3 σπονδυλικού σώματος</a:t>
              </a:r>
            </a:p>
            <a:p>
              <a:pPr eaLnBrk="1" hangingPunct="1">
                <a:spcBef>
                  <a:spcPct val="50000"/>
                </a:spcBef>
              </a:pPr>
              <a:r>
                <a:rPr lang="el-GR" altLang="el-GR" b="1" dirty="0">
                  <a:latin typeface="+mn-lt"/>
                </a:rPr>
                <a:t>Οπίσθιος ινώδης δακτύλιος</a:t>
              </a:r>
            </a:p>
            <a:p>
              <a:pPr eaLnBrk="1" hangingPunct="1">
                <a:spcBef>
                  <a:spcPct val="50000"/>
                </a:spcBef>
              </a:pPr>
              <a:r>
                <a:rPr lang="el-GR" altLang="el-GR" b="1" dirty="0">
                  <a:latin typeface="+mn-lt"/>
                </a:rPr>
                <a:t>Οπίσθιος επιμήκης σύνδεσμος</a:t>
              </a:r>
            </a:p>
          </p:txBody>
        </p:sp>
        <p:sp>
          <p:nvSpPr>
            <p:cNvPr id="47111" name="Text Box 7"/>
            <p:cNvSpPr txBox="1">
              <a:spLocks noChangeArrowheads="1"/>
            </p:cNvSpPr>
            <p:nvPr/>
          </p:nvSpPr>
          <p:spPr bwMode="auto">
            <a:xfrm>
              <a:off x="6003525" y="4463517"/>
              <a:ext cx="2376488" cy="1615827"/>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u="sng" dirty="0">
                  <a:latin typeface="+mn-lt"/>
                </a:rPr>
                <a:t>Οπίσθια στήλη</a:t>
              </a:r>
            </a:p>
            <a:p>
              <a:pPr eaLnBrk="1" hangingPunct="1">
                <a:spcBef>
                  <a:spcPct val="50000"/>
                </a:spcBef>
              </a:pPr>
              <a:r>
                <a:rPr lang="el-GR" altLang="el-GR" b="1" dirty="0">
                  <a:latin typeface="+mn-lt"/>
                </a:rPr>
                <a:t>Οπίσθια στοιχεία</a:t>
              </a:r>
            </a:p>
            <a:p>
              <a:pPr eaLnBrk="1" hangingPunct="1">
                <a:spcBef>
                  <a:spcPct val="50000"/>
                </a:spcBef>
              </a:pPr>
              <a:r>
                <a:rPr lang="el-GR" altLang="el-GR" b="1" dirty="0">
                  <a:latin typeface="+mn-lt"/>
                </a:rPr>
                <a:t>Αυχένες, αποφύσεις</a:t>
              </a:r>
            </a:p>
            <a:p>
              <a:pPr eaLnBrk="1" hangingPunct="1">
                <a:spcBef>
                  <a:spcPct val="50000"/>
                </a:spcBef>
              </a:pPr>
              <a:r>
                <a:rPr lang="el-GR" altLang="el-GR" b="1" dirty="0">
                  <a:latin typeface="+mn-lt"/>
                </a:rPr>
                <a:t>Οπίσθιοι σύνδεσμοι</a:t>
              </a:r>
            </a:p>
          </p:txBody>
        </p:sp>
      </p:grpSp>
      <p:sp>
        <p:nvSpPr>
          <p:cNvPr id="47112" name="Rectangle 8"/>
          <p:cNvSpPr>
            <a:spLocks noChangeArrowheads="1"/>
          </p:cNvSpPr>
          <p:nvPr/>
        </p:nvSpPr>
        <p:spPr bwMode="auto">
          <a:xfrm>
            <a:off x="6777777" y="6257104"/>
            <a:ext cx="1458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1200" dirty="0" smtClean="0">
                <a:latin typeface="+mn-lt"/>
                <a:hlinkClick r:id="rId3"/>
              </a:rPr>
              <a:t>radiologyassistant.nl</a:t>
            </a:r>
            <a:endParaRPr lang="el-GR" altLang="el-GR" sz="1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585521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323528" y="1340768"/>
            <a:ext cx="8424936" cy="5256584"/>
          </a:xfrm>
        </p:spPr>
        <p:txBody>
          <a:bodyPr/>
          <a:lstStyle/>
          <a:p>
            <a:pPr eaLnBrk="1" hangingPunct="1">
              <a:defRPr/>
            </a:pPr>
            <a:r>
              <a:rPr lang="el-GR" sz="2800" dirty="0" smtClean="0"/>
              <a:t>Η πιο κατάλληλη μέθοδος για μελέτη </a:t>
            </a:r>
            <a:r>
              <a:rPr lang="el-GR" sz="2800" dirty="0" err="1" smtClean="0"/>
              <a:t>πολυτραυματιών</a:t>
            </a:r>
            <a:r>
              <a:rPr lang="el-GR" sz="2800" dirty="0" smtClean="0"/>
              <a:t> είναι η αξονική τομογραφία επειδή παρέχει:</a:t>
            </a:r>
          </a:p>
          <a:p>
            <a:pPr lvl="1" eaLnBrk="1" hangingPunct="1">
              <a:defRPr/>
            </a:pPr>
            <a:r>
              <a:rPr lang="el-GR" dirty="0" smtClean="0"/>
              <a:t>Πολύ καλές πληροφορίες για οστά και μαλακά μόρια συμπεριλαμβανομένων των συμπαγών και κοίλων οργάνων</a:t>
            </a:r>
            <a:r>
              <a:rPr lang="en-US" dirty="0" smtClean="0"/>
              <a:t>.</a:t>
            </a:r>
            <a:endParaRPr lang="el-GR" dirty="0" smtClean="0"/>
          </a:p>
          <a:p>
            <a:pPr lvl="1" eaLnBrk="1" hangingPunct="1">
              <a:defRPr/>
            </a:pPr>
            <a:r>
              <a:rPr lang="el-GR" dirty="0" smtClean="0"/>
              <a:t>Σε πολύ μικρό χρονικό διάστημα</a:t>
            </a:r>
            <a:r>
              <a:rPr lang="en-US" dirty="0" smtClean="0"/>
              <a:t>.</a:t>
            </a:r>
            <a:endParaRPr lang="el-GR" dirty="0" smtClean="0"/>
          </a:p>
          <a:p>
            <a:pPr lvl="1" eaLnBrk="1" hangingPunct="1">
              <a:defRPr/>
            </a:pPr>
            <a:r>
              <a:rPr lang="el-GR" dirty="0" smtClean="0"/>
              <a:t>Δεν υπόκειται σε απόλυτες αντενδείξεις (ΜΤ) </a:t>
            </a:r>
            <a:r>
              <a:rPr lang="en-US" dirty="0" smtClean="0"/>
              <a:t>.</a:t>
            </a:r>
            <a:endParaRPr 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1894067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Κάταγμα </a:t>
            </a:r>
            <a:r>
              <a:rPr lang="el-GR" dirty="0" smtClean="0"/>
              <a:t>οδόντα</a:t>
            </a:r>
            <a:endParaRPr lang="el-GR" dirty="0"/>
          </a:p>
        </p:txBody>
      </p:sp>
      <p:pic>
        <p:nvPicPr>
          <p:cNvPr id="49155" name="Picture 4"/>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b="44029"/>
          <a:stretch>
            <a:fillRect/>
          </a:stretch>
        </p:blipFill>
        <p:spPr bwMode="auto">
          <a:xfrm>
            <a:off x="250825" y="3138488"/>
            <a:ext cx="3949700" cy="3473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 Box 6"/>
          <p:cNvSpPr txBox="1">
            <a:spLocks noChangeArrowheads="1"/>
          </p:cNvSpPr>
          <p:nvPr/>
        </p:nvSpPr>
        <p:spPr bwMode="auto">
          <a:xfrm>
            <a:off x="3419475" y="6093296"/>
            <a:ext cx="1008063"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Α/α πλάγια</a:t>
            </a:r>
          </a:p>
        </p:txBody>
      </p:sp>
      <p:sp>
        <p:nvSpPr>
          <p:cNvPr id="49159" name="Rectangle 8"/>
          <p:cNvSpPr>
            <a:spLocks noChangeArrowheads="1"/>
          </p:cNvSpPr>
          <p:nvPr/>
        </p:nvSpPr>
        <p:spPr bwMode="auto">
          <a:xfrm>
            <a:off x="250825" y="6597352"/>
            <a:ext cx="879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200" dirty="0" smtClean="0">
                <a:latin typeface="+mn-lt"/>
                <a:hlinkClick r:id="rId3"/>
              </a:rPr>
              <a:t>trauma.org</a:t>
            </a:r>
            <a:endParaRPr lang="el-GR" altLang="el-GR" sz="1200" dirty="0">
              <a:latin typeface="+mn-lt"/>
            </a:endParaRPr>
          </a:p>
        </p:txBody>
      </p:sp>
      <p:grpSp>
        <p:nvGrpSpPr>
          <p:cNvPr id="5" name="Ομάδα 4"/>
          <p:cNvGrpSpPr/>
          <p:nvPr/>
        </p:nvGrpSpPr>
        <p:grpSpPr>
          <a:xfrm>
            <a:off x="4499992" y="188640"/>
            <a:ext cx="4355976" cy="6620572"/>
            <a:chOff x="4597400" y="0"/>
            <a:chExt cx="4546600" cy="6858000"/>
          </a:xfrm>
        </p:grpSpPr>
        <p:pic>
          <p:nvPicPr>
            <p:cNvPr id="4915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7400" y="0"/>
              <a:ext cx="45466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9160" name="AutoShape 9"/>
            <p:cNvSpPr>
              <a:spLocks noChangeArrowheads="1"/>
            </p:cNvSpPr>
            <p:nvPr/>
          </p:nvSpPr>
          <p:spPr bwMode="auto">
            <a:xfrm>
              <a:off x="4859338" y="1989138"/>
              <a:ext cx="936625" cy="144462"/>
            </a:xfrm>
            <a:prstGeom prst="rightArrow">
              <a:avLst>
                <a:gd name="adj1" fmla="val 50000"/>
                <a:gd name="adj2" fmla="val 16208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grpSp>
      <p:sp>
        <p:nvSpPr>
          <p:cNvPr id="49161" name="AutoShape 10"/>
          <p:cNvSpPr>
            <a:spLocks noChangeArrowheads="1"/>
          </p:cNvSpPr>
          <p:nvPr/>
        </p:nvSpPr>
        <p:spPr bwMode="auto">
          <a:xfrm rot="-445885">
            <a:off x="900113" y="5300663"/>
            <a:ext cx="936625" cy="144462"/>
          </a:xfrm>
          <a:prstGeom prst="rightArrow">
            <a:avLst>
              <a:gd name="adj1" fmla="val 50000"/>
              <a:gd name="adj2" fmla="val 162088"/>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
        <p:nvSpPr>
          <p:cNvPr id="49158" name="Text Box 7"/>
          <p:cNvSpPr txBox="1">
            <a:spLocks noChangeArrowheads="1"/>
          </p:cNvSpPr>
          <p:nvPr/>
        </p:nvSpPr>
        <p:spPr bwMode="auto">
          <a:xfrm>
            <a:off x="7884368" y="4691856"/>
            <a:ext cx="1152128" cy="366713"/>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ΑΤ ΑΜΣΣ</a:t>
            </a:r>
          </a:p>
        </p:txBody>
      </p:sp>
    </p:spTree>
    <p:extLst>
      <p:ext uri="{BB962C8B-B14F-4D97-AF65-F5344CB8AC3E}">
        <p14:creationId xmlns:p14="http://schemas.microsoft.com/office/powerpoint/2010/main" val="843752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eaLnBrk="1" hangingPunct="1">
              <a:buFont typeface="Wingdings" pitchFamily="2" charset="2"/>
              <a:buNone/>
              <a:defRPr/>
            </a:pPr>
            <a:r>
              <a:rPr lang="el-GR" dirty="0" smtClean="0"/>
              <a:t>Κάταγμα τόξου Α2</a:t>
            </a:r>
          </a:p>
          <a:p>
            <a:pPr eaLnBrk="1" hangingPunct="1">
              <a:buFont typeface="Wingdings" pitchFamily="2" charset="2"/>
              <a:buNone/>
              <a:defRPr/>
            </a:pPr>
            <a:r>
              <a:rPr lang="en-US" dirty="0" smtClean="0"/>
              <a:t>Hangman’s fracture</a:t>
            </a:r>
            <a:endParaRPr lang="el-GR" dirty="0" smtClean="0"/>
          </a:p>
          <a:p>
            <a:pPr eaLnBrk="1" hangingPunct="1">
              <a:buFont typeface="Wingdings" pitchFamily="2" charset="2"/>
              <a:buNone/>
              <a:defRPr/>
            </a:pPr>
            <a:r>
              <a:rPr lang="el-GR" dirty="0" smtClean="0"/>
              <a:t>2 ασθενείς</a:t>
            </a:r>
          </a:p>
        </p:txBody>
      </p:sp>
      <p:grpSp>
        <p:nvGrpSpPr>
          <p:cNvPr id="5" name="Ομάδα 4"/>
          <p:cNvGrpSpPr/>
          <p:nvPr/>
        </p:nvGrpSpPr>
        <p:grpSpPr>
          <a:xfrm>
            <a:off x="4914900" y="0"/>
            <a:ext cx="4229100" cy="6858000"/>
            <a:chOff x="4914900" y="0"/>
            <a:chExt cx="4229100" cy="6858000"/>
          </a:xfrm>
        </p:grpSpPr>
        <p:pic>
          <p:nvPicPr>
            <p:cNvPr id="501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900" y="0"/>
              <a:ext cx="42291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1" name="AutoShape 5"/>
            <p:cNvSpPr>
              <a:spLocks noChangeArrowheads="1"/>
            </p:cNvSpPr>
            <p:nvPr/>
          </p:nvSpPr>
          <p:spPr bwMode="auto">
            <a:xfrm rot="1979312">
              <a:off x="7527925" y="1495425"/>
              <a:ext cx="111125" cy="133350"/>
            </a:xfrm>
            <a:prstGeom prst="diamond">
              <a:avLst/>
            </a:prstGeom>
            <a:solidFill>
              <a:schemeClr val="accent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grpSp>
      <p:sp>
        <p:nvSpPr>
          <p:cNvPr id="50182" name="Text Box 6"/>
          <p:cNvSpPr txBox="1">
            <a:spLocks noChangeArrowheads="1"/>
          </p:cNvSpPr>
          <p:nvPr/>
        </p:nvSpPr>
        <p:spPr bwMode="auto">
          <a:xfrm>
            <a:off x="2988618" y="5589588"/>
            <a:ext cx="2303462" cy="366712"/>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Πλάγια α/α ΑΜΣΣ</a:t>
            </a:r>
          </a:p>
        </p:txBody>
      </p:sp>
      <p:grpSp>
        <p:nvGrpSpPr>
          <p:cNvPr id="4" name="Ομάδα 3"/>
          <p:cNvGrpSpPr/>
          <p:nvPr/>
        </p:nvGrpSpPr>
        <p:grpSpPr>
          <a:xfrm>
            <a:off x="179536" y="3716338"/>
            <a:ext cx="2808288" cy="2778125"/>
            <a:chOff x="34925" y="3716338"/>
            <a:chExt cx="2808288" cy="2778125"/>
          </a:xfrm>
        </p:grpSpPr>
        <p:pic>
          <p:nvPicPr>
            <p:cNvPr id="50184" name="Picture 8"/>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34925" y="3716338"/>
              <a:ext cx="2808288" cy="2778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6" name="AutoShape 10"/>
            <p:cNvSpPr>
              <a:spLocks noChangeArrowheads="1"/>
            </p:cNvSpPr>
            <p:nvPr/>
          </p:nvSpPr>
          <p:spPr bwMode="auto">
            <a:xfrm rot="1979312">
              <a:off x="1763713" y="4581525"/>
              <a:ext cx="111125" cy="133350"/>
            </a:xfrm>
            <a:prstGeom prst="diamond">
              <a:avLst/>
            </a:prstGeom>
            <a:solidFill>
              <a:schemeClr val="accent1"/>
            </a:solidFill>
            <a:ln w="9525">
              <a:solidFill>
                <a:schemeClr val="bg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1303318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Κάταγμα – </a:t>
            </a:r>
            <a:r>
              <a:rPr lang="el-GR" dirty="0" err="1"/>
              <a:t>εξάρθρημα</a:t>
            </a:r>
            <a:r>
              <a:rPr lang="el-GR" dirty="0"/>
              <a:t> </a:t>
            </a:r>
            <a:r>
              <a:rPr lang="el-GR" dirty="0" smtClean="0"/>
              <a:t>Θ12-Ο1</a:t>
            </a:r>
            <a:endParaRPr lang="el-GR" dirty="0"/>
          </a:p>
        </p:txBody>
      </p:sp>
      <p:sp>
        <p:nvSpPr>
          <p:cNvPr id="89091" name="Rectangle 3"/>
          <p:cNvSpPr>
            <a:spLocks noGrp="1" noChangeArrowheads="1"/>
          </p:cNvSpPr>
          <p:nvPr>
            <p:ph idx="1"/>
          </p:nvPr>
        </p:nvSpPr>
        <p:spPr>
          <a:xfrm>
            <a:off x="323528" y="1340768"/>
            <a:ext cx="5400600" cy="1224136"/>
          </a:xfrm>
        </p:spPr>
        <p:txBody>
          <a:bodyPr>
            <a:normAutofit/>
          </a:bodyPr>
          <a:lstStyle/>
          <a:p>
            <a:pPr eaLnBrk="1" hangingPunct="1">
              <a:defRPr/>
            </a:pPr>
            <a:r>
              <a:rPr lang="el-GR" dirty="0" smtClean="0"/>
              <a:t>ΑΤ ΣΣ – η μπλε γραμμή δείχνει την πορεία του νωτιαίου μυελού.</a:t>
            </a:r>
          </a:p>
        </p:txBody>
      </p:sp>
      <p:grpSp>
        <p:nvGrpSpPr>
          <p:cNvPr id="5" name="Ομάδα 4"/>
          <p:cNvGrpSpPr/>
          <p:nvPr/>
        </p:nvGrpSpPr>
        <p:grpSpPr>
          <a:xfrm>
            <a:off x="683568" y="2708920"/>
            <a:ext cx="4360141" cy="3741139"/>
            <a:chOff x="1476375" y="3440113"/>
            <a:chExt cx="3952875" cy="3417887"/>
          </a:xfrm>
        </p:grpSpPr>
        <p:pic>
          <p:nvPicPr>
            <p:cNvPr id="5120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3440113"/>
              <a:ext cx="3952875" cy="3417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5" name="Text Box 6"/>
            <p:cNvSpPr txBox="1">
              <a:spLocks noChangeArrowheads="1"/>
            </p:cNvSpPr>
            <p:nvPr/>
          </p:nvSpPr>
          <p:spPr bwMode="auto">
            <a:xfrm>
              <a:off x="3276600" y="4437063"/>
              <a:ext cx="647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solidFill>
                    <a:schemeClr val="accent6">
                      <a:lumMod val="60000"/>
                      <a:lumOff val="40000"/>
                    </a:schemeClr>
                  </a:solidFill>
                </a:rPr>
                <a:t>Θ12</a:t>
              </a:r>
            </a:p>
          </p:txBody>
        </p:sp>
        <p:sp>
          <p:nvSpPr>
            <p:cNvPr id="51206" name="Text Box 7"/>
            <p:cNvSpPr txBox="1">
              <a:spLocks noChangeArrowheads="1"/>
            </p:cNvSpPr>
            <p:nvPr/>
          </p:nvSpPr>
          <p:spPr bwMode="auto">
            <a:xfrm>
              <a:off x="3563938" y="5222875"/>
              <a:ext cx="647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solidFill>
                    <a:schemeClr val="accent6">
                      <a:lumMod val="60000"/>
                      <a:lumOff val="40000"/>
                    </a:schemeClr>
                  </a:solidFill>
                </a:rPr>
                <a:t>Ο1</a:t>
              </a:r>
            </a:p>
          </p:txBody>
        </p:sp>
      </p:grpSp>
      <p:grpSp>
        <p:nvGrpSpPr>
          <p:cNvPr id="4" name="Ομάδα 3"/>
          <p:cNvGrpSpPr/>
          <p:nvPr/>
        </p:nvGrpSpPr>
        <p:grpSpPr>
          <a:xfrm>
            <a:off x="5148064" y="1965927"/>
            <a:ext cx="3870325" cy="4508500"/>
            <a:chOff x="5273675" y="2349500"/>
            <a:chExt cx="3870325" cy="4508500"/>
          </a:xfrm>
        </p:grpSpPr>
        <p:pic>
          <p:nvPicPr>
            <p:cNvPr id="5120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0097" t="10422" r="21927" b="16589"/>
            <a:stretch>
              <a:fillRect/>
            </a:stretch>
          </p:blipFill>
          <p:spPr bwMode="auto">
            <a:xfrm>
              <a:off x="5273675" y="2466975"/>
              <a:ext cx="3870325" cy="4391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7" name="Line 8"/>
            <p:cNvSpPr>
              <a:spLocks noChangeShapeType="1"/>
            </p:cNvSpPr>
            <p:nvPr/>
          </p:nvSpPr>
          <p:spPr bwMode="auto">
            <a:xfrm>
              <a:off x="6804025" y="2349500"/>
              <a:ext cx="73025" cy="201612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51208" name="Line 10"/>
          <p:cNvSpPr>
            <a:spLocks noChangeShapeType="1"/>
          </p:cNvSpPr>
          <p:nvPr/>
        </p:nvSpPr>
        <p:spPr bwMode="auto">
          <a:xfrm>
            <a:off x="6877050" y="4365625"/>
            <a:ext cx="863600" cy="431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209" name="Line 11"/>
          <p:cNvSpPr>
            <a:spLocks noChangeShapeType="1"/>
          </p:cNvSpPr>
          <p:nvPr/>
        </p:nvSpPr>
        <p:spPr bwMode="auto">
          <a:xfrm flipH="1">
            <a:off x="6877050" y="4797425"/>
            <a:ext cx="863600" cy="1871663"/>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51210" name="Text Box 12"/>
          <p:cNvSpPr txBox="1">
            <a:spLocks noChangeArrowheads="1"/>
          </p:cNvSpPr>
          <p:nvPr/>
        </p:nvSpPr>
        <p:spPr bwMode="auto">
          <a:xfrm>
            <a:off x="179512" y="5733256"/>
            <a:ext cx="1152525"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latin typeface="+mn-lt"/>
              </a:rPr>
              <a:t>Εγκάρσια τομή</a:t>
            </a:r>
          </a:p>
        </p:txBody>
      </p:sp>
      <p:sp>
        <p:nvSpPr>
          <p:cNvPr id="51211" name="Text Box 13"/>
          <p:cNvSpPr txBox="1">
            <a:spLocks noChangeArrowheads="1"/>
          </p:cNvSpPr>
          <p:nvPr/>
        </p:nvSpPr>
        <p:spPr bwMode="auto">
          <a:xfrm>
            <a:off x="7524328" y="1563514"/>
            <a:ext cx="1512068" cy="641350"/>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latin typeface="+mn-lt"/>
              </a:rPr>
              <a:t>Οβελιαία ανασύνθεση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17" name="Rectangle 8"/>
          <p:cNvSpPr>
            <a:spLocks noChangeArrowheads="1"/>
          </p:cNvSpPr>
          <p:nvPr/>
        </p:nvSpPr>
        <p:spPr bwMode="auto">
          <a:xfrm>
            <a:off x="1090834" y="6474427"/>
            <a:ext cx="8799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200" dirty="0" smtClean="0">
                <a:latin typeface="+mn-lt"/>
                <a:hlinkClick r:id="rId4"/>
              </a:rPr>
              <a:t>trauma.org</a:t>
            </a:r>
            <a:endParaRPr lang="el-GR" altLang="el-GR" sz="1200" dirty="0">
              <a:latin typeface="+mn-lt"/>
            </a:endParaRPr>
          </a:p>
        </p:txBody>
      </p:sp>
    </p:spTree>
    <p:extLst>
      <p:ext uri="{BB962C8B-B14F-4D97-AF65-F5344CB8AC3E}">
        <p14:creationId xmlns:p14="http://schemas.microsoft.com/office/powerpoint/2010/main" val="3391687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Click to see larger picture">
            <a:hlinkClick r:id="rId2"/>
          </p:cNvPr>
          <p:cNvPicPr>
            <a:picLocks noChangeAspect="1" noChangeArrowheads="1"/>
          </p:cNvPicPr>
          <p:nvPr/>
        </p:nvPicPr>
        <p:blipFill>
          <a:blip r:embed="rId3" cstate="print">
            <a:lum bright="-24000" contrast="24000"/>
            <a:extLst>
              <a:ext uri="{28A0092B-C50C-407E-A947-70E740481C1C}">
                <a14:useLocalDpi xmlns:a14="http://schemas.microsoft.com/office/drawing/2010/main" val="0"/>
              </a:ext>
            </a:extLst>
          </a:blip>
          <a:srcRect l="10365" r="4703"/>
          <a:stretch>
            <a:fillRect/>
          </a:stretch>
        </p:blipFill>
        <p:spPr bwMode="auto">
          <a:xfrm>
            <a:off x="899592" y="2899807"/>
            <a:ext cx="2952750" cy="3778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a:t>Κάταγμα </a:t>
            </a:r>
            <a:r>
              <a:rPr lang="el-GR" dirty="0" smtClean="0"/>
              <a:t>Ο1</a:t>
            </a:r>
            <a:endParaRPr lang="el-GR" dirty="0"/>
          </a:p>
        </p:txBody>
      </p:sp>
      <p:sp>
        <p:nvSpPr>
          <p:cNvPr id="4110" name="Rectangle 14"/>
          <p:cNvSpPr>
            <a:spLocks noGrp="1" noChangeArrowheads="1"/>
          </p:cNvSpPr>
          <p:nvPr>
            <p:ph idx="1"/>
          </p:nvPr>
        </p:nvSpPr>
        <p:spPr>
          <a:xfrm>
            <a:off x="323528" y="1340768"/>
            <a:ext cx="4535810" cy="1224136"/>
          </a:xfrm>
        </p:spPr>
        <p:txBody>
          <a:bodyPr>
            <a:normAutofit/>
          </a:bodyPr>
          <a:lstStyle/>
          <a:p>
            <a:pPr marL="0" indent="0" eaLnBrk="1" hangingPunct="1">
              <a:lnSpc>
                <a:spcPct val="100000"/>
              </a:lnSpc>
              <a:buFont typeface="Wingdings" pitchFamily="2" charset="2"/>
              <a:buNone/>
              <a:defRPr/>
            </a:pPr>
            <a:r>
              <a:rPr lang="el-GR" dirty="0" smtClean="0"/>
              <a:t>Σημαντική στένωση του νωτιαίου σωλήνα φαίνεται καλύτερα στην αξονική τομογραφία (γραμμές).</a:t>
            </a:r>
          </a:p>
        </p:txBody>
      </p:sp>
      <p:sp>
        <p:nvSpPr>
          <p:cNvPr id="52230" name="Text Box 16"/>
          <p:cNvSpPr txBox="1">
            <a:spLocks noChangeArrowheads="1"/>
          </p:cNvSpPr>
          <p:nvPr/>
        </p:nvSpPr>
        <p:spPr bwMode="auto">
          <a:xfrm>
            <a:off x="243743" y="5988050"/>
            <a:ext cx="1311697" cy="641350"/>
          </a:xfrm>
          <a:prstGeom prst="rect">
            <a:avLst/>
          </a:prstGeom>
          <a:solidFill>
            <a:schemeClr val="bg1">
              <a:lumMod val="85000"/>
            </a:schemeClr>
          </a:solidFill>
          <a:ln>
            <a:solidFill>
              <a:schemeClr val="tx1"/>
            </a:solid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Α/α πλάγια ΟΜΣΣ</a:t>
            </a:r>
          </a:p>
        </p:txBody>
      </p:sp>
      <p:grpSp>
        <p:nvGrpSpPr>
          <p:cNvPr id="5" name="Ομάδα 4"/>
          <p:cNvGrpSpPr/>
          <p:nvPr/>
        </p:nvGrpSpPr>
        <p:grpSpPr>
          <a:xfrm>
            <a:off x="4859338" y="187201"/>
            <a:ext cx="4076700" cy="3076277"/>
            <a:chOff x="4859338" y="96838"/>
            <a:chExt cx="4033837" cy="3025775"/>
          </a:xfrm>
        </p:grpSpPr>
        <p:pic>
          <p:nvPicPr>
            <p:cNvPr id="52228" name="Picture 9" descr="Click to see larger pictur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9338" y="96838"/>
              <a:ext cx="4033837" cy="3025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32" name="Freeform 18"/>
            <p:cNvSpPr>
              <a:spLocks/>
            </p:cNvSpPr>
            <p:nvPr/>
          </p:nvSpPr>
          <p:spPr bwMode="auto">
            <a:xfrm>
              <a:off x="7254875" y="1892300"/>
              <a:ext cx="334963" cy="241300"/>
            </a:xfrm>
            <a:custGeom>
              <a:avLst/>
              <a:gdLst>
                <a:gd name="T0" fmla="*/ 17641915 w 211"/>
                <a:gd name="T1" fmla="*/ 37801547 h 152"/>
                <a:gd name="T2" fmla="*/ 473790144 w 211"/>
                <a:gd name="T3" fmla="*/ 153728725 h 152"/>
                <a:gd name="T4" fmla="*/ 360383670 w 211"/>
                <a:gd name="T5" fmla="*/ 383063695 h 152"/>
                <a:gd name="T6" fmla="*/ 17641915 w 211"/>
                <a:gd name="T7" fmla="*/ 37801547 h 152"/>
                <a:gd name="T8" fmla="*/ 0 60000 65536"/>
                <a:gd name="T9" fmla="*/ 0 60000 65536"/>
                <a:gd name="T10" fmla="*/ 0 60000 65536"/>
                <a:gd name="T11" fmla="*/ 0 60000 65536"/>
                <a:gd name="T12" fmla="*/ 0 w 211"/>
                <a:gd name="T13" fmla="*/ 0 h 152"/>
                <a:gd name="T14" fmla="*/ 211 w 211"/>
                <a:gd name="T15" fmla="*/ 152 h 152"/>
              </a:gdLst>
              <a:ahLst/>
              <a:cxnLst>
                <a:cxn ang="T8">
                  <a:pos x="T0" y="T1"/>
                </a:cxn>
                <a:cxn ang="T9">
                  <a:pos x="T2" y="T3"/>
                </a:cxn>
                <a:cxn ang="T10">
                  <a:pos x="T4" y="T5"/>
                </a:cxn>
                <a:cxn ang="T11">
                  <a:pos x="T6" y="T7"/>
                </a:cxn>
              </a:cxnLst>
              <a:rect l="T12" t="T13" r="T14" b="T15"/>
              <a:pathLst>
                <a:path w="211" h="152">
                  <a:moveTo>
                    <a:pt x="7" y="15"/>
                  </a:moveTo>
                  <a:cubicBezTo>
                    <a:pt x="14" y="0"/>
                    <a:pt x="165" y="38"/>
                    <a:pt x="188" y="61"/>
                  </a:cubicBezTo>
                  <a:cubicBezTo>
                    <a:pt x="211" y="84"/>
                    <a:pt x="173" y="152"/>
                    <a:pt x="143" y="152"/>
                  </a:cubicBezTo>
                  <a:cubicBezTo>
                    <a:pt x="113" y="152"/>
                    <a:pt x="0" y="30"/>
                    <a:pt x="7" y="15"/>
                  </a:cubicBezTo>
                  <a:close/>
                </a:path>
              </a:pathLst>
            </a:custGeom>
            <a:noFill/>
            <a:ln w="19050">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grpSp>
        <p:nvGrpSpPr>
          <p:cNvPr id="4" name="Ομάδα 3"/>
          <p:cNvGrpSpPr/>
          <p:nvPr/>
        </p:nvGrpSpPr>
        <p:grpSpPr>
          <a:xfrm>
            <a:off x="4859338" y="3326789"/>
            <a:ext cx="4076700" cy="3117850"/>
            <a:chOff x="4859338" y="3070225"/>
            <a:chExt cx="4076700" cy="3117850"/>
          </a:xfrm>
        </p:grpSpPr>
        <p:pic>
          <p:nvPicPr>
            <p:cNvPr id="52227" name="Picture 7" descr="Click to see larger pictur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9338" y="3070225"/>
              <a:ext cx="4076700" cy="3117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2233" name="Freeform 19"/>
            <p:cNvSpPr>
              <a:spLocks/>
            </p:cNvSpPr>
            <p:nvPr/>
          </p:nvSpPr>
          <p:spPr bwMode="auto">
            <a:xfrm>
              <a:off x="6891338" y="5103813"/>
              <a:ext cx="803275" cy="227012"/>
            </a:xfrm>
            <a:custGeom>
              <a:avLst/>
              <a:gdLst>
                <a:gd name="T0" fmla="*/ 0 w 506"/>
                <a:gd name="T1" fmla="*/ 131047830 h 143"/>
                <a:gd name="T2" fmla="*/ 456149163 w 506"/>
                <a:gd name="T3" fmla="*/ 244453819 h 143"/>
                <a:gd name="T4" fmla="*/ 1028223899 w 506"/>
                <a:gd name="T5" fmla="*/ 131047830 h 143"/>
                <a:gd name="T6" fmla="*/ 1257558856 w 506"/>
                <a:gd name="T7" fmla="*/ 17640260 h 143"/>
                <a:gd name="T8" fmla="*/ 914817689 w 506"/>
                <a:gd name="T9" fmla="*/ 244453819 h 143"/>
                <a:gd name="T10" fmla="*/ 456149163 w 506"/>
                <a:gd name="T11" fmla="*/ 360380702 h 143"/>
                <a:gd name="T12" fmla="*/ 0 w 506"/>
                <a:gd name="T13" fmla="*/ 131047830 h 143"/>
                <a:gd name="T14" fmla="*/ 0 60000 65536"/>
                <a:gd name="T15" fmla="*/ 0 60000 65536"/>
                <a:gd name="T16" fmla="*/ 0 60000 65536"/>
                <a:gd name="T17" fmla="*/ 0 60000 65536"/>
                <a:gd name="T18" fmla="*/ 0 60000 65536"/>
                <a:gd name="T19" fmla="*/ 0 60000 65536"/>
                <a:gd name="T20" fmla="*/ 0 60000 65536"/>
                <a:gd name="T21" fmla="*/ 0 w 506"/>
                <a:gd name="T22" fmla="*/ 0 h 143"/>
                <a:gd name="T23" fmla="*/ 506 w 506"/>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6" h="143">
                  <a:moveTo>
                    <a:pt x="0" y="52"/>
                  </a:moveTo>
                  <a:cubicBezTo>
                    <a:pt x="0" y="44"/>
                    <a:pt x="113" y="97"/>
                    <a:pt x="181" y="97"/>
                  </a:cubicBezTo>
                  <a:cubicBezTo>
                    <a:pt x="249" y="97"/>
                    <a:pt x="355" y="67"/>
                    <a:pt x="408" y="52"/>
                  </a:cubicBezTo>
                  <a:cubicBezTo>
                    <a:pt x="461" y="37"/>
                    <a:pt x="506" y="0"/>
                    <a:pt x="499" y="7"/>
                  </a:cubicBezTo>
                  <a:cubicBezTo>
                    <a:pt x="492" y="14"/>
                    <a:pt x="416" y="74"/>
                    <a:pt x="363" y="97"/>
                  </a:cubicBezTo>
                  <a:cubicBezTo>
                    <a:pt x="310" y="120"/>
                    <a:pt x="241" y="143"/>
                    <a:pt x="181" y="143"/>
                  </a:cubicBezTo>
                  <a:cubicBezTo>
                    <a:pt x="121" y="143"/>
                    <a:pt x="0" y="60"/>
                    <a:pt x="0" y="52"/>
                  </a:cubicBezTo>
                  <a:close/>
                </a:path>
              </a:pathLst>
            </a:custGeom>
            <a:noFill/>
            <a:ln w="19050">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52231" name="Text Box 17"/>
          <p:cNvSpPr txBox="1">
            <a:spLocks noChangeArrowheads="1"/>
          </p:cNvSpPr>
          <p:nvPr/>
        </p:nvSpPr>
        <p:spPr bwMode="auto">
          <a:xfrm>
            <a:off x="4788024" y="6372036"/>
            <a:ext cx="2303463" cy="369332"/>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Αξονική τομογραφία</a:t>
            </a:r>
          </a:p>
        </p:txBody>
      </p:sp>
    </p:spTree>
    <p:extLst>
      <p:ext uri="{BB962C8B-B14F-4D97-AF65-F5344CB8AC3E}">
        <p14:creationId xmlns:p14="http://schemas.microsoft.com/office/powerpoint/2010/main" val="79366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l-GR" dirty="0">
                <a:solidFill>
                  <a:prstClr val="white"/>
                </a:solidFill>
              </a:rPr>
              <a:t>Απλές ακτινογραφίες ΑΜΣΣ </a:t>
            </a:r>
            <a:r>
              <a:rPr lang="el-GR" sz="3000" b="0" dirty="0" smtClean="0">
                <a:solidFill>
                  <a:prstClr val="white"/>
                </a:solidFill>
              </a:rPr>
              <a:t>2/3</a:t>
            </a:r>
            <a:endParaRPr lang="el-GR" dirty="0" smtClean="0"/>
          </a:p>
        </p:txBody>
      </p:sp>
      <p:sp>
        <p:nvSpPr>
          <p:cNvPr id="39939" name="Rectangle 3"/>
          <p:cNvSpPr>
            <a:spLocks noGrp="1" noChangeArrowheads="1"/>
          </p:cNvSpPr>
          <p:nvPr>
            <p:ph idx="1"/>
          </p:nvPr>
        </p:nvSpPr>
        <p:spPr>
          <a:xfrm>
            <a:off x="4572000" y="1269000"/>
            <a:ext cx="4248472" cy="5256584"/>
          </a:xfrm>
        </p:spPr>
        <p:txBody>
          <a:bodyPr>
            <a:normAutofit/>
          </a:bodyPr>
          <a:lstStyle/>
          <a:p>
            <a:pPr>
              <a:lnSpc>
                <a:spcPct val="120000"/>
              </a:lnSpc>
              <a:buNone/>
              <a:defRPr/>
            </a:pPr>
            <a:r>
              <a:rPr lang="el-GR" b="1" dirty="0"/>
              <a:t>Πλάγια λήψη - Ρ: </a:t>
            </a:r>
          </a:p>
          <a:p>
            <a:pPr marL="514350" indent="-514350" eaLnBrk="1" hangingPunct="1">
              <a:lnSpc>
                <a:spcPct val="80000"/>
              </a:lnSpc>
              <a:buFont typeface="+mj-lt"/>
              <a:buAutoNum type="arabicPeriod"/>
              <a:defRPr/>
            </a:pPr>
            <a:r>
              <a:rPr lang="el-GR" dirty="0" smtClean="0"/>
              <a:t>Θ1 </a:t>
            </a:r>
          </a:p>
          <a:p>
            <a:pPr marL="514350" indent="-514350" eaLnBrk="1" hangingPunct="1">
              <a:lnSpc>
                <a:spcPct val="80000"/>
              </a:lnSpc>
              <a:buFont typeface="+mj-lt"/>
              <a:buAutoNum type="arabicPeriod"/>
              <a:defRPr/>
            </a:pPr>
            <a:r>
              <a:rPr lang="el-GR" dirty="0" smtClean="0"/>
              <a:t>Ακανθώδης απόφυση Α7 </a:t>
            </a:r>
          </a:p>
          <a:p>
            <a:pPr marL="514350" indent="-514350" eaLnBrk="1" hangingPunct="1">
              <a:lnSpc>
                <a:spcPct val="80000"/>
              </a:lnSpc>
              <a:buFont typeface="+mj-lt"/>
              <a:buAutoNum type="arabicPeriod"/>
              <a:defRPr/>
            </a:pPr>
            <a:r>
              <a:rPr lang="el-GR" dirty="0" smtClean="0"/>
              <a:t>Τόξο </a:t>
            </a:r>
          </a:p>
          <a:p>
            <a:pPr marL="514350" indent="-514350" eaLnBrk="1" hangingPunct="1">
              <a:lnSpc>
                <a:spcPct val="80000"/>
              </a:lnSpc>
              <a:buFont typeface="+mj-lt"/>
              <a:buAutoNum type="arabicPeriod"/>
              <a:defRPr/>
            </a:pPr>
            <a:r>
              <a:rPr lang="el-GR" dirty="0" smtClean="0"/>
              <a:t>Κατάντεις απόφυση </a:t>
            </a:r>
          </a:p>
          <a:p>
            <a:pPr marL="514350" indent="-514350" eaLnBrk="1" hangingPunct="1">
              <a:lnSpc>
                <a:spcPct val="80000"/>
              </a:lnSpc>
              <a:buFont typeface="+mj-lt"/>
              <a:buAutoNum type="arabicPeriod"/>
              <a:defRPr/>
            </a:pPr>
            <a:r>
              <a:rPr lang="el-GR" dirty="0" smtClean="0"/>
              <a:t>Ανάντεις απόφυση</a:t>
            </a:r>
          </a:p>
          <a:p>
            <a:pPr marL="514350" indent="-514350" eaLnBrk="1" hangingPunct="1">
              <a:lnSpc>
                <a:spcPct val="80000"/>
              </a:lnSpc>
              <a:buFont typeface="+mj-lt"/>
              <a:buAutoNum type="arabicPeriod"/>
              <a:defRPr/>
            </a:pPr>
            <a:r>
              <a:rPr lang="el-GR" dirty="0" smtClean="0"/>
              <a:t>Α2 ακανθώδης απόφυση </a:t>
            </a:r>
          </a:p>
          <a:p>
            <a:pPr marL="514350" indent="-514350" eaLnBrk="1" hangingPunct="1">
              <a:lnSpc>
                <a:spcPct val="80000"/>
              </a:lnSpc>
              <a:buFont typeface="+mj-lt"/>
              <a:buAutoNum type="arabicPeriod"/>
              <a:defRPr/>
            </a:pPr>
            <a:r>
              <a:rPr lang="el-GR" dirty="0" smtClean="0"/>
              <a:t>Οδόντας</a:t>
            </a:r>
          </a:p>
          <a:p>
            <a:pPr marL="514350" indent="-514350" eaLnBrk="1" hangingPunct="1">
              <a:lnSpc>
                <a:spcPct val="80000"/>
              </a:lnSpc>
              <a:buFont typeface="+mj-lt"/>
              <a:buAutoNum type="arabicPeriod"/>
              <a:defRPr/>
            </a:pPr>
            <a:r>
              <a:rPr lang="el-GR" dirty="0" smtClean="0"/>
              <a:t>Πρόσθιο τόξο Α1</a:t>
            </a:r>
          </a:p>
          <a:p>
            <a:pPr marL="514350" indent="-514350" eaLnBrk="1" hangingPunct="1">
              <a:lnSpc>
                <a:spcPct val="80000"/>
              </a:lnSpc>
              <a:buFont typeface="+mj-lt"/>
              <a:buAutoNum type="arabicPeriod"/>
              <a:defRPr/>
            </a:pPr>
            <a:r>
              <a:rPr lang="el-GR" dirty="0" smtClean="0"/>
              <a:t>Τραχεία</a:t>
            </a: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1823" r="3970"/>
          <a:stretch>
            <a:fillRect/>
          </a:stretch>
        </p:blipFill>
        <p:spPr bwMode="auto">
          <a:xfrm>
            <a:off x="323528" y="1268760"/>
            <a:ext cx="3888432" cy="54726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6" name="TextBox 5"/>
          <p:cNvSpPr txBox="1"/>
          <p:nvPr/>
        </p:nvSpPr>
        <p:spPr>
          <a:xfrm>
            <a:off x="65086" y="5799471"/>
            <a:ext cx="978522" cy="338554"/>
          </a:xfrm>
          <a:prstGeom prst="rect">
            <a:avLst/>
          </a:prstGeom>
          <a:solidFill>
            <a:schemeClr val="bg1">
              <a:lumMod val="75000"/>
            </a:schemeClr>
          </a:solidFill>
        </p:spPr>
        <p:txBody>
          <a:bodyPr wrap="square" rtlCol="0">
            <a:spAutoFit/>
          </a:bodyPr>
          <a:lstStyle/>
          <a:p>
            <a:r>
              <a:rPr lang="el-GR" sz="1600" dirty="0" smtClean="0">
                <a:ln>
                  <a:solidFill>
                    <a:schemeClr val="tx1"/>
                  </a:solidFill>
                </a:ln>
                <a:solidFill>
                  <a:schemeClr val="bg1"/>
                </a:solidFill>
              </a:rPr>
              <a:t>Εμπρός</a:t>
            </a:r>
            <a:endParaRPr lang="en-US" sz="1600" dirty="0">
              <a:ln>
                <a:solidFill>
                  <a:schemeClr val="tx1"/>
                </a:solidFill>
              </a:ln>
              <a:solidFill>
                <a:schemeClr val="bg1"/>
              </a:solidFill>
            </a:endParaRPr>
          </a:p>
        </p:txBody>
      </p:sp>
      <p:sp>
        <p:nvSpPr>
          <p:cNvPr id="8" name="TextBox 7"/>
          <p:cNvSpPr txBox="1"/>
          <p:nvPr/>
        </p:nvSpPr>
        <p:spPr>
          <a:xfrm>
            <a:off x="-36512" y="5799471"/>
            <a:ext cx="1152128" cy="338554"/>
          </a:xfrm>
          <a:prstGeom prst="rect">
            <a:avLst/>
          </a:prstGeom>
          <a:solidFill>
            <a:schemeClr val="bg1">
              <a:lumMod val="75000"/>
            </a:schemeClr>
          </a:solidFill>
        </p:spPr>
        <p:txBody>
          <a:bodyPr wrap="square" rtlCol="0">
            <a:spAutoFit/>
          </a:bodyPr>
          <a:lstStyle/>
          <a:p>
            <a:r>
              <a:rPr lang="el-GR" sz="1600" dirty="0" smtClean="0">
                <a:ln>
                  <a:solidFill>
                    <a:schemeClr val="tx1"/>
                  </a:solidFill>
                </a:ln>
                <a:solidFill>
                  <a:schemeClr val="bg1"/>
                </a:solidFill>
              </a:rPr>
              <a:t>ΠΡΟΣΘΙΑ</a:t>
            </a:r>
            <a:endParaRPr lang="en-US" sz="1600" dirty="0">
              <a:ln>
                <a:solidFill>
                  <a:schemeClr val="tx1"/>
                </a:solidFill>
              </a:ln>
              <a:solidFill>
                <a:schemeClr val="bg1"/>
              </a:solidFill>
            </a:endParaRPr>
          </a:p>
        </p:txBody>
      </p:sp>
      <p:sp>
        <p:nvSpPr>
          <p:cNvPr id="9" name="TextBox 8"/>
          <p:cNvSpPr txBox="1"/>
          <p:nvPr/>
        </p:nvSpPr>
        <p:spPr>
          <a:xfrm>
            <a:off x="3276980" y="5819216"/>
            <a:ext cx="1152128" cy="338554"/>
          </a:xfrm>
          <a:prstGeom prst="rect">
            <a:avLst/>
          </a:prstGeom>
          <a:solidFill>
            <a:schemeClr val="bg1">
              <a:lumMod val="75000"/>
            </a:schemeClr>
          </a:solidFill>
        </p:spPr>
        <p:txBody>
          <a:bodyPr wrap="square" rtlCol="0">
            <a:spAutoFit/>
          </a:bodyPr>
          <a:lstStyle/>
          <a:p>
            <a:r>
              <a:rPr lang="el-GR" sz="1600" dirty="0" smtClean="0">
                <a:ln>
                  <a:solidFill>
                    <a:schemeClr val="tx1"/>
                  </a:solidFill>
                </a:ln>
                <a:solidFill>
                  <a:schemeClr val="bg1"/>
                </a:solidFill>
              </a:rPr>
              <a:t>ΟΠΙΣΘΙΑ</a:t>
            </a:r>
            <a:endParaRPr lang="en-US" sz="1600" dirty="0">
              <a:ln>
                <a:solidFill>
                  <a:schemeClr val="tx1"/>
                </a:solidFill>
              </a:ln>
              <a:solidFill>
                <a:schemeClr val="bg1"/>
              </a:solidFill>
            </a:endParaRPr>
          </a:p>
        </p:txBody>
      </p:sp>
    </p:spTree>
    <p:extLst>
      <p:ext uri="{BB962C8B-B14F-4D97-AF65-F5344CB8AC3E}">
        <p14:creationId xmlns:p14="http://schemas.microsoft.com/office/powerpoint/2010/main" val="2677856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Grp="1" noChangeArrowheads="1"/>
          </p:cNvSpPr>
          <p:nvPr>
            <p:ph type="title"/>
          </p:nvPr>
        </p:nvSpPr>
        <p:spPr/>
        <p:txBody>
          <a:bodyPr/>
          <a:lstStyle/>
          <a:p>
            <a:pPr eaLnBrk="1" hangingPunct="1">
              <a:defRPr/>
            </a:pPr>
            <a:r>
              <a:rPr lang="el-GR" smtClean="0"/>
              <a:t>Τραύμα ΟΜΣΣ </a:t>
            </a:r>
          </a:p>
        </p:txBody>
      </p:sp>
      <p:pic>
        <p:nvPicPr>
          <p:cNvPr id="53252" name="Picture 4" descr="Click to see larger picture">
            <a:hlinkClick r:id="rId2"/>
          </p:cNvPr>
          <p:cNvPicPr>
            <a:picLocks noGrp="1" noChangeAspect="1" noChangeArrowheads="1"/>
          </p:cNvPicPr>
          <p:nvPr>
            <p:ph idx="1"/>
          </p:nvPr>
        </p:nvPicPr>
        <p:blipFill>
          <a:blip r:embed="rId3" cstate="print">
            <a:lum bright="-24000" contrast="18000"/>
            <a:extLst>
              <a:ext uri="{28A0092B-C50C-407E-A947-70E740481C1C}">
                <a14:useLocalDpi xmlns:a14="http://schemas.microsoft.com/office/drawing/2010/main" val="0"/>
              </a:ext>
            </a:extLst>
          </a:blip>
          <a:stretch>
            <a:fillRect/>
          </a:stretch>
        </p:blipFill>
        <p:spPr>
          <a:xfrm>
            <a:off x="395536" y="2996952"/>
            <a:ext cx="4648265" cy="3486199"/>
          </a:xfrm>
          <a:ln>
            <a:solidFill>
              <a:schemeClr val="tx1"/>
            </a:solidFill>
          </a:ln>
        </p:spPr>
      </p:pic>
      <p:sp>
        <p:nvSpPr>
          <p:cNvPr id="12298" name="Rectangle 10"/>
          <p:cNvSpPr>
            <a:spLocks noGrp="1" noChangeArrowheads="1"/>
          </p:cNvSpPr>
          <p:nvPr>
            <p:ph type="body" idx="4294967295"/>
          </p:nvPr>
        </p:nvSpPr>
        <p:spPr>
          <a:xfrm>
            <a:off x="251521" y="1341438"/>
            <a:ext cx="4896544" cy="863426"/>
          </a:xfrm>
        </p:spPr>
        <p:txBody>
          <a:bodyPr>
            <a:normAutofit/>
          </a:bodyPr>
          <a:lstStyle/>
          <a:p>
            <a:pPr eaLnBrk="1" hangingPunct="1">
              <a:buFont typeface="Wingdings" pitchFamily="2" charset="2"/>
              <a:buNone/>
              <a:defRPr/>
            </a:pPr>
            <a:r>
              <a:rPr lang="el-GR" sz="2600" dirty="0" smtClean="0">
                <a:solidFill>
                  <a:schemeClr val="bg1"/>
                </a:solidFill>
              </a:rPr>
              <a:t>Χειρουργική σταθεροποίηση</a:t>
            </a:r>
          </a:p>
        </p:txBody>
      </p:sp>
      <p:pic>
        <p:nvPicPr>
          <p:cNvPr id="53253" name="Picture 7" descr="Click to see larger picture">
            <a:hlinkClick r:id="rId4"/>
          </p:cNvPr>
          <p:cNvPicPr>
            <a:picLocks noGrp="1" noChangeAspect="1" noChangeArrowheads="1"/>
          </p:cNvPicPr>
          <p:nvPr>
            <p:ph sz="half" idx="4294967295"/>
          </p:nvPr>
        </p:nvPicPr>
        <p:blipFill>
          <a:blip r:embed="rId5" cstate="print">
            <a:lum bright="-18000" contrast="12000"/>
            <a:extLst>
              <a:ext uri="{28A0092B-C50C-407E-A947-70E740481C1C}">
                <a14:useLocalDpi xmlns:a14="http://schemas.microsoft.com/office/drawing/2010/main" val="0"/>
              </a:ext>
            </a:extLst>
          </a:blip>
          <a:srcRect/>
          <a:stretch>
            <a:fillRect/>
          </a:stretch>
        </p:blipFill>
        <p:spPr>
          <a:xfrm>
            <a:off x="5497485" y="692696"/>
            <a:ext cx="3467003" cy="5777656"/>
          </a:xfr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1901792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71438" y="3605213"/>
            <a:ext cx="6227762" cy="32337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4275" name="Picture 9"/>
          <p:cNvPicPr>
            <a:picLocks noChangeAspect="1" noChangeArrowheads="1"/>
          </p:cNvPicPr>
          <p:nvPr/>
        </p:nvPicPr>
        <p:blipFill>
          <a:blip r:embed="rId3" cstate="print">
            <a:lum bright="-6000" contrast="12000"/>
            <a:extLst>
              <a:ext uri="{28A0092B-C50C-407E-A947-70E740481C1C}">
                <a14:useLocalDpi xmlns:a14="http://schemas.microsoft.com/office/drawing/2010/main" val="0"/>
              </a:ext>
            </a:extLst>
          </a:blip>
          <a:srcRect/>
          <a:stretch>
            <a:fillRect/>
          </a:stretch>
        </p:blipFill>
        <p:spPr bwMode="auto">
          <a:xfrm>
            <a:off x="49213" y="188466"/>
            <a:ext cx="4537075" cy="3384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4276" name="Picture 10"/>
          <p:cNvPicPr>
            <a:picLocks noChangeAspect="1" noChangeArrowheads="1"/>
          </p:cNvPicPr>
          <p:nvPr/>
        </p:nvPicPr>
        <p:blipFill>
          <a:blip r:embed="rId4" cstate="print">
            <a:lum contrast="18000"/>
            <a:extLst>
              <a:ext uri="{28A0092B-C50C-407E-A947-70E740481C1C}">
                <a14:useLocalDpi xmlns:a14="http://schemas.microsoft.com/office/drawing/2010/main" val="0"/>
              </a:ext>
            </a:extLst>
          </a:blip>
          <a:srcRect/>
          <a:stretch>
            <a:fillRect/>
          </a:stretch>
        </p:blipFill>
        <p:spPr bwMode="auto">
          <a:xfrm>
            <a:off x="4644008" y="1048891"/>
            <a:ext cx="4537075" cy="2500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4277" name="Picture 11"/>
          <p:cNvPicPr>
            <a:picLocks noChangeAspect="1" noChangeArrowheads="1"/>
          </p:cNvPicPr>
          <p:nvPr/>
        </p:nvPicPr>
        <p:blipFill>
          <a:blip r:embed="rId5" cstate="print">
            <a:lum bright="-6000"/>
            <a:extLst>
              <a:ext uri="{28A0092B-C50C-407E-A947-70E740481C1C}">
                <a14:useLocalDpi xmlns:a14="http://schemas.microsoft.com/office/drawing/2010/main" val="0"/>
              </a:ext>
            </a:extLst>
          </a:blip>
          <a:srcRect l="50000"/>
          <a:stretch>
            <a:fillRect/>
          </a:stretch>
        </p:blipFill>
        <p:spPr bwMode="auto">
          <a:xfrm>
            <a:off x="6336198" y="3605213"/>
            <a:ext cx="2879725" cy="2397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4278" name="Rectangle 12"/>
          <p:cNvSpPr>
            <a:spLocks noChangeArrowheads="1"/>
          </p:cNvSpPr>
          <p:nvPr/>
        </p:nvSpPr>
        <p:spPr bwMode="auto">
          <a:xfrm>
            <a:off x="7722863" y="6002338"/>
            <a:ext cx="145822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200" dirty="0" smtClean="0">
                <a:latin typeface="+mn-lt"/>
                <a:hlinkClick r:id="rId6"/>
              </a:rPr>
              <a:t>radiologyassistant.nl</a:t>
            </a:r>
            <a:endParaRPr lang="el-GR" altLang="el-GR" sz="1200" dirty="0">
              <a:latin typeface="+mn-lt"/>
            </a:endParaRPr>
          </a:p>
        </p:txBody>
      </p:sp>
      <p:sp>
        <p:nvSpPr>
          <p:cNvPr id="2" name="Τίτλος 1"/>
          <p:cNvSpPr>
            <a:spLocks noGrp="1"/>
          </p:cNvSpPr>
          <p:nvPr>
            <p:ph type="title"/>
          </p:nvPr>
        </p:nvSpPr>
        <p:spPr>
          <a:xfrm>
            <a:off x="4572000" y="44624"/>
            <a:ext cx="4557711" cy="1008112"/>
          </a:xfrm>
        </p:spPr>
        <p:txBody>
          <a:bodyPr>
            <a:normAutofit fontScale="90000"/>
          </a:bodyPr>
          <a:lstStyle/>
          <a:p>
            <a:r>
              <a:rPr lang="el-GR" dirty="0"/>
              <a:t>Κάταγμα </a:t>
            </a:r>
            <a:r>
              <a:rPr lang="el-GR" dirty="0" smtClean="0"/>
              <a:t>Ο1:</a:t>
            </a:r>
            <a:br>
              <a:rPr lang="el-GR" dirty="0" smtClean="0"/>
            </a:br>
            <a:r>
              <a:rPr lang="el-GR" dirty="0" smtClean="0"/>
              <a:t>μέθοδοι </a:t>
            </a:r>
            <a:r>
              <a:rPr lang="el-GR" dirty="0"/>
              <a:t>απεικόνισης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10759288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Μέθοδος απεικόνισης</a:t>
            </a:r>
            <a:br>
              <a:rPr lang="el-GR" dirty="0"/>
            </a:br>
            <a:r>
              <a:rPr lang="el-GR" dirty="0" smtClean="0"/>
              <a:t>Ευρήματα</a:t>
            </a:r>
            <a:endParaRPr lang="el-GR" dirty="0"/>
          </a:p>
        </p:txBody>
      </p:sp>
      <p:grpSp>
        <p:nvGrpSpPr>
          <p:cNvPr id="5" name="Ομάδα 4"/>
          <p:cNvGrpSpPr/>
          <p:nvPr/>
        </p:nvGrpSpPr>
        <p:grpSpPr>
          <a:xfrm>
            <a:off x="4211960" y="178941"/>
            <a:ext cx="4896545" cy="3394075"/>
            <a:chOff x="4283968" y="115888"/>
            <a:chExt cx="4896545" cy="3394075"/>
          </a:xfrm>
        </p:grpSpPr>
        <p:pic>
          <p:nvPicPr>
            <p:cNvPr id="55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b="6892"/>
            <a:stretch>
              <a:fillRect/>
            </a:stretch>
          </p:blipFill>
          <p:spPr bwMode="auto">
            <a:xfrm>
              <a:off x="4356100" y="115888"/>
              <a:ext cx="4824413" cy="3394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2" name="Rectangle 6"/>
            <p:cNvSpPr>
              <a:spLocks noChangeArrowheads="1"/>
            </p:cNvSpPr>
            <p:nvPr/>
          </p:nvSpPr>
          <p:spPr bwMode="auto">
            <a:xfrm>
              <a:off x="4283968" y="1988840"/>
              <a:ext cx="648072" cy="1095671"/>
            </a:xfrm>
            <a:prstGeom prst="rect">
              <a:avLst/>
            </a:prstGeom>
            <a:solidFill>
              <a:schemeClr val="bg1">
                <a:lumMod val="85000"/>
              </a:schemeClr>
            </a:solidFill>
            <a:ln>
              <a:solidFill>
                <a:schemeClr val="tx1"/>
              </a:solid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b="1" dirty="0" smtClean="0">
                  <a:latin typeface="+mn-lt"/>
                </a:rPr>
                <a:t>1</a:t>
              </a:r>
              <a:endParaRPr lang="en-US" altLang="el-GR" b="1" dirty="0">
                <a:latin typeface="+mn-lt"/>
              </a:endParaRPr>
            </a:p>
          </p:txBody>
        </p:sp>
        <p:sp>
          <p:nvSpPr>
            <p:cNvPr id="55304" name="Rectangle 9"/>
            <p:cNvSpPr>
              <a:spLocks noChangeArrowheads="1"/>
            </p:cNvSpPr>
            <p:nvPr/>
          </p:nvSpPr>
          <p:spPr bwMode="auto">
            <a:xfrm>
              <a:off x="8755063" y="2781300"/>
              <a:ext cx="388937" cy="606425"/>
            </a:xfrm>
            <a:prstGeom prst="rect">
              <a:avLst/>
            </a:prstGeom>
            <a:solidFill>
              <a:schemeClr val="bg1">
                <a:lumMod val="85000"/>
              </a:schemeClr>
            </a:solidFill>
            <a:ln>
              <a:solidFill>
                <a:schemeClr val="tx1"/>
              </a:solid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b="1" dirty="0" smtClean="0">
                  <a:latin typeface="+mn-lt"/>
                </a:rPr>
                <a:t>2</a:t>
              </a:r>
              <a:endParaRPr lang="en-US" altLang="el-GR" b="1" dirty="0">
                <a:latin typeface="+mn-lt"/>
              </a:endParaRPr>
            </a:p>
          </p:txBody>
        </p:sp>
      </p:grpSp>
      <p:grpSp>
        <p:nvGrpSpPr>
          <p:cNvPr id="6" name="Ομάδα 5"/>
          <p:cNvGrpSpPr/>
          <p:nvPr/>
        </p:nvGrpSpPr>
        <p:grpSpPr>
          <a:xfrm>
            <a:off x="179114" y="3573016"/>
            <a:ext cx="5761038" cy="3167063"/>
            <a:chOff x="107950" y="3644900"/>
            <a:chExt cx="5761038" cy="3167063"/>
          </a:xfrm>
        </p:grpSpPr>
        <p:pic>
          <p:nvPicPr>
            <p:cNvPr id="553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3644900"/>
              <a:ext cx="5761038" cy="31670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6" name="Rectangle 11"/>
            <p:cNvSpPr>
              <a:spLocks noChangeArrowheads="1"/>
            </p:cNvSpPr>
            <p:nvPr/>
          </p:nvSpPr>
          <p:spPr bwMode="auto">
            <a:xfrm>
              <a:off x="2700338" y="6262688"/>
              <a:ext cx="576262" cy="549275"/>
            </a:xfrm>
            <a:prstGeom prst="rect">
              <a:avLst/>
            </a:prstGeom>
            <a:solidFill>
              <a:schemeClr val="bg1">
                <a:lumMod val="85000"/>
              </a:schemeClr>
            </a:solidFill>
            <a:ln>
              <a:solidFill>
                <a:schemeClr val="tx1"/>
              </a:solid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b="1" dirty="0" smtClean="0">
                  <a:latin typeface="+mn-lt"/>
                </a:rPr>
                <a:t>3</a:t>
              </a:r>
              <a:endParaRPr lang="en-US" altLang="el-GR" b="1" dirty="0">
                <a:latin typeface="+mn-lt"/>
              </a:endParaRPr>
            </a:p>
          </p:txBody>
        </p:sp>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42326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defRPr/>
            </a:pPr>
            <a:r>
              <a:rPr lang="el-GR" dirty="0" smtClean="0"/>
              <a:t>Φλεγμονή ΣΣ</a:t>
            </a:r>
          </a:p>
        </p:txBody>
      </p:sp>
      <p:sp>
        <p:nvSpPr>
          <p:cNvPr id="9224" name="Rectangle 8"/>
          <p:cNvSpPr>
            <a:spLocks noGrp="1" noChangeArrowheads="1"/>
          </p:cNvSpPr>
          <p:nvPr>
            <p:ph idx="1"/>
          </p:nvPr>
        </p:nvSpPr>
        <p:spPr>
          <a:xfrm>
            <a:off x="3204146" y="431438"/>
            <a:ext cx="5976366" cy="3069570"/>
          </a:xfrm>
        </p:spPr>
        <p:txBody>
          <a:bodyPr/>
          <a:lstStyle/>
          <a:p>
            <a:pPr>
              <a:lnSpc>
                <a:spcPct val="100000"/>
              </a:lnSpc>
              <a:spcBef>
                <a:spcPts val="600"/>
              </a:spcBef>
              <a:buClr>
                <a:schemeClr val="bg1"/>
              </a:buClr>
              <a:buFont typeface="Courier New" panose="02070309020205020404" pitchFamily="49" charset="0"/>
              <a:buChar char="o"/>
              <a:defRPr/>
            </a:pPr>
            <a:r>
              <a:rPr lang="el-GR" sz="2400" dirty="0" smtClean="0"/>
              <a:t>Επηρεάζει μεσοσπονδύλιο δίσκο και παρακείμενα σπονδυλικά σώματα.</a:t>
            </a:r>
          </a:p>
          <a:p>
            <a:pPr>
              <a:lnSpc>
                <a:spcPct val="100000"/>
              </a:lnSpc>
              <a:spcBef>
                <a:spcPts val="600"/>
              </a:spcBef>
              <a:buClr>
                <a:schemeClr val="bg1"/>
              </a:buClr>
              <a:buFont typeface="Courier New" panose="02070309020205020404" pitchFamily="49" charset="0"/>
              <a:buChar char="o"/>
              <a:defRPr/>
            </a:pPr>
            <a:r>
              <a:rPr lang="el-GR" sz="2400" dirty="0" smtClean="0"/>
              <a:t>Δημιουργία πυωδών συλλογών γύρω από το σπόνδυλο.</a:t>
            </a:r>
          </a:p>
          <a:p>
            <a:pPr>
              <a:lnSpc>
                <a:spcPct val="100000"/>
              </a:lnSpc>
              <a:spcBef>
                <a:spcPts val="600"/>
              </a:spcBef>
              <a:buClr>
                <a:schemeClr val="bg1"/>
              </a:buClr>
              <a:buFont typeface="Courier New" panose="02070309020205020404" pitchFamily="49" charset="0"/>
              <a:buChar char="o"/>
              <a:defRPr/>
            </a:pPr>
            <a:r>
              <a:rPr lang="el-GR" sz="2400" dirty="0" smtClean="0"/>
              <a:t>Το πύον μπορεί να ταξιδέψει κατά μήκος του </a:t>
            </a:r>
            <a:r>
              <a:rPr lang="el-GR" sz="2400" dirty="0" err="1" smtClean="0"/>
              <a:t>ψο</a:t>
            </a:r>
            <a:r>
              <a:rPr lang="el-GR" sz="2400" dirty="0" err="1" smtClean="0">
                <a:cs typeface="Arial" charset="0"/>
              </a:rPr>
              <a:t>ΐτη</a:t>
            </a:r>
            <a:r>
              <a:rPr lang="el-GR" sz="2400" dirty="0" smtClean="0">
                <a:cs typeface="Arial" charset="0"/>
              </a:rPr>
              <a:t> μυ.</a:t>
            </a:r>
          </a:p>
          <a:p>
            <a:pPr>
              <a:lnSpc>
                <a:spcPct val="100000"/>
              </a:lnSpc>
              <a:spcBef>
                <a:spcPts val="600"/>
              </a:spcBef>
              <a:buClr>
                <a:schemeClr val="bg1"/>
              </a:buClr>
              <a:buFont typeface="Courier New" panose="02070309020205020404" pitchFamily="49" charset="0"/>
              <a:buChar char="o"/>
              <a:defRPr/>
            </a:pPr>
            <a:r>
              <a:rPr lang="el-GR" sz="2400" dirty="0" smtClean="0">
                <a:cs typeface="Arial" charset="0"/>
              </a:rPr>
              <a:t>Διάφορα μικρόβια &amp; φυματίωση.</a:t>
            </a:r>
          </a:p>
        </p:txBody>
      </p:sp>
      <p:pic>
        <p:nvPicPr>
          <p:cNvPr id="56324" name="Picture 5" descr="vertb1"/>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l="12218"/>
          <a:stretch>
            <a:fillRect/>
          </a:stretch>
        </p:blipFill>
        <p:spPr bwMode="auto">
          <a:xfrm>
            <a:off x="179512" y="1052736"/>
            <a:ext cx="2987948" cy="4931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 name="Ομάδα 2"/>
          <p:cNvGrpSpPr/>
          <p:nvPr/>
        </p:nvGrpSpPr>
        <p:grpSpPr>
          <a:xfrm>
            <a:off x="4283967" y="3500586"/>
            <a:ext cx="4608513" cy="2952750"/>
            <a:chOff x="4139952" y="3479800"/>
            <a:chExt cx="4608513" cy="2952750"/>
          </a:xfrm>
        </p:grpSpPr>
        <p:pic>
          <p:nvPicPr>
            <p:cNvPr id="56325" name="Picture 7" descr="498"/>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b="13889"/>
            <a:stretch>
              <a:fillRect/>
            </a:stretch>
          </p:blipFill>
          <p:spPr bwMode="auto">
            <a:xfrm>
              <a:off x="4139952" y="3479800"/>
              <a:ext cx="4608513" cy="2952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7" name="AutoShape 11"/>
            <p:cNvSpPr>
              <a:spLocks noChangeArrowheads="1"/>
            </p:cNvSpPr>
            <p:nvPr/>
          </p:nvSpPr>
          <p:spPr bwMode="auto">
            <a:xfrm>
              <a:off x="7452320" y="4980095"/>
              <a:ext cx="142875" cy="115887"/>
            </a:xfrm>
            <a:prstGeom prst="roundRect">
              <a:avLst>
                <a:gd name="adj" fmla="val 16667"/>
              </a:avLst>
            </a:prstGeom>
            <a:solidFill>
              <a:schemeClr val="accent1"/>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sp>
          <p:nvSpPr>
            <p:cNvPr id="56328" name="Text Box 12"/>
            <p:cNvSpPr txBox="1">
              <a:spLocks noChangeArrowheads="1"/>
            </p:cNvSpPr>
            <p:nvPr/>
          </p:nvSpPr>
          <p:spPr bwMode="auto">
            <a:xfrm>
              <a:off x="5795243" y="4699992"/>
              <a:ext cx="28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2400" b="1" dirty="0"/>
                <a:t>*</a:t>
              </a:r>
            </a:p>
          </p:txBody>
        </p:sp>
      </p:grpSp>
      <p:grpSp>
        <p:nvGrpSpPr>
          <p:cNvPr id="4" name="Ομάδα 3"/>
          <p:cNvGrpSpPr/>
          <p:nvPr/>
        </p:nvGrpSpPr>
        <p:grpSpPr>
          <a:xfrm>
            <a:off x="2771800" y="5679539"/>
            <a:ext cx="2195736" cy="1061829"/>
            <a:chOff x="2069592" y="5349875"/>
            <a:chExt cx="2195736" cy="1061829"/>
          </a:xfrm>
        </p:grpSpPr>
        <p:sp>
          <p:nvSpPr>
            <p:cNvPr id="56326" name="Text Box 9"/>
            <p:cNvSpPr txBox="1">
              <a:spLocks noChangeArrowheads="1"/>
            </p:cNvSpPr>
            <p:nvPr/>
          </p:nvSpPr>
          <p:spPr bwMode="auto">
            <a:xfrm>
              <a:off x="2069592" y="5349875"/>
              <a:ext cx="2195736" cy="1061829"/>
            </a:xfrm>
            <a:prstGeom prst="rect">
              <a:avLst/>
            </a:prstGeom>
            <a:solidFill>
              <a:schemeClr val="bg1">
                <a:lumMod val="85000"/>
              </a:schemeClr>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Απόστημα ψοΐτη (*)</a:t>
              </a:r>
            </a:p>
            <a:p>
              <a:pPr eaLnBrk="1" hangingPunct="1">
                <a:spcBef>
                  <a:spcPct val="50000"/>
                </a:spcBef>
              </a:pPr>
              <a:r>
                <a:rPr lang="el-GR" altLang="el-GR" b="1">
                  <a:latin typeface="+mn-lt"/>
                </a:rPr>
                <a:t>Φυσιολογικός ψοΐτης (     )</a:t>
              </a:r>
            </a:p>
          </p:txBody>
        </p:sp>
        <p:sp>
          <p:nvSpPr>
            <p:cNvPr id="56329" name="AutoShape 13"/>
            <p:cNvSpPr>
              <a:spLocks noChangeArrowheads="1"/>
            </p:cNvSpPr>
            <p:nvPr/>
          </p:nvSpPr>
          <p:spPr bwMode="auto">
            <a:xfrm>
              <a:off x="2973091" y="6165304"/>
              <a:ext cx="187325" cy="171450"/>
            </a:xfrm>
            <a:prstGeom prst="roundRect">
              <a:avLst>
                <a:gd name="adj" fmla="val 16667"/>
              </a:avLst>
            </a:prstGeom>
            <a:solidFill>
              <a:schemeClr val="accent1"/>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l-GR"/>
            </a:p>
          </p:txBody>
        </p:sp>
      </p:gr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2066851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l-GR" dirty="0" smtClean="0"/>
              <a:t>Φλεγμονές</a:t>
            </a:r>
          </a:p>
        </p:txBody>
      </p:sp>
      <p:sp>
        <p:nvSpPr>
          <p:cNvPr id="69635" name="Rectangle 3"/>
          <p:cNvSpPr>
            <a:spLocks noGrp="1" noChangeArrowheads="1"/>
          </p:cNvSpPr>
          <p:nvPr>
            <p:ph idx="1"/>
          </p:nvPr>
        </p:nvSpPr>
        <p:spPr/>
        <p:txBody>
          <a:bodyPr/>
          <a:lstStyle/>
          <a:p>
            <a:pPr eaLnBrk="1" hangingPunct="1">
              <a:buFont typeface="Wingdings" pitchFamily="2" charset="2"/>
              <a:buNone/>
              <a:defRPr/>
            </a:pPr>
            <a:r>
              <a:rPr lang="el-GR" dirty="0" smtClean="0"/>
              <a:t>ΜΤ ΟΜΣΣ</a:t>
            </a:r>
          </a:p>
          <a:p>
            <a:pPr eaLnBrk="1" hangingPunct="1">
              <a:defRPr/>
            </a:pPr>
            <a:r>
              <a:rPr lang="el-GR" dirty="0" smtClean="0"/>
              <a:t>Μαύρο βέλος: </a:t>
            </a:r>
            <a:r>
              <a:rPr lang="el-GR" dirty="0" err="1" smtClean="0"/>
              <a:t>επισκληρίδιο</a:t>
            </a:r>
            <a:r>
              <a:rPr lang="el-GR" dirty="0" smtClean="0"/>
              <a:t> απόστημα.</a:t>
            </a:r>
          </a:p>
          <a:p>
            <a:pPr eaLnBrk="1" hangingPunct="1">
              <a:defRPr/>
            </a:pPr>
            <a:r>
              <a:rPr lang="el-GR" dirty="0" smtClean="0"/>
              <a:t>Κεφαλή βέλους: φλεγμονή δίσκου.</a:t>
            </a:r>
          </a:p>
        </p:txBody>
      </p:sp>
      <p:pic>
        <p:nvPicPr>
          <p:cNvPr id="5734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3527" y="1269888"/>
            <a:ext cx="3128963" cy="4649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7349" name="Rectangle 7"/>
          <p:cNvSpPr>
            <a:spLocks noChangeArrowheads="1"/>
          </p:cNvSpPr>
          <p:nvPr/>
        </p:nvSpPr>
        <p:spPr bwMode="auto">
          <a:xfrm>
            <a:off x="7478008" y="5932572"/>
            <a:ext cx="15698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1200" dirty="0" smtClean="0">
                <a:latin typeface="+mn-lt"/>
                <a:hlinkClick r:id="rId3" action="ppaction://hlinkfile"/>
              </a:rPr>
              <a:t>radiographics.rsna.org</a:t>
            </a:r>
            <a:endParaRPr lang="el-GR" altLang="el-GR"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073909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l-GR" dirty="0" smtClean="0"/>
              <a:t>Όγκοι ΣΣ</a:t>
            </a:r>
          </a:p>
        </p:txBody>
      </p:sp>
      <p:sp>
        <p:nvSpPr>
          <p:cNvPr id="21520" name="Rectangle 16"/>
          <p:cNvSpPr>
            <a:spLocks noGrp="1" noChangeArrowheads="1"/>
          </p:cNvSpPr>
          <p:nvPr>
            <p:ph idx="1"/>
          </p:nvPr>
        </p:nvSpPr>
        <p:spPr/>
        <p:txBody>
          <a:bodyPr/>
          <a:lstStyle/>
          <a:p>
            <a:pPr marL="442913" indent="-442913" eaLnBrk="1" hangingPunct="1">
              <a:defRPr/>
            </a:pPr>
            <a:r>
              <a:rPr lang="el-GR" smtClean="0"/>
              <a:t>Πρωτοπαθείς</a:t>
            </a:r>
          </a:p>
          <a:p>
            <a:pPr marL="442913" indent="-442913" eaLnBrk="1" hangingPunct="1">
              <a:defRPr/>
            </a:pPr>
            <a:r>
              <a:rPr lang="el-GR" smtClean="0"/>
              <a:t>Μεταστατικοί </a:t>
            </a:r>
          </a:p>
          <a:p>
            <a:pPr marL="442913" indent="-442913" eaLnBrk="1" hangingPunct="1">
              <a:defRPr/>
            </a:pPr>
            <a:r>
              <a:rPr lang="el-GR" smtClean="0"/>
              <a:t>Οστά</a:t>
            </a:r>
          </a:p>
          <a:p>
            <a:pPr marL="442913" indent="-442913" eaLnBrk="1" hangingPunct="1">
              <a:defRPr/>
            </a:pPr>
            <a:r>
              <a:rPr lang="el-GR" smtClean="0"/>
              <a:t>Νευρικός ιστός</a:t>
            </a:r>
          </a:p>
          <a:p>
            <a:pPr marL="442913" indent="-442913" eaLnBrk="1" hangingPunct="1">
              <a:defRPr/>
            </a:pPr>
            <a:r>
              <a:rPr lang="el-GR" smtClean="0"/>
              <a:t>Μήνιγγες </a:t>
            </a:r>
          </a:p>
        </p:txBody>
      </p:sp>
      <p:pic>
        <p:nvPicPr>
          <p:cNvPr id="58371" name="Picture 7" descr="Click to see larger picture">
            <a:hlinkClick r:id="rId2"/>
          </p:cNvPr>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5086700" y="1052736"/>
            <a:ext cx="3805780" cy="50754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3" name="Text Box 17"/>
          <p:cNvSpPr txBox="1">
            <a:spLocks noChangeArrowheads="1"/>
          </p:cNvSpPr>
          <p:nvPr/>
        </p:nvSpPr>
        <p:spPr bwMode="auto">
          <a:xfrm>
            <a:off x="3347864" y="5661248"/>
            <a:ext cx="2303834" cy="923330"/>
          </a:xfrm>
          <a:prstGeom prst="rect">
            <a:avLst/>
          </a:prstGeom>
          <a:solidFill>
            <a:schemeClr val="bg1">
              <a:lumMod val="85000"/>
            </a:schemeClr>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latin typeface="+mn-lt"/>
              </a:rPr>
              <a:t>Α/α ΟΜΣΣ πλάγια: Μετάσταση Ο2  (λευκός σπόνδυλος)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3711726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lgn="l" eaLnBrk="1" hangingPunct="1">
              <a:defRPr/>
            </a:pPr>
            <a:r>
              <a:rPr lang="el-GR" dirty="0" smtClean="0"/>
              <a:t>Μεταστατική νόσος</a:t>
            </a:r>
          </a:p>
        </p:txBody>
      </p:sp>
      <p:pic>
        <p:nvPicPr>
          <p:cNvPr id="59396" name="Picture 7" descr="Pix_10"/>
          <p:cNvPicPr>
            <a:picLocks noGrp="1" noChangeAspect="1" noChangeArrowheads="1"/>
          </p:cNvPicPr>
          <p:nvPr>
            <p:ph idx="1"/>
          </p:nvPr>
        </p:nvPicPr>
        <p:blipFill>
          <a:blip r:embed="rId2" cstate="print">
            <a:lum bright="30000" contrast="36000"/>
            <a:grayscl/>
            <a:extLst>
              <a:ext uri="{28A0092B-C50C-407E-A947-70E740481C1C}">
                <a14:useLocalDpi xmlns:a14="http://schemas.microsoft.com/office/drawing/2010/main" val="0"/>
              </a:ext>
            </a:extLst>
          </a:blip>
          <a:stretch>
            <a:fillRect/>
          </a:stretch>
        </p:blipFill>
        <p:spPr>
          <a:xfrm>
            <a:off x="5148064" y="1772816"/>
            <a:ext cx="2857500" cy="4886325"/>
          </a:xfrm>
          <a:noFill/>
          <a:ln>
            <a:solidFill>
              <a:schemeClr val="tx1"/>
            </a:solidFill>
          </a:ln>
          <a:extLst>
            <a:ext uri="{909E8E84-426E-40DD-AFC4-6F175D3DCCD1}">
              <a14:hiddenFill xmlns:a14="http://schemas.microsoft.com/office/drawing/2010/main">
                <a:solidFill>
                  <a:srgbClr val="FFFFFF"/>
                </a:solidFill>
              </a14:hiddenFill>
            </a:ext>
          </a:extLst>
        </p:spPr>
      </p:pic>
      <p:sp>
        <p:nvSpPr>
          <p:cNvPr id="8206" name="Rectangle 14"/>
          <p:cNvSpPr>
            <a:spLocks noGrp="1" noChangeArrowheads="1"/>
          </p:cNvSpPr>
          <p:nvPr>
            <p:ph type="body" idx="4294967295"/>
          </p:nvPr>
        </p:nvSpPr>
        <p:spPr>
          <a:xfrm>
            <a:off x="323528" y="1144587"/>
            <a:ext cx="5267325" cy="2044700"/>
          </a:xfrm>
        </p:spPr>
        <p:txBody>
          <a:bodyPr>
            <a:normAutofit/>
          </a:bodyPr>
          <a:lstStyle/>
          <a:p>
            <a:pPr>
              <a:lnSpc>
                <a:spcPct val="110000"/>
              </a:lnSpc>
              <a:spcBef>
                <a:spcPts val="1200"/>
              </a:spcBef>
              <a:buClr>
                <a:schemeClr val="bg1"/>
              </a:buClr>
              <a:buFont typeface="Courier New" panose="02070309020205020404" pitchFamily="49" charset="0"/>
              <a:buChar char="o"/>
              <a:defRPr/>
            </a:pPr>
            <a:r>
              <a:rPr lang="el-GR" sz="2400" dirty="0" smtClean="0">
                <a:solidFill>
                  <a:schemeClr val="bg1"/>
                </a:solidFill>
              </a:rPr>
              <a:t>Συνήθως πολλαπλές στα οστά</a:t>
            </a:r>
          </a:p>
          <a:p>
            <a:pPr>
              <a:lnSpc>
                <a:spcPct val="110000"/>
              </a:lnSpc>
              <a:spcBef>
                <a:spcPts val="1200"/>
              </a:spcBef>
              <a:buClr>
                <a:schemeClr val="bg1"/>
              </a:buClr>
              <a:buFont typeface="Courier New" panose="02070309020205020404" pitchFamily="49" charset="0"/>
              <a:buChar char="o"/>
              <a:defRPr/>
            </a:pPr>
            <a:r>
              <a:rPr lang="el-GR" sz="2400" dirty="0" smtClean="0">
                <a:solidFill>
                  <a:schemeClr val="bg1"/>
                </a:solidFill>
              </a:rPr>
              <a:t>Συνήθως οι ασθενείς έχουν προηγούμενες εξετάσεις για σύγκριση</a:t>
            </a:r>
          </a:p>
        </p:txBody>
      </p:sp>
      <p:pic>
        <p:nvPicPr>
          <p:cNvPr id="59397" name="Picture 12" descr="Click to see larger picture">
            <a:hlinkClick r:id="rId3"/>
          </p:cNvPr>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683568" y="3190876"/>
            <a:ext cx="3816350" cy="2862262"/>
          </a:xfrm>
          <a:ln>
            <a:solidFill>
              <a:schemeClr val="tx1"/>
            </a:solidFill>
          </a:ln>
        </p:spPr>
      </p:pic>
      <p:sp>
        <p:nvSpPr>
          <p:cNvPr id="59398" name="Text Box 15"/>
          <p:cNvSpPr txBox="1">
            <a:spLocks noChangeArrowheads="1"/>
          </p:cNvSpPr>
          <p:nvPr/>
        </p:nvSpPr>
        <p:spPr bwMode="auto">
          <a:xfrm>
            <a:off x="5148064" y="476672"/>
            <a:ext cx="3708400" cy="1190625"/>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dirty="0">
                <a:latin typeface="+mn-lt"/>
              </a:rPr>
              <a:t>ΜΤ ΟΜΣΣ: καταστροφή του Ο4 σπονδύλου και πίεση του μηνιγγικού </a:t>
            </a:r>
            <a:r>
              <a:rPr lang="el-GR" altLang="el-GR" b="1" dirty="0" err="1">
                <a:latin typeface="+mn-lt"/>
              </a:rPr>
              <a:t>σάκκου</a:t>
            </a:r>
            <a:r>
              <a:rPr lang="el-GR" altLang="el-GR" b="1" dirty="0">
                <a:latin typeface="+mn-lt"/>
              </a:rPr>
              <a:t> από παθολογικό υλικό (γραμμή, </a:t>
            </a:r>
            <a:r>
              <a:rPr lang="el-GR" altLang="el-GR" b="1" dirty="0">
                <a:solidFill>
                  <a:srgbClr val="F329AB"/>
                </a:solidFill>
                <a:latin typeface="+mn-lt"/>
              </a:rPr>
              <a:t>* </a:t>
            </a:r>
            <a:r>
              <a:rPr lang="el-GR" altLang="el-GR" b="1" dirty="0">
                <a:latin typeface="+mn-lt"/>
              </a:rPr>
              <a:t>)</a:t>
            </a:r>
          </a:p>
        </p:txBody>
      </p:sp>
      <p:sp>
        <p:nvSpPr>
          <p:cNvPr id="59399" name="Text Box 16"/>
          <p:cNvSpPr txBox="1">
            <a:spLocks noChangeArrowheads="1"/>
          </p:cNvSpPr>
          <p:nvPr/>
        </p:nvSpPr>
        <p:spPr bwMode="auto">
          <a:xfrm>
            <a:off x="3204666" y="4437112"/>
            <a:ext cx="503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3600" b="1" dirty="0">
                <a:solidFill>
                  <a:srgbClr val="F329AB"/>
                </a:solidFill>
              </a:rPr>
              <a:t>*</a:t>
            </a:r>
          </a:p>
        </p:txBody>
      </p:sp>
      <p:sp>
        <p:nvSpPr>
          <p:cNvPr id="59400" name="Text Box 17"/>
          <p:cNvSpPr txBox="1">
            <a:spLocks noChangeArrowheads="1"/>
          </p:cNvSpPr>
          <p:nvPr/>
        </p:nvSpPr>
        <p:spPr bwMode="auto">
          <a:xfrm flipH="1">
            <a:off x="2483768" y="4653136"/>
            <a:ext cx="288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3200" b="1" dirty="0">
                <a:solidFill>
                  <a:srgbClr val="F329AB"/>
                </a:solidFill>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10432433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323528" y="1340768"/>
            <a:ext cx="4248472" cy="1964407"/>
          </a:xfrm>
        </p:spPr>
        <p:txBody>
          <a:bodyPr>
            <a:normAutofit/>
          </a:bodyPr>
          <a:lstStyle/>
          <a:p>
            <a:pPr>
              <a:buClr>
                <a:schemeClr val="bg1"/>
              </a:buClr>
              <a:defRPr/>
            </a:pPr>
            <a:r>
              <a:rPr lang="el-GR" dirty="0" smtClean="0"/>
              <a:t>Οι μεταστάσεις μπορεί να καταστρέφουν το οστό (</a:t>
            </a:r>
            <a:r>
              <a:rPr lang="el-GR" dirty="0" err="1" smtClean="0"/>
              <a:t>λυτικές</a:t>
            </a:r>
            <a:r>
              <a:rPr lang="el-GR" dirty="0" smtClean="0"/>
              <a:t>) ή να παράγουν νέο οστό (</a:t>
            </a:r>
            <a:r>
              <a:rPr lang="el-GR" dirty="0" err="1" smtClean="0"/>
              <a:t>οστεοβλαστικές</a:t>
            </a:r>
            <a:r>
              <a:rPr lang="el-GR" dirty="0" smtClean="0"/>
              <a:t>).</a:t>
            </a:r>
          </a:p>
        </p:txBody>
      </p:sp>
      <p:pic>
        <p:nvPicPr>
          <p:cNvPr id="604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3999" t="39496" r="20070" b="5615"/>
          <a:stretch>
            <a:fillRect/>
          </a:stretch>
        </p:blipFill>
        <p:spPr bwMode="auto">
          <a:xfrm>
            <a:off x="4644008" y="3493815"/>
            <a:ext cx="4067175" cy="3176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0" name="Picture 5" descr="Click to see larger picture">
            <a:hlinkClick r:id="rId4"/>
          </p:cNvPr>
          <p:cNvPicPr>
            <a:picLocks noChangeAspect="1" noChangeArrowheads="1"/>
          </p:cNvPicPr>
          <p:nvPr/>
        </p:nvPicPr>
        <p:blipFill>
          <a:blip r:embed="rId5" cstate="print">
            <a:lum bright="18000"/>
            <a:extLst>
              <a:ext uri="{28A0092B-C50C-407E-A947-70E740481C1C}">
                <a14:useLocalDpi xmlns:a14="http://schemas.microsoft.com/office/drawing/2010/main" val="0"/>
              </a:ext>
            </a:extLst>
          </a:blip>
          <a:srcRect/>
          <a:stretch>
            <a:fillRect/>
          </a:stretch>
        </p:blipFill>
        <p:spPr bwMode="auto">
          <a:xfrm>
            <a:off x="4644008" y="378214"/>
            <a:ext cx="4067175" cy="30507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2" name="Text Box 6"/>
          <p:cNvSpPr txBox="1">
            <a:spLocks noChangeArrowheads="1"/>
          </p:cNvSpPr>
          <p:nvPr/>
        </p:nvSpPr>
        <p:spPr bwMode="auto">
          <a:xfrm>
            <a:off x="899592" y="5445224"/>
            <a:ext cx="3744912" cy="915987"/>
          </a:xfrm>
          <a:prstGeom prst="rect">
            <a:avLst/>
          </a:prstGeom>
          <a:solidFill>
            <a:schemeClr val="bg1">
              <a:lumMod val="85000"/>
            </a:schemeClr>
          </a:solidFill>
          <a:ln w="9525">
            <a:solidFill>
              <a:schemeClr val="tx1"/>
            </a:solidFill>
            <a:miter lim="800000"/>
            <a:headEnd/>
            <a:tailEnd/>
          </a:ln>
          <a:effectLst/>
        </p:spPr>
        <p:txBody>
          <a:bodyPr>
            <a:spAutoFit/>
          </a:bodyPr>
          <a:lstStyle/>
          <a:p>
            <a:pPr>
              <a:defRPr/>
            </a:pPr>
            <a:r>
              <a:rPr lang="el-GR" b="1" dirty="0">
                <a:latin typeface="+mn-lt"/>
              </a:rPr>
              <a:t>Αξονική τομογραφία ΟΜΣΣ:</a:t>
            </a:r>
          </a:p>
          <a:p>
            <a:pPr>
              <a:defRPr/>
            </a:pPr>
            <a:r>
              <a:rPr lang="el-GR" b="1" dirty="0">
                <a:latin typeface="+mn-lt"/>
              </a:rPr>
              <a:t>Διαφορετικοί ασθενείς. Λυτικές, οστεοβλαστικές μεταστάσεις</a:t>
            </a:r>
          </a:p>
        </p:txBody>
      </p:sp>
      <p:sp>
        <p:nvSpPr>
          <p:cNvPr id="60422" name="Text Box 7"/>
          <p:cNvSpPr txBox="1">
            <a:spLocks noChangeArrowheads="1"/>
          </p:cNvSpPr>
          <p:nvPr/>
        </p:nvSpPr>
        <p:spPr bwMode="auto">
          <a:xfrm>
            <a:off x="6444208" y="5391621"/>
            <a:ext cx="5032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4000" b="1" dirty="0">
                <a:solidFill>
                  <a:srgbClr val="F329AB"/>
                </a:solidFill>
              </a:rPr>
              <a:t>*</a:t>
            </a:r>
          </a:p>
        </p:txBody>
      </p:sp>
      <p:sp>
        <p:nvSpPr>
          <p:cNvPr id="60423" name="Text Box 8"/>
          <p:cNvSpPr txBox="1">
            <a:spLocks noChangeArrowheads="1"/>
          </p:cNvSpPr>
          <p:nvPr/>
        </p:nvSpPr>
        <p:spPr bwMode="auto">
          <a:xfrm>
            <a:off x="6229003" y="869950"/>
            <a:ext cx="503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3600" b="1" dirty="0">
                <a:solidFill>
                  <a:srgbClr val="F329AB"/>
                </a:solidFill>
              </a:rPr>
              <a:t>*</a:t>
            </a:r>
          </a:p>
        </p:txBody>
      </p:sp>
      <p:sp>
        <p:nvSpPr>
          <p:cNvPr id="60424" name="Text Box 9"/>
          <p:cNvSpPr txBox="1">
            <a:spLocks noChangeArrowheads="1"/>
          </p:cNvSpPr>
          <p:nvPr/>
        </p:nvSpPr>
        <p:spPr bwMode="auto">
          <a:xfrm>
            <a:off x="6876256" y="771426"/>
            <a:ext cx="503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3600" b="1" dirty="0">
                <a:solidFill>
                  <a:srgbClr val="F329AB"/>
                </a:solidFill>
              </a:rPr>
              <a:t>*</a:t>
            </a:r>
          </a:p>
        </p:txBody>
      </p:sp>
      <p:sp>
        <p:nvSpPr>
          <p:cNvPr id="60425" name="Text Box 10"/>
          <p:cNvSpPr txBox="1">
            <a:spLocks noChangeArrowheads="1"/>
          </p:cNvSpPr>
          <p:nvPr/>
        </p:nvSpPr>
        <p:spPr bwMode="auto">
          <a:xfrm>
            <a:off x="7020272" y="4515842"/>
            <a:ext cx="503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3600" b="1" dirty="0">
                <a:solidFill>
                  <a:srgbClr val="F329AB"/>
                </a:solidFill>
              </a:rPr>
              <a:t>*</a:t>
            </a:r>
          </a:p>
        </p:txBody>
      </p:sp>
      <p:sp>
        <p:nvSpPr>
          <p:cNvPr id="3" name="Θέση αριθμού διαφάνειας 2"/>
          <p:cNvSpPr>
            <a:spLocks noGrp="1"/>
          </p:cNvSpPr>
          <p:nvPr>
            <p:ph type="sldNum" sz="quarter" idx="12"/>
          </p:nvPr>
        </p:nvSpPr>
        <p:spPr>
          <a:xfrm>
            <a:off x="6902896" y="6448251"/>
            <a:ext cx="2133600" cy="365125"/>
          </a:xfrm>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1690695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l-GR" smtClean="0"/>
              <a:t>Σπινθηρογράφημα</a:t>
            </a:r>
          </a:p>
        </p:txBody>
      </p:sp>
      <p:sp>
        <p:nvSpPr>
          <p:cNvPr id="22536" name="Rectangle 8"/>
          <p:cNvSpPr>
            <a:spLocks noGrp="1" noChangeArrowheads="1"/>
          </p:cNvSpPr>
          <p:nvPr>
            <p:ph idx="1"/>
          </p:nvPr>
        </p:nvSpPr>
        <p:spPr>
          <a:xfrm>
            <a:off x="251520" y="1268760"/>
            <a:ext cx="4536504" cy="5517232"/>
          </a:xfrm>
        </p:spPr>
        <p:txBody>
          <a:bodyPr>
            <a:normAutofit/>
          </a:bodyPr>
          <a:lstStyle/>
          <a:p>
            <a:pPr eaLnBrk="1" hangingPunct="1">
              <a:defRPr/>
            </a:pPr>
            <a:r>
              <a:rPr lang="el-GR" sz="2300" dirty="0" smtClean="0"/>
              <a:t>Πολλαπλές εστίες που προσλαμβάνουν έντονα το </a:t>
            </a:r>
            <a:r>
              <a:rPr lang="el-GR" sz="2300" dirty="0" err="1" smtClean="0"/>
              <a:t>ραδιοφάρμακο</a:t>
            </a:r>
            <a:r>
              <a:rPr lang="el-GR" sz="2300" dirty="0" smtClean="0"/>
              <a:t> (μαύρα στίγματα).</a:t>
            </a:r>
          </a:p>
          <a:p>
            <a:pPr eaLnBrk="1" hangingPunct="1">
              <a:defRPr/>
            </a:pPr>
            <a:r>
              <a:rPr lang="el-GR" sz="2300" dirty="0" smtClean="0"/>
              <a:t>Δείχνει έντονη μεταβολική δραστηριότητα.</a:t>
            </a:r>
          </a:p>
          <a:p>
            <a:pPr eaLnBrk="1" hangingPunct="1">
              <a:defRPr/>
            </a:pPr>
            <a:r>
              <a:rPr lang="el-GR" sz="2300" dirty="0" smtClean="0"/>
              <a:t>Σύγκριση με προηγούμενη εξέταση.</a:t>
            </a:r>
          </a:p>
          <a:p>
            <a:pPr eaLnBrk="1" hangingPunct="1">
              <a:defRPr/>
            </a:pPr>
            <a:r>
              <a:rPr lang="el-GR" sz="2300" dirty="0" smtClean="0"/>
              <a:t>Μόνο αδρή ανατομική πληροφορία.</a:t>
            </a:r>
          </a:p>
          <a:p>
            <a:pPr eaLnBrk="1" hangingPunct="1">
              <a:defRPr/>
            </a:pPr>
            <a:r>
              <a:rPr lang="el-GR" sz="2300" dirty="0" smtClean="0"/>
              <a:t>Επί αμφιβολίας, συμπλήρωση με άλλες απεικονιστικές μεθόδους.</a:t>
            </a:r>
          </a:p>
        </p:txBody>
      </p:sp>
      <p:pic>
        <p:nvPicPr>
          <p:cNvPr id="61443" name="Picture 5" descr="Click to see larger picture">
            <a:hlinkClick r:id="rId2"/>
          </p:cNvPr>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4788024" y="548680"/>
            <a:ext cx="4303713" cy="5516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31347926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268413"/>
            <a:ext cx="4206875" cy="4092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67" name="Picture 5"/>
          <p:cNvPicPr>
            <a:picLocks noChangeAspect="1" noChangeArrowheads="1"/>
          </p:cNvPicPr>
          <p:nvPr/>
        </p:nvPicPr>
        <p:blipFill>
          <a:blip r:embed="rId4" cstate="print">
            <a:lum bright="6000" contrast="24000"/>
            <a:extLst>
              <a:ext uri="{28A0092B-C50C-407E-A947-70E740481C1C}">
                <a14:useLocalDpi xmlns:a14="http://schemas.microsoft.com/office/drawing/2010/main" val="0"/>
              </a:ext>
            </a:extLst>
          </a:blip>
          <a:srcRect/>
          <a:stretch>
            <a:fillRect/>
          </a:stretch>
        </p:blipFill>
        <p:spPr bwMode="auto">
          <a:xfrm>
            <a:off x="5383213" y="188913"/>
            <a:ext cx="3760787" cy="5195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8" name="Text Box 6"/>
          <p:cNvSpPr txBox="1">
            <a:spLocks noChangeArrowheads="1"/>
          </p:cNvSpPr>
          <p:nvPr/>
        </p:nvSpPr>
        <p:spPr bwMode="auto">
          <a:xfrm>
            <a:off x="395288" y="5445224"/>
            <a:ext cx="6408960" cy="1054100"/>
          </a:xfrm>
          <a:prstGeom prst="rect">
            <a:avLst/>
          </a:prstGeom>
          <a:solidFill>
            <a:schemeClr val="bg1">
              <a:lumMod val="85000"/>
            </a:schemeClr>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Αξονική τομογραφία. Εγκάρσια τομή και οβελιαία ανασύνθεση.</a:t>
            </a:r>
          </a:p>
          <a:p>
            <a:pPr eaLnBrk="1" hangingPunct="1">
              <a:spcBef>
                <a:spcPct val="50000"/>
              </a:spcBef>
            </a:pPr>
            <a:r>
              <a:rPr lang="el-GR" altLang="el-GR" b="1">
                <a:latin typeface="+mn-lt"/>
              </a:rPr>
              <a:t>Αιμαγγείωμα σπονδύλου. Το συχνότερο εύρημα, χωρίς κλινική σημασία αν είναι μικρό σε μέγεθος. Μπορεί να είναι πολλαπλά.</a:t>
            </a:r>
          </a:p>
        </p:txBody>
      </p:sp>
      <p:sp>
        <p:nvSpPr>
          <p:cNvPr id="62469" name="Rectangle 7"/>
          <p:cNvSpPr>
            <a:spLocks noChangeArrowheads="1"/>
          </p:cNvSpPr>
          <p:nvPr/>
        </p:nvSpPr>
        <p:spPr bwMode="auto">
          <a:xfrm>
            <a:off x="7158829" y="5400001"/>
            <a:ext cx="20078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1200" dirty="0">
                <a:latin typeface="+mn-lt"/>
                <a:hlinkClick r:id="rId5" action="ppaction://hlinkfile"/>
              </a:rPr>
              <a:t>radiologyinthai.blogspot.com</a:t>
            </a:r>
            <a:endParaRPr lang="el-GR" altLang="el-GR" sz="1200" dirty="0">
              <a:latin typeface="+mn-lt"/>
            </a:endParaRPr>
          </a:p>
        </p:txBody>
      </p:sp>
      <p:sp>
        <p:nvSpPr>
          <p:cNvPr id="2" name="Τίτλος 1"/>
          <p:cNvSpPr>
            <a:spLocks noGrp="1"/>
          </p:cNvSpPr>
          <p:nvPr>
            <p:ph type="title"/>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3965649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l-GR" dirty="0">
                <a:solidFill>
                  <a:prstClr val="white"/>
                </a:solidFill>
              </a:rPr>
              <a:t>Απλές ακτινογραφίες ΑΜΣΣ </a:t>
            </a:r>
            <a:r>
              <a:rPr lang="el-GR" sz="3000" b="0" dirty="0" smtClean="0">
                <a:solidFill>
                  <a:prstClr val="white"/>
                </a:solidFill>
              </a:rPr>
              <a:t>3/3</a:t>
            </a:r>
            <a:endParaRPr lang="el-GR" dirty="0" smtClean="0"/>
          </a:p>
        </p:txBody>
      </p:sp>
      <p:sp>
        <p:nvSpPr>
          <p:cNvPr id="40963" name="Rectangle 3"/>
          <p:cNvSpPr>
            <a:spLocks noGrp="1" noChangeArrowheads="1"/>
          </p:cNvSpPr>
          <p:nvPr>
            <p:ph idx="1"/>
          </p:nvPr>
        </p:nvSpPr>
        <p:spPr>
          <a:xfrm>
            <a:off x="323528" y="1340768"/>
            <a:ext cx="4535810" cy="5256584"/>
          </a:xfrm>
        </p:spPr>
        <p:txBody>
          <a:bodyPr>
            <a:normAutofit/>
          </a:bodyPr>
          <a:lstStyle/>
          <a:p>
            <a:pPr marL="0" indent="0">
              <a:lnSpc>
                <a:spcPct val="100000"/>
              </a:lnSpc>
              <a:buNone/>
              <a:tabLst>
                <a:tab pos="354013" algn="l"/>
              </a:tabLst>
              <a:defRPr/>
            </a:pPr>
            <a:r>
              <a:rPr lang="el-GR" b="1" dirty="0"/>
              <a:t>Α/α οδόντα – άτλαντα </a:t>
            </a:r>
            <a:r>
              <a:rPr lang="en-US" b="1" dirty="0"/>
              <a:t>F</a:t>
            </a:r>
            <a:r>
              <a:rPr lang="el-GR" b="1" dirty="0"/>
              <a:t> (</a:t>
            </a:r>
            <a:r>
              <a:rPr lang="el-GR" b="1" dirty="0" err="1"/>
              <a:t>διαστοματική</a:t>
            </a:r>
            <a:r>
              <a:rPr lang="el-GR" b="1" dirty="0"/>
              <a:t>): </a:t>
            </a:r>
          </a:p>
          <a:p>
            <a:pPr marL="514350" indent="-514350" eaLnBrk="1" hangingPunct="1">
              <a:lnSpc>
                <a:spcPct val="100000"/>
              </a:lnSpc>
              <a:buFont typeface="+mj-lt"/>
              <a:buAutoNum type="arabicPeriod"/>
              <a:tabLst>
                <a:tab pos="354013" algn="l"/>
              </a:tabLst>
              <a:defRPr/>
            </a:pPr>
            <a:r>
              <a:rPr lang="el-GR" dirty="0" smtClean="0"/>
              <a:t>Α1 εγκάρσια απόφυση </a:t>
            </a:r>
          </a:p>
          <a:p>
            <a:pPr marL="514350" indent="-514350" eaLnBrk="1" hangingPunct="1">
              <a:lnSpc>
                <a:spcPct val="100000"/>
              </a:lnSpc>
              <a:buFont typeface="+mj-lt"/>
              <a:buAutoNum type="arabicPeriod"/>
              <a:tabLst>
                <a:tab pos="354013" algn="l"/>
              </a:tabLst>
              <a:defRPr/>
            </a:pPr>
            <a:r>
              <a:rPr lang="el-GR" dirty="0" smtClean="0"/>
              <a:t>Α1 πλάγια μάζα </a:t>
            </a:r>
          </a:p>
          <a:p>
            <a:pPr marL="514350" indent="-514350" eaLnBrk="1" hangingPunct="1">
              <a:lnSpc>
                <a:spcPct val="100000"/>
              </a:lnSpc>
              <a:buFont typeface="+mj-lt"/>
              <a:buAutoNum type="arabicPeriod"/>
              <a:tabLst>
                <a:tab pos="354013" algn="l"/>
              </a:tabLst>
              <a:defRPr/>
            </a:pPr>
            <a:r>
              <a:rPr lang="el-GR" dirty="0" smtClean="0"/>
              <a:t>Οδόντας </a:t>
            </a:r>
          </a:p>
          <a:p>
            <a:pPr marL="514350" indent="-514350" eaLnBrk="1" hangingPunct="1">
              <a:lnSpc>
                <a:spcPct val="100000"/>
              </a:lnSpc>
              <a:buFont typeface="+mj-lt"/>
              <a:buAutoNum type="arabicPeriod"/>
              <a:tabLst>
                <a:tab pos="354013" algn="l"/>
              </a:tabLst>
              <a:defRPr/>
            </a:pPr>
            <a:r>
              <a:rPr lang="el-GR" dirty="0" smtClean="0"/>
              <a:t>Α1 κάτω αρθρική απόφυση </a:t>
            </a:r>
          </a:p>
          <a:p>
            <a:pPr marL="514350" indent="-514350" eaLnBrk="1" hangingPunct="1">
              <a:lnSpc>
                <a:spcPct val="100000"/>
              </a:lnSpc>
              <a:buFont typeface="+mj-lt"/>
              <a:buAutoNum type="arabicPeriod"/>
              <a:tabLst>
                <a:tab pos="354013" algn="l"/>
              </a:tabLst>
              <a:defRPr/>
            </a:pPr>
            <a:r>
              <a:rPr lang="el-GR" dirty="0" smtClean="0"/>
              <a:t>Α2 άνω αρθρική απόφυση</a:t>
            </a:r>
          </a:p>
        </p:txBody>
      </p:sp>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r="1711"/>
          <a:stretch>
            <a:fillRect/>
          </a:stretch>
        </p:blipFill>
        <p:spPr bwMode="auto">
          <a:xfrm>
            <a:off x="4788024" y="1471226"/>
            <a:ext cx="4103687" cy="3821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8158089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l" eaLnBrk="1" hangingPunct="1">
              <a:defRPr/>
            </a:pPr>
            <a:r>
              <a:rPr lang="el-GR" dirty="0" smtClean="0"/>
              <a:t>Οστεοειδές οστέωμα</a:t>
            </a:r>
          </a:p>
        </p:txBody>
      </p:sp>
      <p:sp>
        <p:nvSpPr>
          <p:cNvPr id="19473" name="Rectangle 17"/>
          <p:cNvSpPr>
            <a:spLocks noGrp="1" noChangeArrowheads="1"/>
          </p:cNvSpPr>
          <p:nvPr>
            <p:ph idx="1"/>
          </p:nvPr>
        </p:nvSpPr>
        <p:spPr>
          <a:xfrm>
            <a:off x="323528" y="1340768"/>
            <a:ext cx="5688632" cy="1368152"/>
          </a:xfrm>
        </p:spPr>
        <p:txBody>
          <a:bodyPr>
            <a:normAutofit/>
          </a:bodyPr>
          <a:lstStyle/>
          <a:p>
            <a:pPr eaLnBrk="1" hangingPunct="1">
              <a:defRPr/>
            </a:pPr>
            <a:r>
              <a:rPr lang="el-GR" dirty="0" smtClean="0"/>
              <a:t>Καλοήθης όγκος οστών νεαρής ηλικίας.</a:t>
            </a:r>
          </a:p>
          <a:p>
            <a:pPr eaLnBrk="1" hangingPunct="1">
              <a:defRPr/>
            </a:pPr>
            <a:r>
              <a:rPr lang="el-GR" dirty="0" smtClean="0"/>
              <a:t>Άλγος.</a:t>
            </a:r>
          </a:p>
        </p:txBody>
      </p:sp>
      <p:pic>
        <p:nvPicPr>
          <p:cNvPr id="63491" name="Picture 8" descr="Click to see larger picture">
            <a:hlinkClick r:id="rId2"/>
          </p:cNvPr>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2411760" y="3068960"/>
            <a:ext cx="3157538" cy="3716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12" descr="Click to see larger pictur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607" y="3068960"/>
            <a:ext cx="2211388" cy="37163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3493" name="Picture 14" descr="Click to see larger pictur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6004" y="4183385"/>
            <a:ext cx="3492500" cy="2601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3494" name="Picture 16" descr="Click to see larger picture">
            <a:hlinkClick r:id="rId8"/>
          </p:cNvPr>
          <p:cNvPicPr>
            <a:picLocks noChangeAspect="1" noChangeArrowheads="1"/>
          </p:cNvPicPr>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6300192" y="0"/>
            <a:ext cx="2820987" cy="4149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3422731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l-GR" smtClean="0"/>
              <a:t>Όγκος πρωτοπαθής οστό</a:t>
            </a:r>
          </a:p>
        </p:txBody>
      </p:sp>
      <p:pic>
        <p:nvPicPr>
          <p:cNvPr id="645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1196753"/>
            <a:ext cx="4279900" cy="494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45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1196752"/>
            <a:ext cx="4279900" cy="494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6262" name="Text Box 6"/>
          <p:cNvSpPr txBox="1">
            <a:spLocks noChangeArrowheads="1"/>
          </p:cNvSpPr>
          <p:nvPr/>
        </p:nvSpPr>
        <p:spPr bwMode="auto">
          <a:xfrm>
            <a:off x="4053218" y="6205448"/>
            <a:ext cx="4865191" cy="366713"/>
          </a:xfrm>
          <a:prstGeom prst="rect">
            <a:avLst/>
          </a:prstGeom>
          <a:solidFill>
            <a:schemeClr val="bg1">
              <a:lumMod val="85000"/>
            </a:schemeClr>
          </a:solidFill>
          <a:ln w="9525">
            <a:solidFill>
              <a:schemeClr val="tx1"/>
            </a:solidFill>
            <a:miter lim="800000"/>
            <a:headEnd/>
            <a:tailEnd/>
          </a:ln>
          <a:effectLst/>
        </p:spPr>
        <p:txBody>
          <a:bodyPr wrap="square">
            <a:spAutoFit/>
          </a:bodyPr>
          <a:lstStyle/>
          <a:p>
            <a:pPr>
              <a:spcBef>
                <a:spcPct val="50000"/>
              </a:spcBef>
              <a:defRPr/>
            </a:pPr>
            <a:r>
              <a:rPr lang="el-GR" b="1">
                <a:latin typeface="+mn-lt"/>
              </a:rPr>
              <a:t>ΑΤ / ΜΤ: Γιγαντοκυτταρικός όγκος σπονδύλου</a:t>
            </a:r>
          </a:p>
        </p:txBody>
      </p:sp>
      <p:sp>
        <p:nvSpPr>
          <p:cNvPr id="64519" name="Rectangle 7"/>
          <p:cNvSpPr>
            <a:spLocks noChangeArrowheads="1"/>
          </p:cNvSpPr>
          <p:nvPr/>
        </p:nvSpPr>
        <p:spPr bwMode="auto">
          <a:xfrm>
            <a:off x="214313" y="6250306"/>
            <a:ext cx="1665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1200" i="1" dirty="0">
                <a:solidFill>
                  <a:schemeClr val="bg1">
                    <a:lumMod val="75000"/>
                  </a:schemeClr>
                </a:solidFill>
                <a:latin typeface="+mn-lt"/>
              </a:rPr>
              <a:t>AJR</a:t>
            </a:r>
            <a:r>
              <a:rPr lang="el-GR" altLang="el-GR" sz="1200" dirty="0">
                <a:solidFill>
                  <a:schemeClr val="bg1">
                    <a:lumMod val="75000"/>
                  </a:schemeClr>
                </a:solidFill>
                <a:latin typeface="+mn-lt"/>
              </a:rPr>
              <a:t> 2007; 189:246-250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14187002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l-GR" dirty="0" smtClean="0"/>
              <a:t>Όγκοι νευρικού ιστού</a:t>
            </a:r>
          </a:p>
        </p:txBody>
      </p:sp>
      <p:sp>
        <p:nvSpPr>
          <p:cNvPr id="97283" name="Rectangle 3"/>
          <p:cNvSpPr>
            <a:spLocks noGrp="1" noChangeArrowheads="1"/>
          </p:cNvSpPr>
          <p:nvPr>
            <p:ph idx="1"/>
          </p:nvPr>
        </p:nvSpPr>
        <p:spPr>
          <a:xfrm>
            <a:off x="323528" y="1087453"/>
            <a:ext cx="8424936" cy="5256584"/>
          </a:xfrm>
        </p:spPr>
        <p:txBody>
          <a:bodyPr/>
          <a:lstStyle/>
          <a:p>
            <a:pPr eaLnBrk="1" hangingPunct="1">
              <a:defRPr/>
            </a:pPr>
            <a:r>
              <a:rPr lang="el-GR" dirty="0" smtClean="0"/>
              <a:t>Πρωτοπαθής </a:t>
            </a:r>
          </a:p>
        </p:txBody>
      </p:sp>
      <p:pic>
        <p:nvPicPr>
          <p:cNvPr id="655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3287"/>
          <a:stretch>
            <a:fillRect/>
          </a:stretch>
        </p:blipFill>
        <p:spPr bwMode="auto">
          <a:xfrm>
            <a:off x="612533" y="1628775"/>
            <a:ext cx="3455411"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55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4723" r="10208"/>
          <a:stretch>
            <a:fillRect/>
          </a:stretch>
        </p:blipFill>
        <p:spPr bwMode="auto">
          <a:xfrm>
            <a:off x="4716016" y="1628800"/>
            <a:ext cx="3889375" cy="457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5542" name="Text Box 6"/>
          <p:cNvSpPr txBox="1">
            <a:spLocks noChangeArrowheads="1"/>
          </p:cNvSpPr>
          <p:nvPr/>
        </p:nvSpPr>
        <p:spPr bwMode="auto">
          <a:xfrm>
            <a:off x="612529" y="6200800"/>
            <a:ext cx="3671887" cy="366712"/>
          </a:xfrm>
          <a:prstGeom prst="rect">
            <a:avLst/>
          </a:prstGeom>
          <a:solidFill>
            <a:schemeClr val="bg1">
              <a:lumMod val="8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ΜΤ ΑΜΣΣ: επενδύμωμα (λευκό)</a:t>
            </a:r>
          </a:p>
        </p:txBody>
      </p:sp>
      <p:sp>
        <p:nvSpPr>
          <p:cNvPr id="65543" name="Text Box 7"/>
          <p:cNvSpPr txBox="1">
            <a:spLocks noChangeArrowheads="1"/>
          </p:cNvSpPr>
          <p:nvPr/>
        </p:nvSpPr>
        <p:spPr bwMode="auto">
          <a:xfrm>
            <a:off x="4703196" y="6205954"/>
            <a:ext cx="4045268" cy="366713"/>
          </a:xfrm>
          <a:prstGeom prst="rect">
            <a:avLst/>
          </a:prstGeom>
          <a:solidFill>
            <a:schemeClr val="bg1">
              <a:lumMod val="85000"/>
            </a:schemeClr>
          </a:solidFill>
          <a:ln w="9525">
            <a:solidFill>
              <a:srgbClr val="000000"/>
            </a:solidFill>
            <a:miter lim="800000"/>
            <a:headEnd/>
            <a:tailEnd/>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t>ΜΤ ΑΜΣΣ: αστροκύττωμα (λευκά)</a:t>
            </a:r>
          </a:p>
        </p:txBody>
      </p:sp>
      <p:sp>
        <p:nvSpPr>
          <p:cNvPr id="65544" name="Rectangle 8"/>
          <p:cNvSpPr>
            <a:spLocks noChangeArrowheads="1"/>
          </p:cNvSpPr>
          <p:nvPr/>
        </p:nvSpPr>
        <p:spPr bwMode="auto">
          <a:xfrm>
            <a:off x="3419872" y="6540500"/>
            <a:ext cx="1943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1200" dirty="0" smtClean="0">
                <a:latin typeface="+mn-lt"/>
                <a:hlinkClick r:id="rId5"/>
              </a:rPr>
              <a:t>mayoclinic.org</a:t>
            </a:r>
            <a:endParaRPr lang="el-GR" altLang="el-GR"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37393472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492896"/>
            <a:ext cx="3862144" cy="1080120"/>
          </a:xfrm>
        </p:spPr>
        <p:txBody>
          <a:bodyPr>
            <a:normAutofit/>
          </a:bodyPr>
          <a:lstStyle/>
          <a:p>
            <a:r>
              <a:rPr lang="el-GR" sz="4000" dirty="0" smtClean="0"/>
              <a:t>Οστεοπόρωση</a:t>
            </a:r>
            <a:endParaRPr lang="en-US" sz="4000"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371600"/>
            <a:ext cx="3124200" cy="4419600"/>
          </a:xfrm>
        </p:spPr>
        <p:txBody>
          <a:bodyPr>
            <a:normAutofit/>
          </a:bodyPr>
          <a:lstStyle/>
          <a:p>
            <a:pPr eaLnBrk="1" hangingPunct="1"/>
            <a:r>
              <a:rPr lang="el-GR" sz="2400" dirty="0" smtClean="0">
                <a:latin typeface="+mj-lt"/>
              </a:rPr>
              <a:t>Τα οστά αποτελούνται από το φλοιό και σπογγώδες οστό</a:t>
            </a:r>
            <a:endParaRPr lang="en-US" sz="2400" dirty="0" smtClean="0">
              <a:latin typeface="+mj-lt"/>
            </a:endParaRPr>
          </a:p>
          <a:p>
            <a:pPr eaLnBrk="1" hangingPunct="1">
              <a:buFontTx/>
              <a:buNone/>
            </a:pPr>
            <a:endParaRPr lang="en-US" sz="2400" dirty="0" smtClean="0">
              <a:latin typeface="+mj-lt"/>
            </a:endParaRPr>
          </a:p>
          <a:p>
            <a:pPr eaLnBrk="1" hangingPunct="1"/>
            <a:r>
              <a:rPr lang="el-GR" sz="2400" dirty="0" smtClean="0">
                <a:latin typeface="+mj-lt"/>
              </a:rPr>
              <a:t>Μεταξύ των δοκίδων του σπογγώδους  οστού υπάρχει ο μυελός των οστών</a:t>
            </a:r>
            <a:endParaRPr lang="en-US" sz="2400" dirty="0" smtClean="0">
              <a:latin typeface="+mj-lt"/>
            </a:endParaRPr>
          </a:p>
        </p:txBody>
      </p:sp>
      <p:pic>
        <p:nvPicPr>
          <p:cNvPr id="3075" name="Picture 6" descr="osteoporosis">
            <a:hlinkClick r:id="rId2"/>
          </p:cNvPr>
          <p:cNvPicPr>
            <a:picLocks noChangeAspect="1" noChangeArrowheads="1"/>
          </p:cNvPicPr>
          <p:nvPr/>
        </p:nvPicPr>
        <p:blipFill>
          <a:blip r:embed="rId3" cstate="print">
            <a:lum bright="-18000" contrast="48000"/>
          </a:blip>
          <a:srcRect/>
          <a:stretch>
            <a:fillRect/>
          </a:stretch>
        </p:blipFill>
        <p:spPr bwMode="auto">
          <a:xfrm>
            <a:off x="3733800" y="1524000"/>
            <a:ext cx="4648200" cy="3143250"/>
          </a:xfrm>
          <a:prstGeom prst="rect">
            <a:avLst/>
          </a:prstGeom>
          <a:noFill/>
          <a:ln w="9525">
            <a:noFill/>
            <a:miter lim="800000"/>
            <a:headEnd/>
            <a:tailEnd/>
          </a:ln>
        </p:spPr>
      </p:pic>
      <p:sp>
        <p:nvSpPr>
          <p:cNvPr id="3076" name="Text Box 7"/>
          <p:cNvSpPr txBox="1">
            <a:spLocks noChangeArrowheads="1"/>
          </p:cNvSpPr>
          <p:nvPr/>
        </p:nvSpPr>
        <p:spPr bwMode="auto">
          <a:xfrm>
            <a:off x="3810000" y="4800600"/>
            <a:ext cx="4953000" cy="369888"/>
          </a:xfrm>
          <a:prstGeom prst="rect">
            <a:avLst/>
          </a:prstGeom>
          <a:noFill/>
          <a:ln w="9525">
            <a:noFill/>
            <a:miter lim="800000"/>
            <a:headEnd/>
            <a:tailEnd/>
          </a:ln>
        </p:spPr>
        <p:txBody>
          <a:bodyPr>
            <a:spAutoFit/>
          </a:bodyPr>
          <a:lstStyle/>
          <a:p>
            <a:r>
              <a:rPr lang="el-GR" sz="1800" dirty="0">
                <a:solidFill>
                  <a:schemeClr val="bg1"/>
                </a:solidFill>
                <a:latin typeface="Lucida Sans Unicode" pitchFamily="34" charset="0"/>
              </a:rPr>
              <a:t>Φυσιολογικό οστό         Οστεπορωτικό</a:t>
            </a:r>
            <a:endParaRPr lang="en-US" sz="1800" dirty="0">
              <a:solidFill>
                <a:schemeClr val="bg1"/>
              </a:solidFill>
              <a:latin typeface="Lucida Sans Unicode"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5496" y="1052174"/>
            <a:ext cx="9144000" cy="576626"/>
          </a:xfrm>
        </p:spPr>
        <p:txBody>
          <a:bodyPr>
            <a:normAutofit/>
          </a:bodyPr>
          <a:lstStyle/>
          <a:p>
            <a:pPr marL="0" indent="0">
              <a:buNone/>
            </a:pPr>
            <a:r>
              <a:rPr lang="el-GR" dirty="0" smtClean="0">
                <a:latin typeface="+mj-lt"/>
              </a:rPr>
              <a:t>Αύξηση του χώρου μεταξύ των δοκίδων που κάνουν το οστό εύθραυστο</a:t>
            </a:r>
            <a:endParaRPr lang="en-US" dirty="0" smtClean="0">
              <a:latin typeface="+mj-lt"/>
            </a:endParaRPr>
          </a:p>
        </p:txBody>
      </p:sp>
      <p:sp>
        <p:nvSpPr>
          <p:cNvPr id="4099" name="Text Box 3"/>
          <p:cNvSpPr txBox="1">
            <a:spLocks noChangeArrowheads="1"/>
          </p:cNvSpPr>
          <p:nvPr/>
        </p:nvSpPr>
        <p:spPr bwMode="auto">
          <a:xfrm>
            <a:off x="2051720" y="404664"/>
            <a:ext cx="5246757" cy="646331"/>
          </a:xfrm>
          <a:prstGeom prst="rect">
            <a:avLst/>
          </a:prstGeom>
          <a:noFill/>
          <a:ln w="9525">
            <a:noFill/>
            <a:miter lim="800000"/>
            <a:headEnd/>
            <a:tailEnd/>
          </a:ln>
        </p:spPr>
        <p:txBody>
          <a:bodyPr wrap="none">
            <a:spAutoFit/>
          </a:bodyPr>
          <a:lstStyle/>
          <a:p>
            <a:pPr marL="268288">
              <a:defRPr/>
            </a:pPr>
            <a:r>
              <a:rPr lang="el-GR" sz="3600" b="1" dirty="0" smtClean="0">
                <a:solidFill>
                  <a:schemeClr val="bg1"/>
                </a:solidFill>
                <a:latin typeface="+mj-lt"/>
                <a:ea typeface="+mj-ea"/>
                <a:cs typeface="+mj-cs"/>
              </a:rPr>
              <a:t>Οστεοπόρωση - Ορισμός</a:t>
            </a:r>
            <a:endParaRPr lang="en-US" sz="3600" b="1" dirty="0" smtClean="0">
              <a:solidFill>
                <a:schemeClr val="bg1"/>
              </a:solidFill>
              <a:latin typeface="+mj-lt"/>
              <a:ea typeface="+mj-ea"/>
              <a:cs typeface="+mj-cs"/>
            </a:endParaRPr>
          </a:p>
        </p:txBody>
      </p:sp>
      <p:pic>
        <p:nvPicPr>
          <p:cNvPr id="4100" name="Picture 4" descr="Healthy_bone"/>
          <p:cNvPicPr>
            <a:picLocks noChangeAspect="1" noChangeArrowheads="1"/>
          </p:cNvPicPr>
          <p:nvPr/>
        </p:nvPicPr>
        <p:blipFill>
          <a:blip r:embed="rId2" cstate="print"/>
          <a:srcRect/>
          <a:stretch>
            <a:fillRect/>
          </a:stretch>
        </p:blipFill>
        <p:spPr bwMode="auto">
          <a:xfrm>
            <a:off x="1625600" y="1635870"/>
            <a:ext cx="2703513" cy="3048000"/>
          </a:xfrm>
          <a:prstGeom prst="rect">
            <a:avLst/>
          </a:prstGeom>
          <a:noFill/>
          <a:ln w="9525">
            <a:noFill/>
            <a:miter lim="800000"/>
            <a:headEnd/>
            <a:tailEnd/>
          </a:ln>
        </p:spPr>
      </p:pic>
      <p:pic>
        <p:nvPicPr>
          <p:cNvPr id="4101" name="Picture 5" descr="Unhealthy_bones"/>
          <p:cNvPicPr>
            <a:picLocks noChangeAspect="1" noChangeArrowheads="1"/>
          </p:cNvPicPr>
          <p:nvPr/>
        </p:nvPicPr>
        <p:blipFill>
          <a:blip r:embed="rId3" cstate="print"/>
          <a:srcRect/>
          <a:stretch>
            <a:fillRect/>
          </a:stretch>
        </p:blipFill>
        <p:spPr bwMode="auto">
          <a:xfrm>
            <a:off x="4724400" y="1635870"/>
            <a:ext cx="2703513" cy="3048000"/>
          </a:xfrm>
          <a:prstGeom prst="rect">
            <a:avLst/>
          </a:prstGeom>
          <a:noFill/>
          <a:ln w="9525">
            <a:noFill/>
            <a:miter lim="800000"/>
            <a:headEnd/>
            <a:tailEnd/>
          </a:ln>
        </p:spPr>
      </p:pic>
      <p:sp>
        <p:nvSpPr>
          <p:cNvPr id="4102" name="Text Box 9"/>
          <p:cNvSpPr txBox="1">
            <a:spLocks noChangeArrowheads="1"/>
          </p:cNvSpPr>
          <p:nvPr/>
        </p:nvSpPr>
        <p:spPr bwMode="auto">
          <a:xfrm>
            <a:off x="878118" y="4869160"/>
            <a:ext cx="7543800" cy="1708160"/>
          </a:xfrm>
          <a:prstGeom prst="rect">
            <a:avLst/>
          </a:prstGeom>
          <a:noFill/>
          <a:ln w="9525">
            <a:noFill/>
            <a:miter lim="800000"/>
            <a:headEnd/>
            <a:tailEnd/>
          </a:ln>
        </p:spPr>
        <p:txBody>
          <a:bodyPr>
            <a:spAutoFit/>
          </a:bodyPr>
          <a:lstStyle/>
          <a:p>
            <a:pPr>
              <a:lnSpc>
                <a:spcPct val="110000"/>
              </a:lnSpc>
              <a:spcBef>
                <a:spcPts val="1200"/>
              </a:spcBef>
            </a:pPr>
            <a:r>
              <a:rPr lang="el-GR" sz="2400" dirty="0" smtClean="0">
                <a:solidFill>
                  <a:schemeClr val="bg1"/>
                </a:solidFill>
                <a:latin typeface="+mj-lt"/>
              </a:rPr>
              <a:t>Προοδευτική συστηματική νόσος που χαρακτηρίζεται από χαμηλή οστική πυκνότητα και διαταραχή της μικροαρχιτεκτονικής  του οστίτη ιστού με αποτέλσμα εύθραυστα οστά που εύκολα υπόκεινται σε κάταγμα</a:t>
            </a:r>
            <a:endParaRPr lang="en-US" sz="2400"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2195736" y="476672"/>
            <a:ext cx="4603376" cy="646331"/>
          </a:xfrm>
          <a:prstGeom prst="rect">
            <a:avLst/>
          </a:prstGeom>
          <a:noFill/>
          <a:ln w="9525">
            <a:noFill/>
            <a:miter lim="800000"/>
            <a:headEnd/>
            <a:tailEnd/>
          </a:ln>
        </p:spPr>
        <p:txBody>
          <a:bodyPr wrap="none">
            <a:spAutoFit/>
          </a:bodyPr>
          <a:lstStyle/>
          <a:p>
            <a:pPr marL="268288">
              <a:defRPr/>
            </a:pPr>
            <a:r>
              <a:rPr lang="el-GR" sz="3600" b="1" dirty="0" smtClean="0">
                <a:solidFill>
                  <a:schemeClr val="bg1"/>
                </a:solidFill>
                <a:latin typeface="+mj-lt"/>
                <a:ea typeface="+mj-ea"/>
                <a:cs typeface="+mj-cs"/>
              </a:rPr>
              <a:t>Οστεοπόρωση - Αίτια</a:t>
            </a:r>
            <a:endParaRPr lang="en-US" sz="3600" b="1" dirty="0" smtClean="0">
              <a:solidFill>
                <a:schemeClr val="bg1"/>
              </a:solidFill>
              <a:latin typeface="+mj-lt"/>
              <a:ea typeface="+mj-ea"/>
              <a:cs typeface="+mj-cs"/>
            </a:endParaRPr>
          </a:p>
        </p:txBody>
      </p:sp>
      <p:sp>
        <p:nvSpPr>
          <p:cNvPr id="5123" name="Rectangle 8"/>
          <p:cNvSpPr>
            <a:spLocks noChangeArrowheads="1"/>
          </p:cNvSpPr>
          <p:nvPr/>
        </p:nvSpPr>
        <p:spPr bwMode="auto">
          <a:xfrm>
            <a:off x="457200" y="1143000"/>
            <a:ext cx="8305800" cy="5257800"/>
          </a:xfrm>
          <a:prstGeom prst="rect">
            <a:avLst/>
          </a:prstGeom>
          <a:noFill/>
          <a:ln w="9525">
            <a:noFill/>
            <a:miter lim="800000"/>
            <a:headEnd/>
            <a:tailEnd/>
          </a:ln>
        </p:spPr>
        <p:txBody>
          <a:bodyPr bIns="0" anchor="ctr"/>
          <a:lstStyle/>
          <a:p>
            <a:pPr marL="274638" indent="-274638" eaLnBrk="0" hangingPunct="0">
              <a:buFontTx/>
              <a:buChar char="•"/>
            </a:pPr>
            <a:r>
              <a:rPr lang="el-GR" sz="2400" dirty="0">
                <a:solidFill>
                  <a:schemeClr val="bg1"/>
                </a:solidFill>
                <a:latin typeface="+mn-lt"/>
                <a:cs typeface="Arial" charset="0"/>
              </a:rPr>
              <a:t>Οφείλεται στη διαταραχή της ισορροπίας μεταξύ παραγωγής και απορρόφησης οστού</a:t>
            </a:r>
          </a:p>
          <a:p>
            <a:pPr marL="274638" indent="-274638" eaLnBrk="0" hangingPunct="0">
              <a:buFontTx/>
              <a:buChar char="•"/>
            </a:pPr>
            <a:r>
              <a:rPr lang="el-GR" sz="2400" dirty="0">
                <a:solidFill>
                  <a:schemeClr val="bg1"/>
                </a:solidFill>
                <a:latin typeface="+mn-lt"/>
                <a:cs typeface="Arial" charset="0"/>
              </a:rPr>
              <a:t> Αυτές οι δραστηριότητες εξαρτώνται από δύο </a:t>
            </a:r>
            <a:r>
              <a:rPr lang="el-GR" sz="2400" dirty="0" smtClean="0">
                <a:solidFill>
                  <a:schemeClr val="bg1"/>
                </a:solidFill>
                <a:latin typeface="+mn-lt"/>
                <a:cs typeface="Arial" charset="0"/>
              </a:rPr>
              <a:t>κύτταρα</a:t>
            </a:r>
            <a:endParaRPr lang="el-GR" sz="2400" dirty="0">
              <a:solidFill>
                <a:schemeClr val="bg1"/>
              </a:solidFill>
              <a:latin typeface="+mn-lt"/>
              <a:cs typeface="Arial" charset="0"/>
            </a:endParaRPr>
          </a:p>
          <a:p>
            <a:pPr marL="731838" lvl="2" indent="-274638" eaLnBrk="0" hangingPunct="0">
              <a:buFontTx/>
              <a:buChar char="•"/>
            </a:pPr>
            <a:r>
              <a:rPr lang="el-GR" sz="2400" dirty="0">
                <a:solidFill>
                  <a:schemeClr val="bg1"/>
                </a:solidFill>
                <a:latin typeface="+mn-lt"/>
                <a:cs typeface="Arial" charset="0"/>
              </a:rPr>
              <a:t>Οστεοκλάστες – απορρόφηση</a:t>
            </a:r>
          </a:p>
          <a:p>
            <a:pPr marL="731838" lvl="2" indent="-274638" eaLnBrk="0" hangingPunct="0">
              <a:buFontTx/>
              <a:buChar char="•"/>
            </a:pPr>
            <a:r>
              <a:rPr lang="el-GR" sz="2400" dirty="0">
                <a:solidFill>
                  <a:schemeClr val="bg1"/>
                </a:solidFill>
                <a:latin typeface="+mn-lt"/>
                <a:cs typeface="Arial" charset="0"/>
              </a:rPr>
              <a:t>Οστεοβλάστες - παραγωγή</a:t>
            </a:r>
            <a:endParaRPr lang="en-US" sz="2400" dirty="0">
              <a:solidFill>
                <a:schemeClr val="bg1"/>
              </a:solidFill>
              <a:latin typeface="+mn-lt"/>
              <a:cs typeface="Arial" charset="0"/>
            </a:endParaRPr>
          </a:p>
          <a:p>
            <a:pPr marL="274638" indent="-274638" eaLnBrk="0" hangingPunct="0"/>
            <a:endParaRPr lang="en-US" sz="2400" dirty="0">
              <a:solidFill>
                <a:schemeClr val="bg1"/>
              </a:solidFill>
              <a:latin typeface="+mn-lt"/>
              <a:cs typeface="Arial" charset="0"/>
            </a:endParaRPr>
          </a:p>
          <a:p>
            <a:pPr marL="274638" indent="-274638" eaLnBrk="0" hangingPunct="0">
              <a:buFontTx/>
              <a:buChar char="•"/>
            </a:pPr>
            <a:r>
              <a:rPr lang="el-GR" sz="2400" dirty="0">
                <a:solidFill>
                  <a:schemeClr val="bg1"/>
                </a:solidFill>
                <a:latin typeface="+mn-lt"/>
                <a:cs typeface="Arial" charset="0"/>
              </a:rPr>
              <a:t>Η ισορροπία επιτρέπει την ανανέωση και διατήρηση του οστίτη ιστού</a:t>
            </a:r>
            <a:endParaRPr lang="en-US" sz="2400" dirty="0">
              <a:solidFill>
                <a:schemeClr val="bg1"/>
              </a:solidFill>
              <a:latin typeface="+mn-lt"/>
              <a:cs typeface="Arial" charset="0"/>
            </a:endParaRPr>
          </a:p>
          <a:p>
            <a:pPr marL="274638" indent="-274638" eaLnBrk="0" hangingPunct="0"/>
            <a:endParaRPr lang="en-US" sz="2400" dirty="0">
              <a:solidFill>
                <a:schemeClr val="bg1"/>
              </a:solidFill>
              <a:latin typeface="+mn-lt"/>
              <a:cs typeface="Arial" charset="0"/>
            </a:endParaRPr>
          </a:p>
          <a:p>
            <a:pPr marL="274638" indent="-274638" eaLnBrk="0" hangingPunct="0">
              <a:buFontTx/>
              <a:buChar char="•"/>
            </a:pPr>
            <a:r>
              <a:rPr lang="el-GR" sz="2400" dirty="0">
                <a:solidFill>
                  <a:schemeClr val="bg1"/>
                </a:solidFill>
                <a:latin typeface="+mn-lt"/>
                <a:cs typeface="Arial" charset="0"/>
              </a:rPr>
              <a:t>Πρόκειτα για ανασχηματισμό του οστού που είναι </a:t>
            </a:r>
            <a:r>
              <a:rPr lang="el-GR" sz="2400" dirty="0" smtClean="0">
                <a:solidFill>
                  <a:schemeClr val="bg1"/>
                </a:solidFill>
                <a:latin typeface="+mn-lt"/>
                <a:cs typeface="Arial" charset="0"/>
              </a:rPr>
              <a:t>ισορροπημένος </a:t>
            </a:r>
            <a:r>
              <a:rPr lang="el-GR" sz="2400" dirty="0">
                <a:solidFill>
                  <a:schemeClr val="bg1"/>
                </a:solidFill>
                <a:latin typeface="+mn-lt"/>
                <a:cs typeface="Arial" charset="0"/>
              </a:rPr>
              <a:t>κατά τα πρώτα </a:t>
            </a:r>
            <a:r>
              <a:rPr lang="en-US" sz="2400" dirty="0">
                <a:solidFill>
                  <a:schemeClr val="bg1"/>
                </a:solidFill>
                <a:latin typeface="+mn-lt"/>
                <a:cs typeface="Arial" charset="0"/>
              </a:rPr>
              <a:t>20-25 </a:t>
            </a:r>
            <a:r>
              <a:rPr lang="el-GR" sz="2400" dirty="0">
                <a:solidFill>
                  <a:schemeClr val="bg1"/>
                </a:solidFill>
                <a:latin typeface="+mn-lt"/>
                <a:cs typeface="Arial" charset="0"/>
              </a:rPr>
              <a:t>έτη της ζωής</a:t>
            </a:r>
            <a:endParaRPr lang="en-US" sz="2400" dirty="0">
              <a:solidFill>
                <a:schemeClr val="bg1"/>
              </a:solidFill>
              <a:latin typeface="+mn-lt"/>
              <a:cs typeface="Arial"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457200" y="1143000"/>
            <a:ext cx="8305800" cy="5257800"/>
          </a:xfrm>
          <a:prstGeom prst="rect">
            <a:avLst/>
          </a:prstGeom>
          <a:noFill/>
          <a:ln w="9525">
            <a:noFill/>
            <a:miter lim="800000"/>
            <a:headEnd/>
            <a:tailEnd/>
          </a:ln>
        </p:spPr>
        <p:txBody>
          <a:bodyPr bIns="0" anchor="ctr"/>
          <a:lstStyle/>
          <a:p>
            <a:pPr marL="341313" indent="-341313" eaLnBrk="0" hangingPunct="0">
              <a:buFont typeface="Arial" charset="0"/>
              <a:buChar char="•"/>
            </a:pPr>
            <a:r>
              <a:rPr lang="el-GR" sz="2400" dirty="0">
                <a:solidFill>
                  <a:schemeClr val="bg1"/>
                </a:solidFill>
                <a:latin typeface="+mn-lt"/>
                <a:cs typeface="Arial" charset="0"/>
              </a:rPr>
              <a:t>Μετά την αρχική φάση ισορροπίας η απορρόφηση του οστού ξεπερνά την παραγωγή με αποτέλεσμα να προκύπτει συνολικά απώλεια οστού και να αρχίζει η οστεπόρωση</a:t>
            </a:r>
          </a:p>
          <a:p>
            <a:pPr marL="341313" indent="-341313" eaLnBrk="0" hangingPunct="0">
              <a:buFont typeface="Arial" charset="0"/>
              <a:buChar char="•"/>
            </a:pPr>
            <a:endParaRPr lang="en-US" sz="2400" dirty="0">
              <a:solidFill>
                <a:schemeClr val="bg1"/>
              </a:solidFill>
              <a:latin typeface="+mn-lt"/>
              <a:cs typeface="Arial" charset="0"/>
            </a:endParaRPr>
          </a:p>
          <a:p>
            <a:pPr marL="341313" indent="-341313" eaLnBrk="0" hangingPunct="0">
              <a:buFont typeface="Arial" charset="0"/>
              <a:buChar char="•"/>
            </a:pPr>
            <a:r>
              <a:rPr lang="el-GR" sz="2400" dirty="0">
                <a:solidFill>
                  <a:schemeClr val="bg1"/>
                </a:solidFill>
                <a:latin typeface="+mn-lt"/>
                <a:cs typeface="Arial" charset="0"/>
              </a:rPr>
              <a:t>Η πιθανότητα κατάγματος από 1.5 ανεβαίνει στο 3πλάσιο για κάθε 10% απώλεια οστικής μάζας</a:t>
            </a:r>
          </a:p>
          <a:p>
            <a:pPr marL="341313" indent="-341313" eaLnBrk="0" hangingPunct="0">
              <a:buFont typeface="Arial" charset="0"/>
              <a:buChar char="•"/>
            </a:pPr>
            <a:endParaRPr lang="en-US" sz="2400" dirty="0">
              <a:solidFill>
                <a:schemeClr val="bg1"/>
              </a:solidFill>
              <a:latin typeface="+mn-lt"/>
              <a:cs typeface="Arial" charset="0"/>
            </a:endParaRPr>
          </a:p>
          <a:p>
            <a:pPr marL="341313" indent="-341313" eaLnBrk="0" hangingPunct="0">
              <a:buFont typeface="Arial" charset="0"/>
              <a:buChar char="•"/>
            </a:pPr>
            <a:r>
              <a:rPr lang="el-GR" sz="2400" dirty="0">
                <a:solidFill>
                  <a:schemeClr val="bg1"/>
                </a:solidFill>
                <a:latin typeface="+mn-lt"/>
                <a:cs typeface="Arial" charset="0"/>
              </a:rPr>
              <a:t>Η μέτρηση της οστικής πυκνότητας (</a:t>
            </a:r>
            <a:r>
              <a:rPr lang="en-US" sz="2400" dirty="0">
                <a:solidFill>
                  <a:schemeClr val="bg1"/>
                </a:solidFill>
                <a:latin typeface="+mn-lt"/>
                <a:cs typeface="Arial" charset="0"/>
              </a:rPr>
              <a:t>Bone mineral density</a:t>
            </a:r>
            <a:r>
              <a:rPr lang="el-GR" sz="2400" dirty="0">
                <a:solidFill>
                  <a:schemeClr val="bg1"/>
                </a:solidFill>
                <a:latin typeface="+mn-lt"/>
                <a:cs typeface="Arial" charset="0"/>
              </a:rPr>
              <a:t>, </a:t>
            </a:r>
            <a:r>
              <a:rPr lang="en-US" sz="2400" dirty="0">
                <a:solidFill>
                  <a:schemeClr val="bg1"/>
                </a:solidFill>
                <a:latin typeface="+mn-lt"/>
                <a:cs typeface="Arial" charset="0"/>
              </a:rPr>
              <a:t>BMD), </a:t>
            </a:r>
            <a:r>
              <a:rPr lang="el-GR" sz="2400" dirty="0">
                <a:solidFill>
                  <a:schemeClr val="bg1"/>
                </a:solidFill>
                <a:latin typeface="+mn-lt"/>
                <a:cs typeface="Arial" charset="0"/>
              </a:rPr>
              <a:t>μετρά την οστική μάζα ανά μονάδα επιφανείας και συσχετίζεται με την αντοχή του οστού</a:t>
            </a:r>
            <a:r>
              <a:rPr lang="en-US" sz="2400" dirty="0">
                <a:solidFill>
                  <a:schemeClr val="bg1"/>
                </a:solidFill>
                <a:latin typeface="+mn-lt"/>
                <a:cs typeface="Arial" charset="0"/>
              </a:rPr>
              <a:t>.  </a:t>
            </a:r>
            <a:r>
              <a:rPr lang="el-GR" sz="2400" dirty="0">
                <a:solidFill>
                  <a:schemeClr val="bg1"/>
                </a:solidFill>
                <a:latin typeface="+mn-lt"/>
                <a:cs typeface="Arial" charset="0"/>
              </a:rPr>
              <a:t>Για το λόγο αυτό χρησιμοποιείται για ποσοτικό προσδιορισμό και διάγνωση της οστεοπόρωσης. </a:t>
            </a:r>
            <a:endParaRPr lang="en-US" sz="2400" dirty="0">
              <a:solidFill>
                <a:schemeClr val="bg1"/>
              </a:solidFill>
              <a:latin typeface="+mn-lt"/>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195736" y="548680"/>
            <a:ext cx="4371751" cy="646331"/>
          </a:xfrm>
          <a:prstGeom prst="rect">
            <a:avLst/>
          </a:prstGeom>
          <a:noFill/>
          <a:ln w="9525">
            <a:noFill/>
            <a:miter lim="800000"/>
            <a:headEnd/>
            <a:tailEnd/>
          </a:ln>
        </p:spPr>
        <p:txBody>
          <a:bodyPr wrap="square">
            <a:spAutoFit/>
          </a:bodyPr>
          <a:lstStyle/>
          <a:p>
            <a:pPr marL="268288">
              <a:defRPr/>
            </a:pPr>
            <a:r>
              <a:rPr lang="el-GR" sz="3600" b="1" dirty="0" smtClean="0">
                <a:solidFill>
                  <a:schemeClr val="bg1"/>
                </a:solidFill>
                <a:latin typeface="+mj-lt"/>
                <a:ea typeface="+mj-ea"/>
                <a:cs typeface="+mj-cs"/>
              </a:rPr>
              <a:t>Οστική πυκνότητα</a:t>
            </a:r>
            <a:endParaRPr lang="en-US" sz="3600" b="1" dirty="0" smtClean="0">
              <a:solidFill>
                <a:schemeClr val="bg1"/>
              </a:solidFill>
              <a:latin typeface="+mj-lt"/>
              <a:ea typeface="+mj-ea"/>
              <a:cs typeface="+mj-cs"/>
            </a:endParaRPr>
          </a:p>
        </p:txBody>
      </p:sp>
      <p:pic>
        <p:nvPicPr>
          <p:cNvPr id="7171" name="Picture 13" descr="Graph"/>
          <p:cNvPicPr>
            <a:picLocks noChangeAspect="1" noChangeArrowheads="1"/>
          </p:cNvPicPr>
          <p:nvPr/>
        </p:nvPicPr>
        <p:blipFill>
          <a:blip r:embed="rId2" cstate="print"/>
          <a:srcRect r="8186" b="6183"/>
          <a:stretch>
            <a:fillRect/>
          </a:stretch>
        </p:blipFill>
        <p:spPr bwMode="auto">
          <a:xfrm>
            <a:off x="4283968" y="1988840"/>
            <a:ext cx="4800600" cy="3854450"/>
          </a:xfrm>
          <a:prstGeom prst="rect">
            <a:avLst/>
          </a:prstGeom>
          <a:noFill/>
          <a:ln w="9525">
            <a:noFill/>
            <a:miter lim="800000"/>
            <a:headEnd/>
            <a:tailEnd/>
          </a:ln>
        </p:spPr>
      </p:pic>
      <p:sp>
        <p:nvSpPr>
          <p:cNvPr id="7172" name="Rectangle 14"/>
          <p:cNvSpPr>
            <a:spLocks noChangeArrowheads="1"/>
          </p:cNvSpPr>
          <p:nvPr/>
        </p:nvSpPr>
        <p:spPr bwMode="auto">
          <a:xfrm>
            <a:off x="4419600" y="990600"/>
            <a:ext cx="3962400" cy="1524000"/>
          </a:xfrm>
          <a:prstGeom prst="rect">
            <a:avLst/>
          </a:prstGeom>
          <a:noFill/>
          <a:ln w="9525">
            <a:noFill/>
            <a:miter lim="800000"/>
            <a:headEnd/>
            <a:tailEnd/>
          </a:ln>
        </p:spPr>
        <p:txBody>
          <a:bodyPr/>
          <a:lstStyle/>
          <a:p>
            <a:pPr marL="342900" indent="-342900">
              <a:spcBef>
                <a:spcPct val="50000"/>
              </a:spcBef>
              <a:buFontTx/>
              <a:buChar char="•"/>
            </a:pPr>
            <a:endParaRPr lang="en-US" sz="2000">
              <a:solidFill>
                <a:schemeClr val="tx2"/>
              </a:solidFill>
              <a:latin typeface="Lucida Sans Unicode" pitchFamily="34" charset="0"/>
            </a:endParaRPr>
          </a:p>
        </p:txBody>
      </p:sp>
      <p:sp>
        <p:nvSpPr>
          <p:cNvPr id="7173" name="Content Placeholder 6"/>
          <p:cNvSpPr>
            <a:spLocks noGrp="1"/>
          </p:cNvSpPr>
          <p:nvPr>
            <p:ph idx="1"/>
          </p:nvPr>
        </p:nvSpPr>
        <p:spPr>
          <a:xfrm>
            <a:off x="179512" y="2132856"/>
            <a:ext cx="4114800" cy="3898776"/>
          </a:xfrm>
        </p:spPr>
        <p:txBody>
          <a:bodyPr>
            <a:normAutofit/>
          </a:bodyPr>
          <a:lstStyle/>
          <a:p>
            <a:pPr>
              <a:buFont typeface="Wingdings" pitchFamily="2" charset="2"/>
              <a:buChar char="Ø"/>
            </a:pPr>
            <a:r>
              <a:rPr lang="el-GR" dirty="0" smtClean="0"/>
              <a:t>Τ-</a:t>
            </a:r>
            <a:r>
              <a:rPr lang="en-US" dirty="0" smtClean="0"/>
              <a:t>score  o</a:t>
            </a:r>
            <a:r>
              <a:rPr lang="el-GR" dirty="0" smtClean="0"/>
              <a:t> βαθμός απώλειας του οστού προκύπτει από τη σύγκριση με τη μέση πυκνότητα νέων ενηλίκων</a:t>
            </a:r>
            <a:endParaRPr lang="en-US" dirty="0" smtClean="0"/>
          </a:p>
          <a:p>
            <a:pPr marL="342900" lvl="1" indent="-342900">
              <a:buFont typeface="Wingdings" pitchFamily="2" charset="2"/>
              <a:buChar char="Ø"/>
            </a:pPr>
            <a:r>
              <a:rPr lang="en-US" dirty="0" smtClean="0"/>
              <a:t>Z-score </a:t>
            </a:r>
            <a:r>
              <a:rPr lang="el-GR" dirty="0" smtClean="0"/>
              <a:t> συγκρίνει την μέτρηση με αυτή άλλων ατόμων ίδιας ηλικίας, φύλλου και βάρους</a:t>
            </a: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762000" y="838200"/>
            <a:ext cx="7772400" cy="5257800"/>
          </a:xfrm>
        </p:spPr>
        <p:txBody>
          <a:bodyPr/>
          <a:lstStyle/>
          <a:p>
            <a:pPr marL="357188" lvl="1" indent="-357188" eaLnBrk="1" hangingPunct="1">
              <a:lnSpc>
                <a:spcPct val="120000"/>
              </a:lnSpc>
              <a:spcBef>
                <a:spcPct val="50000"/>
              </a:spcBef>
              <a:defRPr/>
            </a:pPr>
            <a:r>
              <a:rPr lang="en-US" dirty="0" smtClean="0"/>
              <a:t> </a:t>
            </a:r>
            <a:r>
              <a:rPr lang="el-GR" dirty="0" smtClean="0"/>
              <a:t>Φυσιλογική </a:t>
            </a:r>
            <a:r>
              <a:rPr lang="en-US" dirty="0" smtClean="0"/>
              <a:t>BMD</a:t>
            </a:r>
            <a:r>
              <a:rPr lang="el-GR" dirty="0" smtClean="0"/>
              <a:t> = </a:t>
            </a:r>
            <a:r>
              <a:rPr lang="en-US" dirty="0" smtClean="0"/>
              <a:t>1 SD </a:t>
            </a:r>
            <a:r>
              <a:rPr lang="el-GR" dirty="0" smtClean="0"/>
              <a:t>από το  μέσο όρο των νέων ενηλίκων</a:t>
            </a:r>
            <a:endParaRPr lang="en-US" dirty="0" smtClean="0"/>
          </a:p>
          <a:p>
            <a:pPr marL="357188" lvl="1" indent="-357188" eaLnBrk="1" hangingPunct="1">
              <a:lnSpc>
                <a:spcPct val="120000"/>
              </a:lnSpc>
              <a:spcBef>
                <a:spcPct val="50000"/>
              </a:spcBef>
              <a:defRPr/>
            </a:pPr>
            <a:r>
              <a:rPr lang="en-US" dirty="0" smtClean="0"/>
              <a:t> </a:t>
            </a:r>
            <a:r>
              <a:rPr lang="el-GR" dirty="0" smtClean="0"/>
              <a:t>Οστεοπενία 1 - </a:t>
            </a:r>
            <a:r>
              <a:rPr lang="en-US" dirty="0" smtClean="0"/>
              <a:t>2.5 SD </a:t>
            </a:r>
            <a:r>
              <a:rPr lang="el-GR" dirty="0" smtClean="0"/>
              <a:t>κάτω από το μέσο όρο των νέων ενηλίκων </a:t>
            </a:r>
          </a:p>
          <a:p>
            <a:pPr marL="357188" lvl="1" indent="-357188" algn="ctr" eaLnBrk="1" hangingPunct="1">
              <a:lnSpc>
                <a:spcPct val="120000"/>
              </a:lnSpc>
              <a:spcBef>
                <a:spcPct val="50000"/>
              </a:spcBef>
              <a:buFontTx/>
              <a:buNone/>
              <a:defRPr/>
            </a:pPr>
            <a:r>
              <a:rPr lang="en-US" dirty="0" smtClean="0"/>
              <a:t>(</a:t>
            </a:r>
            <a:r>
              <a:rPr lang="en-US" b="1" dirty="0" smtClean="0"/>
              <a:t>T-score</a:t>
            </a:r>
            <a:r>
              <a:rPr lang="en-US" dirty="0" smtClean="0"/>
              <a:t> </a:t>
            </a:r>
            <a:r>
              <a:rPr lang="el-GR" dirty="0" smtClean="0"/>
              <a:t> = -1 &gt; </a:t>
            </a:r>
            <a:r>
              <a:rPr lang="en-US" dirty="0" smtClean="0"/>
              <a:t>BMD</a:t>
            </a:r>
            <a:r>
              <a:rPr lang="el-GR" dirty="0" smtClean="0"/>
              <a:t>&gt;-2.5)</a:t>
            </a:r>
            <a:endParaRPr lang="en-US" dirty="0" smtClean="0"/>
          </a:p>
          <a:p>
            <a:pPr marL="357188" lvl="1" indent="-357188" eaLnBrk="1" hangingPunct="1">
              <a:lnSpc>
                <a:spcPct val="120000"/>
              </a:lnSpc>
              <a:spcBef>
                <a:spcPct val="50000"/>
              </a:spcBef>
              <a:defRPr/>
            </a:pPr>
            <a:r>
              <a:rPr lang="el-GR" dirty="0" smtClean="0">
                <a:solidFill>
                  <a:srgbClr val="FFC000"/>
                </a:solidFill>
              </a:rPr>
              <a:t>Οστεπόρωση </a:t>
            </a:r>
            <a:r>
              <a:rPr lang="en-US" dirty="0" smtClean="0">
                <a:solidFill>
                  <a:srgbClr val="FFC000"/>
                </a:solidFill>
              </a:rPr>
              <a:t>&gt; 2.5 SD </a:t>
            </a:r>
            <a:r>
              <a:rPr lang="el-GR" dirty="0" smtClean="0">
                <a:solidFill>
                  <a:srgbClr val="FFC000"/>
                </a:solidFill>
              </a:rPr>
              <a:t>κάτω από το μέσο όρο των νέων ενηλίκων </a:t>
            </a:r>
          </a:p>
          <a:p>
            <a:pPr marL="357188" lvl="1" indent="-357188" algn="ctr" eaLnBrk="1" hangingPunct="1">
              <a:lnSpc>
                <a:spcPct val="120000"/>
              </a:lnSpc>
              <a:spcBef>
                <a:spcPct val="50000"/>
              </a:spcBef>
              <a:buFontTx/>
              <a:buNone/>
              <a:defRPr/>
            </a:pPr>
            <a:r>
              <a:rPr lang="en-US" dirty="0" smtClean="0">
                <a:solidFill>
                  <a:srgbClr val="FFC000"/>
                </a:solidFill>
              </a:rPr>
              <a:t>(</a:t>
            </a:r>
            <a:r>
              <a:rPr lang="en-US" b="1" dirty="0" smtClean="0">
                <a:solidFill>
                  <a:srgbClr val="FFC000"/>
                </a:solidFill>
              </a:rPr>
              <a:t>T-score</a:t>
            </a:r>
            <a:r>
              <a:rPr lang="en-US" dirty="0" smtClean="0">
                <a:solidFill>
                  <a:srgbClr val="FFC000"/>
                </a:solidFill>
              </a:rPr>
              <a:t> </a:t>
            </a:r>
            <a:r>
              <a:rPr lang="el-GR" dirty="0" smtClean="0">
                <a:solidFill>
                  <a:srgbClr val="FFC000"/>
                </a:solidFill>
              </a:rPr>
              <a:t> &lt; -2.5)</a:t>
            </a:r>
            <a:endParaRPr lang="en-US" dirty="0" smtClean="0">
              <a:solidFill>
                <a:srgbClr val="FFC000"/>
              </a:solidFill>
            </a:endParaRPr>
          </a:p>
          <a:p>
            <a:pPr lvl="1" eaLnBrk="1" hangingPunct="1">
              <a:lnSpc>
                <a:spcPct val="120000"/>
              </a:lnSpc>
              <a:spcBef>
                <a:spcPct val="50000"/>
              </a:spcBef>
              <a:defRPr/>
            </a:pPr>
            <a:endParaRPr lang="en-US" sz="2000" dirty="0" smtClean="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68275" y="3521074"/>
            <a:ext cx="4176464" cy="3333225"/>
          </a:xfrm>
        </p:spPr>
        <p:txBody>
          <a:bodyPr>
            <a:normAutofit/>
          </a:bodyPr>
          <a:lstStyle/>
          <a:p>
            <a:pPr marL="0" indent="0">
              <a:lnSpc>
                <a:spcPct val="120000"/>
              </a:lnSpc>
              <a:buNone/>
              <a:tabLst>
                <a:tab pos="265113" algn="l"/>
              </a:tabLst>
              <a:defRPr/>
            </a:pPr>
            <a:r>
              <a:rPr lang="el-GR" sz="2200" b="1" dirty="0"/>
              <a:t>Λοξή λήψη (αριστερά μεσοσπονδύλια τρήματα) </a:t>
            </a:r>
          </a:p>
          <a:p>
            <a:pPr marL="457200" indent="-457200" eaLnBrk="1" hangingPunct="1">
              <a:lnSpc>
                <a:spcPct val="90000"/>
              </a:lnSpc>
              <a:buFont typeface="+mj-lt"/>
              <a:buAutoNum type="arabicPeriod"/>
              <a:tabLst>
                <a:tab pos="265113" algn="l"/>
              </a:tabLst>
              <a:defRPr/>
            </a:pPr>
            <a:r>
              <a:rPr lang="el-GR" sz="2200" dirty="0" smtClean="0"/>
              <a:t>Πλευρά </a:t>
            </a:r>
          </a:p>
          <a:p>
            <a:pPr marL="457200" indent="-457200" eaLnBrk="1" hangingPunct="1">
              <a:lnSpc>
                <a:spcPct val="90000"/>
              </a:lnSpc>
              <a:buFont typeface="+mj-lt"/>
              <a:buAutoNum type="arabicPeriod"/>
              <a:tabLst>
                <a:tab pos="265113" algn="l"/>
              </a:tabLst>
              <a:defRPr/>
            </a:pPr>
            <a:r>
              <a:rPr lang="el-GR" sz="2200" dirty="0" smtClean="0"/>
              <a:t>Κλείδα </a:t>
            </a:r>
          </a:p>
          <a:p>
            <a:pPr marL="457200" indent="-457200" eaLnBrk="1" hangingPunct="1">
              <a:lnSpc>
                <a:spcPct val="90000"/>
              </a:lnSpc>
              <a:buFont typeface="+mj-lt"/>
              <a:buAutoNum type="arabicPeriod"/>
              <a:tabLst>
                <a:tab pos="265113" algn="l"/>
              </a:tabLst>
              <a:defRPr/>
            </a:pPr>
            <a:r>
              <a:rPr lang="el-GR" sz="2200" dirty="0" smtClean="0"/>
              <a:t>Μεσοσπονδύλια τρήματα</a:t>
            </a:r>
          </a:p>
          <a:p>
            <a:pPr marL="457200" indent="-457200" eaLnBrk="1" hangingPunct="1">
              <a:lnSpc>
                <a:spcPct val="90000"/>
              </a:lnSpc>
              <a:buFont typeface="+mj-lt"/>
              <a:buAutoNum type="arabicPeriod"/>
              <a:tabLst>
                <a:tab pos="265113" algn="l"/>
              </a:tabLst>
              <a:defRPr/>
            </a:pPr>
            <a:r>
              <a:rPr lang="el-GR" sz="2200" dirty="0" smtClean="0"/>
              <a:t>Αυχένας </a:t>
            </a:r>
          </a:p>
          <a:p>
            <a:pPr marL="457200" indent="-457200" eaLnBrk="1" hangingPunct="1">
              <a:lnSpc>
                <a:spcPct val="90000"/>
              </a:lnSpc>
              <a:buFont typeface="+mj-lt"/>
              <a:buAutoNum type="arabicPeriod"/>
              <a:tabLst>
                <a:tab pos="265113" algn="l"/>
              </a:tabLst>
              <a:defRPr/>
            </a:pPr>
            <a:r>
              <a:rPr lang="el-GR" sz="2200" dirty="0" smtClean="0"/>
              <a:t>Τραχεία </a:t>
            </a:r>
          </a:p>
        </p:txBody>
      </p:sp>
      <p:sp>
        <p:nvSpPr>
          <p:cNvPr id="41991" name="Rectangle 7"/>
          <p:cNvSpPr>
            <a:spLocks noGrp="1" noChangeArrowheads="1"/>
          </p:cNvSpPr>
          <p:nvPr>
            <p:ph type="body" sz="half" idx="4294967295"/>
          </p:nvPr>
        </p:nvSpPr>
        <p:spPr>
          <a:xfrm>
            <a:off x="4859338" y="3573016"/>
            <a:ext cx="3961134" cy="3198812"/>
          </a:xfrm>
        </p:spPr>
        <p:txBody>
          <a:bodyPr>
            <a:normAutofit/>
          </a:bodyPr>
          <a:lstStyle/>
          <a:p>
            <a:pPr marL="0" indent="0">
              <a:lnSpc>
                <a:spcPct val="120000"/>
              </a:lnSpc>
              <a:spcBef>
                <a:spcPts val="1200"/>
              </a:spcBef>
              <a:buNone/>
              <a:tabLst>
                <a:tab pos="265113" algn="l"/>
              </a:tabLst>
              <a:defRPr/>
            </a:pPr>
            <a:r>
              <a:rPr lang="el-GR" sz="2200" b="1" dirty="0">
                <a:solidFill>
                  <a:schemeClr val="bg1"/>
                </a:solidFill>
              </a:rPr>
              <a:t>Λοξή λήψη (δεξιά μεσοσπονδύλια τρήματα) </a:t>
            </a:r>
          </a:p>
          <a:p>
            <a:pPr marL="457200" indent="-457200" eaLnBrk="1" hangingPunct="1">
              <a:lnSpc>
                <a:spcPct val="90000"/>
              </a:lnSpc>
              <a:buFont typeface="+mj-lt"/>
              <a:buAutoNum type="arabicPeriod"/>
              <a:tabLst>
                <a:tab pos="442913" algn="l"/>
              </a:tabLst>
              <a:defRPr/>
            </a:pPr>
            <a:r>
              <a:rPr lang="el-GR" sz="2200" dirty="0" smtClean="0">
                <a:solidFill>
                  <a:schemeClr val="bg1"/>
                </a:solidFill>
              </a:rPr>
              <a:t>Κλείδα </a:t>
            </a:r>
          </a:p>
          <a:p>
            <a:pPr marL="457200" indent="-457200" eaLnBrk="1" hangingPunct="1">
              <a:lnSpc>
                <a:spcPct val="90000"/>
              </a:lnSpc>
              <a:buFont typeface="+mj-lt"/>
              <a:buAutoNum type="arabicPeriod"/>
              <a:tabLst>
                <a:tab pos="442913" algn="l"/>
              </a:tabLst>
              <a:defRPr/>
            </a:pPr>
            <a:r>
              <a:rPr lang="el-GR" sz="2200" dirty="0" smtClean="0">
                <a:solidFill>
                  <a:schemeClr val="bg1"/>
                </a:solidFill>
              </a:rPr>
              <a:t>Πλευρά </a:t>
            </a:r>
          </a:p>
          <a:p>
            <a:pPr marL="457200" indent="-457200" eaLnBrk="1" hangingPunct="1">
              <a:lnSpc>
                <a:spcPct val="90000"/>
              </a:lnSpc>
              <a:buFont typeface="+mj-lt"/>
              <a:buAutoNum type="arabicPeriod"/>
              <a:tabLst>
                <a:tab pos="442913" algn="l"/>
              </a:tabLst>
              <a:defRPr/>
            </a:pPr>
            <a:r>
              <a:rPr lang="el-GR" sz="2200" dirty="0" smtClean="0">
                <a:solidFill>
                  <a:schemeClr val="bg1"/>
                </a:solidFill>
              </a:rPr>
              <a:t>Σπονδυλικά τόξα </a:t>
            </a:r>
          </a:p>
          <a:p>
            <a:pPr marL="457200" indent="-457200" eaLnBrk="1" hangingPunct="1">
              <a:lnSpc>
                <a:spcPct val="90000"/>
              </a:lnSpc>
              <a:buFont typeface="+mj-lt"/>
              <a:buAutoNum type="arabicPeriod"/>
              <a:tabLst>
                <a:tab pos="442913" algn="l"/>
              </a:tabLst>
              <a:defRPr/>
            </a:pPr>
            <a:r>
              <a:rPr lang="el-GR" sz="2200" dirty="0" smtClean="0">
                <a:solidFill>
                  <a:schemeClr val="bg1"/>
                </a:solidFill>
              </a:rPr>
              <a:t>Μεσοσπονδύλιο τρήμα </a:t>
            </a:r>
          </a:p>
          <a:p>
            <a:pPr marL="457200" indent="-457200" eaLnBrk="1" hangingPunct="1">
              <a:lnSpc>
                <a:spcPct val="90000"/>
              </a:lnSpc>
              <a:buFont typeface="+mj-lt"/>
              <a:buAutoNum type="arabicPeriod"/>
              <a:tabLst>
                <a:tab pos="442913" algn="l"/>
              </a:tabLst>
              <a:defRPr/>
            </a:pPr>
            <a:r>
              <a:rPr lang="el-GR" sz="2200" dirty="0" smtClean="0">
                <a:solidFill>
                  <a:schemeClr val="bg1"/>
                </a:solidFill>
              </a:rPr>
              <a:t>Πλάγια απόφυση</a:t>
            </a:r>
          </a:p>
          <a:p>
            <a:pPr marL="457200" indent="-457200" eaLnBrk="1" hangingPunct="1">
              <a:lnSpc>
                <a:spcPct val="90000"/>
              </a:lnSpc>
              <a:buFont typeface="+mj-lt"/>
              <a:buAutoNum type="arabicPeriod"/>
              <a:tabLst>
                <a:tab pos="442913" algn="l"/>
              </a:tabLst>
              <a:defRPr/>
            </a:pPr>
            <a:r>
              <a:rPr lang="el-GR" sz="2200" dirty="0" smtClean="0">
                <a:solidFill>
                  <a:schemeClr val="bg1"/>
                </a:solidFill>
              </a:rPr>
              <a:t>Τόξο </a:t>
            </a:r>
          </a:p>
        </p:txBody>
      </p:sp>
      <p:pic>
        <p:nvPicPr>
          <p:cNvPr id="92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0"/>
            <a:ext cx="3048000" cy="3559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
            <a:ext cx="3110220" cy="35929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7498813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spcAft>
                <a:spcPct val="0"/>
              </a:spcAft>
              <a:defRPr/>
            </a:pPr>
            <a:r>
              <a:rPr lang="el-GR" dirty="0" smtClean="0"/>
              <a:t>Παθοφυσιολογία</a:t>
            </a:r>
            <a:endParaRPr lang="en-US" dirty="0" smtClean="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
        <p:nvSpPr>
          <p:cNvPr id="5" name="Content Placeholder 4"/>
          <p:cNvSpPr>
            <a:spLocks noGrp="1" noChangeArrowheads="1"/>
          </p:cNvSpPr>
          <p:nvPr>
            <p:ph idx="1"/>
          </p:nvPr>
        </p:nvSpPr>
        <p:spPr bwMode="auto">
          <a:prstGeom prst="rect">
            <a:avLst/>
          </a:prstGeom>
          <a:noFill/>
          <a:ln w="9525">
            <a:noFill/>
            <a:miter lim="800000"/>
            <a:headEnd/>
            <a:tailEnd/>
          </a:ln>
        </p:spPr>
        <p:txBody>
          <a:bodyPr>
            <a:normAutofit/>
          </a:bodyPr>
          <a:lstStyle/>
          <a:p>
            <a:pPr marL="342900" indent="-342900">
              <a:lnSpc>
                <a:spcPct val="90000"/>
              </a:lnSpc>
              <a:spcBef>
                <a:spcPct val="20000"/>
              </a:spcBef>
              <a:buFontTx/>
              <a:buChar char="•"/>
            </a:pPr>
            <a:r>
              <a:rPr lang="el-GR" sz="2800" dirty="0"/>
              <a:t>Χαμηλή οστική πυκνότητα οφείλεται σε:</a:t>
            </a:r>
            <a:endParaRPr lang="en-US" sz="2800" dirty="0"/>
          </a:p>
          <a:p>
            <a:pPr marL="742950" lvl="1" indent="-285750">
              <a:lnSpc>
                <a:spcPct val="90000"/>
              </a:lnSpc>
              <a:spcBef>
                <a:spcPct val="20000"/>
              </a:spcBef>
              <a:buFontTx/>
              <a:buChar char="–"/>
            </a:pPr>
            <a:r>
              <a:rPr lang="el-GR" sz="2800" dirty="0"/>
              <a:t>Χαμηλή μέγιστη οστική πυκνότητα σε νεαρή ηλικία</a:t>
            </a:r>
            <a:endParaRPr lang="en-US" sz="2800" dirty="0"/>
          </a:p>
          <a:p>
            <a:pPr marL="742950" lvl="1" indent="-285750">
              <a:lnSpc>
                <a:spcPct val="90000"/>
              </a:lnSpc>
              <a:spcBef>
                <a:spcPct val="20000"/>
              </a:spcBef>
              <a:buFontTx/>
              <a:buChar char="–"/>
            </a:pPr>
            <a:r>
              <a:rPr lang="el-GR" sz="2800" dirty="0"/>
              <a:t>Αυξημένη απορρόφηση οστού</a:t>
            </a:r>
            <a:endParaRPr lang="en-US" sz="2800" dirty="0"/>
          </a:p>
          <a:p>
            <a:pPr marL="742950" lvl="1" indent="-285750">
              <a:lnSpc>
                <a:spcPct val="90000"/>
              </a:lnSpc>
              <a:spcBef>
                <a:spcPct val="20000"/>
              </a:spcBef>
              <a:buFontTx/>
              <a:buChar char="–"/>
            </a:pPr>
            <a:r>
              <a:rPr lang="el-GR" sz="2800" dirty="0"/>
              <a:t>Μειωμένη παραγωγή οστού</a:t>
            </a:r>
            <a:endParaRPr lang="en-US" sz="2800" dirty="0"/>
          </a:p>
          <a:p>
            <a:pPr marL="342900" indent="-342900">
              <a:lnSpc>
                <a:spcPct val="90000"/>
              </a:lnSpc>
              <a:spcBef>
                <a:spcPct val="20000"/>
              </a:spcBef>
              <a:buFontTx/>
              <a:buChar char="•"/>
            </a:pPr>
            <a:r>
              <a:rPr lang="el-GR" sz="2800" dirty="0"/>
              <a:t>Στα ηλικιωμένα άτομα φαίνεται ότι συμμετέχουν και οι τρεις παράγοντες</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
        <p:nvSpPr>
          <p:cNvPr id="5" name="Text Box 2"/>
          <p:cNvSpPr txBox="1">
            <a:spLocks noChangeArrowheads="1"/>
          </p:cNvSpPr>
          <p:nvPr/>
        </p:nvSpPr>
        <p:spPr bwMode="auto">
          <a:xfrm>
            <a:off x="1475656" y="260648"/>
            <a:ext cx="5861861" cy="646331"/>
          </a:xfrm>
          <a:prstGeom prst="rect">
            <a:avLst/>
          </a:prstGeom>
          <a:noFill/>
          <a:ln w="9525">
            <a:noFill/>
            <a:miter lim="800000"/>
            <a:headEnd/>
            <a:tailEnd/>
          </a:ln>
        </p:spPr>
        <p:txBody>
          <a:bodyPr wrap="none">
            <a:spAutoFit/>
          </a:bodyPr>
          <a:lstStyle/>
          <a:p>
            <a:pPr marL="268288">
              <a:defRPr/>
            </a:pPr>
            <a:r>
              <a:rPr lang="el-GR" sz="3600" b="1" dirty="0" smtClean="0">
                <a:solidFill>
                  <a:schemeClr val="bg1"/>
                </a:solidFill>
                <a:latin typeface="+mj-lt"/>
                <a:ea typeface="+mj-ea"/>
                <a:cs typeface="+mj-cs"/>
              </a:rPr>
              <a:t>Οστεπόρωση-Κατάγματα ΣΣ</a:t>
            </a:r>
            <a:endParaRPr lang="en-US" sz="3600" b="1" dirty="0" smtClean="0">
              <a:solidFill>
                <a:schemeClr val="bg1"/>
              </a:solidFill>
              <a:latin typeface="+mj-lt"/>
              <a:ea typeface="+mj-ea"/>
              <a:cs typeface="+mj-cs"/>
            </a:endParaRPr>
          </a:p>
        </p:txBody>
      </p:sp>
      <p:sp>
        <p:nvSpPr>
          <p:cNvPr id="6" name="Rectangle 3"/>
          <p:cNvSpPr>
            <a:spLocks noChangeArrowheads="1"/>
          </p:cNvSpPr>
          <p:nvPr/>
        </p:nvSpPr>
        <p:spPr bwMode="auto">
          <a:xfrm>
            <a:off x="1044624" y="1196752"/>
            <a:ext cx="7703840" cy="566192"/>
          </a:xfrm>
          <a:prstGeom prst="rect">
            <a:avLst/>
          </a:prstGeom>
          <a:noFill/>
          <a:ln w="9525">
            <a:noFill/>
            <a:miter lim="800000"/>
            <a:headEnd/>
            <a:tailEnd/>
          </a:ln>
        </p:spPr>
        <p:txBody>
          <a:bodyPr/>
          <a:lstStyle/>
          <a:p>
            <a:pPr marL="342900" indent="-342900"/>
            <a:r>
              <a:rPr lang="el-GR" sz="2400" dirty="0">
                <a:solidFill>
                  <a:schemeClr val="bg1"/>
                </a:solidFill>
                <a:latin typeface="+mn-lt"/>
                <a:cs typeface="Arial" charset="0"/>
              </a:rPr>
              <a:t>Απώλεια ύψους σπονδύλου χωρίς ή με ελάχιστο τραύμα</a:t>
            </a:r>
            <a:endParaRPr lang="en-US" sz="2400" dirty="0">
              <a:solidFill>
                <a:schemeClr val="bg1"/>
              </a:solidFill>
              <a:latin typeface="+mn-lt"/>
              <a:cs typeface="Arial" charset="0"/>
            </a:endParaRPr>
          </a:p>
        </p:txBody>
      </p:sp>
      <p:pic>
        <p:nvPicPr>
          <p:cNvPr id="7" name="Picture 5" descr="fgwh3006"/>
          <p:cNvPicPr>
            <a:picLocks noChangeAspect="1" noChangeArrowheads="1"/>
          </p:cNvPicPr>
          <p:nvPr/>
        </p:nvPicPr>
        <p:blipFill>
          <a:blip r:embed="rId2" cstate="print"/>
          <a:srcRect/>
          <a:stretch>
            <a:fillRect/>
          </a:stretch>
        </p:blipFill>
        <p:spPr bwMode="auto">
          <a:xfrm>
            <a:off x="1907704" y="2204864"/>
            <a:ext cx="5715000" cy="374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
        <p:nvSpPr>
          <p:cNvPr id="5" name="Text Box 2"/>
          <p:cNvSpPr txBox="1">
            <a:spLocks noChangeArrowheads="1"/>
          </p:cNvSpPr>
          <p:nvPr/>
        </p:nvSpPr>
        <p:spPr bwMode="auto">
          <a:xfrm>
            <a:off x="696913" y="228600"/>
            <a:ext cx="7962821" cy="646331"/>
          </a:xfrm>
          <a:prstGeom prst="rect">
            <a:avLst/>
          </a:prstGeom>
          <a:noFill/>
          <a:ln w="9525">
            <a:noFill/>
            <a:miter lim="800000"/>
            <a:headEnd/>
            <a:tailEnd/>
          </a:ln>
        </p:spPr>
        <p:txBody>
          <a:bodyPr wrap="none">
            <a:spAutoFit/>
          </a:bodyPr>
          <a:lstStyle/>
          <a:p>
            <a:pPr marL="268288">
              <a:defRPr/>
            </a:pPr>
            <a:r>
              <a:rPr lang="en-US" sz="3600" b="1" dirty="0" smtClean="0">
                <a:solidFill>
                  <a:schemeClr val="bg1"/>
                </a:solidFill>
                <a:latin typeface="+mj-lt"/>
                <a:ea typeface="+mj-ea"/>
                <a:cs typeface="+mj-cs"/>
              </a:rPr>
              <a:t>Osteoporosis – Vertebral Body Changes</a:t>
            </a:r>
          </a:p>
        </p:txBody>
      </p:sp>
      <p:sp>
        <p:nvSpPr>
          <p:cNvPr id="6" name="Rectangle 4"/>
          <p:cNvSpPr>
            <a:spLocks noChangeArrowheads="1"/>
          </p:cNvSpPr>
          <p:nvPr/>
        </p:nvSpPr>
        <p:spPr bwMode="auto">
          <a:xfrm>
            <a:off x="6627440" y="6207968"/>
            <a:ext cx="1905000" cy="533400"/>
          </a:xfrm>
          <a:prstGeom prst="rect">
            <a:avLst/>
          </a:prstGeom>
          <a:noFill/>
          <a:ln w="9525">
            <a:noFill/>
            <a:miter lim="800000"/>
            <a:headEnd/>
            <a:tailEnd/>
          </a:ln>
        </p:spPr>
        <p:txBody>
          <a:bodyPr/>
          <a:lstStyle/>
          <a:p>
            <a:pPr algn="ctr"/>
            <a:r>
              <a:rPr lang="el-GR" sz="1600" dirty="0">
                <a:solidFill>
                  <a:schemeClr val="bg1"/>
                </a:solidFill>
                <a:latin typeface="Lucida Sans Unicode" pitchFamily="34" charset="0"/>
                <a:cs typeface="Arial" charset="0"/>
              </a:rPr>
              <a:t>Φυσιολογικός σπόνδυλος</a:t>
            </a:r>
            <a:endParaRPr lang="en-US" sz="1600" dirty="0">
              <a:solidFill>
                <a:schemeClr val="bg1"/>
              </a:solidFill>
              <a:latin typeface="Lucida Sans Unicode" pitchFamily="34" charset="0"/>
            </a:endParaRPr>
          </a:p>
        </p:txBody>
      </p:sp>
      <p:sp>
        <p:nvSpPr>
          <p:cNvPr id="7" name="Text Box 9"/>
          <p:cNvSpPr txBox="1">
            <a:spLocks noChangeArrowheads="1"/>
          </p:cNvSpPr>
          <p:nvPr/>
        </p:nvSpPr>
        <p:spPr bwMode="auto">
          <a:xfrm>
            <a:off x="4355976" y="1628800"/>
            <a:ext cx="4419600" cy="400110"/>
          </a:xfrm>
          <a:prstGeom prst="rect">
            <a:avLst/>
          </a:prstGeom>
          <a:noFill/>
          <a:ln w="9525">
            <a:noFill/>
            <a:miter lim="800000"/>
            <a:headEnd/>
            <a:tailEnd/>
          </a:ln>
        </p:spPr>
        <p:txBody>
          <a:bodyPr>
            <a:spAutoFit/>
          </a:bodyPr>
          <a:lstStyle/>
          <a:p>
            <a:r>
              <a:rPr lang="el-GR" sz="2000" dirty="0">
                <a:solidFill>
                  <a:schemeClr val="bg1"/>
                </a:solidFill>
                <a:latin typeface="+mn-lt"/>
              </a:rPr>
              <a:t>Συμπιεστικό οστεοπορωτικό κάταγμα</a:t>
            </a:r>
            <a:endParaRPr lang="en-US" sz="2000" dirty="0">
              <a:solidFill>
                <a:schemeClr val="bg1"/>
              </a:solidFill>
              <a:latin typeface="+mn-lt"/>
            </a:endParaRPr>
          </a:p>
        </p:txBody>
      </p:sp>
      <p:pic>
        <p:nvPicPr>
          <p:cNvPr id="8" name="Picture 7" descr="vertebrae1"/>
          <p:cNvPicPr>
            <a:picLocks noChangeAspect="1" noChangeArrowheads="1"/>
          </p:cNvPicPr>
          <p:nvPr/>
        </p:nvPicPr>
        <p:blipFill>
          <a:blip r:embed="rId2" cstate="print">
            <a:lum contrast="12000"/>
          </a:blip>
          <a:srcRect l="3125" t="10371" r="4688" b="1477"/>
          <a:stretch>
            <a:fillRect/>
          </a:stretch>
        </p:blipFill>
        <p:spPr bwMode="auto">
          <a:xfrm>
            <a:off x="4114800" y="2249760"/>
            <a:ext cx="4495800" cy="3886200"/>
          </a:xfrm>
          <a:prstGeom prst="rect">
            <a:avLst/>
          </a:prstGeom>
          <a:noFill/>
          <a:ln w="9525">
            <a:noFill/>
            <a:miter lim="800000"/>
            <a:headEnd/>
            <a:tailEnd/>
          </a:ln>
        </p:spPr>
      </p:pic>
      <p:pic>
        <p:nvPicPr>
          <p:cNvPr id="9" name="Picture 8" descr="26"/>
          <p:cNvPicPr>
            <a:picLocks noChangeAspect="1" noChangeArrowheads="1"/>
          </p:cNvPicPr>
          <p:nvPr/>
        </p:nvPicPr>
        <p:blipFill>
          <a:blip r:embed="rId3" cstate="print">
            <a:lum contrast="18000"/>
          </a:blip>
          <a:srcRect/>
          <a:stretch>
            <a:fillRect/>
          </a:stretch>
        </p:blipFill>
        <p:spPr bwMode="auto">
          <a:xfrm>
            <a:off x="304800" y="1259160"/>
            <a:ext cx="37020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
        <p:nvSpPr>
          <p:cNvPr id="5" name="Text Box 2"/>
          <p:cNvSpPr txBox="1">
            <a:spLocks noChangeArrowheads="1"/>
          </p:cNvSpPr>
          <p:nvPr/>
        </p:nvSpPr>
        <p:spPr bwMode="auto">
          <a:xfrm>
            <a:off x="492125" y="152400"/>
            <a:ext cx="7960513" cy="646331"/>
          </a:xfrm>
          <a:prstGeom prst="rect">
            <a:avLst/>
          </a:prstGeom>
          <a:noFill/>
          <a:ln w="9525">
            <a:noFill/>
            <a:miter lim="800000"/>
            <a:headEnd/>
            <a:tailEnd/>
          </a:ln>
        </p:spPr>
        <p:txBody>
          <a:bodyPr wrap="none">
            <a:spAutoFit/>
          </a:bodyPr>
          <a:lstStyle/>
          <a:p>
            <a:pPr marL="268288">
              <a:defRPr/>
            </a:pPr>
            <a:r>
              <a:rPr lang="el-GR" sz="3600" b="1" dirty="0" smtClean="0">
                <a:solidFill>
                  <a:schemeClr val="bg1"/>
                </a:solidFill>
                <a:latin typeface="+mj-lt"/>
                <a:ea typeface="+mj-ea"/>
                <a:cs typeface="+mj-cs"/>
              </a:rPr>
              <a:t>Οστεοπόρωση – κάταγμα ισχίου - ΠΧΚ </a:t>
            </a:r>
            <a:endParaRPr lang="en-US" sz="3600" b="1" dirty="0" smtClean="0">
              <a:solidFill>
                <a:schemeClr val="bg1"/>
              </a:solidFill>
              <a:latin typeface="+mj-lt"/>
              <a:ea typeface="+mj-ea"/>
              <a:cs typeface="+mj-cs"/>
            </a:endParaRPr>
          </a:p>
        </p:txBody>
      </p:sp>
      <p:sp>
        <p:nvSpPr>
          <p:cNvPr id="6" name="Rectangle 3"/>
          <p:cNvSpPr>
            <a:spLocks noChangeArrowheads="1"/>
          </p:cNvSpPr>
          <p:nvPr/>
        </p:nvSpPr>
        <p:spPr bwMode="auto">
          <a:xfrm>
            <a:off x="683568" y="836712"/>
            <a:ext cx="8287072" cy="1366664"/>
          </a:xfrm>
          <a:prstGeom prst="rect">
            <a:avLst/>
          </a:prstGeom>
          <a:noFill/>
          <a:ln w="9525">
            <a:noFill/>
            <a:miter lim="800000"/>
            <a:headEnd/>
            <a:tailEnd/>
          </a:ln>
        </p:spPr>
        <p:txBody>
          <a:bodyPr/>
          <a:lstStyle/>
          <a:p>
            <a:pPr marL="341313" indent="-341313">
              <a:buFont typeface="Arial" charset="0"/>
              <a:buChar char="•"/>
            </a:pPr>
            <a:r>
              <a:rPr lang="el-GR" sz="2400" dirty="0">
                <a:solidFill>
                  <a:schemeClr val="bg1"/>
                </a:solidFill>
                <a:latin typeface="+mn-lt"/>
                <a:cs typeface="Arial" charset="0"/>
              </a:rPr>
              <a:t>Το ισχίο πάσχει στους ηλικιωμένους που τείνουν να πέφτουν πλάγια ή προς τα πίσω και πάνω στην άρθρωση</a:t>
            </a:r>
          </a:p>
          <a:p>
            <a:pPr marL="341313" indent="-341313">
              <a:buFont typeface="Arial" charset="0"/>
              <a:buChar char="•"/>
            </a:pPr>
            <a:r>
              <a:rPr lang="el-GR" sz="2400" dirty="0">
                <a:solidFill>
                  <a:schemeClr val="bg1"/>
                </a:solidFill>
                <a:latin typeface="+mn-lt"/>
                <a:cs typeface="Arial" charset="0"/>
              </a:rPr>
              <a:t>Νεώτεροι ασθενείς </a:t>
            </a:r>
            <a:r>
              <a:rPr lang="el-GR" sz="2400" dirty="0" smtClean="0">
                <a:solidFill>
                  <a:schemeClr val="bg1"/>
                </a:solidFill>
                <a:latin typeface="+mn-lt"/>
                <a:cs typeface="Arial" charset="0"/>
              </a:rPr>
              <a:t>- κατάγματα πηχεοκαρπικής </a:t>
            </a:r>
            <a:r>
              <a:rPr lang="el-GR" sz="2400" dirty="0">
                <a:solidFill>
                  <a:schemeClr val="bg1"/>
                </a:solidFill>
                <a:latin typeface="+mn-lt"/>
                <a:cs typeface="Arial" charset="0"/>
              </a:rPr>
              <a:t>και κερκίδας</a:t>
            </a:r>
            <a:endParaRPr lang="en-US" sz="2400" dirty="0">
              <a:solidFill>
                <a:schemeClr val="bg1"/>
              </a:solidFill>
              <a:latin typeface="+mn-lt"/>
              <a:cs typeface="Arial" charset="0"/>
            </a:endParaRPr>
          </a:p>
        </p:txBody>
      </p:sp>
      <p:pic>
        <p:nvPicPr>
          <p:cNvPr id="7" name="Picture 6" descr="Colour diagram of upper end of thigh bone, normal cf. osteoporosis"/>
          <p:cNvPicPr>
            <a:picLocks noChangeAspect="1" noChangeArrowheads="1"/>
          </p:cNvPicPr>
          <p:nvPr/>
        </p:nvPicPr>
        <p:blipFill>
          <a:blip r:embed="rId2" cstate="print"/>
          <a:srcRect/>
          <a:stretch>
            <a:fillRect/>
          </a:stretch>
        </p:blipFill>
        <p:spPr bwMode="auto">
          <a:xfrm>
            <a:off x="1691680" y="2204864"/>
            <a:ext cx="6084912" cy="4393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
        <p:nvSpPr>
          <p:cNvPr id="5" name="Text Box 2"/>
          <p:cNvSpPr txBox="1">
            <a:spLocks noChangeArrowheads="1"/>
          </p:cNvSpPr>
          <p:nvPr/>
        </p:nvSpPr>
        <p:spPr bwMode="auto">
          <a:xfrm>
            <a:off x="4063404" y="228600"/>
            <a:ext cx="1239442" cy="646331"/>
          </a:xfrm>
          <a:prstGeom prst="rect">
            <a:avLst/>
          </a:prstGeom>
          <a:noFill/>
          <a:ln w="9525">
            <a:noFill/>
            <a:miter lim="800000"/>
            <a:headEnd/>
            <a:tailEnd/>
          </a:ln>
        </p:spPr>
        <p:txBody>
          <a:bodyPr wrap="none">
            <a:spAutoFit/>
          </a:bodyPr>
          <a:lstStyle/>
          <a:p>
            <a:pPr algn="ctr"/>
            <a:r>
              <a:rPr lang="en-US" sz="3600" b="1" dirty="0" smtClean="0">
                <a:solidFill>
                  <a:schemeClr val="bg1"/>
                </a:solidFill>
                <a:latin typeface="+mj-lt"/>
                <a:ea typeface="+mj-ea"/>
                <a:cs typeface="+mj-cs"/>
              </a:rPr>
              <a:t>DEXA</a:t>
            </a:r>
          </a:p>
        </p:txBody>
      </p:sp>
      <p:sp>
        <p:nvSpPr>
          <p:cNvPr id="6" name="Rectangle 3"/>
          <p:cNvSpPr>
            <a:spLocks noChangeArrowheads="1"/>
          </p:cNvSpPr>
          <p:nvPr/>
        </p:nvSpPr>
        <p:spPr bwMode="auto">
          <a:xfrm>
            <a:off x="685800" y="1752600"/>
            <a:ext cx="7772400" cy="4800600"/>
          </a:xfrm>
          <a:prstGeom prst="rect">
            <a:avLst/>
          </a:prstGeom>
          <a:noFill/>
          <a:ln w="9525">
            <a:noFill/>
            <a:miter lim="800000"/>
            <a:headEnd/>
            <a:tailEnd/>
          </a:ln>
        </p:spPr>
        <p:txBody>
          <a:bodyPr/>
          <a:lstStyle/>
          <a:p>
            <a:pPr marL="342900" indent="-342900">
              <a:spcBef>
                <a:spcPct val="20000"/>
              </a:spcBef>
            </a:pPr>
            <a:r>
              <a:rPr lang="en-US" sz="2800" dirty="0">
                <a:solidFill>
                  <a:schemeClr val="bg1"/>
                </a:solidFill>
                <a:latin typeface="+mn-lt"/>
              </a:rPr>
              <a:t>Dual energy x-ray </a:t>
            </a:r>
            <a:r>
              <a:rPr lang="en-US" sz="2800" dirty="0" err="1">
                <a:solidFill>
                  <a:schemeClr val="bg1"/>
                </a:solidFill>
                <a:latin typeface="+mn-lt"/>
              </a:rPr>
              <a:t>absorptiometry</a:t>
            </a:r>
            <a:r>
              <a:rPr lang="en-US" sz="2800" dirty="0">
                <a:solidFill>
                  <a:schemeClr val="bg1"/>
                </a:solidFill>
                <a:latin typeface="+mn-lt"/>
              </a:rPr>
              <a:t> (DEXA) </a:t>
            </a:r>
          </a:p>
          <a:p>
            <a:pPr marL="342900" indent="-342900">
              <a:spcBef>
                <a:spcPct val="20000"/>
              </a:spcBef>
              <a:buFontTx/>
              <a:buChar char="•"/>
            </a:pPr>
            <a:endParaRPr lang="el-GR" sz="2400" dirty="0">
              <a:solidFill>
                <a:schemeClr val="bg1"/>
              </a:solidFill>
              <a:latin typeface="+mn-lt"/>
            </a:endParaRPr>
          </a:p>
          <a:p>
            <a:pPr marL="342900" indent="-342900">
              <a:spcBef>
                <a:spcPct val="20000"/>
              </a:spcBef>
              <a:buFontTx/>
              <a:buChar char="•"/>
            </a:pPr>
            <a:r>
              <a:rPr lang="en-US" sz="2400" dirty="0">
                <a:solidFill>
                  <a:schemeClr val="bg1"/>
                </a:solidFill>
                <a:latin typeface="+mn-lt"/>
              </a:rPr>
              <a:t>DEXA </a:t>
            </a:r>
            <a:r>
              <a:rPr lang="el-GR" sz="2400" dirty="0">
                <a:solidFill>
                  <a:schemeClr val="bg1"/>
                </a:solidFill>
                <a:latin typeface="+mn-lt"/>
              </a:rPr>
              <a:t>μετρά την πυκνότητα στη μονάδα επιφανείας (</a:t>
            </a:r>
            <a:r>
              <a:rPr lang="en-US" sz="2400" dirty="0">
                <a:solidFill>
                  <a:schemeClr val="bg1"/>
                </a:solidFill>
                <a:latin typeface="+mn-lt"/>
              </a:rPr>
              <a:t>g/cm</a:t>
            </a:r>
            <a:r>
              <a:rPr lang="en-US" sz="2400" baseline="30000" dirty="0">
                <a:solidFill>
                  <a:schemeClr val="bg1"/>
                </a:solidFill>
                <a:latin typeface="+mn-lt"/>
              </a:rPr>
              <a:t>2</a:t>
            </a:r>
            <a:r>
              <a:rPr lang="en-US" sz="2400" dirty="0">
                <a:solidFill>
                  <a:schemeClr val="bg1"/>
                </a:solidFill>
                <a:latin typeface="+mn-lt"/>
              </a:rPr>
              <a:t>).</a:t>
            </a:r>
          </a:p>
          <a:p>
            <a:pPr marL="342900" indent="-342900">
              <a:spcBef>
                <a:spcPct val="20000"/>
              </a:spcBef>
              <a:buFontTx/>
              <a:buChar char="•"/>
            </a:pPr>
            <a:endParaRPr lang="en-US" sz="2400" dirty="0">
              <a:solidFill>
                <a:schemeClr val="bg1"/>
              </a:solidFill>
              <a:latin typeface="+mn-lt"/>
            </a:endParaRPr>
          </a:p>
          <a:p>
            <a:pPr marL="342900" indent="-342900">
              <a:spcBef>
                <a:spcPct val="20000"/>
              </a:spcBef>
              <a:buFontTx/>
              <a:buChar char="•"/>
            </a:pPr>
            <a:r>
              <a:rPr lang="el-GR" sz="2400" dirty="0">
                <a:solidFill>
                  <a:schemeClr val="bg1"/>
                </a:solidFill>
                <a:latin typeface="+mn-lt"/>
              </a:rPr>
              <a:t>Μη επεμβατική χωρίς ειδική προετοιμασία</a:t>
            </a:r>
            <a:endParaRPr lang="en-US" sz="2400" dirty="0">
              <a:solidFill>
                <a:schemeClr val="bg1"/>
              </a:solidFill>
              <a:latin typeface="+mn-lt"/>
            </a:endParaRPr>
          </a:p>
          <a:p>
            <a:pPr marL="342900" indent="-342900">
              <a:spcBef>
                <a:spcPct val="20000"/>
              </a:spcBef>
              <a:buFontTx/>
              <a:buChar char="•"/>
            </a:pPr>
            <a:endParaRPr lang="en-US" sz="2400" dirty="0">
              <a:solidFill>
                <a:schemeClr val="bg1"/>
              </a:solidFill>
              <a:latin typeface="+mn-lt"/>
            </a:endParaRPr>
          </a:p>
          <a:p>
            <a:pPr marL="342900" indent="-342900">
              <a:spcBef>
                <a:spcPct val="20000"/>
              </a:spcBef>
              <a:buFontTx/>
              <a:buChar char="•"/>
            </a:pPr>
            <a:r>
              <a:rPr lang="el-GR" sz="2400" dirty="0">
                <a:solidFill>
                  <a:schemeClr val="bg1"/>
                </a:solidFill>
                <a:latin typeface="+mn-lt"/>
              </a:rPr>
              <a:t>Ελάχιστη έκθεση στην ακτινοβολία, γρήγορη </a:t>
            </a:r>
            <a:r>
              <a:rPr lang="en-US" sz="2400" dirty="0">
                <a:solidFill>
                  <a:schemeClr val="bg1"/>
                </a:solidFill>
                <a:latin typeface="+mn-lt"/>
              </a:rPr>
              <a:t>20 </a:t>
            </a:r>
            <a:r>
              <a:rPr lang="el-GR" sz="2400" dirty="0">
                <a:solidFill>
                  <a:schemeClr val="bg1"/>
                </a:solidFill>
                <a:latin typeface="+mn-lt"/>
              </a:rPr>
              <a:t>-</a:t>
            </a:r>
            <a:r>
              <a:rPr lang="en-US" sz="2400" dirty="0">
                <a:solidFill>
                  <a:schemeClr val="bg1"/>
                </a:solidFill>
                <a:latin typeface="+mn-lt"/>
              </a:rPr>
              <a:t> 40 </a:t>
            </a:r>
            <a:r>
              <a:rPr lang="el-GR" sz="2400" dirty="0">
                <a:solidFill>
                  <a:schemeClr val="bg1"/>
                </a:solidFill>
                <a:latin typeface="+mn-lt"/>
              </a:rPr>
              <a:t>λεπτά</a:t>
            </a:r>
            <a:r>
              <a:rPr lang="en-US" sz="2400" dirty="0">
                <a:solidFill>
                  <a:schemeClr val="bg1"/>
                </a:solidFill>
                <a:latin typeface="+mn-lt"/>
              </a:rPr>
              <a:t>, 5 </a:t>
            </a:r>
            <a:r>
              <a:rPr lang="en-US" sz="2400" dirty="0" err="1">
                <a:solidFill>
                  <a:schemeClr val="bg1"/>
                </a:solidFill>
                <a:latin typeface="+mn-lt"/>
              </a:rPr>
              <a:t>mrem</a:t>
            </a:r>
            <a:r>
              <a:rPr lang="en-US" sz="2400" dirty="0">
                <a:solidFill>
                  <a:schemeClr val="bg1"/>
                </a:solidFill>
                <a:latin typeface="+mn-lt"/>
              </a:rPr>
              <a:t> </a:t>
            </a:r>
            <a:r>
              <a:rPr lang="el-GR" sz="2400" dirty="0">
                <a:solidFill>
                  <a:schemeClr val="bg1"/>
                </a:solidFill>
                <a:latin typeface="+mn-lt"/>
              </a:rPr>
              <a:t>δόση ακτινοβολίας</a:t>
            </a:r>
            <a:endParaRPr lang="en-US" sz="1000" dirty="0">
              <a:solidFill>
                <a:schemeClr val="bg1"/>
              </a:solidFill>
              <a:latin typeface="+mn-lt"/>
              <a:cs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
        <p:nvSpPr>
          <p:cNvPr id="5" name="Text Box 2"/>
          <p:cNvSpPr txBox="1">
            <a:spLocks noChangeArrowheads="1"/>
          </p:cNvSpPr>
          <p:nvPr/>
        </p:nvSpPr>
        <p:spPr bwMode="auto">
          <a:xfrm>
            <a:off x="4063404" y="228600"/>
            <a:ext cx="1239442" cy="646331"/>
          </a:xfrm>
          <a:prstGeom prst="rect">
            <a:avLst/>
          </a:prstGeom>
          <a:noFill/>
          <a:ln w="9525">
            <a:noFill/>
            <a:miter lim="800000"/>
            <a:headEnd/>
            <a:tailEnd/>
          </a:ln>
        </p:spPr>
        <p:txBody>
          <a:bodyPr wrap="none">
            <a:spAutoFit/>
          </a:bodyPr>
          <a:lstStyle/>
          <a:p>
            <a:pPr algn="ctr"/>
            <a:r>
              <a:rPr lang="en-US" sz="3600" b="1" dirty="0" smtClean="0">
                <a:solidFill>
                  <a:schemeClr val="bg1"/>
                </a:solidFill>
                <a:latin typeface="+mj-lt"/>
                <a:ea typeface="+mj-ea"/>
                <a:cs typeface="+mj-cs"/>
              </a:rPr>
              <a:t>DEXA</a:t>
            </a:r>
          </a:p>
        </p:txBody>
      </p:sp>
      <p:pic>
        <p:nvPicPr>
          <p:cNvPr id="6" name="Picture 4" descr="Bone density tests are painless, non-invasive and safe."/>
          <p:cNvPicPr>
            <a:picLocks noChangeAspect="1" noChangeArrowheads="1"/>
          </p:cNvPicPr>
          <p:nvPr/>
        </p:nvPicPr>
        <p:blipFill>
          <a:blip r:embed="rId2" cstate="print"/>
          <a:srcRect/>
          <a:stretch>
            <a:fillRect/>
          </a:stretch>
        </p:blipFill>
        <p:spPr bwMode="auto">
          <a:xfrm>
            <a:off x="609600" y="1066800"/>
            <a:ext cx="4038600" cy="3028950"/>
          </a:xfrm>
          <a:prstGeom prst="rect">
            <a:avLst/>
          </a:prstGeom>
          <a:noFill/>
          <a:ln w="9525">
            <a:noFill/>
            <a:miter lim="800000"/>
            <a:headEnd/>
            <a:tailEnd/>
          </a:ln>
        </p:spPr>
      </p:pic>
      <p:pic>
        <p:nvPicPr>
          <p:cNvPr id="7" name="Picture 5" descr="docdf"/>
          <p:cNvPicPr>
            <a:picLocks noChangeAspect="1" noChangeArrowheads="1"/>
          </p:cNvPicPr>
          <p:nvPr/>
        </p:nvPicPr>
        <p:blipFill>
          <a:blip r:embed="rId3" cstate="print"/>
          <a:srcRect/>
          <a:stretch>
            <a:fillRect/>
          </a:stretch>
        </p:blipFill>
        <p:spPr bwMode="auto">
          <a:xfrm>
            <a:off x="4724400" y="1066800"/>
            <a:ext cx="3886200" cy="3060700"/>
          </a:xfrm>
          <a:prstGeom prst="rect">
            <a:avLst/>
          </a:prstGeom>
          <a:noFill/>
          <a:ln w="9525">
            <a:noFill/>
            <a:miter lim="800000"/>
            <a:headEnd/>
            <a:tailEnd/>
          </a:ln>
        </p:spPr>
      </p:pic>
      <p:sp>
        <p:nvSpPr>
          <p:cNvPr id="8" name="Rectangle 7"/>
          <p:cNvSpPr>
            <a:spLocks noChangeArrowheads="1"/>
          </p:cNvSpPr>
          <p:nvPr/>
        </p:nvSpPr>
        <p:spPr bwMode="auto">
          <a:xfrm>
            <a:off x="762000" y="4724400"/>
            <a:ext cx="7924800" cy="1347788"/>
          </a:xfrm>
          <a:prstGeom prst="rect">
            <a:avLst/>
          </a:prstGeom>
          <a:noFill/>
          <a:ln w="9525">
            <a:noFill/>
            <a:miter lim="800000"/>
            <a:headEnd/>
            <a:tailEnd/>
          </a:ln>
        </p:spPr>
        <p:txBody>
          <a:bodyPr>
            <a:spAutoFit/>
          </a:bodyPr>
          <a:lstStyle/>
          <a:p>
            <a:pPr marL="363538" indent="-363538">
              <a:spcBef>
                <a:spcPct val="20000"/>
              </a:spcBef>
              <a:buFont typeface="Arial" pitchFamily="34" charset="0"/>
              <a:buChar char="•"/>
            </a:pPr>
            <a:r>
              <a:rPr lang="el-GR" sz="2400" dirty="0" smtClean="0">
                <a:solidFill>
                  <a:schemeClr val="bg1"/>
                </a:solidFill>
                <a:latin typeface="+mn-lt"/>
              </a:rPr>
              <a:t>ΣΣ</a:t>
            </a:r>
            <a:r>
              <a:rPr lang="el-GR" sz="2400" dirty="0">
                <a:solidFill>
                  <a:schemeClr val="bg1"/>
                </a:solidFill>
                <a:latin typeface="+mn-lt"/>
              </a:rPr>
              <a:t>, ισχίο, καρπός όλο το σώμα</a:t>
            </a:r>
            <a:r>
              <a:rPr lang="en-US" sz="2400" dirty="0">
                <a:solidFill>
                  <a:schemeClr val="bg1"/>
                </a:solidFill>
                <a:latin typeface="+mn-lt"/>
              </a:rPr>
              <a:t>. </a:t>
            </a:r>
          </a:p>
          <a:p>
            <a:pPr marL="363538" indent="-363538">
              <a:spcBef>
                <a:spcPct val="20000"/>
              </a:spcBef>
              <a:buFont typeface="Arial" pitchFamily="34" charset="0"/>
              <a:buChar char="•"/>
            </a:pPr>
            <a:r>
              <a:rPr lang="el-GR" sz="2400" dirty="0">
                <a:solidFill>
                  <a:schemeClr val="bg1"/>
                </a:solidFill>
                <a:latin typeface="+mn-lt"/>
              </a:rPr>
              <a:t>Δεν είναι φορητή.</a:t>
            </a:r>
          </a:p>
          <a:p>
            <a:pPr marL="363538" indent="-363538">
              <a:spcBef>
                <a:spcPct val="20000"/>
              </a:spcBef>
              <a:buFont typeface="Arial" pitchFamily="34" charset="0"/>
              <a:buChar char="•"/>
            </a:pPr>
            <a:r>
              <a:rPr lang="el-GR" sz="2400" dirty="0">
                <a:solidFill>
                  <a:schemeClr val="bg1"/>
                </a:solidFill>
                <a:latin typeface="+mn-lt"/>
              </a:rPr>
              <a:t>Ειναι ακριβή.</a:t>
            </a:r>
            <a:endParaRPr lang="en-US"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
        <p:nvSpPr>
          <p:cNvPr id="5" name="Text Box 2"/>
          <p:cNvSpPr txBox="1">
            <a:spLocks noChangeArrowheads="1"/>
          </p:cNvSpPr>
          <p:nvPr/>
        </p:nvSpPr>
        <p:spPr bwMode="auto">
          <a:xfrm>
            <a:off x="4065007" y="228600"/>
            <a:ext cx="1236236" cy="646331"/>
          </a:xfrm>
          <a:prstGeom prst="rect">
            <a:avLst/>
          </a:prstGeom>
          <a:noFill/>
          <a:ln w="9525">
            <a:noFill/>
            <a:miter lim="800000"/>
            <a:headEnd/>
            <a:tailEnd/>
          </a:ln>
        </p:spPr>
        <p:txBody>
          <a:bodyPr wrap="none">
            <a:spAutoFit/>
          </a:bodyPr>
          <a:lstStyle/>
          <a:p>
            <a:pPr algn="ctr"/>
            <a:r>
              <a:rPr lang="en-US" sz="3600" b="1" dirty="0" smtClean="0">
                <a:solidFill>
                  <a:schemeClr val="bg1"/>
                </a:solidFill>
                <a:latin typeface="+mj-lt"/>
                <a:ea typeface="+mj-ea"/>
                <a:cs typeface="+mj-cs"/>
              </a:rPr>
              <a:t>DEXA</a:t>
            </a:r>
          </a:p>
        </p:txBody>
      </p:sp>
      <p:pic>
        <p:nvPicPr>
          <p:cNvPr id="6" name="Picture 9" descr="femur"/>
          <p:cNvPicPr>
            <a:picLocks noChangeAspect="1" noChangeArrowheads="1"/>
          </p:cNvPicPr>
          <p:nvPr/>
        </p:nvPicPr>
        <p:blipFill>
          <a:blip r:embed="rId2" cstate="print"/>
          <a:srcRect l="18428" r="8943"/>
          <a:stretch>
            <a:fillRect/>
          </a:stretch>
        </p:blipFill>
        <p:spPr bwMode="auto">
          <a:xfrm>
            <a:off x="116112" y="1140992"/>
            <a:ext cx="4298950" cy="4600575"/>
          </a:xfrm>
          <a:prstGeom prst="rect">
            <a:avLst/>
          </a:prstGeom>
          <a:noFill/>
          <a:ln w="9525">
            <a:noFill/>
            <a:miter lim="800000"/>
            <a:headEnd/>
            <a:tailEnd/>
          </a:ln>
        </p:spPr>
      </p:pic>
      <p:sp>
        <p:nvSpPr>
          <p:cNvPr id="7" name="Rectangle 10"/>
          <p:cNvSpPr>
            <a:spLocks noChangeArrowheads="1"/>
          </p:cNvSpPr>
          <p:nvPr/>
        </p:nvSpPr>
        <p:spPr bwMode="auto">
          <a:xfrm>
            <a:off x="539552" y="5877272"/>
            <a:ext cx="3849688" cy="338138"/>
          </a:xfrm>
          <a:prstGeom prst="rect">
            <a:avLst/>
          </a:prstGeom>
          <a:noFill/>
          <a:ln w="9525">
            <a:noFill/>
            <a:miter lim="800000"/>
            <a:headEnd/>
            <a:tailEnd/>
          </a:ln>
        </p:spPr>
        <p:txBody>
          <a:bodyPr>
            <a:spAutoFit/>
          </a:bodyPr>
          <a:lstStyle/>
          <a:p>
            <a:r>
              <a:rPr lang="en-US" sz="1600" dirty="0">
                <a:solidFill>
                  <a:schemeClr val="bg1"/>
                </a:solidFill>
                <a:latin typeface="Lucida Sans Unicode" pitchFamily="34" charset="0"/>
              </a:rPr>
              <a:t>DEXA </a:t>
            </a:r>
            <a:r>
              <a:rPr lang="el-GR" sz="1600" dirty="0">
                <a:solidFill>
                  <a:schemeClr val="bg1"/>
                </a:solidFill>
                <a:latin typeface="Lucida Sans Unicode" pitchFamily="34" charset="0"/>
              </a:rPr>
              <a:t> ισχίο  </a:t>
            </a:r>
            <a:r>
              <a:rPr lang="en-US" sz="1600" dirty="0">
                <a:solidFill>
                  <a:schemeClr val="bg1"/>
                </a:solidFill>
                <a:latin typeface="Lucida Sans Unicode" pitchFamily="34" charset="0"/>
              </a:rPr>
              <a:t>(T score, -1.6). </a:t>
            </a:r>
          </a:p>
        </p:txBody>
      </p:sp>
      <p:sp>
        <p:nvSpPr>
          <p:cNvPr id="8" name="Rectangle 11"/>
          <p:cNvSpPr>
            <a:spLocks noChangeArrowheads="1"/>
          </p:cNvSpPr>
          <p:nvPr/>
        </p:nvSpPr>
        <p:spPr bwMode="auto">
          <a:xfrm>
            <a:off x="5165725" y="5870146"/>
            <a:ext cx="3978275" cy="338138"/>
          </a:xfrm>
          <a:prstGeom prst="rect">
            <a:avLst/>
          </a:prstGeom>
          <a:noFill/>
          <a:ln w="9525">
            <a:noFill/>
            <a:miter lim="800000"/>
            <a:headEnd/>
            <a:tailEnd/>
          </a:ln>
        </p:spPr>
        <p:txBody>
          <a:bodyPr>
            <a:spAutoFit/>
          </a:bodyPr>
          <a:lstStyle/>
          <a:p>
            <a:r>
              <a:rPr lang="en-US" sz="1600" dirty="0">
                <a:solidFill>
                  <a:schemeClr val="bg1"/>
                </a:solidFill>
                <a:latin typeface="Lucida Sans Unicode" pitchFamily="34" charset="0"/>
              </a:rPr>
              <a:t>DEXA </a:t>
            </a:r>
            <a:r>
              <a:rPr lang="el-GR" sz="1600" dirty="0">
                <a:solidFill>
                  <a:schemeClr val="bg1"/>
                </a:solidFill>
                <a:latin typeface="Lucida Sans Unicode" pitchFamily="34" charset="0"/>
              </a:rPr>
              <a:t>ΟΜΣΣ οστεοπενία </a:t>
            </a:r>
            <a:r>
              <a:rPr lang="en-US" sz="1600" dirty="0">
                <a:solidFill>
                  <a:schemeClr val="bg1"/>
                </a:solidFill>
                <a:latin typeface="Lucida Sans Unicode" pitchFamily="34" charset="0"/>
              </a:rPr>
              <a:t>(T = -1.8)</a:t>
            </a:r>
          </a:p>
        </p:txBody>
      </p:sp>
      <p:pic>
        <p:nvPicPr>
          <p:cNvPr id="9" name="Picture 12" descr="spine"/>
          <p:cNvPicPr>
            <a:picLocks noChangeAspect="1" noChangeArrowheads="1"/>
          </p:cNvPicPr>
          <p:nvPr/>
        </p:nvPicPr>
        <p:blipFill>
          <a:blip r:embed="rId3" cstate="print"/>
          <a:srcRect/>
          <a:stretch>
            <a:fillRect/>
          </a:stretch>
        </p:blipFill>
        <p:spPr bwMode="auto">
          <a:xfrm>
            <a:off x="4572000" y="1166390"/>
            <a:ext cx="4572000" cy="456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
        <p:nvSpPr>
          <p:cNvPr id="5" name="Text Box 2"/>
          <p:cNvSpPr txBox="1">
            <a:spLocks noChangeArrowheads="1"/>
          </p:cNvSpPr>
          <p:nvPr/>
        </p:nvSpPr>
        <p:spPr bwMode="auto">
          <a:xfrm>
            <a:off x="4065007" y="228600"/>
            <a:ext cx="1236236" cy="646331"/>
          </a:xfrm>
          <a:prstGeom prst="rect">
            <a:avLst/>
          </a:prstGeom>
          <a:noFill/>
          <a:ln w="9525">
            <a:noFill/>
            <a:miter lim="800000"/>
            <a:headEnd/>
            <a:tailEnd/>
          </a:ln>
        </p:spPr>
        <p:txBody>
          <a:bodyPr wrap="none">
            <a:spAutoFit/>
          </a:bodyPr>
          <a:lstStyle/>
          <a:p>
            <a:pPr algn="ctr"/>
            <a:r>
              <a:rPr lang="en-US" sz="3600" b="1" dirty="0" smtClean="0">
                <a:solidFill>
                  <a:schemeClr val="bg1"/>
                </a:solidFill>
                <a:latin typeface="+mj-lt"/>
                <a:ea typeface="+mj-ea"/>
                <a:cs typeface="+mj-cs"/>
              </a:rPr>
              <a:t>DEXA</a:t>
            </a:r>
          </a:p>
        </p:txBody>
      </p:sp>
      <p:pic>
        <p:nvPicPr>
          <p:cNvPr id="6" name="Picture 9" descr="spine dexa.jpg (117724 bytes)"/>
          <p:cNvPicPr>
            <a:picLocks noChangeAspect="1" noChangeArrowheads="1"/>
          </p:cNvPicPr>
          <p:nvPr/>
        </p:nvPicPr>
        <p:blipFill>
          <a:blip r:embed="rId2" cstate="print"/>
          <a:srcRect/>
          <a:stretch>
            <a:fillRect/>
          </a:stretch>
        </p:blipFill>
        <p:spPr bwMode="auto">
          <a:xfrm>
            <a:off x="457200" y="838200"/>
            <a:ext cx="4237038" cy="5562600"/>
          </a:xfrm>
          <a:prstGeom prst="rect">
            <a:avLst/>
          </a:prstGeom>
          <a:noFill/>
          <a:ln w="9525">
            <a:noFill/>
            <a:miter lim="800000"/>
            <a:headEnd/>
            <a:tailEnd/>
          </a:ln>
        </p:spPr>
      </p:pic>
      <p:pic>
        <p:nvPicPr>
          <p:cNvPr id="7" name="Picture 10" descr="hip2"/>
          <p:cNvPicPr>
            <a:picLocks noChangeAspect="1" noChangeArrowheads="1"/>
          </p:cNvPicPr>
          <p:nvPr/>
        </p:nvPicPr>
        <p:blipFill>
          <a:blip r:embed="rId3" cstate="print"/>
          <a:srcRect/>
          <a:stretch>
            <a:fillRect/>
          </a:stretch>
        </p:blipFill>
        <p:spPr bwMode="auto">
          <a:xfrm>
            <a:off x="4876800" y="838200"/>
            <a:ext cx="3814763"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
        <p:nvSpPr>
          <p:cNvPr id="5" name="Text Box 2"/>
          <p:cNvSpPr txBox="1">
            <a:spLocks noChangeArrowheads="1"/>
          </p:cNvSpPr>
          <p:nvPr/>
        </p:nvSpPr>
        <p:spPr bwMode="auto">
          <a:xfrm>
            <a:off x="4065007" y="228600"/>
            <a:ext cx="1236236" cy="646331"/>
          </a:xfrm>
          <a:prstGeom prst="rect">
            <a:avLst/>
          </a:prstGeom>
          <a:noFill/>
          <a:ln w="9525">
            <a:noFill/>
            <a:miter lim="800000"/>
            <a:headEnd/>
            <a:tailEnd/>
          </a:ln>
        </p:spPr>
        <p:txBody>
          <a:bodyPr wrap="none">
            <a:spAutoFit/>
          </a:bodyPr>
          <a:lstStyle/>
          <a:p>
            <a:pPr algn="ctr"/>
            <a:r>
              <a:rPr lang="en-US" sz="3600" b="1" dirty="0" smtClean="0">
                <a:solidFill>
                  <a:schemeClr val="bg1"/>
                </a:solidFill>
                <a:latin typeface="+mj-lt"/>
                <a:ea typeface="+mj-ea"/>
                <a:cs typeface="+mj-cs"/>
              </a:rPr>
              <a:t>DEXA</a:t>
            </a:r>
          </a:p>
        </p:txBody>
      </p:sp>
      <p:pic>
        <p:nvPicPr>
          <p:cNvPr id="6" name="Picture 3" descr="DEXA bone density"/>
          <p:cNvPicPr>
            <a:picLocks noChangeAspect="1" noChangeArrowheads="1"/>
          </p:cNvPicPr>
          <p:nvPr/>
        </p:nvPicPr>
        <p:blipFill>
          <a:blip r:embed="rId2" cstate="print"/>
          <a:srcRect/>
          <a:stretch>
            <a:fillRect/>
          </a:stretch>
        </p:blipFill>
        <p:spPr bwMode="auto">
          <a:xfrm>
            <a:off x="304800" y="838200"/>
            <a:ext cx="4219575" cy="5257800"/>
          </a:xfrm>
          <a:prstGeom prst="rect">
            <a:avLst/>
          </a:prstGeom>
          <a:noFill/>
          <a:ln w="9525">
            <a:noFill/>
            <a:miter lim="800000"/>
            <a:headEnd/>
            <a:tailEnd/>
          </a:ln>
        </p:spPr>
      </p:pic>
      <p:pic>
        <p:nvPicPr>
          <p:cNvPr id="7" name="Picture 4" descr="hip dexa.jpg (110653 bytes)"/>
          <p:cNvPicPr>
            <a:picLocks noChangeAspect="1" noChangeArrowheads="1"/>
          </p:cNvPicPr>
          <p:nvPr/>
        </p:nvPicPr>
        <p:blipFill>
          <a:blip r:embed="rId3" cstate="print"/>
          <a:srcRect/>
          <a:stretch>
            <a:fillRect/>
          </a:stretch>
        </p:blipFill>
        <p:spPr bwMode="auto">
          <a:xfrm>
            <a:off x="4779963" y="838200"/>
            <a:ext cx="4030662"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
        <p:nvSpPr>
          <p:cNvPr id="5" name="Text Box 2"/>
          <p:cNvSpPr txBox="1">
            <a:spLocks noChangeArrowheads="1"/>
          </p:cNvSpPr>
          <p:nvPr/>
        </p:nvSpPr>
        <p:spPr bwMode="auto">
          <a:xfrm>
            <a:off x="4065007" y="228600"/>
            <a:ext cx="1236236" cy="646331"/>
          </a:xfrm>
          <a:prstGeom prst="rect">
            <a:avLst/>
          </a:prstGeom>
          <a:noFill/>
          <a:ln w="9525">
            <a:noFill/>
            <a:miter lim="800000"/>
            <a:headEnd/>
            <a:tailEnd/>
          </a:ln>
        </p:spPr>
        <p:txBody>
          <a:bodyPr wrap="none">
            <a:spAutoFit/>
          </a:bodyPr>
          <a:lstStyle/>
          <a:p>
            <a:pPr algn="ctr"/>
            <a:r>
              <a:rPr lang="en-US" sz="3600" b="1" dirty="0" smtClean="0">
                <a:solidFill>
                  <a:schemeClr val="bg1"/>
                </a:solidFill>
                <a:latin typeface="+mj-lt"/>
                <a:ea typeface="+mj-ea"/>
                <a:cs typeface="+mj-cs"/>
              </a:rPr>
              <a:t>DEXA</a:t>
            </a:r>
          </a:p>
        </p:txBody>
      </p:sp>
      <p:pic>
        <p:nvPicPr>
          <p:cNvPr id="6" name="Picture 9" descr="lunarspineres"/>
          <p:cNvPicPr>
            <a:picLocks noChangeAspect="1" noChangeArrowheads="1"/>
          </p:cNvPicPr>
          <p:nvPr/>
        </p:nvPicPr>
        <p:blipFill>
          <a:blip r:embed="rId2" cstate="print"/>
          <a:srcRect/>
          <a:stretch>
            <a:fillRect/>
          </a:stretch>
        </p:blipFill>
        <p:spPr bwMode="auto">
          <a:xfrm>
            <a:off x="1907704" y="4149080"/>
            <a:ext cx="5827284" cy="2376264"/>
          </a:xfrm>
          <a:prstGeom prst="rect">
            <a:avLst/>
          </a:prstGeom>
          <a:noFill/>
          <a:ln w="9525">
            <a:noFill/>
            <a:miter lim="800000"/>
            <a:headEnd/>
            <a:tailEnd/>
          </a:ln>
        </p:spPr>
      </p:pic>
      <p:pic>
        <p:nvPicPr>
          <p:cNvPr id="8" name="Picture 11" descr="lunargraph"/>
          <p:cNvPicPr>
            <a:picLocks noChangeAspect="1" noChangeArrowheads="1"/>
          </p:cNvPicPr>
          <p:nvPr/>
        </p:nvPicPr>
        <p:blipFill>
          <a:blip r:embed="rId3" cstate="print"/>
          <a:srcRect/>
          <a:stretch>
            <a:fillRect/>
          </a:stretch>
        </p:blipFill>
        <p:spPr bwMode="auto">
          <a:xfrm>
            <a:off x="2123728" y="1412776"/>
            <a:ext cx="5284711" cy="2612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lum bright="18000" contrast="6000"/>
            <a:extLst>
              <a:ext uri="{28A0092B-C50C-407E-A947-70E740481C1C}">
                <a14:useLocalDpi xmlns:a14="http://schemas.microsoft.com/office/drawing/2010/main" val="0"/>
              </a:ext>
            </a:extLst>
          </a:blip>
          <a:srcRect/>
          <a:stretch>
            <a:fillRect/>
          </a:stretch>
        </p:blipFill>
        <p:spPr bwMode="auto">
          <a:xfrm>
            <a:off x="2339975" y="0"/>
            <a:ext cx="5133975" cy="6335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6"/>
          <p:cNvSpPr txBox="1">
            <a:spLocks noChangeArrowheads="1"/>
          </p:cNvSpPr>
          <p:nvPr/>
        </p:nvSpPr>
        <p:spPr bwMode="auto">
          <a:xfrm>
            <a:off x="792163" y="476250"/>
            <a:ext cx="1368425" cy="366713"/>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Στέλεχος</a:t>
            </a:r>
          </a:p>
        </p:txBody>
      </p:sp>
      <p:sp>
        <p:nvSpPr>
          <p:cNvPr id="10245" name="Line 7"/>
          <p:cNvSpPr>
            <a:spLocks noChangeShapeType="1"/>
          </p:cNvSpPr>
          <p:nvPr/>
        </p:nvSpPr>
        <p:spPr bwMode="auto">
          <a:xfrm>
            <a:off x="1979613" y="692150"/>
            <a:ext cx="27368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46" name="Text Box 8"/>
          <p:cNvSpPr txBox="1">
            <a:spLocks noChangeArrowheads="1"/>
          </p:cNvSpPr>
          <p:nvPr/>
        </p:nvSpPr>
        <p:spPr bwMode="auto">
          <a:xfrm>
            <a:off x="7129463" y="549275"/>
            <a:ext cx="2014537" cy="366713"/>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Παρεγκεφαλίδα </a:t>
            </a:r>
          </a:p>
        </p:txBody>
      </p:sp>
      <p:sp>
        <p:nvSpPr>
          <p:cNvPr id="10247" name="Line 9"/>
          <p:cNvSpPr>
            <a:spLocks noChangeShapeType="1"/>
          </p:cNvSpPr>
          <p:nvPr/>
        </p:nvSpPr>
        <p:spPr bwMode="auto">
          <a:xfrm flipH="1">
            <a:off x="5867400" y="692150"/>
            <a:ext cx="10810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48" name="Text Box 10"/>
          <p:cNvSpPr txBox="1">
            <a:spLocks noChangeArrowheads="1"/>
          </p:cNvSpPr>
          <p:nvPr/>
        </p:nvSpPr>
        <p:spPr bwMode="auto">
          <a:xfrm>
            <a:off x="6372225" y="2708275"/>
            <a:ext cx="2016125" cy="366713"/>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Νωτιαίος μυελός</a:t>
            </a:r>
          </a:p>
        </p:txBody>
      </p:sp>
      <p:sp>
        <p:nvSpPr>
          <p:cNvPr id="10249" name="Line 11"/>
          <p:cNvSpPr>
            <a:spLocks noChangeShapeType="1"/>
          </p:cNvSpPr>
          <p:nvPr/>
        </p:nvSpPr>
        <p:spPr bwMode="auto">
          <a:xfrm flipH="1" flipV="1">
            <a:off x="4932363" y="2852738"/>
            <a:ext cx="1439862" cy="714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50" name="Text Box 12"/>
          <p:cNvSpPr txBox="1">
            <a:spLocks noChangeArrowheads="1"/>
          </p:cNvSpPr>
          <p:nvPr/>
        </p:nvSpPr>
        <p:spPr bwMode="auto">
          <a:xfrm>
            <a:off x="6840538" y="1844675"/>
            <a:ext cx="2160587" cy="641350"/>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Εγκεφαλονωτιαίο υγρό, ΕΝΥ</a:t>
            </a:r>
          </a:p>
        </p:txBody>
      </p:sp>
      <p:sp>
        <p:nvSpPr>
          <p:cNvPr id="10251" name="Line 13"/>
          <p:cNvSpPr>
            <a:spLocks noChangeShapeType="1"/>
          </p:cNvSpPr>
          <p:nvPr/>
        </p:nvSpPr>
        <p:spPr bwMode="auto">
          <a:xfrm flipH="1" flipV="1">
            <a:off x="5364163" y="1773238"/>
            <a:ext cx="1295400" cy="36036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52" name="Text Box 14"/>
          <p:cNvSpPr txBox="1">
            <a:spLocks noChangeArrowheads="1"/>
          </p:cNvSpPr>
          <p:nvPr/>
        </p:nvSpPr>
        <p:spPr bwMode="auto">
          <a:xfrm>
            <a:off x="7221538" y="4249738"/>
            <a:ext cx="1657350" cy="646331"/>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Α7 ακανθώδης απόφυση</a:t>
            </a:r>
          </a:p>
        </p:txBody>
      </p:sp>
      <p:sp>
        <p:nvSpPr>
          <p:cNvPr id="10253" name="Line 15"/>
          <p:cNvSpPr>
            <a:spLocks noChangeShapeType="1"/>
          </p:cNvSpPr>
          <p:nvPr/>
        </p:nvSpPr>
        <p:spPr bwMode="auto">
          <a:xfrm flipH="1">
            <a:off x="5651500" y="4710113"/>
            <a:ext cx="15843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54" name="Text Box 16"/>
          <p:cNvSpPr txBox="1">
            <a:spLocks noChangeArrowheads="1"/>
          </p:cNvSpPr>
          <p:nvPr/>
        </p:nvSpPr>
        <p:spPr bwMode="auto">
          <a:xfrm>
            <a:off x="1258888" y="4395788"/>
            <a:ext cx="2159000" cy="641350"/>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Α7 σπονδυλικό σώμα</a:t>
            </a:r>
          </a:p>
        </p:txBody>
      </p:sp>
      <p:sp>
        <p:nvSpPr>
          <p:cNvPr id="10255" name="Line 17"/>
          <p:cNvSpPr>
            <a:spLocks noChangeShapeType="1"/>
          </p:cNvSpPr>
          <p:nvPr/>
        </p:nvSpPr>
        <p:spPr bwMode="auto">
          <a:xfrm>
            <a:off x="3419475" y="4724400"/>
            <a:ext cx="11525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56" name="Text Box 18"/>
          <p:cNvSpPr txBox="1">
            <a:spLocks noChangeArrowheads="1"/>
          </p:cNvSpPr>
          <p:nvPr/>
        </p:nvSpPr>
        <p:spPr bwMode="auto">
          <a:xfrm>
            <a:off x="1474788" y="5473700"/>
            <a:ext cx="1152525" cy="366713"/>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Τραχεία</a:t>
            </a:r>
          </a:p>
        </p:txBody>
      </p:sp>
      <p:sp>
        <p:nvSpPr>
          <p:cNvPr id="10257" name="Line 19"/>
          <p:cNvSpPr>
            <a:spLocks noChangeShapeType="1"/>
          </p:cNvSpPr>
          <p:nvPr/>
        </p:nvSpPr>
        <p:spPr bwMode="auto">
          <a:xfrm>
            <a:off x="2627313" y="5661025"/>
            <a:ext cx="18732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58" name="Text Box 20"/>
          <p:cNvSpPr txBox="1">
            <a:spLocks noChangeArrowheads="1"/>
          </p:cNvSpPr>
          <p:nvPr/>
        </p:nvSpPr>
        <p:spPr bwMode="auto">
          <a:xfrm>
            <a:off x="1920875" y="1887538"/>
            <a:ext cx="1655763" cy="366712"/>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Α2, οδόντας</a:t>
            </a:r>
          </a:p>
        </p:txBody>
      </p:sp>
      <p:sp>
        <p:nvSpPr>
          <p:cNvPr id="10259" name="Line 21"/>
          <p:cNvSpPr>
            <a:spLocks noChangeShapeType="1"/>
          </p:cNvSpPr>
          <p:nvPr/>
        </p:nvSpPr>
        <p:spPr bwMode="auto">
          <a:xfrm>
            <a:off x="3635375" y="2060575"/>
            <a:ext cx="10080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60" name="Text Box 22"/>
          <p:cNvSpPr txBox="1">
            <a:spLocks noChangeArrowheads="1"/>
          </p:cNvSpPr>
          <p:nvPr/>
        </p:nvSpPr>
        <p:spPr bwMode="auto">
          <a:xfrm>
            <a:off x="1042988" y="2781300"/>
            <a:ext cx="1944687" cy="915988"/>
          </a:xfrm>
          <a:prstGeom prst="rect">
            <a:avLst/>
          </a:prstGeom>
          <a:solidFill>
            <a:schemeClr val="bg1">
              <a:lumMod val="85000"/>
            </a:schemeClr>
          </a:solidFill>
          <a:ln w="9525">
            <a:solidFill>
              <a:schemeClr val="tx1"/>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Α3-4 μεσοσπονδύλιο διάστημα</a:t>
            </a:r>
          </a:p>
        </p:txBody>
      </p:sp>
      <p:sp>
        <p:nvSpPr>
          <p:cNvPr id="10261" name="Line 23"/>
          <p:cNvSpPr>
            <a:spLocks noChangeShapeType="1"/>
          </p:cNvSpPr>
          <p:nvPr/>
        </p:nvSpPr>
        <p:spPr bwMode="auto">
          <a:xfrm>
            <a:off x="2987675" y="3241675"/>
            <a:ext cx="13684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262" name="Text Box 24"/>
          <p:cNvSpPr txBox="1">
            <a:spLocks noChangeArrowheads="1"/>
          </p:cNvSpPr>
          <p:nvPr/>
        </p:nvSpPr>
        <p:spPr bwMode="auto">
          <a:xfrm>
            <a:off x="125413" y="6165304"/>
            <a:ext cx="3708400" cy="641350"/>
          </a:xfrm>
          <a:prstGeom prst="rect">
            <a:avLst/>
          </a:prstGeom>
          <a:solidFill>
            <a:schemeClr val="accent4">
              <a:lumMod val="75000"/>
            </a:schemeClr>
          </a:solidFill>
          <a:ln w="9525">
            <a:solidFill>
              <a:srgbClr val="000000"/>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solidFill>
                  <a:schemeClr val="bg1"/>
                </a:solidFill>
                <a:latin typeface="+mn-lt"/>
              </a:rPr>
              <a:t>Μαγνητική τομογραφία ΑΜΣΣ: Μέση οβελιαία τομή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5635754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
        <p:nvSpPr>
          <p:cNvPr id="5" name="Text Box 2"/>
          <p:cNvSpPr txBox="1">
            <a:spLocks noChangeArrowheads="1"/>
          </p:cNvSpPr>
          <p:nvPr/>
        </p:nvSpPr>
        <p:spPr bwMode="auto">
          <a:xfrm>
            <a:off x="859512" y="228600"/>
            <a:ext cx="7680564" cy="646331"/>
          </a:xfrm>
          <a:prstGeom prst="rect">
            <a:avLst/>
          </a:prstGeom>
          <a:noFill/>
          <a:ln w="9525">
            <a:noFill/>
            <a:miter lim="800000"/>
            <a:headEnd/>
            <a:tailEnd/>
          </a:ln>
        </p:spPr>
        <p:txBody>
          <a:bodyPr wrap="none">
            <a:spAutoFit/>
          </a:bodyPr>
          <a:lstStyle/>
          <a:p>
            <a:pPr algn="ctr"/>
            <a:r>
              <a:rPr lang="el-GR" sz="3600" b="1" dirty="0" smtClean="0">
                <a:solidFill>
                  <a:schemeClr val="bg1"/>
                </a:solidFill>
                <a:latin typeface="+mj-lt"/>
                <a:ea typeface="+mj-ea"/>
                <a:cs typeface="+mj-cs"/>
              </a:rPr>
              <a:t>Πυκνομετρία με υπερηχογράφημα 1/2</a:t>
            </a:r>
            <a:endParaRPr lang="en-US" sz="3600" b="1" dirty="0" smtClean="0">
              <a:solidFill>
                <a:schemeClr val="bg1"/>
              </a:solidFill>
              <a:latin typeface="+mj-lt"/>
              <a:ea typeface="+mj-ea"/>
              <a:cs typeface="+mj-cs"/>
            </a:endParaRPr>
          </a:p>
        </p:txBody>
      </p:sp>
      <p:sp>
        <p:nvSpPr>
          <p:cNvPr id="6" name="Text Box 6"/>
          <p:cNvSpPr txBox="1">
            <a:spLocks noChangeArrowheads="1"/>
          </p:cNvSpPr>
          <p:nvPr/>
        </p:nvSpPr>
        <p:spPr bwMode="auto">
          <a:xfrm>
            <a:off x="108520" y="980728"/>
            <a:ext cx="9144000" cy="2723823"/>
          </a:xfrm>
          <a:prstGeom prst="rect">
            <a:avLst/>
          </a:prstGeom>
          <a:noFill/>
          <a:ln w="9525">
            <a:noFill/>
            <a:miter lim="800000"/>
            <a:headEnd/>
            <a:tailEnd/>
          </a:ln>
        </p:spPr>
        <p:txBody>
          <a:bodyPr wrap="square">
            <a:spAutoFit/>
          </a:bodyPr>
          <a:lstStyle/>
          <a:p>
            <a:pPr>
              <a:spcBef>
                <a:spcPts val="600"/>
              </a:spcBef>
            </a:pPr>
            <a:r>
              <a:rPr lang="el-GR" sz="2400" dirty="0">
                <a:solidFill>
                  <a:schemeClr val="bg1"/>
                </a:solidFill>
                <a:latin typeface="+mn-lt"/>
              </a:rPr>
              <a:t>Εκτιμά την πυκνότητα και τη δομή του οστού </a:t>
            </a:r>
          </a:p>
          <a:p>
            <a:pPr>
              <a:spcBef>
                <a:spcPts val="600"/>
              </a:spcBef>
            </a:pPr>
            <a:r>
              <a:rPr lang="el-GR" sz="2400" dirty="0">
                <a:solidFill>
                  <a:schemeClr val="bg1"/>
                </a:solidFill>
                <a:latin typeface="+mn-lt"/>
              </a:rPr>
              <a:t>Φθηνή φορητή συσκευή χωρίς ακτινοβολία </a:t>
            </a:r>
          </a:p>
          <a:p>
            <a:pPr>
              <a:spcBef>
                <a:spcPts val="600"/>
              </a:spcBef>
            </a:pPr>
            <a:r>
              <a:rPr lang="el-GR" sz="2400" dirty="0">
                <a:solidFill>
                  <a:schemeClr val="bg1"/>
                </a:solidFill>
                <a:latin typeface="+mn-lt"/>
              </a:rPr>
              <a:t>Περιφερική μέτρηση στον αστράγαλο </a:t>
            </a:r>
          </a:p>
          <a:p>
            <a:pPr>
              <a:spcBef>
                <a:spcPts val="600"/>
              </a:spcBef>
            </a:pPr>
            <a:r>
              <a:rPr lang="el-GR" sz="2400" dirty="0">
                <a:solidFill>
                  <a:schemeClr val="bg1"/>
                </a:solidFill>
                <a:latin typeface="+mn-lt"/>
              </a:rPr>
              <a:t>Μετρά την ταχύτητα διάδοσης του ήχου </a:t>
            </a:r>
            <a:r>
              <a:rPr lang="en-US" sz="2400" dirty="0">
                <a:solidFill>
                  <a:schemeClr val="bg1"/>
                </a:solidFill>
                <a:latin typeface="+mn-lt"/>
              </a:rPr>
              <a:t>(SOS), </a:t>
            </a:r>
            <a:r>
              <a:rPr lang="el-GR" sz="2400" dirty="0">
                <a:solidFill>
                  <a:schemeClr val="bg1"/>
                </a:solidFill>
                <a:latin typeface="+mn-lt"/>
              </a:rPr>
              <a:t>και μεταβολές στο ηχητικό κύμα </a:t>
            </a:r>
            <a:r>
              <a:rPr lang="en-US" sz="2400" dirty="0">
                <a:solidFill>
                  <a:schemeClr val="bg1"/>
                </a:solidFill>
                <a:latin typeface="+mn-lt"/>
              </a:rPr>
              <a:t>(broadband attenuation or BUA) </a:t>
            </a:r>
            <a:r>
              <a:rPr lang="el-GR" sz="2400" dirty="0">
                <a:solidFill>
                  <a:schemeClr val="bg1"/>
                </a:solidFill>
                <a:latin typeface="+mn-lt"/>
              </a:rPr>
              <a:t>καθώς διαπερνά το οστό. </a:t>
            </a:r>
            <a:endParaRPr lang="en-US" sz="2400" dirty="0">
              <a:solidFill>
                <a:schemeClr val="bg1"/>
              </a:solidFill>
              <a:latin typeface="+mn-lt"/>
            </a:endParaRPr>
          </a:p>
          <a:p>
            <a:pPr>
              <a:spcBef>
                <a:spcPct val="50000"/>
              </a:spcBef>
            </a:pPr>
            <a:endParaRPr lang="en-US" sz="2400" dirty="0">
              <a:solidFill>
                <a:schemeClr val="bg1"/>
              </a:solidFill>
              <a:latin typeface="Lucida Sans Unicode" pitchFamily="34" charset="0"/>
            </a:endParaRPr>
          </a:p>
        </p:txBody>
      </p:sp>
      <p:pic>
        <p:nvPicPr>
          <p:cNvPr id="7" name="Picture 9" descr="Ultrasound devices do not expose the patient to ionizing radiation."/>
          <p:cNvPicPr>
            <a:picLocks noChangeAspect="1" noChangeArrowheads="1"/>
          </p:cNvPicPr>
          <p:nvPr/>
        </p:nvPicPr>
        <p:blipFill>
          <a:blip r:embed="rId2" cstate="print"/>
          <a:srcRect/>
          <a:stretch>
            <a:fillRect/>
          </a:stretch>
        </p:blipFill>
        <p:spPr bwMode="auto">
          <a:xfrm>
            <a:off x="4191000" y="3613832"/>
            <a:ext cx="3837384" cy="3010805"/>
          </a:xfrm>
          <a:prstGeom prst="rect">
            <a:avLst/>
          </a:prstGeom>
          <a:noFill/>
          <a:ln w="9525">
            <a:noFill/>
            <a:miter lim="800000"/>
            <a:headEnd/>
            <a:tailEnd/>
          </a:ln>
        </p:spPr>
      </p:pic>
      <p:pic>
        <p:nvPicPr>
          <p:cNvPr id="8" name="Picture 10" descr="Ultrasound absorptiometer"/>
          <p:cNvPicPr>
            <a:picLocks noGrp="1" noChangeAspect="1" noChangeArrowheads="1"/>
          </p:cNvPicPr>
          <p:nvPr>
            <p:ph/>
          </p:nvPr>
        </p:nvPicPr>
        <p:blipFill>
          <a:blip r:embed="rId3" cstate="print"/>
          <a:srcRect/>
          <a:stretch>
            <a:fillRect/>
          </a:stretch>
        </p:blipFill>
        <p:spPr>
          <a:xfrm>
            <a:off x="838201" y="3573016"/>
            <a:ext cx="2058596" cy="3132584"/>
          </a:xfr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pic>
        <p:nvPicPr>
          <p:cNvPr id="5" name="Picture 2" descr="Osteoporosis"/>
          <p:cNvPicPr>
            <a:picLocks noChangeAspect="1" noChangeArrowheads="1"/>
          </p:cNvPicPr>
          <p:nvPr/>
        </p:nvPicPr>
        <p:blipFill>
          <a:blip r:embed="rId2" cstate="print"/>
          <a:srcRect l="53044" t="18530" r="9566" b="49039"/>
          <a:stretch>
            <a:fillRect/>
          </a:stretch>
        </p:blipFill>
        <p:spPr bwMode="auto">
          <a:xfrm>
            <a:off x="1600200" y="2057400"/>
            <a:ext cx="6248400" cy="4068763"/>
          </a:xfrm>
          <a:prstGeom prst="rect">
            <a:avLst/>
          </a:prstGeom>
          <a:noFill/>
          <a:ln w="9525">
            <a:noFill/>
            <a:miter lim="800000"/>
            <a:headEnd/>
            <a:tailEnd/>
          </a:ln>
        </p:spPr>
      </p:pic>
      <p:sp>
        <p:nvSpPr>
          <p:cNvPr id="6" name="Text Box 2"/>
          <p:cNvSpPr txBox="1">
            <a:spLocks noChangeArrowheads="1"/>
          </p:cNvSpPr>
          <p:nvPr/>
        </p:nvSpPr>
        <p:spPr bwMode="auto">
          <a:xfrm>
            <a:off x="705524" y="838200"/>
            <a:ext cx="7680564" cy="646331"/>
          </a:xfrm>
          <a:prstGeom prst="rect">
            <a:avLst/>
          </a:prstGeom>
          <a:noFill/>
          <a:ln w="9525">
            <a:noFill/>
            <a:miter lim="800000"/>
            <a:headEnd/>
            <a:tailEnd/>
          </a:ln>
        </p:spPr>
        <p:txBody>
          <a:bodyPr wrap="none">
            <a:spAutoFit/>
          </a:bodyPr>
          <a:lstStyle/>
          <a:p>
            <a:pPr algn="ctr"/>
            <a:r>
              <a:rPr lang="el-GR" sz="3600" b="1" dirty="0" smtClean="0">
                <a:solidFill>
                  <a:schemeClr val="bg1"/>
                </a:solidFill>
                <a:latin typeface="+mj-lt"/>
                <a:ea typeface="+mj-ea"/>
                <a:cs typeface="+mj-cs"/>
              </a:rPr>
              <a:t>Πυκνομετρία με υπερηχογράφημα 2/2</a:t>
            </a:r>
            <a:endParaRPr lang="en-US" sz="3600" b="1" dirty="0" smtClean="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785" y="332656"/>
            <a:ext cx="9082215" cy="1008112"/>
          </a:xfrm>
        </p:spPr>
        <p:txBody>
          <a:bodyPr>
            <a:normAutofit fontScale="90000"/>
          </a:bodyPr>
          <a:lstStyle/>
          <a:p>
            <a:pPr lvl="0">
              <a:defRPr/>
            </a:pPr>
            <a:r>
              <a:rPr lang="el-GR" dirty="0" smtClean="0"/>
              <a:t>Οστική πυκνομετρία με Αξονική </a:t>
            </a:r>
            <a:r>
              <a:rPr lang="en-US" dirty="0" smtClean="0"/>
              <a:t>T</a:t>
            </a:r>
            <a:r>
              <a:rPr lang="el-GR" dirty="0" smtClean="0"/>
              <a:t>ομογραφία</a:t>
            </a:r>
            <a:r>
              <a:rPr lang="en-US" dirty="0" smtClean="0"/>
              <a:t/>
            </a:r>
            <a:br>
              <a:rPr lang="en-US" dirty="0" smtClean="0"/>
            </a:br>
            <a:r>
              <a:rPr lang="en-US" dirty="0" smtClean="0"/>
              <a:t>QCT : Quantitative Computed Tomography</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
        <p:nvSpPr>
          <p:cNvPr id="5" name="Content Placeholder 1"/>
          <p:cNvSpPr txBox="1">
            <a:spLocks/>
          </p:cNvSpPr>
          <p:nvPr/>
        </p:nvSpPr>
        <p:spPr>
          <a:xfrm>
            <a:off x="685800" y="609600"/>
            <a:ext cx="7772400" cy="5486400"/>
          </a:xfrm>
          <a:prstGeom prst="rect">
            <a:avLst/>
          </a:prstGeom>
        </p:spPr>
        <p:txBody>
          <a:bodyPr vert="horz" lIns="91440" tIns="45720" rIns="91440" bIns="45720" rtlCol="0" anchor="ctr">
            <a:normAutofit/>
          </a:bodyPr>
          <a:lstStyle/>
          <a:p>
            <a:pPr marL="268288"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bg1"/>
                </a:solidFill>
                <a:effectLst/>
                <a:uLnTx/>
                <a:uFillTx/>
                <a:latin typeface="+mj-lt"/>
                <a:ea typeface="+mj-ea"/>
                <a:cs typeface="+mj-cs"/>
              </a:rPr>
              <a:t>uted</a:t>
            </a:r>
            <a:r>
              <a:rPr kumimoji="0" lang="en-US" sz="3600" b="1" i="0" u="none" strike="noStrike" kern="1200" cap="none" spc="0" normalizeH="0" baseline="0" noProof="0" dirty="0" smtClean="0">
                <a:ln>
                  <a:noFill/>
                </a:ln>
                <a:solidFill>
                  <a:schemeClr val="bg1"/>
                </a:solidFill>
                <a:effectLst/>
                <a:uLnTx/>
                <a:uFillTx/>
                <a:latin typeface="+mj-lt"/>
                <a:ea typeface="+mj-ea"/>
                <a:cs typeface="+mj-cs"/>
              </a:rPr>
              <a:t> Tomography</a:t>
            </a:r>
          </a:p>
        </p:txBody>
      </p:sp>
      <p:pic>
        <p:nvPicPr>
          <p:cNvPr id="6" name="Picture 8" descr="http://upload.wikimedia.org/wikipedia/commons/thumb/9/91/Image_of_trabecular_bone_of_the_spine_by_Quantitative_computed_tomography.jpg/220px-Image_of_trabecular_bone_of_the_spine_by_Quantitative_computed_tomography.jpg"/>
          <p:cNvPicPr>
            <a:picLocks noChangeAspect="1" noChangeArrowheads="1"/>
          </p:cNvPicPr>
          <p:nvPr/>
        </p:nvPicPr>
        <p:blipFill>
          <a:blip r:embed="rId2" cstate="print"/>
          <a:srcRect t="10448" b="5969"/>
          <a:stretch>
            <a:fillRect/>
          </a:stretch>
        </p:blipFill>
        <p:spPr bwMode="auto">
          <a:xfrm>
            <a:off x="395536" y="2132856"/>
            <a:ext cx="5105400" cy="4267200"/>
          </a:xfrm>
          <a:prstGeom prst="rect">
            <a:avLst/>
          </a:prstGeom>
          <a:noFill/>
          <a:ln w="9525">
            <a:noFill/>
            <a:miter lim="800000"/>
            <a:headEnd/>
            <a:tailEnd/>
          </a:ln>
        </p:spPr>
      </p:pic>
      <p:pic>
        <p:nvPicPr>
          <p:cNvPr id="7" name="Picture 10" descr="CT Scan bone density analysis"/>
          <p:cNvPicPr>
            <a:picLocks noChangeAspect="1" noChangeArrowheads="1"/>
          </p:cNvPicPr>
          <p:nvPr/>
        </p:nvPicPr>
        <p:blipFill>
          <a:blip r:embed="rId3" cstate="print"/>
          <a:srcRect/>
          <a:stretch>
            <a:fillRect/>
          </a:stretch>
        </p:blipFill>
        <p:spPr bwMode="auto">
          <a:xfrm>
            <a:off x="5724128" y="3501008"/>
            <a:ext cx="2924175"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pic>
        <p:nvPicPr>
          <p:cNvPr id="5" name="Picture 2" descr="http://d3rzbccgedqypw.cloudfront.net/content/jbjsam/93/11/1057/F1.large.jpg"/>
          <p:cNvPicPr>
            <a:picLocks noChangeAspect="1" noChangeArrowheads="1"/>
          </p:cNvPicPr>
          <p:nvPr/>
        </p:nvPicPr>
        <p:blipFill>
          <a:blip r:embed="rId2" cstate="print"/>
          <a:srcRect/>
          <a:stretch>
            <a:fillRect/>
          </a:stretch>
        </p:blipFill>
        <p:spPr bwMode="auto">
          <a:xfrm>
            <a:off x="1259632" y="1412776"/>
            <a:ext cx="6553200"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Περιφερική οστική πυκνομετρία</a:t>
            </a:r>
            <a:r>
              <a:rPr lang="en-US" dirty="0" smtClean="0"/>
              <a:t>,</a:t>
            </a:r>
            <a:r>
              <a:rPr lang="el-GR" dirty="0" smtClean="0"/>
              <a:t> </a:t>
            </a:r>
            <a:r>
              <a:rPr lang="en-US" dirty="0" err="1" smtClean="0"/>
              <a:t>pOCT</a:t>
            </a:r>
            <a:endParaRPr lang="en-US"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
        <p:nvSpPr>
          <p:cNvPr id="5" name="Content Placeholder 1"/>
          <p:cNvSpPr txBox="1">
            <a:spLocks/>
          </p:cNvSpPr>
          <p:nvPr/>
        </p:nvSpPr>
        <p:spPr>
          <a:xfrm>
            <a:off x="685800" y="609600"/>
            <a:ext cx="7772400" cy="5486400"/>
          </a:xfrm>
          <a:prstGeom prst="rect">
            <a:avLst/>
          </a:prstGeom>
        </p:spPr>
        <p:txBody>
          <a:bodyPr vert="horz" lIns="91440" tIns="45720" rIns="91440" bIns="45720" rtlCol="0" anchor="ctr">
            <a:normAutofit/>
          </a:bodyPr>
          <a:lstStyle/>
          <a:p>
            <a:pPr marL="268288" marR="0" lvl="0" indent="0" algn="l" defTabSz="914400" rtl="0" eaLnBrk="1" fontAlgn="auto" latinLnBrk="0" hangingPunct="1">
              <a:lnSpc>
                <a:spcPct val="100000"/>
              </a:lnSpc>
              <a:spcBef>
                <a:spcPct val="0"/>
              </a:spcBef>
              <a:spcAft>
                <a:spcPts val="0"/>
              </a:spcAft>
              <a:buClrTx/>
              <a:buSzTx/>
              <a:buFontTx/>
              <a:buNone/>
              <a:tabLst/>
              <a:defRPr/>
            </a:pPr>
            <a:r>
              <a:rPr kumimoji="0" lang="el-GR" sz="3600" b="1" i="0" u="none" strike="noStrike" kern="1200" cap="none" spc="0" normalizeH="0" baseline="0" noProof="0" smtClean="0">
                <a:ln>
                  <a:noFill/>
                </a:ln>
                <a:solidFill>
                  <a:schemeClr val="bg1"/>
                </a:solidFill>
                <a:effectLst/>
                <a:uLnTx/>
                <a:uFillTx/>
                <a:latin typeface="+mj-lt"/>
                <a:ea typeface="+mj-ea"/>
                <a:cs typeface="+mj-cs"/>
              </a:rPr>
              <a:t>Περιφερική πυκνομετρία με Αξονική Τομογραφία (</a:t>
            </a:r>
            <a:r>
              <a:rPr kumimoji="0" lang="en-US" sz="3600" b="1" i="0" u="none" strike="noStrike" kern="1200" cap="none" spc="0" normalizeH="0" baseline="0" noProof="0" smtClean="0">
                <a:ln>
                  <a:noFill/>
                </a:ln>
                <a:solidFill>
                  <a:schemeClr val="bg1"/>
                </a:solidFill>
                <a:effectLst/>
                <a:uLnTx/>
                <a:uFillTx/>
                <a:latin typeface="+mj-lt"/>
                <a:ea typeface="+mj-ea"/>
                <a:cs typeface="+mj-cs"/>
              </a:rPr>
              <a:t>pQCT)</a:t>
            </a:r>
            <a:endParaRPr kumimoji="0" lang="en-US" sz="36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6" name="Picture 2" descr="Pqct group  281-29%282%29"/>
          <p:cNvPicPr>
            <a:picLocks noChangeAspect="1" noChangeArrowheads="1"/>
          </p:cNvPicPr>
          <p:nvPr/>
        </p:nvPicPr>
        <p:blipFill>
          <a:blip r:embed="rId2" cstate="print"/>
          <a:srcRect l="16301" t="41754" r="21004" b="8142"/>
          <a:stretch>
            <a:fillRect/>
          </a:stretch>
        </p:blipFill>
        <p:spPr bwMode="auto">
          <a:xfrm>
            <a:off x="827584" y="1772816"/>
            <a:ext cx="7239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
        <p:nvSpPr>
          <p:cNvPr id="5" name="Content Placeholder 1"/>
          <p:cNvSpPr txBox="1">
            <a:spLocks/>
          </p:cNvSpPr>
          <p:nvPr/>
        </p:nvSpPr>
        <p:spPr>
          <a:xfrm>
            <a:off x="685800" y="609600"/>
            <a:ext cx="7772400" cy="5486400"/>
          </a:xfrm>
          <a:prstGeom prst="rect">
            <a:avLst/>
          </a:prstGeom>
        </p:spPr>
        <p:txBody>
          <a:bodyPr vert="horz" lIns="91440" tIns="45720" rIns="91440" bIns="45720" rtlCol="0" anchor="ctr">
            <a:normAutofit/>
          </a:bodyPr>
          <a:lstStyle/>
          <a:p>
            <a:pPr marL="268288"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bg1"/>
                </a:solidFill>
                <a:effectLst/>
                <a:uLnTx/>
                <a:uFillTx/>
                <a:latin typeface="+mj-lt"/>
                <a:ea typeface="+mj-ea"/>
                <a:cs typeface="+mj-cs"/>
              </a:rPr>
              <a:t>pQCT</a:t>
            </a:r>
            <a:endParaRPr kumimoji="0" lang="en-US" sz="36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a:stretch>
            <a:fillRect/>
          </a:stretch>
        </p:blipFill>
        <p:spPr bwMode="auto">
          <a:xfrm>
            <a:off x="457200" y="1819275"/>
            <a:ext cx="82296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a:xfrm>
            <a:off x="0" y="228600"/>
            <a:ext cx="5867400" cy="2057400"/>
          </a:xfrm>
        </p:spPr>
        <p:txBody>
          <a:bodyPr/>
          <a:lstStyle/>
          <a:p>
            <a:pPr marL="271463" algn="l"/>
            <a:r>
              <a:rPr lang="el-GR" smtClean="0"/>
              <a:t>Σπονδυλοπλαστική </a:t>
            </a:r>
            <a:endParaRPr lang="en-US" smtClean="0"/>
          </a:p>
        </p:txBody>
      </p:sp>
      <p:sp>
        <p:nvSpPr>
          <p:cNvPr id="35843" name="AutoShape 2" descr="Αποτέλεσμα εικόνας για spondyloplasty"/>
          <p:cNvSpPr>
            <a:spLocks noChangeAspect="1" noChangeArrowheads="1"/>
          </p:cNvSpPr>
          <p:nvPr/>
        </p:nvSpPr>
        <p:spPr bwMode="auto">
          <a:xfrm>
            <a:off x="136525" y="-144463"/>
            <a:ext cx="304800" cy="304801"/>
          </a:xfrm>
          <a:prstGeom prst="rect">
            <a:avLst/>
          </a:prstGeom>
          <a:noFill/>
          <a:ln w="9525">
            <a:noFill/>
            <a:miter lim="800000"/>
            <a:headEnd/>
            <a:tailEnd/>
          </a:ln>
        </p:spPr>
        <p:txBody>
          <a:bodyPr/>
          <a:lstStyle/>
          <a:p>
            <a:endParaRPr lang="en-US"/>
          </a:p>
        </p:txBody>
      </p:sp>
      <p:sp>
        <p:nvSpPr>
          <p:cNvPr id="35844" name="AutoShape 4" descr="Αποτέλεσμα εικόνας για spondyloplasty"/>
          <p:cNvSpPr>
            <a:spLocks noChangeAspect="1" noChangeArrowheads="1"/>
          </p:cNvSpPr>
          <p:nvPr/>
        </p:nvSpPr>
        <p:spPr bwMode="auto">
          <a:xfrm>
            <a:off x="136525" y="-144463"/>
            <a:ext cx="304800" cy="304801"/>
          </a:xfrm>
          <a:prstGeom prst="rect">
            <a:avLst/>
          </a:prstGeom>
          <a:noFill/>
          <a:ln w="9525">
            <a:noFill/>
            <a:miter lim="800000"/>
            <a:headEnd/>
            <a:tailEnd/>
          </a:ln>
        </p:spPr>
        <p:txBody>
          <a:bodyPr/>
          <a:lstStyle/>
          <a:p>
            <a:endParaRPr lang="en-US"/>
          </a:p>
        </p:txBody>
      </p:sp>
      <p:pic>
        <p:nvPicPr>
          <p:cNvPr id="35845" name="Picture 8" descr="http://www.neurooperations.com/ckfinder/userfiles/images/vertebroplasty_1.jpg"/>
          <p:cNvPicPr>
            <a:picLocks noChangeAspect="1" noChangeArrowheads="1"/>
          </p:cNvPicPr>
          <p:nvPr/>
        </p:nvPicPr>
        <p:blipFill>
          <a:blip r:embed="rId2" cstate="print"/>
          <a:srcRect/>
          <a:stretch>
            <a:fillRect/>
          </a:stretch>
        </p:blipFill>
        <p:spPr bwMode="auto">
          <a:xfrm>
            <a:off x="4724400" y="152400"/>
            <a:ext cx="3924300" cy="2895600"/>
          </a:xfrm>
          <a:prstGeom prst="rect">
            <a:avLst/>
          </a:prstGeom>
          <a:noFill/>
          <a:ln w="9525">
            <a:noFill/>
            <a:miter lim="800000"/>
            <a:headEnd/>
            <a:tailEnd/>
          </a:ln>
        </p:spPr>
      </p:pic>
      <p:pic>
        <p:nvPicPr>
          <p:cNvPr id="35846" name="Picture 2" descr="http://www.e-algos.com/wp-content/uploads/2011/01/SPONDYLOPLASTY.jpg"/>
          <p:cNvPicPr>
            <a:picLocks noChangeAspect="1" noChangeArrowheads="1"/>
          </p:cNvPicPr>
          <p:nvPr/>
        </p:nvPicPr>
        <p:blipFill>
          <a:blip r:embed="rId3" cstate="print"/>
          <a:srcRect/>
          <a:stretch>
            <a:fillRect/>
          </a:stretch>
        </p:blipFill>
        <p:spPr bwMode="auto">
          <a:xfrm>
            <a:off x="685800" y="3176588"/>
            <a:ext cx="3354388" cy="3605212"/>
          </a:xfrm>
          <a:prstGeom prst="rect">
            <a:avLst/>
          </a:prstGeom>
          <a:noFill/>
          <a:ln w="9525">
            <a:noFill/>
            <a:miter lim="800000"/>
            <a:headEnd/>
            <a:tailEnd/>
          </a:ln>
        </p:spPr>
      </p:pic>
      <p:pic>
        <p:nvPicPr>
          <p:cNvPr id="35847" name="Picture 4" descr="http://www.e-algos.com/wp-content/uploads/2011/01/CEMENT.jpg"/>
          <p:cNvPicPr>
            <a:picLocks noChangeAspect="1" noChangeArrowheads="1"/>
          </p:cNvPicPr>
          <p:nvPr/>
        </p:nvPicPr>
        <p:blipFill>
          <a:blip r:embed="rId4" cstate="print"/>
          <a:srcRect/>
          <a:stretch>
            <a:fillRect/>
          </a:stretch>
        </p:blipFill>
        <p:spPr bwMode="auto">
          <a:xfrm>
            <a:off x="4876800" y="3124200"/>
            <a:ext cx="3733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el-GR" smtClean="0"/>
              <a:t>Κυφωπλαστική</a:t>
            </a:r>
            <a:endParaRPr lang="en-US" smtClean="0"/>
          </a:p>
        </p:txBody>
      </p:sp>
      <p:pic>
        <p:nvPicPr>
          <p:cNvPr id="36868" name="Picture 6" descr="http://www.e-algos.com/wp-content/uploads/2011/01/kyphoplasty.jpg"/>
          <p:cNvPicPr>
            <a:picLocks noChangeAspect="1" noChangeArrowheads="1"/>
          </p:cNvPicPr>
          <p:nvPr/>
        </p:nvPicPr>
        <p:blipFill>
          <a:blip r:embed="rId2" cstate="print"/>
          <a:srcRect/>
          <a:stretch>
            <a:fillRect/>
          </a:stretch>
        </p:blipFill>
        <p:spPr bwMode="auto">
          <a:xfrm>
            <a:off x="152400" y="2209800"/>
            <a:ext cx="884872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pPr eaLnBrk="1" hangingPunct="1">
              <a:defRPr/>
            </a:pPr>
            <a:r>
              <a:rPr lang="el-GR" dirty="0" smtClean="0"/>
              <a:t>Σύγκριση απεικονιστικών μεθόδων</a:t>
            </a:r>
            <a:r>
              <a:rPr lang="en-US" dirty="0" smtClean="0"/>
              <a:t> </a:t>
            </a:r>
            <a:r>
              <a:rPr lang="en-US" sz="3000" b="0" dirty="0" smtClean="0"/>
              <a:t>1/2</a:t>
            </a:r>
            <a:endParaRPr lang="el-GR" sz="3000" b="0" dirty="0" smtClean="0"/>
          </a:p>
        </p:txBody>
      </p:sp>
      <p:pic>
        <p:nvPicPr>
          <p:cNvPr id="11267" name="Picture 4"/>
          <p:cNvPicPr>
            <a:picLocks noChangeAspect="1" noChangeArrowheads="1"/>
          </p:cNvPicPr>
          <p:nvPr/>
        </p:nvPicPr>
        <p:blipFill>
          <a:blip r:embed="rId2" cstate="print">
            <a:lum bright="18000" contrast="6000"/>
            <a:extLst>
              <a:ext uri="{28A0092B-C50C-407E-A947-70E740481C1C}">
                <a14:useLocalDpi xmlns:a14="http://schemas.microsoft.com/office/drawing/2010/main" val="0"/>
              </a:ext>
            </a:extLst>
          </a:blip>
          <a:srcRect l="13039" r="8856"/>
          <a:stretch>
            <a:fillRect/>
          </a:stretch>
        </p:blipFill>
        <p:spPr bwMode="auto">
          <a:xfrm>
            <a:off x="6119813" y="1412875"/>
            <a:ext cx="3024187" cy="4778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4" descr="image18p"/>
          <p:cNvPicPr>
            <a:picLocks noChangeAspect="1" noChangeArrowheads="1"/>
          </p:cNvPicPr>
          <p:nvPr/>
        </p:nvPicPr>
        <p:blipFill>
          <a:blip r:embed="rId3" cstate="print">
            <a:extLst>
              <a:ext uri="{28A0092B-C50C-407E-A947-70E740481C1C}">
                <a14:useLocalDpi xmlns:a14="http://schemas.microsoft.com/office/drawing/2010/main" val="0"/>
              </a:ext>
            </a:extLst>
          </a:blip>
          <a:srcRect l="15871" t="10464" r="15295" b="6976"/>
          <a:stretch>
            <a:fillRect/>
          </a:stretch>
        </p:blipFill>
        <p:spPr bwMode="auto">
          <a:xfrm>
            <a:off x="3130848" y="1412874"/>
            <a:ext cx="2881312" cy="475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8"/>
          <p:cNvSpPr txBox="1">
            <a:spLocks noChangeArrowheads="1"/>
          </p:cNvSpPr>
          <p:nvPr/>
        </p:nvSpPr>
        <p:spPr bwMode="auto">
          <a:xfrm>
            <a:off x="106363" y="6230639"/>
            <a:ext cx="1728787" cy="366713"/>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Α/α ΑΜΣΣ Ρ</a:t>
            </a:r>
          </a:p>
        </p:txBody>
      </p:sp>
      <p:sp>
        <p:nvSpPr>
          <p:cNvPr id="11270" name="Text Box 9"/>
          <p:cNvSpPr txBox="1">
            <a:spLocks noChangeArrowheads="1"/>
          </p:cNvSpPr>
          <p:nvPr/>
        </p:nvSpPr>
        <p:spPr bwMode="auto">
          <a:xfrm>
            <a:off x="3130848" y="6158656"/>
            <a:ext cx="2519362"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Αξονική ΑΜΣΣ: μέση οβελιαία τομή</a:t>
            </a:r>
          </a:p>
        </p:txBody>
      </p:sp>
      <p:sp>
        <p:nvSpPr>
          <p:cNvPr id="11271" name="Text Box 10"/>
          <p:cNvSpPr txBox="1">
            <a:spLocks noChangeArrowheads="1"/>
          </p:cNvSpPr>
          <p:nvPr/>
        </p:nvSpPr>
        <p:spPr bwMode="auto">
          <a:xfrm>
            <a:off x="6119813" y="6158656"/>
            <a:ext cx="2671762" cy="641350"/>
          </a:xfrm>
          <a:prstGeom prst="rect">
            <a:avLst/>
          </a:prstGeom>
          <a:solidFill>
            <a:schemeClr val="bg1">
              <a:lumMod val="85000"/>
            </a:schemeClr>
          </a:solidFill>
          <a:ln>
            <a:solidFill>
              <a:schemeClr val="tx1"/>
            </a:solid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b="1">
                <a:latin typeface="+mn-lt"/>
              </a:rPr>
              <a:t>Μαγνητική ΑΜΣΣ: μέση οβελιαία τομή</a:t>
            </a:r>
          </a:p>
        </p:txBody>
      </p:sp>
      <p:pic>
        <p:nvPicPr>
          <p:cNvPr id="11272" name="Picture 11" descr="677419"/>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l="6038" r="5096" b="13725"/>
          <a:stretch>
            <a:fillRect/>
          </a:stretch>
        </p:blipFill>
        <p:spPr bwMode="auto">
          <a:xfrm>
            <a:off x="106363" y="1453039"/>
            <a:ext cx="2871787" cy="4752975"/>
          </a:xfrm>
          <a:prstGeom prst="rect">
            <a:avLst/>
          </a:prstGeom>
          <a:noFill/>
          <a:ln w="57150" cmpd="thinThick"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a:xfrm>
            <a:off x="6876256" y="6448251"/>
            <a:ext cx="2133600" cy="365125"/>
          </a:xfrm>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8701830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Γεωργία Οικονόμου </a:t>
            </a:r>
            <a:r>
              <a:rPr lang="el-GR" sz="2000" dirty="0" smtClean="0"/>
              <a:t>2014. </a:t>
            </a:r>
            <a:r>
              <a:rPr lang="el-GR" sz="2000" dirty="0"/>
              <a:t>Γεωργία Οικονόμου. «Στοιχεία Διαγνωστικής Απεικόνισης. </a:t>
            </a:r>
            <a:r>
              <a:rPr lang="el-GR" sz="2000" dirty="0" smtClean="0"/>
              <a:t>Ενότητα 3</a:t>
            </a:r>
            <a:r>
              <a:rPr lang="en-US" sz="2000" dirty="0" smtClean="0"/>
              <a:t>:</a:t>
            </a:r>
            <a:r>
              <a:rPr lang="el-GR" sz="2000" dirty="0"/>
              <a:t> Σπονδυλική στήλη».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FBFBF"/>
      </a:hlink>
      <a:folHlink>
        <a:srgbClr val="B2A1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74</TotalTime>
  <Words>2730</Words>
  <Application>Microsoft Office PowerPoint</Application>
  <PresentationFormat>Προβολή στην οθόνη (4:3)</PresentationFormat>
  <Paragraphs>658</Paragraphs>
  <Slides>94</Slides>
  <Notes>21</Notes>
  <HiddenSlides>0</HiddenSlides>
  <MMClips>0</MMClips>
  <ScaleCrop>false</ScaleCrop>
  <HeadingPairs>
    <vt:vector size="4" baseType="variant">
      <vt:variant>
        <vt:lpstr>Θέμα</vt:lpstr>
      </vt:variant>
      <vt:variant>
        <vt:i4>2</vt:i4>
      </vt:variant>
      <vt:variant>
        <vt:lpstr>Τίτλοι διαφανειών</vt:lpstr>
      </vt:variant>
      <vt:variant>
        <vt:i4>94</vt:i4>
      </vt:variant>
    </vt:vector>
  </HeadingPairs>
  <TitlesOfParts>
    <vt:vector size="96" baseType="lpstr">
      <vt:lpstr>exo-opistho_simeiomata</vt:lpstr>
      <vt:lpstr>OC_template_updated</vt:lpstr>
      <vt:lpstr>Στοιχεία Διαγνωστικής Απεικόνισης</vt:lpstr>
      <vt:lpstr>Μοίρες της ΣΣ</vt:lpstr>
      <vt:lpstr>Ανατομία ΑΜΣΣ</vt:lpstr>
      <vt:lpstr>Απλές ακτινογραφίες ΑΜΣΣ 1/3</vt:lpstr>
      <vt:lpstr>Απλές ακτινογραφίες ΑΜΣΣ 2/3</vt:lpstr>
      <vt:lpstr>Απλές ακτινογραφίες ΑΜΣΣ 3/3</vt:lpstr>
      <vt:lpstr>Παρουσίαση του PowerPoint</vt:lpstr>
      <vt:lpstr>Παρουσίαση του PowerPoint</vt:lpstr>
      <vt:lpstr>Σύγκριση απεικονιστικών μεθόδων 1/2</vt:lpstr>
      <vt:lpstr>Σύγκριση απεικονιστικών μεθόδων 2/2</vt:lpstr>
      <vt:lpstr>Ανατομία ΘΜΣΣ</vt:lpstr>
      <vt:lpstr>Α/ες ΘΜΣΣ 1/2</vt:lpstr>
      <vt:lpstr>Α/ες ΘΜΣΣ 2/2</vt:lpstr>
      <vt:lpstr>Α/α πλάγια ΘΜΣΣ</vt:lpstr>
      <vt:lpstr>Ανατομία ΟΜΣΣ</vt:lpstr>
      <vt:lpstr>Παρουσίαση του PowerPoint</vt:lpstr>
      <vt:lpstr>Παρουσίαση του PowerPoint</vt:lpstr>
      <vt:lpstr>Α/ες ΟΜΣΣ 1/3</vt:lpstr>
      <vt:lpstr>Α/ες ΟΜΣΣ 2/3</vt:lpstr>
      <vt:lpstr>Α/ες ΟΜΣΣ 3/3</vt:lpstr>
      <vt:lpstr>Λοξές λήψεις ΟΜΣΣ</vt:lpstr>
      <vt:lpstr>Αξονική τομογραφία ΟΜΣΣ</vt:lpstr>
      <vt:lpstr>Μαγνητική τομογραφία ΟΜΣΣ  μέση οβελιαία τομή</vt:lpstr>
      <vt:lpstr>Σύγκριση απεικονιστικών μεθόδων</vt:lpstr>
      <vt:lpstr>Σκολίωση 1/6</vt:lpstr>
      <vt:lpstr>Ρόλος απεικόνισης</vt:lpstr>
      <vt:lpstr>Σκολίωση 2/6</vt:lpstr>
      <vt:lpstr>Σκολίωση 3/6</vt:lpstr>
      <vt:lpstr>Σκολίωση 4/6</vt:lpstr>
      <vt:lpstr>Σκολίωση 5/6</vt:lpstr>
      <vt:lpstr>Σκολίωση 6/6</vt:lpstr>
      <vt:lpstr>Εκφυλιστικού τύπου πίεση ριζών - νεύρων</vt:lpstr>
      <vt:lpstr>Δισκοπάθεια</vt:lpstr>
      <vt:lpstr>Παραδείγματα  προβλημάτων δίσκων</vt:lpstr>
      <vt:lpstr>Δισκοπάθεια</vt:lpstr>
      <vt:lpstr>Παρουσίαση του PowerPoint</vt:lpstr>
      <vt:lpstr>Παρουσίαση του PowerPoint</vt:lpstr>
      <vt:lpstr>Στένωση ΣΣ</vt:lpstr>
      <vt:lpstr>Παρουσίαση του PowerPoint</vt:lpstr>
      <vt:lpstr>Σπονδυλολίσθηση</vt:lpstr>
      <vt:lpstr>Σπονδυλολίσθηση</vt:lpstr>
      <vt:lpstr>Σπονδυλόλυση</vt:lpstr>
      <vt:lpstr>Τραύμα ΣΣ: ρόλος απεικόνισης</vt:lpstr>
      <vt:lpstr>Εκτίμηση σταθερότητας</vt:lpstr>
      <vt:lpstr>Παρουσίαση του PowerPoint</vt:lpstr>
      <vt:lpstr>Κάταγμα οδόντα</vt:lpstr>
      <vt:lpstr>Παρουσίαση του PowerPoint</vt:lpstr>
      <vt:lpstr>Κάταγμα – εξάρθρημα Θ12-Ο1</vt:lpstr>
      <vt:lpstr>Κάταγμα Ο1</vt:lpstr>
      <vt:lpstr>Τραύμα ΟΜΣΣ </vt:lpstr>
      <vt:lpstr>Κάταγμα Ο1: μέθοδοι απεικόνισης </vt:lpstr>
      <vt:lpstr>Μέθοδος απεικόνισης Ευρήματα</vt:lpstr>
      <vt:lpstr>Φλεγμονή ΣΣ</vt:lpstr>
      <vt:lpstr>Φλεγμονές</vt:lpstr>
      <vt:lpstr>Όγκοι ΣΣ</vt:lpstr>
      <vt:lpstr>Μεταστατική νόσος</vt:lpstr>
      <vt:lpstr>Παρουσίαση του PowerPoint</vt:lpstr>
      <vt:lpstr>Σπινθηρογράφημα</vt:lpstr>
      <vt:lpstr>Παρουσίαση του PowerPoint</vt:lpstr>
      <vt:lpstr>Οστεοειδές οστέωμα</vt:lpstr>
      <vt:lpstr>Όγκος πρωτοπαθής οστό</vt:lpstr>
      <vt:lpstr>Όγκοι νευρικού ιστού</vt:lpstr>
      <vt:lpstr>Οστεοπόρωση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Παθοφυσιολογία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Οστική πυκνομετρία με Αξονική Tομογραφία QCT : Quantitative Computed Tomography</vt:lpstr>
      <vt:lpstr>Παρουσίαση του PowerPoint</vt:lpstr>
      <vt:lpstr>Περιφερική οστική πυκνομετρία, pOCT</vt:lpstr>
      <vt:lpstr>Παρουσίαση του PowerPoint</vt:lpstr>
      <vt:lpstr>Σπονδυλοπλαστική </vt:lpstr>
      <vt:lpstr>Κυφωπλαστική</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Στοιχεία Διαγνωστικής Απεικόνισης</dc:title>
  <dc:creator>fkaram2</dc:creator>
  <cp:lastModifiedBy>fkaram2</cp:lastModifiedBy>
  <cp:revision>6</cp:revision>
  <dcterms:created xsi:type="dcterms:W3CDTF">2015-10-21T06:11:22Z</dcterms:created>
  <dcterms:modified xsi:type="dcterms:W3CDTF">2015-12-05T10:32:35Z</dcterms:modified>
</cp:coreProperties>
</file>