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8" r:id="rId3"/>
  </p:sldMasterIdLst>
  <p:notesMasterIdLst>
    <p:notesMasterId r:id="rId56"/>
  </p:notesMasterIdLst>
  <p:handoutMasterIdLst>
    <p:handoutMasterId r:id="rId57"/>
  </p:handoutMasterIdLst>
  <p:sldIdLst>
    <p:sldId id="256" r:id="rId4"/>
    <p:sldId id="269" r:id="rId5"/>
    <p:sldId id="270" r:id="rId6"/>
    <p:sldId id="271" r:id="rId7"/>
    <p:sldId id="305" r:id="rId8"/>
    <p:sldId id="272" r:id="rId9"/>
    <p:sldId id="273" r:id="rId10"/>
    <p:sldId id="274" r:id="rId11"/>
    <p:sldId id="275" r:id="rId12"/>
    <p:sldId id="276" r:id="rId13"/>
    <p:sldId id="277" r:id="rId14"/>
    <p:sldId id="279" r:id="rId15"/>
    <p:sldId id="280" r:id="rId16"/>
    <p:sldId id="281" r:id="rId17"/>
    <p:sldId id="308" r:id="rId18"/>
    <p:sldId id="309" r:id="rId19"/>
    <p:sldId id="311" r:id="rId20"/>
    <p:sldId id="310" r:id="rId21"/>
    <p:sldId id="283" r:id="rId22"/>
    <p:sldId id="284" r:id="rId23"/>
    <p:sldId id="285" r:id="rId24"/>
    <p:sldId id="286" r:id="rId25"/>
    <p:sldId id="312" r:id="rId26"/>
    <p:sldId id="287" r:id="rId27"/>
    <p:sldId id="288" r:id="rId28"/>
    <p:sldId id="289" r:id="rId29"/>
    <p:sldId id="290" r:id="rId30"/>
    <p:sldId id="291" r:id="rId31"/>
    <p:sldId id="292" r:id="rId32"/>
    <p:sldId id="293" r:id="rId33"/>
    <p:sldId id="306" r:id="rId34"/>
    <p:sldId id="294" r:id="rId35"/>
    <p:sldId id="295" r:id="rId36"/>
    <p:sldId id="296" r:id="rId37"/>
    <p:sldId id="297" r:id="rId38"/>
    <p:sldId id="298" r:id="rId39"/>
    <p:sldId id="307" r:id="rId40"/>
    <p:sldId id="299" r:id="rId41"/>
    <p:sldId id="313" r:id="rId42"/>
    <p:sldId id="300" r:id="rId43"/>
    <p:sldId id="301" r:id="rId44"/>
    <p:sldId id="302" r:id="rId45"/>
    <p:sldId id="303" r:id="rId46"/>
    <p:sldId id="304" r:id="rId47"/>
    <p:sldId id="314" r:id="rId48"/>
    <p:sldId id="257" r:id="rId49"/>
    <p:sldId id="262" r:id="rId50"/>
    <p:sldId id="264" r:id="rId51"/>
    <p:sldId id="315" r:id="rId52"/>
    <p:sldId id="316" r:id="rId53"/>
    <p:sldId id="266" r:id="rId54"/>
    <p:sldId id="261" r:id="rId55"/>
  </p:sldIdLst>
  <p:sldSz cx="9144000" cy="6858000" type="screen4x3"/>
  <p:notesSz cx="7104063" cy="10234613"/>
  <p:custDataLst>
    <p:tags r:id="rId5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80" d="100"/>
          <a:sy n="80" d="100"/>
        </p:scale>
        <p:origin x="-2688" y="-7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gs" Target="tags/tag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Sheet1!$A$2:$A$5</c:f>
              <c:strCache>
                <c:ptCount val="4"/>
                <c:pt idx="0">
                  <c:v>Άλλοι καρκίνοι</c:v>
                </c:pt>
                <c:pt idx="1">
                  <c:v>Καρκίνος πνεύμονα 16-19%</c:v>
                </c:pt>
                <c:pt idx="2">
                  <c:v>Καρκίνος μαστού 12-13%</c:v>
                </c:pt>
                <c:pt idx="3">
                  <c:v>Καρκίνος προστάτη 7-18%</c:v>
                </c:pt>
              </c:strCache>
            </c:strRef>
          </c:cat>
          <c:val>
            <c:numRef>
              <c:f>Sheet1!$B$2:$B$5</c:f>
              <c:numCache>
                <c:formatCode>General</c:formatCode>
                <c:ptCount val="4"/>
                <c:pt idx="0">
                  <c:v>50</c:v>
                </c:pt>
                <c:pt idx="1">
                  <c:v>19</c:v>
                </c:pt>
                <c:pt idx="2">
                  <c:v>13</c:v>
                </c:pt>
                <c:pt idx="3">
                  <c:v>18</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cat>
            <c:strRef>
              <c:f>Sheet1!$A$2:$A$5</c:f>
              <c:strCache>
                <c:ptCount val="4"/>
                <c:pt idx="0">
                  <c:v>Καρκίνος πνεύμονα 52-81%</c:v>
                </c:pt>
                <c:pt idx="1">
                  <c:v>Λέμφωμα 2-20%</c:v>
                </c:pt>
                <c:pt idx="2">
                  <c:v>Άγνωστη εστία 5%</c:v>
                </c:pt>
                <c:pt idx="3">
                  <c:v>Άλλοι καρκίνοι 3-13%</c:v>
                </c:pt>
              </c:strCache>
            </c:strRef>
          </c:cat>
          <c:val>
            <c:numRef>
              <c:f>Sheet1!$B$2:$B$5</c:f>
              <c:numCache>
                <c:formatCode>General</c:formatCode>
                <c:ptCount val="4"/>
                <c:pt idx="0">
                  <c:v>60</c:v>
                </c:pt>
                <c:pt idx="1">
                  <c:v>20</c:v>
                </c:pt>
                <c:pt idx="2">
                  <c:v>10</c:v>
                </c:pt>
                <c:pt idx="3">
                  <c:v>10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Sheet1!$A$2:$A$5</c:f>
              <c:strCache>
                <c:ptCount val="4"/>
                <c:pt idx="0">
                  <c:v>Καρκίνος πνεύμονα 25-35%</c:v>
                </c:pt>
                <c:pt idx="1">
                  <c:v>Καρκίνος μαστού 17-40%</c:v>
                </c:pt>
                <c:pt idx="2">
                  <c:v>Πολλαπλούν μυέλωμα 10%</c:v>
                </c:pt>
                <c:pt idx="3">
                  <c:v>Άλλοι καρκίνοι</c:v>
                </c:pt>
              </c:strCache>
            </c:strRef>
          </c:cat>
          <c:val>
            <c:numRef>
              <c:f>Sheet1!$B$2:$B$5</c:f>
              <c:numCache>
                <c:formatCode>General</c:formatCode>
                <c:ptCount val="4"/>
                <c:pt idx="0">
                  <c:v>35</c:v>
                </c:pt>
                <c:pt idx="1">
                  <c:v>40</c:v>
                </c:pt>
                <c:pt idx="2">
                  <c:v>10</c:v>
                </c:pt>
                <c:pt idx="3">
                  <c:v>15</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l-G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17"/>
          <p:cNvSpPr>
            <a:spLocks noGrp="1" noChangeArrowheads="1"/>
          </p:cNvSpPr>
          <p:nvPr>
            <p:ph type="dt" sz="half" idx="10"/>
          </p:nvPr>
        </p:nvSpPr>
        <p:spPr>
          <a:ln/>
        </p:spPr>
        <p:txBody>
          <a:bodyPr/>
          <a:lstStyle>
            <a:lvl1pPr>
              <a:defRPr/>
            </a:lvl1pPr>
          </a:lstStyle>
          <a:p>
            <a:pPr>
              <a:defRPr/>
            </a:pPr>
            <a:endParaRPr lang="el-GR"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19"/>
          <p:cNvSpPr>
            <a:spLocks noGrp="1" noChangeArrowheads="1"/>
          </p:cNvSpPr>
          <p:nvPr>
            <p:ph type="sldNum" sz="quarter" idx="12"/>
          </p:nvPr>
        </p:nvSpPr>
        <p:spPr>
          <a:ln/>
        </p:spPr>
        <p:txBody>
          <a:bodyPr/>
          <a:lstStyle>
            <a:lvl1pPr>
              <a:defRPr/>
            </a:lvl1pPr>
          </a:lstStyle>
          <a:p>
            <a:pPr>
              <a:defRPr/>
            </a:pPr>
            <a:fld id="{955AAA23-0E21-4702-9A39-E7CBA398B3FD}" type="slidenum">
              <a:rPr lang="el-GR"/>
              <a:pPr>
                <a:defRPr/>
              </a:pPr>
              <a:t>‹#›</a:t>
            </a:fld>
            <a:endParaRPr lang="el-GR" dirty="0"/>
          </a:p>
        </p:txBody>
      </p:sp>
    </p:spTree>
    <p:extLst>
      <p:ext uri="{BB962C8B-B14F-4D97-AF65-F5344CB8AC3E}">
        <p14:creationId xmlns:p14="http://schemas.microsoft.com/office/powerpoint/2010/main" val="270589228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10891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280199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468781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01366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516676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787763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856478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614493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717407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4908975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218575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345352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760362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163218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974100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03641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658170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439887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367391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671391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457200" indent="-4572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676209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457200" indent="-4572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488193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Ογκολογική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0" y="2996952"/>
            <a:ext cx="9144000" cy="2016223"/>
          </a:xfrm>
        </p:spPr>
        <p:txBody>
          <a:bodyPr>
            <a:normAutofit fontScale="85000" lnSpcReduction="10000"/>
          </a:bodyPr>
          <a:lstStyle/>
          <a:p>
            <a:pPr>
              <a:spcBef>
                <a:spcPts val="0"/>
              </a:spcBef>
              <a:spcAft>
                <a:spcPts val="1200"/>
              </a:spcAft>
            </a:pPr>
            <a:r>
              <a:rPr lang="el-GR" sz="2800" b="1" dirty="0" smtClean="0"/>
              <a:t>Ενότητα </a:t>
            </a:r>
            <a:r>
              <a:rPr lang="en-US" sz="2800" b="1" dirty="0" smtClean="0"/>
              <a:t>13</a:t>
            </a:r>
            <a:r>
              <a:rPr lang="el-GR" sz="2800" dirty="0" smtClean="0"/>
              <a:t>:</a:t>
            </a:r>
            <a:r>
              <a:rPr lang="en-US" sz="2800" dirty="0" smtClean="0"/>
              <a:t> </a:t>
            </a:r>
            <a:r>
              <a:rPr lang="el-GR" sz="2800" dirty="0" smtClean="0"/>
              <a:t>Οξέα φαινόμενα στην παροχή φροντίδας στην ογκολογία</a:t>
            </a:r>
          </a:p>
          <a:p>
            <a:r>
              <a:rPr lang="el-GR" sz="2400" dirty="0" smtClean="0"/>
              <a:t>Ευάγγελος Δούσης, Καθηγητής Εφαρμογών</a:t>
            </a:r>
          </a:p>
          <a:p>
            <a:pPr>
              <a:spcBef>
                <a:spcPts val="0"/>
              </a:spcBef>
            </a:pPr>
            <a:r>
              <a:rPr lang="el-GR" sz="2400" dirty="0" smtClean="0"/>
              <a:t>Τμήμα Νοσηλευτικής</a:t>
            </a:r>
          </a:p>
          <a:p>
            <a:pPr>
              <a:spcBef>
                <a:spcPts val="0"/>
              </a:spcBef>
            </a:pPr>
            <a:r>
              <a:rPr lang="el-GR" sz="2400" dirty="0" smtClean="0"/>
              <a:t>Ουρανία Γκοβίνα, Επίκουρος Καθηγήτρια</a:t>
            </a:r>
          </a:p>
          <a:p>
            <a:pPr>
              <a:spcBef>
                <a:spcPts val="0"/>
              </a:spcBef>
            </a:pPr>
            <a:r>
              <a:rPr lang="el-GR" sz="2400" dirty="0" smtClean="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Συμπιεστικά φαινόμενα στο νωτιαίο μυελό: Διάγνωση</a:t>
            </a:r>
            <a:endParaRPr lang="el-GR" dirty="0"/>
          </a:p>
        </p:txBody>
      </p:sp>
      <p:sp>
        <p:nvSpPr>
          <p:cNvPr id="3" name="Content Placeholder 2"/>
          <p:cNvSpPr>
            <a:spLocks noGrp="1"/>
          </p:cNvSpPr>
          <p:nvPr>
            <p:ph idx="1"/>
          </p:nvPr>
        </p:nvSpPr>
        <p:spPr/>
        <p:txBody>
          <a:bodyPr/>
          <a:lstStyle/>
          <a:p>
            <a:r>
              <a:rPr lang="el-GR" dirty="0" smtClean="0"/>
              <a:t>Κλινικά σημεία</a:t>
            </a:r>
          </a:p>
          <a:p>
            <a:r>
              <a:rPr lang="el-GR" dirty="0" smtClean="0"/>
              <a:t>Ακτινολογικές εξετάσεις:</a:t>
            </a:r>
          </a:p>
          <a:p>
            <a:pPr lvl="1"/>
            <a:r>
              <a:rPr lang="el-GR" dirty="0" smtClean="0"/>
              <a:t>α/α</a:t>
            </a:r>
          </a:p>
          <a:p>
            <a:pPr lvl="1"/>
            <a:r>
              <a:rPr lang="el-GR" dirty="0" smtClean="0"/>
              <a:t>Αξονική Τομογραφία</a:t>
            </a:r>
          </a:p>
          <a:p>
            <a:pPr lvl="1"/>
            <a:r>
              <a:rPr lang="el-GR" dirty="0" smtClean="0"/>
              <a:t>Μαγνητική Τομογραφία</a:t>
            </a:r>
          </a:p>
          <a:p>
            <a:pPr lvl="1"/>
            <a:r>
              <a:rPr lang="el-GR" dirty="0" smtClean="0"/>
              <a:t>Σπινθηρογράφημα</a:t>
            </a:r>
          </a:p>
          <a:p>
            <a:pPr lvl="1"/>
            <a:r>
              <a:rPr lang="el-GR" dirty="0" smtClean="0"/>
              <a:t>Μυελογράφημα</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2350857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Συμπιεστικά φαινόμενα στο νωτιαίο μυελό: Αντιμετώπιση </a:t>
            </a:r>
            <a:r>
              <a:rPr lang="en-US" sz="3100" b="0" dirty="0">
                <a:solidFill>
                  <a:prstClr val="black"/>
                </a:solidFill>
              </a:rPr>
              <a:t>(</a:t>
            </a:r>
            <a:r>
              <a:rPr lang="en-US" sz="3100" b="0" dirty="0" smtClean="0">
                <a:solidFill>
                  <a:prstClr val="black"/>
                </a:solidFill>
              </a:rPr>
              <a:t>1/</a:t>
            </a:r>
            <a:r>
              <a:rPr lang="el-GR" sz="3100" b="0" dirty="0" smtClean="0">
                <a:solidFill>
                  <a:prstClr val="black"/>
                </a:solidFill>
              </a:rPr>
              <a:t>8</a:t>
            </a:r>
            <a:r>
              <a:rPr lang="en-US" sz="3100" b="0" dirty="0" smtClean="0">
                <a:solidFill>
                  <a:prstClr val="black"/>
                </a:solidFill>
              </a:rPr>
              <a:t>)</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
        <p:nvSpPr>
          <p:cNvPr id="3" name="Content Placeholder 2"/>
          <p:cNvSpPr>
            <a:spLocks noGrp="1"/>
          </p:cNvSpPr>
          <p:nvPr>
            <p:ph idx="1"/>
          </p:nvPr>
        </p:nvSpPr>
        <p:spPr>
          <a:xfrm>
            <a:off x="457200" y="1196752"/>
            <a:ext cx="8229600" cy="5400600"/>
          </a:xfrm>
        </p:spPr>
        <p:txBody>
          <a:bodyPr>
            <a:normAutofit/>
          </a:bodyPr>
          <a:lstStyle/>
          <a:p>
            <a:r>
              <a:rPr lang="el-GR" sz="2400" dirty="0" smtClean="0"/>
              <a:t>Στόχος της θεραπείας των συμπιεστικών φαινομένων του νωτιαίου μυελού είναι η αποκατάσταση ή διατήρηση της φυσιολογικής νευρολογικής δραστηριότητας, ο τοπικός έλεγχος της νόσου, η παροχή σταθερότητας στη σπονδυλική στήλη, ο έλεγχος του πόνου και η πρόληψη επαναδημιουργίας του όγκου στη θέση συμπίεσης. </a:t>
            </a:r>
          </a:p>
          <a:p>
            <a:r>
              <a:rPr lang="el-GR" sz="2400" dirty="0" smtClean="0"/>
              <a:t>Η θεραπεία των συμπιεστικών φαινομένων του νωτιαίου μυελού, είναι σε πολλά άτομα ανακουφιστική, δηλαδή παρέχεται με κύριο σκοπό την ανακούφιση και την πρόληψη των συμπτωμάτων, χωρίς να αποσκοπεί στον πλήρη περιορισμό της νόσου. Ανεξάρτητα από το σκοπό, η θεραπεία θα πρέπει να παρέχεται σε επείγουσα βάση, καθώς οι νευρολογικές διαταραχές είναι δυνατό να εξελιχθούν ταχύτατα σε παραπληγία. </a:t>
            </a:r>
          </a:p>
          <a:p>
            <a:pPr marL="0" indent="0">
              <a:buNone/>
            </a:pPr>
            <a:endParaRPr lang="el-GR" sz="2400" dirty="0"/>
          </a:p>
        </p:txBody>
      </p:sp>
    </p:spTree>
    <p:extLst>
      <p:ext uri="{BB962C8B-B14F-4D97-AF65-F5344CB8AC3E}">
        <p14:creationId xmlns:p14="http://schemas.microsoft.com/office/powerpoint/2010/main" val="3813109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Συμπιεστικά φαινόμενα στο νωτιαίο μυελό: Αντιμετώπιση </a:t>
            </a:r>
            <a:r>
              <a:rPr lang="en-US" sz="3100" b="0" dirty="0" smtClean="0">
                <a:solidFill>
                  <a:prstClr val="black"/>
                </a:solidFill>
              </a:rPr>
              <a:t>(</a:t>
            </a:r>
            <a:r>
              <a:rPr lang="el-GR" sz="3100" b="0" dirty="0" smtClean="0">
                <a:solidFill>
                  <a:prstClr val="black"/>
                </a:solidFill>
              </a:rPr>
              <a:t>2</a:t>
            </a:r>
            <a:r>
              <a:rPr lang="en-US" sz="3100" b="0" dirty="0" smtClean="0">
                <a:solidFill>
                  <a:prstClr val="black"/>
                </a:solidFill>
              </a:rPr>
              <a:t>/</a:t>
            </a:r>
            <a:r>
              <a:rPr lang="el-GR" sz="3100" b="0" dirty="0" smtClean="0">
                <a:solidFill>
                  <a:prstClr val="black"/>
                </a:solidFill>
              </a:rPr>
              <a:t>8</a:t>
            </a:r>
            <a:r>
              <a:rPr lang="en-US" sz="3100" b="0" dirty="0" smtClean="0">
                <a:solidFill>
                  <a:prstClr val="black"/>
                </a:solidFill>
              </a:rPr>
              <a:t>)</a:t>
            </a:r>
            <a:endParaRPr lang="el-GR" dirty="0"/>
          </a:p>
        </p:txBody>
      </p:sp>
      <p:sp>
        <p:nvSpPr>
          <p:cNvPr id="3" name="Content Placeholder 2"/>
          <p:cNvSpPr>
            <a:spLocks noGrp="1"/>
          </p:cNvSpPr>
          <p:nvPr>
            <p:ph idx="1"/>
          </p:nvPr>
        </p:nvSpPr>
        <p:spPr/>
        <p:txBody>
          <a:bodyPr>
            <a:noAutofit/>
          </a:bodyPr>
          <a:lstStyle/>
          <a:p>
            <a:r>
              <a:rPr lang="el-GR" sz="2400" dirty="0" smtClean="0"/>
              <a:t>Στεροειδή</a:t>
            </a:r>
          </a:p>
          <a:p>
            <a:r>
              <a:rPr lang="el-GR" sz="2400" dirty="0" smtClean="0"/>
              <a:t>Ακτινοθεραπεία</a:t>
            </a:r>
          </a:p>
          <a:p>
            <a:r>
              <a:rPr lang="el-GR" sz="2400" dirty="0" smtClean="0"/>
              <a:t>Χειρουργική επέμβαση</a:t>
            </a:r>
          </a:p>
          <a:p>
            <a:r>
              <a:rPr lang="el-GR" sz="2400" dirty="0" smtClean="0"/>
              <a:t>Η ΧΜΘ χρησιμοποιείται μόνο περιστασιακά σαν επικουρική θεραπεία σε χημειοευαίσθητους όγκους, όπως το λέμφωμα, ή σε άτομα που υποτροπίασαν σε περιοχές που είχαν ακτινοβοληθεί στο παρελθόν, ή σε άτομα που αντενδείκνυνται η χειρουργική επέμβαση ή η ακτινοθεραπεία. </a:t>
            </a:r>
          </a:p>
          <a:p>
            <a:pPr marL="450850" indent="0">
              <a:buNone/>
            </a:pPr>
            <a:r>
              <a:rPr lang="el-GR" sz="2400" dirty="0" smtClean="0"/>
              <a:t>Η ΧΜΘ χορηγείται επίσης σε χημειοανταποκρινόμενους παιδιατρικούς όγκους.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1153218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Συμπιεστικά φαινόμενα στο νωτιαίο μυελό: Αντιμετώπιση </a:t>
            </a:r>
            <a:r>
              <a:rPr lang="en-US" sz="3100" b="0" dirty="0" smtClean="0">
                <a:solidFill>
                  <a:prstClr val="black"/>
                </a:solidFill>
              </a:rPr>
              <a:t>(</a:t>
            </a:r>
            <a:r>
              <a:rPr lang="el-GR" sz="3100" b="0" dirty="0" smtClean="0">
                <a:solidFill>
                  <a:prstClr val="black"/>
                </a:solidFill>
              </a:rPr>
              <a:t>3</a:t>
            </a:r>
            <a:r>
              <a:rPr lang="en-US" sz="3100" b="0" dirty="0" smtClean="0">
                <a:solidFill>
                  <a:prstClr val="black"/>
                </a:solidFill>
              </a:rPr>
              <a:t>/</a:t>
            </a:r>
            <a:r>
              <a:rPr lang="el-GR" sz="3100" b="0" dirty="0">
                <a:solidFill>
                  <a:prstClr val="black"/>
                </a:solidFill>
              </a:rPr>
              <a:t>8</a:t>
            </a:r>
            <a:r>
              <a:rPr lang="en-US" sz="3100" b="0" dirty="0">
                <a:solidFill>
                  <a:prstClr val="black"/>
                </a:solidFill>
              </a:rPr>
              <a:t>)</a:t>
            </a:r>
            <a:r>
              <a:rPr lang="el-GR" dirty="0" smtClean="0"/>
              <a:t> </a:t>
            </a:r>
            <a:endParaRPr lang="el-GR" dirty="0"/>
          </a:p>
        </p:txBody>
      </p:sp>
      <p:sp>
        <p:nvSpPr>
          <p:cNvPr id="3" name="Content Placeholder 2"/>
          <p:cNvSpPr>
            <a:spLocks noGrp="1"/>
          </p:cNvSpPr>
          <p:nvPr>
            <p:ph idx="1"/>
          </p:nvPr>
        </p:nvSpPr>
        <p:spPr/>
        <p:txBody>
          <a:bodyPr>
            <a:normAutofit lnSpcReduction="10000"/>
          </a:bodyPr>
          <a:lstStyle/>
          <a:p>
            <a:pPr marL="0" indent="0">
              <a:buNone/>
            </a:pPr>
            <a:r>
              <a:rPr lang="el-GR" sz="2400" b="1" dirty="0" smtClean="0">
                <a:solidFill>
                  <a:schemeClr val="tx2"/>
                </a:solidFill>
              </a:rPr>
              <a:t>Στεροειδή</a:t>
            </a:r>
          </a:p>
          <a:p>
            <a:r>
              <a:rPr lang="el-GR" sz="2400" dirty="0" smtClean="0"/>
              <a:t>Αμφισβητούμενη η χρήση τους</a:t>
            </a:r>
          </a:p>
          <a:p>
            <a:r>
              <a:rPr lang="el-GR" sz="2400" dirty="0" smtClean="0"/>
              <a:t>Οι μελέτες προτείνουν ότι τα στεροειδή θα πρέπει να χορηγούνται άμεσα οποτεδήποτε υπάρχει υποψία συμπιεστικών φαινομένων του νωτιαίου μυελού, πριν από τον τελικό καθορισμό της διάγνωσης και την επιλογή της θεραπείας λόγω της αποτελεσματικότητας τους στον περιορισμό του οιδήματος και την ανακούφιση των συμπτωμάτων.</a:t>
            </a:r>
          </a:p>
          <a:p>
            <a:r>
              <a:rPr lang="el-GR" sz="2400" dirty="0" smtClean="0"/>
              <a:t>Η διάρκεια της θεραπείας βασίζεται στην ανταπόκριση του ατόμου στη θεραπεία.</a:t>
            </a:r>
          </a:p>
          <a:p>
            <a:r>
              <a:rPr lang="el-GR" sz="2400" dirty="0" smtClean="0"/>
              <a:t>Στα τελικά στάδια της νόσου, τα στεροειδή πιθανά αποτελούν τη μοναδική παρεχόμενη θεραπεία για τη συμπίεση του νωτιαίου μυελού.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599018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Συμπιεστικά φαινόμενα στο νωτιαίο μυελό: Αντιμετώπιση </a:t>
            </a:r>
            <a:r>
              <a:rPr lang="en-US" sz="3100" b="0" dirty="0" smtClean="0">
                <a:solidFill>
                  <a:prstClr val="black"/>
                </a:solidFill>
              </a:rPr>
              <a:t>(</a:t>
            </a:r>
            <a:r>
              <a:rPr lang="el-GR" sz="3100" b="0" dirty="0" smtClean="0">
                <a:solidFill>
                  <a:prstClr val="black"/>
                </a:solidFill>
              </a:rPr>
              <a:t>4</a:t>
            </a:r>
            <a:r>
              <a:rPr lang="en-US" sz="3100" b="0" dirty="0" smtClean="0">
                <a:solidFill>
                  <a:prstClr val="black"/>
                </a:solidFill>
              </a:rPr>
              <a:t>/</a:t>
            </a:r>
            <a:r>
              <a:rPr lang="el-GR" sz="3100" b="0" dirty="0">
                <a:solidFill>
                  <a:prstClr val="black"/>
                </a:solidFill>
              </a:rPr>
              <a:t>8</a:t>
            </a:r>
            <a:r>
              <a:rPr lang="en-US" sz="3100" b="0" dirty="0">
                <a:solidFill>
                  <a:prstClr val="black"/>
                </a:solidFill>
              </a:rPr>
              <a:t>)</a:t>
            </a:r>
            <a:endParaRPr lang="el-GR" dirty="0"/>
          </a:p>
        </p:txBody>
      </p:sp>
      <p:sp>
        <p:nvSpPr>
          <p:cNvPr id="3" name="Content Placeholder 2"/>
          <p:cNvSpPr>
            <a:spLocks noGrp="1"/>
          </p:cNvSpPr>
          <p:nvPr>
            <p:ph idx="1"/>
          </p:nvPr>
        </p:nvSpPr>
        <p:spPr>
          <a:xfrm>
            <a:off x="457200" y="1196752"/>
            <a:ext cx="8229600" cy="5661248"/>
          </a:xfrm>
        </p:spPr>
        <p:txBody>
          <a:bodyPr>
            <a:normAutofit fontScale="92500" lnSpcReduction="10000"/>
          </a:bodyPr>
          <a:lstStyle/>
          <a:p>
            <a:pPr marL="0" indent="0">
              <a:lnSpc>
                <a:spcPct val="120000"/>
              </a:lnSpc>
              <a:spcBef>
                <a:spcPts val="0"/>
              </a:spcBef>
              <a:buNone/>
            </a:pPr>
            <a:r>
              <a:rPr lang="el-GR" sz="2400" b="1" dirty="0" smtClean="0">
                <a:solidFill>
                  <a:schemeClr val="tx2"/>
                </a:solidFill>
              </a:rPr>
              <a:t>Ακτινοθεραπεία</a:t>
            </a:r>
            <a:endParaRPr lang="el-GR" sz="2400" b="1" dirty="0">
              <a:solidFill>
                <a:schemeClr val="tx2"/>
              </a:solidFill>
            </a:endParaRPr>
          </a:p>
          <a:p>
            <a:pPr>
              <a:lnSpc>
                <a:spcPct val="120000"/>
              </a:lnSpc>
              <a:spcBef>
                <a:spcPts val="0"/>
              </a:spcBef>
            </a:pPr>
            <a:r>
              <a:rPr lang="el-GR" sz="2400" dirty="0" smtClean="0"/>
              <a:t>Η μεμονωμένη </a:t>
            </a:r>
            <a:r>
              <a:rPr lang="el-GR" sz="2400" dirty="0"/>
              <a:t>ακτινοθεραπεία αποτελεί τη </a:t>
            </a:r>
            <a:r>
              <a:rPr lang="el-GR" sz="2400" dirty="0" smtClean="0"/>
              <a:t>θεραπεία </a:t>
            </a:r>
            <a:r>
              <a:rPr lang="el-GR" sz="2400" dirty="0"/>
              <a:t>εκλογής για </a:t>
            </a:r>
            <a:r>
              <a:rPr lang="el-GR" sz="2400" dirty="0" smtClean="0"/>
              <a:t>συμπιεστικά φαινόμενα του νωτιαίου μυελού οφειλόμενα </a:t>
            </a:r>
            <a:r>
              <a:rPr lang="el-GR" sz="2400" dirty="0"/>
              <a:t>σε </a:t>
            </a:r>
            <a:r>
              <a:rPr lang="el-GR" sz="2400" dirty="0" smtClean="0"/>
              <a:t>ακτινοευαίσθητο </a:t>
            </a:r>
            <a:r>
              <a:rPr lang="el-GR" sz="2400" dirty="0"/>
              <a:t>όγκο.</a:t>
            </a:r>
          </a:p>
          <a:p>
            <a:pPr>
              <a:lnSpc>
                <a:spcPct val="120000"/>
              </a:lnSpc>
              <a:spcBef>
                <a:spcPts val="0"/>
              </a:spcBef>
            </a:pPr>
            <a:r>
              <a:rPr lang="el-GR" sz="2400" dirty="0" smtClean="0"/>
              <a:t>Είναι </a:t>
            </a:r>
            <a:r>
              <a:rPr lang="el-GR" sz="2400" dirty="0"/>
              <a:t>καλά ανεκτή με ελάχιστες </a:t>
            </a:r>
            <a:r>
              <a:rPr lang="el-GR" sz="2400" dirty="0" smtClean="0"/>
              <a:t>ανεπιθύμητες ενέργειες.</a:t>
            </a:r>
            <a:endParaRPr lang="el-GR" sz="2400" dirty="0"/>
          </a:p>
          <a:p>
            <a:pPr>
              <a:lnSpc>
                <a:spcPct val="120000"/>
              </a:lnSpc>
              <a:spcBef>
                <a:spcPts val="0"/>
              </a:spcBef>
            </a:pPr>
            <a:r>
              <a:rPr lang="el-GR" sz="2400" dirty="0" smtClean="0"/>
              <a:t>Η </a:t>
            </a:r>
            <a:r>
              <a:rPr lang="el-GR" sz="2400" dirty="0"/>
              <a:t>θεραπεία θα πρέπει να άρχεται το γρηγορότερα δυνατόν από την επιβεβαίωση της διάγνωσης.</a:t>
            </a:r>
          </a:p>
          <a:p>
            <a:pPr>
              <a:lnSpc>
                <a:spcPct val="120000"/>
              </a:lnSpc>
              <a:spcBef>
                <a:spcPts val="0"/>
              </a:spcBef>
            </a:pPr>
            <a:r>
              <a:rPr lang="el-GR" sz="2400" dirty="0" smtClean="0"/>
              <a:t>Η </a:t>
            </a:r>
            <a:r>
              <a:rPr lang="el-GR" sz="2400" dirty="0"/>
              <a:t>συνιστώμενη δόση είναι 3000-4000 cGy χορηγούμενη </a:t>
            </a:r>
            <a:r>
              <a:rPr lang="el-GR" sz="2400" dirty="0" smtClean="0"/>
              <a:t>επίΓ </a:t>
            </a:r>
            <a:r>
              <a:rPr lang="el-GR" sz="2400" dirty="0"/>
              <a:t>2-4 εβδομάδες.</a:t>
            </a:r>
          </a:p>
          <a:p>
            <a:pPr>
              <a:lnSpc>
                <a:spcPct val="120000"/>
              </a:lnSpc>
              <a:spcBef>
                <a:spcPts val="0"/>
              </a:spcBef>
            </a:pPr>
            <a:r>
              <a:rPr lang="el-GR" sz="2400" dirty="0" smtClean="0"/>
              <a:t>Η </a:t>
            </a:r>
            <a:r>
              <a:rPr lang="el-GR" sz="2400" dirty="0" smtClean="0"/>
              <a:t>υπερκλασματοποίηση</a:t>
            </a:r>
            <a:r>
              <a:rPr lang="el-GR" sz="2400" dirty="0" smtClean="0"/>
              <a:t> </a:t>
            </a:r>
            <a:r>
              <a:rPr lang="el-GR" sz="2400" dirty="0"/>
              <a:t>είναι συχνή, καθώς οι μεγαλύτερες </a:t>
            </a:r>
            <a:r>
              <a:rPr lang="el-GR" sz="2400" dirty="0" smtClean="0"/>
              <a:t>δόσεις προκαλούν </a:t>
            </a:r>
            <a:r>
              <a:rPr lang="el-GR" sz="2400" dirty="0"/>
              <a:t>ταχύτερη καταστροφή των κυττάρων και είναι </a:t>
            </a:r>
            <a:r>
              <a:rPr lang="el-GR" sz="2400" dirty="0" smtClean="0"/>
              <a:t>περισσότερο αποτελεσματικές </a:t>
            </a:r>
            <a:r>
              <a:rPr lang="el-GR" sz="2400" dirty="0"/>
              <a:t>σε κύτταρα π</a:t>
            </a:r>
            <a:r>
              <a:rPr lang="el-GR" sz="2400" dirty="0" smtClean="0"/>
              <a:t>ου </a:t>
            </a:r>
            <a:r>
              <a:rPr lang="el-GR" sz="2400" dirty="0"/>
              <a:t>επανοξυγώνονται, σημαντικό στοιχείο στην περίπτωση στερεών </a:t>
            </a:r>
            <a:r>
              <a:rPr lang="el-GR" sz="2400" dirty="0" smtClean="0"/>
              <a:t>όγκων </a:t>
            </a:r>
            <a:r>
              <a:rPr lang="el-GR" sz="2400" dirty="0"/>
              <a:t>των </a:t>
            </a:r>
            <a:r>
              <a:rPr lang="el-GR" sz="2400" dirty="0" smtClean="0"/>
              <a:t>οποίων </a:t>
            </a:r>
            <a:r>
              <a:rPr lang="el-GR" sz="2400" dirty="0"/>
              <a:t>ο </a:t>
            </a:r>
            <a:r>
              <a:rPr lang="el-GR" sz="2400" dirty="0" smtClean="0"/>
              <a:t>πυρήνας </a:t>
            </a:r>
            <a:r>
              <a:rPr lang="el-GR" sz="2400" dirty="0"/>
              <a:t>είναι </a:t>
            </a:r>
            <a:r>
              <a:rPr lang="el-GR" sz="2400" dirty="0" smtClean="0"/>
              <a:t>υποξαιμικός.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1148840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Συμπιεστικά φαινόμενα στο νωτιαίο μυελό: Αντιμετώπιση </a:t>
            </a:r>
            <a:r>
              <a:rPr lang="en-US" sz="3100" b="0" dirty="0" smtClean="0">
                <a:solidFill>
                  <a:prstClr val="black"/>
                </a:solidFill>
              </a:rPr>
              <a:t>(</a:t>
            </a:r>
            <a:r>
              <a:rPr lang="el-GR" sz="3100" b="0" dirty="0" smtClean="0">
                <a:solidFill>
                  <a:prstClr val="black"/>
                </a:solidFill>
              </a:rPr>
              <a:t>5</a:t>
            </a:r>
            <a:r>
              <a:rPr lang="en-US" sz="3100" b="0" dirty="0" smtClean="0">
                <a:solidFill>
                  <a:prstClr val="black"/>
                </a:solidFill>
              </a:rPr>
              <a:t>/</a:t>
            </a:r>
            <a:r>
              <a:rPr lang="el-GR" sz="3100" b="0" dirty="0">
                <a:solidFill>
                  <a:prstClr val="black"/>
                </a:solidFill>
              </a:rPr>
              <a:t>8</a:t>
            </a:r>
            <a:r>
              <a:rPr lang="en-US" sz="3100" b="0" dirty="0">
                <a:solidFill>
                  <a:prstClr val="black"/>
                </a:solidFill>
              </a:rPr>
              <a:t>)</a:t>
            </a:r>
            <a:endParaRPr lang="el-GR" dirty="0"/>
          </a:p>
        </p:txBody>
      </p:sp>
      <p:sp>
        <p:nvSpPr>
          <p:cNvPr id="3" name="Content Placeholder 2"/>
          <p:cNvSpPr>
            <a:spLocks noGrp="1"/>
          </p:cNvSpPr>
          <p:nvPr>
            <p:ph idx="1"/>
          </p:nvPr>
        </p:nvSpPr>
        <p:spPr/>
        <p:txBody>
          <a:bodyPr>
            <a:normAutofit/>
          </a:bodyPr>
          <a:lstStyle/>
          <a:p>
            <a:pPr marL="0" indent="0">
              <a:lnSpc>
                <a:spcPct val="120000"/>
              </a:lnSpc>
              <a:spcBef>
                <a:spcPts val="0"/>
              </a:spcBef>
              <a:buNone/>
            </a:pPr>
            <a:r>
              <a:rPr lang="el-GR" sz="2200" b="1" dirty="0" smtClean="0">
                <a:solidFill>
                  <a:schemeClr val="tx2"/>
                </a:solidFill>
              </a:rPr>
              <a:t>Ακτινοθεραπεία</a:t>
            </a:r>
            <a:endParaRPr lang="el-GR" sz="2200" b="1" dirty="0">
              <a:solidFill>
                <a:schemeClr val="tx2"/>
              </a:solidFill>
            </a:endParaRPr>
          </a:p>
          <a:p>
            <a:pPr>
              <a:lnSpc>
                <a:spcPct val="120000"/>
              </a:lnSpc>
              <a:spcBef>
                <a:spcPts val="0"/>
              </a:spcBef>
            </a:pPr>
            <a:r>
              <a:rPr lang="el-GR" sz="2200" dirty="0" smtClean="0"/>
              <a:t>Το πεδίο </a:t>
            </a:r>
            <a:r>
              <a:rPr lang="el-GR" sz="2200" dirty="0"/>
              <a:t>θεραπείας ενσωματώνει τα σώματα των δυο σπονδύλων πάνω και κάτω από το σημείο συμπίεσης του νωτιαίου μυελού, αλλά μπορεί να τροποποιηθεί στην περίπτωση ύπαρξης πολλαπλών εστιών.</a:t>
            </a:r>
          </a:p>
          <a:p>
            <a:pPr>
              <a:lnSpc>
                <a:spcPct val="120000"/>
              </a:lnSpc>
              <a:spcBef>
                <a:spcPts val="0"/>
              </a:spcBef>
            </a:pPr>
            <a:r>
              <a:rPr lang="el-GR" sz="2200" dirty="0" smtClean="0"/>
              <a:t>Με </a:t>
            </a:r>
            <a:r>
              <a:rPr lang="el-GR" sz="2200" dirty="0"/>
              <a:t>την ακτινοθεραπεία ποσοστό μεγαλύτερο από:</a:t>
            </a:r>
          </a:p>
          <a:p>
            <a:pPr lvl="1">
              <a:lnSpc>
                <a:spcPct val="120000"/>
              </a:lnSpc>
              <a:spcBef>
                <a:spcPts val="0"/>
              </a:spcBef>
            </a:pPr>
            <a:r>
              <a:rPr lang="el-GR" sz="2200" dirty="0" smtClean="0"/>
              <a:t>70</a:t>
            </a:r>
            <a:r>
              <a:rPr lang="el-GR" sz="2200" dirty="0"/>
              <a:t>% όσων ήταν περιπατητικοί κατά την έναρξη της θεραπείας, πιθανά να διατηρήσουν την δυνατότητα βάδισης</a:t>
            </a:r>
          </a:p>
          <a:p>
            <a:pPr lvl="1">
              <a:lnSpc>
                <a:spcPct val="120000"/>
              </a:lnSpc>
              <a:spcBef>
                <a:spcPts val="0"/>
              </a:spcBef>
            </a:pPr>
            <a:r>
              <a:rPr lang="el-GR" sz="2200" dirty="0" smtClean="0"/>
              <a:t>35</a:t>
            </a:r>
            <a:r>
              <a:rPr lang="el-GR" sz="2200" dirty="0"/>
              <a:t>% όσων είχαν παραπάρεση πιθανά να επανακτήσουν τη δυνατότητα βάδισης</a:t>
            </a:r>
          </a:p>
          <a:p>
            <a:pPr lvl="1">
              <a:lnSpc>
                <a:spcPct val="120000"/>
              </a:lnSpc>
              <a:spcBef>
                <a:spcPts val="0"/>
              </a:spcBef>
            </a:pPr>
            <a:r>
              <a:rPr lang="el-GR" sz="2200" dirty="0" smtClean="0"/>
              <a:t>5</a:t>
            </a:r>
            <a:r>
              <a:rPr lang="el-GR" sz="2200" dirty="0"/>
              <a:t>% όσων ήταν πλήρως παραπληγικοί πιθανά να </a:t>
            </a:r>
            <a:r>
              <a:rPr lang="el-GR" sz="2200" dirty="0" smtClean="0"/>
              <a:t>επανακτήσουν </a:t>
            </a:r>
            <a:r>
              <a:rPr lang="el-GR" sz="2200" dirty="0"/>
              <a:t>τη δυνατότητα βάδισης</a:t>
            </a:r>
          </a:p>
          <a:p>
            <a:pPr marL="0" indent="0">
              <a:lnSpc>
                <a:spcPct val="120000"/>
              </a:lnSpc>
              <a:spcBef>
                <a:spcPts val="0"/>
              </a:spcBef>
              <a:buNone/>
            </a:pPr>
            <a:endParaRPr lang="el-GR"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910187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Συμπιεστικά φαινόμενα στο νωτιαίο μυελό: </a:t>
            </a:r>
            <a:r>
              <a:rPr lang="el-GR" dirty="0" smtClean="0"/>
              <a:t>Αντιμετώπιση </a:t>
            </a:r>
            <a:r>
              <a:rPr lang="en-US" sz="3100" b="0" dirty="0" smtClean="0">
                <a:solidFill>
                  <a:prstClr val="black"/>
                </a:solidFill>
              </a:rPr>
              <a:t>(</a:t>
            </a:r>
            <a:r>
              <a:rPr lang="el-GR" sz="3100" b="0" dirty="0" smtClean="0">
                <a:solidFill>
                  <a:prstClr val="black"/>
                </a:solidFill>
              </a:rPr>
              <a:t>6</a:t>
            </a:r>
            <a:r>
              <a:rPr lang="en-US" sz="3100" b="0" dirty="0" smtClean="0">
                <a:solidFill>
                  <a:prstClr val="black"/>
                </a:solidFill>
              </a:rPr>
              <a:t>/</a:t>
            </a:r>
            <a:r>
              <a:rPr lang="el-GR" sz="3100" b="0" dirty="0">
                <a:solidFill>
                  <a:prstClr val="black"/>
                </a:solidFill>
              </a:rPr>
              <a:t>8</a:t>
            </a:r>
            <a:r>
              <a:rPr lang="en-US" sz="3100" b="0" dirty="0">
                <a:solidFill>
                  <a:prstClr val="black"/>
                </a:solidFill>
              </a:rPr>
              <a:t>)</a:t>
            </a:r>
            <a:endParaRPr lang="el-GR" dirty="0"/>
          </a:p>
        </p:txBody>
      </p:sp>
      <p:sp>
        <p:nvSpPr>
          <p:cNvPr id="3" name="Content Placeholder 2"/>
          <p:cNvSpPr>
            <a:spLocks noGrp="1"/>
          </p:cNvSpPr>
          <p:nvPr>
            <p:ph idx="1"/>
          </p:nvPr>
        </p:nvSpPr>
        <p:spPr/>
        <p:txBody>
          <a:bodyPr>
            <a:noAutofit/>
          </a:bodyPr>
          <a:lstStyle/>
          <a:p>
            <a:pPr marL="0" indent="0">
              <a:buNone/>
            </a:pPr>
            <a:r>
              <a:rPr lang="el-GR" sz="2400" b="1" dirty="0" smtClean="0">
                <a:solidFill>
                  <a:schemeClr val="tx2"/>
                </a:solidFill>
              </a:rPr>
              <a:t>Χειρουργική επέμβαση </a:t>
            </a:r>
            <a:endParaRPr lang="el-GR" sz="2400" b="1" dirty="0">
              <a:solidFill>
                <a:schemeClr val="tx2"/>
              </a:solidFill>
            </a:endParaRPr>
          </a:p>
          <a:p>
            <a:r>
              <a:rPr lang="el-GR" sz="2400" dirty="0" smtClean="0"/>
              <a:t>Στο παρελθόν </a:t>
            </a:r>
            <a:r>
              <a:rPr lang="el-GR" sz="2400" dirty="0"/>
              <a:t>τη χειρουργική </a:t>
            </a:r>
            <a:r>
              <a:rPr lang="el-GR" sz="2400" dirty="0" smtClean="0"/>
              <a:t>θεραπεία συνιστούσε </a:t>
            </a:r>
            <a:r>
              <a:rPr lang="el-GR" sz="2400" dirty="0"/>
              <a:t>η </a:t>
            </a:r>
            <a:r>
              <a:rPr lang="el-GR" sz="2400" dirty="0" smtClean="0"/>
              <a:t>πεταλεκτομή</a:t>
            </a:r>
            <a:r>
              <a:rPr lang="el-GR" sz="2400" dirty="0"/>
              <a:t>, η </a:t>
            </a:r>
            <a:r>
              <a:rPr lang="el-GR" sz="2400" dirty="0" smtClean="0"/>
              <a:t>οποία επέτρεπε αποσυμπίεση </a:t>
            </a:r>
            <a:r>
              <a:rPr lang="el-GR" sz="2400" dirty="0"/>
              <a:t>και υποχώρηση του οιδήματος, αλλά δεν </a:t>
            </a:r>
            <a:r>
              <a:rPr lang="el-GR" sz="2400" dirty="0" smtClean="0"/>
              <a:t>αποκαθιστούσε </a:t>
            </a:r>
            <a:r>
              <a:rPr lang="el-GR" sz="2400" dirty="0"/>
              <a:t>τη σταθερότητα της σπονδυλικής στήλης.</a:t>
            </a:r>
          </a:p>
          <a:p>
            <a:r>
              <a:rPr lang="el-GR" sz="2400" dirty="0" smtClean="0"/>
              <a:t>Οι πρόσφατες </a:t>
            </a:r>
            <a:r>
              <a:rPr lang="el-GR" sz="2400" dirty="0"/>
              <a:t>καινοτομίες βασίζονται στην </a:t>
            </a:r>
            <a:r>
              <a:rPr lang="el-GR" sz="2400" dirty="0" smtClean="0"/>
              <a:t>εντόπιση του </a:t>
            </a:r>
            <a:r>
              <a:rPr lang="el-GR" sz="2400" dirty="0"/>
              <a:t>όγκου και οι όγκοι π</a:t>
            </a:r>
            <a:r>
              <a:rPr lang="el-GR" sz="2400" dirty="0" smtClean="0"/>
              <a:t>ου </a:t>
            </a:r>
            <a:r>
              <a:rPr lang="el-GR" sz="2400" dirty="0"/>
              <a:t>βρίσκονται έμπροσθεν της σπονδυλικής στήλης αντιμετωπίζονται με εξαίρεση του σπονδυλικού σώματος, ενώ εκείνοι όπισθεν της με </a:t>
            </a:r>
            <a:r>
              <a:rPr lang="el-GR" sz="2400" dirty="0" smtClean="0"/>
              <a:t>πεταλεκτομή</a:t>
            </a:r>
            <a:r>
              <a:rPr lang="el-GR" sz="2400" dirty="0"/>
              <a:t>.</a:t>
            </a:r>
          </a:p>
          <a:p>
            <a:r>
              <a:rPr lang="el-GR" sz="2400" dirty="0" smtClean="0"/>
              <a:t>Ενδείκνυται </a:t>
            </a:r>
            <a:r>
              <a:rPr lang="el-GR" sz="2400" dirty="0"/>
              <a:t>μόνο σε συγκεκριμένες ομάδες εξαιτίας της σημαντικής θνητότητας που σχετίζεται με την επέμβαση σε άτομα με προχωρημένο καρκίνο.</a:t>
            </a:r>
          </a:p>
          <a:p>
            <a:pPr marL="0" indent="0">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1104189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Συμπιεστικά φαινόμενα στο νωτιαίο μυελό: </a:t>
            </a:r>
            <a:r>
              <a:rPr lang="el-GR" dirty="0" smtClean="0"/>
              <a:t>Αντιμετώπιση </a:t>
            </a:r>
            <a:r>
              <a:rPr lang="en-US" sz="3100" b="0" dirty="0" smtClean="0">
                <a:solidFill>
                  <a:prstClr val="black"/>
                </a:solidFill>
              </a:rPr>
              <a:t>(</a:t>
            </a:r>
            <a:r>
              <a:rPr lang="el-GR" sz="3100" b="0" dirty="0" smtClean="0">
                <a:solidFill>
                  <a:prstClr val="black"/>
                </a:solidFill>
              </a:rPr>
              <a:t>7</a:t>
            </a:r>
            <a:r>
              <a:rPr lang="en-US" sz="3100" b="0" dirty="0" smtClean="0">
                <a:solidFill>
                  <a:prstClr val="black"/>
                </a:solidFill>
              </a:rPr>
              <a:t>/</a:t>
            </a:r>
            <a:r>
              <a:rPr lang="el-GR" sz="3100" b="0" dirty="0">
                <a:solidFill>
                  <a:prstClr val="black"/>
                </a:solidFill>
              </a:rPr>
              <a:t>8</a:t>
            </a:r>
            <a:r>
              <a:rPr lang="en-US" sz="3100" b="0" dirty="0">
                <a:solidFill>
                  <a:prstClr val="black"/>
                </a:solidFill>
              </a:rPr>
              <a:t>)</a:t>
            </a:r>
            <a:endParaRPr lang="el-GR" dirty="0"/>
          </a:p>
        </p:txBody>
      </p:sp>
      <p:sp>
        <p:nvSpPr>
          <p:cNvPr id="3" name="Content Placeholder 2"/>
          <p:cNvSpPr>
            <a:spLocks noGrp="1"/>
          </p:cNvSpPr>
          <p:nvPr>
            <p:ph idx="1"/>
          </p:nvPr>
        </p:nvSpPr>
        <p:spPr>
          <a:xfrm>
            <a:off x="457200" y="1196752"/>
            <a:ext cx="8229600" cy="5544616"/>
          </a:xfrm>
        </p:spPr>
        <p:txBody>
          <a:bodyPr>
            <a:noAutofit/>
          </a:bodyPr>
          <a:lstStyle/>
          <a:p>
            <a:pPr marL="0" indent="0">
              <a:spcBef>
                <a:spcPts val="0"/>
              </a:spcBef>
              <a:buNone/>
            </a:pPr>
            <a:r>
              <a:rPr lang="el-GR" sz="2400" b="1" dirty="0" smtClean="0">
                <a:solidFill>
                  <a:schemeClr val="tx2"/>
                </a:solidFill>
              </a:rPr>
              <a:t>Χειρουργική επέμβαση </a:t>
            </a:r>
            <a:endParaRPr lang="el-GR" sz="2400" b="1" dirty="0">
              <a:solidFill>
                <a:schemeClr val="tx2"/>
              </a:solidFill>
            </a:endParaRPr>
          </a:p>
          <a:p>
            <a:pPr>
              <a:spcBef>
                <a:spcPts val="0"/>
              </a:spcBef>
            </a:pPr>
            <a:r>
              <a:rPr lang="el-GR" sz="2400" dirty="0" smtClean="0"/>
              <a:t>Η </a:t>
            </a:r>
            <a:r>
              <a:rPr lang="el-GR" sz="2400" dirty="0"/>
              <a:t>χειρουργική επέμβαση θα πρέπει να εφαρμόζεται:</a:t>
            </a:r>
          </a:p>
          <a:p>
            <a:pPr lvl="1">
              <a:spcBef>
                <a:spcPts val="0"/>
              </a:spcBef>
            </a:pPr>
            <a:r>
              <a:rPr lang="el-GR" sz="2400" dirty="0" smtClean="0"/>
              <a:t>σε </a:t>
            </a:r>
            <a:r>
              <a:rPr lang="el-GR" sz="2400" dirty="0"/>
              <a:t>αλλοιώσεις στην ανώτερη αυχενική μοίρα με αυξημένο κίνδυνο αναπνευστικής δυσχέρειας</a:t>
            </a:r>
          </a:p>
          <a:p>
            <a:pPr lvl="1">
              <a:spcBef>
                <a:spcPts val="0"/>
              </a:spcBef>
            </a:pPr>
            <a:r>
              <a:rPr lang="el-GR" sz="2400" dirty="0" smtClean="0"/>
              <a:t>στην </a:t>
            </a:r>
            <a:r>
              <a:rPr lang="el-GR" sz="2400" dirty="0"/>
              <a:t>περίπτωση παθολογικού κατάγματος, ή αστάθειας της σπονδυλικής στήλης</a:t>
            </a:r>
          </a:p>
          <a:p>
            <a:pPr lvl="1">
              <a:spcBef>
                <a:spcPts val="0"/>
              </a:spcBef>
            </a:pPr>
            <a:r>
              <a:rPr lang="el-GR" sz="2400" dirty="0" smtClean="0"/>
              <a:t>σε </a:t>
            </a:r>
            <a:r>
              <a:rPr lang="el-GR" sz="2400" dirty="0"/>
              <a:t>ακτινοάντοχους όγκους</a:t>
            </a:r>
          </a:p>
          <a:p>
            <a:pPr lvl="1">
              <a:spcBef>
                <a:spcPts val="0"/>
              </a:spcBef>
            </a:pPr>
            <a:r>
              <a:rPr lang="el-GR" sz="2400" dirty="0" smtClean="0"/>
              <a:t>σε </a:t>
            </a:r>
            <a:r>
              <a:rPr lang="el-GR" sz="2400" dirty="0"/>
              <a:t>περιοχές της σπονδυλικής στήλης που έχουν ακτινοβοληθεί στο παρελθόν</a:t>
            </a:r>
          </a:p>
          <a:p>
            <a:pPr lvl="1">
              <a:spcBef>
                <a:spcPts val="0"/>
              </a:spcBef>
            </a:pPr>
            <a:r>
              <a:rPr lang="el-GR" sz="2400" dirty="0" smtClean="0"/>
              <a:t>σε </a:t>
            </a:r>
            <a:r>
              <a:rPr lang="el-GR" sz="2400" dirty="0"/>
              <a:t>περιπτώσεις προόδου της νόσου κατά τη διάρκεια της ακτινοθεραπείας</a:t>
            </a:r>
          </a:p>
          <a:p>
            <a:pPr lvl="1">
              <a:spcBef>
                <a:spcPts val="0"/>
              </a:spcBef>
            </a:pPr>
            <a:r>
              <a:rPr lang="el-GR" sz="2400" dirty="0" smtClean="0"/>
              <a:t>όταν </a:t>
            </a:r>
            <a:r>
              <a:rPr lang="el-GR" sz="2400" dirty="0"/>
              <a:t>απαιτείται ιστολογική διάγνωση εφόσον </a:t>
            </a:r>
            <a:r>
              <a:rPr lang="el-GR" sz="2400" dirty="0" smtClean="0"/>
              <a:t>είναι άγνωστη </a:t>
            </a:r>
            <a:r>
              <a:rPr lang="el-GR" sz="2400" dirty="0"/>
              <a:t>η </a:t>
            </a:r>
            <a:r>
              <a:rPr lang="el-GR" sz="2400" dirty="0" smtClean="0"/>
              <a:t>πρωτοπαθής </a:t>
            </a:r>
            <a:r>
              <a:rPr lang="el-GR" sz="2400" dirty="0"/>
              <a:t>εστία του </a:t>
            </a:r>
            <a:r>
              <a:rPr lang="el-GR" sz="2400" dirty="0" smtClean="0"/>
              <a:t>όγκου</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693196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Συμπιεστικά φαινόμενα στο νωτιαίο μυελό: </a:t>
            </a:r>
            <a:r>
              <a:rPr lang="el-GR" dirty="0" smtClean="0"/>
              <a:t>Αντιμετώπιση </a:t>
            </a:r>
            <a:r>
              <a:rPr lang="en-US" sz="3100" b="0" dirty="0" smtClean="0">
                <a:solidFill>
                  <a:prstClr val="black"/>
                </a:solidFill>
              </a:rPr>
              <a:t>(</a:t>
            </a:r>
            <a:r>
              <a:rPr lang="el-GR" sz="3100" b="0" dirty="0" smtClean="0">
                <a:solidFill>
                  <a:prstClr val="black"/>
                </a:solidFill>
              </a:rPr>
              <a:t>8</a:t>
            </a:r>
            <a:r>
              <a:rPr lang="en-US" sz="3100" b="0" dirty="0" smtClean="0">
                <a:solidFill>
                  <a:prstClr val="black"/>
                </a:solidFill>
              </a:rPr>
              <a:t>/</a:t>
            </a:r>
            <a:r>
              <a:rPr lang="el-GR" sz="3100" b="0" dirty="0">
                <a:solidFill>
                  <a:prstClr val="black"/>
                </a:solidFill>
              </a:rPr>
              <a:t>8</a:t>
            </a:r>
            <a:r>
              <a:rPr lang="en-US" sz="3100" b="0" dirty="0">
                <a:solidFill>
                  <a:prstClr val="black"/>
                </a:solidFill>
              </a:rPr>
              <a:t>)</a:t>
            </a:r>
            <a:endParaRPr lang="el-GR" dirty="0"/>
          </a:p>
        </p:txBody>
      </p:sp>
      <p:sp>
        <p:nvSpPr>
          <p:cNvPr id="3" name="Content Placeholder 2"/>
          <p:cNvSpPr>
            <a:spLocks noGrp="1"/>
          </p:cNvSpPr>
          <p:nvPr>
            <p:ph idx="1"/>
          </p:nvPr>
        </p:nvSpPr>
        <p:spPr/>
        <p:txBody>
          <a:bodyPr>
            <a:noAutofit/>
          </a:bodyPr>
          <a:lstStyle/>
          <a:p>
            <a:pPr marL="0" indent="0">
              <a:spcBef>
                <a:spcPts val="0"/>
              </a:spcBef>
              <a:buNone/>
            </a:pPr>
            <a:r>
              <a:rPr lang="el-GR" sz="2400" b="1" dirty="0" smtClean="0">
                <a:solidFill>
                  <a:schemeClr val="tx2"/>
                </a:solidFill>
              </a:rPr>
              <a:t>Χειρουργική επέμβαση </a:t>
            </a:r>
            <a:endParaRPr lang="el-GR" sz="2400" b="1" dirty="0">
              <a:solidFill>
                <a:schemeClr val="tx2"/>
              </a:solidFill>
            </a:endParaRPr>
          </a:p>
          <a:p>
            <a:pPr>
              <a:spcBef>
                <a:spcPts val="0"/>
              </a:spcBef>
            </a:pPr>
            <a:r>
              <a:rPr lang="el-GR" sz="2400" dirty="0" smtClean="0"/>
              <a:t>Εάν </a:t>
            </a:r>
            <a:r>
              <a:rPr lang="el-GR" sz="2400" dirty="0"/>
              <a:t>ένας ασθενής είναι σχετικά αδύνατος και η νόσος εντοπίζεται έμπροσθεν της σπονδυλικής στήλης έχει πιθανότητα 80% να γίνει περιπατητικός μετά από μια πρόσθιας προσέγγισης χειρουργική επέμβαση.</a:t>
            </a:r>
          </a:p>
          <a:p>
            <a:pPr>
              <a:spcBef>
                <a:spcPts val="0"/>
              </a:spcBef>
            </a:pPr>
            <a:r>
              <a:rPr lang="el-GR" sz="2400" dirty="0" smtClean="0"/>
              <a:t>Μ </a:t>
            </a:r>
            <a:r>
              <a:rPr lang="el-GR" sz="2400" dirty="0"/>
              <a:t>μετεγχειρητική ακτινοβολία πιθανά να βελτιώσει τον </a:t>
            </a:r>
            <a:r>
              <a:rPr lang="el-GR" sz="2400" dirty="0" smtClean="0"/>
              <a:t>τοπικό </a:t>
            </a:r>
            <a:r>
              <a:rPr lang="el-GR" sz="2400" dirty="0"/>
              <a:t>έλεγχο.</a:t>
            </a:r>
          </a:p>
          <a:p>
            <a:pPr marL="0" indent="0">
              <a:spcBef>
                <a:spcPts val="0"/>
              </a:spcBef>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1922540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Σύνδρομο άνω κοίλης φλέβας (ΣΑΚΦ) </a:t>
            </a:r>
            <a:r>
              <a:rPr lang="en-US" sz="2800" b="0" dirty="0" smtClean="0">
                <a:solidFill>
                  <a:prstClr val="black"/>
                </a:solidFill>
              </a:rPr>
              <a:t>(</a:t>
            </a:r>
            <a:r>
              <a:rPr lang="el-GR" sz="2800" b="0" dirty="0" smtClean="0">
                <a:solidFill>
                  <a:prstClr val="black"/>
                </a:solidFill>
              </a:rPr>
              <a:t>1</a:t>
            </a:r>
            <a:r>
              <a:rPr lang="en-US" sz="2800" b="0" dirty="0" smtClean="0">
                <a:solidFill>
                  <a:prstClr val="black"/>
                </a:solidFill>
              </a:rPr>
              <a:t>/</a:t>
            </a:r>
            <a:r>
              <a:rPr lang="el-GR" sz="2800" b="0" dirty="0" smtClean="0">
                <a:solidFill>
                  <a:prstClr val="black"/>
                </a:solidFill>
              </a:rPr>
              <a:t>2</a:t>
            </a:r>
            <a:r>
              <a:rPr lang="en-US" sz="2800" b="0" dirty="0" smtClean="0">
                <a:solidFill>
                  <a:prstClr val="black"/>
                </a:solidFill>
              </a:rPr>
              <a:t>)</a:t>
            </a:r>
            <a:endParaRPr lang="el-GR" dirty="0"/>
          </a:p>
        </p:txBody>
      </p:sp>
      <p:sp>
        <p:nvSpPr>
          <p:cNvPr id="3" name="Content Placeholder 2"/>
          <p:cNvSpPr>
            <a:spLocks noGrp="1"/>
          </p:cNvSpPr>
          <p:nvPr>
            <p:ph idx="1"/>
          </p:nvPr>
        </p:nvSpPr>
        <p:spPr/>
        <p:txBody>
          <a:bodyPr>
            <a:normAutofit/>
          </a:bodyPr>
          <a:lstStyle/>
          <a:p>
            <a:r>
              <a:rPr lang="el-GR" sz="2400" dirty="0" smtClean="0"/>
              <a:t>Το ΣΑΚΦ είναι μια σπάνια αλλά επίπονη &amp; δυνητικά απειλητική για τη ζωή επιπλοκή συγκεκριμένων κακοήθων νεοπλασιών.</a:t>
            </a:r>
          </a:p>
          <a:p>
            <a:r>
              <a:rPr lang="el-GR" sz="2400" dirty="0" smtClean="0"/>
              <a:t>Εκδηλώνεται σε ποσοστό 3-8% των ασθενών με καρκίνο και είναι μια επείγουσα κατάσταση. Εφόσον παραμείνει χωρίς θεραπεία είναι δυνατόν να συμβούν απειλητικές για τη ζωή επιπλοκές, όπως η απόφραξη των αεροφόρων οδών.</a:t>
            </a:r>
          </a:p>
          <a:p>
            <a:r>
              <a:rPr lang="el-GR" sz="2400" dirty="0" smtClean="0"/>
              <a:t>Η έγκαιρη διάγνωση και οι θεραπευτικές παρεμβάσεις είναι σημαντικές, όχι μόνο για την πρόληψη των απειλητικών για τη ζωή επιπλοκών, αλλά και για τη διατήρηση της ποιότητας ζωής του ατόμου.</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2056078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smtClean="0"/>
              <a:t>Συμπιεστικά φαινόμενα στο νωτιαίο μυελό</a:t>
            </a:r>
            <a:r>
              <a:rPr lang="en-US" dirty="0"/>
              <a:t> </a:t>
            </a:r>
            <a:r>
              <a:rPr lang="en-US" sz="3100" b="0" dirty="0"/>
              <a:t>(1/2)</a:t>
            </a:r>
            <a:endParaRPr lang="el-GR" sz="3100" b="0" dirty="0"/>
          </a:p>
        </p:txBody>
      </p:sp>
      <p:sp>
        <p:nvSpPr>
          <p:cNvPr id="3" name="Content Placeholder 2"/>
          <p:cNvSpPr>
            <a:spLocks noGrp="1"/>
          </p:cNvSpPr>
          <p:nvPr>
            <p:ph idx="1"/>
          </p:nvPr>
        </p:nvSpPr>
        <p:spPr/>
        <p:txBody>
          <a:bodyPr>
            <a:normAutofit/>
          </a:bodyPr>
          <a:lstStyle/>
          <a:p>
            <a:r>
              <a:rPr lang="el-GR" sz="2400" dirty="0" smtClean="0"/>
              <a:t>Αποτελούν δυνητικά τη συχνότερη καταστροφική επιπλοκή των καρκινικών μεταστάσεων, τόσο για τον ασθενή, όσο και για την οικογένειά του.</a:t>
            </a:r>
          </a:p>
          <a:p>
            <a:r>
              <a:rPr lang="el-GR" sz="2400" dirty="0" smtClean="0"/>
              <a:t>Η φυσική εξέλιξη του φαινομένου είναι αμείλικτη, εξελίσσεται ταχύτατα από οσφυαλγία σε παραπληγία και απώλεια του ελέγχου του σφιγκτήρα σε πολύ μικρό χρονικό διάστημα (πχ 24 ώρες), αφήνοντας το άτομο παράλυτο με ακράτεια, εκτός αν θεραπευτεί άμεσα. Η άμεση αναγνώριση του προβλήματος και η θεραπεία του είναι ζωτικής σημασίας για τη διαχείρισή του.</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812963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Σύνδρομο άνω κοίλης φλέβας (ΣΑΚΦ) </a:t>
            </a:r>
            <a:r>
              <a:rPr lang="en-US" sz="2800" b="0" dirty="0">
                <a:solidFill>
                  <a:prstClr val="black"/>
                </a:solidFill>
              </a:rPr>
              <a:t>(</a:t>
            </a:r>
            <a:r>
              <a:rPr lang="el-GR" sz="2800" b="0" dirty="0">
                <a:solidFill>
                  <a:prstClr val="black"/>
                </a:solidFill>
              </a:rPr>
              <a:t>2</a:t>
            </a:r>
            <a:r>
              <a:rPr lang="en-US" sz="2800" b="0" dirty="0" smtClean="0">
                <a:solidFill>
                  <a:prstClr val="black"/>
                </a:solidFill>
              </a:rPr>
              <a:t>/</a:t>
            </a:r>
            <a:r>
              <a:rPr lang="el-GR" sz="2800" b="0" dirty="0" smtClean="0">
                <a:solidFill>
                  <a:prstClr val="black"/>
                </a:solidFill>
              </a:rPr>
              <a:t>2</a:t>
            </a:r>
            <a:r>
              <a:rPr lang="en-US" sz="2800" b="0" dirty="0" smtClean="0">
                <a:solidFill>
                  <a:prstClr val="black"/>
                </a:solidFill>
              </a:rPr>
              <a:t>)</a:t>
            </a:r>
            <a:endParaRPr lang="el-GR" dirty="0"/>
          </a:p>
        </p:txBody>
      </p:sp>
      <p:sp>
        <p:nvSpPr>
          <p:cNvPr id="3" name="Content Placeholder 2"/>
          <p:cNvSpPr>
            <a:spLocks noGrp="1"/>
          </p:cNvSpPr>
          <p:nvPr>
            <p:ph idx="1"/>
          </p:nvPr>
        </p:nvSpPr>
        <p:spPr/>
        <p:txBody>
          <a:bodyPr>
            <a:normAutofit/>
          </a:bodyPr>
          <a:lstStyle/>
          <a:p>
            <a:r>
              <a:rPr lang="el-GR" sz="2400" dirty="0" smtClean="0"/>
              <a:t>Η άνω κοίλη φλέβα είναι ένα σημαντικό αγγείο για την επιστροφή του αίματος από τον ανώτερο κορμό τα άνω άκρα και την κεφαλή στον δεξιό κόλπο της καρδιάς.</a:t>
            </a:r>
          </a:p>
          <a:p>
            <a:r>
              <a:rPr lang="el-GR" sz="2400" dirty="0" smtClean="0"/>
              <a:t>Η απόφραξη αυτού του αγγείου μπορεί να συμβεί λόγω εξωτερικής πίεσης από κάποιο όγκο ή λεμφαδένες, από την άμεση διήθηση του τοιχώματος του αγγείου από κάποιο όγκο ή εξαιτίας της θρόμβωσης ή της ίνωσης του αγγείου.</a:t>
            </a:r>
          </a:p>
          <a:p>
            <a:r>
              <a:rPr lang="el-GR" sz="2400" dirty="0" smtClean="0"/>
              <a:t>Ποσοστό μεγαλύτερο του 90% όλων των περιπτώσεων ΣΑΚΦ οφείλεται σε καρκίνο.</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470186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Αιτίες και επίπτωση ΣΑΚΦ που οφείλεται σε πρωτοπαθή κακοήθη όγκο</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graphicFrame>
        <p:nvGraphicFramePr>
          <p:cNvPr id="5" name="Chart 4"/>
          <p:cNvGraphicFramePr/>
          <p:nvPr>
            <p:extLst>
              <p:ext uri="{D42A27DB-BD31-4B8C-83A1-F6EECF244321}">
                <p14:modId xmlns:p14="http://schemas.microsoft.com/office/powerpoint/2010/main" val="2128544330"/>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3573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Σύνδρομο άνω κοίλης φλέβας (ΣΑΚΦ): Φυσιολογία </a:t>
            </a:r>
            <a:r>
              <a:rPr lang="en-US" sz="3100" b="0" dirty="0">
                <a:solidFill>
                  <a:prstClr val="black"/>
                </a:solidFill>
              </a:rPr>
              <a:t>(</a:t>
            </a:r>
            <a:r>
              <a:rPr lang="el-GR" sz="3100" b="0" dirty="0">
                <a:solidFill>
                  <a:prstClr val="black"/>
                </a:solidFill>
              </a:rPr>
              <a:t>1</a:t>
            </a:r>
            <a:r>
              <a:rPr lang="en-US" sz="3100" b="0" dirty="0">
                <a:solidFill>
                  <a:prstClr val="black"/>
                </a:solidFill>
              </a:rPr>
              <a:t>/</a:t>
            </a:r>
            <a:r>
              <a:rPr lang="el-GR" sz="3100" b="0" dirty="0">
                <a:solidFill>
                  <a:prstClr val="black"/>
                </a:solidFill>
              </a:rPr>
              <a:t>2</a:t>
            </a:r>
            <a:r>
              <a:rPr lang="en-US" sz="3100" b="0" dirty="0">
                <a:solidFill>
                  <a:prstClr val="black"/>
                </a:solidFill>
              </a:rPr>
              <a:t>)</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H άνω κοίλη φλέβα εντοπίζεται στο μέσο του </a:t>
            </a:r>
            <a:r>
              <a:rPr lang="el-GR" sz="2400" dirty="0" smtClean="0"/>
              <a:t>μεσοθωρακίου </a:t>
            </a:r>
            <a:r>
              <a:rPr lang="el-GR" sz="2400" dirty="0"/>
              <a:t>και περιβάλλεται στενά οπτό σχετικά ισχυρές δομές, όπως το στέρνο και την τραχεία και από τους λεμφαδένες που </a:t>
            </a:r>
            <a:r>
              <a:rPr lang="el-GR" sz="2400" dirty="0" smtClean="0"/>
              <a:t>αποχετεύουν τη </a:t>
            </a:r>
            <a:r>
              <a:rPr lang="el-GR" sz="2400" dirty="0"/>
              <a:t>δεξιά θωρακική κοιλότητα και το κατώτερο τμήμα του αριστερού θώρακα. </a:t>
            </a:r>
            <a:endParaRPr lang="el-GR" sz="2400" dirty="0" smtClean="0"/>
          </a:p>
          <a:p>
            <a:pPr marL="0" indent="0">
              <a:buNone/>
            </a:pPr>
            <a:r>
              <a:rPr lang="el-GR" sz="2400" dirty="0" smtClean="0"/>
              <a:t>Πρόκειται </a:t>
            </a:r>
            <a:r>
              <a:rPr lang="el-GR" sz="2400" dirty="0"/>
              <a:t>για ένα αγγείο με λεπτά και ευλύγιστα τοιχώματα, τα οποία συμπιέζονται εύκολα και επομένως ευπαθές στην απόφραξη από παθολογικά αναπτυσσόμενους και διογκωμένους λεμφαδένες. </a:t>
            </a:r>
            <a:endParaRPr lang="el-GR" sz="2400" dirty="0" smtClean="0"/>
          </a:p>
          <a:p>
            <a:pPr marL="0" indent="0">
              <a:buNone/>
            </a:pPr>
            <a:r>
              <a:rPr lang="el-GR" sz="2400" dirty="0" smtClean="0"/>
              <a:t>H </a:t>
            </a:r>
            <a:r>
              <a:rPr lang="el-GR" sz="2400" dirty="0"/>
              <a:t>απόφραξη προκαλεί τη μείωση της φλεβικής επιστροφής στον δεξιό κόλπο με αποτέλεσμα την αύξηση της φλεβικής πίεσης, τη φλεβική υπέρταση και τη φλεβική στάση στην κεφαλή, τα άνω άκρα και το ανώτερο τμήμα του θώρακα</a:t>
            </a:r>
            <a:r>
              <a:rPr lang="el-GR" sz="2400" dirty="0" smtClean="0"/>
              <a:t>.</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1231792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Σύνδρομο άνω κοίλης φλέβας (ΣΑΚΦ): Φυσιολογία </a:t>
            </a:r>
            <a:r>
              <a:rPr lang="en-US" sz="3100" b="0" dirty="0" smtClean="0">
                <a:solidFill>
                  <a:prstClr val="black"/>
                </a:solidFill>
              </a:rPr>
              <a:t>(</a:t>
            </a:r>
            <a:r>
              <a:rPr lang="el-GR" sz="3100" b="0" dirty="0" smtClean="0">
                <a:solidFill>
                  <a:prstClr val="black"/>
                </a:solidFill>
              </a:rPr>
              <a:t>2</a:t>
            </a:r>
            <a:r>
              <a:rPr lang="en-US" sz="3100" b="0" dirty="0" smtClean="0">
                <a:solidFill>
                  <a:prstClr val="black"/>
                </a:solidFill>
              </a:rPr>
              <a:t>/</a:t>
            </a:r>
            <a:r>
              <a:rPr lang="el-GR" sz="3100" b="0" dirty="0" smtClean="0">
                <a:solidFill>
                  <a:prstClr val="black"/>
                </a:solidFill>
              </a:rPr>
              <a:t>2</a:t>
            </a:r>
            <a:r>
              <a:rPr lang="en-US" sz="3100" b="0" dirty="0" smtClean="0">
                <a:solidFill>
                  <a:prstClr val="black"/>
                </a:solidFill>
              </a:rPr>
              <a:t>)</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Όταν </a:t>
            </a:r>
            <a:r>
              <a:rPr lang="el-GR" sz="2400" dirty="0"/>
              <a:t>η άνω κοίλη φλέβα αποφράσσεται πλήρως ή μερικώς πάνω από το επίπεδο της άζυγου φλέβας, τότε είναι δυνατό να αναπτυχθεί παράπλευρη κυκλοφορία. </a:t>
            </a:r>
            <a:endParaRPr lang="el-GR" sz="2400" dirty="0" smtClean="0"/>
          </a:p>
          <a:p>
            <a:pPr marL="0" indent="0">
              <a:buNone/>
            </a:pPr>
            <a:r>
              <a:rPr lang="el-GR" sz="2400" dirty="0" smtClean="0"/>
              <a:t>Αυτό </a:t>
            </a:r>
            <a:r>
              <a:rPr lang="el-GR" sz="2400" dirty="0"/>
              <a:t>καθυστερεί την έναρξη των συμπτωμάτων του συνδρόμου της άνω κοίλης φλέβας, αφού το αίμα εκτρέπεται περιφερικά της απόφραξης διαμέσου της παράπλευρης κυκλοφορίας. </a:t>
            </a:r>
            <a:endParaRPr lang="el-GR" sz="2400" dirty="0" smtClean="0"/>
          </a:p>
          <a:p>
            <a:pPr marL="0" indent="0">
              <a:buNone/>
            </a:pPr>
            <a:r>
              <a:rPr lang="el-GR" sz="2400" dirty="0" smtClean="0"/>
              <a:t>Ο </a:t>
            </a:r>
            <a:r>
              <a:rPr lang="el-GR" sz="2400" dirty="0"/>
              <a:t>αντιρροπιστικός αυτός μηχανισμός περιορίζεται στο ανώτερο σώμα και όταν η απόφραξη συμβεί κάτω από το επίπεδο της άζυγου φλέβας, τότε δεν αναπτύσσεται παράπλευρη κυκλοφορία με συνέπεια την αιφνίδια εκδήλωση σοβαρών συμπτωμάτων.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60908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Σύνδρομο άνω κοίλης φλέβας (ΣΑΚΦ): Σημεία &amp; Συμπτώματα </a:t>
            </a:r>
            <a:r>
              <a:rPr lang="en-US" sz="3100" b="0" dirty="0">
                <a:solidFill>
                  <a:prstClr val="black"/>
                </a:solidFill>
              </a:rPr>
              <a:t>(</a:t>
            </a:r>
            <a:r>
              <a:rPr lang="el-GR" sz="3100" b="0" dirty="0">
                <a:solidFill>
                  <a:prstClr val="black"/>
                </a:solidFill>
              </a:rPr>
              <a:t>1</a:t>
            </a:r>
            <a:r>
              <a:rPr lang="en-US" sz="3100" b="0" dirty="0" smtClean="0">
                <a:solidFill>
                  <a:prstClr val="black"/>
                </a:solidFill>
              </a:rPr>
              <a:t>/</a:t>
            </a:r>
            <a:r>
              <a:rPr lang="el-GR" sz="3100" b="0" dirty="0" smtClean="0">
                <a:solidFill>
                  <a:prstClr val="black"/>
                </a:solidFill>
              </a:rPr>
              <a:t>4</a:t>
            </a:r>
            <a:r>
              <a:rPr lang="en-US" sz="3100" b="0" dirty="0" smtClean="0">
                <a:solidFill>
                  <a:prstClr val="black"/>
                </a:solidFill>
              </a:rPr>
              <a:t>)</a:t>
            </a:r>
            <a:endParaRPr lang="el-GR" dirty="0"/>
          </a:p>
        </p:txBody>
      </p:sp>
      <p:sp>
        <p:nvSpPr>
          <p:cNvPr id="3" name="Content Placeholder 2"/>
          <p:cNvSpPr>
            <a:spLocks noGrp="1"/>
          </p:cNvSpPr>
          <p:nvPr>
            <p:ph idx="1"/>
          </p:nvPr>
        </p:nvSpPr>
        <p:spPr/>
        <p:txBody>
          <a:bodyPr>
            <a:noAutofit/>
          </a:bodyPr>
          <a:lstStyle/>
          <a:p>
            <a:r>
              <a:rPr lang="el-GR" sz="2400" dirty="0" smtClean="0"/>
              <a:t>Ύπουλη έναρξη και τα περισσότερα άτομα θα βιώσουν συμπτώματα 2-4 εβδομάδες πριν τη διάγνωση</a:t>
            </a:r>
          </a:p>
          <a:p>
            <a:r>
              <a:rPr lang="el-GR" sz="2400" dirty="0" smtClean="0"/>
              <a:t>Τα πρώιμα συμπτώματα περιλαμβάνουν ακαθόριστες διαταραχές της αναπνοής (αίσθημα βάρους &amp; περιορισμού της αναπνοής σε προσπάθεια), πονοκεφάλους, αύξηση του σωματικού βάρους σε περίοδο 1-2 εβδομάδων, οίδημα των άνω άκρων και εμφανή διάταση των φλεβών του θωρακικού τοιχώματος ή του μαστού.</a:t>
            </a:r>
          </a:p>
          <a:p>
            <a:r>
              <a:rPr lang="el-GR" sz="2400" dirty="0" smtClean="0"/>
              <a:t>Τα συμπτώματα στα πρώιμα στάδια πιθανά να αποκρύπτονται.</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1051428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Σύνδρομο άνω κοίλης φλέβας (ΣΑΚΦ): Σημεία &amp; Συμπτώματα </a:t>
            </a:r>
            <a:r>
              <a:rPr lang="en-US" sz="3100" b="0" dirty="0" smtClean="0">
                <a:solidFill>
                  <a:prstClr val="black"/>
                </a:solidFill>
              </a:rPr>
              <a:t>(</a:t>
            </a:r>
            <a:r>
              <a:rPr lang="el-GR" sz="3100" b="0" dirty="0" smtClean="0">
                <a:solidFill>
                  <a:prstClr val="black"/>
                </a:solidFill>
              </a:rPr>
              <a:t>2</a:t>
            </a:r>
            <a:r>
              <a:rPr lang="en-US" sz="3100" b="0" dirty="0" smtClean="0">
                <a:solidFill>
                  <a:prstClr val="black"/>
                </a:solidFill>
              </a:rPr>
              <a:t>/</a:t>
            </a:r>
            <a:r>
              <a:rPr lang="el-GR" sz="3100" b="0" dirty="0">
                <a:solidFill>
                  <a:prstClr val="black"/>
                </a:solidFill>
              </a:rPr>
              <a:t>4</a:t>
            </a:r>
            <a:r>
              <a:rPr lang="en-US" sz="3100" b="0" dirty="0">
                <a:solidFill>
                  <a:prstClr val="black"/>
                </a:solidFill>
              </a:rPr>
              <a:t>)</a:t>
            </a:r>
            <a:endParaRPr lang="el-GR" dirty="0"/>
          </a:p>
        </p:txBody>
      </p:sp>
      <p:sp>
        <p:nvSpPr>
          <p:cNvPr id="3" name="Content Placeholder 2"/>
          <p:cNvSpPr>
            <a:spLocks noGrp="1"/>
          </p:cNvSpPr>
          <p:nvPr>
            <p:ph idx="1"/>
          </p:nvPr>
        </p:nvSpPr>
        <p:spPr/>
        <p:txBody>
          <a:bodyPr>
            <a:noAutofit/>
          </a:bodyPr>
          <a:lstStyle/>
          <a:p>
            <a:r>
              <a:rPr lang="el-GR" sz="2100" dirty="0" smtClean="0"/>
              <a:t>Η δύσπνοια είναι το σύμπτωμα που βιώνεται συχνότερα από ασθενείς με ΣΑΚΦ σε συνδυασμό με το αίσθημα πληρότητας στην κεφαλή και το οίδημα προσώπου. Άλλα σημεία και συμπτώματα είναι ο βήχας, ο συριγμός, το βράγχος φωνής, ο πονοκέφαλος, το οίδημα προσώπου τραχήλου και άνω άκρων, η κυάνωση, η διάταση των τραχηλικών φλεβών και η διόγκωση των παράπλευρων επιφανειακών φλεβών.</a:t>
            </a:r>
          </a:p>
          <a:p>
            <a:r>
              <a:rPr lang="el-GR" sz="2100" dirty="0" smtClean="0"/>
              <a:t>Σε περίπτωση μη αντιμετώπισης της απόφραξης εκδηλώνονται νευρολογικά σημεία που σχετίζονται με την αυξημένη ενδοκράνια πίεση (υπνηλία, διαταραχές όρασης και περιστασιακές διαταραχές της πνευματικής κατάστασης). Τα συμπτώματα πιθανά να επιδεινώνονται αν ο ασθενής είναι πρηνής και ενδεχομένως να εξαφανίζονται έπειτα από μερικές ώρες παραμονής σε όρθια θέση.</a:t>
            </a:r>
            <a:endParaRPr lang="el-GR" sz="21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754105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Σύνδρομο άνω κοίλης φλέβας (ΣΑΚΦ): Σημεία &amp; Συμπτώματα </a:t>
            </a:r>
            <a:r>
              <a:rPr lang="en-US" sz="3100" b="0" dirty="0" smtClean="0">
                <a:solidFill>
                  <a:prstClr val="black"/>
                </a:solidFill>
              </a:rPr>
              <a:t>(</a:t>
            </a:r>
            <a:r>
              <a:rPr lang="el-GR" sz="3100" b="0" dirty="0" smtClean="0">
                <a:solidFill>
                  <a:prstClr val="black"/>
                </a:solidFill>
              </a:rPr>
              <a:t>3</a:t>
            </a:r>
            <a:r>
              <a:rPr lang="en-US" sz="3100" b="0" dirty="0" smtClean="0">
                <a:solidFill>
                  <a:prstClr val="black"/>
                </a:solidFill>
              </a:rPr>
              <a:t>/</a:t>
            </a:r>
            <a:r>
              <a:rPr lang="el-GR" sz="3100" b="0" dirty="0">
                <a:solidFill>
                  <a:prstClr val="black"/>
                </a:solidFill>
              </a:rPr>
              <a:t>4</a:t>
            </a:r>
            <a:r>
              <a:rPr lang="en-US" sz="3100" b="0" dirty="0">
                <a:solidFill>
                  <a:prstClr val="black"/>
                </a:solidFill>
              </a:rPr>
              <a:t>)</a:t>
            </a:r>
            <a:endParaRPr lang="el-GR" dirty="0"/>
          </a:p>
        </p:txBody>
      </p:sp>
      <p:sp>
        <p:nvSpPr>
          <p:cNvPr id="3" name="Content Placeholder 2"/>
          <p:cNvSpPr>
            <a:spLocks noGrp="1"/>
          </p:cNvSpPr>
          <p:nvPr>
            <p:ph idx="1"/>
          </p:nvPr>
        </p:nvSpPr>
        <p:spPr/>
        <p:txBody>
          <a:bodyPr>
            <a:normAutofit/>
          </a:bodyPr>
          <a:lstStyle/>
          <a:p>
            <a:r>
              <a:rPr lang="el-GR" sz="2400" dirty="0" smtClean="0"/>
              <a:t>Οι ασθενείς σε δυνητικό κίνδυνο θα πρέπει να εκπαιδεύονται σχετικά με τα σημεία και συμπτώματα για την έγκαιρη αναγνώρισή τους από τους ίδιους.</a:t>
            </a:r>
          </a:p>
          <a:p>
            <a:r>
              <a:rPr lang="el-GR" sz="2400" dirty="0" smtClean="0"/>
              <a:t>Οι νοσηλευτές πρέπει να είναι ικανοί να αναγνωρίζουν τα πρώιμα συμπτώματα.</a:t>
            </a:r>
          </a:p>
          <a:p>
            <a:r>
              <a:rPr lang="el-GR" sz="2400" dirty="0" smtClean="0"/>
              <a:t>Όσο τα συμπτώματα γίνονται πιο οξέα τρομοκρατείται ο ασθενής και η οικογένειά του και χρειάζονται ψυχολογική υποστήριξη.</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3754336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Σύνδρομο άνω κοίλης φλέβας (ΣΑΚΦ): Σημεία &amp; Συμπτώματα </a:t>
            </a:r>
            <a:r>
              <a:rPr lang="en-US" sz="3100" b="0" dirty="0" smtClean="0">
                <a:solidFill>
                  <a:prstClr val="black"/>
                </a:solidFill>
              </a:rPr>
              <a:t>(</a:t>
            </a:r>
            <a:r>
              <a:rPr lang="el-GR" sz="3100" b="0" dirty="0" smtClean="0">
                <a:solidFill>
                  <a:prstClr val="black"/>
                </a:solidFill>
              </a:rPr>
              <a:t>4</a:t>
            </a:r>
            <a:r>
              <a:rPr lang="en-US" sz="3100" b="0" dirty="0" smtClean="0">
                <a:solidFill>
                  <a:prstClr val="black"/>
                </a:solidFill>
              </a:rPr>
              <a:t>/</a:t>
            </a:r>
            <a:r>
              <a:rPr lang="el-GR" sz="3100" b="0" dirty="0">
                <a:solidFill>
                  <a:prstClr val="black"/>
                </a:solidFill>
              </a:rPr>
              <a:t>4</a:t>
            </a:r>
            <a:r>
              <a:rPr lang="en-US" sz="3100" b="0" dirty="0">
                <a:solidFill>
                  <a:prstClr val="black"/>
                </a:solidFill>
              </a:rPr>
              <a:t>)</a:t>
            </a:r>
            <a:endParaRPr lang="el-GR" dirty="0"/>
          </a:p>
        </p:txBody>
      </p:sp>
      <p:sp>
        <p:nvSpPr>
          <p:cNvPr id="3" name="Content Placeholder 2"/>
          <p:cNvSpPr>
            <a:spLocks noGrp="1"/>
          </p:cNvSpPr>
          <p:nvPr>
            <p:ph idx="1"/>
          </p:nvPr>
        </p:nvSpPr>
        <p:spPr/>
        <p:txBody>
          <a:bodyPr>
            <a:normAutofit/>
          </a:bodyPr>
          <a:lstStyle/>
          <a:p>
            <a:r>
              <a:rPr lang="el-GR" sz="2400" dirty="0" smtClean="0"/>
              <a:t>Η συναισθηματική υποστήριξη είναι σημαντική και το άγχος μπορεί να περιοριστεί με:</a:t>
            </a:r>
          </a:p>
          <a:p>
            <a:pPr lvl="1"/>
            <a:r>
              <a:rPr lang="el-GR" sz="2200" dirty="0" smtClean="0"/>
              <a:t>Τη διασφάλιση ήρεμου περιβάλλοντος</a:t>
            </a:r>
          </a:p>
          <a:p>
            <a:pPr lvl="1"/>
            <a:r>
              <a:rPr lang="el-GR" sz="2200" dirty="0" smtClean="0"/>
              <a:t>Την παραμονή κοντά στον ασθενή</a:t>
            </a:r>
          </a:p>
          <a:p>
            <a:pPr lvl="1"/>
            <a:r>
              <a:rPr lang="el-GR" sz="2200" dirty="0" smtClean="0"/>
              <a:t>Την παροχή χαλάρωσης</a:t>
            </a:r>
          </a:p>
          <a:p>
            <a:pPr lvl="1"/>
            <a:r>
              <a:rPr lang="el-GR" sz="2200" dirty="0" smtClean="0"/>
              <a:t>Την φαντασίωση </a:t>
            </a:r>
          </a:p>
          <a:p>
            <a:pPr>
              <a:buNone/>
            </a:pPr>
            <a:r>
              <a:rPr lang="el-GR" sz="2400" dirty="0" smtClean="0"/>
              <a:t>για την απόσπαση της προσοχής του ασθενή και επιπλέον με τη:</a:t>
            </a:r>
          </a:p>
          <a:p>
            <a:pPr lvl="1"/>
            <a:r>
              <a:rPr lang="el-GR" sz="2200" dirty="0" smtClean="0"/>
              <a:t>Χορήγηση αναλγητικών</a:t>
            </a:r>
          </a:p>
          <a:p>
            <a:pPr lvl="1"/>
            <a:r>
              <a:rPr lang="el-GR" sz="2200" dirty="0" smtClean="0"/>
              <a:t>Χορήγηση αγχολυτικών</a:t>
            </a:r>
          </a:p>
          <a:p>
            <a:pPr>
              <a:buNone/>
            </a:pP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3441489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Σύνδρομο άνω κοίλης φλέβας (ΣΑΚΦ): Θεραπεία </a:t>
            </a:r>
            <a:r>
              <a:rPr lang="en-US" sz="3100" b="0" dirty="0">
                <a:solidFill>
                  <a:prstClr val="black"/>
                </a:solidFill>
              </a:rPr>
              <a:t>(</a:t>
            </a:r>
            <a:r>
              <a:rPr lang="el-GR" sz="3100" b="0" dirty="0">
                <a:solidFill>
                  <a:prstClr val="black"/>
                </a:solidFill>
              </a:rPr>
              <a:t>1</a:t>
            </a:r>
            <a:r>
              <a:rPr lang="en-US" sz="3100" b="0" dirty="0">
                <a:solidFill>
                  <a:prstClr val="black"/>
                </a:solidFill>
              </a:rPr>
              <a:t>/</a:t>
            </a:r>
            <a:r>
              <a:rPr lang="el-GR" sz="3100" b="0" dirty="0">
                <a:solidFill>
                  <a:prstClr val="black"/>
                </a:solidFill>
              </a:rPr>
              <a:t>4</a:t>
            </a:r>
            <a:r>
              <a:rPr lang="en-US" sz="3100" b="0" dirty="0">
                <a:solidFill>
                  <a:prstClr val="black"/>
                </a:solidFill>
              </a:rPr>
              <a:t>)</a:t>
            </a:r>
            <a:endParaRPr lang="el-GR" dirty="0"/>
          </a:p>
        </p:txBody>
      </p:sp>
      <p:sp>
        <p:nvSpPr>
          <p:cNvPr id="3" name="Content Placeholder 2"/>
          <p:cNvSpPr>
            <a:spLocks noGrp="1"/>
          </p:cNvSpPr>
          <p:nvPr>
            <p:ph idx="1"/>
          </p:nvPr>
        </p:nvSpPr>
        <p:spPr>
          <a:xfrm>
            <a:off x="457200" y="1196752"/>
            <a:ext cx="8229600" cy="5400600"/>
          </a:xfrm>
        </p:spPr>
        <p:txBody>
          <a:bodyPr>
            <a:normAutofit fontScale="92500" lnSpcReduction="10000"/>
          </a:bodyPr>
          <a:lstStyle/>
          <a:p>
            <a:pPr marL="0" indent="0">
              <a:buNone/>
            </a:pPr>
            <a:r>
              <a:rPr lang="el-GR" sz="2400" b="1" dirty="0" smtClean="0">
                <a:solidFill>
                  <a:srgbClr val="820000"/>
                </a:solidFill>
              </a:rPr>
              <a:t>Ακτινοθεραπεία</a:t>
            </a:r>
          </a:p>
          <a:p>
            <a:r>
              <a:rPr lang="el-GR" sz="2400" dirty="0" smtClean="0"/>
              <a:t>Αποτελεί τη θεραπεία εκλογής σε ευαίσθητους στην ακτινοθεραπεία όγκους</a:t>
            </a:r>
          </a:p>
          <a:p>
            <a:r>
              <a:rPr lang="el-GR" sz="2400" dirty="0" smtClean="0"/>
              <a:t>Η θεραπεία προσανατολίζεται προς την περιοχή του θώρακα και το μεσοθωράκιο</a:t>
            </a:r>
          </a:p>
          <a:p>
            <a:r>
              <a:rPr lang="el-GR" sz="2400" dirty="0" smtClean="0"/>
              <a:t>Η θεραπεία αρχίζει συνήθως με 3 μέρες υψηλής δόσης ακτινοβολία (300-400 </a:t>
            </a:r>
            <a:r>
              <a:rPr lang="en-US" sz="2400" dirty="0" smtClean="0"/>
              <a:t>cGy</a:t>
            </a:r>
            <a:r>
              <a:rPr lang="el-GR" sz="2400" dirty="0" smtClean="0"/>
              <a:t> για κάθε πεδίο), συνεχίζεται με καθημερινή </a:t>
            </a:r>
            <a:r>
              <a:rPr lang="el-GR" sz="2400" dirty="0"/>
              <a:t>δόση </a:t>
            </a:r>
            <a:r>
              <a:rPr lang="el-GR" sz="2400" dirty="0" smtClean="0"/>
              <a:t>180-200 </a:t>
            </a:r>
            <a:r>
              <a:rPr lang="en-US" sz="2400" dirty="0"/>
              <a:t>cGy</a:t>
            </a:r>
            <a:r>
              <a:rPr lang="el-GR" sz="2400" dirty="0"/>
              <a:t> </a:t>
            </a:r>
            <a:r>
              <a:rPr lang="el-GR" sz="2400" dirty="0" smtClean="0"/>
              <a:t>και η ολική δόση εξαρτάται από την ιστολογική εικόνα του όγκου και τα κλινικά σημεία</a:t>
            </a:r>
          </a:p>
          <a:p>
            <a:r>
              <a:rPr lang="el-GR" sz="2400" dirty="0" smtClean="0"/>
              <a:t>Ανακούφιση των συμπτωμάτων συνήθως σε 3-4 μέρες και αντικειμενική ανταπόκριση σε 1-2 εβδομάδες</a:t>
            </a:r>
          </a:p>
          <a:p>
            <a:r>
              <a:rPr lang="el-GR" sz="2400" dirty="0" smtClean="0"/>
              <a:t>Παρέχει αποτελεσματική ανακούφιση σε ασθενείς με μη μικροκυτταρικό καρκίνο πνεύμονα και άλλους λιγότερο χημειοευαίσθητους όγκους, των οποίων η πρόγνωση είναι πτωχή</a:t>
            </a:r>
          </a:p>
          <a:p>
            <a:r>
              <a:rPr lang="el-GR" sz="2400" dirty="0" smtClean="0"/>
              <a:t>Εφαρμόζεται ως αρχική θεραπεία όταν δεν υπάρχει επιβεβαίωση της ιστολογικής διάγνωσης και η κλινική εικόνα είναι ασαφής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4175749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Σύνδρομο άνω κοίλης φλέβας (ΣΑΚΦ): Θεραπεία </a:t>
            </a:r>
            <a:r>
              <a:rPr lang="en-US" sz="3100" b="0" dirty="0" smtClean="0">
                <a:solidFill>
                  <a:prstClr val="black"/>
                </a:solidFill>
              </a:rPr>
              <a:t>(</a:t>
            </a:r>
            <a:r>
              <a:rPr lang="el-GR" sz="3100" b="0" dirty="0" smtClean="0">
                <a:solidFill>
                  <a:prstClr val="black"/>
                </a:solidFill>
              </a:rPr>
              <a:t>2</a:t>
            </a:r>
            <a:r>
              <a:rPr lang="en-US" sz="3100" b="0" dirty="0" smtClean="0">
                <a:solidFill>
                  <a:prstClr val="black"/>
                </a:solidFill>
              </a:rPr>
              <a:t>/</a:t>
            </a:r>
            <a:r>
              <a:rPr lang="el-GR" sz="3100" b="0" dirty="0">
                <a:solidFill>
                  <a:prstClr val="black"/>
                </a:solidFill>
              </a:rPr>
              <a:t>4</a:t>
            </a:r>
            <a:r>
              <a:rPr lang="en-US" sz="3100" b="0" dirty="0">
                <a:solidFill>
                  <a:prstClr val="black"/>
                </a:solidFill>
              </a:rPr>
              <a:t>)</a:t>
            </a:r>
            <a:endParaRPr lang="el-GR" dirty="0"/>
          </a:p>
        </p:txBody>
      </p:sp>
      <p:sp>
        <p:nvSpPr>
          <p:cNvPr id="3" name="Content Placeholder 2"/>
          <p:cNvSpPr>
            <a:spLocks noGrp="1"/>
          </p:cNvSpPr>
          <p:nvPr>
            <p:ph idx="1"/>
          </p:nvPr>
        </p:nvSpPr>
        <p:spPr/>
        <p:txBody>
          <a:bodyPr>
            <a:normAutofit/>
          </a:bodyPr>
          <a:lstStyle/>
          <a:p>
            <a:pPr marL="0" indent="0">
              <a:buNone/>
            </a:pPr>
            <a:r>
              <a:rPr lang="el-GR" sz="2400" b="1" dirty="0" smtClean="0">
                <a:solidFill>
                  <a:schemeClr val="tx2"/>
                </a:solidFill>
              </a:rPr>
              <a:t>Χημειοθεραπεία</a:t>
            </a:r>
          </a:p>
          <a:p>
            <a:r>
              <a:rPr lang="el-GR" sz="2400" dirty="0" smtClean="0"/>
              <a:t>Αποτελεί τη θεραπεία εκλογής για το δευτερογενές στο λέμφωμα ή το μικροκυτταρικό καρκίνο πνεύμονα σύνδρομο άνω κοίλης φλέβας. Η μεμονωμένη ή σε συνδυασμό με την ακτινοθεραπεία χορήγηση της αυξάνει τα ποσοστά της ίασης και της μακροχρόνιας επιβίωσης, σε σύγκριση με τη μεμονωμένη χορήγηση ακτινοθεραπείας.</a:t>
            </a:r>
          </a:p>
          <a:p>
            <a:r>
              <a:rPr lang="el-GR" sz="2400" dirty="0" smtClean="0"/>
              <a:t>Έχει επικουρικό ρόλο σε συνδυασμό με την ακτινοθεραπεία στο σύνδρομο άνω κοίλης φλέβας που προκαλείται από όγκους, όπως ο καρκίνος του μαστού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3677660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smtClean="0"/>
              <a:t>Συμπιεστικά φαινόμενα στο νωτιαίο μυελό</a:t>
            </a:r>
            <a:r>
              <a:rPr lang="en-US" dirty="0" smtClean="0"/>
              <a:t> </a:t>
            </a:r>
            <a:r>
              <a:rPr lang="en-US" sz="3100" b="0" dirty="0" smtClean="0"/>
              <a:t>(2/2)</a:t>
            </a:r>
            <a:endParaRPr lang="el-GR" sz="3100" b="0" dirty="0"/>
          </a:p>
        </p:txBody>
      </p:sp>
      <p:sp>
        <p:nvSpPr>
          <p:cNvPr id="3" name="Content Placeholder 2"/>
          <p:cNvSpPr>
            <a:spLocks noGrp="1"/>
          </p:cNvSpPr>
          <p:nvPr>
            <p:ph idx="1"/>
          </p:nvPr>
        </p:nvSpPr>
        <p:spPr/>
        <p:txBody>
          <a:bodyPr>
            <a:noAutofit/>
          </a:bodyPr>
          <a:lstStyle/>
          <a:p>
            <a:r>
              <a:rPr lang="el-GR" sz="2400" dirty="0" smtClean="0"/>
              <a:t>Τα συμπιεστικά φαινόμενα στο νωτιαίο μυελό είναι δυνατό να παρουσιαστούν οποιαδήποτε στιγμή στην πορεία του καρκίνου από τη διάγνωση μέχρι την τελική φάση της ασθένειας. </a:t>
            </a:r>
          </a:p>
          <a:p>
            <a:r>
              <a:rPr lang="el-GR" sz="2400" dirty="0" smtClean="0"/>
              <a:t>Περισσότεροι από το 5-10% των ασθενών με καρκίνο θα υποφέρουν από συμπιεστικά φαινόμενα στο νωτιαίο μυελό.</a:t>
            </a:r>
          </a:p>
          <a:p>
            <a:r>
              <a:rPr lang="el-GR" sz="2400" dirty="0" smtClean="0"/>
              <a:t>Αποτελούν τη δεύτερη σε συχνότητα αιτία νευρολογική επιπλοκή μετά τις εγκεφαλικές μεταστάσεις, η οποία προκαλείται από την είσοδο μέσα στη σπονδυλική στήλη, είτε μιας πρωτοπαθούς κακοήθειας (34%) είτε της μεταστατικής νόσου (66%).</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365608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Σύνδρομο άνω κοίλης φλέβας (ΣΑΚΦ): Θεραπεία </a:t>
            </a:r>
            <a:r>
              <a:rPr lang="en-US" sz="3100" b="0" dirty="0" smtClean="0">
                <a:solidFill>
                  <a:prstClr val="black"/>
                </a:solidFill>
              </a:rPr>
              <a:t>(</a:t>
            </a:r>
            <a:r>
              <a:rPr lang="el-GR" sz="3100" b="0" dirty="0" smtClean="0">
                <a:solidFill>
                  <a:prstClr val="black"/>
                </a:solidFill>
              </a:rPr>
              <a:t>3</a:t>
            </a:r>
            <a:r>
              <a:rPr lang="en-US" sz="3100" b="0" dirty="0" smtClean="0">
                <a:solidFill>
                  <a:prstClr val="black"/>
                </a:solidFill>
              </a:rPr>
              <a:t>/</a:t>
            </a:r>
            <a:r>
              <a:rPr lang="el-GR" sz="3100" b="0" dirty="0">
                <a:solidFill>
                  <a:prstClr val="black"/>
                </a:solidFill>
              </a:rPr>
              <a:t>4</a:t>
            </a:r>
            <a:r>
              <a:rPr lang="en-US" sz="3100" b="0" dirty="0">
                <a:solidFill>
                  <a:prstClr val="black"/>
                </a:solidFill>
              </a:rPr>
              <a:t>)</a:t>
            </a:r>
            <a:endParaRPr lang="el-GR" dirty="0"/>
          </a:p>
        </p:txBody>
      </p:sp>
      <p:sp>
        <p:nvSpPr>
          <p:cNvPr id="3" name="Content Placeholder 2"/>
          <p:cNvSpPr>
            <a:spLocks noGrp="1"/>
          </p:cNvSpPr>
          <p:nvPr>
            <p:ph idx="1"/>
          </p:nvPr>
        </p:nvSpPr>
        <p:spPr>
          <a:xfrm>
            <a:off x="457200" y="1196752"/>
            <a:ext cx="8229600" cy="5256584"/>
          </a:xfrm>
        </p:spPr>
        <p:txBody>
          <a:bodyPr>
            <a:normAutofit/>
          </a:bodyPr>
          <a:lstStyle/>
          <a:p>
            <a:pPr marL="0" indent="0">
              <a:buNone/>
            </a:pPr>
            <a:r>
              <a:rPr lang="el-GR" sz="2400" b="1" dirty="0" smtClean="0">
                <a:solidFill>
                  <a:schemeClr val="tx2"/>
                </a:solidFill>
              </a:rPr>
              <a:t>Χειρουργική επέμβαση </a:t>
            </a:r>
          </a:p>
          <a:p>
            <a:r>
              <a:rPr lang="el-GR" sz="2400" dirty="0" smtClean="0"/>
              <a:t>Διεξάγεται σπάνια σε περιπτώσεις κακοήθους συνδρόμου άνω κοίλης φλέβας που οφείλεται σε απόφραξη </a:t>
            </a:r>
          </a:p>
          <a:p>
            <a:r>
              <a:rPr lang="el-GR" sz="2400" dirty="0" smtClean="0"/>
              <a:t>Λ</a:t>
            </a:r>
            <a:r>
              <a:rPr lang="el-GR" sz="2400" dirty="0"/>
              <a:t>α</a:t>
            </a:r>
            <a:r>
              <a:rPr lang="el-GR" sz="2400" dirty="0" smtClean="0"/>
              <a:t>μβάνεται </a:t>
            </a:r>
            <a:r>
              <a:rPr lang="el-GR" sz="2400" dirty="0" smtClean="0"/>
              <a:t>υπόψη αποτυχίας των άλλων </a:t>
            </a:r>
            <a:r>
              <a:rPr lang="el-GR" sz="2400" dirty="0" smtClean="0"/>
              <a:t>θεραπειών</a:t>
            </a:r>
            <a:r>
              <a:rPr lang="el-GR" sz="2400" dirty="0" smtClean="0"/>
              <a:t>, και ο ασθενής έχει μεγάλο προσδόκιμο επιβίωσης</a:t>
            </a:r>
          </a:p>
          <a:p>
            <a:pPr marL="0" indent="0">
              <a:buNone/>
            </a:pPr>
            <a:endParaRPr lang="el-GR" sz="2400" dirty="0" smtClean="0"/>
          </a:p>
          <a:p>
            <a:pPr marL="0" indent="0">
              <a:buNone/>
            </a:pPr>
            <a:r>
              <a:rPr lang="el-GR" sz="2400" b="1" dirty="0" smtClean="0">
                <a:solidFill>
                  <a:schemeClr val="tx2"/>
                </a:solidFill>
              </a:rPr>
              <a:t>Τοποθέτηση προθέσεων (</a:t>
            </a:r>
            <a:r>
              <a:rPr lang="en-US" sz="2400" b="1" dirty="0" smtClean="0">
                <a:solidFill>
                  <a:schemeClr val="tx2"/>
                </a:solidFill>
              </a:rPr>
              <a:t>stents)</a:t>
            </a:r>
            <a:endParaRPr lang="el-GR" sz="2400" b="1" dirty="0" smtClean="0">
              <a:solidFill>
                <a:schemeClr val="tx2"/>
              </a:solidFill>
            </a:endParaRPr>
          </a:p>
          <a:p>
            <a:r>
              <a:rPr lang="el-GR" sz="2400" dirty="0" smtClean="0"/>
              <a:t>Πιθανά εφαρμόζονται προκειμένου να διατηρηθεί η διαβατότητα της άνω κοίλης φλέβας μέχρι να αντιμετωπιστεί η απόφραξη. Συρμάτινες προθέσεις που διαστέλλονται τοποθετούνται στο σημείο της απόφραξης ή της στένωσης της άνω κοίλης φλέβας υπό τοπική αναισθησία. </a:t>
            </a:r>
          </a:p>
          <a:p>
            <a:pPr marL="0" indent="0">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2556938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Σύνδρομο άνω κοίλης φλέβας (ΣΑΚΦ): Θεραπεία </a:t>
            </a:r>
            <a:r>
              <a:rPr lang="en-US" sz="3100" b="0" dirty="0" smtClean="0">
                <a:solidFill>
                  <a:prstClr val="black"/>
                </a:solidFill>
              </a:rPr>
              <a:t>(</a:t>
            </a:r>
            <a:r>
              <a:rPr lang="el-GR" sz="3100" b="0" dirty="0" smtClean="0">
                <a:solidFill>
                  <a:prstClr val="black"/>
                </a:solidFill>
              </a:rPr>
              <a:t>4</a:t>
            </a:r>
            <a:r>
              <a:rPr lang="en-US" sz="3100" b="0" dirty="0" smtClean="0">
                <a:solidFill>
                  <a:prstClr val="black"/>
                </a:solidFill>
              </a:rPr>
              <a:t>/</a:t>
            </a:r>
            <a:r>
              <a:rPr lang="el-GR" sz="3100" b="0" dirty="0">
                <a:solidFill>
                  <a:prstClr val="black"/>
                </a:solidFill>
              </a:rPr>
              <a:t>4</a:t>
            </a:r>
            <a:r>
              <a:rPr lang="en-US" sz="3100" b="0" dirty="0">
                <a:solidFill>
                  <a:prstClr val="black"/>
                </a:solidFill>
              </a:rPr>
              <a:t>)</a:t>
            </a:r>
            <a:endParaRPr lang="el-GR" dirty="0"/>
          </a:p>
        </p:txBody>
      </p:sp>
      <p:sp>
        <p:nvSpPr>
          <p:cNvPr id="3" name="Content Placeholder 2"/>
          <p:cNvSpPr>
            <a:spLocks noGrp="1"/>
          </p:cNvSpPr>
          <p:nvPr>
            <p:ph idx="1"/>
          </p:nvPr>
        </p:nvSpPr>
        <p:spPr/>
        <p:txBody>
          <a:bodyPr>
            <a:normAutofit/>
          </a:bodyPr>
          <a:lstStyle/>
          <a:p>
            <a:pPr marL="0" indent="0">
              <a:buNone/>
            </a:pPr>
            <a:r>
              <a:rPr lang="el-GR" sz="2400" b="1" dirty="0" smtClean="0">
                <a:solidFill>
                  <a:schemeClr val="tx2"/>
                </a:solidFill>
              </a:rPr>
              <a:t>Θρομβολυτική αγωγή </a:t>
            </a:r>
          </a:p>
          <a:p>
            <a:pPr marL="0" indent="0">
              <a:buNone/>
            </a:pPr>
            <a:r>
              <a:rPr lang="el-GR" sz="2400" dirty="0" smtClean="0"/>
              <a:t>Εάν η απόφραξη προκαλείται από θρόμβωση εξαιτίας ενός ενδοφλέβιου καθετήρα, αντιμετωπίζεται με θρομβολυτική αγωγή, π.χ. στεπτοκινάση ή ουροκινάση και πιθανά απομάκρυνση του καθετήρα.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24366252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Σύνδρομο άνω κοίλης φλέβας (ΣΑΚΦ): Νοσηλευτική Φροντίδα</a:t>
            </a:r>
            <a:endParaRPr lang="el-GR" dirty="0"/>
          </a:p>
        </p:txBody>
      </p:sp>
      <p:sp>
        <p:nvSpPr>
          <p:cNvPr id="3" name="Content Placeholder 2"/>
          <p:cNvSpPr>
            <a:spLocks noGrp="1"/>
          </p:cNvSpPr>
          <p:nvPr>
            <p:ph idx="1"/>
          </p:nvPr>
        </p:nvSpPr>
        <p:spPr/>
        <p:txBody>
          <a:bodyPr>
            <a:normAutofit/>
          </a:bodyPr>
          <a:lstStyle/>
          <a:p>
            <a:r>
              <a:rPr lang="el-GR" sz="2400" dirty="0" smtClean="0"/>
              <a:t>Ανακούφιση συμπτωμάτων και η αποφυγή των επιπλοκών, για παράδειγμα πρακτικές παρεμβάσεις όπως η αλλαγή θέσης μπορούν να βοηθήσουν σημαντικά</a:t>
            </a:r>
          </a:p>
          <a:p>
            <a:r>
              <a:rPr lang="el-GR" sz="2400" dirty="0" smtClean="0"/>
              <a:t>Χορήγηση οξυγόνου</a:t>
            </a:r>
          </a:p>
          <a:p>
            <a:r>
              <a:rPr lang="el-GR" sz="2400" dirty="0" smtClean="0"/>
              <a:t>Εκτίμηση καρδιαγγειακού και νευρικού συστήματος</a:t>
            </a:r>
          </a:p>
          <a:p>
            <a:r>
              <a:rPr lang="el-GR" sz="2400" dirty="0" smtClean="0"/>
              <a:t>Η υποστήριξη της χορήγησης ΧΜΘ</a:t>
            </a:r>
          </a:p>
          <a:p>
            <a:r>
              <a:rPr lang="el-GR" sz="2400" dirty="0" smtClean="0"/>
              <a:t>Ψυχολογική υποστήριξη ασθενών και οικογένειας</a:t>
            </a: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3023321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Υπερασβεστιαιμία </a:t>
            </a:r>
            <a:endParaRPr lang="el-GR" dirty="0"/>
          </a:p>
        </p:txBody>
      </p:sp>
      <p:sp>
        <p:nvSpPr>
          <p:cNvPr id="3" name="Content Placeholder 2"/>
          <p:cNvSpPr>
            <a:spLocks noGrp="1"/>
          </p:cNvSpPr>
          <p:nvPr>
            <p:ph idx="1"/>
          </p:nvPr>
        </p:nvSpPr>
        <p:spPr/>
        <p:txBody>
          <a:bodyPr>
            <a:normAutofit/>
          </a:bodyPr>
          <a:lstStyle/>
          <a:p>
            <a:r>
              <a:rPr lang="el-GR" sz="2400" dirty="0" smtClean="0"/>
              <a:t>Η υπερασβεστιαιμία σχετίζεται με μεγάλο αριθμό τόσο κακοήθων όσο και μη κακοήθων παθολογικών καταστάσεων. Μη κακοήθεις αιτίες, όπως ο πρωτοπαθής υπερπαραθυρεοειδισμός, η θυρεοτοξικότητα, η νεφρική ανεπάρκεια ή η παρατεταμένη ακινητοποίηση ενδεχομένως να εμφανιστούν και σε άτομα με καρκίνο οπότε οι νοσηλευτές οφείλουν να τις γνωρίζουν. </a:t>
            </a:r>
          </a:p>
          <a:p>
            <a:r>
              <a:rPr lang="el-GR" sz="2400" dirty="0" smtClean="0"/>
              <a:t>Τα άτομα που εκδηλώνουν συμπτωματική υπερασβεστιαιμία και απώλεια βάρους έχουν μεγαλύτερη πιθανότητα ύπαρξης κακοήθους νόσου.</a:t>
            </a:r>
          </a:p>
          <a:p>
            <a:r>
              <a:rPr lang="el-GR" sz="2400" dirty="0" smtClean="0"/>
              <a:t>Η υπερασβεστιαιμία αποτελεί τη συχνότερη απειλητική για τη ζωή μεταβολική διαταραχή που παρατηρείται σε ασθενείς με καρκίνο.</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2755726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smtClean="0"/>
              <a:t>Αιτίες και συμπτώματα Υπερασβεστιαιμίας που οφείλεται σε πρωτοπαθή κακοήθη όγκο</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graphicFrame>
        <p:nvGraphicFramePr>
          <p:cNvPr id="5" name="Chart 4"/>
          <p:cNvGraphicFramePr/>
          <p:nvPr>
            <p:extLst>
              <p:ext uri="{D42A27DB-BD31-4B8C-83A1-F6EECF244321}">
                <p14:modId xmlns:p14="http://schemas.microsoft.com/office/powerpoint/2010/main" val="1495289447"/>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475656" y="5445224"/>
            <a:ext cx="6192688" cy="923330"/>
          </a:xfrm>
          <a:prstGeom prst="rect">
            <a:avLst/>
          </a:prstGeom>
          <a:noFill/>
        </p:spPr>
        <p:txBody>
          <a:bodyPr wrap="square" rtlCol="0">
            <a:spAutoFit/>
          </a:bodyPr>
          <a:lstStyle/>
          <a:p>
            <a:r>
              <a:rPr lang="el-GR" dirty="0" smtClean="0">
                <a:latin typeface="+mn-lt"/>
              </a:rPr>
              <a:t>Άλλοι καρκίνοι</a:t>
            </a:r>
            <a:r>
              <a:rPr lang="en-US" dirty="0" smtClean="0">
                <a:latin typeface="+mn-lt"/>
              </a:rPr>
              <a:t>:</a:t>
            </a:r>
            <a:r>
              <a:rPr lang="el-GR" dirty="0" smtClean="0">
                <a:latin typeface="+mn-lt"/>
              </a:rPr>
              <a:t> ωοθηκών, χολλαγειοκαρκίνωμα, κεφαλής και τραχήλου, καρκίνωμα νεφρικών κυττάρων, λέμφωμα, γυναικολογικές κακοήθειες.</a:t>
            </a:r>
            <a:endParaRPr lang="el-GR" dirty="0">
              <a:latin typeface="+mn-lt"/>
            </a:endParaRPr>
          </a:p>
        </p:txBody>
      </p:sp>
    </p:spTree>
    <p:extLst>
      <p:ext uri="{BB962C8B-B14F-4D97-AF65-F5344CB8AC3E}">
        <p14:creationId xmlns:p14="http://schemas.microsoft.com/office/powerpoint/2010/main" val="2469092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Υπερασβεστιαιμία: Συμπτώματα </a:t>
            </a:r>
            <a:r>
              <a:rPr lang="en-US" sz="2800" b="0" dirty="0">
                <a:solidFill>
                  <a:prstClr val="black"/>
                </a:solidFill>
              </a:rPr>
              <a:t>(</a:t>
            </a:r>
            <a:r>
              <a:rPr lang="el-GR" sz="2800" b="0" dirty="0">
                <a:solidFill>
                  <a:prstClr val="black"/>
                </a:solidFill>
              </a:rPr>
              <a:t>1</a:t>
            </a:r>
            <a:r>
              <a:rPr lang="en-US" sz="2800" b="0" dirty="0" smtClean="0">
                <a:solidFill>
                  <a:prstClr val="black"/>
                </a:solidFill>
              </a:rPr>
              <a:t>/</a:t>
            </a:r>
            <a:r>
              <a:rPr lang="el-GR" sz="2800" b="0" dirty="0" smtClean="0">
                <a:solidFill>
                  <a:prstClr val="black"/>
                </a:solidFill>
              </a:rPr>
              <a:t>3</a:t>
            </a:r>
            <a:r>
              <a:rPr lang="en-US" sz="2800" b="0" dirty="0" smtClean="0">
                <a:solidFill>
                  <a:prstClr val="black"/>
                </a:solidFill>
              </a:rPr>
              <a:t>)</a:t>
            </a:r>
            <a:endParaRPr lang="el-GR" dirty="0"/>
          </a:p>
        </p:txBody>
      </p:sp>
      <p:sp>
        <p:nvSpPr>
          <p:cNvPr id="3" name="Content Placeholder 2"/>
          <p:cNvSpPr>
            <a:spLocks noGrp="1"/>
          </p:cNvSpPr>
          <p:nvPr>
            <p:ph idx="1"/>
          </p:nvPr>
        </p:nvSpPr>
        <p:spPr/>
        <p:txBody>
          <a:bodyPr>
            <a:normAutofit/>
          </a:bodyPr>
          <a:lstStyle/>
          <a:p>
            <a:r>
              <a:rPr lang="el-GR" sz="2400" dirty="0" smtClean="0"/>
              <a:t>Δυσκοιλιότητα</a:t>
            </a:r>
          </a:p>
          <a:p>
            <a:r>
              <a:rPr lang="el-GR" sz="2400" dirty="0" smtClean="0"/>
              <a:t>Αφυδάτωση</a:t>
            </a:r>
          </a:p>
          <a:p>
            <a:r>
              <a:rPr lang="el-GR" sz="2400" dirty="0" smtClean="0"/>
              <a:t>Νεφρική ανεπάρκεια</a:t>
            </a:r>
          </a:p>
          <a:p>
            <a:r>
              <a:rPr lang="el-GR" sz="2400" dirty="0" smtClean="0"/>
              <a:t>Κώμα</a:t>
            </a:r>
          </a:p>
          <a:p>
            <a:r>
              <a:rPr lang="el-GR" sz="2400" dirty="0" smtClean="0"/>
              <a:t>Θάνατος</a:t>
            </a:r>
          </a:p>
          <a:p>
            <a:endParaRPr lang="el-GR" sz="2400" dirty="0" smtClean="0"/>
          </a:p>
          <a:p>
            <a:pPr marL="0" indent="0">
              <a:buNone/>
            </a:pPr>
            <a:r>
              <a:rPr lang="el-GR" sz="2400" dirty="0" smtClean="0"/>
              <a:t>Μπορεί να προκαλέσει συμπτώματα από όλα τα συστήματα του οργανισμού και είναι κακός προγνωστικός δείκτης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312697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Υπερασβεστιαιμία: Συμπτώματα </a:t>
            </a:r>
            <a:r>
              <a:rPr lang="en-US" sz="2800" b="0" dirty="0" smtClean="0">
                <a:solidFill>
                  <a:prstClr val="black"/>
                </a:solidFill>
              </a:rPr>
              <a:t>(</a:t>
            </a:r>
            <a:r>
              <a:rPr lang="el-GR" sz="2800" b="0" dirty="0" smtClean="0">
                <a:solidFill>
                  <a:prstClr val="black"/>
                </a:solidFill>
              </a:rPr>
              <a:t>2</a:t>
            </a:r>
            <a:r>
              <a:rPr lang="en-US" sz="2800" b="0" dirty="0" smtClean="0">
                <a:solidFill>
                  <a:prstClr val="black"/>
                </a:solidFill>
              </a:rPr>
              <a:t>/</a:t>
            </a:r>
            <a:r>
              <a:rPr lang="el-GR" sz="2800" b="0" dirty="0" smtClean="0">
                <a:solidFill>
                  <a:prstClr val="black"/>
                </a:solidFill>
              </a:rPr>
              <a:t>3</a:t>
            </a:r>
            <a:r>
              <a:rPr lang="en-US" sz="2800" b="0" dirty="0" smtClean="0">
                <a:solidFill>
                  <a:prstClr val="black"/>
                </a:solidFill>
              </a:rPr>
              <a:t>)</a:t>
            </a:r>
            <a:endParaRPr lang="el-GR" dirty="0"/>
          </a:p>
        </p:txBody>
      </p:sp>
      <p:sp>
        <p:nvSpPr>
          <p:cNvPr id="3" name="Content Placeholder 2"/>
          <p:cNvSpPr>
            <a:spLocks noGrp="1"/>
          </p:cNvSpPr>
          <p:nvPr>
            <p:ph idx="1"/>
          </p:nvPr>
        </p:nvSpPr>
        <p:spPr/>
        <p:txBody>
          <a:bodyPr>
            <a:noAutofit/>
          </a:bodyPr>
          <a:lstStyle/>
          <a:p>
            <a:pPr>
              <a:buNone/>
            </a:pPr>
            <a:r>
              <a:rPr lang="el-GR" sz="2400" b="1" dirty="0" smtClean="0">
                <a:solidFill>
                  <a:schemeClr val="tx2"/>
                </a:solidFill>
              </a:rPr>
              <a:t>Μέτρια Υπερασβεστιαιμία:</a:t>
            </a:r>
          </a:p>
          <a:p>
            <a:pPr marL="628650"/>
            <a:r>
              <a:rPr lang="el-GR" sz="2400" dirty="0" smtClean="0"/>
              <a:t>Ναυτία</a:t>
            </a:r>
          </a:p>
          <a:p>
            <a:pPr marL="628650"/>
            <a:r>
              <a:rPr lang="el-GR" sz="2400" dirty="0" smtClean="0"/>
              <a:t>Έμετος</a:t>
            </a:r>
          </a:p>
          <a:p>
            <a:pPr marL="628650"/>
            <a:r>
              <a:rPr lang="el-GR" sz="2400" dirty="0" smtClean="0"/>
              <a:t>Ανορεξία</a:t>
            </a:r>
          </a:p>
          <a:p>
            <a:pPr marL="628650"/>
            <a:r>
              <a:rPr lang="el-GR" sz="2400" dirty="0" smtClean="0"/>
              <a:t>Δυσκοιλιότητα</a:t>
            </a:r>
          </a:p>
          <a:p>
            <a:pPr marL="628650"/>
            <a:r>
              <a:rPr lang="el-GR" sz="2400" dirty="0" smtClean="0"/>
              <a:t>Πολυδιψία</a:t>
            </a:r>
          </a:p>
          <a:p>
            <a:pPr marL="628650"/>
            <a:r>
              <a:rPr lang="el-GR" sz="2400" dirty="0" smtClean="0"/>
              <a:t>Πολυουρία</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val="39099592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Υπερασβεστιαιμία: Συμπτώματα </a:t>
            </a:r>
            <a:r>
              <a:rPr lang="en-US" sz="2800" b="0" dirty="0" smtClean="0">
                <a:solidFill>
                  <a:prstClr val="black"/>
                </a:solidFill>
              </a:rPr>
              <a:t>(</a:t>
            </a:r>
            <a:r>
              <a:rPr lang="el-GR" sz="2800" b="0" dirty="0" smtClean="0">
                <a:solidFill>
                  <a:prstClr val="black"/>
                </a:solidFill>
              </a:rPr>
              <a:t>3</a:t>
            </a:r>
            <a:r>
              <a:rPr lang="en-US" sz="2800" b="0" dirty="0" smtClean="0">
                <a:solidFill>
                  <a:prstClr val="black"/>
                </a:solidFill>
              </a:rPr>
              <a:t>/</a:t>
            </a:r>
            <a:r>
              <a:rPr lang="el-GR" sz="2800" b="0" dirty="0" smtClean="0">
                <a:solidFill>
                  <a:prstClr val="black"/>
                </a:solidFill>
              </a:rPr>
              <a:t>3</a:t>
            </a:r>
            <a:r>
              <a:rPr lang="en-US" sz="2800" b="0" dirty="0" smtClean="0">
                <a:solidFill>
                  <a:prstClr val="black"/>
                </a:solidFill>
              </a:rPr>
              <a:t>)</a:t>
            </a:r>
            <a:endParaRPr lang="el-GR" dirty="0"/>
          </a:p>
        </p:txBody>
      </p:sp>
      <p:sp>
        <p:nvSpPr>
          <p:cNvPr id="3" name="Content Placeholder 2"/>
          <p:cNvSpPr>
            <a:spLocks noGrp="1"/>
          </p:cNvSpPr>
          <p:nvPr>
            <p:ph idx="1"/>
          </p:nvPr>
        </p:nvSpPr>
        <p:spPr>
          <a:xfrm>
            <a:off x="457200" y="1196752"/>
            <a:ext cx="8686800" cy="5040560"/>
          </a:xfrm>
        </p:spPr>
        <p:txBody>
          <a:bodyPr>
            <a:noAutofit/>
          </a:bodyPr>
          <a:lstStyle/>
          <a:p>
            <a:pPr marL="0" indent="0">
              <a:buNone/>
            </a:pPr>
            <a:r>
              <a:rPr lang="el-GR" sz="2400" b="1" dirty="0" smtClean="0">
                <a:solidFill>
                  <a:schemeClr val="tx2"/>
                </a:solidFill>
              </a:rPr>
              <a:t>Σοβαρή Υπερασβεστιαιμία (επιπλέον των πιο πάνω συμπτωμάτων):</a:t>
            </a:r>
          </a:p>
          <a:p>
            <a:r>
              <a:rPr lang="el-GR" sz="2400" dirty="0" smtClean="0"/>
              <a:t>Αφυδάτωση</a:t>
            </a:r>
          </a:p>
          <a:p>
            <a:r>
              <a:rPr lang="el-GR" sz="2400" dirty="0" smtClean="0"/>
              <a:t>Λήθαργος</a:t>
            </a:r>
          </a:p>
          <a:p>
            <a:r>
              <a:rPr lang="el-GR" sz="2400" dirty="0" smtClean="0"/>
              <a:t>Σύγχυση</a:t>
            </a:r>
          </a:p>
          <a:p>
            <a:r>
              <a:rPr lang="el-GR" sz="2400" dirty="0" smtClean="0"/>
              <a:t>Αποπροσανατολισμός</a:t>
            </a:r>
          </a:p>
          <a:p>
            <a:r>
              <a:rPr lang="el-GR" sz="2400" dirty="0" smtClean="0"/>
              <a:t>Παραισθήσεις</a:t>
            </a:r>
          </a:p>
          <a:p>
            <a:r>
              <a:rPr lang="el-GR" sz="2400" dirty="0" smtClean="0"/>
              <a:t>Καρδιακή αρρυθμία</a:t>
            </a:r>
          </a:p>
          <a:p>
            <a:r>
              <a:rPr lang="el-GR" sz="2400" dirty="0" smtClean="0"/>
              <a:t>Κώμα</a:t>
            </a:r>
          </a:p>
          <a:p>
            <a:pPr marL="0" indent="0">
              <a:buNone/>
            </a:pPr>
            <a:r>
              <a:rPr lang="el-GR" sz="2400" dirty="0" smtClean="0"/>
              <a:t>Σε κάποιες περιπτώσεις φαίνεται ότι η υπερασβεστιαιμία μειώνει τον ουδό του πόνου σε άτομα με καρκίνο.</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27342876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Υπερασβεστιαιμία: Φυσιολογία </a:t>
            </a:r>
            <a:r>
              <a:rPr lang="en-US" sz="2800" b="0" dirty="0">
                <a:solidFill>
                  <a:prstClr val="black"/>
                </a:solidFill>
              </a:rPr>
              <a:t>(</a:t>
            </a:r>
            <a:r>
              <a:rPr lang="el-GR" sz="2800" b="0" dirty="0">
                <a:solidFill>
                  <a:prstClr val="black"/>
                </a:solidFill>
              </a:rPr>
              <a:t>1</a:t>
            </a:r>
            <a:r>
              <a:rPr lang="en-US" sz="2800" b="0" dirty="0" smtClean="0">
                <a:solidFill>
                  <a:prstClr val="black"/>
                </a:solidFill>
              </a:rPr>
              <a:t>/</a:t>
            </a:r>
            <a:r>
              <a:rPr lang="el-GR" sz="2800" b="0" dirty="0" smtClean="0">
                <a:solidFill>
                  <a:prstClr val="black"/>
                </a:solidFill>
              </a:rPr>
              <a:t>2</a:t>
            </a:r>
            <a:r>
              <a:rPr lang="en-US" sz="2800" b="0" dirty="0" smtClean="0">
                <a:solidFill>
                  <a:prstClr val="black"/>
                </a:solidFill>
              </a:rPr>
              <a:t>)</a:t>
            </a:r>
            <a:endParaRPr lang="el-GR" dirty="0"/>
          </a:p>
        </p:txBody>
      </p:sp>
      <p:sp>
        <p:nvSpPr>
          <p:cNvPr id="3" name="Content Placeholder 2"/>
          <p:cNvSpPr>
            <a:spLocks noGrp="1"/>
          </p:cNvSpPr>
          <p:nvPr>
            <p:ph idx="1"/>
          </p:nvPr>
        </p:nvSpPr>
        <p:spPr>
          <a:xfrm>
            <a:off x="457200" y="1196752"/>
            <a:ext cx="8507288" cy="5040560"/>
          </a:xfrm>
        </p:spPr>
        <p:txBody>
          <a:bodyPr>
            <a:noAutofit/>
          </a:bodyPr>
          <a:lstStyle/>
          <a:p>
            <a:pPr marL="0" indent="0">
              <a:buNone/>
            </a:pPr>
            <a:r>
              <a:rPr lang="el-GR" sz="2300" dirty="0"/>
              <a:t>Ασθενείς με καρκίνο βιώνουν δυο ειδών </a:t>
            </a:r>
            <a:r>
              <a:rPr lang="el-GR" sz="2300" dirty="0" smtClean="0"/>
              <a:t>υπερασβεστιαιμίες</a:t>
            </a:r>
            <a:r>
              <a:rPr lang="el-GR" sz="2300" dirty="0"/>
              <a:t>. Και στις </a:t>
            </a:r>
            <a:r>
              <a:rPr lang="el-GR" sz="2300" dirty="0" smtClean="0"/>
              <a:t>δυο περιπτώσεις υφίσταται </a:t>
            </a:r>
            <a:r>
              <a:rPr lang="el-GR" sz="2300" dirty="0"/>
              <a:t>αυξημένη </a:t>
            </a:r>
            <a:r>
              <a:rPr lang="el-GR" sz="2300" dirty="0" smtClean="0"/>
              <a:t>αποδόμηση οστών εξαιτίας τοπικά παραγόμενων παραγόντων </a:t>
            </a:r>
            <a:r>
              <a:rPr lang="el-GR" sz="2300" dirty="0"/>
              <a:t>ή </a:t>
            </a:r>
            <a:r>
              <a:rPr lang="el-GR" sz="2300" dirty="0" smtClean="0"/>
              <a:t>παραγόντων που </a:t>
            </a:r>
            <a:r>
              <a:rPr lang="el-GR" sz="2300" dirty="0"/>
              <a:t>σχετίζονται με την κυκλοφορία του αίματος.</a:t>
            </a:r>
          </a:p>
          <a:p>
            <a:r>
              <a:rPr lang="el-GR" sz="2300" b="1" dirty="0" smtClean="0">
                <a:solidFill>
                  <a:schemeClr val="tx2"/>
                </a:solidFill>
              </a:rPr>
              <a:t>Τοπική οστεολυτική κακοήθης υπερασβεστιαιμία</a:t>
            </a:r>
          </a:p>
          <a:p>
            <a:pPr marL="450850" indent="0">
              <a:buNone/>
            </a:pPr>
            <a:r>
              <a:rPr lang="el-GR" sz="2300" dirty="0" smtClean="0"/>
              <a:t>Εμφανίζεται στο </a:t>
            </a:r>
            <a:r>
              <a:rPr lang="el-GR" sz="2300" dirty="0"/>
              <a:t>20-30% των ασθενούν με κακοήθη </a:t>
            </a:r>
            <a:r>
              <a:rPr lang="el-GR" sz="2300" dirty="0" smtClean="0"/>
              <a:t>υπερασβεστιαιμία</a:t>
            </a:r>
            <a:r>
              <a:rPr lang="el-GR" sz="2300" dirty="0"/>
              <a:t>. </a:t>
            </a:r>
            <a:r>
              <a:rPr lang="el-GR" sz="2300" dirty="0" smtClean="0"/>
              <a:t>Υπάρχει </a:t>
            </a:r>
            <a:r>
              <a:rPr lang="el-GR" sz="2300" dirty="0"/>
              <a:t>αυξημένη </a:t>
            </a:r>
            <a:r>
              <a:rPr lang="el-GR" sz="2300" dirty="0" smtClean="0"/>
              <a:t>αποδόμηση </a:t>
            </a:r>
            <a:r>
              <a:rPr lang="el-GR" sz="2300" dirty="0"/>
              <a:t>των </a:t>
            </a:r>
            <a:r>
              <a:rPr lang="el-GR" sz="2300" dirty="0" smtClean="0"/>
              <a:t>οστών λόγω </a:t>
            </a:r>
            <a:r>
              <a:rPr lang="el-GR" sz="2300" dirty="0"/>
              <a:t>των </a:t>
            </a:r>
            <a:r>
              <a:rPr lang="el-GR" sz="2300" dirty="0" smtClean="0"/>
              <a:t>τοπικά </a:t>
            </a:r>
            <a:r>
              <a:rPr lang="el-GR" sz="2300" dirty="0"/>
              <a:t>εκλυόμενων παραγόντων. Οι </a:t>
            </a:r>
            <a:r>
              <a:rPr lang="el-GR" sz="2300" dirty="0" smtClean="0"/>
              <a:t>παράγοντες </a:t>
            </a:r>
            <a:r>
              <a:rPr lang="el-GR" sz="2300" dirty="0"/>
              <a:t>αυτοί </a:t>
            </a:r>
            <a:r>
              <a:rPr lang="el-GR" sz="2300" dirty="0" smtClean="0"/>
              <a:t>που προκαλούν </a:t>
            </a:r>
            <a:r>
              <a:rPr lang="el-GR" sz="2300" dirty="0"/>
              <a:t>την αυξημένη οστεολυτική δραστηριότητα, </a:t>
            </a:r>
            <a:r>
              <a:rPr lang="el-GR" sz="2300" dirty="0" smtClean="0"/>
              <a:t>απελευθερώνοντας </a:t>
            </a:r>
            <a:r>
              <a:rPr lang="el-GR" sz="2300" dirty="0"/>
              <a:t>ασβέστιο </a:t>
            </a:r>
            <a:r>
              <a:rPr lang="el-GR" sz="2300" dirty="0" smtClean="0"/>
              <a:t>από </a:t>
            </a:r>
            <a:r>
              <a:rPr lang="el-GR" sz="2300" dirty="0"/>
              <a:t>τα </a:t>
            </a:r>
            <a:r>
              <a:rPr lang="el-GR" sz="2300" dirty="0" smtClean="0"/>
              <a:t>οστά </a:t>
            </a:r>
            <a:r>
              <a:rPr lang="el-GR" sz="2300" dirty="0"/>
              <a:t>στον εξωκυττάριο χώρο, δεν έχουν ακόμα </a:t>
            </a:r>
            <a:r>
              <a:rPr lang="el-GR" sz="2300" dirty="0" smtClean="0"/>
              <a:t>προσδιοριστεί πλήρως. </a:t>
            </a:r>
            <a:r>
              <a:rPr lang="el-GR" sz="2300" dirty="0"/>
              <a:t>Οι ασθενείς 0α εμφανίσουν αύξηση του ασβεστίου του ορού, ενώ οι τιμές των </a:t>
            </a:r>
            <a:r>
              <a:rPr lang="el-GR" sz="2300" dirty="0" smtClean="0"/>
              <a:t>φωσφορικών </a:t>
            </a:r>
            <a:r>
              <a:rPr lang="el-GR" sz="2300" dirty="0"/>
              <a:t>του ορού Οα είναι φυσιολογικές. </a:t>
            </a:r>
            <a:r>
              <a:rPr lang="el-GR" sz="2300" dirty="0" smtClean="0"/>
              <a:t>Επίσης </a:t>
            </a:r>
            <a:r>
              <a:rPr lang="el-GR" sz="2300" dirty="0"/>
              <a:t>είναι </a:t>
            </a:r>
            <a:r>
              <a:rPr lang="el-GR" sz="2300" dirty="0" smtClean="0"/>
              <a:t>πιθανό </a:t>
            </a:r>
            <a:r>
              <a:rPr lang="el-GR" sz="2300" dirty="0"/>
              <a:t>να έχουν εκτεταμένη μεταστατική νόσο</a:t>
            </a:r>
            <a:r>
              <a:rPr lang="el-GR" sz="2300" dirty="0" smtClean="0"/>
              <a:t>.</a:t>
            </a:r>
            <a:endParaRPr lang="el-GR" sz="23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val="1250928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Υπερασβεστιαιμία: Φυσιολογία </a:t>
            </a:r>
            <a:r>
              <a:rPr lang="en-US" sz="2800" b="0" dirty="0" smtClean="0">
                <a:solidFill>
                  <a:prstClr val="black"/>
                </a:solidFill>
              </a:rPr>
              <a:t>(</a:t>
            </a:r>
            <a:r>
              <a:rPr lang="el-GR" sz="2800" b="0" dirty="0" smtClean="0">
                <a:solidFill>
                  <a:prstClr val="black"/>
                </a:solidFill>
              </a:rPr>
              <a:t>2</a:t>
            </a:r>
            <a:r>
              <a:rPr lang="en-US" sz="2800" b="0" dirty="0" smtClean="0">
                <a:solidFill>
                  <a:prstClr val="black"/>
                </a:solidFill>
              </a:rPr>
              <a:t>/</a:t>
            </a:r>
            <a:r>
              <a:rPr lang="el-GR" sz="2800" b="0" dirty="0" smtClean="0">
                <a:solidFill>
                  <a:prstClr val="black"/>
                </a:solidFill>
              </a:rPr>
              <a:t>2</a:t>
            </a:r>
            <a:r>
              <a:rPr lang="en-US" sz="2800" b="0" dirty="0" smtClean="0">
                <a:solidFill>
                  <a:prstClr val="black"/>
                </a:solidFill>
              </a:rPr>
              <a:t>)</a:t>
            </a:r>
            <a:endParaRPr lang="el-GR" dirty="0"/>
          </a:p>
        </p:txBody>
      </p:sp>
      <p:sp>
        <p:nvSpPr>
          <p:cNvPr id="3" name="Content Placeholder 2"/>
          <p:cNvSpPr>
            <a:spLocks noGrp="1"/>
          </p:cNvSpPr>
          <p:nvPr>
            <p:ph idx="1"/>
          </p:nvPr>
        </p:nvSpPr>
        <p:spPr/>
        <p:txBody>
          <a:bodyPr>
            <a:noAutofit/>
          </a:bodyPr>
          <a:lstStyle/>
          <a:p>
            <a:r>
              <a:rPr lang="el-GR" sz="2300" b="1" dirty="0" smtClean="0">
                <a:solidFill>
                  <a:schemeClr val="tx2"/>
                </a:solidFill>
              </a:rPr>
              <a:t>Ορμονοεξαρτώμενη κακοήθη υπερσβεστιαιμία </a:t>
            </a:r>
          </a:p>
          <a:p>
            <a:pPr marL="450850" indent="0">
              <a:buNone/>
            </a:pPr>
            <a:r>
              <a:rPr lang="el-GR" sz="2300" dirty="0" smtClean="0"/>
              <a:t>Εμφανίζεται </a:t>
            </a:r>
            <a:r>
              <a:rPr lang="el-GR" sz="2300" dirty="0"/>
              <a:t>σε ποσοστό 80% των ασθενών και συνήθως οφείλεται στην </a:t>
            </a:r>
            <a:r>
              <a:rPr lang="el-GR" sz="2300" dirty="0" smtClean="0"/>
              <a:t>παραγωγή </a:t>
            </a:r>
            <a:r>
              <a:rPr lang="el-GR" sz="2300" dirty="0"/>
              <a:t>μιας ορμόνης π</a:t>
            </a:r>
            <a:r>
              <a:rPr lang="el-GR" sz="2300" dirty="0" smtClean="0"/>
              <a:t>ου </a:t>
            </a:r>
            <a:r>
              <a:rPr lang="el-GR" sz="2300" dirty="0"/>
              <a:t>καλείται </a:t>
            </a:r>
            <a:r>
              <a:rPr lang="el-GR" sz="2300" dirty="0" smtClean="0"/>
              <a:t>«πεπτίδιο με </a:t>
            </a:r>
            <a:r>
              <a:rPr lang="el-GR" sz="2300" dirty="0"/>
              <a:t>ανάλογη με την </a:t>
            </a:r>
            <a:r>
              <a:rPr lang="el-GR" sz="2300" dirty="0" smtClean="0"/>
              <a:t>παραθυρεοειδική </a:t>
            </a:r>
            <a:r>
              <a:rPr lang="el-GR" sz="2300" dirty="0"/>
              <a:t>ορμόνη δράση</a:t>
            </a:r>
            <a:r>
              <a:rPr lang="el-GR" sz="2300" dirty="0" smtClean="0"/>
              <a:t>".</a:t>
            </a:r>
          </a:p>
          <a:p>
            <a:pPr marL="450850" indent="0">
              <a:buNone/>
            </a:pPr>
            <a:r>
              <a:rPr lang="el-GR" sz="2300" dirty="0" smtClean="0"/>
              <a:t>Η </a:t>
            </a:r>
            <a:r>
              <a:rPr lang="el-GR" sz="2300" dirty="0"/>
              <a:t>αιτία αυτή </a:t>
            </a:r>
            <a:r>
              <a:rPr lang="el-GR" sz="2300" dirty="0" smtClean="0"/>
              <a:t>προκαλεί την </a:t>
            </a:r>
            <a:r>
              <a:rPr lang="el-GR" sz="2300" dirty="0"/>
              <a:t>αύξηση της οστικής </a:t>
            </a:r>
            <a:r>
              <a:rPr lang="el-GR" sz="2300" dirty="0" smtClean="0"/>
              <a:t>αποδόμησης </a:t>
            </a:r>
            <a:r>
              <a:rPr lang="el-GR" sz="2300" dirty="0"/>
              <a:t>με τη μείωση της οστικής μάζας και τη </a:t>
            </a:r>
            <a:r>
              <a:rPr lang="el-GR" sz="2300" dirty="0" smtClean="0"/>
              <a:t>συνεπακόλουθη </a:t>
            </a:r>
            <a:r>
              <a:rPr lang="el-GR" sz="2300" dirty="0"/>
              <a:t>αύξηση των τιμών του ασβεστίου του ορού και τη </a:t>
            </a:r>
            <a:r>
              <a:rPr lang="el-GR" sz="2300" dirty="0" smtClean="0"/>
              <a:t>μείωση </a:t>
            </a:r>
            <a:r>
              <a:rPr lang="el-GR" sz="2300" dirty="0"/>
              <a:t>των τιμών φωσφόρου ορού. </a:t>
            </a:r>
            <a:endParaRPr lang="el-GR" sz="2300" dirty="0" smtClean="0"/>
          </a:p>
          <a:p>
            <a:pPr marL="450850" indent="0">
              <a:buNone/>
            </a:pPr>
            <a:r>
              <a:rPr lang="el-GR" sz="2300" dirty="0" smtClean="0"/>
              <a:t>Λυτό </a:t>
            </a:r>
            <a:r>
              <a:rPr lang="el-GR" sz="2300" dirty="0"/>
              <a:t>συμβαίνει </a:t>
            </a:r>
            <a:r>
              <a:rPr lang="el-GR" sz="2300" dirty="0" smtClean="0"/>
              <a:t>επειδή </a:t>
            </a:r>
            <a:r>
              <a:rPr lang="el-GR" sz="2300" dirty="0"/>
              <a:t>μιμείται τη δράση της </a:t>
            </a:r>
            <a:r>
              <a:rPr lang="el-GR" sz="2300" dirty="0" smtClean="0"/>
              <a:t>παραθυρεοειδούς </a:t>
            </a:r>
            <a:r>
              <a:rPr lang="el-GR" sz="2300" dirty="0"/>
              <a:t>ορμόνης, η </a:t>
            </a:r>
            <a:r>
              <a:rPr lang="el-GR" sz="2300" dirty="0" smtClean="0"/>
              <a:t>οποία </a:t>
            </a:r>
            <a:r>
              <a:rPr lang="el-GR" sz="2300" dirty="0"/>
              <a:t>είναι βασική ρυθμιστική ορμόνη, π</a:t>
            </a:r>
            <a:r>
              <a:rPr lang="el-GR" sz="2300" dirty="0" smtClean="0"/>
              <a:t>ου </a:t>
            </a:r>
            <a:r>
              <a:rPr lang="el-GR" sz="2300" dirty="0"/>
              <a:t>ρυθμίζει τις τιμές του ασβεστίου στον ορό και η </a:t>
            </a:r>
            <a:r>
              <a:rPr lang="el-GR" sz="2300" dirty="0" smtClean="0"/>
              <a:t>οποία </a:t>
            </a:r>
            <a:r>
              <a:rPr lang="el-GR" sz="2300" dirty="0"/>
              <a:t>αυξάνει τη δράση της, η τιμή του ασβεστίου στον ορό μειώνεται</a:t>
            </a:r>
            <a:r>
              <a:rPr lang="el-GR" sz="2300" dirty="0" smtClean="0"/>
              <a:t>.</a:t>
            </a:r>
            <a:endParaRPr lang="el-GR" sz="23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3647794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Συμπιεστικά φαινόμενα στο νωτιαίο μυελό: φυσιολογία </a:t>
            </a:r>
            <a:r>
              <a:rPr lang="el-GR" sz="3100" b="0" dirty="0" smtClean="0"/>
              <a:t>(1/2)</a:t>
            </a:r>
            <a:endParaRPr lang="el-GR" sz="3100" b="0" dirty="0"/>
          </a:p>
        </p:txBody>
      </p:sp>
      <p:sp>
        <p:nvSpPr>
          <p:cNvPr id="3" name="Content Placeholder 2"/>
          <p:cNvSpPr>
            <a:spLocks noGrp="1"/>
          </p:cNvSpPr>
          <p:nvPr>
            <p:ph idx="1"/>
          </p:nvPr>
        </p:nvSpPr>
        <p:spPr/>
        <p:txBody>
          <a:bodyPr>
            <a:normAutofit/>
          </a:bodyPr>
          <a:lstStyle/>
          <a:p>
            <a:r>
              <a:rPr lang="el-GR" sz="2400" dirty="0" smtClean="0"/>
              <a:t>Οι μεταστατικοί όγκοι ανευρίσκονται συνήθως στη βάση των σπονδύλων, από όπου μπορούν άμεσα να διεισδύσουν στη σπονδυλικό σωλήνα, προκαλώντας καταστροφή του σπονδύλου σωλήνα, προκαλώντας καταστροφή του σπονδύλου, παρακωλύοντας έτσι τη ροή του εγκεφαλονωτιαίου υγρού αυξάνοντας την πίεση στο νωτιαίο μυελό. </a:t>
            </a:r>
          </a:p>
          <a:p>
            <a:r>
              <a:rPr lang="el-GR" sz="2400" dirty="0" smtClean="0"/>
              <a:t>Αυτή η συχνότερη αιτία της καταστροφής των νευρικών ριζών (σε 85% των περιπτώσεων). Οι μεταστάσεις των σπονδύλων επεκτείνονται άμεσα στον ενδοσκληρίδιο χώρο μόνο σποραδικά. Τα συμπιεστικά φαινόμενα του νωτιαίου μυελού μπορούν επίσης να οφείλονται σε σύνθλιψη των σπονδύλων εξαιτίας των παθολογικών καταγμάτων.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759086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Υπερασβεστιαιμία: Νοσηλευτική Φροντίδα</a:t>
            </a:r>
            <a:endParaRPr lang="el-GR" dirty="0"/>
          </a:p>
        </p:txBody>
      </p:sp>
      <p:sp>
        <p:nvSpPr>
          <p:cNvPr id="3" name="Content Placeholder 2"/>
          <p:cNvSpPr>
            <a:spLocks noGrp="1"/>
          </p:cNvSpPr>
          <p:nvPr>
            <p:ph idx="1"/>
          </p:nvPr>
        </p:nvSpPr>
        <p:spPr/>
        <p:txBody>
          <a:bodyPr>
            <a:normAutofit fontScale="85000" lnSpcReduction="10000"/>
          </a:bodyPr>
          <a:lstStyle/>
          <a:p>
            <a:r>
              <a:rPr lang="el-GR" dirty="0" smtClean="0"/>
              <a:t>Έγκαιρη αναγνώριση συμπτωμάτων από τους νοσηλευτές</a:t>
            </a:r>
          </a:p>
          <a:p>
            <a:r>
              <a:rPr lang="el-GR" dirty="0" smtClean="0"/>
              <a:t>Αναγνώριση ασθενών υψηλού κινδύνου</a:t>
            </a:r>
          </a:p>
          <a:p>
            <a:r>
              <a:rPr lang="el-GR" dirty="0" smtClean="0"/>
              <a:t>Εκπαίδευση ασθενών και οικογένειας:</a:t>
            </a:r>
          </a:p>
          <a:p>
            <a:r>
              <a:rPr lang="el-GR" dirty="0" smtClean="0"/>
              <a:t>να μπορούν έγκαιρα να αναγνωρίσουν οι ίδιοι τα συμπτώματα</a:t>
            </a:r>
          </a:p>
          <a:p>
            <a:r>
              <a:rPr lang="el-GR" dirty="0" smtClean="0"/>
              <a:t>Για τα προληπτικά μέτρα (λήψη υγρών &amp; άλατος, έλεγχο ναυτίας – εμετού, αποφυγή ακινητοποίησης – ασκήσεις - φυσικοθεραπεία). Η ακινητοποίηση προκαλεί αύξηση της απελευθέρωσης ασβεστίου από τα οστά και επιδεινώνει την υπερασβεστιαιμία.</a:t>
            </a:r>
          </a:p>
          <a:p>
            <a:r>
              <a:rPr lang="el-GR" dirty="0" smtClean="0"/>
              <a:t>Συμπτωματική αντιμετώπιση</a:t>
            </a:r>
          </a:p>
          <a:p>
            <a:endParaRPr lang="el-GR" dirty="0" smtClean="0"/>
          </a:p>
          <a:p>
            <a:endParaRPr lang="el-GR" dirty="0" smtClean="0"/>
          </a:p>
          <a:p>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39947111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Υπερασβεστιαιμία: Θεραπεία </a:t>
            </a:r>
            <a:r>
              <a:rPr lang="en-US" sz="2800" b="0" dirty="0">
                <a:solidFill>
                  <a:prstClr val="black"/>
                </a:solidFill>
              </a:rPr>
              <a:t>(</a:t>
            </a:r>
            <a:r>
              <a:rPr lang="el-GR" sz="2800" b="0" dirty="0">
                <a:solidFill>
                  <a:prstClr val="black"/>
                </a:solidFill>
              </a:rPr>
              <a:t>1</a:t>
            </a:r>
            <a:r>
              <a:rPr lang="en-US" sz="2800" b="0" dirty="0">
                <a:solidFill>
                  <a:prstClr val="black"/>
                </a:solidFill>
              </a:rPr>
              <a:t>/</a:t>
            </a:r>
            <a:r>
              <a:rPr lang="el-GR" sz="2800" b="0" dirty="0">
                <a:solidFill>
                  <a:prstClr val="black"/>
                </a:solidFill>
              </a:rPr>
              <a:t>4</a:t>
            </a:r>
            <a:r>
              <a:rPr lang="en-US" sz="2800" b="0" dirty="0">
                <a:solidFill>
                  <a:prstClr val="black"/>
                </a:solidFill>
              </a:rPr>
              <a:t>)</a:t>
            </a:r>
            <a:endParaRPr lang="el-GR" dirty="0"/>
          </a:p>
        </p:txBody>
      </p:sp>
      <p:sp>
        <p:nvSpPr>
          <p:cNvPr id="3" name="Content Placeholder 2"/>
          <p:cNvSpPr>
            <a:spLocks noGrp="1"/>
          </p:cNvSpPr>
          <p:nvPr>
            <p:ph idx="1"/>
          </p:nvPr>
        </p:nvSpPr>
        <p:spPr/>
        <p:txBody>
          <a:bodyPr>
            <a:normAutofit fontScale="92500"/>
          </a:bodyPr>
          <a:lstStyle/>
          <a:p>
            <a:pPr marL="0" indent="0">
              <a:buNone/>
            </a:pPr>
            <a:r>
              <a:rPr lang="el-GR" sz="2400" b="1" dirty="0" smtClean="0">
                <a:solidFill>
                  <a:schemeClr val="tx2"/>
                </a:solidFill>
              </a:rPr>
              <a:t>Ενυδάτωση και διούρηση</a:t>
            </a:r>
            <a:endParaRPr lang="el-GR" sz="2400" b="1" dirty="0">
              <a:solidFill>
                <a:schemeClr val="tx2"/>
              </a:solidFill>
            </a:endParaRPr>
          </a:p>
          <a:p>
            <a:r>
              <a:rPr lang="el-GR" sz="2400" dirty="0" smtClean="0"/>
              <a:t>Η αποκατάσταση </a:t>
            </a:r>
            <a:r>
              <a:rPr lang="el-GR" sz="2400" dirty="0"/>
              <a:t>του </a:t>
            </a:r>
            <a:r>
              <a:rPr lang="el-GR" sz="2400" dirty="0" smtClean="0"/>
              <a:t>εξωκυττάριου </a:t>
            </a:r>
            <a:r>
              <a:rPr lang="el-GR" sz="2400" dirty="0"/>
              <a:t>υγρού </a:t>
            </a:r>
            <a:r>
              <a:rPr lang="el-GR" sz="2400" dirty="0" smtClean="0"/>
              <a:t>αποτελεί </a:t>
            </a:r>
            <a:r>
              <a:rPr lang="el-GR" sz="2400" dirty="0"/>
              <a:t>το </a:t>
            </a:r>
            <a:r>
              <a:rPr lang="el-GR" sz="2400" dirty="0" smtClean="0"/>
              <a:t>βασικό πρώτο </a:t>
            </a:r>
            <a:r>
              <a:rPr lang="el-GR" sz="2400" dirty="0"/>
              <a:t>βήμα της </a:t>
            </a:r>
            <a:r>
              <a:rPr lang="el-GR" sz="2400" dirty="0" smtClean="0"/>
              <a:t>θεραπείας, </a:t>
            </a:r>
            <a:r>
              <a:rPr lang="el-GR" sz="2400" dirty="0"/>
              <a:t>καθώς </a:t>
            </a:r>
            <a:r>
              <a:rPr lang="el-GR" sz="2400" dirty="0" smtClean="0"/>
              <a:t>τα περισσότερα </a:t>
            </a:r>
            <a:r>
              <a:rPr lang="el-GR" sz="2400" dirty="0"/>
              <a:t>άτομα είναι αφυδατωμένα όταν εκδηλώνεται η </a:t>
            </a:r>
            <a:r>
              <a:rPr lang="el-GR" sz="2400" dirty="0" smtClean="0"/>
              <a:t>υπερασβεσταιμια</a:t>
            </a:r>
            <a:r>
              <a:rPr lang="el-GR" sz="2400" dirty="0"/>
              <a:t>. Μ αύξηση του όγκου του </a:t>
            </a:r>
            <a:r>
              <a:rPr lang="el-GR" sz="2400" dirty="0" smtClean="0"/>
              <a:t>πλάσματος </a:t>
            </a:r>
            <a:r>
              <a:rPr lang="el-GR" sz="2400" dirty="0"/>
              <a:t>βελτιώνει τη </a:t>
            </a:r>
            <a:r>
              <a:rPr lang="el-GR" sz="2400" dirty="0" smtClean="0"/>
              <a:t>διαπερατότητα </a:t>
            </a:r>
            <a:r>
              <a:rPr lang="el-GR" sz="2400" dirty="0"/>
              <a:t>των μεγαλομοριακών </a:t>
            </a:r>
            <a:r>
              <a:rPr lang="el-GR" sz="2400" dirty="0" smtClean="0"/>
              <a:t>συμπλεγμάτων </a:t>
            </a:r>
            <a:r>
              <a:rPr lang="el-GR" sz="2400" dirty="0"/>
              <a:t>και την κάθαρση του ασβεστίου.</a:t>
            </a:r>
          </a:p>
          <a:p>
            <a:r>
              <a:rPr lang="el-GR" sz="2400" dirty="0" smtClean="0"/>
              <a:t>Η </a:t>
            </a:r>
            <a:r>
              <a:rPr lang="el-GR" sz="2400" dirty="0"/>
              <a:t>οδός χορήγησης εξαρτάται </a:t>
            </a:r>
            <a:r>
              <a:rPr lang="el-GR" sz="2400" dirty="0" smtClean="0"/>
              <a:t>από </a:t>
            </a:r>
            <a:r>
              <a:rPr lang="el-GR" sz="2400" dirty="0"/>
              <a:t>την κλινική κατάσταση-</a:t>
            </a:r>
          </a:p>
          <a:p>
            <a:r>
              <a:rPr lang="el-GR" sz="2400" dirty="0" smtClean="0"/>
              <a:t>Κλινική </a:t>
            </a:r>
            <a:r>
              <a:rPr lang="el-GR" sz="2400" dirty="0"/>
              <a:t>βελτίωση της </a:t>
            </a:r>
            <a:r>
              <a:rPr lang="el-GR" sz="2400" dirty="0" smtClean="0"/>
              <a:t>πνευματικής </a:t>
            </a:r>
            <a:r>
              <a:rPr lang="el-GR" sz="2400" dirty="0"/>
              <a:t>κατάστασης και περιορισμός της ναυτίας και του εμετού εκδηλώνονται, συνήθως, μετά την </a:t>
            </a:r>
            <a:r>
              <a:rPr lang="el-GR" sz="2400" dirty="0" smtClean="0"/>
              <a:t>επαρκή </a:t>
            </a:r>
            <a:r>
              <a:rPr lang="el-GR" sz="2400" dirty="0"/>
              <a:t>ενυδάτωση, συχνά </a:t>
            </a:r>
            <a:r>
              <a:rPr lang="el-GR" sz="2400" dirty="0" smtClean="0"/>
              <a:t>μέσα </a:t>
            </a:r>
            <a:r>
              <a:rPr lang="el-GR" sz="2400" dirty="0"/>
              <a:t>σε Ζ&gt;Λ ώρες.</a:t>
            </a:r>
          </a:p>
          <a:p>
            <a:r>
              <a:rPr lang="el-GR" sz="2400" dirty="0" smtClean="0"/>
              <a:t>H </a:t>
            </a:r>
            <a:r>
              <a:rPr lang="el-GR" sz="2400" dirty="0"/>
              <a:t>χορήγηση Φουροσεμίδης, μετά την διόρθωση των ελλειμμάτων των υγρών, </a:t>
            </a:r>
            <a:r>
              <a:rPr lang="el-GR" sz="2400" dirty="0" smtClean="0"/>
              <a:t>περιορίζει </a:t>
            </a:r>
            <a:r>
              <a:rPr lang="el-GR" sz="2400" dirty="0"/>
              <a:t>την </a:t>
            </a:r>
            <a:r>
              <a:rPr lang="el-GR" sz="2400" dirty="0" smtClean="0"/>
              <a:t>επαναρρόφηση </a:t>
            </a:r>
            <a:r>
              <a:rPr lang="el-GR" sz="2400" dirty="0"/>
              <a:t>νατρίου και ασβεστίου </a:t>
            </a:r>
            <a:r>
              <a:rPr lang="el-GR" sz="2400" dirty="0" smtClean="0"/>
              <a:t>από </a:t>
            </a:r>
            <a:r>
              <a:rPr lang="el-GR" sz="2400" dirty="0"/>
              <a:t>την ανιούσα </a:t>
            </a:r>
            <a:r>
              <a:rPr lang="el-GR" sz="2400" dirty="0" smtClean="0"/>
              <a:t>αγκύλη </a:t>
            </a:r>
            <a:r>
              <a:rPr lang="el-GR" sz="2400" dirty="0"/>
              <a:t>του Henle.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4093259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Υπερασβεστιαιμία: Θεραπεία </a:t>
            </a:r>
            <a:r>
              <a:rPr lang="en-US" sz="2800" b="0" dirty="0" smtClean="0">
                <a:solidFill>
                  <a:prstClr val="black"/>
                </a:solidFill>
              </a:rPr>
              <a:t>(</a:t>
            </a:r>
            <a:r>
              <a:rPr lang="el-GR" sz="2800" b="0" dirty="0" smtClean="0">
                <a:solidFill>
                  <a:prstClr val="black"/>
                </a:solidFill>
              </a:rPr>
              <a:t>2</a:t>
            </a:r>
            <a:r>
              <a:rPr lang="en-US" sz="2800" b="0" dirty="0" smtClean="0">
                <a:solidFill>
                  <a:prstClr val="black"/>
                </a:solidFill>
              </a:rPr>
              <a:t>/</a:t>
            </a:r>
            <a:r>
              <a:rPr lang="el-GR" sz="2800" b="0" dirty="0">
                <a:solidFill>
                  <a:prstClr val="black"/>
                </a:solidFill>
              </a:rPr>
              <a:t>4</a:t>
            </a:r>
            <a:r>
              <a:rPr lang="en-US" sz="2800" b="0" dirty="0">
                <a:solidFill>
                  <a:prstClr val="black"/>
                </a:solidFill>
              </a:rPr>
              <a:t>)</a:t>
            </a:r>
            <a:endParaRPr lang="el-GR" dirty="0"/>
          </a:p>
        </p:txBody>
      </p:sp>
      <p:sp>
        <p:nvSpPr>
          <p:cNvPr id="3" name="Content Placeholder 2"/>
          <p:cNvSpPr>
            <a:spLocks noGrp="1"/>
          </p:cNvSpPr>
          <p:nvPr>
            <p:ph idx="1"/>
          </p:nvPr>
        </p:nvSpPr>
        <p:spPr>
          <a:xfrm>
            <a:off x="457200" y="1196752"/>
            <a:ext cx="8507288" cy="5661248"/>
          </a:xfrm>
        </p:spPr>
        <p:txBody>
          <a:bodyPr>
            <a:normAutofit fontScale="92500"/>
          </a:bodyPr>
          <a:lstStyle/>
          <a:p>
            <a:pPr marL="0" indent="0">
              <a:buNone/>
            </a:pPr>
            <a:r>
              <a:rPr lang="el-GR" sz="2400" b="1" dirty="0" smtClean="0">
                <a:solidFill>
                  <a:schemeClr val="tx2"/>
                </a:solidFill>
              </a:rPr>
              <a:t>Διφωσφονικά </a:t>
            </a:r>
            <a:endParaRPr lang="el-GR" sz="2400" b="1" dirty="0">
              <a:solidFill>
                <a:schemeClr val="tx2"/>
              </a:solidFill>
            </a:endParaRPr>
          </a:p>
          <a:p>
            <a:r>
              <a:rPr lang="el-GR" sz="2400" dirty="0" smtClean="0"/>
              <a:t>Η παμιδρονάτη</a:t>
            </a:r>
            <a:r>
              <a:rPr lang="el-GR" sz="2400" dirty="0"/>
              <a:t>, κλοδρονάτη και ετιδρονάτη είναι τα </a:t>
            </a:r>
            <a:r>
              <a:rPr lang="el-GR" sz="2400" dirty="0" smtClean="0"/>
              <a:t>συνηθέστερα χορηγούμενα κατασκευάσματα</a:t>
            </a:r>
            <a:r>
              <a:rPr lang="el-GR" sz="2400" dirty="0"/>
              <a:t>. Αναστέλλουν την </a:t>
            </a:r>
            <a:r>
              <a:rPr lang="el-GR" sz="2400" dirty="0" smtClean="0"/>
              <a:t>απελευθέρωση </a:t>
            </a:r>
            <a:r>
              <a:rPr lang="el-GR" sz="2400" dirty="0"/>
              <a:t>του ασβεστίου </a:t>
            </a:r>
            <a:r>
              <a:rPr lang="el-GR" sz="2400" dirty="0" smtClean="0"/>
              <a:t>από </a:t>
            </a:r>
            <a:r>
              <a:rPr lang="el-GR" sz="2400" dirty="0"/>
              <a:t>τα οστά, </a:t>
            </a:r>
            <a:r>
              <a:rPr lang="el-GR" sz="2400" dirty="0" smtClean="0"/>
              <a:t>παρεμβαίνοντας </a:t>
            </a:r>
            <a:r>
              <a:rPr lang="el-GR" sz="2400" dirty="0"/>
              <a:t>στις </a:t>
            </a:r>
            <a:r>
              <a:rPr lang="el-GR" sz="2400" dirty="0" smtClean="0"/>
              <a:t>μεταβολικές </a:t>
            </a:r>
            <a:r>
              <a:rPr lang="el-GR" sz="2400" dirty="0"/>
              <a:t>δραστηριότητες των </a:t>
            </a:r>
            <a:r>
              <a:rPr lang="el-GR" sz="2400" dirty="0" smtClean="0"/>
              <a:t>οστεοκλαστών</a:t>
            </a:r>
            <a:r>
              <a:rPr lang="el-GR" sz="2400" dirty="0"/>
              <a:t>.</a:t>
            </a:r>
          </a:p>
          <a:p>
            <a:r>
              <a:rPr lang="el-GR" sz="2400" dirty="0" smtClean="0"/>
              <a:t>Διάφορα θεραπευτικά πρωτόκολλα </a:t>
            </a:r>
            <a:r>
              <a:rPr lang="el-GR" sz="2400" dirty="0"/>
              <a:t>σε μια εβδομάδα </a:t>
            </a:r>
            <a:r>
              <a:rPr lang="el-GR" sz="2400" dirty="0" smtClean="0"/>
              <a:t>επαναφέρουν </a:t>
            </a:r>
            <a:r>
              <a:rPr lang="el-GR" sz="2400" dirty="0"/>
              <a:t>τις τιμές του ασβεστίου </a:t>
            </a:r>
            <a:r>
              <a:rPr lang="el-GR" sz="2400" dirty="0" smtClean="0"/>
              <a:t>ορού </a:t>
            </a:r>
            <a:r>
              <a:rPr lang="el-GR" sz="2400" dirty="0"/>
              <a:t>σε </a:t>
            </a:r>
            <a:r>
              <a:rPr lang="el-GR" sz="2400" dirty="0" smtClean="0"/>
              <a:t>ποσοστό </a:t>
            </a:r>
            <a:r>
              <a:rPr lang="el-GR" sz="2400" dirty="0"/>
              <a:t>70-80% </a:t>
            </a:r>
            <a:r>
              <a:rPr lang="el-GR" sz="2400" dirty="0" smtClean="0"/>
              <a:t>των </a:t>
            </a:r>
            <a:r>
              <a:rPr lang="el-GR" sz="2400" dirty="0"/>
              <a:t>ασθενών.</a:t>
            </a:r>
          </a:p>
          <a:p>
            <a:r>
              <a:rPr lang="el-GR" sz="2400" dirty="0" smtClean="0"/>
              <a:t>Έχει </a:t>
            </a:r>
            <a:r>
              <a:rPr lang="el-GR" sz="2400" dirty="0"/>
              <a:t>φανεί </a:t>
            </a:r>
            <a:r>
              <a:rPr lang="el-GR" sz="2400" dirty="0" smtClean="0"/>
              <a:t>ότι </a:t>
            </a:r>
            <a:r>
              <a:rPr lang="el-GR" sz="2400" dirty="0"/>
              <a:t>η </a:t>
            </a:r>
            <a:r>
              <a:rPr lang="el-GR" sz="2400" dirty="0" smtClean="0"/>
              <a:t>παμιδρονάτη </a:t>
            </a:r>
            <a:r>
              <a:rPr lang="el-GR" sz="2400" dirty="0"/>
              <a:t>είναι ανώτερη </a:t>
            </a:r>
            <a:r>
              <a:rPr lang="el-GR" sz="2400" dirty="0" smtClean="0"/>
              <a:t>από </a:t>
            </a:r>
            <a:r>
              <a:rPr lang="el-GR" sz="2400" dirty="0"/>
              <a:t>την κλοδρονάτη και την ετιδρονάτη και χορηγείται ενδοφλέβια μετά τη χορήγηση 1-12 λίτρων φυσιολογικού </a:t>
            </a:r>
            <a:r>
              <a:rPr lang="el-GR" sz="2400" dirty="0" smtClean="0"/>
              <a:t>ορού.</a:t>
            </a:r>
            <a:endParaRPr lang="el-GR" sz="2400" dirty="0"/>
          </a:p>
          <a:p>
            <a:r>
              <a:rPr lang="el-GR" sz="2400" dirty="0" smtClean="0"/>
              <a:t>Εάν </a:t>
            </a:r>
            <a:r>
              <a:rPr lang="el-GR" sz="2400" dirty="0"/>
              <a:t>η </a:t>
            </a:r>
            <a:r>
              <a:rPr lang="el-GR" sz="2400" dirty="0" smtClean="0"/>
              <a:t>υπερασβεστιαιμια υποτροπιάσει</a:t>
            </a:r>
            <a:r>
              <a:rPr lang="el-GR" sz="2400" dirty="0"/>
              <a:t>, τα σκευάσματα αυτά </a:t>
            </a:r>
            <a:r>
              <a:rPr lang="el-GR" sz="2400" dirty="0" smtClean="0"/>
              <a:t>μπορούν </a:t>
            </a:r>
            <a:r>
              <a:rPr lang="el-GR" sz="2400" dirty="0"/>
              <a:t>να </a:t>
            </a:r>
            <a:r>
              <a:rPr lang="el-GR" sz="2400" dirty="0" smtClean="0"/>
              <a:t>χρησιμοποιηθούν </a:t>
            </a:r>
            <a:r>
              <a:rPr lang="el-GR" sz="2400" dirty="0"/>
              <a:t>εκ νέου και είναι </a:t>
            </a:r>
            <a:r>
              <a:rPr lang="el-GR" sz="2400" dirty="0" smtClean="0"/>
              <a:t>ασφαλή </a:t>
            </a:r>
            <a:r>
              <a:rPr lang="el-GR" sz="2400" dirty="0"/>
              <a:t>και </a:t>
            </a:r>
            <a:r>
              <a:rPr lang="el-GR" sz="2400" dirty="0" smtClean="0"/>
              <a:t>αποτελεσματικά </a:t>
            </a:r>
            <a:r>
              <a:rPr lang="el-GR" sz="2400" dirty="0"/>
              <a:t>για μακροχρόνια </a:t>
            </a:r>
            <a:r>
              <a:rPr lang="el-GR" sz="2400" dirty="0" smtClean="0"/>
              <a:t>θεραπεία</a:t>
            </a:r>
            <a:r>
              <a:rPr lang="el-GR" sz="2400" dirty="0"/>
              <a:t>.</a:t>
            </a:r>
          </a:p>
          <a:p>
            <a:r>
              <a:rPr lang="el-GR" sz="2400" dirty="0" smtClean="0"/>
              <a:t>Έχουν πτωχή </a:t>
            </a:r>
            <a:r>
              <a:rPr lang="el-GR" sz="2400" dirty="0"/>
              <a:t>βιοδιαθεσιμότητα και η κλοδρονάτη </a:t>
            </a:r>
            <a:r>
              <a:rPr lang="el-GR" sz="2400" dirty="0" smtClean="0"/>
              <a:t>πιθανά </a:t>
            </a:r>
            <a:r>
              <a:rPr lang="el-GR" sz="2400" dirty="0"/>
              <a:t>να χορηγείται </a:t>
            </a:r>
            <a:r>
              <a:rPr lang="el-GR" sz="2400" dirty="0" smtClean="0"/>
              <a:t>από </a:t>
            </a:r>
            <a:r>
              <a:rPr lang="el-GR" sz="2400" dirty="0"/>
              <a:t>το στόμα ως </a:t>
            </a:r>
            <a:r>
              <a:rPr lang="el-GR" sz="2400" dirty="0" smtClean="0"/>
              <a:t>θεραπεία </a:t>
            </a:r>
            <a:r>
              <a:rPr lang="el-GR" sz="2400" dirty="0"/>
              <a:t>συντήρησης.</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35710808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Υπερασβεστιαιμία: Θεραπεία </a:t>
            </a:r>
            <a:r>
              <a:rPr lang="en-US" sz="2800" b="0" dirty="0" smtClean="0">
                <a:solidFill>
                  <a:prstClr val="black"/>
                </a:solidFill>
              </a:rPr>
              <a:t>(</a:t>
            </a:r>
            <a:r>
              <a:rPr lang="el-GR" sz="2800" b="0" dirty="0" smtClean="0">
                <a:solidFill>
                  <a:prstClr val="black"/>
                </a:solidFill>
              </a:rPr>
              <a:t>3</a:t>
            </a:r>
            <a:r>
              <a:rPr lang="en-US" sz="2800" b="0" dirty="0" smtClean="0">
                <a:solidFill>
                  <a:prstClr val="black"/>
                </a:solidFill>
              </a:rPr>
              <a:t>/</a:t>
            </a:r>
            <a:r>
              <a:rPr lang="el-GR" sz="2800" b="0" dirty="0">
                <a:solidFill>
                  <a:prstClr val="black"/>
                </a:solidFill>
              </a:rPr>
              <a:t>4</a:t>
            </a:r>
            <a:r>
              <a:rPr lang="en-US" sz="2800" b="0" dirty="0">
                <a:solidFill>
                  <a:prstClr val="black"/>
                </a:solidFill>
              </a:rPr>
              <a:t>)</a:t>
            </a:r>
            <a:endParaRPr lang="el-GR" dirty="0"/>
          </a:p>
        </p:txBody>
      </p:sp>
      <p:sp>
        <p:nvSpPr>
          <p:cNvPr id="3" name="Content Placeholder 2"/>
          <p:cNvSpPr>
            <a:spLocks noGrp="1"/>
          </p:cNvSpPr>
          <p:nvPr>
            <p:ph idx="1"/>
          </p:nvPr>
        </p:nvSpPr>
        <p:spPr/>
        <p:txBody>
          <a:bodyPr>
            <a:normAutofit/>
          </a:bodyPr>
          <a:lstStyle/>
          <a:p>
            <a:pPr marL="0" indent="0">
              <a:buNone/>
            </a:pPr>
            <a:r>
              <a:rPr lang="el-GR" sz="2400" b="1" dirty="0" smtClean="0">
                <a:solidFill>
                  <a:schemeClr val="tx2"/>
                </a:solidFill>
              </a:rPr>
              <a:t>Καλτσιτονίνη</a:t>
            </a:r>
            <a:endParaRPr lang="el-GR" sz="2400" b="1" dirty="0">
              <a:solidFill>
                <a:schemeClr val="tx2"/>
              </a:solidFill>
            </a:endParaRPr>
          </a:p>
          <a:p>
            <a:pPr marL="0" indent="0">
              <a:buNone/>
            </a:pPr>
            <a:r>
              <a:rPr lang="el-GR" sz="2400" dirty="0" smtClean="0"/>
              <a:t>Η </a:t>
            </a:r>
            <a:r>
              <a:rPr lang="el-GR" sz="2400" dirty="0"/>
              <a:t>δράση της στα οστά </a:t>
            </a:r>
            <a:r>
              <a:rPr lang="el-GR" sz="2400" dirty="0" smtClean="0"/>
              <a:t>αναστέλλει </a:t>
            </a:r>
            <a:r>
              <a:rPr lang="el-GR" sz="2400" dirty="0"/>
              <a:t>την οστεοκλαστική </a:t>
            </a:r>
            <a:r>
              <a:rPr lang="el-GR" sz="2400" dirty="0" smtClean="0"/>
              <a:t>απορρόφηση </a:t>
            </a:r>
            <a:r>
              <a:rPr lang="el-GR" sz="2400" dirty="0"/>
              <a:t>και στους νεφρούς </a:t>
            </a:r>
            <a:r>
              <a:rPr lang="el-GR" sz="2400" dirty="0" smtClean="0"/>
              <a:t>προάγει </a:t>
            </a:r>
            <a:r>
              <a:rPr lang="el-GR" sz="2400" dirty="0"/>
              <a:t>την νεφρική </a:t>
            </a:r>
            <a:r>
              <a:rPr lang="el-GR" sz="2400" dirty="0" smtClean="0"/>
              <a:t>απέκκριση </a:t>
            </a:r>
            <a:r>
              <a:rPr lang="el-GR" sz="2400" dirty="0"/>
              <a:t>του ασβεστίου.</a:t>
            </a:r>
          </a:p>
          <a:p>
            <a:pPr marL="0" indent="0">
              <a:buNone/>
            </a:pPr>
            <a:r>
              <a:rPr lang="el-GR" sz="2400" dirty="0" smtClean="0"/>
              <a:t>Έχει </a:t>
            </a:r>
            <a:r>
              <a:rPr lang="el-GR" sz="2400" dirty="0"/>
              <a:t>ταχεία έναρξη δράσης και </a:t>
            </a:r>
            <a:r>
              <a:rPr lang="el-GR" sz="2400" dirty="0" smtClean="0"/>
              <a:t>μπορεί </a:t>
            </a:r>
            <a:r>
              <a:rPr lang="el-GR" sz="2400" dirty="0"/>
              <a:t>να </a:t>
            </a:r>
            <a:r>
              <a:rPr lang="el-GR" sz="2400" dirty="0" smtClean="0"/>
              <a:t>χρησιμοποιηθεί με </a:t>
            </a:r>
            <a:r>
              <a:rPr lang="el-GR" sz="2400" dirty="0"/>
              <a:t>ασφάλεια σε ασθενείς με </a:t>
            </a:r>
            <a:r>
              <a:rPr lang="el-GR" sz="2400" dirty="0" smtClean="0"/>
              <a:t>νεφρική </a:t>
            </a:r>
            <a:r>
              <a:rPr lang="el-GR" sz="2400" dirty="0"/>
              <a:t>ανεπάρκεια.</a:t>
            </a:r>
          </a:p>
          <a:p>
            <a:pPr marL="0" indent="0">
              <a:buNone/>
            </a:pPr>
            <a:r>
              <a:rPr lang="el-GR" sz="2400" dirty="0" smtClean="0"/>
              <a:t>Ποσοστό </a:t>
            </a:r>
            <a:r>
              <a:rPr lang="el-GR" sz="2400" dirty="0"/>
              <a:t>80% των ασθενών θα </a:t>
            </a:r>
            <a:r>
              <a:rPr lang="el-GR" sz="2400" dirty="0" smtClean="0"/>
              <a:t>παρουσιάσει βελτίωση, </a:t>
            </a:r>
            <a:r>
              <a:rPr lang="el-GR" sz="2400" dirty="0"/>
              <a:t>η </a:t>
            </a:r>
            <a:r>
              <a:rPr lang="el-GR" sz="2400" dirty="0" smtClean="0"/>
              <a:t>οποία </a:t>
            </a:r>
            <a:r>
              <a:rPr lang="el-GR" sz="2400" dirty="0"/>
              <a:t>διαρκεί μόνο </a:t>
            </a:r>
            <a:r>
              <a:rPr lang="el-GR" sz="2400" dirty="0" smtClean="0"/>
              <a:t>24 </a:t>
            </a:r>
            <a:r>
              <a:rPr lang="el-GR" sz="2400" dirty="0"/>
              <a:t>με 72 </a:t>
            </a:r>
            <a:r>
              <a:rPr lang="el-GR" sz="2400" dirty="0" smtClean="0"/>
              <a:t>ώρες </a:t>
            </a:r>
            <a:r>
              <a:rPr lang="el-GR" sz="2400" dirty="0"/>
              <a:t>και οι τιμές τότε του ασβεστίου θα αυξηθούν </a:t>
            </a:r>
            <a:r>
              <a:rPr lang="el-GR" sz="2400" dirty="0" smtClean="0"/>
              <a:t>παρόλη </a:t>
            </a:r>
            <a:r>
              <a:rPr lang="el-GR" sz="2400" dirty="0"/>
              <a:t>τη συνεχή χορήγηση </a:t>
            </a:r>
            <a:r>
              <a:rPr lang="el-GR" sz="2400" dirty="0" smtClean="0"/>
              <a:t>καλσιτονίνης</a:t>
            </a:r>
            <a:r>
              <a:rPr lang="el-GR" sz="2400"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Tree>
    <p:extLst>
      <p:ext uri="{BB962C8B-B14F-4D97-AF65-F5344CB8AC3E}">
        <p14:creationId xmlns:p14="http://schemas.microsoft.com/office/powerpoint/2010/main" val="2185839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Υπερασβεστιαιμία: Θεραπεία </a:t>
            </a:r>
            <a:r>
              <a:rPr lang="en-US" sz="2800" b="0" dirty="0" smtClean="0">
                <a:solidFill>
                  <a:prstClr val="black"/>
                </a:solidFill>
              </a:rPr>
              <a:t>(</a:t>
            </a:r>
            <a:r>
              <a:rPr lang="el-GR" sz="2800" b="0" dirty="0">
                <a:solidFill>
                  <a:prstClr val="black"/>
                </a:solidFill>
              </a:rPr>
              <a:t>4</a:t>
            </a:r>
            <a:r>
              <a:rPr lang="en-US" sz="2800" b="0" dirty="0" smtClean="0">
                <a:solidFill>
                  <a:prstClr val="black"/>
                </a:solidFill>
              </a:rPr>
              <a:t>/</a:t>
            </a:r>
            <a:r>
              <a:rPr lang="el-GR" sz="2800" b="0" dirty="0">
                <a:solidFill>
                  <a:prstClr val="black"/>
                </a:solidFill>
              </a:rPr>
              <a:t>4</a:t>
            </a:r>
            <a:r>
              <a:rPr lang="en-US" sz="2800" b="0" dirty="0">
                <a:solidFill>
                  <a:prstClr val="black"/>
                </a:solidFill>
              </a:rPr>
              <a:t>)</a:t>
            </a:r>
            <a:endParaRPr lang="el-GR" dirty="0"/>
          </a:p>
        </p:txBody>
      </p:sp>
      <p:sp>
        <p:nvSpPr>
          <p:cNvPr id="3" name="Content Placeholder 2"/>
          <p:cNvSpPr>
            <a:spLocks noGrp="1"/>
          </p:cNvSpPr>
          <p:nvPr>
            <p:ph idx="1"/>
          </p:nvPr>
        </p:nvSpPr>
        <p:spPr/>
        <p:txBody>
          <a:bodyPr>
            <a:normAutofit/>
          </a:bodyPr>
          <a:lstStyle/>
          <a:p>
            <a:pPr marL="0" indent="0">
              <a:buNone/>
            </a:pPr>
            <a:r>
              <a:rPr lang="el-GR" sz="2400" b="1" dirty="0" smtClean="0">
                <a:solidFill>
                  <a:schemeClr val="tx2"/>
                </a:solidFill>
              </a:rPr>
              <a:t>Μιθραμυκίνη</a:t>
            </a:r>
            <a:endParaRPr lang="el-GR" sz="2400" b="1" dirty="0">
              <a:solidFill>
                <a:schemeClr val="tx2"/>
              </a:solidFill>
            </a:endParaRPr>
          </a:p>
          <a:p>
            <a:r>
              <a:rPr lang="el-GR" sz="2400" dirty="0" smtClean="0"/>
              <a:t>Αναστέλλει </a:t>
            </a:r>
            <a:r>
              <a:rPr lang="el-GR" sz="2400" dirty="0"/>
              <a:t>την </a:t>
            </a:r>
            <a:r>
              <a:rPr lang="el-GR" sz="2400" dirty="0" smtClean="0"/>
              <a:t>οστεολυτική δραστηριότητα.</a:t>
            </a:r>
            <a:endParaRPr lang="el-GR" sz="2400" dirty="0"/>
          </a:p>
          <a:p>
            <a:r>
              <a:rPr lang="el-GR" sz="2400" dirty="0" smtClean="0"/>
              <a:t>Η </a:t>
            </a:r>
            <a:r>
              <a:rPr lang="el-GR" sz="2400" dirty="0"/>
              <a:t>διάρκεια της </a:t>
            </a:r>
            <a:r>
              <a:rPr lang="el-GR" sz="2400" dirty="0" smtClean="0"/>
              <a:t>ανταπόκρισης </a:t>
            </a:r>
            <a:r>
              <a:rPr lang="el-GR" sz="2400" dirty="0"/>
              <a:t>της </a:t>
            </a:r>
            <a:r>
              <a:rPr lang="el-GR" sz="2400" dirty="0" smtClean="0"/>
              <a:t>ποικίλει, </a:t>
            </a:r>
            <a:r>
              <a:rPr lang="el-GR" sz="2400" dirty="0"/>
              <a:t>είναι </a:t>
            </a:r>
            <a:r>
              <a:rPr lang="el-GR" sz="2400" dirty="0" smtClean="0"/>
              <a:t>απρόβλεπτη </a:t>
            </a:r>
            <a:r>
              <a:rPr lang="el-GR" sz="2400" dirty="0"/>
              <a:t>και δυνητικά νεφροτοξική.</a:t>
            </a:r>
          </a:p>
          <a:p>
            <a:pPr marL="0" indent="0">
              <a:buNone/>
            </a:pPr>
            <a:endParaRPr lang="el-GR" sz="2400" dirty="0"/>
          </a:p>
          <a:p>
            <a:pPr marL="0" indent="0">
              <a:buNone/>
            </a:pPr>
            <a:r>
              <a:rPr lang="el-GR" sz="2400" b="1" dirty="0" smtClean="0">
                <a:solidFill>
                  <a:schemeClr val="tx2"/>
                </a:solidFill>
              </a:rPr>
              <a:t>Στεροειδή</a:t>
            </a:r>
            <a:endParaRPr lang="el-GR" sz="2400" b="1" dirty="0">
              <a:solidFill>
                <a:schemeClr val="tx2"/>
              </a:solidFill>
            </a:endParaRPr>
          </a:p>
          <a:p>
            <a:r>
              <a:rPr lang="el-GR" sz="2400" dirty="0" smtClean="0"/>
              <a:t>Είναι περισσότερο </a:t>
            </a:r>
            <a:r>
              <a:rPr lang="el-GR" sz="2400" dirty="0"/>
              <a:t>χρήσιμα σε ασθενείς, των </a:t>
            </a:r>
            <a:r>
              <a:rPr lang="el-GR" sz="2400" dirty="0" smtClean="0"/>
              <a:t>οποίων </a:t>
            </a:r>
            <a:r>
              <a:rPr lang="el-GR" sz="2400" dirty="0"/>
              <a:t>ο υποκείμενος όγκος </a:t>
            </a:r>
            <a:r>
              <a:rPr lang="el-GR" sz="2400" dirty="0" smtClean="0"/>
              <a:t>ανταποκρίνεται </a:t>
            </a:r>
            <a:r>
              <a:rPr lang="el-GR" sz="2400" dirty="0"/>
              <a:t>στην </a:t>
            </a:r>
            <a:r>
              <a:rPr lang="el-GR" sz="2400" dirty="0" smtClean="0"/>
              <a:t>κυτταροστατική </a:t>
            </a:r>
            <a:r>
              <a:rPr lang="el-GR" sz="2400" dirty="0"/>
              <a:t>τους δράση, </a:t>
            </a:r>
            <a:r>
              <a:rPr lang="el-GR" sz="2400" dirty="0" smtClean="0"/>
              <a:t>πχ </a:t>
            </a:r>
            <a:r>
              <a:rPr lang="el-GR" sz="2400" dirty="0"/>
              <a:t>αιματολογικές </a:t>
            </a:r>
            <a:r>
              <a:rPr lang="el-GR" sz="2400" dirty="0" smtClean="0"/>
              <a:t>κακοήθειες.</a:t>
            </a:r>
            <a:endParaRPr lang="el-GR" sz="2400" dirty="0"/>
          </a:p>
          <a:p>
            <a:r>
              <a:rPr lang="el-GR" sz="2400" dirty="0" smtClean="0"/>
              <a:t>Περιορίζουν </a:t>
            </a:r>
            <a:r>
              <a:rPr lang="el-GR" sz="2400" dirty="0"/>
              <a:t>την </a:t>
            </a:r>
            <a:r>
              <a:rPr lang="el-GR" sz="2400" dirty="0" smtClean="0"/>
              <a:t>απελευθέρωση των </a:t>
            </a:r>
            <a:r>
              <a:rPr lang="el-GR" sz="2400" dirty="0"/>
              <a:t>κυτταροκινών, οι </a:t>
            </a:r>
            <a:r>
              <a:rPr lang="el-GR" sz="2400" dirty="0" smtClean="0"/>
              <a:t>οποίες ενεργοποιούν </a:t>
            </a:r>
            <a:r>
              <a:rPr lang="el-GR" sz="2400" dirty="0"/>
              <a:t>την οστεοκλαστική </a:t>
            </a:r>
            <a:r>
              <a:rPr lang="el-GR" sz="2400" dirty="0" smtClean="0"/>
              <a:t>δραστηριότητα.</a:t>
            </a:r>
            <a:endParaRPr lang="el-GR" sz="2400" dirty="0"/>
          </a:p>
          <a:p>
            <a:pPr marL="0" indent="0">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41119793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Βιβλιογραφία</a:t>
            </a:r>
          </a:p>
        </p:txBody>
      </p:sp>
      <p:sp>
        <p:nvSpPr>
          <p:cNvPr id="3" name="Content Placeholder 2"/>
          <p:cNvSpPr>
            <a:spLocks noGrp="1"/>
          </p:cNvSpPr>
          <p:nvPr>
            <p:ph idx="1"/>
          </p:nvPr>
        </p:nvSpPr>
        <p:spPr/>
        <p:txBody>
          <a:bodyPr/>
          <a:lstStyle/>
          <a:p>
            <a:r>
              <a:rPr lang="en-US" sz="2400" dirty="0">
                <a:cs typeface="Arial" pitchFamily="34" charset="0"/>
              </a:rPr>
              <a:t>Jessica Corner &amp; Christopher </a:t>
            </a:r>
            <a:r>
              <a:rPr lang="en-US" sz="2400" dirty="0" smtClean="0">
                <a:cs typeface="Arial" pitchFamily="34" charset="0"/>
              </a:rPr>
              <a:t>Bailey, </a:t>
            </a:r>
            <a:r>
              <a:rPr lang="el-GR" sz="2400" dirty="0" smtClean="0">
                <a:cs typeface="Arial" pitchFamily="34" charset="0"/>
              </a:rPr>
              <a:t>Νοσηλευτική Ογκολογία</a:t>
            </a:r>
            <a:r>
              <a:rPr lang="en-US" sz="2400" dirty="0" smtClean="0">
                <a:cs typeface="Arial" pitchFamily="34" charset="0"/>
              </a:rPr>
              <a:t>, </a:t>
            </a:r>
            <a:r>
              <a:rPr lang="el-GR" sz="2400" dirty="0" smtClean="0">
                <a:cs typeface="Arial" pitchFamily="34" charset="0"/>
              </a:rPr>
              <a:t>Το </a:t>
            </a:r>
            <a:r>
              <a:rPr lang="el-GR" sz="2400" dirty="0">
                <a:cs typeface="Arial" pitchFamily="34" charset="0"/>
              </a:rPr>
              <a:t>πλαίσιο </a:t>
            </a:r>
            <a:r>
              <a:rPr lang="el-GR" sz="2400" dirty="0" smtClean="0">
                <a:cs typeface="Arial" pitchFamily="34" charset="0"/>
              </a:rPr>
              <a:t>φροντίδας</a:t>
            </a:r>
            <a:r>
              <a:rPr lang="en-US" sz="2400" dirty="0" smtClean="0">
                <a:cs typeface="Arial" pitchFamily="34" charset="0"/>
              </a:rPr>
              <a:t>, </a:t>
            </a:r>
            <a:r>
              <a:rPr lang="el-GR" sz="2400" dirty="0" smtClean="0">
                <a:cs typeface="Arial" pitchFamily="34" charset="0"/>
              </a:rPr>
              <a:t>Επιμέλεια</a:t>
            </a:r>
            <a:r>
              <a:rPr lang="el-GR" sz="2400" dirty="0">
                <a:cs typeface="Arial" pitchFamily="34" charset="0"/>
              </a:rPr>
              <a:t>: Ελισάβετ </a:t>
            </a:r>
            <a:r>
              <a:rPr lang="el-GR" sz="2400" dirty="0" smtClean="0">
                <a:cs typeface="Arial" pitchFamily="34" charset="0"/>
              </a:rPr>
              <a:t>Πατηράκη-Κουρμπάνη</a:t>
            </a:r>
            <a:r>
              <a:rPr lang="en-US" sz="2400" dirty="0" smtClean="0">
                <a:cs typeface="Arial" pitchFamily="34" charset="0"/>
              </a:rPr>
              <a:t>, </a:t>
            </a:r>
            <a:r>
              <a:rPr lang="el-GR" sz="2400" dirty="0" smtClean="0">
                <a:cs typeface="Arial" pitchFamily="34" charset="0"/>
              </a:rPr>
              <a:t>Εκδόσεις</a:t>
            </a:r>
            <a:r>
              <a:rPr lang="el-GR" sz="2400" dirty="0">
                <a:cs typeface="Arial" pitchFamily="34" charset="0"/>
              </a:rPr>
              <a:t>: Π.Χ. Πασχαλίδης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28769029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Ευάγγελος </a:t>
            </a:r>
            <a:r>
              <a:rPr lang="el-GR" sz="2000" dirty="0" smtClean="0"/>
              <a:t>Δούσης</a:t>
            </a:r>
            <a:r>
              <a:rPr lang="en-US" sz="2000" dirty="0" smtClean="0"/>
              <a:t>, </a:t>
            </a:r>
            <a:r>
              <a:rPr lang="el-GR" sz="2000" dirty="0"/>
              <a:t>Ουρανία </a:t>
            </a:r>
            <a:r>
              <a:rPr lang="el-GR" sz="2000" dirty="0" smtClean="0"/>
              <a:t>Γκοβίνα</a:t>
            </a:r>
            <a:r>
              <a:rPr lang="en-US" sz="2000" dirty="0"/>
              <a:t>,</a:t>
            </a:r>
            <a:r>
              <a:rPr lang="el-GR" sz="2000" dirty="0" smtClean="0"/>
              <a:t> 2014</a:t>
            </a:r>
            <a:r>
              <a:rPr lang="el-GR" sz="2000" dirty="0"/>
              <a:t>. </a:t>
            </a:r>
            <a:r>
              <a:rPr lang="el-GR" sz="2000" dirty="0" smtClean="0"/>
              <a:t>Ευάγγελος Δούσης</a:t>
            </a:r>
            <a:r>
              <a:rPr lang="en-US" sz="2000" dirty="0" smtClean="0"/>
              <a:t>, </a:t>
            </a:r>
            <a:r>
              <a:rPr lang="el-GR" sz="2000" dirty="0"/>
              <a:t>Ουρανία Γκοβίνα. </a:t>
            </a:r>
            <a:r>
              <a:rPr lang="el-GR" sz="2000" dirty="0" smtClean="0"/>
              <a:t>«Ογκολογική Νοσηλευτική. </a:t>
            </a:r>
            <a:r>
              <a:rPr lang="el-GR" sz="2000" dirty="0"/>
              <a:t>Ενότητα </a:t>
            </a:r>
            <a:r>
              <a:rPr lang="en-US" sz="2000" dirty="0" smtClean="0"/>
              <a:t>13</a:t>
            </a:r>
            <a:r>
              <a:rPr lang="el-GR" sz="2000" dirty="0" smtClean="0"/>
              <a:t>: </a:t>
            </a:r>
            <a:r>
              <a:rPr lang="el-GR" sz="2000" dirty="0"/>
              <a:t>Οξέα φαινόμενα στην παροχή φροντίδας στην </a:t>
            </a:r>
            <a:r>
              <a:rPr lang="el-GR" sz="2000" dirty="0" smtClean="0"/>
              <a:t>ογκολογία».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017206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Συμπιεστικά φαινόμενα στο νωτιαίο μυελό: φυσιολογία </a:t>
            </a:r>
            <a:r>
              <a:rPr lang="el-GR" sz="3100" b="0" dirty="0" smtClean="0">
                <a:solidFill>
                  <a:prstClr val="black"/>
                </a:solidFill>
              </a:rPr>
              <a:t>(2/2</a:t>
            </a:r>
            <a:r>
              <a:rPr lang="el-GR" sz="3100" b="0" dirty="0">
                <a:solidFill>
                  <a:prstClr val="black"/>
                </a:solidFill>
              </a:rPr>
              <a:t>)</a:t>
            </a:r>
            <a:endParaRPr lang="el-GR" dirty="0"/>
          </a:p>
        </p:txBody>
      </p:sp>
      <p:sp>
        <p:nvSpPr>
          <p:cNvPr id="3" name="Content Placeholder 2"/>
          <p:cNvSpPr>
            <a:spLocks noGrp="1"/>
          </p:cNvSpPr>
          <p:nvPr>
            <p:ph idx="1"/>
          </p:nvPr>
        </p:nvSpPr>
        <p:spPr/>
        <p:txBody>
          <a:bodyPr>
            <a:normAutofit/>
          </a:bodyPr>
          <a:lstStyle/>
          <a:p>
            <a:r>
              <a:rPr lang="el-GR" sz="2400" dirty="0" smtClean="0"/>
              <a:t>Τα συμπιεστικά φαινόμενα του νωτιαίου μυελού ή της ιππουρίδας προκαλούνται από την αύξηση του μεγέθους του όγκου στον εξωμηνιγγικό χώρο. </a:t>
            </a:r>
          </a:p>
          <a:p>
            <a:r>
              <a:rPr lang="el-GR" sz="2400" dirty="0" smtClean="0"/>
              <a:t>Αποτέλεσμα της διαταραχής της φλεβικής επιστροφής του αίματος στο νωτιαίο μυελό προκαλεί την εμφάνιση οιδήματος τόσο στη λευκή όσο και στη φαιά του ουσία, με συνέπεια τη μείωση της αρτηριακής ροής στο μυελό και την πρόκληση ισχαιμίας στο νευρικό ιστό. </a:t>
            </a:r>
          </a:p>
          <a:p>
            <a:r>
              <a:rPr lang="el-GR" sz="2400" dirty="0" smtClean="0"/>
              <a:t>Παρατηρείται τότε αύξηση της φαγοκυτταρικής δραστηριότητας στο νωτιαίο μυελό, με συνέπεια την απομυελίνωση και τη μόνιμη νευρολογική καταστροφή.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196863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7314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54"/>
            <a:ext cx="9144000" cy="1368152"/>
          </a:xfrm>
        </p:spPr>
        <p:txBody>
          <a:bodyPr>
            <a:normAutofit fontScale="90000"/>
          </a:bodyPr>
          <a:lstStyle/>
          <a:p>
            <a:r>
              <a:rPr lang="el-GR" dirty="0" smtClean="0"/>
              <a:t>Αιτίες και επίπτωση των συμπιεστικών φαινομένων του Ν.Μ. από πρωτοπαθή όγκο</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graphicFrame>
        <p:nvGraphicFramePr>
          <p:cNvPr id="3" name="Chart 2"/>
          <p:cNvGraphicFramePr/>
          <p:nvPr>
            <p:extLst>
              <p:ext uri="{D42A27DB-BD31-4B8C-83A1-F6EECF244321}">
                <p14:modId xmlns:p14="http://schemas.microsoft.com/office/powerpoint/2010/main" val="127346742"/>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75656" y="5445224"/>
            <a:ext cx="6192688" cy="923330"/>
          </a:xfrm>
          <a:prstGeom prst="rect">
            <a:avLst/>
          </a:prstGeom>
          <a:noFill/>
        </p:spPr>
        <p:txBody>
          <a:bodyPr wrap="square" rtlCol="0">
            <a:spAutoFit/>
          </a:bodyPr>
          <a:lstStyle/>
          <a:p>
            <a:r>
              <a:rPr lang="el-GR" dirty="0" smtClean="0">
                <a:latin typeface="+mn-lt"/>
              </a:rPr>
              <a:t>Άλλοι καρκίνοι</a:t>
            </a:r>
            <a:r>
              <a:rPr lang="en-US" dirty="0" smtClean="0">
                <a:latin typeface="+mn-lt"/>
              </a:rPr>
              <a:t>:</a:t>
            </a:r>
            <a:r>
              <a:rPr lang="el-GR" dirty="0" smtClean="0">
                <a:latin typeface="+mn-lt"/>
              </a:rPr>
              <a:t> μελάνωμα, νεφρικών κυττάρων, θυρεοειδούς, σάρκωμα, πολλαπλό μυέλωμα, γαστρεντερικού, αγνώστου πρωτοπαθούς αιτίας, νευροβλαστώματα στα παιδιά.</a:t>
            </a:r>
            <a:endParaRPr lang="el-GR" dirty="0">
              <a:latin typeface="+mn-lt"/>
            </a:endParaRPr>
          </a:p>
        </p:txBody>
      </p:sp>
    </p:spTree>
    <p:extLst>
      <p:ext uri="{BB962C8B-B14F-4D97-AF65-F5344CB8AC3E}">
        <p14:creationId xmlns:p14="http://schemas.microsoft.com/office/powerpoint/2010/main" val="779297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Συμπιεστικά φαινόμενα στο νωτιαίο μυελό</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Τα συμπιεστικά φαινόμενα του νωτιαίου μυελού είναι δυνατό να εμφανιστούν σε οποιοδήποτε σημείο κατά μήκος της σπονδυλικής στήλης. </a:t>
            </a:r>
          </a:p>
          <a:p>
            <a:pPr marL="0" indent="0">
              <a:buNone/>
            </a:pPr>
            <a:r>
              <a:rPr lang="el-GR" sz="2400" dirty="0" smtClean="0"/>
              <a:t>Διαφορετικοί πρωτοπαθείς καρκίνοι είναι πιθανό να προκαλέσουν συμπιεστικά φαινόμενα στο νωτιαίο μυελό σε διάφορες θέσεις στη σπονδυλική στήλη σε ποσοστό</a:t>
            </a:r>
            <a:r>
              <a:rPr lang="en-US" sz="2400" dirty="0" smtClean="0"/>
              <a:t>:</a:t>
            </a:r>
            <a:endParaRPr lang="el-GR" sz="2400" dirty="0" smtClean="0"/>
          </a:p>
          <a:p>
            <a:r>
              <a:rPr lang="el-GR" sz="2400" dirty="0" smtClean="0"/>
              <a:t>10% προσβολή της αυχενικής μοίρας – κυρίως ο καρκίνος του μαστού </a:t>
            </a:r>
          </a:p>
          <a:p>
            <a:r>
              <a:rPr lang="el-GR" sz="2400" dirty="0" smtClean="0"/>
              <a:t>70% προσβολή της θωρακικής μοίρας – κυρίως ο καρκίνος πνεύμονα και μαστού</a:t>
            </a:r>
          </a:p>
          <a:p>
            <a:r>
              <a:rPr lang="el-GR" sz="2400" dirty="0" smtClean="0"/>
              <a:t>20% προσβολή της οσφυοιερής μοίρας, όγκοι γαστρεντερικού, προστάτη και μελάνωμα</a:t>
            </a:r>
          </a:p>
          <a:p>
            <a:pPr marL="0" indent="0">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2457719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Συμπιεστικά φαινόμενα στο νωτιαίο μυελό: Νοσηλευτική </a:t>
            </a:r>
            <a:r>
              <a:rPr lang="el-GR" dirty="0" smtClean="0"/>
              <a:t>Φροντίδα </a:t>
            </a:r>
            <a:r>
              <a:rPr lang="el-GR" sz="2800" b="0" dirty="0" smtClean="0">
                <a:solidFill>
                  <a:prstClr val="black"/>
                </a:solidFill>
              </a:rPr>
              <a:t>(1/2)</a:t>
            </a:r>
            <a:endParaRPr lang="el-GR" dirty="0"/>
          </a:p>
        </p:txBody>
      </p:sp>
      <p:sp>
        <p:nvSpPr>
          <p:cNvPr id="3" name="Content Placeholder 2"/>
          <p:cNvSpPr>
            <a:spLocks noGrp="1"/>
          </p:cNvSpPr>
          <p:nvPr>
            <p:ph idx="1"/>
          </p:nvPr>
        </p:nvSpPr>
        <p:spPr/>
        <p:txBody>
          <a:bodyPr>
            <a:normAutofit/>
          </a:bodyPr>
          <a:lstStyle/>
          <a:p>
            <a:r>
              <a:rPr lang="el-GR" sz="2400" b="1" dirty="0" smtClean="0">
                <a:solidFill>
                  <a:schemeClr val="tx2"/>
                </a:solidFill>
              </a:rPr>
              <a:t>Πρώιμη αναγνώριση </a:t>
            </a:r>
            <a:r>
              <a:rPr lang="el-GR" sz="2400" dirty="0" smtClean="0"/>
              <a:t>συμπτωμάτων και συμπιεστικών φαινομένων του Ν.Μ.</a:t>
            </a:r>
          </a:p>
          <a:p>
            <a:r>
              <a:rPr lang="el-GR" sz="2400" b="1" dirty="0" smtClean="0">
                <a:solidFill>
                  <a:schemeClr val="tx2"/>
                </a:solidFill>
              </a:rPr>
              <a:t>Εκπαίδευση</a:t>
            </a:r>
            <a:r>
              <a:rPr lang="el-GR" sz="2400" dirty="0" smtClean="0"/>
              <a:t> ατόμων που βρίσκονται σε κίνδυνο εμφάνισης συμπιεστικών φαινομένων Ν.Μ.</a:t>
            </a:r>
          </a:p>
          <a:p>
            <a:r>
              <a:rPr lang="el-GR" sz="2400" dirty="0" smtClean="0"/>
              <a:t>Η εκπαίδευση θα πρέπει να επικεντρώνεται στο τι είναι τα συμπιεστικά φαινόμενα στο ΝΜ, ποια άτομα βρίσκονται σε αυξημένο κίνδυνο ανάπτυξής τους, ποια είναι τα πιθανά σημεία και συμπτώματα και τι θα πρέπει να κάνει ένα άτομο εάν πιστεύει ότι μπορεί να έχει συμπίεση του μυελού.</a:t>
            </a:r>
          </a:p>
          <a:p>
            <a:pPr>
              <a:buNone/>
            </a:pP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286323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Συμπιεστικά φαινόμενα στο νωτιαίο μυελό: Νοσηλευτική </a:t>
            </a:r>
            <a:r>
              <a:rPr lang="el-GR" dirty="0" smtClean="0"/>
              <a:t>Φροντίδα </a:t>
            </a:r>
            <a:r>
              <a:rPr lang="el-GR" sz="2800" b="0" dirty="0">
                <a:solidFill>
                  <a:prstClr val="black"/>
                </a:solidFill>
              </a:rPr>
              <a:t>(</a:t>
            </a:r>
            <a:r>
              <a:rPr lang="el-GR" sz="2800" b="0" dirty="0" smtClean="0">
                <a:solidFill>
                  <a:prstClr val="black"/>
                </a:solidFill>
              </a:rPr>
              <a:t>2/2)</a:t>
            </a:r>
            <a:endParaRPr lang="el-GR" dirty="0"/>
          </a:p>
        </p:txBody>
      </p:sp>
      <p:sp>
        <p:nvSpPr>
          <p:cNvPr id="3" name="Content Placeholder 2"/>
          <p:cNvSpPr>
            <a:spLocks noGrp="1"/>
          </p:cNvSpPr>
          <p:nvPr>
            <p:ph idx="1"/>
          </p:nvPr>
        </p:nvSpPr>
        <p:spPr/>
        <p:txBody>
          <a:bodyPr>
            <a:normAutofit/>
          </a:bodyPr>
          <a:lstStyle/>
          <a:p>
            <a:r>
              <a:rPr lang="el-GR" dirty="0" smtClean="0"/>
              <a:t>Φροντίδα ασθενών</a:t>
            </a:r>
          </a:p>
          <a:p>
            <a:r>
              <a:rPr lang="el-GR" dirty="0" smtClean="0"/>
              <a:t>Ψυχολογική υποστήριξη ασθενών</a:t>
            </a: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27162377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f62ce762cac6f82892a102995cbaf73f919"/>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1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4069</TotalTime>
  <Words>3991</Words>
  <Application>Microsoft Office PowerPoint</Application>
  <PresentationFormat>Προβολή στην οθόνη (4:3)</PresentationFormat>
  <Paragraphs>339</Paragraphs>
  <Slides>52</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52</vt:i4>
      </vt:variant>
    </vt:vector>
  </HeadingPairs>
  <TitlesOfParts>
    <vt:vector size="55" baseType="lpstr">
      <vt:lpstr>OC_template_updated</vt:lpstr>
      <vt:lpstr>1_OC_template_updated</vt:lpstr>
      <vt:lpstr>2_OC_template_updated</vt:lpstr>
      <vt:lpstr>Ογκολογική Νοσηλευτική</vt:lpstr>
      <vt:lpstr>Συμπιεστικά φαινόμενα στο νωτιαίο μυελό (1/2)</vt:lpstr>
      <vt:lpstr>Συμπιεστικά φαινόμενα στο νωτιαίο μυελό (2/2)</vt:lpstr>
      <vt:lpstr>Συμπιεστικά φαινόμενα στο νωτιαίο μυελό: φυσιολογία (1/2)</vt:lpstr>
      <vt:lpstr>Συμπιεστικά φαινόμενα στο νωτιαίο μυελό: φυσιολογία (2/2)</vt:lpstr>
      <vt:lpstr>Αιτίες και επίπτωση των συμπιεστικών φαινομένων του Ν.Μ. από πρωτοπαθή όγκο</vt:lpstr>
      <vt:lpstr>Συμπιεστικά φαινόμενα στο νωτιαίο μυελό</vt:lpstr>
      <vt:lpstr>Συμπιεστικά φαινόμενα στο νωτιαίο μυελό: Νοσηλευτική Φροντίδα (1/2)</vt:lpstr>
      <vt:lpstr>Συμπιεστικά φαινόμενα στο νωτιαίο μυελό: Νοσηλευτική Φροντίδα (2/2)</vt:lpstr>
      <vt:lpstr>Συμπιεστικά φαινόμενα στο νωτιαίο μυελό: Διάγνωση</vt:lpstr>
      <vt:lpstr>Συμπιεστικά φαινόμενα στο νωτιαίο μυελό: Αντιμετώπιση (1/8)</vt:lpstr>
      <vt:lpstr>Συμπιεστικά φαινόμενα στο νωτιαίο μυελό: Αντιμετώπιση (2/8)</vt:lpstr>
      <vt:lpstr>Συμπιεστικά φαινόμενα στο νωτιαίο μυελό: Αντιμετώπιση (3/8) </vt:lpstr>
      <vt:lpstr>Συμπιεστικά φαινόμενα στο νωτιαίο μυελό: Αντιμετώπιση (4/8)</vt:lpstr>
      <vt:lpstr>Συμπιεστικά φαινόμενα στο νωτιαίο μυελό: Αντιμετώπιση (5/8)</vt:lpstr>
      <vt:lpstr>Συμπιεστικά φαινόμενα στο νωτιαίο μυελό: Αντιμετώπιση (6/8)</vt:lpstr>
      <vt:lpstr>Συμπιεστικά φαινόμενα στο νωτιαίο μυελό: Αντιμετώπιση (7/8)</vt:lpstr>
      <vt:lpstr>Συμπιεστικά φαινόμενα στο νωτιαίο μυελό: Αντιμετώπιση (8/8)</vt:lpstr>
      <vt:lpstr>Σύνδρομο άνω κοίλης φλέβας (ΣΑΚΦ) (1/2)</vt:lpstr>
      <vt:lpstr>Σύνδρομο άνω κοίλης φλέβας (ΣΑΚΦ) (2/2)</vt:lpstr>
      <vt:lpstr>Αιτίες και επίπτωση ΣΑΚΦ που οφείλεται σε πρωτοπαθή κακοήθη όγκο</vt:lpstr>
      <vt:lpstr>Σύνδρομο άνω κοίλης φλέβας (ΣΑΚΦ): Φυσιολογία (1/2)</vt:lpstr>
      <vt:lpstr>Σύνδρομο άνω κοίλης φλέβας (ΣΑΚΦ): Φυσιολογία (2/2)</vt:lpstr>
      <vt:lpstr>Σύνδρομο άνω κοίλης φλέβας (ΣΑΚΦ): Σημεία &amp; Συμπτώματα (1/4)</vt:lpstr>
      <vt:lpstr>Σύνδρομο άνω κοίλης φλέβας (ΣΑΚΦ): Σημεία &amp; Συμπτώματα (2/4)</vt:lpstr>
      <vt:lpstr>Σύνδρομο άνω κοίλης φλέβας (ΣΑΚΦ): Σημεία &amp; Συμπτώματα (3/4)</vt:lpstr>
      <vt:lpstr>Σύνδρομο άνω κοίλης φλέβας (ΣΑΚΦ): Σημεία &amp; Συμπτώματα (4/4)</vt:lpstr>
      <vt:lpstr>Σύνδρομο άνω κοίλης φλέβας (ΣΑΚΦ): Θεραπεία (1/4)</vt:lpstr>
      <vt:lpstr>Σύνδρομο άνω κοίλης φλέβας (ΣΑΚΦ): Θεραπεία (2/4)</vt:lpstr>
      <vt:lpstr>Σύνδρομο άνω κοίλης φλέβας (ΣΑΚΦ): Θεραπεία (3/4)</vt:lpstr>
      <vt:lpstr>Σύνδρομο άνω κοίλης φλέβας (ΣΑΚΦ): Θεραπεία (4/4)</vt:lpstr>
      <vt:lpstr>Σύνδρομο άνω κοίλης φλέβας (ΣΑΚΦ): Νοσηλευτική Φροντίδα</vt:lpstr>
      <vt:lpstr>Υπερασβεστιαιμία </vt:lpstr>
      <vt:lpstr>Αιτίες και συμπτώματα Υπερασβεστιαιμίας που οφείλεται σε πρωτοπαθή κακοήθη όγκο</vt:lpstr>
      <vt:lpstr>Υπερασβεστιαιμία: Συμπτώματα (1/3)</vt:lpstr>
      <vt:lpstr>Υπερασβεστιαιμία: Συμπτώματα (2/3)</vt:lpstr>
      <vt:lpstr>Υπερασβεστιαιμία: Συμπτώματα (3/3)</vt:lpstr>
      <vt:lpstr>Υπερασβεστιαιμία: Φυσιολογία (1/2)</vt:lpstr>
      <vt:lpstr>Υπερασβεστιαιμία: Φυσιολογία (2/2)</vt:lpstr>
      <vt:lpstr>Υπερασβεστιαιμία: Νοσηλευτική Φροντίδα</vt:lpstr>
      <vt:lpstr>Υπερασβεστιαιμία: Θεραπεία (1/4)</vt:lpstr>
      <vt:lpstr>Υπερασβεστιαιμία: Θεραπεία (2/4)</vt:lpstr>
      <vt:lpstr>Υπερασβεστιαιμία: Θεραπεία (3/4)</vt:lpstr>
      <vt:lpstr>Υπερασβεστιαιμία: Θεραπεία (4/4)</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240</cp:revision>
  <dcterms:created xsi:type="dcterms:W3CDTF">2013-03-04T13:35:19Z</dcterms:created>
  <dcterms:modified xsi:type="dcterms:W3CDTF">2015-05-29T11:39:55Z</dcterms:modified>
</cp:coreProperties>
</file>