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257" r:id="rId35"/>
    <p:sldId id="262" r:id="rId36"/>
    <p:sldId id="264" r:id="rId37"/>
    <p:sldId id="269" r:id="rId38"/>
    <p:sldId id="270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714" autoAdjust="0"/>
  </p:normalViewPr>
  <p:slideViewPr>
    <p:cSldViewPr>
      <p:cViewPr varScale="1">
        <p:scale>
          <a:sx n="103" d="100"/>
          <a:sy n="103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EA19AA5-AFBE-47DD-B098-779C1E4C87E6}" type="slidenum">
              <a:rPr lang="en-US" altLang="el-GR" sz="1300" baseline="0"/>
              <a:pPr/>
              <a:t>6</a:t>
            </a:fld>
            <a:endParaRPr lang="en-US" altLang="el-GR" sz="1300" baseline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FA4443-9553-4317-82DB-28BB33A6E203}" type="slidenum">
              <a:rPr lang="en-US" altLang="el-GR" sz="1300" baseline="0"/>
              <a:pPr/>
              <a:t>15</a:t>
            </a:fld>
            <a:endParaRPr lang="en-US" altLang="el-GR" sz="1300" baseline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0A6FEE3-7258-4CC2-9767-D67FD6054483}" type="slidenum">
              <a:rPr lang="en-US" altLang="el-GR" sz="1300" baseline="0"/>
              <a:pPr/>
              <a:t>18</a:t>
            </a:fld>
            <a:endParaRPr lang="en-US" altLang="el-GR" sz="1300" baseline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5BBEDF8-3A01-4EB6-A35B-02FE559D7EEF}" type="slidenum">
              <a:rPr lang="en-US" altLang="el-GR" sz="1300" baseline="0"/>
              <a:pPr/>
              <a:t>20</a:t>
            </a:fld>
            <a:endParaRPr lang="en-US" altLang="el-GR" sz="1300" baseline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CE42F8-4620-428F-B265-0224A41B5F13}" type="slidenum">
              <a:rPr lang="en-US" altLang="el-GR" sz="1300" baseline="0"/>
              <a:pPr/>
              <a:t>22</a:t>
            </a:fld>
            <a:endParaRPr lang="en-US" altLang="el-GR" sz="1300" baseline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C42E56E-65D7-4678-84F1-F0179744F118}" type="slidenum">
              <a:rPr lang="en-US" altLang="el-GR" sz="1300" baseline="0"/>
              <a:pPr/>
              <a:t>24</a:t>
            </a:fld>
            <a:endParaRPr lang="en-US" altLang="el-GR" sz="1300" baseline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Βιολογία ΤΕΙ Αθήνας Κανελλου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Κανελλου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zero/1.0/deed.el" TargetMode="External"/><Relationship Id="rId5" Type="http://schemas.openxmlformats.org/officeDocument/2006/relationships/hyperlink" Target="https://pixabay.com/el/users/skeeze-272447/" TargetMode="External"/><Relationship Id="rId4" Type="http://schemas.openxmlformats.org/officeDocument/2006/relationships/hyperlink" Target="https://pixabay.com/el/%CE%BA%CE%BF%CE%BB%CF%8D%CE%BC%CF%80%CE%B9-%CE%B1%CE%B3%CF%8E%CE%BD%CE%B1-%CE%B1%CE%BD%CF%84%CE%B1%CE%B3%CF%89%CE%BD%CE%B9%CF%83%CE%BC%CE%BF%CF%8D-%CE%B1%CF%81%CF%87%CE%AE-822036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 Εισαγωγή στον μεταβολισμό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Αυθόρμητη αντίδραση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μεταβολή της ελεύθερης ενέργειας μας λέει αν η αντίδραση θα γίνει αυθόρμητα ή όχι</a:t>
            </a:r>
          </a:p>
          <a:p>
            <a:endParaRPr lang="el-GR" altLang="el-GR" smtClean="0"/>
          </a:p>
        </p:txBody>
      </p:sp>
      <p:sp>
        <p:nvSpPr>
          <p:cNvPr id="1126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39DDB3E-82DF-43B1-9E61-77E70440EBD6}" type="slidenum">
              <a:rPr lang="en-US" altLang="el-GR" sz="1400" baseline="0" smtClean="0"/>
              <a:pPr/>
              <a:t>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08056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Μεταβολή ελεύθερης ενέργειας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Ελεύθερη ενέργεια ενός ζωντανού συστήματος είναι η ενέργεια που μπορεί να επιτελέσει έργο στις κυτταρικές συνθήκες</a:t>
            </a:r>
          </a:p>
          <a:p>
            <a:r>
              <a:rPr lang="el-GR" altLang="el-GR" smtClean="0"/>
              <a:t>Μεταβολή ενέργειας Δ</a:t>
            </a:r>
            <a:r>
              <a:rPr lang="en-US" altLang="el-GR" smtClean="0"/>
              <a:t>G </a:t>
            </a:r>
            <a:r>
              <a:rPr lang="el-GR" altLang="el-GR" smtClean="0"/>
              <a:t>συνδέεται άμεσα με μεταβολή της ενθαλπίας Δ</a:t>
            </a:r>
            <a:r>
              <a:rPr lang="en-US" altLang="el-GR" smtClean="0"/>
              <a:t>H </a:t>
            </a:r>
            <a:r>
              <a:rPr lang="el-GR" altLang="el-GR" smtClean="0"/>
              <a:t>και της εντροπίας Δ</a:t>
            </a:r>
            <a:r>
              <a:rPr lang="en-US" altLang="el-GR" smtClean="0"/>
              <a:t>S</a:t>
            </a:r>
            <a:endParaRPr lang="el-GR" altLang="el-GR" smtClean="0"/>
          </a:p>
          <a:p>
            <a:r>
              <a:rPr lang="el-GR" altLang="el-GR" smtClean="0">
                <a:solidFill>
                  <a:srgbClr val="000000"/>
                </a:solidFill>
              </a:rPr>
              <a:t>Δ</a:t>
            </a:r>
            <a:r>
              <a:rPr lang="en-US" altLang="el-GR" smtClean="0">
                <a:solidFill>
                  <a:srgbClr val="000000"/>
                </a:solidFill>
              </a:rPr>
              <a:t>G</a:t>
            </a:r>
            <a:r>
              <a:rPr lang="el-GR" altLang="el-GR" smtClean="0">
                <a:solidFill>
                  <a:srgbClr val="000000"/>
                </a:solidFill>
              </a:rPr>
              <a:t> =</a:t>
            </a:r>
            <a:r>
              <a:rPr lang="en-US" altLang="el-GR" smtClean="0">
                <a:solidFill>
                  <a:srgbClr val="000000"/>
                </a:solidFill>
              </a:rPr>
              <a:t> </a:t>
            </a:r>
            <a:r>
              <a:rPr lang="el-GR" altLang="el-GR" smtClean="0">
                <a:solidFill>
                  <a:srgbClr val="000000"/>
                </a:solidFill>
              </a:rPr>
              <a:t>Δ</a:t>
            </a:r>
            <a:r>
              <a:rPr lang="en-US" altLang="el-GR" smtClean="0">
                <a:solidFill>
                  <a:srgbClr val="000000"/>
                </a:solidFill>
              </a:rPr>
              <a:t>H</a:t>
            </a:r>
            <a:r>
              <a:rPr lang="el-GR" altLang="el-GR" smtClean="0">
                <a:solidFill>
                  <a:srgbClr val="000000"/>
                </a:solidFill>
              </a:rPr>
              <a:t> </a:t>
            </a:r>
            <a:r>
              <a:rPr lang="el-GR" altLang="el-GR" sz="2000" smtClean="0">
                <a:solidFill>
                  <a:srgbClr val="000000"/>
                </a:solidFill>
              </a:rPr>
              <a:t>ενθαλπια </a:t>
            </a:r>
            <a:r>
              <a:rPr lang="el-GR" altLang="el-GR" smtClean="0">
                <a:solidFill>
                  <a:srgbClr val="000000"/>
                </a:solidFill>
              </a:rPr>
              <a:t>-ΤΔ</a:t>
            </a:r>
            <a:r>
              <a:rPr lang="en-US" altLang="el-GR" smtClean="0">
                <a:solidFill>
                  <a:srgbClr val="000000"/>
                </a:solidFill>
              </a:rPr>
              <a:t> S</a:t>
            </a:r>
            <a:r>
              <a:rPr lang="el-GR" altLang="el-GR" smtClean="0">
                <a:solidFill>
                  <a:srgbClr val="000000"/>
                </a:solidFill>
              </a:rPr>
              <a:t> </a:t>
            </a:r>
            <a:r>
              <a:rPr lang="el-GR" altLang="el-GR" sz="2000" smtClean="0">
                <a:solidFill>
                  <a:srgbClr val="000000"/>
                </a:solidFill>
              </a:rPr>
              <a:t>εντροπια</a:t>
            </a:r>
            <a:endParaRPr lang="el-GR" altLang="el-GR" smtClean="0">
              <a:solidFill>
                <a:srgbClr val="000000"/>
              </a:solidFill>
            </a:endParaRPr>
          </a:p>
          <a:p>
            <a:r>
              <a:rPr lang="el-GR" altLang="el-GR" sz="2000" smtClean="0">
                <a:solidFill>
                  <a:srgbClr val="000000"/>
                </a:solidFill>
              </a:rPr>
              <a:t>Ενθαλπία: συνολική ενέργεια που έχει στο σύστημα</a:t>
            </a:r>
          </a:p>
          <a:p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1229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4DD84F8-048B-4CF6-BD9F-88E894420FC5}" type="slidenum">
              <a:rPr lang="en-US" altLang="el-GR" sz="1400" baseline="0" smtClean="0"/>
              <a:pPr/>
              <a:t>10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86736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Ελεύθερη ενέργεια </a:t>
            </a:r>
            <a:r>
              <a:rPr lang="en-US" altLang="el-GR" sz="3600" smtClean="0"/>
              <a:t>= </a:t>
            </a:r>
            <a:r>
              <a:rPr lang="el-GR" altLang="el-GR" sz="3600" smtClean="0"/>
              <a:t/>
            </a:r>
            <a:br>
              <a:rPr lang="el-GR" altLang="el-GR" sz="3600" smtClean="0"/>
            </a:br>
            <a:r>
              <a:rPr lang="el-GR" altLang="el-GR" sz="3600" smtClean="0"/>
              <a:t>μέτρο αστάθειας, τάση για ισορροπία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Οι οργανισμοί ζουν καταναλώνοντας ελεύθερη ενέργεια</a:t>
            </a:r>
          </a:p>
          <a:p>
            <a:pPr>
              <a:defRPr/>
            </a:pPr>
            <a:r>
              <a:rPr lang="el-GR" dirty="0" smtClean="0"/>
              <a:t>Κατά τη διάρκεια της αυθόρμητης μεταβολής η ελεύθερη ενέργεια ελαττώνεται και η σταθερότητα του συστήματος αυξάνεται</a:t>
            </a:r>
          </a:p>
          <a:p>
            <a:pPr marL="0" indent="0">
              <a:buFontTx/>
              <a:buNone/>
              <a:defRPr/>
            </a:pPr>
            <a:r>
              <a:rPr lang="el-GR" sz="2800" dirty="0" smtClean="0"/>
              <a:t>Αυθόρμητες διαδικασίες γίνονται μόνο όταν έχουν αρνητική Δ</a:t>
            </a:r>
            <a:r>
              <a:rPr lang="en-US" sz="2800" dirty="0" smtClean="0"/>
              <a:t>G,</a:t>
            </a:r>
            <a:r>
              <a:rPr lang="el-GR" sz="2800" dirty="0" smtClean="0"/>
              <a:t> ή να χάσει Η ή </a:t>
            </a:r>
            <a:r>
              <a:rPr lang="el-GR" sz="2800" dirty="0" err="1" smtClean="0"/>
              <a:t>ν’αυξηθεί</a:t>
            </a:r>
            <a:r>
              <a:rPr lang="el-GR" sz="2800" dirty="0" smtClean="0"/>
              <a:t> </a:t>
            </a:r>
            <a:r>
              <a:rPr lang="en-US" sz="2800" dirty="0" smtClean="0"/>
              <a:t>S</a:t>
            </a:r>
          </a:p>
          <a:p>
            <a:pPr>
              <a:defRPr/>
            </a:pP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G = G </a:t>
            </a:r>
            <a:r>
              <a:rPr lang="el-GR" sz="1600" dirty="0">
                <a:solidFill>
                  <a:srgbClr val="000000"/>
                </a:solidFill>
              </a:rPr>
              <a:t>τελικής κατάστασης </a:t>
            </a:r>
            <a:r>
              <a:rPr lang="el-GR" dirty="0">
                <a:solidFill>
                  <a:srgbClr val="000000"/>
                </a:solidFill>
              </a:rPr>
              <a:t>– </a:t>
            </a:r>
            <a:r>
              <a:rPr lang="en-US" dirty="0">
                <a:solidFill>
                  <a:srgbClr val="000000"/>
                </a:solidFill>
              </a:rPr>
              <a:t>G </a:t>
            </a:r>
            <a:r>
              <a:rPr lang="el-GR" sz="2000" dirty="0">
                <a:solidFill>
                  <a:srgbClr val="000000"/>
                </a:solidFill>
              </a:rPr>
              <a:t>αρχικής κατάστασης</a:t>
            </a:r>
          </a:p>
          <a:p>
            <a:pPr marL="0" indent="0">
              <a:buFontTx/>
              <a:buNone/>
              <a:defRPr/>
            </a:pPr>
            <a:endParaRPr lang="el-GR" sz="2800" dirty="0"/>
          </a:p>
        </p:txBody>
      </p:sp>
      <p:sp>
        <p:nvSpPr>
          <p:cNvPr id="1331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2CFF184-4D3D-45FF-A102-C0974386E6C2}" type="slidenum">
              <a:rPr lang="en-US" altLang="el-GR" sz="1400" baseline="0" smtClean="0"/>
              <a:pPr/>
              <a:t>11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03404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Ελεύθερη ενέργεια και μεταβολισμός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smtClean="0"/>
              <a:t>Εξώεργες</a:t>
            </a:r>
            <a:r>
              <a:rPr lang="el-GR" altLang="el-GR" smtClean="0"/>
              <a:t>: αυθόρμητη «κατηφορική» χημική αντίδραση με απελευθέρωση ενέργειας (- Δ</a:t>
            </a:r>
            <a:r>
              <a:rPr lang="en-US" altLang="el-GR" smtClean="0"/>
              <a:t>G</a:t>
            </a:r>
            <a:r>
              <a:rPr lang="el-GR" altLang="el-GR" smtClean="0"/>
              <a:t> προϊόντα έχουν λιγότερη ενέργεια από αντιδρώντα</a:t>
            </a:r>
            <a:r>
              <a:rPr lang="en-US" altLang="el-GR" smtClean="0"/>
              <a:t>)</a:t>
            </a:r>
            <a:endParaRPr lang="el-GR" altLang="el-GR" smtClean="0"/>
          </a:p>
          <a:p>
            <a:r>
              <a:rPr lang="el-GR" altLang="el-GR" b="1" smtClean="0"/>
              <a:t>Ενδοέργες</a:t>
            </a:r>
            <a:r>
              <a:rPr lang="el-GR" altLang="el-GR" smtClean="0"/>
              <a:t>: μη αυθόρμητη, «ανηφορική» χημική αντίδραση απαιτεί προσθήκη ενέργειας (+Δ</a:t>
            </a:r>
            <a:r>
              <a:rPr lang="en-US" altLang="el-GR" smtClean="0"/>
              <a:t>G)</a:t>
            </a:r>
            <a:r>
              <a:rPr lang="el-GR" altLang="el-GR" smtClean="0"/>
              <a:t> που απορροφά ενέργεια από το περιβάλλον</a:t>
            </a:r>
          </a:p>
          <a:p>
            <a:r>
              <a:rPr lang="el-GR" altLang="el-GR" smtClean="0"/>
              <a:t>Πηγή ενέργειας είναι οι τροφές </a:t>
            </a:r>
          </a:p>
        </p:txBody>
      </p:sp>
      <p:sp>
        <p:nvSpPr>
          <p:cNvPr id="1434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9AF5D9B-7FEE-4E85-A597-9BA8AEE7080D}" type="slidenum">
              <a:rPr lang="en-US" altLang="el-GR" sz="1400" baseline="0" smtClean="0"/>
              <a:pPr/>
              <a:t>12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11115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Ισορροπία</a:t>
            </a:r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Κατάσταση μέγιστης σταθερότητας</a:t>
            </a:r>
          </a:p>
          <a:p>
            <a:r>
              <a:rPr lang="el-GR" altLang="el-GR" dirty="0" smtClean="0"/>
              <a:t>Τα ασταθή συστήματα (υψηλή </a:t>
            </a:r>
            <a:r>
              <a:rPr lang="en-US" altLang="el-GR" dirty="0" smtClean="0"/>
              <a:t>G</a:t>
            </a:r>
            <a:r>
              <a:rPr lang="el-GR" altLang="el-GR" dirty="0" smtClean="0"/>
              <a:t>) τείνουν να μεταβούν σε καταστάσεις μεγαλύτερης σταθερότητας (χαμηλή </a:t>
            </a:r>
            <a:r>
              <a:rPr lang="en-US" altLang="el-GR" dirty="0" smtClean="0"/>
              <a:t>G</a:t>
            </a:r>
            <a:r>
              <a:rPr lang="el-GR" altLang="el-GR" dirty="0" smtClean="0"/>
              <a:t>)</a:t>
            </a:r>
          </a:p>
          <a:p>
            <a:r>
              <a:rPr lang="el-GR" altLang="el-GR" dirty="0" smtClean="0"/>
              <a:t>Κλειστό σύστημα φτάνει σε ισορροπία δηλ σταματά να παράγει έργο</a:t>
            </a:r>
          </a:p>
          <a:p>
            <a:r>
              <a:rPr lang="el-GR" altLang="el-GR" dirty="0" smtClean="0"/>
              <a:t>Μεταβολισμός </a:t>
            </a:r>
            <a:r>
              <a:rPr lang="el-GR" altLang="el-GR" b="1" dirty="0" smtClean="0"/>
              <a:t>δε</a:t>
            </a:r>
            <a:r>
              <a:rPr lang="el-GR" altLang="el-GR" dirty="0" smtClean="0"/>
              <a:t> φτάνει ποτέ σε ισορροπία γιατί τροφοδοτείται συνέχεια με νέο υλικό (με οξυγόνο, σάκχαρα και άλλα καύσιμα μόρια) και απομακρύνει προϊόντα</a:t>
            </a:r>
          </a:p>
        </p:txBody>
      </p:sp>
      <p:sp>
        <p:nvSpPr>
          <p:cNvPr id="1536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3A95431-5B0F-4954-8225-50D06CD93216}" type="slidenum">
              <a:rPr lang="en-US" altLang="el-GR" sz="1400" baseline="0" smtClean="0"/>
              <a:pPr/>
              <a:t>13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3917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Δομή και υδρόλυση της </a:t>
            </a:r>
            <a:r>
              <a:rPr lang="en-US" altLang="el-GR" smtClean="0"/>
              <a:t>ATP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+mj-cs"/>
              </a:rPr>
              <a:t>ATP </a:t>
            </a:r>
            <a:r>
              <a:rPr lang="el-GR" dirty="0">
                <a:solidFill>
                  <a:srgbClr val="000000"/>
                </a:solidFill>
                <a:cs typeface="+mj-cs"/>
              </a:rPr>
              <a:t>συνδέει εξώθερμες με </a:t>
            </a:r>
            <a:r>
              <a:rPr lang="el-GR" dirty="0" err="1">
                <a:solidFill>
                  <a:srgbClr val="000000"/>
                </a:solidFill>
                <a:cs typeface="+mj-cs"/>
              </a:rPr>
              <a:t>ενδόθερμες</a:t>
            </a:r>
            <a:r>
              <a:rPr lang="el-GR" dirty="0">
                <a:solidFill>
                  <a:srgbClr val="000000"/>
                </a:solidFill>
                <a:cs typeface="+mj-cs"/>
              </a:rPr>
              <a:t> αντιδράσεις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Είναι το μέσο με το οποίο μεταφέρεται ενέργεια στο κύτταρο</a:t>
            </a:r>
          </a:p>
          <a:p>
            <a:pPr>
              <a:defRPr/>
            </a:pPr>
            <a:r>
              <a:rPr lang="el-GR" dirty="0" smtClean="0"/>
              <a:t>Με υδρόλυση της τελευταίας φωσφορικής ομάδας παράγονται </a:t>
            </a:r>
            <a:r>
              <a:rPr lang="en-US" dirty="0" smtClean="0"/>
              <a:t>ADP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sz="1800" dirty="0">
                <a:solidFill>
                  <a:srgbClr val="000000"/>
                </a:solidFill>
              </a:rPr>
              <a:t>i</a:t>
            </a:r>
            <a:r>
              <a:rPr lang="el-GR" dirty="0" smtClean="0"/>
              <a:t> και απελευθερώνεται ελεύθερη ενέργεια</a:t>
            </a:r>
            <a:endParaRPr lang="el-GR" dirty="0"/>
          </a:p>
        </p:txBody>
      </p:sp>
      <p:sp>
        <p:nvSpPr>
          <p:cNvPr id="1638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CD7BBFE-9C4F-45FA-9114-E66D8CF82A49}" type="slidenum">
              <a:rPr lang="en-US" altLang="el-GR" sz="1400" baseline="0" smtClean="0"/>
              <a:pPr/>
              <a:t>14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57862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Η δομή της </a:t>
            </a:r>
            <a:r>
              <a:rPr lang="en-US" altLang="el-GR" smtClean="0"/>
              <a:t>ATP (</a:t>
            </a:r>
            <a:r>
              <a:rPr lang="el-GR" altLang="el-GR" smtClean="0"/>
              <a:t>τριφωσφορική αδενοζίνη)</a:t>
            </a:r>
            <a:endParaRPr lang="en-US" altLang="el-GR" smtClean="0"/>
          </a:p>
        </p:txBody>
      </p:sp>
      <p:pic>
        <p:nvPicPr>
          <p:cNvPr id="17412" name="Picture 3" descr="8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9"/>
          <a:stretch>
            <a:fillRect/>
          </a:stretch>
        </p:blipFill>
        <p:spPr bwMode="auto">
          <a:xfrm>
            <a:off x="500063" y="1928813"/>
            <a:ext cx="8286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1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rgbClr val="000000"/>
                </a:solidFill>
              </a:rPr>
              <a:t>Αξιοποίησης </a:t>
            </a:r>
            <a:r>
              <a:rPr lang="el-GR" dirty="0" err="1">
                <a:solidFill>
                  <a:srgbClr val="000000"/>
                </a:solidFill>
              </a:rPr>
              <a:t>εξώεργης</a:t>
            </a:r>
            <a:r>
              <a:rPr lang="el-GR" dirty="0">
                <a:solidFill>
                  <a:srgbClr val="000000"/>
                </a:solidFill>
              </a:rPr>
              <a:t> αντίδρασης με παροχή ενέργειας σε </a:t>
            </a:r>
            <a:r>
              <a:rPr lang="el-GR" dirty="0" err="1">
                <a:solidFill>
                  <a:srgbClr val="000000"/>
                </a:solidFill>
              </a:rPr>
              <a:t>ενδόεργη</a:t>
            </a:r>
            <a:endParaRPr lang="el-GR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1843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5D3956C-86B8-49FD-8A32-AB60188BE660}" type="slidenum">
              <a:rPr lang="en-US" altLang="el-GR" sz="1400" baseline="0" smtClean="0"/>
              <a:pPr/>
              <a:t>16</a:t>
            </a:fld>
            <a:endParaRPr lang="en-US" altLang="el-GR" sz="1400" baseline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Σύζευξη ενέργειας</a:t>
            </a:r>
          </a:p>
        </p:txBody>
      </p:sp>
    </p:spTree>
    <p:extLst>
      <p:ext uri="{BB962C8B-B14F-4D97-AF65-F5344CB8AC3E}">
        <p14:creationId xmlns:p14="http://schemas.microsoft.com/office/powerpoint/2010/main" val="102683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Πως παράγεται έργο από </a:t>
            </a:r>
            <a:r>
              <a:rPr lang="en-US" altLang="el-GR" smtClean="0"/>
              <a:t>ATP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Υδρόλυση της </a:t>
            </a:r>
            <a:r>
              <a:rPr lang="en-US" dirty="0" smtClean="0"/>
              <a:t>ATP</a:t>
            </a:r>
            <a:r>
              <a:rPr lang="el-GR" dirty="0" smtClean="0"/>
              <a:t> </a:t>
            </a:r>
          </a:p>
          <a:p>
            <a:pPr>
              <a:defRPr/>
            </a:pPr>
            <a:r>
              <a:rPr lang="el-GR" dirty="0" smtClean="0"/>
              <a:t>Καθιστά δυνατές τις </a:t>
            </a:r>
            <a:r>
              <a:rPr lang="el-GR" dirty="0" err="1" smtClean="0"/>
              <a:t>ενδόεργες</a:t>
            </a:r>
            <a:r>
              <a:rPr lang="el-GR" dirty="0" smtClean="0"/>
              <a:t> αντιδράσεις μέσω της </a:t>
            </a:r>
            <a:r>
              <a:rPr lang="el-GR" b="1" dirty="0" err="1" smtClean="0"/>
              <a:t>φωσφορυλίωσης</a:t>
            </a:r>
            <a:r>
              <a:rPr lang="el-GR" dirty="0" smtClean="0"/>
              <a:t> = μεταφορά μιας φωσφορικής ομάδας σε συγκεκριμένα αντιδρώντα που γίνονται έτσι πιο δραστικά</a:t>
            </a:r>
          </a:p>
          <a:p>
            <a:pPr>
              <a:defRPr/>
            </a:pPr>
            <a:r>
              <a:rPr lang="el-GR" dirty="0" smtClean="0"/>
              <a:t>Προκαλεί μεταβολές στη σχήμα και στη συγγένεια δέσμευσης των </a:t>
            </a:r>
          </a:p>
          <a:p>
            <a:pPr lvl="1">
              <a:defRPr/>
            </a:pPr>
            <a:r>
              <a:rPr lang="el-GR" dirty="0" smtClean="0"/>
              <a:t>μεταφορικών και </a:t>
            </a:r>
          </a:p>
          <a:p>
            <a:pPr lvl="1">
              <a:defRPr/>
            </a:pPr>
            <a:r>
              <a:rPr lang="el-GR" dirty="0" smtClean="0"/>
              <a:t>κινητικών πρωτεϊνών </a:t>
            </a:r>
          </a:p>
          <a:p>
            <a:pPr marL="400050" lvl="1" indent="0">
              <a:buFontTx/>
              <a:buNone/>
              <a:defRPr/>
            </a:pPr>
            <a:r>
              <a:rPr lang="el-GR" dirty="0" smtClean="0"/>
              <a:t>(συνήθως με </a:t>
            </a:r>
            <a:r>
              <a:rPr lang="el-GR" dirty="0" err="1" smtClean="0"/>
              <a:t>φωσφορυλιώση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946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8D773D8-9079-4BD7-B24E-B91C3BBD4EB7}" type="slidenum">
              <a:rPr lang="en-US" altLang="el-GR" sz="1400" baseline="0" smtClean="0"/>
              <a:pPr/>
              <a:t>17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57477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Η υδρόλυση της </a:t>
            </a:r>
            <a:r>
              <a:rPr lang="en-US" altLang="el-GR" smtClean="0"/>
              <a:t>ATP</a:t>
            </a:r>
            <a:r>
              <a:rPr lang="el-GR" altLang="el-GR" smtClean="0"/>
              <a:t> απελευθερώνει ενέργεια</a:t>
            </a:r>
            <a:endParaRPr lang="en-US" altLang="el-GR" smtClean="0"/>
          </a:p>
        </p:txBody>
      </p:sp>
      <p:pic>
        <p:nvPicPr>
          <p:cNvPr id="20484" name="Picture 3" descr="8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2"/>
          <a:stretch>
            <a:fillRect/>
          </a:stretch>
        </p:blipFill>
        <p:spPr bwMode="auto">
          <a:xfrm>
            <a:off x="35496" y="1544543"/>
            <a:ext cx="89623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7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Μεταβολισμός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σύνολο των χημικών αντιδράσεων</a:t>
            </a:r>
          </a:p>
          <a:p>
            <a:r>
              <a:rPr lang="el-GR" altLang="el-GR" dirty="0" smtClean="0"/>
              <a:t>Προκύπτει από αλληλεπιδράσεις μεταξύ μορίων μέσα στο ελεγχόμενο περιβάλλον του κυττάρου</a:t>
            </a:r>
          </a:p>
          <a:p>
            <a:r>
              <a:rPr lang="el-GR" altLang="el-GR" dirty="0" err="1" smtClean="0"/>
              <a:t>Καταβολικές</a:t>
            </a:r>
            <a:r>
              <a:rPr lang="el-GR" altLang="el-GR" dirty="0" smtClean="0"/>
              <a:t> οδοί = διάσπαση πολύπλοκων μορίων σε </a:t>
            </a:r>
            <a:r>
              <a:rPr lang="el-GR" altLang="el-GR" dirty="0" err="1" smtClean="0"/>
              <a:t>απολούστερα</a:t>
            </a:r>
            <a:endParaRPr lang="el-GR" altLang="el-GR" dirty="0" smtClean="0"/>
          </a:p>
          <a:p>
            <a:r>
              <a:rPr lang="el-GR" altLang="el-GR" dirty="0" smtClean="0"/>
              <a:t>Αναβολικές οδοί = βιοσύνθεση: καταναλώνεται ενέργεια προκειμένου να συντεθούν περίπλοκες ενώσεις από απλούστερες</a:t>
            </a:r>
          </a:p>
        </p:txBody>
      </p:sp>
      <p:sp>
        <p:nvSpPr>
          <p:cNvPr id="307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FC8B79-AC6E-4F86-AD2A-224090C27502}" type="slidenum">
              <a:rPr lang="en-US" altLang="el-GR" sz="1400" baseline="0" smtClean="0"/>
              <a:pPr/>
              <a:t>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7553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H </a:t>
            </a:r>
            <a:r>
              <a:rPr lang="el-GR" altLang="el-GR" smtClean="0"/>
              <a:t>αναγέννηση της </a:t>
            </a:r>
            <a:r>
              <a:rPr lang="en-US" altLang="el-GR" smtClean="0"/>
              <a:t>ATP</a:t>
            </a:r>
            <a:endParaRPr lang="el-GR" altLang="el-GR" smtClean="0"/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Οι καταβολικές οδοί οδηγούν σε αναγέννηση της </a:t>
            </a:r>
            <a:r>
              <a:rPr lang="en-US" altLang="el-GR" smtClean="0"/>
              <a:t>ATP</a:t>
            </a:r>
            <a:r>
              <a:rPr lang="el-GR" altLang="el-GR" smtClean="0"/>
              <a:t> από </a:t>
            </a:r>
            <a:r>
              <a:rPr lang="en-US" altLang="el-GR" smtClean="0"/>
              <a:t>ADP </a:t>
            </a:r>
            <a:r>
              <a:rPr lang="el-GR" altLang="el-GR" smtClean="0"/>
              <a:t>και </a:t>
            </a:r>
            <a:r>
              <a:rPr lang="en-US" altLang="el-GR" smtClean="0"/>
              <a:t>P</a:t>
            </a:r>
            <a:r>
              <a:rPr lang="en-US" altLang="el-GR" sz="1800" smtClean="0"/>
              <a:t>i</a:t>
            </a:r>
            <a:endParaRPr lang="el-GR" altLang="el-GR" sz="1800" smtClean="0"/>
          </a:p>
        </p:txBody>
      </p:sp>
      <p:sp>
        <p:nvSpPr>
          <p:cNvPr id="2150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A5D31D5-4950-4655-BF7B-3D3E0FCAA5E0}" type="slidenum">
              <a:rPr lang="en-US" altLang="el-GR" sz="1400" baseline="0" smtClean="0"/>
              <a:pPr/>
              <a:t>19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97506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 Κύκλος της </a:t>
            </a:r>
            <a:r>
              <a:rPr lang="en-US" altLang="el-GR" dirty="0" smtClean="0"/>
              <a:t>ATP</a:t>
            </a:r>
          </a:p>
        </p:txBody>
      </p:sp>
      <p:sp>
        <p:nvSpPr>
          <p:cNvPr id="22532" name="7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032448" cy="511256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Η σύνθεση της ΑΤΡ  από </a:t>
            </a:r>
            <a:r>
              <a:rPr lang="en-US" altLang="el-GR" dirty="0" smtClean="0"/>
              <a:t>ADP + P </a:t>
            </a:r>
            <a:r>
              <a:rPr lang="el-GR" altLang="el-GR" dirty="0" smtClean="0"/>
              <a:t>απαιτεί ενέργεια.  Ενέργεια προέρχεται από αντιδράσεις διάσπασης (=καταβολισμός) στο κύτταρο</a:t>
            </a:r>
          </a:p>
          <a:p>
            <a:r>
              <a:rPr lang="el-GR" altLang="el-GR" dirty="0" smtClean="0"/>
              <a:t>Η υδρόλυση της ΑΤΡ σε </a:t>
            </a:r>
            <a:r>
              <a:rPr lang="en-US" altLang="el-GR" dirty="0" smtClean="0"/>
              <a:t>ADP +</a:t>
            </a:r>
            <a:r>
              <a:rPr lang="el-GR" altLang="el-GR" dirty="0" smtClean="0"/>
              <a:t> </a:t>
            </a:r>
            <a:r>
              <a:rPr lang="en-US" altLang="el-GR" dirty="0" smtClean="0"/>
              <a:t>P </a:t>
            </a:r>
            <a:r>
              <a:rPr lang="el-GR" altLang="el-GR" dirty="0" smtClean="0"/>
              <a:t>απελευθερώνει ενέργεια και τροφοδοτεί ενεργειακά το κύτταρο</a:t>
            </a:r>
          </a:p>
        </p:txBody>
      </p:sp>
      <p:pic>
        <p:nvPicPr>
          <p:cNvPr id="22533" name="Picture 3" descr="8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7490" r="3571" b="34418"/>
          <a:stretch>
            <a:fillRect/>
          </a:stretch>
        </p:blipFill>
        <p:spPr bwMode="auto">
          <a:xfrm>
            <a:off x="4427984" y="1628800"/>
            <a:ext cx="4545917" cy="342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427984" y="51571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18902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Ενζυμα</a:t>
            </a: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Είναι ένα μακρομόριο που ενεργεί ως καταλύτης = χημικός παράγοντας που επιταχύνει συγκεκριμένη χημική αντίδραση χωρίς να καταναλώνεται ο ίδιος από αυτήν</a:t>
            </a:r>
          </a:p>
          <a:p>
            <a:r>
              <a:rPr lang="el-GR" altLang="el-GR" smtClean="0"/>
              <a:t>Χωρίς τα ένζυμα θα πάθαινε η μεταβολική οδός «συμφόρηση»</a:t>
            </a:r>
          </a:p>
        </p:txBody>
      </p:sp>
      <p:sp>
        <p:nvSpPr>
          <p:cNvPr id="2355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29F3769-C844-45E3-BC99-D4E947DBCDE9}" type="slidenum">
              <a:rPr lang="en-US" altLang="el-GR" sz="1400" baseline="0" smtClean="0"/>
              <a:pPr/>
              <a:t>21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938503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z="3600" smtClean="0"/>
              <a:t>Παράδειγμα ενζυμικής αντίδρασης</a:t>
            </a:r>
            <a:endParaRPr lang="en-US" altLang="el-GR" sz="3600" smtClean="0"/>
          </a:p>
        </p:txBody>
      </p:sp>
      <p:sp>
        <p:nvSpPr>
          <p:cNvPr id="24579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υδρόλυση της σαχαρόζης από τη σακχαράση</a:t>
            </a:r>
          </a:p>
        </p:txBody>
      </p:sp>
      <p:pic>
        <p:nvPicPr>
          <p:cNvPr id="24580" name="Picture 3" descr="8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0"/>
          <a:stretch>
            <a:fillRect/>
          </a:stretch>
        </p:blipFill>
        <p:spPr bwMode="auto">
          <a:xfrm>
            <a:off x="940828" y="2348880"/>
            <a:ext cx="6764897" cy="40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8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Ενέργεια ενεργοποίησης Ε</a:t>
            </a:r>
            <a:r>
              <a:rPr lang="el-GR" altLang="el-GR" sz="2400" smtClean="0"/>
              <a:t>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Η ενέργεια που χρειάζεται αρχικά για να ξεκινήσει η αντίδραση</a:t>
            </a:r>
          </a:p>
          <a:p>
            <a:pPr>
              <a:defRPr/>
            </a:pPr>
            <a:r>
              <a:rPr lang="el-GR" dirty="0" smtClean="0"/>
              <a:t>Προκαλεί στρέψη μορίων και διάσπαση δεσμών των αντιδρώντων</a:t>
            </a:r>
          </a:p>
          <a:p>
            <a:pPr>
              <a:defRPr/>
            </a:pPr>
            <a:r>
              <a:rPr lang="el-GR" dirty="0" smtClean="0"/>
              <a:t>Παρέχεται από περιβάλλον ως θερμότητα, συνήθως είναι υψηλή και δεν επιτυγχάνεται αντίδραση</a:t>
            </a:r>
          </a:p>
          <a:p>
            <a:pPr>
              <a:defRPr/>
            </a:pPr>
            <a:r>
              <a:rPr lang="el-GR" b="1" dirty="0">
                <a:solidFill>
                  <a:srgbClr val="000000"/>
                </a:solidFill>
              </a:rPr>
              <a:t>Ενζυμα μειώνουν την Ε</a:t>
            </a:r>
            <a:r>
              <a:rPr lang="el-GR" sz="1800" b="1" dirty="0">
                <a:solidFill>
                  <a:srgbClr val="000000"/>
                </a:solidFill>
              </a:rPr>
              <a:t>Α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l-GR" sz="2800" dirty="0">
                <a:solidFill>
                  <a:srgbClr val="000000"/>
                </a:solidFill>
              </a:rPr>
              <a:t>χαμηλώνοντας ενεργειακούς φραγμούς 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2560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6ED696A-BB88-4AEC-BBE3-F15D5F97C36E}" type="slidenum">
              <a:rPr lang="en-US" altLang="el-GR" sz="1400" baseline="0" smtClean="0"/>
              <a:pPr/>
              <a:t>23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03879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Η επίδραση ενός ενζύμου στην ενέργεια ενεργοποίησης</a:t>
            </a:r>
            <a:endParaRPr lang="en-US" altLang="el-GR" smtClean="0"/>
          </a:p>
        </p:txBody>
      </p:sp>
      <p:sp>
        <p:nvSpPr>
          <p:cNvPr id="26627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Τα ένζυμα επιταχύνουν μια αντίδραση μειώνοντας την ενέργεια ενεργοποίησης , χωρίς να επηρεάζουν την ελεύθερη ενέργεια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Δ</a:t>
            </a:r>
            <a:r>
              <a:rPr lang="en-US" altLang="el-GR" dirty="0" smtClean="0"/>
              <a:t>G)</a:t>
            </a:r>
            <a:endParaRPr lang="el-GR" altLang="el-GR" dirty="0" smtClean="0"/>
          </a:p>
        </p:txBody>
      </p:sp>
      <p:pic>
        <p:nvPicPr>
          <p:cNvPr id="26628" name="Picture 3" descr="8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0"/>
          <a:stretch>
            <a:fillRect/>
          </a:stretch>
        </p:blipFill>
        <p:spPr bwMode="auto">
          <a:xfrm>
            <a:off x="0" y="2924944"/>
            <a:ext cx="907737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7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Εξειδίκευση ενζύμου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Κάθε τύπος ενζύμου έχει ένα μοναδικό ενεργό κέντρο που συνδυάζεται εξειδικευμένα με το υπόστρωμα του, δηλ με το μόριο του αντιδρώντος πάνω στο οποίο το ένζυμο ασκεί τη δράση του</a:t>
            </a:r>
          </a:p>
          <a:p>
            <a:r>
              <a:rPr lang="el-GR" altLang="el-GR" smtClean="0"/>
              <a:t>Το ένζυμο μεταβάλλει ελαφρώς το σχήμα του όταν συνδέεται με το υπόστρωμα (επαγόμενη συναρμογή)</a:t>
            </a:r>
          </a:p>
        </p:txBody>
      </p:sp>
      <p:sp>
        <p:nvSpPr>
          <p:cNvPr id="2765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47245B1-2112-44AD-8223-F971794376C8}" type="slidenum">
              <a:rPr lang="en-US" altLang="el-GR" sz="1400" baseline="0" smtClean="0"/>
              <a:pPr/>
              <a:t>25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153338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Εξειδίκευση ενζύμων ως προς υπόστρωμα</a:t>
            </a:r>
          </a:p>
        </p:txBody>
      </p:sp>
      <p:sp>
        <p:nvSpPr>
          <p:cNvPr id="2867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Υπόστρωμα = αντιδρών μόριο πάνω στο οποίο δρα ένζυμο</a:t>
            </a:r>
          </a:p>
          <a:p>
            <a:r>
              <a:rPr lang="el-GR" altLang="el-GR" dirty="0" err="1" smtClean="0"/>
              <a:t>Σύμπλοκο</a:t>
            </a:r>
            <a:r>
              <a:rPr lang="el-GR" altLang="el-GR" dirty="0" smtClean="0"/>
              <a:t> ενζύμου-υποστρώματος για να δράσει ένζυμο</a:t>
            </a:r>
          </a:p>
          <a:p>
            <a:r>
              <a:rPr lang="el-GR" altLang="el-GR" dirty="0" smtClean="0"/>
              <a:t>Πολύ ειδική αντίδραση καταλύει ένζυμο</a:t>
            </a:r>
          </a:p>
          <a:p>
            <a:r>
              <a:rPr lang="el-GR" altLang="el-GR" dirty="0" smtClean="0"/>
              <a:t>Ενζυμο ξεχωρίζει ακόμα και τα ισομερή</a:t>
            </a:r>
          </a:p>
          <a:p>
            <a:r>
              <a:rPr lang="el-GR" altLang="el-GR" dirty="0" smtClean="0"/>
              <a:t>Εξειδίκευση οφείλεται σε τρισδιάστατο σχήμα</a:t>
            </a:r>
          </a:p>
          <a:p>
            <a:r>
              <a:rPr lang="el-GR" altLang="el-GR" dirty="0" smtClean="0"/>
              <a:t>Ενεργό κέντρο: περιοχή ενζύμου που δεσμεύει υπόστρωμα</a:t>
            </a:r>
          </a:p>
        </p:txBody>
      </p:sp>
      <p:sp>
        <p:nvSpPr>
          <p:cNvPr id="2867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BEAA442-59E7-4AEA-9D2B-E596160E3488}" type="slidenum">
              <a:rPr lang="en-US" altLang="el-GR" sz="1400" baseline="0" smtClean="0"/>
              <a:pPr/>
              <a:t>26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76891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Κατάλυση στο ενεργό κέντρο του ενζύμου</a:t>
            </a:r>
          </a:p>
        </p:txBody>
      </p:sp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Το ενεργό κέντρο μπορεί να χαμηλώσει το φραγμό της Ε</a:t>
            </a:r>
            <a:r>
              <a:rPr lang="el-GR" altLang="el-GR" sz="1800" dirty="0" smtClean="0"/>
              <a:t>Α </a:t>
            </a:r>
            <a:r>
              <a:rPr lang="el-GR" altLang="el-GR" dirty="0" smtClean="0"/>
              <a:t>με το να:</a:t>
            </a:r>
            <a:endParaRPr lang="el-GR" altLang="el-GR" sz="1800" dirty="0" smtClean="0"/>
          </a:p>
          <a:p>
            <a:pPr lvl="1"/>
            <a:r>
              <a:rPr lang="el-GR" altLang="el-GR" dirty="0" smtClean="0"/>
              <a:t>Προσανατολίζει  κατάλληλα τα υποστρώματα</a:t>
            </a:r>
          </a:p>
          <a:p>
            <a:pPr lvl="1"/>
            <a:r>
              <a:rPr lang="el-GR" altLang="el-GR" dirty="0" smtClean="0"/>
              <a:t>Προκαλεί διάταση στους δεσμούς τους</a:t>
            </a:r>
          </a:p>
          <a:p>
            <a:pPr lvl="1"/>
            <a:r>
              <a:rPr lang="el-GR" altLang="el-GR" dirty="0" smtClean="0"/>
              <a:t>Διαμορφώνει ευνοϊκό </a:t>
            </a:r>
            <a:r>
              <a:rPr lang="el-GR" altLang="el-GR" dirty="0" err="1" smtClean="0"/>
              <a:t>μικροπεριβάλλον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Σχηματίζει προσωρινούς ομοιοπολικούς δεσμούς με το υπόστρωμα</a:t>
            </a:r>
          </a:p>
        </p:txBody>
      </p:sp>
      <p:sp>
        <p:nvSpPr>
          <p:cNvPr id="2970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59AB87E-EC20-4B37-A2B4-3904211FC5AA}" type="slidenum">
              <a:rPr lang="en-US" altLang="el-GR" sz="1400" baseline="0" smtClean="0"/>
              <a:pPr/>
              <a:t>27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5609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Επίδραση συνθηκών στη δράση ενζύμου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smtClean="0"/>
              <a:t>Για κάθε ένζυμο υπάρχει βέλτιστη θερμοκρασία και βέλτιστο </a:t>
            </a:r>
            <a:r>
              <a:rPr lang="en-US" altLang="el-GR" sz="2400" smtClean="0"/>
              <a:t>pH</a:t>
            </a:r>
            <a:endParaRPr lang="el-GR" altLang="el-GR" sz="2400" smtClean="0"/>
          </a:p>
          <a:p>
            <a:r>
              <a:rPr lang="el-GR" altLang="el-GR" sz="2400" smtClean="0"/>
              <a:t>Θερμοκρασία και </a:t>
            </a:r>
            <a:r>
              <a:rPr lang="en-US" altLang="el-GR" sz="2400" smtClean="0"/>
              <a:t>pH </a:t>
            </a:r>
            <a:r>
              <a:rPr lang="el-GR" altLang="el-GR" sz="2400" smtClean="0"/>
              <a:t>επηρεάζουν ενζυμική ενεργότητα</a:t>
            </a:r>
          </a:p>
          <a:p>
            <a:r>
              <a:rPr lang="el-GR" altLang="el-GR" sz="2400" smtClean="0"/>
              <a:t>Συμπαράγοντες, συνένζυμο (οργανικό)</a:t>
            </a:r>
          </a:p>
          <a:p>
            <a:r>
              <a:rPr lang="el-GR" altLang="el-GR" sz="2400" smtClean="0"/>
              <a:t>Αναστολείς ενζύμων</a:t>
            </a:r>
            <a:r>
              <a:rPr lang="en-US" altLang="el-GR" sz="2400" smtClean="0"/>
              <a:t> </a:t>
            </a:r>
            <a:r>
              <a:rPr lang="el-GR" altLang="el-GR" sz="2400" smtClean="0"/>
              <a:t>μειώνουν λειτουργία</a:t>
            </a:r>
          </a:p>
          <a:p>
            <a:pPr lvl="1"/>
            <a:r>
              <a:rPr lang="el-GR" altLang="el-GR" sz="2400" smtClean="0"/>
              <a:t>Ανταγωνιστικοί : μιμούνται υπόστρωμα, δεσμεύοντας ενεργό κέντρο</a:t>
            </a:r>
          </a:p>
          <a:p>
            <a:pPr lvl="1"/>
            <a:r>
              <a:rPr lang="el-GR" altLang="el-GR" sz="2400" smtClean="0"/>
              <a:t>Μη ανταγωνιστικοί: δεσμεύουν άλλο μέρος ενζύμου</a:t>
            </a:r>
          </a:p>
          <a:p>
            <a:r>
              <a:rPr lang="el-GR" altLang="el-GR" sz="2400" smtClean="0"/>
              <a:t>Μη αντιστρεπτοί αναστολείς: δηλητήρια, τοξίνες</a:t>
            </a:r>
          </a:p>
        </p:txBody>
      </p:sp>
      <p:sp>
        <p:nvSpPr>
          <p:cNvPr id="3072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919728C-792E-4841-A813-8DFBDF0D5448}" type="slidenum">
              <a:rPr lang="en-US" altLang="el-GR" sz="1400" baseline="0" smtClean="0"/>
              <a:pPr/>
              <a:t>28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65615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prstClr val="white"/>
                </a:solidFill>
              </a:rPr>
              <a:t>Μεταβολισμός </a:t>
            </a:r>
            <a:r>
              <a:rPr lang="el-GR" altLang="el-GR" sz="3000" b="0" smtClean="0">
                <a:solidFill>
                  <a:prstClr val="white"/>
                </a:solidFill>
              </a:rPr>
              <a:t>2/2</a:t>
            </a:r>
            <a:endParaRPr lang="el-GR" altLang="el-GR" dirty="0" smtClean="0"/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 το μεταβολισμό οι οργανισμοί μετασχηματίζουν την ύλη και την ενέργεια </a:t>
            </a:r>
          </a:p>
          <a:p>
            <a:r>
              <a:rPr lang="el-GR" altLang="el-GR" smtClean="0"/>
              <a:t>Οι μεταβολικές αντιδράσεις καταλύονται από ένζυμα</a:t>
            </a:r>
          </a:p>
          <a:p>
            <a:r>
              <a:rPr lang="el-GR" altLang="el-GR" smtClean="0"/>
              <a:t>Οι μεταβολικές αντιδράσεις σχηματίζουν διασταυρούμενες οδούς (καταβολικές ή αναβολικές)</a:t>
            </a:r>
          </a:p>
          <a:p>
            <a:endParaRPr lang="el-GR" altLang="el-GR" smtClean="0"/>
          </a:p>
        </p:txBody>
      </p:sp>
      <p:sp>
        <p:nvSpPr>
          <p:cNvPr id="410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29D9CC2-4B1D-42D4-AA75-7302705A03C3}" type="slidenum">
              <a:rPr lang="en-US" altLang="el-GR" sz="1400" baseline="0" smtClean="0"/>
              <a:pPr/>
              <a:t>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913428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Ρύθμιση ενεργότητας ενζύμων και μεταβολισμός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Κύτταρα ελέγχουν αυστηρά μεταβολικές οδούς ρυθμίζοντας πότε θα είναι ενεργά τα διάφορα ένζυμα είτε:</a:t>
            </a:r>
          </a:p>
          <a:p>
            <a:pPr>
              <a:defRPr/>
            </a:pPr>
            <a:r>
              <a:rPr lang="el-GR" dirty="0" smtClean="0"/>
              <a:t>Με ενεργοποίηση ή απενεργοποίηση γονιδίων που κωδικοποιούν ειδικά ένζυμα</a:t>
            </a:r>
          </a:p>
          <a:p>
            <a:pPr>
              <a:defRPr/>
            </a:pPr>
            <a:r>
              <a:rPr lang="el-GR" dirty="0" smtClean="0"/>
              <a:t>Με ρύθμιση της δραστικότητας των ενζύμων μετά τη σύνθεσή τους</a:t>
            </a:r>
          </a:p>
          <a:p>
            <a:pPr marL="0" indent="0">
              <a:buFontTx/>
              <a:buNone/>
              <a:defRPr/>
            </a:pPr>
            <a:endParaRPr lang="el-GR" dirty="0" smtClean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3174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114D4C-4846-4B61-B8D1-8AF80A445FDC}" type="slidenum">
              <a:rPr lang="en-US" altLang="el-GR" sz="1400" baseline="0" smtClean="0"/>
              <a:pPr/>
              <a:t>29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472881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Αλλοστερική</a:t>
            </a:r>
            <a:r>
              <a:rPr lang="el-GR" altLang="el-GR" dirty="0" smtClean="0"/>
              <a:t> ρύθμιση ενζύμων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Μόρια δεσμεύονται σε ειδικές θέσεις  επηρεάζοντας το σχήμα και τη λειτουργία </a:t>
            </a:r>
          </a:p>
          <a:p>
            <a:pPr>
              <a:defRPr/>
            </a:pPr>
            <a:r>
              <a:rPr lang="el-GR" dirty="0" err="1" smtClean="0"/>
              <a:t>Συνεργατικότητα</a:t>
            </a:r>
            <a:r>
              <a:rPr lang="el-GR" dirty="0" smtClean="0"/>
              <a:t>: δέσμευση μορίου υποστρώματος διεγείρει τη δεσμευτική ικανότητα ή λειτουργία κ άλλων ενεργών κέντρων</a:t>
            </a:r>
          </a:p>
          <a:p>
            <a:pPr>
              <a:defRPr/>
            </a:pPr>
            <a:r>
              <a:rPr lang="el-GR" dirty="0" err="1" smtClean="0"/>
              <a:t>Αναδραστική</a:t>
            </a:r>
            <a:r>
              <a:rPr lang="el-GR" dirty="0" smtClean="0"/>
              <a:t> αναστολή: τελικό προϊόν </a:t>
            </a:r>
            <a:r>
              <a:rPr lang="el-GR" dirty="0" err="1" smtClean="0"/>
              <a:t>αναστέλει</a:t>
            </a:r>
            <a:r>
              <a:rPr lang="el-GR" dirty="0" smtClean="0"/>
              <a:t> </a:t>
            </a:r>
            <a:r>
              <a:rPr lang="el-GR" dirty="0" err="1" smtClean="0"/>
              <a:t>αλλοστερικά</a:t>
            </a:r>
            <a:r>
              <a:rPr lang="el-GR" dirty="0" smtClean="0"/>
              <a:t> το ένζυμο ενός προηγούμενου σταδίου της μεταβολικής οδού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3277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D7ED80A-6577-4492-B71D-AAB47D27567C}" type="slidenum">
              <a:rPr lang="en-US" altLang="el-GR" sz="1400" baseline="0" smtClean="0"/>
              <a:pPr/>
              <a:t>30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54253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Ρύθμιση </a:t>
            </a:r>
            <a:r>
              <a:rPr lang="el-GR" altLang="el-GR" dirty="0" err="1" smtClean="0"/>
              <a:t>ενζυμικής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ενεργότητας</a:t>
            </a:r>
            <a:endParaRPr lang="el-GR" altLang="el-GR" sz="24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Ειδική θέση ενζύμων μέσα στο κύτταρο αυξάνει αποτελεσματικότητα </a:t>
            </a:r>
            <a:r>
              <a:rPr lang="el-GR" dirty="0" err="1" smtClean="0"/>
              <a:t>ενζυμικών</a:t>
            </a:r>
            <a:r>
              <a:rPr lang="el-GR" dirty="0" smtClean="0"/>
              <a:t> διαδικασιών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Ορισμένα ένζυμα </a:t>
            </a:r>
          </a:p>
          <a:p>
            <a:pPr>
              <a:defRPr/>
            </a:pPr>
            <a:r>
              <a:rPr lang="el-GR" dirty="0" smtClean="0"/>
              <a:t>ομαδοποιούνται σε </a:t>
            </a:r>
            <a:r>
              <a:rPr lang="el-GR" dirty="0" err="1" smtClean="0"/>
              <a:t>σύμπλοκα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Μερικά είναι </a:t>
            </a:r>
            <a:r>
              <a:rPr lang="el-GR" dirty="0" err="1" smtClean="0"/>
              <a:t>ενσωματομένα</a:t>
            </a:r>
            <a:r>
              <a:rPr lang="el-GR" dirty="0" smtClean="0"/>
              <a:t> σε μεμβράνες</a:t>
            </a:r>
          </a:p>
          <a:p>
            <a:pPr>
              <a:defRPr/>
            </a:pPr>
            <a:r>
              <a:rPr lang="el-GR" dirty="0" smtClean="0"/>
              <a:t>Άλλα περιέχονται μέσα σε οργανίδια</a:t>
            </a:r>
            <a:endParaRPr lang="el-GR" dirty="0"/>
          </a:p>
        </p:txBody>
      </p:sp>
      <p:sp>
        <p:nvSpPr>
          <p:cNvPr id="3379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879A05A-5641-4617-B734-AAB3C0C5FE01}" type="slidenum">
              <a:rPr lang="en-US" altLang="el-GR" sz="1400" baseline="0" smtClean="0"/>
              <a:pPr/>
              <a:t>31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236746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Ενότητα 8</a:t>
            </a:r>
            <a:r>
              <a:rPr lang="en-US" sz="2000" dirty="0" smtClean="0"/>
              <a:t>:</a:t>
            </a:r>
            <a:r>
              <a:rPr lang="el-GR" sz="2000" dirty="0"/>
              <a:t> Εισαγωγή στον </a:t>
            </a:r>
            <a:r>
              <a:rPr lang="el-GR" sz="2000" dirty="0" smtClean="0"/>
              <a:t>μεταβολισμό».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Κυτταρική αναπνοή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Τα ζωντανό κύτταρο είναι ένα χημικό εργοστάσιο σε μικρογραφία</a:t>
            </a:r>
          </a:p>
          <a:p>
            <a:r>
              <a:rPr lang="el-GR" altLang="el-GR" smtClean="0"/>
              <a:t>Η κυτταρική αναπνοή αποτελεί τον κινητήρα της ενεργειακής «οικονομίας»: αποσπά ενέργεια αποθηκευμένα στα σάκχαρα (και άλλα μόρια) για να επιτελέσουν κύτταρα διάφορες  μορφές έργου</a:t>
            </a:r>
          </a:p>
        </p:txBody>
      </p:sp>
      <p:sp>
        <p:nvSpPr>
          <p:cNvPr id="512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3DB971D-09C6-418D-AAE3-3CA670DF3285}" type="slidenum">
              <a:rPr lang="en-US" altLang="el-GR" sz="1400" baseline="0" smtClean="0"/>
              <a:pPr/>
              <a:t>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45858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Ενέργεια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Είναι η ικανότητα πρόκλησης μεταβολών δηλαδή </a:t>
            </a:r>
            <a:r>
              <a:rPr lang="el-GR" altLang="el-GR" smtClean="0">
                <a:solidFill>
                  <a:srgbClr val="000000"/>
                </a:solidFill>
              </a:rPr>
              <a:t>ικανότητα παραγωγής έργου </a:t>
            </a:r>
          </a:p>
          <a:p>
            <a:r>
              <a:rPr lang="el-GR" altLang="el-GR" smtClean="0">
                <a:solidFill>
                  <a:srgbClr val="000000"/>
                </a:solidFill>
              </a:rPr>
              <a:t>σε ορισμένες μορφές  ενέργειας το έργο εκτελείται με ικανότητα αναδιάταξης ποσότητας ύλης και μετακίνηση της ύλης</a:t>
            </a:r>
          </a:p>
          <a:p>
            <a:endParaRPr lang="el-GR" altLang="el-GR" smtClean="0"/>
          </a:p>
        </p:txBody>
      </p:sp>
      <p:sp>
        <p:nvSpPr>
          <p:cNvPr id="614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77E4F34-7956-4A20-808B-937858495E9B}" type="slidenum">
              <a:rPr lang="en-US" altLang="el-GR" sz="1400" baseline="0" smtClean="0"/>
              <a:pPr/>
              <a:t>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98756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Μορφές ενέργειας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Κινητική ενέργεια</a:t>
            </a:r>
          </a:p>
          <a:p>
            <a:pPr lvl="1">
              <a:defRPr/>
            </a:pPr>
            <a:r>
              <a:rPr lang="el-GR" dirty="0" smtClean="0"/>
              <a:t>Θερμότητα: κινητική ενέργεια τυχαίας κίνησης ατόμων ή μορίων</a:t>
            </a:r>
          </a:p>
          <a:p>
            <a:pPr>
              <a:defRPr/>
            </a:pPr>
            <a:r>
              <a:rPr lang="el-GR" b="1" dirty="0" smtClean="0"/>
              <a:t>Δυναμική ενέργεια</a:t>
            </a:r>
          </a:p>
          <a:p>
            <a:pPr lvl="1">
              <a:defRPr/>
            </a:pPr>
            <a:r>
              <a:rPr lang="el-GR" dirty="0" smtClean="0"/>
              <a:t>Χημική ενέργεια: δυναμική ενέργεια που μπορεί </a:t>
            </a:r>
            <a:r>
              <a:rPr lang="el-GR" dirty="0" err="1" smtClean="0"/>
              <a:t>ν’απελευθερωθεί</a:t>
            </a:r>
            <a:r>
              <a:rPr lang="el-GR" dirty="0" smtClean="0"/>
              <a:t> σε μια χημική αντίδρασης</a:t>
            </a:r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717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69CC6D3-0386-4013-BE78-66C739C8D491}" type="slidenum">
              <a:rPr lang="en-US" altLang="el-GR" sz="1400" baseline="0" smtClean="0"/>
              <a:pPr/>
              <a:t>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6930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Μετασχηματισμοί μεταξύ δυναμικής και κινητικής ενέργειας</a:t>
            </a:r>
            <a:endParaRPr lang="en-US" altLang="el-GR" smtClean="0"/>
          </a:p>
        </p:txBody>
      </p:sp>
      <p:sp>
        <p:nvSpPr>
          <p:cNvPr id="8196" name="5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104456" cy="5112568"/>
          </a:xfrm>
        </p:spPr>
        <p:txBody>
          <a:bodyPr/>
          <a:lstStyle/>
          <a:p>
            <a:r>
              <a:rPr lang="el-GR" altLang="el-GR" sz="2400" dirty="0" smtClean="0"/>
              <a:t>Όταν ανεβαίνει κάποιος σκάλες μετατρέπει την κινητική ενέργεια σε δυναμική </a:t>
            </a:r>
          </a:p>
          <a:p>
            <a:r>
              <a:rPr lang="el-GR" altLang="el-GR" sz="2400" dirty="0" smtClean="0"/>
              <a:t>Όταν φτάνει πάνω σε βατήρα έχει  περισσότερη δυναμική ενέργεια</a:t>
            </a:r>
          </a:p>
          <a:p>
            <a:r>
              <a:rPr lang="el-GR" altLang="el-GR" sz="2400" dirty="0" smtClean="0"/>
              <a:t>Η βουτιά μετατρέπει τη δυναμική ενέργεια σε κινητική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32770" name="Picture 2" descr="Κολύμπι, Αγώνα, Ανταγωνισμού, Αρχή, Καταδύσεις, Λωρίδε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81333"/>
            <a:ext cx="5019420" cy="32626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41450" y="5013176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l-GR" sz="1200" dirty="0" smtClean="0">
                <a:latin typeface="+mn-lt"/>
                <a:hlinkClick r:id="rId4"/>
              </a:rPr>
              <a:t>Κολύμπι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skeeze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CC0 1.0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2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Νόμοι ενεργειακών μετασχηματισμών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b="1" dirty="0" smtClean="0"/>
              <a:t>Θερμοδυναμική</a:t>
            </a:r>
            <a:r>
              <a:rPr lang="el-GR" dirty="0" smtClean="0"/>
              <a:t>: ενεργειακοί μετασχηματισμοί της ύλης</a:t>
            </a:r>
          </a:p>
          <a:p>
            <a:pPr>
              <a:defRPr/>
            </a:pPr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νόμος: ενέργεια μπορεί να μεταδοθεί ή να μετασχηματιστεί αλλά δεν μπορεί να δημιουργηθεί ή να καταστραφεί</a:t>
            </a:r>
          </a:p>
          <a:p>
            <a:pPr>
              <a:defRPr/>
            </a:pPr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νόμος: με κάθε μεταφορά ή μετατροπή προκαλείται αύξηση της εντροπίας του συστήματος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922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D92A269-8D23-4227-85A1-998BD5ACA2CF}" type="slidenum">
              <a:rPr lang="en-US" altLang="el-GR" sz="1400" baseline="0" smtClean="0"/>
              <a:pPr/>
              <a:t>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87575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«Μη χρήσιμη» ενέργεια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Μη χρήσιμη ενέργεια = ενέργεια που δεν μπορεί να παράγει έργο</a:t>
            </a:r>
          </a:p>
          <a:p>
            <a:r>
              <a:rPr lang="el-GR" altLang="el-GR" smtClean="0"/>
              <a:t>Μέρος της χρήσιμης ενέργειας μετατρέπεται σε θερμότητα, δηλαδή στη μορφή που προκύπτει από την τυχαία κίνηση των μορίων</a:t>
            </a:r>
          </a:p>
          <a:p>
            <a:r>
              <a:rPr lang="el-GR" altLang="el-GR" smtClean="0"/>
              <a:t>Ενέργεια «χάνεται» σημαίνει διασκορπίζεται στο περιβάλλον και αυξάνει εντροπία (βαθμός αταξίας)</a:t>
            </a:r>
          </a:p>
        </p:txBody>
      </p:sp>
      <p:sp>
        <p:nvSpPr>
          <p:cNvPr id="1024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EDD261B-7B52-4BCA-8388-FDAA536342E6}" type="slidenum">
              <a:rPr lang="en-US" altLang="el-GR" sz="1400" baseline="0" smtClean="0"/>
              <a:pPr/>
              <a:t>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968079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</TotalTime>
  <Words>1732</Words>
  <Application>Microsoft Office PowerPoint</Application>
  <PresentationFormat>Προβολή στην οθόνη (4:3)</PresentationFormat>
  <Paragraphs>232</Paragraphs>
  <Slides>39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41" baseType="lpstr">
      <vt:lpstr>template</vt:lpstr>
      <vt:lpstr>OC_template_updated</vt:lpstr>
      <vt:lpstr>Βιολογία</vt:lpstr>
      <vt:lpstr>Μεταβολισμός 1/2</vt:lpstr>
      <vt:lpstr>Μεταβολισμός 2/2</vt:lpstr>
      <vt:lpstr>Κυτταρική αναπνοή</vt:lpstr>
      <vt:lpstr>Ενέργεια</vt:lpstr>
      <vt:lpstr>Μορφές ενέργειας</vt:lpstr>
      <vt:lpstr>Μετασχηματισμοί μεταξύ δυναμικής και κινητικής ενέργειας</vt:lpstr>
      <vt:lpstr>Νόμοι ενεργειακών μετασχηματισμών</vt:lpstr>
      <vt:lpstr>«Μη χρήσιμη» ενέργεια</vt:lpstr>
      <vt:lpstr>Αυθόρμητη αντίδραση</vt:lpstr>
      <vt:lpstr>Μεταβολή ελεύθερης ενέργειας</vt:lpstr>
      <vt:lpstr>Ελεύθερη ενέργεια =  μέτρο αστάθειας, τάση για ισορροπία</vt:lpstr>
      <vt:lpstr>Ελεύθερη ενέργεια και μεταβολισμός</vt:lpstr>
      <vt:lpstr>Ισορροπία</vt:lpstr>
      <vt:lpstr>Δομή και υδρόλυση της ATP</vt:lpstr>
      <vt:lpstr>Η δομή της ATP (τριφωσφορική αδενοζίνη)</vt:lpstr>
      <vt:lpstr>Σύζευξη ενέργειας</vt:lpstr>
      <vt:lpstr>Πως παράγεται έργο από ATP</vt:lpstr>
      <vt:lpstr>Η υδρόλυση της ATP απελευθερώνει ενέργεια</vt:lpstr>
      <vt:lpstr>H αναγέννηση της ATP</vt:lpstr>
      <vt:lpstr> Κύκλος της ATP</vt:lpstr>
      <vt:lpstr>Ενζυμα</vt:lpstr>
      <vt:lpstr>Παράδειγμα ενζυμικής αντίδρασης</vt:lpstr>
      <vt:lpstr>Ενέργεια ενεργοποίησης ΕΑ</vt:lpstr>
      <vt:lpstr>Η επίδραση ενός ενζύμου στην ενέργεια ενεργοποίησης</vt:lpstr>
      <vt:lpstr>Εξειδίκευση ενζύμου</vt:lpstr>
      <vt:lpstr>Εξειδίκευση ενζύμων ως προς υπόστρωμα</vt:lpstr>
      <vt:lpstr>Κατάλυση στο ενεργό κέντρο του ενζύμου</vt:lpstr>
      <vt:lpstr>Επίδραση συνθηκών στη δράση ενζύμου</vt:lpstr>
      <vt:lpstr>Ρύθμιση ενεργότητας ενζύμων και μεταβολισμός</vt:lpstr>
      <vt:lpstr>Αλλοστερική ρύθμιση ενζύμων</vt:lpstr>
      <vt:lpstr>Ρύθμιση ενζυμικής ενεργότητας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4</cp:revision>
  <dcterms:created xsi:type="dcterms:W3CDTF">2015-12-11T10:42:20Z</dcterms:created>
  <dcterms:modified xsi:type="dcterms:W3CDTF">2015-12-11T11:30:10Z</dcterms:modified>
</cp:coreProperties>
</file>