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Lst>
  <p:notesMasterIdLst>
    <p:notesMasterId r:id="rId24"/>
  </p:notesMasterIdLst>
  <p:handoutMasterIdLst>
    <p:handoutMasterId r:id="rId25"/>
  </p:handoutMasterIdLst>
  <p:sldIdLst>
    <p:sldId id="256" r:id="rId3"/>
    <p:sldId id="269" r:id="rId4"/>
    <p:sldId id="270" r:id="rId5"/>
    <p:sldId id="271" r:id="rId6"/>
    <p:sldId id="272" r:id="rId7"/>
    <p:sldId id="273" r:id="rId8"/>
    <p:sldId id="274" r:id="rId9"/>
    <p:sldId id="275" r:id="rId10"/>
    <p:sldId id="276" r:id="rId11"/>
    <p:sldId id="278" r:id="rId12"/>
    <p:sldId id="280" r:id="rId13"/>
    <p:sldId id="281" r:id="rId14"/>
    <p:sldId id="282" r:id="rId15"/>
    <p:sldId id="284" r:id="rId16"/>
    <p:sldId id="257" r:id="rId17"/>
    <p:sldId id="262" r:id="rId18"/>
    <p:sldId id="264" r:id="rId19"/>
    <p:sldId id="267" r:id="rId20"/>
    <p:sldId id="268" r:id="rId21"/>
    <p:sldId id="266" r:id="rId22"/>
    <p:sldId id="261" r:id="rId23"/>
  </p:sldIdLst>
  <p:sldSz cx="9144000" cy="6858000" type="screen4x3"/>
  <p:notesSz cx="7104063" cy="10234613"/>
  <p:custDataLst>
    <p:tags r:id="rId26"/>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A82"/>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660"/>
  </p:normalViewPr>
  <p:slideViewPr>
    <p:cSldViewPr>
      <p:cViewPr>
        <p:scale>
          <a:sx n="109" d="100"/>
          <a:sy n="109" d="100"/>
        </p:scale>
        <p:origin x="-1848" y="-12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gs" Target="tags/tag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20/7/2015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20/7/2015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14</a:t>
            </a:fld>
            <a:endParaRPr lang="el-GR" dirty="0"/>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15</a:t>
            </a:fld>
            <a:endParaRPr lang="el-GR" dirty="0"/>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16</a:t>
            </a:fld>
            <a:endParaRPr lang="el-GR" dirty="0"/>
          </a:p>
        </p:txBody>
      </p:sp>
    </p:spTree>
    <p:extLst>
      <p:ext uri="{BB962C8B-B14F-4D97-AF65-F5344CB8AC3E}">
        <p14:creationId xmlns:p14="http://schemas.microsoft.com/office/powerpoint/2010/main" val="1537509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17</a:t>
            </a:fld>
            <a:endParaRPr lang="el-GR" dirty="0">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19</a:t>
            </a:fld>
            <a:endParaRPr lang="el-GR" dirty="0"/>
          </a:p>
        </p:txBody>
      </p:sp>
    </p:spTree>
    <p:extLst>
      <p:ext uri="{BB962C8B-B14F-4D97-AF65-F5344CB8AC3E}">
        <p14:creationId xmlns:p14="http://schemas.microsoft.com/office/powerpoint/2010/main" val="4075370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20</a:t>
            </a:fld>
            <a:endParaRPr lang="el-GR" dirty="0"/>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47224193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80667274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37132682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46515967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65490515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14354019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93073004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78034844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280082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rgbClr val="004A82"/>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normAutofit/>
          </a:bodyPr>
          <a:lstStyle>
            <a:lvl1pPr>
              <a:lnSpc>
                <a:spcPct val="110000"/>
              </a:lnSpc>
              <a:spcBef>
                <a:spcPts val="1000"/>
              </a:spcBef>
              <a:defRPr sz="2200"/>
            </a:lvl1pPr>
            <a:lvl2pPr marL="742950" indent="-382588">
              <a:lnSpc>
                <a:spcPct val="110000"/>
              </a:lnSpc>
              <a:spcBef>
                <a:spcPts val="1000"/>
              </a:spcBef>
              <a:buFont typeface="Courier New" panose="02070309020205020404" pitchFamily="49" charset="0"/>
              <a:buChar char="o"/>
              <a:defRPr sz="2200"/>
            </a:lvl2pPr>
            <a:lvl3pPr marL="1143000" indent="-338138">
              <a:lnSpc>
                <a:spcPct val="110000"/>
              </a:lnSpc>
              <a:spcBef>
                <a:spcPts val="1000"/>
              </a:spcBef>
              <a:buFont typeface="Wingdings" panose="05000000000000000000" pitchFamily="2" charset="2"/>
              <a:buChar char="ü"/>
              <a:defRPr sz="2200"/>
            </a:lvl3pPr>
            <a:lvl4pPr>
              <a:lnSpc>
                <a:spcPct val="110000"/>
              </a:lnSpc>
              <a:spcBef>
                <a:spcPts val="1000"/>
              </a:spcBef>
              <a:defRPr sz="2200"/>
            </a:lvl4pPr>
            <a:lvl5pPr>
              <a:lnSpc>
                <a:spcPct val="110000"/>
              </a:lnSpc>
              <a:spcBef>
                <a:spcPts val="1000"/>
              </a:spcBef>
              <a:defRPr sz="2200"/>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70338235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μια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20861104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0" y="1340768"/>
            <a:ext cx="9144000" cy="1470025"/>
          </a:xfrm>
        </p:spPr>
        <p:txBody>
          <a:bodyPr>
            <a:normAutofit/>
          </a:bodyPr>
          <a:lstStyle/>
          <a:p>
            <a:pPr lvl="1" algn="ctr"/>
            <a:r>
              <a:rPr lang="el-GR" sz="3600" b="1" dirty="0" smtClean="0">
                <a:solidFill>
                  <a:schemeClr val="tx1"/>
                </a:solidFill>
                <a:latin typeface="+mn-lt"/>
              </a:rPr>
              <a:t>Εφαρμοσμένη Ενζυμολογία (Θ)</a:t>
            </a:r>
            <a:endParaRPr lang="el-GR" sz="3600" b="1" dirty="0">
              <a:solidFill>
                <a:schemeClr val="tx1"/>
              </a:solidFill>
              <a:latin typeface="+mn-lt"/>
            </a:endParaRPr>
          </a:p>
        </p:txBody>
      </p:sp>
      <p:sp>
        <p:nvSpPr>
          <p:cNvPr id="3" name="Υπότιτλος 2"/>
          <p:cNvSpPr>
            <a:spLocks noGrp="1"/>
          </p:cNvSpPr>
          <p:nvPr>
            <p:ph type="subTitle" idx="1"/>
          </p:nvPr>
        </p:nvSpPr>
        <p:spPr>
          <a:xfrm>
            <a:off x="0" y="2852936"/>
            <a:ext cx="9144000" cy="1872208"/>
          </a:xfrm>
        </p:spPr>
        <p:txBody>
          <a:bodyPr>
            <a:normAutofit/>
          </a:bodyPr>
          <a:lstStyle/>
          <a:p>
            <a:pPr>
              <a:spcBef>
                <a:spcPts val="0"/>
              </a:spcBef>
              <a:spcAft>
                <a:spcPts val="1800"/>
              </a:spcAft>
            </a:pPr>
            <a:r>
              <a:rPr lang="el-GR" sz="2600" b="1" dirty="0" smtClean="0"/>
              <a:t>Ενότητα 2</a:t>
            </a:r>
            <a:r>
              <a:rPr lang="el-GR" sz="2600" dirty="0" smtClean="0"/>
              <a:t>:</a:t>
            </a:r>
            <a:r>
              <a:rPr lang="en-US" sz="2600" dirty="0" smtClean="0"/>
              <a:t> </a:t>
            </a:r>
            <a:r>
              <a:rPr lang="el-GR" sz="2600" dirty="0" smtClean="0"/>
              <a:t>Παράγοντες που επηρεάζουν την δραστικότητα των ενζύμων</a:t>
            </a:r>
          </a:p>
          <a:p>
            <a:pPr>
              <a:spcBef>
                <a:spcPts val="0"/>
              </a:spcBef>
            </a:pPr>
            <a:r>
              <a:rPr lang="el-GR" sz="2200" dirty="0" smtClean="0"/>
              <a:t>Δρ. Βασίλης Ντουρτόγλου</a:t>
            </a:r>
          </a:p>
          <a:p>
            <a:pPr>
              <a:spcBef>
                <a:spcPts val="0"/>
              </a:spcBef>
            </a:pPr>
            <a:r>
              <a:rPr lang="el-GR" sz="2200" dirty="0" smtClean="0"/>
              <a:t>Τμήμα Οινολογίας και Τεχνολογίας Ποτών</a:t>
            </a:r>
            <a:endParaRPr lang="el-GR" sz="2200" dirty="0"/>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1080120"/>
          </a:xfrm>
        </p:spPr>
        <p:txBody>
          <a:bodyPr>
            <a:noAutofit/>
          </a:bodyPr>
          <a:lstStyle/>
          <a:p>
            <a:r>
              <a:rPr lang="el-GR" dirty="0" smtClean="0"/>
              <a:t>Παράγοντας:</a:t>
            </a:r>
            <a:r>
              <a:rPr lang="el-GR" dirty="0"/>
              <a:t/>
            </a:r>
            <a:br>
              <a:rPr lang="el-GR" dirty="0"/>
            </a:br>
            <a:r>
              <a:rPr lang="el-GR" dirty="0"/>
              <a:t>Συγκέντρωση διαφόρων άλλον ιόντων </a:t>
            </a:r>
            <a:r>
              <a:rPr lang="el-GR" sz="3000" b="0" dirty="0" smtClean="0"/>
              <a:t>1/2</a:t>
            </a:r>
            <a:endParaRPr lang="el-GR" sz="3000" b="0" dirty="0"/>
          </a:p>
        </p:txBody>
      </p:sp>
      <p:sp>
        <p:nvSpPr>
          <p:cNvPr id="3" name="Θέση περιεχομένου 2"/>
          <p:cNvSpPr>
            <a:spLocks noGrp="1"/>
          </p:cNvSpPr>
          <p:nvPr>
            <p:ph idx="1"/>
          </p:nvPr>
        </p:nvSpPr>
        <p:spPr>
          <a:xfrm>
            <a:off x="457200" y="1412776"/>
            <a:ext cx="8229600" cy="5112568"/>
          </a:xfrm>
        </p:spPr>
        <p:txBody>
          <a:bodyPr>
            <a:noAutofit/>
          </a:bodyPr>
          <a:lstStyle/>
          <a:p>
            <a:r>
              <a:rPr lang="el-GR" sz="2400" dirty="0"/>
              <a:t>Η συγκέντρωση άλλων, εκτός του υδρογόνου ιόντων, μπορεί να επηρεάσει την τριτοταγή δομή της πρωτεΐνης και συνεπώς την δραστικότητα του ενζύμου.</a:t>
            </a:r>
          </a:p>
          <a:p>
            <a:r>
              <a:rPr lang="el-GR" sz="2400" dirty="0"/>
              <a:t>Συνήθως η παρουσία των ιόντων δημιουργεί ιονικούς δεσμούς με τις πολικές ομάδες των αμινοξέων. Αυτό όμως δεν αποτελεί και γενικό κανόνα. </a:t>
            </a:r>
            <a:endParaRPr lang="el-GR" sz="2400"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a:t>
            </a:fld>
            <a:endParaRPr lang="el-GR" dirty="0"/>
          </a:p>
        </p:txBody>
      </p:sp>
    </p:spTree>
    <p:extLst>
      <p:ext uri="{BB962C8B-B14F-4D97-AF65-F5344CB8AC3E}">
        <p14:creationId xmlns:p14="http://schemas.microsoft.com/office/powerpoint/2010/main" val="29020607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1080120"/>
          </a:xfrm>
        </p:spPr>
        <p:txBody>
          <a:bodyPr>
            <a:noAutofit/>
          </a:bodyPr>
          <a:lstStyle/>
          <a:p>
            <a:r>
              <a:rPr lang="el-GR" dirty="0" smtClean="0"/>
              <a:t>Παράγοντας:</a:t>
            </a:r>
            <a:r>
              <a:rPr lang="el-GR" dirty="0"/>
              <a:t/>
            </a:r>
            <a:br>
              <a:rPr lang="el-GR" dirty="0"/>
            </a:br>
            <a:r>
              <a:rPr lang="el-GR" dirty="0"/>
              <a:t>Συγκέντρωση διαφόρων άλλον ιόντων </a:t>
            </a:r>
            <a:r>
              <a:rPr lang="el-GR" sz="3000" b="0" dirty="0" smtClean="0"/>
              <a:t>2/2</a:t>
            </a:r>
            <a:endParaRPr lang="el-GR" sz="3000" b="0" dirty="0"/>
          </a:p>
        </p:txBody>
      </p:sp>
      <p:sp>
        <p:nvSpPr>
          <p:cNvPr id="3" name="Θέση περιεχομένου 2"/>
          <p:cNvSpPr>
            <a:spLocks noGrp="1"/>
          </p:cNvSpPr>
          <p:nvPr>
            <p:ph idx="1"/>
          </p:nvPr>
        </p:nvSpPr>
        <p:spPr>
          <a:xfrm>
            <a:off x="457200" y="1412776"/>
            <a:ext cx="8229600" cy="5112568"/>
          </a:xfrm>
        </p:spPr>
        <p:txBody>
          <a:bodyPr>
            <a:noAutofit/>
          </a:bodyPr>
          <a:lstStyle/>
          <a:p>
            <a:r>
              <a:rPr lang="el-GR" dirty="0" smtClean="0"/>
              <a:t>Όπως </a:t>
            </a:r>
            <a:r>
              <a:rPr lang="el-GR" dirty="0"/>
              <a:t>εξηγήσαμε στην προηγούμενη παράγραφο, η συγκέντρωση του υδρογόνου παίζει έναν σημαντικό ρόλο στη δράση του ενζύμου. Για να επιτευχθεί σταθερή τιμή του pH, το ένζυμο διαλύεται μέσα σε ρυθμιστικά διαλύματα που, εκτός των ιόντων υδρογόνου, μεταφέρουν στο μέσο αντίδρασης και ιόντα φωσφορικά, αμμωνιακά, θειικά κλπ. Τις περισσότερες φορές τα ιόντα αυτά δεν έχουν επίδραση πάνω στην ενζυματική ενεργητικότητα.</a:t>
            </a:r>
          </a:p>
          <a:p>
            <a:r>
              <a:rPr lang="el-GR" dirty="0"/>
              <a:t>Ιόντα όμως των βαρέων μετάλλων που μπορούν να δώσουν </a:t>
            </a:r>
            <a:r>
              <a:rPr lang="el-GR" dirty="0" smtClean="0"/>
              <a:t>χηλικά </a:t>
            </a:r>
            <a:r>
              <a:rPr lang="el-GR" dirty="0"/>
              <a:t>σύμπλοκα δρουν σαν απενεργοποιητές, μεταβάλλοντας την τριτοταγή δομή της πρωτεΐνης. Σχετικά όμως με την ενεργοποίηση και την απενεργοποίηση, θα μιλήσουμε στην επόμενη παράγραφο</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a:t>
            </a:fld>
            <a:endParaRPr lang="el-GR" dirty="0"/>
          </a:p>
        </p:txBody>
      </p:sp>
    </p:spTree>
    <p:extLst>
      <p:ext uri="{BB962C8B-B14F-4D97-AF65-F5344CB8AC3E}">
        <p14:creationId xmlns:p14="http://schemas.microsoft.com/office/powerpoint/2010/main" val="12079236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1080120"/>
          </a:xfrm>
        </p:spPr>
        <p:txBody>
          <a:bodyPr>
            <a:noAutofit/>
          </a:bodyPr>
          <a:lstStyle/>
          <a:p>
            <a:r>
              <a:rPr lang="el-GR" dirty="0" smtClean="0"/>
              <a:t>Παράγοντας:</a:t>
            </a:r>
            <a:r>
              <a:rPr lang="el-GR" dirty="0"/>
              <a:t/>
            </a:r>
            <a:br>
              <a:rPr lang="el-GR" dirty="0"/>
            </a:br>
            <a:r>
              <a:rPr lang="el-GR" dirty="0"/>
              <a:t>Ενεργοποιητές – </a:t>
            </a:r>
            <a:r>
              <a:rPr lang="el-GR" dirty="0" smtClean="0"/>
              <a:t>Απενεργοποιητές </a:t>
            </a:r>
            <a:r>
              <a:rPr lang="el-GR" sz="3000" b="0" dirty="0" smtClean="0"/>
              <a:t>1/3</a:t>
            </a:r>
            <a:endParaRPr lang="el-GR" sz="3000" b="0" dirty="0"/>
          </a:p>
        </p:txBody>
      </p:sp>
      <p:sp>
        <p:nvSpPr>
          <p:cNvPr id="3" name="Θέση περιεχομένου 2"/>
          <p:cNvSpPr>
            <a:spLocks noGrp="1"/>
          </p:cNvSpPr>
          <p:nvPr>
            <p:ph idx="1"/>
          </p:nvPr>
        </p:nvSpPr>
        <p:spPr>
          <a:xfrm>
            <a:off x="457200" y="1412776"/>
            <a:ext cx="8229600" cy="5112568"/>
          </a:xfrm>
        </p:spPr>
        <p:txBody>
          <a:bodyPr>
            <a:noAutofit/>
          </a:bodyPr>
          <a:lstStyle/>
          <a:p>
            <a:r>
              <a:rPr lang="el-GR" dirty="0"/>
              <a:t>Πολλές χημικές ενώσεις μπορούν να δράσουν σε πολύ χαμηλές συγκεντρώσεις, σαν ενεργοποιητές ή απενεργοποιητές. Η έννοια ενεργοποιητή και απενεργοποιητή συνδέεται με το γεγονός ότι μπορεί να έχουν θετική ή αρνητική δράση στην κατάλυση </a:t>
            </a:r>
            <a:r>
              <a:rPr lang="el-GR" dirty="0" smtClean="0"/>
              <a:t>του </a:t>
            </a:r>
            <a:r>
              <a:rPr lang="el-GR" dirty="0"/>
              <a:t>υποστρώματος. Ενεργοποιητές είναι πολλά ανόργανα άλατα, όπως τα χλωριούχα, που ενεργοποιούν πολλά ένζυμα, όχι όμως όλα. Οι αμυλάσες, π.χ. απαιτούν την παρουσία ιόντων χλωρίου για να δράσουν πάνω στο άμυλο. Ορισμένες όμως </a:t>
            </a:r>
            <a:r>
              <a:rPr lang="el-GR" dirty="0" smtClean="0"/>
              <a:t>δεϋδρογονάσες </a:t>
            </a:r>
            <a:r>
              <a:rPr lang="el-GR" dirty="0"/>
              <a:t>απαιτούν μαγνήσιο, ψευδάργυρο ή μαγγάνιο. Η δραστικότητα αυτών των ενζύμων αυξάνει με την αύξηση της συγκέντρωσης των ιόντων αυτών μέχρι μία οριακή συγκέντρωση. Πέραν της οριακής αυτής συγκέντρωσης, περίσσεια ιόντων μπορεί να έχει δράση απενεργοποιητική</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11</a:t>
            </a:fld>
            <a:endParaRPr lang="el-GR" dirty="0"/>
          </a:p>
        </p:txBody>
      </p:sp>
    </p:spTree>
    <p:extLst>
      <p:ext uri="{BB962C8B-B14F-4D97-AF65-F5344CB8AC3E}">
        <p14:creationId xmlns:p14="http://schemas.microsoft.com/office/powerpoint/2010/main" val="39357517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1080120"/>
          </a:xfrm>
        </p:spPr>
        <p:txBody>
          <a:bodyPr>
            <a:noAutofit/>
          </a:bodyPr>
          <a:lstStyle/>
          <a:p>
            <a:r>
              <a:rPr lang="el-GR" dirty="0" smtClean="0"/>
              <a:t>Παράγοντας:</a:t>
            </a:r>
            <a:r>
              <a:rPr lang="el-GR" dirty="0"/>
              <a:t/>
            </a:r>
            <a:br>
              <a:rPr lang="el-GR" dirty="0"/>
            </a:br>
            <a:r>
              <a:rPr lang="el-GR" dirty="0"/>
              <a:t>Ενεργοποιητές – </a:t>
            </a:r>
            <a:r>
              <a:rPr lang="el-GR" dirty="0" smtClean="0"/>
              <a:t>Απενεργοποιητές </a:t>
            </a:r>
            <a:r>
              <a:rPr lang="el-GR" sz="3000" b="0" dirty="0" smtClean="0"/>
              <a:t>2/3</a:t>
            </a:r>
            <a:endParaRPr lang="el-GR" sz="3000" b="0" dirty="0"/>
          </a:p>
        </p:txBody>
      </p:sp>
      <p:sp>
        <p:nvSpPr>
          <p:cNvPr id="3" name="Θέση περιεχομένου 2"/>
          <p:cNvSpPr>
            <a:spLocks noGrp="1"/>
          </p:cNvSpPr>
          <p:nvPr>
            <p:ph idx="1"/>
          </p:nvPr>
        </p:nvSpPr>
        <p:spPr>
          <a:xfrm>
            <a:off x="457200" y="1412776"/>
            <a:ext cx="8229600" cy="5112568"/>
          </a:xfrm>
        </p:spPr>
        <p:txBody>
          <a:bodyPr>
            <a:noAutofit/>
          </a:bodyPr>
          <a:lstStyle/>
          <a:p>
            <a:r>
              <a:rPr lang="el-GR" sz="2400" dirty="0"/>
              <a:t>Η χηλική δράση ορισμένων ιόντων δεν είναι πάντα φανερή. Δεν μπορούμε με έναν απλό κανόνα να πούμε ότι προσθέτοντας κάποιο ιόν που δημιουργεί χηλικά σύμπλοκα θα έχουμε πάντα θετικά αποτελέσματα.</a:t>
            </a:r>
          </a:p>
          <a:p>
            <a:r>
              <a:rPr lang="el-GR" sz="2400" dirty="0"/>
              <a:t>Σαν ιόντα μπορούν να χρησιμοποιηθούν, όχι μόνο τα ανόργανα, αλλά και ορισμένα οργανικά, όπως το κιτρικό οξύ. Πολλά ιόντα βαρέων μετάλλων αποτελούν απενεργοποιητές των ενζύμων. Η χημική εξήγηση αυτού του φαινομένου είναι ότι αντιδρούν με τις θειοομάδες των αμινοξέων του ενεργού κέντρου και τις εμποδίζουν να δράσουν</a:t>
            </a:r>
            <a:r>
              <a:rPr lang="el-GR" sz="2400" dirty="0" smtClean="0"/>
              <a:t>.</a:t>
            </a:r>
            <a:endParaRPr 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12</a:t>
            </a:fld>
            <a:endParaRPr lang="el-GR" dirty="0"/>
          </a:p>
        </p:txBody>
      </p:sp>
    </p:spTree>
    <p:extLst>
      <p:ext uri="{BB962C8B-B14F-4D97-AF65-F5344CB8AC3E}">
        <p14:creationId xmlns:p14="http://schemas.microsoft.com/office/powerpoint/2010/main" val="36893424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1080120"/>
          </a:xfrm>
        </p:spPr>
        <p:txBody>
          <a:bodyPr>
            <a:noAutofit/>
          </a:bodyPr>
          <a:lstStyle/>
          <a:p>
            <a:r>
              <a:rPr lang="el-GR" dirty="0" smtClean="0"/>
              <a:t>Παράγοντας:</a:t>
            </a:r>
            <a:r>
              <a:rPr lang="el-GR" dirty="0"/>
              <a:t/>
            </a:r>
            <a:br>
              <a:rPr lang="el-GR" dirty="0"/>
            </a:br>
            <a:r>
              <a:rPr lang="el-GR" dirty="0"/>
              <a:t>Ενεργοποιητές – </a:t>
            </a:r>
            <a:r>
              <a:rPr lang="el-GR" dirty="0" smtClean="0"/>
              <a:t>Απενεργοποιητές </a:t>
            </a:r>
            <a:r>
              <a:rPr lang="el-GR" sz="3000" b="0" dirty="0" smtClean="0"/>
              <a:t>3/3</a:t>
            </a:r>
            <a:endParaRPr lang="el-GR" sz="3000" b="0" dirty="0"/>
          </a:p>
        </p:txBody>
      </p:sp>
      <p:sp>
        <p:nvSpPr>
          <p:cNvPr id="3" name="Θέση περιεχομένου 2"/>
          <p:cNvSpPr>
            <a:spLocks noGrp="1"/>
          </p:cNvSpPr>
          <p:nvPr>
            <p:ph idx="1"/>
          </p:nvPr>
        </p:nvSpPr>
        <p:spPr>
          <a:xfrm>
            <a:off x="457200" y="1412776"/>
            <a:ext cx="8229600" cy="5112568"/>
          </a:xfrm>
        </p:spPr>
        <p:txBody>
          <a:bodyPr>
            <a:noAutofit/>
          </a:bodyPr>
          <a:lstStyle/>
          <a:p>
            <a:r>
              <a:rPr lang="el-GR" sz="2400" dirty="0"/>
              <a:t>Οι απενεργοποιητές, φυσικά, μπορούν να είναι και ενώσεις που μοιάζουν πολύ στο υπόστρωμα (χημικά) αλλά διαφέρουν σε κάποια χημική ομάδα. Αυτές οι ενώσεις δημιουργούν «σύγχυση» και δεσμεύουν το ενεργό κέντρο, έτσι ώστε αυτό να μην είναι ελεύθερο να δράσει πάνω στο υπόστρωμα</a:t>
            </a:r>
            <a:r>
              <a:rPr lang="el-GR" sz="2400" dirty="0" smtClean="0"/>
              <a:t>.</a:t>
            </a:r>
            <a:endParaRPr 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13</a:t>
            </a:fld>
            <a:endParaRPr lang="el-GR" dirty="0"/>
          </a:p>
        </p:txBody>
      </p:sp>
    </p:spTree>
    <p:extLst>
      <p:ext uri="{BB962C8B-B14F-4D97-AF65-F5344CB8AC3E}">
        <p14:creationId xmlns:p14="http://schemas.microsoft.com/office/powerpoint/2010/main" val="42241737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3" name="Ομάδα 2"/>
          <p:cNvGrpSpPr/>
          <p:nvPr/>
        </p:nvGrpSpPr>
        <p:grpSpPr>
          <a:xfrm>
            <a:off x="1767633" y="5931169"/>
            <a:ext cx="5828703" cy="768532"/>
            <a:chOff x="1767633" y="5931169"/>
            <a:chExt cx="5828703" cy="768532"/>
          </a:xfrm>
        </p:grpSpPr>
        <p:pic>
          <p:nvPicPr>
            <p:cNvPr id="9"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1"/>
                </a:solidFill>
              </a:rPr>
              <a:t>Σημείωμα </a:t>
            </a:r>
            <a:r>
              <a:rPr lang="el-GR" dirty="0" smtClean="0">
                <a:solidFill>
                  <a:schemeClr val="tx1"/>
                </a:solidFill>
              </a:rPr>
              <a:t>Αναφοράς</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smtClean="0"/>
              <a:t>Βασίλειος Ντουρτόγλου 2014. </a:t>
            </a:r>
            <a:r>
              <a:rPr lang="el-GR" sz="2000" dirty="0"/>
              <a:t>Βασίλειος </a:t>
            </a:r>
            <a:r>
              <a:rPr lang="el-GR" sz="2000" dirty="0" smtClean="0"/>
              <a:t>Ντουρτόγλου</a:t>
            </a:r>
            <a:r>
              <a:rPr lang="el-GR" sz="2000" dirty="0"/>
              <a:t>. «Εφαρμοσμένη Ενζυμολογία (Θ). </a:t>
            </a:r>
            <a:r>
              <a:rPr lang="el-GR" sz="2000" dirty="0" smtClean="0"/>
              <a:t>Ενότητα 2</a:t>
            </a:r>
            <a:r>
              <a:rPr lang="en-US" sz="2000" dirty="0" smtClean="0"/>
              <a:t>:</a:t>
            </a:r>
            <a:r>
              <a:rPr lang="el-GR" sz="2000" dirty="0"/>
              <a:t> Παράγοντες που επηρεάζουν την δραστικότητα των ενζύμων». 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fontAlgn="auto">
              <a:spcBef>
                <a:spcPts val="600"/>
              </a:spcBef>
              <a:spcAft>
                <a:spcPts val="0"/>
              </a:spcAft>
            </a:pPr>
            <a:r>
              <a:rPr lang="el-GR" dirty="0">
                <a:solidFill>
                  <a:prstClr val="black"/>
                </a:solidFill>
                <a:latin typeface="Calibri"/>
              </a:rPr>
              <a:t>[1] http://creativecommons.org/licenses/by-nc-sa/4.0/ </a:t>
            </a:r>
            <a:endParaRPr lang="en-US" dirty="0" smtClean="0">
              <a:solidFill>
                <a:prstClr val="black"/>
              </a:solidFill>
              <a:latin typeface="Calibri"/>
            </a:endParaRPr>
          </a:p>
          <a:p>
            <a:pPr fontAlgn="auto">
              <a:spcBef>
                <a:spcPts val="600"/>
              </a:spcBef>
              <a:spcAft>
                <a:spcPts val="0"/>
              </a:spcAft>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αδειοδόχο</a:t>
            </a: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fontAlgn="auto">
              <a:spcBef>
                <a:spcPts val="600"/>
              </a:spcBef>
              <a:spcAft>
                <a:spcPts val="0"/>
              </a:spcAft>
            </a:pPr>
            <a:r>
              <a:rPr lang="el-GR" dirty="0" smtClean="0">
                <a:solidFill>
                  <a:prstClr val="black"/>
                </a:solidFill>
                <a:latin typeface="Calibri"/>
              </a:rPr>
              <a:t>Ο </a:t>
            </a:r>
            <a:r>
              <a:rPr lang="el-GR" dirty="0">
                <a:solidFill>
                  <a:prstClr val="black"/>
                </a:solidFill>
                <a:latin typeface="Calibri"/>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18714052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fontAlgn="auto">
              <a:spcBef>
                <a:spcPts val="0"/>
              </a:spcBef>
              <a:spcAft>
                <a:spcPts val="0"/>
              </a:spcAft>
            </a:pP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endParaRPr lang="en-US" sz="1400" dirty="0" smtClean="0">
              <a:solidFill>
                <a:prstClr val="black">
                  <a:lumMod val="75000"/>
                  <a:lumOff val="25000"/>
                </a:prstClr>
              </a:solidFill>
              <a:latin typeface="Calibri"/>
            </a:endParaRPr>
          </a:p>
          <a:p>
            <a:pPr fontAlgn="auto">
              <a:spcBef>
                <a:spcPts val="0"/>
              </a:spcBef>
              <a:spcAft>
                <a:spcPts val="0"/>
              </a:spcAft>
            </a:pPr>
            <a:r>
              <a:rPr lang="el-GR" sz="1400" dirty="0">
                <a:solidFill>
                  <a:prstClr val="black">
                    <a:lumMod val="75000"/>
                    <a:lumOff val="25000"/>
                  </a:prstClr>
                </a:solidFill>
                <a:latin typeface="Calibri"/>
              </a:rPr>
              <a:t>και διάθεση του έργου ή του παράγωγου αυτού με την ίδια </a:t>
            </a:r>
            <a:r>
              <a:rPr lang="el-GR" sz="1400" dirty="0" smtClean="0">
                <a:solidFill>
                  <a:prstClr val="black">
                    <a:lumMod val="75000"/>
                    <a:lumOff val="25000"/>
                  </a:prstClr>
                </a:solidFill>
                <a:latin typeface="Calibri"/>
              </a:rPr>
              <a:t>άδεια</a:t>
            </a:r>
            <a:r>
              <a:rPr lang="en-US" sz="1400" dirty="0" smtClean="0">
                <a:solidFill>
                  <a:prstClr val="black">
                    <a:lumMod val="75000"/>
                    <a:lumOff val="25000"/>
                  </a:prstClr>
                </a:solidFill>
                <a:latin typeface="Calibri"/>
              </a:rPr>
              <a:t>.</a:t>
            </a:r>
            <a:endParaRPr lang="el-GR" sz="1400" dirty="0">
              <a:solidFill>
                <a:prstClr val="black">
                  <a:lumMod val="75000"/>
                  <a:lumOff val="25000"/>
                </a:prstClr>
              </a:solidFill>
              <a:latin typeface="Calibri"/>
            </a:endParaRP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pPr fontAlgn="auto">
              <a:spcBef>
                <a:spcPts val="0"/>
              </a:spcBef>
              <a:spcAft>
                <a:spcPts val="0"/>
              </a:spcAft>
            </a:pPr>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pPr fontAlgn="auto">
              <a:spcBef>
                <a:spcPts val="0"/>
              </a:spcBef>
              <a:spcAft>
                <a:spcPts val="0"/>
              </a:spcAft>
            </a:pPr>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fontAlgn="auto">
              <a:spcBef>
                <a:spcPts val="0"/>
              </a:spcBef>
              <a:spcAft>
                <a:spcPts val="0"/>
              </a:spcAft>
            </a:pP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fontAlgn="auto">
              <a:spcBef>
                <a:spcPts val="0"/>
              </a:spcBef>
              <a:spcAft>
                <a:spcPts val="0"/>
              </a:spcAft>
            </a:pP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fontAlgn="auto">
              <a:spcBef>
                <a:spcPts val="0"/>
              </a:spcBef>
              <a:spcAft>
                <a:spcPts val="0"/>
              </a:spcAft>
            </a:pP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35664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80120"/>
          </a:xfrm>
        </p:spPr>
        <p:txBody>
          <a:bodyPr>
            <a:noAutofit/>
          </a:bodyPr>
          <a:lstStyle/>
          <a:p>
            <a:r>
              <a:rPr lang="el-GR" dirty="0"/>
              <a:t>Παράγοντες που επηρεάζουν την δραστικότητα των </a:t>
            </a:r>
            <a:r>
              <a:rPr lang="el-GR" dirty="0" smtClean="0"/>
              <a:t>ενζύμων </a:t>
            </a:r>
            <a:r>
              <a:rPr lang="el-GR" sz="3000" b="0" dirty="0" smtClean="0"/>
              <a:t>1/3</a:t>
            </a:r>
            <a:endParaRPr lang="el-GR" sz="3000" b="0" dirty="0"/>
          </a:p>
        </p:txBody>
      </p:sp>
      <p:sp>
        <p:nvSpPr>
          <p:cNvPr id="3" name="Θέση περιεχομένου 2"/>
          <p:cNvSpPr>
            <a:spLocks noGrp="1"/>
          </p:cNvSpPr>
          <p:nvPr>
            <p:ph idx="1"/>
          </p:nvPr>
        </p:nvSpPr>
        <p:spPr>
          <a:xfrm>
            <a:off x="457200" y="1484784"/>
            <a:ext cx="8229600" cy="4752528"/>
          </a:xfrm>
        </p:spPr>
        <p:txBody>
          <a:bodyPr>
            <a:noAutofit/>
          </a:bodyPr>
          <a:lstStyle/>
          <a:p>
            <a:r>
              <a:rPr lang="el-GR" sz="2400" dirty="0" smtClean="0"/>
              <a:t>Η </a:t>
            </a:r>
            <a:r>
              <a:rPr lang="el-GR" sz="2400" dirty="0"/>
              <a:t>δραστικότητα των ενζύμων εκφράζει μια σχέση που δείχνει το ποσό του υποστρώματος, που μεταβάλλεται στην μονάδα του χρόνου. Είναι φυσικό τη σχέση αυτή να την επηρεάζουν διάφοροι παράγοντες που μπορούν να ενεργοποιούν το ένζυμο ή να το απενεργοποιούν. Πριν δώσουμε χημικά παραδείγματα, μπορούμε να πούμε ότι η φυσική εξήγηση της ενεργοποίησης ή απενεργοποίησης του ενζύμου οφείλεται στο γεγονός ότι το ενεργό του κέντρο μπορεί να μεταβληθεί</a:t>
            </a:r>
            <a:r>
              <a:rPr lang="el-GR" sz="2400" dirty="0" smtClean="0"/>
              <a:t>.</a:t>
            </a:r>
            <a:endParaRPr 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a:t>
            </a:fld>
            <a:endParaRPr lang="el-GR" dirty="0"/>
          </a:p>
        </p:txBody>
      </p:sp>
    </p:spTree>
    <p:extLst>
      <p:ext uri="{BB962C8B-B14F-4D97-AF65-F5344CB8AC3E}">
        <p14:creationId xmlns:p14="http://schemas.microsoft.com/office/powerpoint/2010/main" val="20510145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1"/>
                </a:solidFill>
              </a:rPr>
              <a:t>Διατήρηση </a:t>
            </a:r>
            <a:r>
              <a:rPr lang="el-GR" dirty="0" smtClean="0">
                <a:solidFill>
                  <a:schemeClr val="tx1"/>
                </a:solidFill>
              </a:rPr>
              <a:t>Σημειωμάτων</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solidFill>
                  <a:schemeClr val="tx1"/>
                </a:solidFill>
              </a:rPr>
              <a:t>Χρηματοδότηση</a:t>
            </a:r>
            <a:endParaRPr lang="el-GR" dirty="0">
              <a:solidFill>
                <a:schemeClr val="tx1"/>
              </a:solidFill>
            </a:endParaRPr>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στο πλαίσιο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80120"/>
          </a:xfrm>
        </p:spPr>
        <p:txBody>
          <a:bodyPr>
            <a:noAutofit/>
          </a:bodyPr>
          <a:lstStyle/>
          <a:p>
            <a:r>
              <a:rPr lang="el-GR" dirty="0"/>
              <a:t>Παράγοντες που επηρεάζουν την δραστικότητα των </a:t>
            </a:r>
            <a:r>
              <a:rPr lang="el-GR" dirty="0" smtClean="0"/>
              <a:t>ενζύμων </a:t>
            </a:r>
            <a:r>
              <a:rPr lang="el-GR" sz="3000" b="0" dirty="0" smtClean="0"/>
              <a:t>2/3</a:t>
            </a:r>
            <a:endParaRPr lang="el-GR" sz="3000" b="0" dirty="0"/>
          </a:p>
        </p:txBody>
      </p:sp>
      <p:sp>
        <p:nvSpPr>
          <p:cNvPr id="3" name="Θέση περιεχομένου 2"/>
          <p:cNvSpPr>
            <a:spLocks noGrp="1"/>
          </p:cNvSpPr>
          <p:nvPr>
            <p:ph idx="1"/>
          </p:nvPr>
        </p:nvSpPr>
        <p:spPr>
          <a:xfrm>
            <a:off x="457200" y="1484784"/>
            <a:ext cx="8229600" cy="4752528"/>
          </a:xfrm>
        </p:spPr>
        <p:txBody>
          <a:bodyPr>
            <a:noAutofit/>
          </a:bodyPr>
          <a:lstStyle/>
          <a:p>
            <a:r>
              <a:rPr lang="el-GR" sz="2400" dirty="0" smtClean="0"/>
              <a:t>Συγκεκριμένα</a:t>
            </a:r>
            <a:r>
              <a:rPr lang="el-GR" sz="2400" dirty="0"/>
              <a:t>, αν αυξήσουμε την θερμοκρασία σε μία ενζυματική αντίδραση, η ταχύτητα της αντίδρασης αυξάνεται κι αυτή. Αν όμως η θερμοκρασία ξεπεράσει ορισμένα όρια, τότε επακολουθεί απενεργο­ποίηση και η ταχύτητα της αντίδρασης γίνεται μηδενική. Η εξήγηση ενός τέτοιου φαινομένου μπορεί να αποδοθεί στο γεγονός ότι οι χημικές ομάδες που αποτελούσαν το ενεργό κέντρο, άλλαξαν θέση στον χώρο, λόγω της θερμικής κίνησης και δεν κατέχουν πλέον τις θέσεις αυτές που είναι απαραίτητες για να επακολουθήσει κατάλυση.</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a:t>
            </a:fld>
            <a:endParaRPr lang="el-GR" dirty="0"/>
          </a:p>
        </p:txBody>
      </p:sp>
    </p:spTree>
    <p:extLst>
      <p:ext uri="{BB962C8B-B14F-4D97-AF65-F5344CB8AC3E}">
        <p14:creationId xmlns:p14="http://schemas.microsoft.com/office/powerpoint/2010/main" val="7144406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80120"/>
          </a:xfrm>
        </p:spPr>
        <p:txBody>
          <a:bodyPr>
            <a:noAutofit/>
          </a:bodyPr>
          <a:lstStyle/>
          <a:p>
            <a:r>
              <a:rPr lang="el-GR" dirty="0"/>
              <a:t>Παράγοντες που επηρεάζουν την δραστικότητα των </a:t>
            </a:r>
            <a:r>
              <a:rPr lang="el-GR" dirty="0" smtClean="0"/>
              <a:t>ενζύμων </a:t>
            </a:r>
            <a:r>
              <a:rPr lang="el-GR" sz="3000" b="0" dirty="0" smtClean="0"/>
              <a:t>3/3</a:t>
            </a:r>
            <a:endParaRPr lang="el-GR" sz="3000" b="0" dirty="0"/>
          </a:p>
        </p:txBody>
      </p:sp>
      <p:sp>
        <p:nvSpPr>
          <p:cNvPr id="3" name="Θέση περιεχομένου 2"/>
          <p:cNvSpPr>
            <a:spLocks noGrp="1"/>
          </p:cNvSpPr>
          <p:nvPr>
            <p:ph idx="1"/>
          </p:nvPr>
        </p:nvSpPr>
        <p:spPr>
          <a:xfrm>
            <a:off x="1619672" y="5768037"/>
            <a:ext cx="6503154" cy="936104"/>
          </a:xfrm>
        </p:spPr>
        <p:txBody>
          <a:bodyPr>
            <a:noAutofit/>
          </a:bodyPr>
          <a:lstStyle/>
          <a:p>
            <a:pPr marL="0" indent="0">
              <a:buNone/>
            </a:pPr>
            <a:r>
              <a:rPr lang="el-GR" dirty="0"/>
              <a:t>Φυσική παράσταση της χημικής απενεργοποίησης του ενεργού κέντρου του </a:t>
            </a:r>
            <a:r>
              <a:rPr lang="el-GR" dirty="0" smtClean="0"/>
              <a:t>ενζύμου.</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a:t>
            </a:fld>
            <a:endParaRPr lang="el-GR" dirty="0"/>
          </a:p>
        </p:txBody>
      </p:sp>
      <p:pic>
        <p:nvPicPr>
          <p:cNvPr id="5" name="Εικόνα 4" descr="http://academic.pgcc.edu/%7Ekroberts/Lecture/Chapter%205/05-09_Denaturation_L.jpg"/>
          <p:cNvPicPr/>
          <p:nvPr/>
        </p:nvPicPr>
        <p:blipFill rotWithShape="1">
          <a:blip r:embed="rId2" cstate="print">
            <a:extLst>
              <a:ext uri="{28A0092B-C50C-407E-A947-70E740481C1C}">
                <a14:useLocalDpi xmlns:a14="http://schemas.microsoft.com/office/drawing/2010/main" val="0"/>
              </a:ext>
            </a:extLst>
          </a:blip>
          <a:srcRect l="-38"/>
          <a:stretch/>
        </p:blipFill>
        <p:spPr bwMode="auto">
          <a:xfrm>
            <a:off x="1813263" y="1529333"/>
            <a:ext cx="5517475" cy="420392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584661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1080120"/>
          </a:xfrm>
        </p:spPr>
        <p:txBody>
          <a:bodyPr>
            <a:noAutofit/>
          </a:bodyPr>
          <a:lstStyle/>
          <a:p>
            <a:r>
              <a:rPr lang="el-GR" dirty="0" smtClean="0"/>
              <a:t>Παράγοντας:</a:t>
            </a:r>
            <a:br>
              <a:rPr lang="el-GR" dirty="0" smtClean="0"/>
            </a:br>
            <a:r>
              <a:rPr lang="el-GR" dirty="0" smtClean="0"/>
              <a:t>Θερμοκρασία</a:t>
            </a:r>
            <a:r>
              <a:rPr lang="el-GR" sz="3000" b="0" dirty="0" smtClean="0"/>
              <a:t> 1/3</a:t>
            </a:r>
            <a:endParaRPr lang="el-GR" sz="3000" b="0" dirty="0"/>
          </a:p>
        </p:txBody>
      </p:sp>
      <p:sp>
        <p:nvSpPr>
          <p:cNvPr id="3" name="Θέση περιεχομένου 2"/>
          <p:cNvSpPr>
            <a:spLocks noGrp="1"/>
          </p:cNvSpPr>
          <p:nvPr>
            <p:ph idx="1"/>
          </p:nvPr>
        </p:nvSpPr>
        <p:spPr>
          <a:xfrm>
            <a:off x="457200" y="1484784"/>
            <a:ext cx="8229600" cy="4752528"/>
          </a:xfrm>
        </p:spPr>
        <p:txBody>
          <a:bodyPr>
            <a:noAutofit/>
          </a:bodyPr>
          <a:lstStyle/>
          <a:p>
            <a:r>
              <a:rPr lang="el-GR" sz="2400" dirty="0" smtClean="0"/>
              <a:t>Γενικά</a:t>
            </a:r>
            <a:r>
              <a:rPr lang="el-GR" sz="2400" dirty="0"/>
              <a:t>, η θερμοκρασία ανεβάζει την ταχύτητα όπως και σε όλες τις χημικές αντιδράσεις. Υπάρχει όμως μία θερμοκρασία μετά από την οποία το ένζυμο απενεργοποιείται. Η κρίσιμη αυτή θερμοκρασία συνήθως είναι της τάξης των 60 και πάνω βαθμών.</a:t>
            </a:r>
          </a:p>
          <a:p>
            <a:r>
              <a:rPr lang="el-GR" sz="2400" dirty="0"/>
              <a:t>Η μεταβολή της θερμοκρασίας μπορεί να έχει επίδραση και στο προϊόν. Γενικά, πρέπει να προσέχουμε στις μετρήσεις ώστε όλοι οι παράμετροι να παίρνονται υπ' όψη.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a:t>
            </a:fld>
            <a:endParaRPr lang="el-GR" dirty="0"/>
          </a:p>
        </p:txBody>
      </p:sp>
    </p:spTree>
    <p:extLst>
      <p:ext uri="{BB962C8B-B14F-4D97-AF65-F5344CB8AC3E}">
        <p14:creationId xmlns:p14="http://schemas.microsoft.com/office/powerpoint/2010/main" val="21931997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1080120"/>
          </a:xfrm>
        </p:spPr>
        <p:txBody>
          <a:bodyPr>
            <a:noAutofit/>
          </a:bodyPr>
          <a:lstStyle/>
          <a:p>
            <a:r>
              <a:rPr lang="el-GR" dirty="0" smtClean="0"/>
              <a:t>Παράγοντας:</a:t>
            </a:r>
            <a:br>
              <a:rPr lang="el-GR" dirty="0" smtClean="0"/>
            </a:br>
            <a:r>
              <a:rPr lang="el-GR" dirty="0" smtClean="0"/>
              <a:t>Θερμοκρασία</a:t>
            </a:r>
            <a:r>
              <a:rPr lang="el-GR" sz="3000" b="0" dirty="0" smtClean="0"/>
              <a:t> 2/3</a:t>
            </a:r>
            <a:endParaRPr lang="el-GR" sz="3000" b="0" dirty="0"/>
          </a:p>
        </p:txBody>
      </p:sp>
      <p:sp>
        <p:nvSpPr>
          <p:cNvPr id="3" name="Θέση περιεχομένου 2"/>
          <p:cNvSpPr>
            <a:spLocks noGrp="1"/>
          </p:cNvSpPr>
          <p:nvPr>
            <p:ph idx="1"/>
          </p:nvPr>
        </p:nvSpPr>
        <p:spPr>
          <a:xfrm>
            <a:off x="457200" y="1484784"/>
            <a:ext cx="8229600" cy="1080120"/>
          </a:xfrm>
        </p:spPr>
        <p:txBody>
          <a:bodyPr>
            <a:noAutofit/>
          </a:bodyPr>
          <a:lstStyle/>
          <a:p>
            <a:r>
              <a:rPr lang="el-GR" dirty="0"/>
              <a:t>Στο σχήμα </a:t>
            </a:r>
            <a:r>
              <a:rPr lang="el-GR" dirty="0" smtClean="0"/>
              <a:t>δίνουμε </a:t>
            </a:r>
            <a:r>
              <a:rPr lang="el-GR" dirty="0"/>
              <a:t>μία εικόνα αύξησης της ταχύτητας σε συνάρτηση με την θερμοκρασία</a:t>
            </a:r>
            <a:r>
              <a:rPr lang="el-GR" dirty="0" smtClean="0"/>
              <a:t>.</a:t>
            </a:r>
            <a:r>
              <a:rPr lang="el-GR" dirty="0"/>
              <a:t>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a:t>
            </a:fld>
            <a:endParaRPr lang="el-GR" dirty="0"/>
          </a:p>
        </p:txBody>
      </p:sp>
      <p:pic>
        <p:nvPicPr>
          <p:cNvPr id="5" name="Εικόνα 4" descr="scanned image of page 3100"/>
          <p:cNvPicPr/>
          <p:nvPr/>
        </p:nvPicPr>
        <p:blipFill rotWithShape="1">
          <a:blip r:embed="rId2" cstate="print">
            <a:extLst>
              <a:ext uri="{28A0092B-C50C-407E-A947-70E740481C1C}">
                <a14:useLocalDpi xmlns:a14="http://schemas.microsoft.com/office/drawing/2010/main" val="0"/>
              </a:ext>
            </a:extLst>
          </a:blip>
          <a:srcRect l="21105" t="8503" r="18330" b="67818"/>
          <a:stretch/>
        </p:blipFill>
        <p:spPr bwMode="auto">
          <a:xfrm>
            <a:off x="1364189" y="2348880"/>
            <a:ext cx="6696744" cy="432048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114977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1080120"/>
          </a:xfrm>
        </p:spPr>
        <p:txBody>
          <a:bodyPr>
            <a:noAutofit/>
          </a:bodyPr>
          <a:lstStyle/>
          <a:p>
            <a:r>
              <a:rPr lang="el-GR" dirty="0" smtClean="0"/>
              <a:t>Παράγοντας:</a:t>
            </a:r>
            <a:br>
              <a:rPr lang="el-GR" dirty="0" smtClean="0"/>
            </a:br>
            <a:r>
              <a:rPr lang="el-GR" dirty="0" smtClean="0"/>
              <a:t>Θερμοκρασία</a:t>
            </a:r>
            <a:r>
              <a:rPr lang="el-GR" sz="3000" b="0" dirty="0" smtClean="0"/>
              <a:t> 3/3</a:t>
            </a:r>
            <a:endParaRPr lang="el-GR" sz="3000" b="0" dirty="0"/>
          </a:p>
        </p:txBody>
      </p:sp>
      <p:sp>
        <p:nvSpPr>
          <p:cNvPr id="3" name="Θέση περιεχομένου 2"/>
          <p:cNvSpPr>
            <a:spLocks noGrp="1"/>
          </p:cNvSpPr>
          <p:nvPr>
            <p:ph idx="1"/>
          </p:nvPr>
        </p:nvSpPr>
        <p:spPr>
          <a:xfrm>
            <a:off x="251520" y="1224136"/>
            <a:ext cx="8712968" cy="5373216"/>
          </a:xfrm>
        </p:spPr>
        <p:txBody>
          <a:bodyPr>
            <a:noAutofit/>
          </a:bodyPr>
          <a:lstStyle/>
          <a:p>
            <a:r>
              <a:rPr lang="el-GR" dirty="0"/>
              <a:t>Στις ενζυματικές δράσεις, οι πολύ μικρές θερμοκρασίες δεν επηρεάζουν την ταχύτητα που σ' αυτές είναι μηδενική.</a:t>
            </a:r>
          </a:p>
          <a:p>
            <a:r>
              <a:rPr lang="el-GR" dirty="0"/>
              <a:t>Σ αυτές τις θερμοκρασίες συνήθως τα ένζυμα διατηρούνται αναλλοίωτα και μπορούν να χρησιμοποιηθούν με την επόμενη αύξηση της θερμοκρασίας. Αυτή η τεχνική αποτελεί και έναν τρόπο διατήρησης τους.</a:t>
            </a:r>
          </a:p>
          <a:p>
            <a:r>
              <a:rPr lang="el-GR" dirty="0"/>
              <a:t>Συνήθως όμως, τα ένζυμα διατηρούνται χωρίς διαλύτη σε στερεά μορφή, με την παρουσία κάποιου σταθεροποιητή. Για να επιτευχθεί κάτι τέτοιο, η εξάτμιση του διαλύτη γίνεται συνήθως κάτω από χαμηλές πιέσεις και συνοδεύεται από πτώση θερμοκρασίας. Η κρυστάλλωση όμως του νερού, έχει σαν αποτέλεσμα την μεταβολή των δεσμών υδρογόνου που διατηρούν την τριτοταγή δομή του ενζύμου και πιθανόν, όπως επίσης και την πιθανή απενεργοποίηση του</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a:t>
            </a:fld>
            <a:endParaRPr lang="el-GR" dirty="0"/>
          </a:p>
        </p:txBody>
      </p:sp>
    </p:spTree>
    <p:extLst>
      <p:ext uri="{BB962C8B-B14F-4D97-AF65-F5344CB8AC3E}">
        <p14:creationId xmlns:p14="http://schemas.microsoft.com/office/powerpoint/2010/main" val="22205019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1080120"/>
          </a:xfrm>
        </p:spPr>
        <p:txBody>
          <a:bodyPr>
            <a:noAutofit/>
          </a:bodyPr>
          <a:lstStyle/>
          <a:p>
            <a:r>
              <a:rPr lang="el-GR" dirty="0" smtClean="0"/>
              <a:t>Παράγοντας:</a:t>
            </a:r>
            <a:br>
              <a:rPr lang="el-GR" dirty="0" smtClean="0"/>
            </a:br>
            <a:r>
              <a:rPr lang="el-GR" dirty="0" smtClean="0"/>
              <a:t>Συγκέντρωση </a:t>
            </a:r>
            <a:r>
              <a:rPr lang="el-GR" dirty="0"/>
              <a:t>ιόντων υδρογόνου (</a:t>
            </a:r>
            <a:r>
              <a:rPr lang="en-US" dirty="0"/>
              <a:t>pH</a:t>
            </a:r>
            <a:r>
              <a:rPr lang="en-US" dirty="0" smtClean="0"/>
              <a:t>)</a:t>
            </a:r>
            <a:r>
              <a:rPr lang="el-GR" dirty="0" smtClean="0"/>
              <a:t> </a:t>
            </a:r>
            <a:r>
              <a:rPr lang="el-GR" sz="3000" b="0" dirty="0" smtClean="0"/>
              <a:t>1/2</a:t>
            </a:r>
            <a:endParaRPr lang="el-GR" sz="3000" b="0" dirty="0"/>
          </a:p>
        </p:txBody>
      </p:sp>
      <p:sp>
        <p:nvSpPr>
          <p:cNvPr id="3" name="Θέση περιεχομένου 2"/>
          <p:cNvSpPr>
            <a:spLocks noGrp="1"/>
          </p:cNvSpPr>
          <p:nvPr>
            <p:ph idx="1"/>
          </p:nvPr>
        </p:nvSpPr>
        <p:spPr>
          <a:xfrm>
            <a:off x="457200" y="1412776"/>
            <a:ext cx="8229600" cy="5112568"/>
          </a:xfrm>
        </p:spPr>
        <p:txBody>
          <a:bodyPr>
            <a:normAutofit/>
          </a:bodyPr>
          <a:lstStyle/>
          <a:p>
            <a:r>
              <a:rPr lang="el-GR" sz="2400" dirty="0"/>
              <a:t>Η συγκέντρωση των ιόντων υδρογόνου επιδρά σημαντικά στην δραστικότητα κάποιου ενζύμου. Δεν υπάρχει σχετικός νόμος που να καθορίζει την δραστικότητα κάποιου ενζύμου σε συνάρτηση με το </a:t>
            </a:r>
            <a:r>
              <a:rPr lang="en-US" sz="2400" dirty="0"/>
              <a:t>pH</a:t>
            </a:r>
            <a:r>
              <a:rPr lang="el-GR" sz="2400" dirty="0"/>
              <a:t>.</a:t>
            </a:r>
          </a:p>
          <a:p>
            <a:r>
              <a:rPr lang="el-GR" sz="2400" dirty="0"/>
              <a:t>Συνήθως στα πολύ χαμηλά </a:t>
            </a:r>
            <a:r>
              <a:rPr lang="en-US" sz="2400" dirty="0"/>
              <a:t>pH</a:t>
            </a:r>
            <a:r>
              <a:rPr lang="el-GR" sz="2400" dirty="0"/>
              <a:t> τα ένζυμα δεν δρουν, όπως επίσης και στα πολύ ψηλά (από 10 ως 14). Το παράδειγμα του σχήματος 8 μας δίνει μία εικόνα της δράσης του </a:t>
            </a:r>
            <a:r>
              <a:rPr lang="en-US" sz="2400" dirty="0"/>
              <a:t>pH</a:t>
            </a:r>
            <a:r>
              <a:rPr lang="el-GR" sz="2400" dirty="0"/>
              <a:t> πάνω στην δραστικότητα του ενζύμου</a:t>
            </a:r>
            <a:r>
              <a:rPr lang="el-GR" sz="2400" dirty="0" smtClean="0"/>
              <a:t>.</a:t>
            </a:r>
            <a:endParaRPr 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a:t>
            </a:fld>
            <a:endParaRPr lang="el-GR" dirty="0"/>
          </a:p>
        </p:txBody>
      </p:sp>
    </p:spTree>
    <p:extLst>
      <p:ext uri="{BB962C8B-B14F-4D97-AF65-F5344CB8AC3E}">
        <p14:creationId xmlns:p14="http://schemas.microsoft.com/office/powerpoint/2010/main" val="3157258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1080120"/>
          </a:xfrm>
        </p:spPr>
        <p:txBody>
          <a:bodyPr>
            <a:noAutofit/>
          </a:bodyPr>
          <a:lstStyle/>
          <a:p>
            <a:r>
              <a:rPr lang="el-GR" dirty="0" smtClean="0"/>
              <a:t>Παράγοντας:</a:t>
            </a:r>
            <a:br>
              <a:rPr lang="el-GR" dirty="0" smtClean="0"/>
            </a:br>
            <a:r>
              <a:rPr lang="el-GR" dirty="0" smtClean="0"/>
              <a:t>Συγκέντρωση </a:t>
            </a:r>
            <a:r>
              <a:rPr lang="el-GR" dirty="0"/>
              <a:t>ιόντων υδρογόνου (</a:t>
            </a:r>
            <a:r>
              <a:rPr lang="en-US" dirty="0"/>
              <a:t>pH</a:t>
            </a:r>
            <a:r>
              <a:rPr lang="en-US" dirty="0" smtClean="0"/>
              <a:t>)</a:t>
            </a:r>
            <a:r>
              <a:rPr lang="el-GR" dirty="0" smtClean="0"/>
              <a:t> </a:t>
            </a:r>
            <a:r>
              <a:rPr lang="el-GR" sz="3000" b="0" dirty="0" smtClean="0"/>
              <a:t>2/2</a:t>
            </a:r>
            <a:endParaRPr lang="el-GR" sz="3000" b="0" dirty="0"/>
          </a:p>
        </p:txBody>
      </p:sp>
      <p:sp>
        <p:nvSpPr>
          <p:cNvPr id="3" name="Θέση περιεχομένου 2"/>
          <p:cNvSpPr>
            <a:spLocks noGrp="1"/>
          </p:cNvSpPr>
          <p:nvPr>
            <p:ph idx="1"/>
          </p:nvPr>
        </p:nvSpPr>
        <p:spPr>
          <a:xfrm>
            <a:off x="1619672" y="5661248"/>
            <a:ext cx="7139136" cy="504056"/>
          </a:xfrm>
        </p:spPr>
        <p:txBody>
          <a:bodyPr>
            <a:normAutofit/>
          </a:bodyPr>
          <a:lstStyle/>
          <a:p>
            <a:pPr marL="0" indent="0">
              <a:buNone/>
            </a:pPr>
            <a:r>
              <a:rPr lang="el-GR" dirty="0"/>
              <a:t>Δράση της β-φρουκτοζιδάσης σε συνάρτηση με το pH.</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a:t>
            </a:fld>
            <a:endParaRPr lang="el-GR" dirty="0"/>
          </a:p>
        </p:txBody>
      </p:sp>
      <p:pic>
        <p:nvPicPr>
          <p:cNvPr id="5" name="Εικόνα 4" descr="scanned image of page 3100"/>
          <p:cNvPicPr/>
          <p:nvPr/>
        </p:nvPicPr>
        <p:blipFill rotWithShape="1">
          <a:blip r:embed="rId2" cstate="print">
            <a:extLst>
              <a:ext uri="{28A0092B-C50C-407E-A947-70E740481C1C}">
                <a14:useLocalDpi xmlns:a14="http://schemas.microsoft.com/office/drawing/2010/main" val="0"/>
              </a:ext>
            </a:extLst>
          </a:blip>
          <a:srcRect l="24092" t="64793" r="20354" b="12097"/>
          <a:stretch/>
        </p:blipFill>
        <p:spPr bwMode="auto">
          <a:xfrm>
            <a:off x="1763688" y="1700808"/>
            <a:ext cx="6192688" cy="3888431"/>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3540571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exo-opistho_simeiomata">
  <a:themeElements>
    <a:clrScheme name="Προσαρμοσμένο 198">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exo-opistho_simeiomata</Template>
  <TotalTime>124</TotalTime>
  <Words>1511</Words>
  <Application>Microsoft Office PowerPoint</Application>
  <PresentationFormat>Προβολή στην οθόνη (4:3)</PresentationFormat>
  <Paragraphs>111</Paragraphs>
  <Slides>21</Slides>
  <Notes>7</Notes>
  <HiddenSlides>0</HiddenSlides>
  <MMClips>0</MMClips>
  <ScaleCrop>false</ScaleCrop>
  <HeadingPairs>
    <vt:vector size="4" baseType="variant">
      <vt:variant>
        <vt:lpstr>Θέμα</vt:lpstr>
      </vt:variant>
      <vt:variant>
        <vt:i4>2</vt:i4>
      </vt:variant>
      <vt:variant>
        <vt:lpstr>Τίτλοι διαφανειών</vt:lpstr>
      </vt:variant>
      <vt:variant>
        <vt:i4>21</vt:i4>
      </vt:variant>
    </vt:vector>
  </HeadingPairs>
  <TitlesOfParts>
    <vt:vector size="23" baseType="lpstr">
      <vt:lpstr>exo-opistho_simeiomata</vt:lpstr>
      <vt:lpstr>OC_template_updated</vt:lpstr>
      <vt:lpstr>Εφαρμοσμένη Ενζυμολογία (Θ)</vt:lpstr>
      <vt:lpstr>Παράγοντες που επηρεάζουν την δραστικότητα των ενζύμων 1/3</vt:lpstr>
      <vt:lpstr>Παράγοντες που επηρεάζουν την δραστικότητα των ενζύμων 2/3</vt:lpstr>
      <vt:lpstr>Παράγοντες που επηρεάζουν την δραστικότητα των ενζύμων 3/3</vt:lpstr>
      <vt:lpstr>Παράγοντας: Θερμοκρασία 1/3</vt:lpstr>
      <vt:lpstr>Παράγοντας: Θερμοκρασία 2/3</vt:lpstr>
      <vt:lpstr>Παράγοντας: Θερμοκρασία 3/3</vt:lpstr>
      <vt:lpstr>Παράγοντας: Συγκέντρωση ιόντων υδρογόνου (pH) 1/2</vt:lpstr>
      <vt:lpstr>Παράγοντας: Συγκέντρωση ιόντων υδρογόνου (pH) 2/2</vt:lpstr>
      <vt:lpstr>Παράγοντας: Συγκέντρωση διαφόρων άλλον ιόντων 1/2</vt:lpstr>
      <vt:lpstr>Παράγοντας: Συγκέντρωση διαφόρων άλλον ιόντων 2/2</vt:lpstr>
      <vt:lpstr>Παράγοντας: Ενεργοποιητές – Απενεργοποιητές 1/3</vt:lpstr>
      <vt:lpstr>Παράγοντας: Ενεργοποιητές – Απενεργοποιητές 2/3</vt:lpstr>
      <vt:lpstr>Παράγοντας: Ενεργοποιητές – Απενεργοποιητές 3/3</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Εφαρμοσμένη Ενζυμολογία (Θ)</dc:title>
  <dc:creator>opencourses@teiath.gr</dc:creator>
  <cp:lastModifiedBy>natasakar new</cp:lastModifiedBy>
  <cp:revision>10</cp:revision>
  <dcterms:created xsi:type="dcterms:W3CDTF">2015-03-17T11:45:42Z</dcterms:created>
  <dcterms:modified xsi:type="dcterms:W3CDTF">2015-07-20T12:52:37Z</dcterms:modified>
</cp:coreProperties>
</file>