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7" r:id="rId16"/>
    <p:sldId id="262" r:id="rId17"/>
    <p:sldId id="264" r:id="rId18"/>
    <p:sldId id="279" r:id="rId19"/>
    <p:sldId id="280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0256670-6E06-4EF7-BE5D-1F1D34404E72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7F758CAF-5F71-4F16-B099-A88A87CBA4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4520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F2BAC54-2F55-41DA-9132-DA371E7E1665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D5F59302-7DDB-4DD0-8B74-8B896E8BA9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8845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26627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6E0AFF-6EBA-46C4-B52C-8AEA5707BA70}" type="slidenum">
              <a:rPr lang="el-GR" altLang="el-GR" smtClean="0"/>
              <a:pPr/>
              <a:t>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0963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B9ACF9-EB4A-48B8-B0B0-949FA423ADE8}" type="slidenum">
              <a:rPr lang="el-GR" altLang="el-GR" smtClean="0"/>
              <a:pPr/>
              <a:t>13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C53D0A-A4B1-4853-A115-3480AA3C6457}" type="slidenum">
              <a:rPr lang="el-GR" altLang="el-GR" smtClean="0"/>
              <a:pPr/>
              <a:t>14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180689-A74C-40A4-B2BC-285D433779E2}" type="slidenum">
              <a:rPr lang="el-GR" altLang="el-GR" smtClean="0"/>
              <a:pPr/>
              <a:t>15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ADB97B3-2638-4477-8AE7-F543691C1486}" type="slidenum">
              <a:rPr lang="el-GR" altLang="el-GR" smtClean="0"/>
              <a:pPr/>
              <a:t>18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/>
          </a:p>
        </p:txBody>
      </p:sp>
      <p:sp>
        <p:nvSpPr>
          <p:cNvPr id="51203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791E32-E1B3-422A-9477-C9DE762EA7BB}" type="slidenum">
              <a:rPr lang="el-GR" altLang="el-GR" smtClean="0"/>
              <a:pPr/>
              <a:t>19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0D75-F151-48BD-B8B5-B477254EC1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426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3CC50-EDB0-472C-920D-D11DF3D81C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43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40D7-E91F-4B2A-A8C4-2383BD2284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1200"/>
              </a:spcBef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445D-2CF2-4638-914E-EBEC4AF080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333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E24BE-B72A-446B-B714-FC6B913229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D105-3F48-4F5C-A0CE-1D6DCB5114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4700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DC4D-FE21-40D2-949B-17CCDD57FF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145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33D68-1C8E-4C80-A652-5B983147D8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783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60B6-D999-44F6-B573-34F2CE102E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1628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5852-3CF8-47D3-B6E8-4C1286D57D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8699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BB2CC-303C-422D-A348-B51B6AC807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073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EE96-88FE-408D-B1DD-CFE4AA1E3E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6227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2555-E889-4AE2-AD40-286DECFF22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67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C66B-D2AB-4BCB-B70E-4F59F812EC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531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EED5-C696-4BC5-98C8-9168A3701A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40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7676F-A200-407A-B40F-02B60261EA4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571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4D89A-0DD2-4B23-9004-6B48321554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625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B2CB0-ECF3-40D2-B618-7683AAD72C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98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7722-4755-4CB4-81E8-23CADFDDDC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06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7BA1-FBCD-4291-9CE0-CC6E587CA2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724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C7FFB27-B842-4029-90EF-8F75D01E64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EC9D682-2820-4BAA-AED3-4C255CDDF8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 rtlCol="0">
            <a:norm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dirty="0">
                <a:solidFill>
                  <a:prstClr val="black"/>
                </a:solidFill>
                <a:latin typeface="Calibri"/>
              </a:rPr>
              <a:t>Μελάνια και </a:t>
            </a:r>
            <a:r>
              <a:rPr lang="el-GR" sz="4400" dirty="0" err="1">
                <a:solidFill>
                  <a:prstClr val="black"/>
                </a:solidFill>
                <a:latin typeface="Calibri"/>
              </a:rPr>
              <a:t>επικαλυπτικά</a:t>
            </a:r>
            <a:r>
              <a:rPr lang="el-GR" sz="4400" dirty="0">
                <a:solidFill>
                  <a:prstClr val="black"/>
                </a:solidFill>
                <a:latin typeface="Calibri"/>
              </a:rPr>
              <a:t> (Ε)</a:t>
            </a:r>
            <a:endParaRPr lang="el-GR" sz="3600" dirty="0">
              <a:latin typeface="+mn-lt"/>
            </a:endParaRPr>
          </a:p>
        </p:txBody>
      </p:sp>
      <p:sp>
        <p:nvSpPr>
          <p:cNvPr id="25602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7213"/>
            <a:ext cx="9144000" cy="1752600"/>
          </a:xfrm>
        </p:spPr>
        <p:txBody>
          <a:bodyPr/>
          <a:lstStyle/>
          <a:p>
            <a:r>
              <a:rPr lang="el-GR" altLang="el-GR" sz="2600" b="1" smtClean="0">
                <a:solidFill>
                  <a:srgbClr val="000000"/>
                </a:solidFill>
              </a:rPr>
              <a:t>Ενότητα </a:t>
            </a:r>
            <a:r>
              <a:rPr lang="en-US" altLang="el-GR" sz="2600" b="1" smtClean="0">
                <a:solidFill>
                  <a:srgbClr val="000000"/>
                </a:solidFill>
              </a:rPr>
              <a:t>1</a:t>
            </a:r>
            <a:r>
              <a:rPr lang="el-GR" altLang="el-GR" sz="2600" smtClean="0">
                <a:solidFill>
                  <a:srgbClr val="000000"/>
                </a:solidFill>
              </a:rPr>
              <a:t>:</a:t>
            </a:r>
            <a:r>
              <a:rPr lang="en-US" altLang="el-GR" sz="2600" smtClean="0">
                <a:solidFill>
                  <a:srgbClr val="000000"/>
                </a:solidFill>
              </a:rPr>
              <a:t> </a:t>
            </a:r>
            <a:r>
              <a:rPr lang="el-GR" altLang="el-GR" sz="2600" smtClean="0"/>
              <a:t>Εισαγωγή στο Εργαστήριο Μελάνια &amp; Επικαλυπτικά</a:t>
            </a:r>
            <a:endParaRPr lang="en-US" altLang="el-GR" sz="2600" smtClean="0">
              <a:solidFill>
                <a:srgbClr val="000000"/>
              </a:solidFill>
            </a:endParaRPr>
          </a:p>
          <a:p>
            <a:endParaRPr lang="en-US" altLang="el-GR" sz="2200" smtClean="0">
              <a:solidFill>
                <a:srgbClr val="000000"/>
              </a:solidFill>
            </a:endParaRPr>
          </a:p>
          <a:p>
            <a:r>
              <a:rPr lang="el-GR" altLang="el-GR" sz="2200" smtClean="0">
                <a:solidFill>
                  <a:srgbClr val="000000"/>
                </a:solidFill>
              </a:rPr>
              <a:t>Δρ. Σταματίνα Θεοχάρη Καθηγήτρια Εφαρμογών</a:t>
            </a:r>
          </a:p>
          <a:p>
            <a:r>
              <a:rPr lang="el-GR" altLang="el-GR" sz="2200" smtClean="0">
                <a:solidFill>
                  <a:srgbClr val="000000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25603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76250"/>
            <a:ext cx="8540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6826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825"/>
            <a:ext cx="666115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latin typeface="+mn-lt"/>
              </a:rPr>
              <a:t>Ανοικτά Ακαδημαϊκά Μαθήματα στο ΤΕΙ Αθήνας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0538" y="6088063"/>
          <a:ext cx="5695950" cy="7921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560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367338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" descr="C:\Users\alex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>
            <a:fillRect/>
          </a:stretch>
        </p:blipFill>
        <p:spPr bwMode="auto">
          <a:xfrm>
            <a:off x="4046538" y="5368925"/>
            <a:ext cx="33480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mtClean="0"/>
              <a:t>Στάδια παρασκευής μελανιών </a:t>
            </a:r>
            <a:r>
              <a:rPr lang="el-GR" altLang="el-GR" sz="3200" b="0" smtClean="0"/>
              <a:t>(2 από 4) </a:t>
            </a:r>
            <a:endParaRPr lang="el-GR" altLang="el-GR" sz="4400" smtClean="0"/>
          </a:p>
        </p:txBody>
      </p:sp>
      <p:sp>
        <p:nvSpPr>
          <p:cNvPr id="35842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824412"/>
          </a:xfrm>
        </p:spPr>
        <p:txBody>
          <a:bodyPr/>
          <a:lstStyle/>
          <a:p>
            <a:r>
              <a:rPr lang="el-GR" altLang="el-GR" smtClean="0"/>
              <a:t>Ακολουθεί </a:t>
            </a:r>
            <a:r>
              <a:rPr lang="el-GR" altLang="el-GR" b="1" smtClean="0"/>
              <a:t>η ανάμειξη της χρωστικής με το βερνίκι</a:t>
            </a:r>
            <a:r>
              <a:rPr lang="el-GR" altLang="el-GR" smtClean="0"/>
              <a:t>, με σκοπό την πλήρη ομογενοποίηση του μείγματος. </a:t>
            </a:r>
          </a:p>
          <a:p>
            <a:r>
              <a:rPr lang="el-GR" altLang="el-GR" smtClean="0"/>
              <a:t>Κατά την διάρκεια της ανάμειξης, αρχικά συμβαίνει</a:t>
            </a:r>
            <a:r>
              <a:rPr lang="el-GR" altLang="el-GR" b="1" smtClean="0"/>
              <a:t> </a:t>
            </a:r>
            <a:r>
              <a:rPr lang="el-GR" altLang="el-GR" b="1" i="1" smtClean="0"/>
              <a:t>λειοτρίβηση</a:t>
            </a:r>
            <a:r>
              <a:rPr lang="el-GR" altLang="el-GR" smtClean="0"/>
              <a:t> της χρωστικής και ακολουθούν η </a:t>
            </a:r>
            <a:r>
              <a:rPr lang="el-GR" altLang="el-GR" b="1" i="1" smtClean="0"/>
              <a:t>διαβροχή – ύγρανση</a:t>
            </a:r>
            <a:r>
              <a:rPr lang="el-GR" altLang="el-GR" smtClean="0"/>
              <a:t>, δηλαδή η απομάκρυνση του αέρα από τη μάζα το πιγμέντου και η προσκόλληση του μέσου διαβροχής στην επιφάνεια του πιγμέντου, η </a:t>
            </a:r>
            <a:r>
              <a:rPr lang="el-GR" altLang="el-GR" b="1" i="1" smtClean="0"/>
              <a:t>διάσπαση</a:t>
            </a:r>
            <a:r>
              <a:rPr lang="el-GR" altLang="el-GR" smtClean="0"/>
              <a:t> των συσσωματωμάτων της χρωστικής και τέλος </a:t>
            </a:r>
            <a:r>
              <a:rPr lang="el-GR" altLang="el-GR" i="1" smtClean="0"/>
              <a:t>η </a:t>
            </a:r>
            <a:r>
              <a:rPr lang="el-GR" altLang="el-GR" b="1" i="1" smtClean="0"/>
              <a:t>διασπορά</a:t>
            </a:r>
            <a:r>
              <a:rPr lang="el-GR" altLang="el-GR" smtClean="0"/>
              <a:t>: δηλαδή η κίνηση στο υγρό των σωματιδίων, που έχουν διαβραχεί, με αποτέλεσμα τον πλήρη και μόνιμο διαχωρισμό τους).</a:t>
            </a:r>
          </a:p>
          <a:p>
            <a:endParaRPr lang="el-GR" altLang="el-GR" smtClean="0"/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233DE1-092A-4FEB-A624-D9C8525D0E33}" type="slidenum">
              <a:rPr lang="el-GR" altLang="el-GR">
                <a:solidFill>
                  <a:srgbClr val="000000"/>
                </a:solidFill>
              </a:rPr>
              <a:pPr/>
              <a:t>9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mtClean="0"/>
              <a:t>Στάδια παρασκευής μελανιών </a:t>
            </a:r>
            <a:r>
              <a:rPr lang="el-GR" altLang="el-GR" sz="3200" b="0" smtClean="0"/>
              <a:t>(3 από 4) </a:t>
            </a:r>
            <a:endParaRPr lang="el-GR" altLang="el-GR" sz="4400" smtClean="0"/>
          </a:p>
        </p:txBody>
      </p:sp>
      <p:sp>
        <p:nvSpPr>
          <p:cNvPr id="36866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824412"/>
          </a:xfrm>
        </p:spPr>
        <p:txBody>
          <a:bodyPr/>
          <a:lstStyle/>
          <a:p>
            <a:r>
              <a:rPr lang="el-GR" altLang="el-GR" smtClean="0"/>
              <a:t>Η διαδικασία της παρασκευής των μελανιών πραγματοποιείται σε </a:t>
            </a:r>
            <a:r>
              <a:rPr lang="el-GR" altLang="el-GR" b="1" smtClean="0"/>
              <a:t>τρικύλινδρες μηχανές</a:t>
            </a:r>
            <a:r>
              <a:rPr lang="el-GR" altLang="el-GR" smtClean="0"/>
              <a:t> για τα παχύρρευστα μελάνια και σε </a:t>
            </a:r>
            <a:r>
              <a:rPr lang="el-GR" altLang="el-GR" b="1" smtClean="0"/>
              <a:t>σφαιρόμυλους </a:t>
            </a:r>
            <a:r>
              <a:rPr lang="el-GR" altLang="el-GR" smtClean="0"/>
              <a:t>για τα λεπτόρρευστα.</a:t>
            </a:r>
          </a:p>
          <a:p>
            <a:r>
              <a:rPr lang="el-GR" altLang="el-GR" smtClean="0"/>
              <a:t>Σε αυτό το στάδιο, εάν χρειάζεται, αναμειγνύονται και τα </a:t>
            </a:r>
            <a:r>
              <a:rPr lang="el-GR" altLang="el-GR" b="1" smtClean="0"/>
              <a:t>πρόσθετα</a:t>
            </a:r>
            <a:r>
              <a:rPr lang="el-GR" altLang="el-GR" b="1" i="1" smtClean="0"/>
              <a:t> </a:t>
            </a:r>
            <a:r>
              <a:rPr lang="el-GR" altLang="el-GR" smtClean="0"/>
              <a:t>μελανιών.</a:t>
            </a:r>
          </a:p>
          <a:p>
            <a:endParaRPr lang="el-GR" altLang="el-GR" smtClean="0"/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7EB4DA-DF4B-4970-990F-4F466371D698}" type="slidenum">
              <a:rPr lang="el-GR" altLang="el-GR">
                <a:solidFill>
                  <a:srgbClr val="000000"/>
                </a:solidFill>
              </a:rPr>
              <a:pPr/>
              <a:t>10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mtClean="0"/>
              <a:t>Στάδια παρασκευής μελανιών </a:t>
            </a:r>
            <a:r>
              <a:rPr lang="el-GR" altLang="el-GR" sz="3200" b="0" smtClean="0"/>
              <a:t>(4 από 4) </a:t>
            </a:r>
            <a:endParaRPr lang="el-GR" altLang="el-GR" sz="4400" smtClean="0"/>
          </a:p>
        </p:txBody>
      </p:sp>
      <p:sp>
        <p:nvSpPr>
          <p:cNvPr id="37890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824412"/>
          </a:xfrm>
        </p:spPr>
        <p:txBody>
          <a:bodyPr/>
          <a:lstStyle/>
          <a:p>
            <a:r>
              <a:rPr lang="el-GR" altLang="el-GR" smtClean="0"/>
              <a:t>Μετά την παρασκευή των μελανιών ακολουθούν :</a:t>
            </a:r>
          </a:p>
          <a:p>
            <a:r>
              <a:rPr lang="el-GR" altLang="el-GR" b="1" smtClean="0"/>
              <a:t>Δειγματοληψία</a:t>
            </a:r>
            <a:r>
              <a:rPr lang="el-GR" altLang="el-GR" smtClean="0"/>
              <a:t> (έλεγχος ιξώδους, απόχρωσης, ειδικού βάρους, απόδοσης, οπότε εάν χρειαστεί γίνονται διορθώσεις).</a:t>
            </a:r>
            <a:endParaRPr lang="el-GR" altLang="el-GR" b="1" smtClean="0"/>
          </a:p>
          <a:p>
            <a:r>
              <a:rPr lang="el-GR" altLang="el-GR" b="1" smtClean="0"/>
              <a:t>Συσκευασία</a:t>
            </a:r>
            <a:r>
              <a:rPr lang="el-GR" altLang="el-GR" smtClean="0"/>
              <a:t> (σε δοχεία με βάση το βάρος σε </a:t>
            </a:r>
            <a:r>
              <a:rPr lang="en-US" altLang="el-GR" smtClean="0"/>
              <a:t>kg</a:t>
            </a:r>
            <a:r>
              <a:rPr lang="el-GR" altLang="el-GR" smtClean="0"/>
              <a:t>, ή με βάση τον όγκο σε </a:t>
            </a:r>
            <a:r>
              <a:rPr lang="en-US" altLang="el-GR" smtClean="0"/>
              <a:t>L</a:t>
            </a:r>
            <a:r>
              <a:rPr lang="el-GR" altLang="el-GR" smtClean="0"/>
              <a:t>).</a:t>
            </a:r>
          </a:p>
          <a:p>
            <a:r>
              <a:rPr lang="el-GR" altLang="el-GR" b="1" smtClean="0"/>
              <a:t>Σήμανση</a:t>
            </a:r>
            <a:r>
              <a:rPr lang="el-GR" altLang="el-GR" smtClean="0"/>
              <a:t> και ετικέτες με όλες τις απαραίτητες πληροφορίες.</a:t>
            </a:r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A0DBBE-7677-4E3B-B92F-695D0AE9E88D}" type="slidenum">
              <a:rPr lang="el-GR" altLang="el-GR">
                <a:solidFill>
                  <a:srgbClr val="000000"/>
                </a:solidFill>
              </a:rPr>
              <a:pPr/>
              <a:t>11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z="4400" smtClean="0"/>
              <a:t>Βιβλιογραφία </a:t>
            </a:r>
          </a:p>
        </p:txBody>
      </p:sp>
      <p:sp>
        <p:nvSpPr>
          <p:cNvPr id="38914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Σημειώσεις για το εργαστήριο «Μελάνια», Στ. Θεοχάρη, Σ.Γ.Τ.Κ.Σ., ΤΕΙ Αθήνας, 2008.</a:t>
            </a:r>
          </a:p>
          <a:p>
            <a:r>
              <a:rPr lang="el-GR" altLang="el-GR" smtClean="0"/>
              <a:t>Μελάνια και καλυπτικά εκτυπώσεων, </a:t>
            </a:r>
            <a:r>
              <a:rPr lang="en-GB" altLang="el-GR" smtClean="0"/>
              <a:t>Thompson</a:t>
            </a:r>
            <a:r>
              <a:rPr lang="el-GR" altLang="el-GR" smtClean="0"/>
              <a:t>, </a:t>
            </a:r>
            <a:r>
              <a:rPr lang="en-GB" altLang="el-GR" smtClean="0"/>
              <a:t>B</a:t>
            </a:r>
            <a:r>
              <a:rPr lang="el-GR" altLang="el-GR" smtClean="0"/>
              <a:t>, Εκδ. ΙΩΝ, 1998.</a:t>
            </a:r>
          </a:p>
          <a:p>
            <a:r>
              <a:rPr lang="el-GR" altLang="el-GR" smtClean="0"/>
              <a:t>Μελάνια Εκτυπώσεων, </a:t>
            </a:r>
            <a:r>
              <a:rPr lang="en-US" altLang="el-GR" smtClean="0"/>
              <a:t>Todd R</a:t>
            </a:r>
            <a:r>
              <a:rPr lang="el-GR" altLang="el-GR" smtClean="0"/>
              <a:t>., Εκδ. ΙΩΝ, 1999.</a:t>
            </a:r>
          </a:p>
          <a:p>
            <a:r>
              <a:rPr lang="el-GR" altLang="el-GR" smtClean="0"/>
              <a:t>Εργαστηριακές ασκήσεις Υλικών ΙΙ, Σ.Γ.Τ.Κ.Σ., Τ.Ε.Ι. Αθήνας, Ειρ. Στρατή, Αθήνα 1997.</a:t>
            </a:r>
          </a:p>
          <a:p>
            <a:r>
              <a:rPr lang="el-GR" altLang="el-GR" smtClean="0"/>
              <a:t>Σημειώσεις Μελάνια – Φωτοευαπαθείς ενώσεις, Π. Παπαδάκου, ΤΕΙ Αθήνας, 2007.</a:t>
            </a:r>
          </a:p>
        </p:txBody>
      </p:sp>
      <p:sp>
        <p:nvSpPr>
          <p:cNvPr id="3891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08945A-2CA8-4108-8371-B0BA155C0674}" type="slidenum">
              <a:rPr lang="el-GR" altLang="el-GR">
                <a:solidFill>
                  <a:srgbClr val="000000"/>
                </a:solidFill>
              </a:rPr>
              <a:pPr/>
              <a:t>12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mtClean="0"/>
              <a:t>Τέλος Ενότητας</a:t>
            </a:r>
          </a:p>
        </p:txBody>
      </p:sp>
      <p:sp>
        <p:nvSpPr>
          <p:cNvPr id="3993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  <p:grpSp>
        <p:nvGrpSpPr>
          <p:cNvPr id="39939" name="Ομάδα 8"/>
          <p:cNvGrpSpPr>
            <a:grpSpLocks/>
          </p:cNvGrpSpPr>
          <p:nvPr/>
        </p:nvGrpSpPr>
        <p:grpSpPr bwMode="auto">
          <a:xfrm>
            <a:off x="1766888" y="5930900"/>
            <a:ext cx="5829300" cy="768350"/>
            <a:chOff x="1767633" y="5931169"/>
            <a:chExt cx="5828703" cy="768532"/>
          </a:xfrm>
        </p:grpSpPr>
        <p:pic>
          <p:nvPicPr>
            <p:cNvPr id="3994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1" name="Picture 2" descr="C:\Users\alex\Desktop\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>
              <a:fillRect/>
            </a:stretch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z="4400" smtClean="0"/>
              <a:t>Σημειώματα</a:t>
            </a:r>
          </a:p>
        </p:txBody>
      </p:sp>
      <p:sp>
        <p:nvSpPr>
          <p:cNvPr id="41986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«Μελάνια και </a:t>
            </a:r>
            <a:r>
              <a:rPr lang="el-GR" sz="2000" dirty="0" err="1"/>
              <a:t>επικαλυπτικά</a:t>
            </a:r>
            <a:r>
              <a:rPr lang="el-GR" sz="2000" dirty="0"/>
              <a:t> </a:t>
            </a:r>
            <a:r>
              <a:rPr lang="el-GR" sz="2000" dirty="0" smtClean="0"/>
              <a:t>(Ε). Ενότητα 1</a:t>
            </a:r>
            <a:r>
              <a:rPr lang="en-US" sz="2000" dirty="0" smtClean="0"/>
              <a:t>:</a:t>
            </a:r>
            <a:r>
              <a:rPr lang="el-GR" sz="2000" dirty="0"/>
              <a:t> Εισαγωγή στο Εργαστήριο Μελάνια &amp; </a:t>
            </a:r>
            <a:r>
              <a:rPr lang="el-GR" sz="2000" dirty="0" err="1"/>
              <a:t>Επικαλυπτικά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87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5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z="4400" smtClean="0"/>
              <a:t>Στόχος ενότητας</a:t>
            </a:r>
          </a:p>
        </p:txBody>
      </p:sp>
      <p:sp>
        <p:nvSpPr>
          <p:cNvPr id="27650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681537"/>
          </a:xfrm>
        </p:spPr>
        <p:txBody>
          <a:bodyPr/>
          <a:lstStyle/>
          <a:p>
            <a:r>
              <a:rPr lang="el-GR" altLang="el-GR" smtClean="0"/>
              <a:t>Στόχος της  ενότητας είναι η κατανόηση της σύστασης ενός εκτυπωτικού μελανιού και του τρόπου παρασκευής του, που είναι η βάση για το σύνολο των εργαστηριακών μαθημάτων που ακολουθούν. </a:t>
            </a:r>
          </a:p>
          <a:p>
            <a:endParaRPr lang="el-GR" altLang="el-GR" smtClean="0"/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A2AC98-E322-4FEE-A62C-F74F1532D648}" type="slidenum">
              <a:rPr lang="el-GR" altLang="el-GR">
                <a:solidFill>
                  <a:srgbClr val="000000"/>
                </a:solidFill>
              </a:rPr>
              <a:pPr/>
              <a:t>1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Χρηματοδότηση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el-GR" sz="2000" smtClean="0"/>
              <a:t>Το παρόν εκπαιδευτικό υλικό έχει αναπτυχθεί στ</a:t>
            </a:r>
            <a:r>
              <a:rPr lang="en-US" altLang="el-GR" sz="2000" smtClean="0"/>
              <a:t>o</a:t>
            </a:r>
            <a:r>
              <a:rPr lang="el-GR" altLang="el-GR" sz="2000" smtClean="0"/>
              <a:t> πλαίσι</a:t>
            </a:r>
            <a:r>
              <a:rPr lang="en-US" altLang="el-GR" sz="2000" smtClean="0"/>
              <a:t>o</a:t>
            </a:r>
            <a:r>
              <a:rPr lang="el-GR" altLang="el-GR" sz="2000" smtClean="0"/>
              <a:t> του εκπαιδευτικού έργου του διδάσκοντα.</a:t>
            </a:r>
            <a:endParaRPr lang="en-US" altLang="el-GR" sz="2000" smtClean="0"/>
          </a:p>
          <a:p>
            <a:r>
              <a:rPr lang="el-GR" altLang="el-GR" sz="2000" smtClean="0"/>
              <a:t>Το έργο «</a:t>
            </a:r>
            <a:r>
              <a:rPr lang="el-GR" altLang="el-GR" sz="2000" b="1" smtClean="0"/>
              <a:t>Ανοικτά Ακαδημαϊκά Μαθήματα στο ΤΕΙ Αθηνών</a:t>
            </a:r>
            <a:r>
              <a:rPr lang="el-GR" altLang="el-GR" sz="2000" smtClean="0"/>
              <a:t>» έχει χρηματοδοτήσει μόνο την αναδιαμόρφωση του εκπαιδευτικού υλικού. </a:t>
            </a:r>
            <a:endParaRPr lang="en-US" altLang="el-GR" sz="2000" smtClean="0"/>
          </a:p>
          <a:p>
            <a:r>
              <a:rPr lang="el-GR" altLang="el-GR" sz="20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0179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z="4400" smtClean="0"/>
              <a:t>Σύσταση μελανιών εκτύπωσης</a:t>
            </a:r>
          </a:p>
        </p:txBody>
      </p:sp>
      <p:sp>
        <p:nvSpPr>
          <p:cNvPr id="28674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681537"/>
          </a:xfrm>
        </p:spPr>
        <p:txBody>
          <a:bodyPr/>
          <a:lstStyle/>
          <a:p>
            <a:r>
              <a:rPr lang="el-GR" altLang="el-GR" smtClean="0"/>
              <a:t>Τα εκτυπωτικά μελάνια αποτελούνται από δύο βασικά μέρη: το </a:t>
            </a:r>
            <a:r>
              <a:rPr lang="el-GR" altLang="el-GR" b="1" smtClean="0"/>
              <a:t>χρώμα</a:t>
            </a:r>
            <a:r>
              <a:rPr lang="el-GR" altLang="el-GR" smtClean="0"/>
              <a:t> και τον </a:t>
            </a:r>
            <a:r>
              <a:rPr lang="el-GR" altLang="el-GR" b="1" smtClean="0"/>
              <a:t>φορέα του χρώματος. </a:t>
            </a:r>
            <a:endParaRPr lang="el-GR" altLang="el-GR" smtClean="0"/>
          </a:p>
          <a:p>
            <a:endParaRPr lang="el-GR" altLang="el-GR" smtClean="0"/>
          </a:p>
        </p:txBody>
      </p:sp>
      <p:sp>
        <p:nvSpPr>
          <p:cNvPr id="2867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105EC0-6F11-424D-AA21-27C341B3F13B}" type="slidenum">
              <a:rPr lang="el-GR" altLang="el-GR">
                <a:solidFill>
                  <a:srgbClr val="000000"/>
                </a:solidFill>
              </a:rPr>
              <a:pPr/>
              <a:t>2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z="4400" smtClean="0"/>
              <a:t>Χρώμα</a:t>
            </a:r>
          </a:p>
        </p:txBody>
      </p:sp>
      <p:sp>
        <p:nvSpPr>
          <p:cNvPr id="29698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681537"/>
          </a:xfrm>
        </p:spPr>
        <p:txBody>
          <a:bodyPr/>
          <a:lstStyle/>
          <a:p>
            <a:r>
              <a:rPr lang="el-GR" altLang="el-GR" smtClean="0"/>
              <a:t>Το </a:t>
            </a:r>
            <a:r>
              <a:rPr lang="el-GR" altLang="el-GR" b="1" smtClean="0"/>
              <a:t>χρώμα</a:t>
            </a:r>
            <a:r>
              <a:rPr lang="el-GR" altLang="el-GR" smtClean="0"/>
              <a:t>, δηλαδή η χρωστική ύλη (</a:t>
            </a:r>
            <a:r>
              <a:rPr lang="en-US" altLang="el-GR" smtClean="0"/>
              <a:t>colourant</a:t>
            </a:r>
            <a:r>
              <a:rPr lang="el-GR" altLang="el-GR" smtClean="0"/>
              <a:t>) μπορεί να είναι μια </a:t>
            </a:r>
            <a:r>
              <a:rPr lang="el-GR" altLang="el-GR" b="1" smtClean="0"/>
              <a:t>χρωστική </a:t>
            </a:r>
            <a:r>
              <a:rPr lang="el-GR" altLang="el-GR" smtClean="0"/>
              <a:t>(βαφή</a:t>
            </a:r>
            <a:r>
              <a:rPr lang="en-US" altLang="el-GR" smtClean="0"/>
              <a:t> - dye</a:t>
            </a:r>
            <a:r>
              <a:rPr lang="el-GR" altLang="el-GR" smtClean="0"/>
              <a:t>) ή ένα </a:t>
            </a:r>
            <a:r>
              <a:rPr lang="el-GR" altLang="el-GR" b="1" smtClean="0"/>
              <a:t>πιγμέντο </a:t>
            </a:r>
            <a:r>
              <a:rPr lang="el-GR" altLang="el-GR" smtClean="0"/>
              <a:t>(</a:t>
            </a:r>
            <a:r>
              <a:rPr lang="en-US" altLang="el-GR" smtClean="0"/>
              <a:t>pigment</a:t>
            </a:r>
            <a:r>
              <a:rPr lang="el-GR" altLang="el-GR" smtClean="0"/>
              <a:t>).</a:t>
            </a:r>
          </a:p>
          <a:p>
            <a:r>
              <a:rPr lang="el-GR" altLang="el-GR" smtClean="0"/>
              <a:t>Το χρώμα μπορεί να είναι </a:t>
            </a:r>
            <a:r>
              <a:rPr lang="el-GR" altLang="el-GR" b="1" smtClean="0"/>
              <a:t>οργανικής </a:t>
            </a:r>
            <a:r>
              <a:rPr lang="el-GR" altLang="el-GR" smtClean="0"/>
              <a:t>ή</a:t>
            </a:r>
            <a:r>
              <a:rPr lang="el-GR" altLang="el-GR" b="1" smtClean="0"/>
              <a:t> ανόργανης </a:t>
            </a:r>
            <a:r>
              <a:rPr lang="el-GR" altLang="el-GR" smtClean="0"/>
              <a:t>προέλευσης.</a:t>
            </a:r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20B93C-2650-471B-AA21-9CC396F8EAE4}" type="slidenum">
              <a:rPr lang="el-GR" altLang="el-GR">
                <a:solidFill>
                  <a:srgbClr val="000000"/>
                </a:solidFill>
              </a:rPr>
              <a:pPr/>
              <a:t>3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z="4400" smtClean="0"/>
              <a:t>Φορέας χρώματος</a:t>
            </a:r>
          </a:p>
        </p:txBody>
      </p:sp>
      <p:sp>
        <p:nvSpPr>
          <p:cNvPr id="30722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897437"/>
          </a:xfrm>
        </p:spPr>
        <p:txBody>
          <a:bodyPr/>
          <a:lstStyle/>
          <a:p>
            <a:r>
              <a:rPr lang="el-GR" altLang="el-GR" smtClean="0"/>
              <a:t>Ο </a:t>
            </a:r>
            <a:r>
              <a:rPr lang="el-GR" altLang="el-GR" b="1" smtClean="0"/>
              <a:t>φορέας του χρώματος</a:t>
            </a:r>
            <a:r>
              <a:rPr lang="el-GR" altLang="el-GR" smtClean="0"/>
              <a:t> είναι ένα υγρό (ρευστό) μέσα στο οποίο </a:t>
            </a:r>
            <a:r>
              <a:rPr lang="el-GR" altLang="el-GR" b="1" smtClean="0"/>
              <a:t>διασπείρεται</a:t>
            </a:r>
            <a:r>
              <a:rPr lang="el-GR" altLang="el-GR" smtClean="0"/>
              <a:t> το χρώμα και στη συνέχεια, με την βοήθειά του </a:t>
            </a:r>
            <a:r>
              <a:rPr lang="el-GR" altLang="el-GR" b="1" smtClean="0"/>
              <a:t>μεταφέρεται</a:t>
            </a:r>
            <a:r>
              <a:rPr lang="el-GR" altLang="el-GR" smtClean="0"/>
              <a:t> στην εκτυπωτική μηχανή και από εκεί στο έντυπο ή γενικά στο υπόστρωμα. </a:t>
            </a:r>
          </a:p>
          <a:p>
            <a:r>
              <a:rPr lang="el-GR" altLang="el-GR" smtClean="0"/>
              <a:t>Ο φορέας παίζει, επίσης, το ρόλο του </a:t>
            </a:r>
            <a:r>
              <a:rPr lang="el-GR" altLang="el-GR" b="1" smtClean="0"/>
              <a:t>συνδετικού μέσου,</a:t>
            </a:r>
            <a:r>
              <a:rPr lang="el-GR" altLang="el-GR" smtClean="0"/>
              <a:t> γιατί συγκολλά και</a:t>
            </a:r>
            <a:r>
              <a:rPr lang="el-GR" altLang="el-GR" smtClean="0">
                <a:latin typeface="Arial" charset="0"/>
              </a:rPr>
              <a:t> </a:t>
            </a:r>
            <a:r>
              <a:rPr lang="el-GR" altLang="el-GR" smtClean="0"/>
              <a:t>συγκρατεί το χρώμα επάνω στο εκτυπωμένο έντυπο (υπόστρωμα), δίνοντας ταυτόχρονα και άλλες ιδιότητες στο μελάνι (στιλπνότητα, αντοχές κτλ).</a:t>
            </a:r>
          </a:p>
          <a:p>
            <a:pPr>
              <a:buFont typeface="Arial" charset="0"/>
              <a:buNone/>
            </a:pPr>
            <a:r>
              <a:rPr lang="el-GR" altLang="el-GR" smtClean="0"/>
              <a:t> </a:t>
            </a:r>
          </a:p>
        </p:txBody>
      </p:sp>
      <p:sp>
        <p:nvSpPr>
          <p:cNvPr id="3072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3BAC44-045B-4211-B058-E2E9A8FDAB9A}" type="slidenum">
              <a:rPr lang="el-GR" altLang="el-GR">
                <a:solidFill>
                  <a:srgbClr val="000000"/>
                </a:solidFill>
              </a:rPr>
              <a:pPr/>
              <a:t>4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z="4400" smtClean="0"/>
              <a:t>Σύσταση φορέα χρώματος</a:t>
            </a:r>
          </a:p>
        </p:txBody>
      </p:sp>
      <p:sp>
        <p:nvSpPr>
          <p:cNvPr id="31746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968875"/>
          </a:xfrm>
        </p:spPr>
        <p:txBody>
          <a:bodyPr/>
          <a:lstStyle/>
          <a:p>
            <a:r>
              <a:rPr lang="el-GR" altLang="el-GR" smtClean="0"/>
              <a:t>Ο</a:t>
            </a:r>
            <a:r>
              <a:rPr lang="el-GR" altLang="el-GR" b="1" smtClean="0"/>
              <a:t> φορέας</a:t>
            </a:r>
            <a:r>
              <a:rPr lang="el-GR" altLang="el-GR" smtClean="0"/>
              <a:t> περιέχει συνήθως έναν ή περισσότερους </a:t>
            </a:r>
            <a:r>
              <a:rPr lang="el-GR" altLang="el-GR" b="1" smtClean="0"/>
              <a:t>διαλύτες</a:t>
            </a:r>
            <a:r>
              <a:rPr lang="el-GR" altLang="el-GR" smtClean="0"/>
              <a:t>, που διαλύουν το κατάλληλο </a:t>
            </a:r>
            <a:r>
              <a:rPr lang="el-GR" altLang="el-GR" b="1" smtClean="0"/>
              <a:t>συνδετικό</a:t>
            </a:r>
            <a:r>
              <a:rPr lang="el-GR" altLang="el-GR" smtClean="0"/>
              <a:t>. </a:t>
            </a:r>
          </a:p>
          <a:p>
            <a:r>
              <a:rPr lang="el-GR" altLang="el-GR" b="1" smtClean="0"/>
              <a:t>Ο διαλύτης </a:t>
            </a:r>
            <a:r>
              <a:rPr lang="el-GR" altLang="el-GR" smtClean="0"/>
              <a:t>δίνει ευκινησία στον φορέα, χρειάζεται μόνο μέχρι να σχηματιστεί το φιλμ του μελανιού και μετά απομακρύνεται (απορρόφηση, εξάτμιση). </a:t>
            </a:r>
          </a:p>
          <a:p>
            <a:r>
              <a:rPr lang="el-GR" altLang="el-GR" b="1" smtClean="0"/>
              <a:t>Το συνδετικό</a:t>
            </a:r>
            <a:r>
              <a:rPr lang="el-GR" altLang="el-GR" smtClean="0"/>
              <a:t> είναι συνήθως μια ή περισσότερες </a:t>
            </a:r>
            <a:r>
              <a:rPr lang="el-GR" altLang="el-GR" b="1" smtClean="0"/>
              <a:t>ρητίνες </a:t>
            </a:r>
            <a:r>
              <a:rPr lang="el-GR" altLang="el-GR" smtClean="0"/>
              <a:t> και αποτελεί το μη πτητικό μέρος του φορέα, που συγκρατεί τα σωματίδια του χρώματος σε ένα σταθερό φιλμ. </a:t>
            </a:r>
          </a:p>
          <a:p>
            <a:pPr>
              <a:buFont typeface="Arial" charset="0"/>
              <a:buNone/>
            </a:pPr>
            <a:endParaRPr lang="el-GR" altLang="el-GR" smtClean="0"/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1F2FDD-0E98-4670-B408-8BD8ECC0D61B}" type="slidenum">
              <a:rPr lang="el-GR" altLang="el-GR">
                <a:solidFill>
                  <a:srgbClr val="000000"/>
                </a:solidFill>
              </a:rPr>
              <a:pPr/>
              <a:t>5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z="4400" smtClean="0"/>
              <a:t>Ρητίνη</a:t>
            </a:r>
          </a:p>
        </p:txBody>
      </p:sp>
      <p:sp>
        <p:nvSpPr>
          <p:cNvPr id="32770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968875"/>
          </a:xfrm>
        </p:spPr>
        <p:txBody>
          <a:bodyPr/>
          <a:lstStyle/>
          <a:p>
            <a:r>
              <a:rPr lang="el-GR" altLang="el-GR" b="1" smtClean="0"/>
              <a:t>Η ρητίνη</a:t>
            </a:r>
            <a:r>
              <a:rPr lang="el-GR" altLang="el-GR" smtClean="0"/>
              <a:t> είναι ένα μη κρυσταλλικό (άμορφο - υαλώδες) οργανικό υλικό, στερεό ή υγρό (ρευστό), γενικά αδιάλυτο στο νερό και διαλυτό σε οργανικούς διαλύτες. </a:t>
            </a:r>
          </a:p>
          <a:p>
            <a:r>
              <a:rPr lang="el-GR" altLang="el-GR" smtClean="0"/>
              <a:t>Ωστόσο, υπάρχουν και υδατοδιαλυτές ρητίνες, που χρησιμοποιούνται στα μελάνια υδατικής βάσης.</a:t>
            </a:r>
          </a:p>
          <a:p>
            <a:pPr>
              <a:buFont typeface="Arial" charset="0"/>
              <a:buNone/>
            </a:pPr>
            <a:endParaRPr lang="el-GR" altLang="el-GR" smtClean="0"/>
          </a:p>
          <a:p>
            <a:pPr>
              <a:buFont typeface="Arial" charset="0"/>
              <a:buNone/>
            </a:pPr>
            <a:r>
              <a:rPr lang="el-GR" altLang="el-GR" smtClean="0"/>
              <a:t> </a:t>
            </a:r>
          </a:p>
        </p:txBody>
      </p:sp>
      <p:sp>
        <p:nvSpPr>
          <p:cNvPr id="3277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F1E961-7A4E-431F-B3CA-583F25F52F2D}" type="slidenum">
              <a:rPr lang="el-GR" altLang="el-GR">
                <a:solidFill>
                  <a:srgbClr val="000000"/>
                </a:solidFill>
              </a:rPr>
              <a:pPr/>
              <a:t>6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z="4400" smtClean="0"/>
              <a:t>Συστατικά φορέα χρώματος</a:t>
            </a:r>
          </a:p>
        </p:txBody>
      </p:sp>
      <p:sp>
        <p:nvSpPr>
          <p:cNvPr id="33794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968875"/>
          </a:xfrm>
        </p:spPr>
        <p:txBody>
          <a:bodyPr/>
          <a:lstStyle/>
          <a:p>
            <a:r>
              <a:rPr lang="el-GR" altLang="el-GR" smtClean="0"/>
              <a:t>Γενικά, ο φορέας ενός μελανιού μπορεί να περιέχει οποιοδήποτε από τα ακόλουθα συστατικά (και όχι απαραίτητα όλα), ανάλογα με τον μηχανισμό ξήρανσής του: ρητίνες, έλαια, διαλύτες και πρόσθετα, όπως πλαστικοποιητές, ξηραντικά, φωτοεκκινητές (για ξήρανση με ακτινοβολία </a:t>
            </a:r>
            <a:r>
              <a:rPr lang="en-US" altLang="el-GR" smtClean="0"/>
              <a:t>UV</a:t>
            </a:r>
            <a:r>
              <a:rPr lang="el-GR" altLang="el-GR" smtClean="0"/>
              <a:t>), μονομερή, προπολυμερή και ολιγομερή (για τα μελάνια </a:t>
            </a:r>
            <a:r>
              <a:rPr lang="en-US" altLang="el-GR" smtClean="0"/>
              <a:t>UV</a:t>
            </a:r>
            <a:r>
              <a:rPr lang="el-GR" altLang="el-GR" smtClean="0"/>
              <a:t>), κτλ.</a:t>
            </a:r>
          </a:p>
          <a:p>
            <a:pPr>
              <a:buFont typeface="Arial" charset="0"/>
              <a:buNone/>
            </a:pPr>
            <a:r>
              <a:rPr lang="el-GR" altLang="el-GR" smtClean="0"/>
              <a:t> </a:t>
            </a:r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20B394-F24E-485C-AFE1-F7ED729B6485}" type="slidenum">
              <a:rPr lang="el-GR" altLang="el-GR">
                <a:solidFill>
                  <a:srgbClr val="000000"/>
                </a:solidFill>
              </a:rPr>
              <a:pPr/>
              <a:t>7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mtClean="0"/>
              <a:t>Στάδια παρασκευής μελανιών </a:t>
            </a:r>
            <a:r>
              <a:rPr lang="el-GR" altLang="el-GR" sz="3200" b="0" smtClean="0"/>
              <a:t>(1 από 4) </a:t>
            </a:r>
          </a:p>
        </p:txBody>
      </p:sp>
      <p:sp>
        <p:nvSpPr>
          <p:cNvPr id="34818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824412"/>
          </a:xfrm>
        </p:spPr>
        <p:txBody>
          <a:bodyPr/>
          <a:lstStyle/>
          <a:p>
            <a:r>
              <a:rPr lang="el-GR" altLang="el-GR" smtClean="0"/>
              <a:t>Σε </a:t>
            </a:r>
            <a:r>
              <a:rPr lang="el-GR" altLang="el-GR" b="1" smtClean="0"/>
              <a:t>πρώτο</a:t>
            </a:r>
            <a:r>
              <a:rPr lang="el-GR" altLang="el-GR" smtClean="0"/>
              <a:t> στάδιο γίνεται </a:t>
            </a:r>
            <a:r>
              <a:rPr lang="el-GR" altLang="el-GR" b="1" smtClean="0"/>
              <a:t>η παραγωγή του βερνικιού</a:t>
            </a:r>
            <a:r>
              <a:rPr lang="el-GR" altLang="el-GR" smtClean="0"/>
              <a:t> (δηλαδή η ανάμειξη του διαλύτη ή των διαλυτών με τη ρητίνη ή τις ρητίνες με ισχυρή ανάδευση, ώστε τελικά, να σχηματιστεί ένα υποκίτρινο παχύρρευστο υγρό, το βερνίκι).</a:t>
            </a:r>
          </a:p>
          <a:p>
            <a:pPr>
              <a:buFont typeface="Arial" charset="0"/>
              <a:buNone/>
            </a:pPr>
            <a:endParaRPr lang="el-GR" altLang="el-GR" smtClean="0"/>
          </a:p>
        </p:txBody>
      </p:sp>
      <p:sp>
        <p:nvSpPr>
          <p:cNvPr id="3481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C58AAD-56D7-4F00-ADC5-6D538B195801}" type="slidenum">
              <a:rPr lang="el-GR" altLang="el-GR">
                <a:solidFill>
                  <a:srgbClr val="000000"/>
                </a:solidFill>
              </a:rPr>
              <a:pPr/>
              <a:t>8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be8e82b495d9776b3dde2f3faff4dff7cfa5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31</TotalTime>
  <Words>1289</Words>
  <Application>Microsoft Office PowerPoint</Application>
  <PresentationFormat>Προβολή στην οθόνη (4:3)</PresentationFormat>
  <Paragraphs>120</Paragraphs>
  <Slides>20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2" baseType="lpstr">
      <vt:lpstr>OC_template_updated</vt:lpstr>
      <vt:lpstr>1_OC_template_updated</vt:lpstr>
      <vt:lpstr>Μελάνια και επικαλυπτικά (Ε)</vt:lpstr>
      <vt:lpstr>Στόχος ενότητας</vt:lpstr>
      <vt:lpstr>Σύσταση μελανιών εκτύπωσης</vt:lpstr>
      <vt:lpstr>Χρώμα</vt:lpstr>
      <vt:lpstr>Φορέας χρώματος</vt:lpstr>
      <vt:lpstr>Σύσταση φορέα χρώματος</vt:lpstr>
      <vt:lpstr>Ρητίνη</vt:lpstr>
      <vt:lpstr>Συστατικά φορέα χρώματος</vt:lpstr>
      <vt:lpstr>Στάδια παρασκευής μελανιών (1 από 4) </vt:lpstr>
      <vt:lpstr>Στάδια παρασκευής μελανιών (2 από 4) </vt:lpstr>
      <vt:lpstr>Στάδια παρασκευής μελανιών (3 από 4) </vt:lpstr>
      <vt:lpstr>Στάδια παρασκευής μελανιών (4 από 4) 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Μελάνια και επικαλυπτικά (Ε)</dc:title>
  <dc:creator>opencourses@teiath.gr</dc:creator>
  <cp:lastModifiedBy>fkaram2</cp:lastModifiedBy>
  <cp:revision>11</cp:revision>
  <dcterms:created xsi:type="dcterms:W3CDTF">2014-09-26T07:05:38Z</dcterms:created>
  <dcterms:modified xsi:type="dcterms:W3CDTF">2015-07-02T07:06:29Z</dcterms:modified>
</cp:coreProperties>
</file>