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8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5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5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9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4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8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illy_M" TargetMode="External"/><Relationship Id="rId4" Type="http://schemas.openxmlformats.org/officeDocument/2006/relationships/hyperlink" Target="http://commons.wikimedia.org/wiki/File:PH_strips-different_rang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poladore" TargetMode="External"/><Relationship Id="rId3" Type="http://schemas.openxmlformats.org/officeDocument/2006/relationships/hyperlink" Target="http://commons.wikimedia.org/wiki/File:Ph-meter_hanna_hg.jpg" TargetMode="External"/><Relationship Id="rId7" Type="http://schemas.openxmlformats.org/officeDocument/2006/relationships/hyperlink" Target="http://commons.wikimedia.org/wiki/File:PH_mete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Hgrobe" TargetMode="External"/><Relationship Id="rId9" Type="http://schemas.openxmlformats.org/officeDocument/2006/relationships/hyperlink" Target="http://creativecommons.org/licenses/by-sa/2.5/deed.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Hidodu&amp;action=edit&amp;redlink=1" TargetMode="External"/><Relationship Id="rId4" Type="http://schemas.openxmlformats.org/officeDocument/2006/relationships/hyperlink" Target="http://commons.wikimedia.org/wiki/File:Glass_electrode_scheme-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oulkeeper" TargetMode="External"/><Relationship Id="rId3" Type="http://schemas.openxmlformats.org/officeDocument/2006/relationships/hyperlink" Target="http://commons.wikimedia.org/wiki/File:Ph-meter_hanna_hg.jpg" TargetMode="External"/><Relationship Id="rId7" Type="http://schemas.openxmlformats.org/officeDocument/2006/relationships/hyperlink" Target="http://commons.wikimedia.org/wiki/File:PH-met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Hgrob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acopo_Werther" TargetMode="External"/><Relationship Id="rId3" Type="http://schemas.openxmlformats.org/officeDocument/2006/relationships/hyperlink" Target="http://commons.wikimedia.org/wiki/File:PH_reading_of_diluted_wine_sample_during_a_titration_assay.JPG" TargetMode="External"/><Relationship Id="rId7" Type="http://schemas.openxmlformats.org/officeDocument/2006/relationships/hyperlink" Target="http://commons.wikimedia.org/wiki/File:Hanna_HI_8314_membrane_pH_mete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Agne27" TargetMode="External"/><Relationship Id="rId9" Type="http://schemas.openxmlformats.org/officeDocument/2006/relationships/hyperlink" Target="http://creativecommons.org/licenses/by-sa/2.0/deed.en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132657"/>
          </a:xfrm>
        </p:spPr>
        <p:txBody>
          <a:bodyPr>
            <a:normAutofit lnSpcReduction="10000"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l-GR" sz="2600" b="1" dirty="0" smtClean="0">
                <a:solidFill>
                  <a:prstClr val="black"/>
                </a:solidFill>
              </a:rPr>
              <a:t>11</a:t>
            </a:r>
            <a:r>
              <a:rPr lang="el-GR" sz="2600" dirty="0" smtClean="0">
                <a:solidFill>
                  <a:prstClr val="black"/>
                </a:solidFill>
              </a:rPr>
              <a:t>: </a:t>
            </a:r>
            <a:r>
              <a:rPr lang="el-GR" altLang="el-GR" sz="2600" dirty="0"/>
              <a:t>Μέτρηση του </a:t>
            </a:r>
            <a:r>
              <a:rPr lang="el-GR" altLang="el-GR" sz="2600" dirty="0" err="1"/>
              <a:t>pH</a:t>
            </a:r>
            <a:r>
              <a:rPr lang="el-GR" altLang="el-GR" sz="2600" dirty="0"/>
              <a:t> υδατικών διαλυμάτων </a:t>
            </a:r>
          </a:p>
          <a:p>
            <a:r>
              <a:rPr lang="el-GR" altLang="el-GR" sz="2600" dirty="0"/>
              <a:t>(Εφαρμογή: Μέτρηση </a:t>
            </a:r>
            <a:r>
              <a:rPr lang="el-GR" altLang="el-GR" sz="2600" dirty="0" err="1"/>
              <a:t>pH</a:t>
            </a:r>
            <a:r>
              <a:rPr lang="el-GR" altLang="el-GR" sz="2600" dirty="0"/>
              <a:t> χαρτιού)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Δείκτες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19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Συμβολίζουμε ως ΗΔ ένα ασθενές οξύ-δείκτη και γράφουμε την διάστασή του</a:t>
            </a:r>
            <a:r>
              <a:rPr lang="el-GR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20771" y="2884067"/>
                <a:ext cx="2479910" cy="430887"/>
              </a:xfrm>
              <a:prstGeom prst="rect">
                <a:avLst/>
              </a:prstGeom>
              <a:noFill/>
              <a:ln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ΗΔ</m:t>
                      </m:r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771" y="2884067"/>
                <a:ext cx="2479910" cy="43088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2987824" y="3358153"/>
            <a:ext cx="1321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200" b="1" dirty="0">
                <a:solidFill>
                  <a:prstClr val="black"/>
                </a:solidFill>
                <a:latin typeface="Calibri"/>
                <a:cs typeface="Arial" charset="0"/>
              </a:rPr>
              <a:t>χρώμα 1 </a:t>
            </a:r>
            <a:endParaRPr lang="el-GR" sz="2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99992" y="3358153"/>
            <a:ext cx="13214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sz="2200" b="1" dirty="0">
                <a:solidFill>
                  <a:prstClr val="black"/>
                </a:solidFill>
                <a:latin typeface="Calibri"/>
                <a:cs typeface="Arial" charset="0"/>
              </a:rPr>
              <a:t>χρώμα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  <a:cs typeface="Arial" charset="0"/>
              </a:rPr>
              <a:t>2 </a:t>
            </a:r>
            <a:endParaRPr lang="el-GR" sz="2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Δείκτες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</a:pPr>
            <a:r>
              <a:rPr lang="el-GR" dirty="0"/>
              <a:t>Σε </a:t>
            </a:r>
            <a:r>
              <a:rPr lang="el-GR" b="1" dirty="0"/>
              <a:t>όξινο περιβάλλον </a:t>
            </a:r>
            <a:r>
              <a:rPr lang="el-GR" dirty="0"/>
              <a:t>η παρουσία Η</a:t>
            </a:r>
            <a:r>
              <a:rPr lang="el-GR" baseline="30000" dirty="0"/>
              <a:t>+</a:t>
            </a:r>
            <a:r>
              <a:rPr lang="el-GR" dirty="0"/>
              <a:t> προκαλεί σύμφωνα με την αρχή του </a:t>
            </a:r>
            <a:r>
              <a:rPr lang="el-GR" dirty="0" err="1"/>
              <a:t>Le</a:t>
            </a:r>
            <a:r>
              <a:rPr lang="el-GR" dirty="0"/>
              <a:t> </a:t>
            </a:r>
            <a:r>
              <a:rPr lang="el-GR" dirty="0" err="1"/>
              <a:t>Chatelier</a:t>
            </a:r>
            <a:r>
              <a:rPr lang="el-GR" dirty="0"/>
              <a:t> μετατόπιση της ισορροπίας προς τα αριστερά, οπότε επικρατεί το χρώμα 1. </a:t>
            </a:r>
          </a:p>
          <a:p>
            <a:pPr algn="just">
              <a:lnSpc>
                <a:spcPct val="114000"/>
              </a:lnSpc>
            </a:pPr>
            <a:r>
              <a:rPr lang="el-GR" dirty="0"/>
              <a:t>Σε </a:t>
            </a:r>
            <a:r>
              <a:rPr lang="el-GR" b="1" dirty="0"/>
              <a:t>βασικό περιβάλλον </a:t>
            </a:r>
            <a:r>
              <a:rPr lang="el-GR" dirty="0"/>
              <a:t>τα Η</a:t>
            </a:r>
            <a:r>
              <a:rPr lang="el-GR" baseline="30000" dirty="0"/>
              <a:t> +</a:t>
            </a:r>
            <a:r>
              <a:rPr lang="el-GR" dirty="0"/>
              <a:t> του δείκτη δεσμεύονται από τα ΟΗ</a:t>
            </a:r>
            <a:r>
              <a:rPr lang="el-GR" baseline="30000" dirty="0"/>
              <a:t>-</a:t>
            </a:r>
            <a:r>
              <a:rPr lang="el-GR" dirty="0"/>
              <a:t> της βάσης, με αποτέλεσμα η ισορροπία να μετατοπίζεται προς τα δεξιά και να επικρατεί το χρώμα 2.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του </a:t>
            </a:r>
            <a:r>
              <a:rPr lang="en-US" dirty="0"/>
              <a:t>p</a:t>
            </a:r>
            <a:r>
              <a:rPr lang="el-GR" dirty="0"/>
              <a:t>Η διαλύματος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Ο </a:t>
            </a:r>
            <a:r>
              <a:rPr lang="el-GR" b="1" dirty="0" smtClean="0"/>
              <a:t>υπολογισμός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n-US" dirty="0"/>
              <a:t>p</a:t>
            </a:r>
            <a:r>
              <a:rPr lang="el-GR" dirty="0"/>
              <a:t>Η των όξινων και αλκαλικών </a:t>
            </a:r>
            <a:r>
              <a:rPr lang="el-GR" dirty="0" smtClean="0"/>
              <a:t>διαλυμάτων</a:t>
            </a:r>
            <a:r>
              <a:rPr lang="el-GR" dirty="0"/>
              <a:t>, δεν είναι εύκολο να </a:t>
            </a:r>
            <a:r>
              <a:rPr lang="el-GR" dirty="0" smtClean="0"/>
              <a:t>εφαρμοσθεί </a:t>
            </a:r>
            <a:r>
              <a:rPr lang="el-GR" dirty="0"/>
              <a:t>στην πράξη, διότι τα οξέα και οι βάσεις έχουν διάφορους </a:t>
            </a:r>
            <a:r>
              <a:rPr lang="el-GR" dirty="0" smtClean="0"/>
              <a:t>βαθμούς </a:t>
            </a:r>
            <a:r>
              <a:rPr lang="el-GR" dirty="0"/>
              <a:t>διάστασης, που </a:t>
            </a:r>
            <a:r>
              <a:rPr lang="el-GR" dirty="0" smtClean="0"/>
              <a:t>μεταβάλλονται μάλιστα με </a:t>
            </a:r>
            <a:r>
              <a:rPr lang="el-GR" dirty="0"/>
              <a:t>την συγκέντρωση, την </a:t>
            </a:r>
            <a:r>
              <a:rPr lang="el-GR" dirty="0" smtClean="0"/>
              <a:t>θερμοκρασία </a:t>
            </a:r>
            <a:r>
              <a:rPr lang="el-GR" dirty="0"/>
              <a:t>του </a:t>
            </a:r>
            <a:r>
              <a:rPr lang="el-GR" dirty="0" smtClean="0"/>
              <a:t>διαλύματος </a:t>
            </a:r>
            <a:r>
              <a:rPr lang="el-GR" dirty="0"/>
              <a:t>και την παρουσία άλλων ενώσεων στο </a:t>
            </a:r>
            <a:r>
              <a:rPr lang="el-GR" dirty="0" smtClean="0"/>
              <a:t>διάλυμα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Έτσι στην πράξη το </a:t>
            </a:r>
            <a:r>
              <a:rPr lang="en-US" dirty="0"/>
              <a:t>p</a:t>
            </a:r>
            <a:r>
              <a:rPr lang="el-GR" dirty="0"/>
              <a:t>Η των </a:t>
            </a:r>
            <a:r>
              <a:rPr lang="el-GR" dirty="0" smtClean="0"/>
              <a:t>διαλυμάτων </a:t>
            </a:r>
            <a:r>
              <a:rPr lang="el-GR" dirty="0"/>
              <a:t>δεν υπολογίζεται, αλλά</a:t>
            </a:r>
            <a:r>
              <a:rPr lang="el-GR" b="1" dirty="0"/>
              <a:t> </a:t>
            </a:r>
            <a:r>
              <a:rPr lang="el-GR" b="1" dirty="0" smtClean="0"/>
              <a:t>μετριέται </a:t>
            </a:r>
            <a:r>
              <a:rPr lang="el-GR" dirty="0" smtClean="0"/>
              <a:t>με </a:t>
            </a:r>
            <a:r>
              <a:rPr lang="el-GR" dirty="0"/>
              <a:t>δύο κυρίως </a:t>
            </a:r>
            <a:r>
              <a:rPr lang="el-GR" dirty="0" smtClean="0"/>
              <a:t>μεθόδους </a:t>
            </a:r>
            <a:r>
              <a:rPr lang="el-GR" dirty="0"/>
              <a:t>την </a:t>
            </a:r>
            <a:r>
              <a:rPr lang="el-GR" b="1" dirty="0" err="1" smtClean="0">
                <a:solidFill>
                  <a:srgbClr val="004A82"/>
                </a:solidFill>
              </a:rPr>
              <a:t>χρωματομετρική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/>
              <a:t>και την </a:t>
            </a:r>
            <a:r>
              <a:rPr lang="el-GR" b="1" dirty="0" err="1" smtClean="0">
                <a:solidFill>
                  <a:srgbClr val="004A82"/>
                </a:solidFill>
              </a:rPr>
              <a:t>ηλεκτρομετρική</a:t>
            </a:r>
            <a:r>
              <a:rPr lang="en-US" b="1" dirty="0" smtClean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004A82"/>
                </a:solidFill>
              </a:rPr>
              <a:t>μέθοδο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n-US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 smtClean="0"/>
              <a:t>χρωματομετρική</a:t>
            </a:r>
            <a:r>
              <a:rPr lang="el-GR" dirty="0" smtClean="0"/>
              <a:t> μέθοδος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 err="1" smtClean="0"/>
              <a:t>χρωματομετρική</a:t>
            </a:r>
            <a:r>
              <a:rPr lang="el-GR" b="1" dirty="0" smtClean="0"/>
              <a:t> μέθοδος </a:t>
            </a:r>
            <a:r>
              <a:rPr lang="el-GR" dirty="0"/>
              <a:t>στηρίζεται στην ύπαρξη των δεικτών. Οι δείκτες είναι ειδικές οργανικές ουσίες που έχουν την ιδιότητα να αλλάζουν </a:t>
            </a:r>
            <a:r>
              <a:rPr lang="el-GR" dirty="0" smtClean="0"/>
              <a:t>χρώμα </a:t>
            </a:r>
            <a:r>
              <a:rPr lang="el-GR" dirty="0"/>
              <a:t>σε </a:t>
            </a:r>
            <a:r>
              <a:rPr lang="el-GR" dirty="0" smtClean="0"/>
              <a:t>ορισμένες </a:t>
            </a:r>
            <a:r>
              <a:rPr lang="el-GR" dirty="0"/>
              <a:t>περιοχές </a:t>
            </a:r>
            <a:r>
              <a:rPr lang="en-US" dirty="0"/>
              <a:t>p</a:t>
            </a:r>
            <a:r>
              <a:rPr lang="el-GR" dirty="0"/>
              <a:t>Η. </a:t>
            </a:r>
          </a:p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dirty="0" err="1" smtClean="0"/>
              <a:t>χρωματομετρική</a:t>
            </a:r>
            <a:r>
              <a:rPr lang="el-GR" dirty="0" smtClean="0"/>
              <a:t> μέθοδος εφαρμόζεται </a:t>
            </a:r>
            <a:r>
              <a:rPr lang="el-GR" dirty="0"/>
              <a:t>κυρίως </a:t>
            </a:r>
            <a:r>
              <a:rPr lang="el-GR" dirty="0" smtClean="0"/>
              <a:t>με </a:t>
            </a:r>
            <a:r>
              <a:rPr lang="el-GR" dirty="0" err="1" smtClean="0"/>
              <a:t>πεχαμετρικά</a:t>
            </a:r>
            <a:r>
              <a:rPr lang="el-GR" dirty="0" smtClean="0"/>
              <a:t> </a:t>
            </a:r>
            <a:r>
              <a:rPr lang="el-GR" dirty="0"/>
              <a:t>χαρτιά. Τα χαρτιά αυτά έχουν διαποτιστεί </a:t>
            </a:r>
            <a:r>
              <a:rPr lang="el-GR" dirty="0" smtClean="0"/>
              <a:t>με διαλύματα </a:t>
            </a:r>
            <a:r>
              <a:rPr lang="el-GR" dirty="0"/>
              <a:t>δεικτών και στη συνέχεια έχουν στεγνώσει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 smtClean="0"/>
              <a:t>χρωματομετρική</a:t>
            </a:r>
            <a:r>
              <a:rPr lang="el-GR" dirty="0" smtClean="0"/>
              <a:t> μέθοδος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pic>
        <p:nvPicPr>
          <p:cNvPr id="1026" name="Picture 2" descr="File:PH strips-different ran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6" y="1562309"/>
            <a:ext cx="5997108" cy="42429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/>
          <p:nvPr/>
        </p:nvSpPr>
        <p:spPr>
          <a:xfrm>
            <a:off x="2051720" y="5888305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PH strips-different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range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Lilly M"/>
              </a:rPr>
              <a:t>Lilly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 tooltip="User:Lilly M"/>
              </a:rPr>
              <a:t>M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 smtClean="0"/>
              <a:t>χρωματομετρική</a:t>
            </a:r>
            <a:r>
              <a:rPr lang="el-GR" dirty="0" smtClean="0"/>
              <a:t> μέθοδος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Κυκλοφορούν στο </a:t>
            </a:r>
            <a:r>
              <a:rPr lang="el-GR" dirty="0" smtClean="0"/>
              <a:t>εμπόριο με </a:t>
            </a:r>
            <a:r>
              <a:rPr lang="el-GR" dirty="0"/>
              <a:t>την </a:t>
            </a:r>
            <a:r>
              <a:rPr lang="el-GR" dirty="0" smtClean="0"/>
              <a:t>μορφή </a:t>
            </a:r>
            <a:r>
              <a:rPr lang="el-GR" dirty="0"/>
              <a:t>λωρίδων ή ταινίας και αλλάζουν </a:t>
            </a:r>
            <a:r>
              <a:rPr lang="el-GR" dirty="0" smtClean="0"/>
              <a:t>χρώμα </a:t>
            </a:r>
            <a:r>
              <a:rPr lang="el-GR" dirty="0"/>
              <a:t>ανάλογα </a:t>
            </a:r>
            <a:r>
              <a:rPr lang="el-GR" dirty="0" smtClean="0"/>
              <a:t>με </a:t>
            </a:r>
            <a:r>
              <a:rPr lang="el-GR" dirty="0"/>
              <a:t>το </a:t>
            </a:r>
            <a:r>
              <a:rPr lang="el-GR" dirty="0" err="1"/>
              <a:t>pΗ</a:t>
            </a:r>
            <a:r>
              <a:rPr lang="el-GR" dirty="0"/>
              <a:t> του </a:t>
            </a:r>
            <a:r>
              <a:rPr lang="el-GR" dirty="0" smtClean="0"/>
              <a:t>διαλύματος</a:t>
            </a:r>
            <a:r>
              <a:rPr lang="el-GR" dirty="0"/>
              <a:t>, </a:t>
            </a:r>
            <a:r>
              <a:rPr lang="el-GR" dirty="0" smtClean="0"/>
              <a:t>με </a:t>
            </a:r>
            <a:r>
              <a:rPr lang="el-GR" dirty="0"/>
              <a:t>το οποίο έρχονται σε επαφή σε </a:t>
            </a:r>
            <a:r>
              <a:rPr lang="el-GR" dirty="0" smtClean="0"/>
              <a:t>διάστημα μερικών </a:t>
            </a:r>
            <a:r>
              <a:rPr lang="el-GR" dirty="0"/>
              <a:t>δευτερολέπτων:</a:t>
            </a:r>
          </a:p>
          <a:p>
            <a:pPr marL="457200" indent="-457200">
              <a:lnSpc>
                <a:spcPct val="114000"/>
              </a:lnSpc>
              <a:buFont typeface="+mj-lt"/>
              <a:buAutoNum type="alphaUcPeriod"/>
            </a:pPr>
            <a:r>
              <a:rPr lang="el-GR" dirty="0" err="1" smtClean="0"/>
              <a:t>Πεχαμετρικά</a:t>
            </a:r>
            <a:r>
              <a:rPr lang="el-GR" dirty="0" smtClean="0"/>
              <a:t> </a:t>
            </a:r>
            <a:r>
              <a:rPr lang="el-GR" dirty="0"/>
              <a:t>χαρτιά που </a:t>
            </a:r>
            <a:r>
              <a:rPr lang="el-GR" dirty="0" smtClean="0"/>
              <a:t>μπορούν </a:t>
            </a:r>
            <a:r>
              <a:rPr lang="el-GR" dirty="0"/>
              <a:t>να πάρουν δύο </a:t>
            </a:r>
            <a:r>
              <a:rPr lang="el-GR" dirty="0" smtClean="0"/>
              <a:t>μόνο χρώματα </a:t>
            </a:r>
            <a:r>
              <a:rPr lang="el-GR" dirty="0"/>
              <a:t>και </a:t>
            </a:r>
            <a:r>
              <a:rPr lang="el-GR" dirty="0" smtClean="0"/>
              <a:t>μπορούν </a:t>
            </a:r>
            <a:r>
              <a:rPr lang="el-GR" dirty="0"/>
              <a:t>να δείξουν απλά αν ένα </a:t>
            </a:r>
            <a:r>
              <a:rPr lang="el-GR" dirty="0" smtClean="0"/>
              <a:t>διάλυμα </a:t>
            </a:r>
            <a:r>
              <a:rPr lang="el-GR" dirty="0"/>
              <a:t>είναι όξινο ή αλκαλικό. </a:t>
            </a:r>
          </a:p>
          <a:p>
            <a:pPr marL="457200" indent="-457200">
              <a:lnSpc>
                <a:spcPct val="114000"/>
              </a:lnSpc>
              <a:buFont typeface="+mj-lt"/>
              <a:buAutoNum type="alphaUcPeriod"/>
            </a:pPr>
            <a:r>
              <a:rPr lang="el-GR" dirty="0" err="1" smtClean="0"/>
              <a:t>Πεχαμετρικά</a:t>
            </a:r>
            <a:r>
              <a:rPr lang="el-GR" dirty="0" smtClean="0"/>
              <a:t> </a:t>
            </a:r>
            <a:r>
              <a:rPr lang="el-GR" dirty="0"/>
              <a:t>χαρτιά που είναι </a:t>
            </a:r>
            <a:r>
              <a:rPr lang="el-GR" dirty="0" smtClean="0"/>
              <a:t>διαποτισμένα με μίγματα </a:t>
            </a:r>
            <a:r>
              <a:rPr lang="el-GR" dirty="0"/>
              <a:t>δεικτών και </a:t>
            </a:r>
            <a:r>
              <a:rPr lang="el-GR" dirty="0" smtClean="0"/>
              <a:t>μπορούν </a:t>
            </a:r>
            <a:r>
              <a:rPr lang="el-GR" dirty="0"/>
              <a:t>να πάρουν ολόκληρη σειρά </a:t>
            </a:r>
            <a:r>
              <a:rPr lang="el-GR" dirty="0" smtClean="0"/>
              <a:t>χρωμάτων</a:t>
            </a:r>
            <a:r>
              <a:rPr lang="el-GR" dirty="0"/>
              <a:t>, ανάλογα </a:t>
            </a:r>
            <a:r>
              <a:rPr lang="el-GR" dirty="0" smtClean="0"/>
              <a:t>με </a:t>
            </a:r>
            <a:r>
              <a:rPr lang="el-GR" dirty="0"/>
              <a:t>το </a:t>
            </a:r>
            <a:r>
              <a:rPr lang="el-GR" dirty="0" err="1"/>
              <a:t>pΗ</a:t>
            </a:r>
            <a:r>
              <a:rPr lang="el-GR" dirty="0"/>
              <a:t> του </a:t>
            </a:r>
            <a:r>
              <a:rPr lang="el-GR" dirty="0" smtClean="0"/>
              <a:t>διαλύματος </a:t>
            </a:r>
            <a:r>
              <a:rPr lang="el-GR" dirty="0"/>
              <a:t>που έρχονται σε επαφή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</a:t>
            </a:r>
            <a:r>
              <a:rPr lang="el-GR" sz="3200" b="0" dirty="0" smtClean="0"/>
              <a:t>) (1 από</a:t>
            </a:r>
            <a:r>
              <a:rPr lang="en-US" sz="3200" b="0" dirty="0" smtClean="0"/>
              <a:t> 6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1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Στην </a:t>
            </a:r>
            <a:r>
              <a:rPr lang="el-GR" b="1" dirty="0" err="1" smtClean="0"/>
              <a:t>ηλεκτρομετρική</a:t>
            </a:r>
            <a:r>
              <a:rPr lang="el-GR" b="1" dirty="0" smtClean="0"/>
              <a:t> μέθοδο</a:t>
            </a:r>
            <a:r>
              <a:rPr lang="el-GR" b="1" dirty="0"/>
              <a:t>, </a:t>
            </a:r>
            <a:r>
              <a:rPr lang="el-GR" dirty="0"/>
              <a:t>η </a:t>
            </a:r>
            <a:r>
              <a:rPr lang="el-GR" dirty="0" smtClean="0"/>
              <a:t>μέτρηση </a:t>
            </a:r>
            <a:r>
              <a:rPr lang="el-GR" dirty="0"/>
              <a:t>του </a:t>
            </a:r>
            <a:r>
              <a:rPr lang="en-US" dirty="0"/>
              <a:t>p</a:t>
            </a:r>
            <a:r>
              <a:rPr lang="el-GR" dirty="0"/>
              <a:t>Η γίνεται </a:t>
            </a:r>
            <a:r>
              <a:rPr lang="el-GR" dirty="0" smtClean="0"/>
              <a:t>με </a:t>
            </a:r>
            <a:r>
              <a:rPr lang="el-GR" dirty="0"/>
              <a:t>ειδικά όργανα, τα </a:t>
            </a:r>
            <a:r>
              <a:rPr lang="el-GR" dirty="0" err="1" smtClean="0"/>
              <a:t>πεχάμετρα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Τα </a:t>
            </a:r>
            <a:r>
              <a:rPr lang="el-GR" dirty="0" err="1" smtClean="0"/>
              <a:t>πεχάμετρα</a:t>
            </a:r>
            <a:r>
              <a:rPr lang="el-GR" dirty="0" smtClean="0"/>
              <a:t> </a:t>
            </a:r>
            <a:r>
              <a:rPr lang="el-GR" dirty="0"/>
              <a:t>φέρουν ένα ζευγάρι ηλεκτροδίων. Ανάμεσά τους αναπτύσσεται μια διαφορά </a:t>
            </a:r>
            <a:r>
              <a:rPr lang="el-GR" dirty="0" smtClean="0"/>
              <a:t>δυναμικού </a:t>
            </a:r>
            <a:r>
              <a:rPr lang="el-GR" dirty="0"/>
              <a:t>όταν βυθίζονται σε ένα </a:t>
            </a:r>
            <a:r>
              <a:rPr lang="el-GR" dirty="0" smtClean="0"/>
              <a:t>διάλυμα </a:t>
            </a:r>
            <a:r>
              <a:rPr lang="el-GR" dirty="0"/>
              <a:t>και αυτή </a:t>
            </a:r>
            <a:r>
              <a:rPr lang="el-GR" dirty="0" smtClean="0"/>
              <a:t>μετριέται </a:t>
            </a:r>
            <a:r>
              <a:rPr lang="el-GR" dirty="0"/>
              <a:t>όταν </a:t>
            </a:r>
            <a:r>
              <a:rPr lang="el-GR" dirty="0" smtClean="0"/>
              <a:t>θέλουμε </a:t>
            </a:r>
            <a:r>
              <a:rPr lang="el-GR" dirty="0"/>
              <a:t>να </a:t>
            </a:r>
            <a:r>
              <a:rPr lang="el-GR" dirty="0" smtClean="0"/>
              <a:t>προσδιορίσουμε </a:t>
            </a:r>
            <a:r>
              <a:rPr lang="el-GR" dirty="0"/>
              <a:t>το </a:t>
            </a:r>
            <a:r>
              <a:rPr lang="en-US" dirty="0"/>
              <a:t>p</a:t>
            </a:r>
            <a:r>
              <a:rPr lang="el-GR" dirty="0"/>
              <a:t>Η του διαλύματος αυτού. </a:t>
            </a:r>
          </a:p>
          <a:p>
            <a:pPr>
              <a:lnSpc>
                <a:spcPct val="114000"/>
              </a:lnSpc>
            </a:pPr>
            <a:r>
              <a:rPr lang="el-GR" b="1" dirty="0"/>
              <a:t>Δηλαδή, αυτή η διαφορά </a:t>
            </a:r>
            <a:r>
              <a:rPr lang="el-GR" b="1" dirty="0" smtClean="0"/>
              <a:t>δυναμικού </a:t>
            </a:r>
            <a:r>
              <a:rPr lang="el-GR" b="1" dirty="0"/>
              <a:t>δείχνει το </a:t>
            </a:r>
            <a:r>
              <a:rPr lang="en-US" b="1" dirty="0"/>
              <a:t>p</a:t>
            </a:r>
            <a:r>
              <a:rPr lang="el-GR" b="1" dirty="0"/>
              <a:t>Η του </a:t>
            </a:r>
            <a:r>
              <a:rPr lang="el-GR" b="1" dirty="0" smtClean="0"/>
              <a:t>διαλύματος.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μέθοδος) </a:t>
            </a:r>
            <a:r>
              <a:rPr lang="el-GR" sz="3200" b="0" dirty="0" smtClean="0"/>
              <a:t>(2 από</a:t>
            </a:r>
            <a:r>
              <a:rPr lang="en-US" sz="3200" b="0" dirty="0" smtClean="0"/>
              <a:t> 6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681388" cy="3681388"/>
          </a:xfr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971600" y="545179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Ph-meter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hanna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 hg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Hgrobe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32" y="2313236"/>
            <a:ext cx="3995936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5277284" y="545179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PH 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Spoladore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2.5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μέθοδος) (</a:t>
            </a:r>
            <a:r>
              <a:rPr lang="en-US" sz="3200" b="0" dirty="0"/>
              <a:t>3</a:t>
            </a:r>
            <a:r>
              <a:rPr lang="el-GR" sz="3200" b="0" dirty="0"/>
              <a:t> από</a:t>
            </a:r>
            <a:r>
              <a:rPr lang="en-US" sz="3200" b="0" dirty="0"/>
              <a:t> 6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620843" y="1844824"/>
            <a:ext cx="35691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ηλεκτρόδιο του 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p</a:t>
            </a:r>
            <a:r>
              <a:rPr lang="el-GR" sz="2200" b="1" dirty="0" err="1" smtClean="0">
                <a:solidFill>
                  <a:prstClr val="black"/>
                </a:solidFill>
                <a:latin typeface="Calibri"/>
              </a:rPr>
              <a:t>Ημέτρου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1428820" y="1248436"/>
            <a:ext cx="6286360" cy="4750066"/>
            <a:chOff x="1851256" y="1248436"/>
            <a:chExt cx="6286360" cy="4750066"/>
          </a:xfrm>
        </p:grpSpPr>
        <p:pic>
          <p:nvPicPr>
            <p:cNvPr id="34" name="Picture 2" descr="File:Glass electrode scheme-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5" r="34620" b="16019"/>
            <a:stretch/>
          </p:blipFill>
          <p:spPr bwMode="auto">
            <a:xfrm>
              <a:off x="4001683" y="1248436"/>
              <a:ext cx="977479" cy="4473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5253429" y="5629170"/>
              <a:ext cx="2884187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Πορώδης γυάλινη μεμβράνη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2395" y="4848835"/>
              <a:ext cx="1084399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Σύρμα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Ag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65178" y="4450187"/>
              <a:ext cx="2841355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Οπή από πορώδες κεραμικό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65178" y="3944089"/>
              <a:ext cx="1275477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Πάστα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Arial" charset="0"/>
                </a:rPr>
                <a:t>AgCl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39" name="Ευθεία γραμμή σύνδεσης 38"/>
            <p:cNvCxnSpPr/>
            <p:nvPr/>
          </p:nvCxnSpPr>
          <p:spPr>
            <a:xfrm flipH="1">
              <a:off x="4821380" y="4146561"/>
              <a:ext cx="432048" cy="0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 flipH="1" flipV="1">
              <a:off x="3813269" y="5028042"/>
              <a:ext cx="648072" cy="5459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Γωνιακή σύνδεση 40"/>
            <p:cNvCxnSpPr>
              <a:stCxn id="35" idx="1"/>
            </p:cNvCxnSpPr>
            <p:nvPr/>
          </p:nvCxnSpPr>
          <p:spPr>
            <a:xfrm rot="10800000">
              <a:off x="4704895" y="5629170"/>
              <a:ext cx="548535" cy="184666"/>
            </a:xfrm>
            <a:prstGeom prst="bentConnector3">
              <a:avLst>
                <a:gd name="adj1" fmla="val 59711"/>
              </a:avLst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265178" y="3501008"/>
              <a:ext cx="1084399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Σύρμα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Ag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43" name="Ευθεία γραμμή σύνδεσης 42"/>
            <p:cNvCxnSpPr/>
            <p:nvPr/>
          </p:nvCxnSpPr>
          <p:spPr>
            <a:xfrm flipH="1">
              <a:off x="4821380" y="3593341"/>
              <a:ext cx="432050" cy="0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253428" y="3068960"/>
              <a:ext cx="231576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Ηλεκτρόδιο αναφοράς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45" name="Ευθεία γραμμή σύνδεσης 44"/>
            <p:cNvCxnSpPr/>
            <p:nvPr/>
          </p:nvCxnSpPr>
          <p:spPr>
            <a:xfrm flipH="1">
              <a:off x="4821380" y="3345959"/>
              <a:ext cx="422094" cy="0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Ευθεία γραμμή σύνδεσης 45"/>
            <p:cNvCxnSpPr>
              <a:endCxn id="37" idx="1"/>
            </p:cNvCxnSpPr>
            <p:nvPr/>
          </p:nvCxnSpPr>
          <p:spPr>
            <a:xfrm>
              <a:off x="4821380" y="4634853"/>
              <a:ext cx="443798" cy="0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851256" y="4264394"/>
              <a:ext cx="1965538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Διάλυμα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Arial" charset="0"/>
                </a:rPr>
                <a:t>HCl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 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0,1 Μ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48" name="Ευθεία γραμμή σύνδεσης 47"/>
            <p:cNvCxnSpPr>
              <a:stCxn id="47" idx="3"/>
            </p:cNvCxnSpPr>
            <p:nvPr/>
          </p:nvCxnSpPr>
          <p:spPr>
            <a:xfrm>
              <a:off x="3816794" y="4449060"/>
              <a:ext cx="539182" cy="1127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111712" y="3685674"/>
              <a:ext cx="170508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82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Διάλυμα </a:t>
              </a:r>
              <a:r>
                <a:rPr lang="en-US" dirty="0" err="1" smtClean="0">
                  <a:solidFill>
                    <a:prstClr val="black"/>
                  </a:solidFill>
                  <a:latin typeface="Calibri"/>
                  <a:cs typeface="Arial" charset="0"/>
                </a:rPr>
                <a:t>KCl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 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4Μ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0" name="Ευθεία γραμμή σύνδεσης 49"/>
            <p:cNvCxnSpPr>
              <a:stCxn id="49" idx="3"/>
            </p:cNvCxnSpPr>
            <p:nvPr/>
          </p:nvCxnSpPr>
          <p:spPr>
            <a:xfrm>
              <a:off x="3816794" y="3870340"/>
              <a:ext cx="23110" cy="7224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>
              <a:stCxn id="49" idx="3"/>
            </p:cNvCxnSpPr>
            <p:nvPr/>
          </p:nvCxnSpPr>
          <p:spPr>
            <a:xfrm>
              <a:off x="3816794" y="3870340"/>
              <a:ext cx="395166" cy="0"/>
            </a:xfrm>
            <a:prstGeom prst="line">
              <a:avLst/>
            </a:prstGeom>
            <a:ln w="1905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Ορθογώνιο 51"/>
          <p:cNvSpPr/>
          <p:nvPr/>
        </p:nvSpPr>
        <p:spPr>
          <a:xfrm>
            <a:off x="2531957" y="6165304"/>
            <a:ext cx="3456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Αναδημιουργία από :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Glass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electrode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scheme-1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Hidodu (page does not exist)"/>
              </a:rPr>
              <a:t>Hidodu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από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-SA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μέθοδος)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6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450529" y="1706044"/>
            <a:ext cx="4265168" cy="4650306"/>
            <a:chOff x="2179040" y="1587006"/>
            <a:chExt cx="4265168" cy="4650306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179040" y="1587006"/>
              <a:ext cx="4265168" cy="4650306"/>
              <a:chOff x="2179040" y="1587006"/>
              <a:chExt cx="4265168" cy="4650306"/>
            </a:xfrm>
          </p:grpSpPr>
          <p:sp>
            <p:nvSpPr>
              <p:cNvPr id="8" name="Ελεύθερη σχεδίαση 7"/>
              <p:cNvSpPr/>
              <p:nvPr/>
            </p:nvSpPr>
            <p:spPr>
              <a:xfrm>
                <a:off x="5606007" y="1956929"/>
                <a:ext cx="297691" cy="654755"/>
              </a:xfrm>
              <a:custGeom>
                <a:avLst/>
                <a:gdLst>
                  <a:gd name="connsiteX0" fmla="*/ 0 w 297691"/>
                  <a:gd name="connsiteY0" fmla="*/ 0 h 654755"/>
                  <a:gd name="connsiteX1" fmla="*/ 237067 w 297691"/>
                  <a:gd name="connsiteY1" fmla="*/ 22578 h 654755"/>
                  <a:gd name="connsiteX2" fmla="*/ 293511 w 297691"/>
                  <a:gd name="connsiteY2" fmla="*/ 79022 h 654755"/>
                  <a:gd name="connsiteX3" fmla="*/ 293511 w 297691"/>
                  <a:gd name="connsiteY3" fmla="*/ 406400 h 654755"/>
                  <a:gd name="connsiteX4" fmla="*/ 293511 w 297691"/>
                  <a:gd name="connsiteY4" fmla="*/ 654755 h 65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91" h="654755">
                    <a:moveTo>
                      <a:pt x="0" y="0"/>
                    </a:moveTo>
                    <a:cubicBezTo>
                      <a:pt x="94074" y="4704"/>
                      <a:pt x="188149" y="9408"/>
                      <a:pt x="237067" y="22578"/>
                    </a:cubicBezTo>
                    <a:cubicBezTo>
                      <a:pt x="285985" y="35748"/>
                      <a:pt x="284104" y="15052"/>
                      <a:pt x="293511" y="79022"/>
                    </a:cubicBezTo>
                    <a:cubicBezTo>
                      <a:pt x="302918" y="142992"/>
                      <a:pt x="293511" y="406400"/>
                      <a:pt x="293511" y="406400"/>
                    </a:cubicBezTo>
                    <a:lnTo>
                      <a:pt x="293511" y="654755"/>
                    </a:lnTo>
                  </a:path>
                </a:pathLst>
              </a:custGeom>
              <a:noFill/>
              <a:ln w="1016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Ορθογώνιο 8"/>
              <p:cNvSpPr/>
              <p:nvPr/>
            </p:nvSpPr>
            <p:spPr>
              <a:xfrm>
                <a:off x="3144163" y="2519205"/>
                <a:ext cx="1041156" cy="29446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Ορθογώνιο 9"/>
              <p:cNvSpPr/>
              <p:nvPr/>
            </p:nvSpPr>
            <p:spPr>
              <a:xfrm>
                <a:off x="2195736" y="3933056"/>
                <a:ext cx="4248472" cy="223970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" name="Ευθεία γραμμή σύνδεσης 10"/>
              <p:cNvCxnSpPr/>
              <p:nvPr/>
            </p:nvCxnSpPr>
            <p:spPr>
              <a:xfrm>
                <a:off x="2195736" y="3068960"/>
                <a:ext cx="0" cy="3168352"/>
              </a:xfrm>
              <a:prstGeom prst="line">
                <a:avLst/>
              </a:prstGeom>
              <a:ln w="1047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6444208" y="3068960"/>
                <a:ext cx="0" cy="3168352"/>
              </a:xfrm>
              <a:prstGeom prst="line">
                <a:avLst/>
              </a:prstGeom>
              <a:ln w="1047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Ομάδα 12"/>
              <p:cNvGrpSpPr/>
              <p:nvPr/>
            </p:nvGrpSpPr>
            <p:grpSpPr>
              <a:xfrm>
                <a:off x="2250749" y="4185084"/>
                <a:ext cx="426784" cy="285316"/>
                <a:chOff x="2250749" y="4185084"/>
                <a:chExt cx="426784" cy="285316"/>
              </a:xfrm>
            </p:grpSpPr>
            <p:sp>
              <p:nvSpPr>
                <p:cNvPr id="72" name="Έλλειψη 71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Ορθογώνιο 72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" name="Ορθογώνιο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2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4" name="Ομάδα 13"/>
              <p:cNvGrpSpPr/>
              <p:nvPr/>
            </p:nvGrpSpPr>
            <p:grpSpPr>
              <a:xfrm>
                <a:off x="2769813" y="4762345"/>
                <a:ext cx="426784" cy="285316"/>
                <a:chOff x="2250749" y="4185084"/>
                <a:chExt cx="426784" cy="285316"/>
              </a:xfrm>
            </p:grpSpPr>
            <p:sp>
              <p:nvSpPr>
                <p:cNvPr id="70" name="Έλλειψη 69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Ορθογώνιο 70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Ορθογώνιο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Ομάδα 14"/>
              <p:cNvGrpSpPr/>
              <p:nvPr/>
            </p:nvGrpSpPr>
            <p:grpSpPr>
              <a:xfrm>
                <a:off x="2780834" y="5070933"/>
                <a:ext cx="426784" cy="285316"/>
                <a:chOff x="2250749" y="4185084"/>
                <a:chExt cx="426784" cy="285316"/>
              </a:xfrm>
            </p:grpSpPr>
            <p:sp>
              <p:nvSpPr>
                <p:cNvPr id="68" name="Έλλειψη 67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Ορθογώνιο 68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Ορθογώνιο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Ομάδα 15"/>
              <p:cNvGrpSpPr/>
              <p:nvPr/>
            </p:nvGrpSpPr>
            <p:grpSpPr>
              <a:xfrm>
                <a:off x="2269383" y="5804678"/>
                <a:ext cx="426784" cy="285316"/>
                <a:chOff x="2250749" y="4185084"/>
                <a:chExt cx="426784" cy="285316"/>
              </a:xfrm>
            </p:grpSpPr>
            <p:sp>
              <p:nvSpPr>
                <p:cNvPr id="66" name="Έλλειψη 65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Ορθογώνιο 66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Ορθογώνιο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5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Ομάδα 16"/>
              <p:cNvGrpSpPr/>
              <p:nvPr/>
            </p:nvGrpSpPr>
            <p:grpSpPr>
              <a:xfrm>
                <a:off x="5022493" y="4201718"/>
                <a:ext cx="426784" cy="285316"/>
                <a:chOff x="2250749" y="4185084"/>
                <a:chExt cx="426784" cy="285316"/>
              </a:xfrm>
            </p:grpSpPr>
            <p:sp>
              <p:nvSpPr>
                <p:cNvPr id="64" name="Έλλειψη 63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5" name="Ορθογώνιο 64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Ορθογώνιο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6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Ομάδα 17"/>
              <p:cNvGrpSpPr/>
              <p:nvPr/>
            </p:nvGrpSpPr>
            <p:grpSpPr>
              <a:xfrm>
                <a:off x="5152302" y="5153431"/>
                <a:ext cx="426784" cy="285316"/>
                <a:chOff x="2250749" y="4185084"/>
                <a:chExt cx="426784" cy="285316"/>
              </a:xfrm>
            </p:grpSpPr>
            <p:sp>
              <p:nvSpPr>
                <p:cNvPr id="62" name="Έλλειψη 61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Ορθογώνιο 62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Ορθογώνιο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7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Ομάδα 18"/>
              <p:cNvGrpSpPr/>
              <p:nvPr/>
            </p:nvGrpSpPr>
            <p:grpSpPr>
              <a:xfrm>
                <a:off x="4378227" y="5257308"/>
                <a:ext cx="426784" cy="285316"/>
                <a:chOff x="2250749" y="4185084"/>
                <a:chExt cx="426784" cy="285316"/>
              </a:xfrm>
            </p:grpSpPr>
            <p:sp>
              <p:nvSpPr>
                <p:cNvPr id="3" name="Έλλειψη 59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Ορθογώνιο 60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9" name="Ορθογώνιο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8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Ομάδα 19"/>
              <p:cNvGrpSpPr/>
              <p:nvPr/>
            </p:nvGrpSpPr>
            <p:grpSpPr>
              <a:xfrm>
                <a:off x="4377829" y="5804760"/>
                <a:ext cx="426784" cy="285316"/>
                <a:chOff x="2250749" y="4185084"/>
                <a:chExt cx="426784" cy="285316"/>
              </a:xfrm>
            </p:grpSpPr>
            <p:sp>
              <p:nvSpPr>
                <p:cNvPr id="58" name="Έλλειψη 57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Ορθογώνιο 58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Ορθογώνιο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9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Ομάδα 20"/>
              <p:cNvGrpSpPr/>
              <p:nvPr/>
            </p:nvGrpSpPr>
            <p:grpSpPr>
              <a:xfrm>
                <a:off x="5432327" y="5804678"/>
                <a:ext cx="426784" cy="285316"/>
                <a:chOff x="2250749" y="4185084"/>
                <a:chExt cx="426784" cy="285316"/>
              </a:xfrm>
            </p:grpSpPr>
            <p:sp>
              <p:nvSpPr>
                <p:cNvPr id="56" name="Έλλειψη 55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Ορθογώνιο 56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Ορθογώνιο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0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Ομάδα 21"/>
              <p:cNvGrpSpPr/>
              <p:nvPr/>
            </p:nvGrpSpPr>
            <p:grpSpPr>
              <a:xfrm>
                <a:off x="2821213" y="4193401"/>
                <a:ext cx="426784" cy="285316"/>
                <a:chOff x="2250749" y="4185084"/>
                <a:chExt cx="426784" cy="285316"/>
              </a:xfrm>
            </p:grpSpPr>
            <p:sp>
              <p:nvSpPr>
                <p:cNvPr id="54" name="Έλλειψη 53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Ορθογώνιο 54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1" name="Ορθογώνιο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1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Ομάδα 22"/>
              <p:cNvGrpSpPr/>
              <p:nvPr/>
            </p:nvGrpSpPr>
            <p:grpSpPr>
              <a:xfrm>
                <a:off x="3976876" y="4004624"/>
                <a:ext cx="426784" cy="285316"/>
                <a:chOff x="2250749" y="4185084"/>
                <a:chExt cx="426784" cy="285316"/>
              </a:xfrm>
            </p:grpSpPr>
            <p:sp>
              <p:nvSpPr>
                <p:cNvPr id="52" name="Έλλειψη 51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Ορθογώνιο 52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3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2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Ομάδα 23"/>
              <p:cNvGrpSpPr/>
              <p:nvPr/>
            </p:nvGrpSpPr>
            <p:grpSpPr>
              <a:xfrm>
                <a:off x="3976876" y="4621206"/>
                <a:ext cx="426784" cy="285316"/>
                <a:chOff x="2250749" y="4185084"/>
                <a:chExt cx="426784" cy="285316"/>
              </a:xfrm>
            </p:grpSpPr>
            <p:sp>
              <p:nvSpPr>
                <p:cNvPr id="50" name="Έλλειψη 49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Ορθογώνιο 50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5" name="Ορθογώνιο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Ομάδα 24"/>
              <p:cNvGrpSpPr/>
              <p:nvPr/>
            </p:nvGrpSpPr>
            <p:grpSpPr>
              <a:xfrm>
                <a:off x="3840003" y="5372778"/>
                <a:ext cx="426784" cy="285316"/>
                <a:chOff x="2250749" y="4185084"/>
                <a:chExt cx="426784" cy="285316"/>
              </a:xfrm>
            </p:grpSpPr>
            <p:sp>
              <p:nvSpPr>
                <p:cNvPr id="48" name="Έλλειψη 47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Ορθογώνιο 48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Ορθογώνιο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Ομάδα 25"/>
              <p:cNvGrpSpPr/>
              <p:nvPr/>
            </p:nvGrpSpPr>
            <p:grpSpPr>
              <a:xfrm>
                <a:off x="3459072" y="5408050"/>
                <a:ext cx="426784" cy="285316"/>
                <a:chOff x="2250749" y="4185084"/>
                <a:chExt cx="426784" cy="285316"/>
              </a:xfrm>
            </p:grpSpPr>
            <p:sp>
              <p:nvSpPr>
                <p:cNvPr id="46" name="Έλλειψη 45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Ορθογώνιο 46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Ορθογώνιο 4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5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Ομάδα 26"/>
              <p:cNvGrpSpPr/>
              <p:nvPr/>
            </p:nvGrpSpPr>
            <p:grpSpPr>
              <a:xfrm>
                <a:off x="3136847" y="5408050"/>
                <a:ext cx="426784" cy="285316"/>
                <a:chOff x="2250749" y="4185084"/>
                <a:chExt cx="426784" cy="285316"/>
              </a:xfrm>
            </p:grpSpPr>
            <p:sp>
              <p:nvSpPr>
                <p:cNvPr id="44" name="Έλλειψη 43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Ορθογώνιο 44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9" name="Ορθογώνιο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6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Ομάδα 27"/>
              <p:cNvGrpSpPr/>
              <p:nvPr/>
            </p:nvGrpSpPr>
            <p:grpSpPr>
              <a:xfrm>
                <a:off x="2860475" y="5399733"/>
                <a:ext cx="426784" cy="285316"/>
                <a:chOff x="2250749" y="4185084"/>
                <a:chExt cx="426784" cy="285316"/>
              </a:xfrm>
            </p:grpSpPr>
            <p:sp>
              <p:nvSpPr>
                <p:cNvPr id="42" name="Έλλειψη 41"/>
                <p:cNvSpPr/>
                <p:nvPr/>
              </p:nvSpPr>
              <p:spPr>
                <a:xfrm>
                  <a:off x="2313729" y="4185084"/>
                  <a:ext cx="290926" cy="28531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/>
                  <a:endParaRPr lang="el-GR" dirty="0">
                    <a:solidFill>
                      <a:prstClr val="white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Ορθογώνιο 42"/>
                    <p:cNvSpPr/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12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  <m:sup>
                                <m:r>
                                  <a:rPr lang="el-GR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l-GR" sz="1200" dirty="0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Ορθογώνιο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50749" y="4193401"/>
                      <a:ext cx="426784" cy="276999"/>
                    </a:xfrm>
                    <a:prstGeom prst="rect">
                      <a:avLst/>
                    </a:prstGeom>
                    <a:blipFill rotWithShape="0">
                      <a:blip r:embed="rId17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9" name="Στρογγυλεμένο ορθογώνιο 28"/>
              <p:cNvSpPr/>
              <p:nvPr/>
            </p:nvSpPr>
            <p:spPr>
              <a:xfrm>
                <a:off x="3456277" y="4698658"/>
                <a:ext cx="438596" cy="571322"/>
              </a:xfrm>
              <a:prstGeom prst="roundRect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Ορθογώνιο 29"/>
              <p:cNvSpPr/>
              <p:nvPr/>
            </p:nvSpPr>
            <p:spPr>
              <a:xfrm>
                <a:off x="4206041" y="1587006"/>
                <a:ext cx="1454958" cy="79194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Στρογγύλεμα της γωνίας της ίδιας πλευράς του ορθογωνίου 30"/>
              <p:cNvSpPr/>
              <p:nvPr/>
            </p:nvSpPr>
            <p:spPr>
              <a:xfrm rot="10800000">
                <a:off x="5642066" y="2519205"/>
                <a:ext cx="514110" cy="2904850"/>
              </a:xfrm>
              <a:prstGeom prst="round2Same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Ευθεία γραμμή σύνδεσης 31"/>
              <p:cNvCxnSpPr>
                <a:stCxn id="31" idx="1"/>
              </p:cNvCxnSpPr>
              <p:nvPr/>
            </p:nvCxnSpPr>
            <p:spPr>
              <a:xfrm flipH="1">
                <a:off x="5899120" y="2519205"/>
                <a:ext cx="1" cy="2694386"/>
              </a:xfrm>
              <a:prstGeom prst="line">
                <a:avLst/>
              </a:prstGeom>
              <a:ln w="1238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>
              <a:xfrm flipH="1">
                <a:off x="4306025" y="3953520"/>
                <a:ext cx="197306" cy="6007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 flipH="1">
                <a:off x="3675575" y="3552329"/>
                <a:ext cx="507369" cy="9180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3144163" y="3078676"/>
                <a:ext cx="252830" cy="5029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2667510" y="4004624"/>
                <a:ext cx="50102" cy="20541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 flipH="1" flipV="1">
                <a:off x="2179040" y="6211278"/>
                <a:ext cx="4265168" cy="1583"/>
              </a:xfrm>
              <a:prstGeom prst="line">
                <a:avLst/>
              </a:prstGeom>
              <a:ln w="1047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Έλλειψη 37"/>
              <p:cNvSpPr/>
              <p:nvPr/>
            </p:nvSpPr>
            <p:spPr>
              <a:xfrm>
                <a:off x="4591221" y="1693342"/>
                <a:ext cx="624061" cy="5114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9" name="Ευθεία γραμμή σύνδεσης 38"/>
              <p:cNvCxnSpPr/>
              <p:nvPr/>
            </p:nvCxnSpPr>
            <p:spPr>
              <a:xfrm flipV="1">
                <a:off x="4915162" y="1745809"/>
                <a:ext cx="274178" cy="348723"/>
              </a:xfrm>
              <a:prstGeom prst="line">
                <a:avLst/>
              </a:prstGeom>
              <a:ln w="698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Έλλειψη 39"/>
              <p:cNvSpPr/>
              <p:nvPr/>
            </p:nvSpPr>
            <p:spPr>
              <a:xfrm>
                <a:off x="4817169" y="2038135"/>
                <a:ext cx="161851" cy="12317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190268" y="2004541"/>
                <a:ext cx="61389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  <a:latin typeface="Calibri"/>
                    <a:cs typeface="Arial" charset="0"/>
                  </a:rPr>
                  <a:t>pH</a:t>
                </a:r>
                <a:endParaRPr lang="el-GR" sz="2200" dirty="0">
                  <a:solidFill>
                    <a:srgbClr val="FF0000"/>
                  </a:solidFill>
                  <a:latin typeface="Calibri"/>
                  <a:cs typeface="Arial" charset="0"/>
                </a:endParaRPr>
              </a:p>
            </p:txBody>
          </p:sp>
        </p:grpSp>
        <p:cxnSp>
          <p:nvCxnSpPr>
            <p:cNvPr id="7" name="Γωνιακή σύνδεση 6"/>
            <p:cNvCxnSpPr/>
            <p:nvPr/>
          </p:nvCxnSpPr>
          <p:spPr>
            <a:xfrm rot="10800000" flipV="1">
              <a:off x="3682015" y="2017392"/>
              <a:ext cx="530466" cy="2715679"/>
            </a:xfrm>
            <a:prstGeom prst="bentConnector2">
              <a:avLst/>
            </a:prstGeom>
            <a:ln w="88900">
              <a:solidFill>
                <a:srgbClr val="8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(1 από 7)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Μετρήσεις αγωγιμότητας στο</a:t>
            </a:r>
            <a:r>
              <a:rPr lang="el-GR" i="1" dirty="0"/>
              <a:t> </a:t>
            </a:r>
            <a:r>
              <a:rPr lang="el-GR" dirty="0"/>
              <a:t>καθαρό νερό, έδειξαν ότι αυτό </a:t>
            </a:r>
            <a:r>
              <a:rPr lang="el-GR" b="1" dirty="0"/>
              <a:t>άγει το ηλεκτρικό ρεύμα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Αυτό το γεγονός δείχνει ότι, στο καθαρό νερό υπάρχουν </a:t>
            </a:r>
            <a:r>
              <a:rPr lang="el-GR" b="1" dirty="0"/>
              <a:t>ιόντα,</a:t>
            </a:r>
            <a:r>
              <a:rPr lang="el-GR" dirty="0"/>
              <a:t> </a:t>
            </a:r>
            <a:r>
              <a:rPr lang="el-GR" dirty="0" err="1"/>
              <a:t>φoρείς</a:t>
            </a:r>
            <a:r>
              <a:rPr lang="el-GR" dirty="0"/>
              <a:t> του ηλεκτρικού </a:t>
            </a:r>
            <a:r>
              <a:rPr lang="el-GR" dirty="0" err="1"/>
              <a:t>ρεύματ</a:t>
            </a:r>
            <a:r>
              <a:rPr lang="en-US" dirty="0"/>
              <a:t>o</a:t>
            </a:r>
            <a:r>
              <a:rPr lang="el-GR" dirty="0"/>
              <a:t>ς, που προέρχονται από το ίδιο το νερό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μέθοδος) </a:t>
            </a: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6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528392" cy="3528392"/>
          </a:xfr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1187624" y="5315094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Ph-meter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hanna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 hg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Hgrobe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00200"/>
            <a:ext cx="2010596" cy="3501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5613302" y="531509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PH-meter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Soulkeeper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08856"/>
          </a:xfrm>
        </p:spPr>
        <p:txBody>
          <a:bodyPr/>
          <a:lstStyle/>
          <a:p>
            <a:r>
              <a:rPr lang="el-GR" dirty="0"/>
              <a:t>Εύρεση του </a:t>
            </a:r>
            <a:r>
              <a:rPr lang="en-US" dirty="0"/>
              <a:t>pH</a:t>
            </a:r>
            <a:r>
              <a:rPr lang="el-GR" dirty="0"/>
              <a:t> με </a:t>
            </a:r>
            <a:r>
              <a:rPr lang="en-US" dirty="0"/>
              <a:t>p</a:t>
            </a:r>
            <a:r>
              <a:rPr lang="el-GR" dirty="0" err="1"/>
              <a:t>Ημετρο</a:t>
            </a:r>
            <a:r>
              <a:rPr lang="el-GR" dirty="0"/>
              <a:t> </a:t>
            </a:r>
            <a:r>
              <a:rPr lang="el-GR" sz="3200" b="0" dirty="0"/>
              <a:t>(</a:t>
            </a:r>
            <a:r>
              <a:rPr lang="el-GR" sz="3200" b="0" dirty="0" err="1"/>
              <a:t>ηλεκτρομετρική</a:t>
            </a:r>
            <a:r>
              <a:rPr lang="el-GR" sz="3200" b="0" dirty="0"/>
              <a:t> μέθοδος) </a:t>
            </a: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6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029360" cy="4057179"/>
          </a:xfrm>
          <a:ln>
            <a:solidFill>
              <a:schemeClr val="tx1"/>
            </a:solidFill>
          </a:ln>
        </p:spPr>
      </p:pic>
      <p:sp>
        <p:nvSpPr>
          <p:cNvPr id="6" name="Rectangle 8"/>
          <p:cNvSpPr/>
          <p:nvPr/>
        </p:nvSpPr>
        <p:spPr>
          <a:xfrm>
            <a:off x="700344" y="5626720"/>
            <a:ext cx="2977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PH reading of diluted wine sample during a titration assay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Agne27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5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35" y="2081070"/>
            <a:ext cx="4718399" cy="3532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8"/>
          <p:cNvSpPr/>
          <p:nvPr/>
        </p:nvSpPr>
        <p:spPr>
          <a:xfrm>
            <a:off x="4572000" y="5626720"/>
            <a:ext cx="3650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Hanna HI 8314 membrane pH 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Jacopo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Werther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CC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9"/>
              </a:rPr>
              <a:t>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Απαιτούμενα όργανα και υλικά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Πεχάμετρο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smtClean="0"/>
              <a:t>Δείκτες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Ογκομετρικός </a:t>
            </a:r>
            <a:r>
              <a:rPr lang="el-GR" dirty="0" smtClean="0"/>
              <a:t>κύλινδρος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Ογκομετρικές </a:t>
            </a:r>
            <a:r>
              <a:rPr lang="el-GR" dirty="0" smtClean="0"/>
              <a:t>φιάλες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Ποτήρια </a:t>
            </a:r>
            <a:r>
              <a:rPr lang="el-GR" dirty="0" smtClean="0"/>
              <a:t>βρασμού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err="1"/>
              <a:t>HCl</a:t>
            </a:r>
            <a:r>
              <a:rPr lang="el-GR" dirty="0"/>
              <a:t> (37%) του </a:t>
            </a:r>
            <a:r>
              <a:rPr lang="el-GR" dirty="0" smtClean="0"/>
              <a:t>εμπορίου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 err="1"/>
              <a:t>NaOH</a:t>
            </a:r>
            <a:r>
              <a:rPr lang="el-GR" dirty="0"/>
              <a:t> (στερεό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</a:t>
            </a:r>
            <a:r>
              <a:rPr lang="el-GR" dirty="0" smtClean="0"/>
              <a:t>μέρος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Παρασκευάζουμε δύο σειρές διαλυμάτων: </a:t>
            </a:r>
            <a:r>
              <a:rPr lang="el-GR" dirty="0" smtClean="0"/>
              <a:t>Μία </a:t>
            </a:r>
            <a:r>
              <a:rPr lang="el-GR" dirty="0"/>
              <a:t>σειρά HCI και μία </a:t>
            </a:r>
            <a:r>
              <a:rPr lang="el-GR" dirty="0" err="1"/>
              <a:t>NaOH</a:t>
            </a:r>
            <a:r>
              <a:rPr lang="el-GR" dirty="0"/>
              <a:t> με κανονικότητες Ν/10, Ν/100, Ν/1000, και Ν/10000 αντίστοιχα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Υπολογίζουμε το </a:t>
            </a:r>
            <a:r>
              <a:rPr lang="el-GR" dirty="0" err="1"/>
              <a:t>pΗ</a:t>
            </a:r>
            <a:r>
              <a:rPr lang="el-GR" dirty="0"/>
              <a:t> των διαλυμάτων αυτών θεωρώντας ότι διάστασής τους είναι 100%. </a:t>
            </a:r>
          </a:p>
          <a:p>
            <a:pPr>
              <a:lnSpc>
                <a:spcPct val="114000"/>
              </a:lnSpc>
            </a:pPr>
            <a:r>
              <a:rPr lang="el-GR" dirty="0"/>
              <a:t>Μετράμε το </a:t>
            </a:r>
            <a:r>
              <a:rPr lang="el-GR" dirty="0" err="1"/>
              <a:t>pΗ</a:t>
            </a:r>
            <a:r>
              <a:rPr lang="el-GR" dirty="0"/>
              <a:t> των διαλυμάτων με τα </a:t>
            </a:r>
            <a:r>
              <a:rPr lang="el-GR" dirty="0" err="1"/>
              <a:t>πεχαμετρικά</a:t>
            </a:r>
            <a:r>
              <a:rPr lang="el-GR" dirty="0"/>
              <a:t> χαρτιά - ταινίες. </a:t>
            </a:r>
          </a:p>
          <a:p>
            <a:pPr>
              <a:lnSpc>
                <a:spcPct val="114000"/>
              </a:lnSpc>
            </a:pPr>
            <a:r>
              <a:rPr lang="el-GR" dirty="0"/>
              <a:t>Μετράμε το </a:t>
            </a:r>
            <a:r>
              <a:rPr lang="el-GR" dirty="0" err="1"/>
              <a:t>pΗ</a:t>
            </a:r>
            <a:r>
              <a:rPr lang="el-GR" dirty="0"/>
              <a:t> των διαλυμάτων με </a:t>
            </a:r>
            <a:r>
              <a:rPr lang="el-GR" dirty="0" err="1"/>
              <a:t>πεχάμετρο</a:t>
            </a:r>
            <a:r>
              <a:rPr lang="el-GR" dirty="0"/>
              <a:t>.</a:t>
            </a:r>
          </a:p>
          <a:p>
            <a:pPr>
              <a:lnSpc>
                <a:spcPct val="114000"/>
              </a:lnSpc>
            </a:pPr>
            <a:r>
              <a:rPr lang="el-GR" dirty="0"/>
              <a:t>Καταγράφουμε τα αποτελέσματα των μετρήσεων σε πίνακες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Πειραματικό μέρος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295662"/>
              </p:ext>
            </p:extLst>
          </p:nvPr>
        </p:nvGraphicFramePr>
        <p:xfrm>
          <a:off x="323528" y="1340768"/>
          <a:ext cx="8579295" cy="484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411"/>
                <a:gridCol w="1918292"/>
                <a:gridCol w="2232248"/>
                <a:gridCol w="1285801"/>
                <a:gridCol w="1810543"/>
              </a:tblGrid>
              <a:tr h="883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Διάλυμα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Κανονικότητα</a:t>
                      </a:r>
                      <a:r>
                        <a:rPr lang="el-GR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διαλύματος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Υπολογισμός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(θεωρητική</a:t>
                      </a:r>
                      <a:r>
                        <a:rPr lang="el-GR" sz="2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τιμή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Μέτρηση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 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με ταινία - χαρτί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Μέτρηση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pH</a:t>
                      </a: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με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pH</a:t>
                      </a:r>
                      <a:r>
                        <a:rPr lang="el-GR" sz="2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μετρο</a:t>
                      </a:r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414938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HCI 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42299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35904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15107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357674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NaOH</a:t>
                      </a:r>
                      <a:endParaRPr lang="el-GR" sz="2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35196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3462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  <a:tr h="34054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Ν/10000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endParaRPr lang="el-G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Σχόλια - </a:t>
            </a:r>
            <a:r>
              <a:rPr lang="el-GR" dirty="0" smtClean="0"/>
              <a:t>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Από την σύγκριση των αντιστοίχων τιμών του πίνακα βγάζουμε </a:t>
            </a:r>
            <a:r>
              <a:rPr lang="el-GR" b="1" dirty="0"/>
              <a:t>συμπεράσματα</a:t>
            </a:r>
            <a:r>
              <a:rPr lang="el-GR" dirty="0"/>
              <a:t> σχετικά με την ακρίβεια των μεθόδων μέτρησης του </a:t>
            </a:r>
            <a:r>
              <a:rPr lang="el-GR" dirty="0" err="1"/>
              <a:t>pΗ</a:t>
            </a:r>
            <a:r>
              <a:rPr lang="el-GR" dirty="0"/>
              <a:t> </a:t>
            </a:r>
            <a:r>
              <a:rPr lang="el-GR" dirty="0" smtClean="0"/>
              <a:t>και την </a:t>
            </a:r>
            <a:r>
              <a:rPr lang="el-GR" dirty="0"/>
              <a:t>μεταβολή του </a:t>
            </a:r>
            <a:r>
              <a:rPr lang="el-GR" dirty="0" err="1"/>
              <a:t>pΗ</a:t>
            </a:r>
            <a:r>
              <a:rPr lang="el-GR" dirty="0"/>
              <a:t> των διαλυμάτων όταν αλλάξει η κανονικότητά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20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/>
              <a:t>Ο ρόλος του </a:t>
            </a:r>
            <a:r>
              <a:rPr lang="el-GR" dirty="0" err="1"/>
              <a:t>pH</a:t>
            </a:r>
            <a:r>
              <a:rPr lang="el-GR" dirty="0"/>
              <a:t> του χαρτιού στη διαδικασία της </a:t>
            </a:r>
            <a:r>
              <a:rPr lang="el-GR" dirty="0" smtClean="0"/>
              <a:t>εκτύπωσης.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</a:t>
            </a:r>
            <a:r>
              <a:rPr lang="el-GR" dirty="0" smtClean="0"/>
              <a:t>χαρτιού.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– ο ρόλος του </a:t>
            </a:r>
            <a:r>
              <a:rPr lang="el-GR" dirty="0" err="1" smtClean="0"/>
              <a:t>pH</a:t>
            </a:r>
            <a:r>
              <a:rPr lang="el-GR" dirty="0" smtClean="0"/>
              <a:t>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Το </a:t>
            </a:r>
            <a:r>
              <a:rPr lang="el-GR" dirty="0" err="1"/>
              <a:t>pH</a:t>
            </a:r>
            <a:r>
              <a:rPr lang="el-GR" dirty="0"/>
              <a:t> του μη επιχρισμένου χαρτιού κυμαίνεται συνήθως μεταξύ 5,0-6,0 αλλά μπορεί να βρεθούν χαρτιά και με </a:t>
            </a:r>
            <a:r>
              <a:rPr lang="el-GR" dirty="0" err="1"/>
              <a:t>pH</a:t>
            </a:r>
            <a:r>
              <a:rPr lang="el-GR" dirty="0"/>
              <a:t> μικρότερο.</a:t>
            </a:r>
          </a:p>
          <a:p>
            <a:pPr>
              <a:lnSpc>
                <a:spcPct val="114000"/>
              </a:lnSpc>
            </a:pPr>
            <a:r>
              <a:rPr lang="el-GR" dirty="0"/>
              <a:t>Το </a:t>
            </a:r>
            <a:r>
              <a:rPr lang="el-GR" dirty="0" err="1"/>
              <a:t>pH</a:t>
            </a:r>
            <a:r>
              <a:rPr lang="el-GR" dirty="0"/>
              <a:t> της επίστρωσης του επιχρισμένου χαρτιού είναι συνήθως 7,5-8,5 αλλά μπορεί να φτάσει και το 10,0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– ο ρόλος του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Το </a:t>
            </a:r>
            <a:r>
              <a:rPr lang="el-GR" b="1" dirty="0"/>
              <a:t>στέγνωμα ενός μελανιού </a:t>
            </a:r>
            <a:r>
              <a:rPr lang="el-GR" dirty="0"/>
              <a:t>που περιέχει κάποιο βερνίκι, επηρεάζεται από το </a:t>
            </a:r>
            <a:r>
              <a:rPr lang="el-GR" dirty="0" err="1"/>
              <a:t>pH</a:t>
            </a:r>
            <a:r>
              <a:rPr lang="el-GR" dirty="0"/>
              <a:t> του χαρτιού, την απορροφητικότητα του χαρτιού και τη σχετική υγρασία.</a:t>
            </a:r>
          </a:p>
          <a:p>
            <a:pPr>
              <a:lnSpc>
                <a:spcPct val="114000"/>
              </a:lnSpc>
            </a:pPr>
            <a:r>
              <a:rPr lang="el-GR" dirty="0"/>
              <a:t>Στην περίπτωση του επιχρισμένου χαρτιού, μας ενδιαφέρει μόνο το </a:t>
            </a:r>
            <a:r>
              <a:rPr lang="el-GR" dirty="0" err="1"/>
              <a:t>pH</a:t>
            </a:r>
            <a:r>
              <a:rPr lang="el-GR" dirty="0"/>
              <a:t> της επίστρωσης κι όχι της βάσης του χαρτιού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863873"/>
          </a:xfrm>
        </p:spPr>
        <p:txBody>
          <a:bodyPr/>
          <a:lstStyle/>
          <a:p>
            <a:r>
              <a:rPr lang="el-GR" dirty="0" smtClean="0"/>
              <a:t>Έτσι </a:t>
            </a:r>
            <a:r>
              <a:rPr lang="el-GR" dirty="0"/>
              <a:t>καταλήγουμε στο συμπέρασμα ότι το νερό ιονίζεται σύμφωνα με την αμφίδρομη </a:t>
            </a:r>
            <a:r>
              <a:rPr lang="el-GR" dirty="0" smtClean="0"/>
              <a:t>αντίδραση</a:t>
            </a:r>
            <a:r>
              <a:rPr lang="el-GR" dirty="0"/>
              <a:t>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4331" y="2492896"/>
                <a:ext cx="3037563" cy="36933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Ο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</m:t>
                          </m:r>
                        </m:e>
                        <m:sup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ΟΗ</m:t>
                          </m:r>
                        </m:e>
                        <m:sup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331" y="2492896"/>
                <a:ext cx="303756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97" b="-10938"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8312" y="3174217"/>
            <a:ext cx="849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Αν για την διάσταση του νερού εφαρμόσουμε τον </a:t>
            </a:r>
            <a:r>
              <a:rPr lang="el-GR" sz="2400" b="1" dirty="0">
                <a:solidFill>
                  <a:prstClr val="black"/>
                </a:solidFill>
                <a:latin typeface="Calibri"/>
                <a:cs typeface="Arial" charset="0"/>
              </a:rPr>
              <a:t>νόμο της χημικής ισορροπίας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προκύπτει: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03848" y="4367360"/>
                <a:ext cx="2438809" cy="789832"/>
              </a:xfrm>
              <a:prstGeom prst="rect">
                <a:avLst/>
              </a:prstGeom>
              <a:noFill/>
              <a:ln w="19050">
                <a:solidFill>
                  <a:srgbClr val="004A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  <m:sub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Ο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ΟΗ</m:t>
                                  </m:r>
                                </m:e>
                                <m:sup>
                                  <m: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Η</m:t>
                                      </m:r>
                                    </m:e>
                                    <m:sub>
                                      <m: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l-GR" sz="240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Ο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Κ</m:t>
                      </m:r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367360"/>
                <a:ext cx="2438809" cy="7898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– ο ρόλος του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Όσο </a:t>
            </a:r>
            <a:r>
              <a:rPr lang="el-GR" b="1" dirty="0"/>
              <a:t>αυξάνει το </a:t>
            </a:r>
            <a:r>
              <a:rPr lang="el-GR" b="1" dirty="0" err="1"/>
              <a:t>pH</a:t>
            </a:r>
            <a:r>
              <a:rPr lang="el-GR" b="1" dirty="0"/>
              <a:t> </a:t>
            </a:r>
            <a:r>
              <a:rPr lang="el-GR" dirty="0"/>
              <a:t>του χαρτιού ή της επίστρωσης, τόσο </a:t>
            </a:r>
            <a:r>
              <a:rPr lang="el-GR" b="1" dirty="0"/>
              <a:t>μειώνεται ο χρόνος στεγνώματος του μελανιού</a:t>
            </a:r>
            <a:r>
              <a:rPr lang="el-GR" dirty="0"/>
              <a:t>, εάν οι άλλοι παράγοντες παραμένουν σταθεροί (θερμοκρασία, σχετική  υγρασία</a:t>
            </a:r>
            <a:r>
              <a:rPr lang="el-GR" dirty="0" smtClean="0"/>
              <a:t>). Ισχύει και το αντίστροφο. 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Όταν δηλαδή, το </a:t>
            </a:r>
            <a:r>
              <a:rPr lang="el-GR" dirty="0" err="1" smtClean="0"/>
              <a:t>pH</a:t>
            </a:r>
            <a:r>
              <a:rPr lang="el-GR" dirty="0" smtClean="0"/>
              <a:t>  του χαρτιού ελαττώνεται, προκαλείται αύξηση του χρόνου στεγνώματος.</a:t>
            </a:r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– ο ρόλος του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Ένα μελάνι που στεγνώνει σε 4 h πάνω σε χαρτί με </a:t>
            </a:r>
            <a:r>
              <a:rPr lang="el-GR" dirty="0" err="1"/>
              <a:t>pH</a:t>
            </a:r>
            <a:r>
              <a:rPr lang="el-GR" dirty="0"/>
              <a:t>=7,0  όταν απλωθεί σε χαρτί με </a:t>
            </a:r>
            <a:r>
              <a:rPr lang="el-GR" dirty="0" err="1"/>
              <a:t>pH</a:t>
            </a:r>
            <a:r>
              <a:rPr lang="el-GR" dirty="0"/>
              <a:t> 5,3 θα στεγνώσει σε 5 h. </a:t>
            </a:r>
          </a:p>
          <a:p>
            <a:pPr>
              <a:lnSpc>
                <a:spcPct val="114000"/>
              </a:lnSpc>
            </a:pPr>
            <a:r>
              <a:rPr lang="el-GR" dirty="0"/>
              <a:t>Αντίστοιχα σε ένα χαρτί με pH=4,4 ο χρόνος γίνεται 18,5 h, ενώ σε ένα χαρτί με pH=4,0, ο χρόνος γίνεται 90 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– ο ρόλος του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Εκτός του </a:t>
            </a:r>
            <a:r>
              <a:rPr lang="el-GR" dirty="0" err="1" smtClean="0"/>
              <a:t>pH</a:t>
            </a:r>
            <a:r>
              <a:rPr lang="el-GR" dirty="0" smtClean="0"/>
              <a:t> του χαρτιού, υπάρχουν κι άλλοι </a:t>
            </a:r>
            <a:r>
              <a:rPr lang="el-GR" dirty="0"/>
              <a:t>παράγοντες </a:t>
            </a:r>
            <a:r>
              <a:rPr lang="el-GR" dirty="0" smtClean="0"/>
              <a:t>που επηρεάζουν την ταχύτητα στεγνώματος όπως είναι </a:t>
            </a:r>
            <a:r>
              <a:rPr lang="el-GR" dirty="0"/>
              <a:t>η οξύτητα του διαλύματος ύγρανσης της εκτυπωτικής πλάκας και η παρουσία προσθέτων. </a:t>
            </a:r>
          </a:p>
          <a:p>
            <a:pPr>
              <a:lnSpc>
                <a:spcPct val="114000"/>
              </a:lnSpc>
            </a:pPr>
            <a:r>
              <a:rPr lang="el-GR" dirty="0"/>
              <a:t>Τα πολύ όξινα συστήματα ύγρανσης </a:t>
            </a:r>
            <a:r>
              <a:rPr lang="el-GR" dirty="0" smtClean="0"/>
              <a:t>επιβραδύνουν το </a:t>
            </a:r>
            <a:r>
              <a:rPr lang="el-GR" dirty="0"/>
              <a:t>στέγνωμα των λιθογραφικών μελανιών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</a:t>
            </a:r>
            <a:r>
              <a:rPr lang="el-GR" dirty="0" smtClean="0"/>
              <a:t>χαρτιού </a:t>
            </a:r>
            <a:r>
              <a:rPr lang="el-GR" sz="3200" b="0" dirty="0" smtClean="0"/>
              <a:t>(1 από 5)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Τα χαρτιά δεν είναι πάντοτε ουδέτερα. Τα φυσικά χαρτιά είναι συχνά όξινα, ενώ τα επιχρισμένα τείνουν να είναι αλκαλικά.</a:t>
            </a:r>
          </a:p>
          <a:p>
            <a:pPr>
              <a:lnSpc>
                <a:spcPct val="114000"/>
              </a:lnSpc>
            </a:pPr>
            <a:r>
              <a:rPr lang="el-GR" dirty="0"/>
              <a:t>Για τη μέτρηση του </a:t>
            </a:r>
            <a:r>
              <a:rPr lang="el-GR" dirty="0" err="1"/>
              <a:t>pH</a:t>
            </a:r>
            <a:r>
              <a:rPr lang="el-GR" dirty="0"/>
              <a:t> </a:t>
            </a:r>
            <a:r>
              <a:rPr lang="el-GR" dirty="0" smtClean="0"/>
              <a:t>του χαρτιού υπάρχουν </a:t>
            </a:r>
            <a:r>
              <a:rPr lang="el-GR" dirty="0"/>
              <a:t>δυο μέθοδοι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χαρτιού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b="1" dirty="0"/>
              <a:t>1η μέθοδος:</a:t>
            </a:r>
          </a:p>
          <a:p>
            <a:pPr>
              <a:lnSpc>
                <a:spcPct val="114000"/>
              </a:lnSpc>
            </a:pPr>
            <a:r>
              <a:rPr lang="el-GR" dirty="0"/>
              <a:t>Η μέθοδος έχει το πλεονέκτημα ότι απαιτεί μικρή ποσότητα χαρτιού και δείχνει τις τοπικές διακυμάνσεις του </a:t>
            </a:r>
            <a:r>
              <a:rPr lang="el-GR" dirty="0" err="1"/>
              <a:t>pH</a:t>
            </a:r>
            <a:r>
              <a:rPr lang="el-GR" dirty="0"/>
              <a:t> σε μεγάλο φύλλο χαρτιού. </a:t>
            </a:r>
          </a:p>
          <a:p>
            <a:pPr>
              <a:lnSpc>
                <a:spcPct val="114000"/>
              </a:lnSpc>
            </a:pPr>
            <a:r>
              <a:rPr lang="el-GR" dirty="0"/>
              <a:t>Δείχνει κυρίως το </a:t>
            </a:r>
            <a:r>
              <a:rPr lang="el-GR" dirty="0" err="1"/>
              <a:t>pH</a:t>
            </a:r>
            <a:r>
              <a:rPr lang="el-GR" dirty="0"/>
              <a:t> της επιφάνειας του χαρτιού, όπου συμβαίνει η εκτύπωση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χαρτιού </a:t>
            </a:r>
            <a:r>
              <a:rPr lang="el-GR" sz="3200" b="0" dirty="0" smtClean="0"/>
              <a:t>(</a:t>
            </a:r>
            <a:r>
              <a:rPr lang="el-GR" sz="3200" b="0" dirty="0"/>
              <a:t>3 από 5</a:t>
            </a:r>
            <a:r>
              <a:rPr lang="el-GR" sz="3200" b="0" dirty="0" smtClean="0"/>
              <a:t>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b="1" dirty="0"/>
              <a:t>Πειραματική διαδικασία</a:t>
            </a:r>
            <a:endParaRPr lang="el-GR" b="1" dirty="0" smtClean="0"/>
          </a:p>
          <a:p>
            <a:pPr>
              <a:lnSpc>
                <a:spcPct val="114000"/>
              </a:lnSpc>
            </a:pPr>
            <a:r>
              <a:rPr lang="el-GR" dirty="0" smtClean="0"/>
              <a:t>Αφήνουμε </a:t>
            </a:r>
            <a:r>
              <a:rPr lang="el-GR" dirty="0"/>
              <a:t>μια σταγόνα </a:t>
            </a:r>
            <a:r>
              <a:rPr lang="el-GR" dirty="0" err="1"/>
              <a:t>απεσταγμένου</a:t>
            </a:r>
            <a:r>
              <a:rPr lang="el-GR" dirty="0"/>
              <a:t> νερού να πέσει πάνω στο χαρτί και τη βοηθούμε να κυλήσει γέρνοντας το χαρτί.</a:t>
            </a:r>
          </a:p>
          <a:p>
            <a:pPr>
              <a:lnSpc>
                <a:spcPct val="114000"/>
              </a:lnSpc>
            </a:pPr>
            <a:r>
              <a:rPr lang="el-GR" dirty="0"/>
              <a:t>Πιέζουμε πάνω στο χαρτί μια </a:t>
            </a:r>
            <a:r>
              <a:rPr lang="el-GR" dirty="0" err="1"/>
              <a:t>pH</a:t>
            </a:r>
            <a:r>
              <a:rPr lang="el-GR" dirty="0"/>
              <a:t>-μετρική ταινία, ώστε να διαβραχεί σε όλο το μήκος της.</a:t>
            </a:r>
          </a:p>
          <a:p>
            <a:pPr>
              <a:lnSpc>
                <a:spcPct val="114000"/>
              </a:lnSpc>
            </a:pPr>
            <a:r>
              <a:rPr lang="el-GR" dirty="0"/>
              <a:t>Μετά από 2min διαβάζουμε την τιμή του </a:t>
            </a:r>
            <a:r>
              <a:rPr lang="el-GR" dirty="0" err="1"/>
              <a:t>pH</a:t>
            </a:r>
            <a:r>
              <a:rPr lang="el-GR" dirty="0"/>
              <a:t> από </a:t>
            </a:r>
            <a:r>
              <a:rPr lang="el-GR" dirty="0" smtClean="0"/>
              <a:t>την χρωματική κλίμακα.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χαρτιού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/>
              <a:t>2η μέθοδος:</a:t>
            </a:r>
          </a:p>
          <a:p>
            <a:pPr>
              <a:lnSpc>
                <a:spcPct val="150000"/>
              </a:lnSpc>
            </a:pPr>
            <a:r>
              <a:rPr lang="el-GR" dirty="0"/>
              <a:t>Με αυτή τη μέθοδο μετριέται η μέση τιμή του </a:t>
            </a:r>
            <a:r>
              <a:rPr lang="el-GR" dirty="0" err="1" smtClean="0"/>
              <a:t>pH</a:t>
            </a:r>
            <a:r>
              <a:rPr lang="el-GR" dirty="0" smtClean="0"/>
              <a:t> </a:t>
            </a:r>
            <a:r>
              <a:rPr lang="el-GR" dirty="0"/>
              <a:t>μιας μεγάλης επιφάνειας χαρτιού, μεταξύ του κυρίως σώματος του χαρτιού και της επίστρωσης 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του </a:t>
            </a:r>
            <a:r>
              <a:rPr lang="el-GR" dirty="0" err="1"/>
              <a:t>pH</a:t>
            </a:r>
            <a:r>
              <a:rPr lang="el-GR" dirty="0"/>
              <a:t> του χαρτιού </a:t>
            </a:r>
            <a:r>
              <a:rPr lang="el-GR" sz="3200" b="0" dirty="0" smtClean="0"/>
              <a:t>(5 από 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b="1" dirty="0"/>
              <a:t>Πειραματική διαδικασία</a:t>
            </a:r>
            <a:endParaRPr lang="el-GR" b="1" dirty="0" smtClean="0"/>
          </a:p>
          <a:p>
            <a:pPr>
              <a:lnSpc>
                <a:spcPct val="114000"/>
              </a:lnSpc>
            </a:pPr>
            <a:r>
              <a:rPr lang="el-GR" dirty="0" smtClean="0"/>
              <a:t>Κόβουμε </a:t>
            </a:r>
            <a:r>
              <a:rPr lang="el-GR" dirty="0"/>
              <a:t>μια λωρίδα χαρτιού (10cmX20cm) σε μικρά κομμάτια και τα μεταφέρουμε σε ποτήρι βρασμού, το οποίο περιέχει </a:t>
            </a:r>
            <a:r>
              <a:rPr lang="el-GR" dirty="0" err="1"/>
              <a:t>απιονισμένο</a:t>
            </a:r>
            <a:r>
              <a:rPr lang="el-GR" dirty="0"/>
              <a:t> νερό, τόσο ώστε να σκεπάζονται τα κομμάτια του χαρτιού.</a:t>
            </a:r>
          </a:p>
          <a:p>
            <a:pPr>
              <a:lnSpc>
                <a:spcPct val="114000"/>
              </a:lnSpc>
            </a:pPr>
            <a:r>
              <a:rPr lang="el-GR" dirty="0"/>
              <a:t>Αναδεύουμε με γυάλινη ράβδο για 1min και μετά από 2min βυθίζουμε μια </a:t>
            </a:r>
            <a:r>
              <a:rPr lang="el-GR" dirty="0" err="1"/>
              <a:t>pH</a:t>
            </a:r>
            <a:r>
              <a:rPr lang="el-GR" dirty="0"/>
              <a:t>-μετρική ταινία, οπότε και διαβάζουμε την τιμή του </a:t>
            </a:r>
            <a:r>
              <a:rPr lang="el-GR" dirty="0" err="1"/>
              <a:t>pH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Προσδιορισμός του </a:t>
            </a:r>
            <a:r>
              <a:rPr lang="el-GR" dirty="0" err="1"/>
              <a:t>pH</a:t>
            </a:r>
            <a:r>
              <a:rPr lang="el-GR" dirty="0"/>
              <a:t> υδατικών εκχυλισμάτων </a:t>
            </a:r>
            <a:r>
              <a:rPr lang="el-GR" dirty="0" smtClean="0"/>
              <a:t>χαρτιού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Θερμή εκχύλιση: </a:t>
            </a:r>
            <a:r>
              <a:rPr lang="el-GR" dirty="0"/>
              <a:t>Σε σφαιρική φιάλη μεταφέρουμε 2 g δείγματος χαρτιού σε τεμάχια, προσθέτουμε 100 </a:t>
            </a:r>
            <a:r>
              <a:rPr lang="el-GR" dirty="0" err="1"/>
              <a:t>mL</a:t>
            </a:r>
            <a:r>
              <a:rPr lang="el-GR" dirty="0"/>
              <a:t> νερού μετρημένου με ακρίβεια και προσαρμόζουμε κάθετο ψυκτήρα. </a:t>
            </a:r>
          </a:p>
          <a:p>
            <a:pPr>
              <a:lnSpc>
                <a:spcPct val="114000"/>
              </a:lnSpc>
            </a:pPr>
            <a:r>
              <a:rPr lang="el-GR" dirty="0"/>
              <a:t>Αφού αφήσουμε το υλικό να βράσει ομαλά για 1 h, μετά ψύχεται στους 20°C -25°C κι αφού οι ίνες του χαρτιού αφεθούν να </a:t>
            </a:r>
            <a:r>
              <a:rPr lang="el-GR" dirty="0" err="1"/>
              <a:t>καθιζήσουν</a:t>
            </a:r>
            <a:r>
              <a:rPr lang="el-GR" dirty="0"/>
              <a:t>, το εκχύλισμα </a:t>
            </a:r>
            <a:r>
              <a:rPr lang="el-GR" dirty="0" err="1"/>
              <a:t>αποχύνεται</a:t>
            </a:r>
            <a:r>
              <a:rPr lang="el-GR" dirty="0"/>
              <a:t> σε μικρό ποτήρι και μετριέται η τιμή του </a:t>
            </a:r>
            <a:r>
              <a:rPr lang="el-GR" dirty="0" err="1"/>
              <a:t>pH</a:t>
            </a:r>
            <a:r>
              <a:rPr lang="el-GR" dirty="0"/>
              <a:t> του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Προσδιορισμός του </a:t>
            </a:r>
            <a:r>
              <a:rPr lang="el-GR" dirty="0" err="1"/>
              <a:t>pH</a:t>
            </a:r>
            <a:r>
              <a:rPr lang="el-GR" dirty="0"/>
              <a:t> υδατικών εκχυλισμάτων χαρτιού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Ψυχρή εκχύλιση: </a:t>
            </a:r>
            <a:r>
              <a:rPr lang="el-GR" dirty="0"/>
              <a:t>Σε φιάλη μεταφέρονται 100 νερού και προστίθενται 2g χαρτιού σε μικρά τεμάχια. </a:t>
            </a:r>
          </a:p>
          <a:p>
            <a:pPr>
              <a:lnSpc>
                <a:spcPct val="114000"/>
              </a:lnSpc>
            </a:pPr>
            <a:r>
              <a:rPr lang="el-GR" dirty="0"/>
              <a:t>Η φιάλη σφραγίζεται κι αφήνεται να παραμείνει για 1h, σε θερμοκρασία 20°C -25°C. </a:t>
            </a:r>
          </a:p>
          <a:p>
            <a:pPr>
              <a:lnSpc>
                <a:spcPct val="114000"/>
              </a:lnSpc>
            </a:pPr>
            <a:r>
              <a:rPr lang="el-GR" dirty="0"/>
              <a:t>Το υλικό ανακινείται τουλάχιστον μια φορά στο μεταξύ και τελικά το εκχύλισμα </a:t>
            </a:r>
            <a:r>
              <a:rPr lang="el-GR" dirty="0" err="1"/>
              <a:t>αποχύνεται</a:t>
            </a:r>
            <a:r>
              <a:rPr lang="el-GR" dirty="0"/>
              <a:t> σε μικρό ποτήρι, οπότε ακολουθεί η μέτρηση του </a:t>
            </a:r>
            <a:r>
              <a:rPr lang="el-GR" dirty="0" err="1"/>
              <a:t>pH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160017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l-GR" dirty="0" smtClean="0"/>
                  <a:t>Επειδή η συγκέντρωση του νερού στο καθαρό νερό είναι 55,55 </a:t>
                </a:r>
                <a:r>
                  <a:rPr lang="el-GR" dirty="0" err="1"/>
                  <a:t>mole</a:t>
                </a:r>
                <a:r>
                  <a:rPr lang="el-GR" dirty="0"/>
                  <a:t>/</a:t>
                </a:r>
                <a:r>
                  <a:rPr lang="el-GR" dirty="0" err="1"/>
                  <a:t>lit</a:t>
                </a:r>
                <a:r>
                  <a:rPr lang="el-GR" dirty="0"/>
                  <a:t> (κάνοντας τις παραδοχές ότι η διάσταση του νερού είναι αμελητέα και ότι η πυκνότητα του νερού είναι 1 g/</a:t>
                </a:r>
                <a:r>
                  <a:rPr lang="el-GR" dirty="0" err="1"/>
                  <a:t>ml</a:t>
                </a:r>
                <a:r>
                  <a:rPr lang="el-GR" dirty="0"/>
                  <a:t> ), η σχέση γίνεται: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Ο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ΟΗ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Κ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55,55</m:t>
                              </m:r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160017"/>
              </a:xfrm>
              <a:blipFill rotWithShape="1">
                <a:blip r:embed="rId2" cstate="print"/>
                <a:stretch>
                  <a:fillRect l="-963" t="-1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303663" y="3615407"/>
                <a:ext cx="2505109" cy="461665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ΟΗ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Κ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663" y="3615407"/>
                <a:ext cx="2505109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74955" y="4351182"/>
            <a:ext cx="7272808" cy="88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Όπου 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η σταθερά </a:t>
            </a:r>
            <a:r>
              <a:rPr lang="el-GR" sz="2400" dirty="0" err="1">
                <a:solidFill>
                  <a:prstClr val="black"/>
                </a:solidFill>
                <a:latin typeface="Calibri"/>
                <a:cs typeface="Arial" charset="0"/>
              </a:rPr>
              <a:t>Kw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ονομάζεται σταθερά διάστασης τ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o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υ νερού και έχει τιμή 10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  <a:cs typeface="Arial" charset="0"/>
              </a:rPr>
              <a:t>-14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στους 25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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Μέτρηση του </a:t>
            </a:r>
            <a:r>
              <a:rPr lang="el-GR" altLang="el-GR" sz="2000" dirty="0" err="1"/>
              <a:t>pH</a:t>
            </a:r>
            <a:r>
              <a:rPr lang="el-GR" altLang="el-GR" sz="2000" dirty="0"/>
              <a:t> υδατικών διαλυμάτων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Εφαρμογή: Μέτρηση </a:t>
            </a:r>
            <a:r>
              <a:rPr lang="el-GR" altLang="el-GR" sz="2000" dirty="0" err="1"/>
              <a:t>pH</a:t>
            </a:r>
            <a:r>
              <a:rPr lang="el-GR" altLang="el-GR" sz="2000" dirty="0"/>
              <a:t> χαρτιού)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983"/>
            <a:ext cx="8229600" cy="935881"/>
          </a:xfrm>
        </p:spPr>
        <p:txBody>
          <a:bodyPr/>
          <a:lstStyle/>
          <a:p>
            <a:r>
              <a:rPr lang="el-GR" dirty="0"/>
              <a:t>Όμως, στο </a:t>
            </a:r>
            <a:r>
              <a:rPr lang="el-GR" b="1" dirty="0"/>
              <a:t>καθαρό νερό </a:t>
            </a:r>
            <a:r>
              <a:rPr lang="el-GR" dirty="0"/>
              <a:t>ισχύει </a:t>
            </a:r>
            <a:r>
              <a:rPr lang="el-GR" dirty="0" smtClean="0"/>
              <a:t>ότι</a:t>
            </a:r>
            <a:r>
              <a:rPr lang="en-US" dirty="0" smtClean="0"/>
              <a:t>: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000801" y="2276872"/>
                <a:ext cx="3142399" cy="461665"/>
              </a:xfrm>
              <a:prstGeom prst="rect">
                <a:avLst/>
              </a:prstGeom>
              <a:ln w="19050">
                <a:solidFill>
                  <a:srgbClr val="004A8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ΟΗ</m:t>
                              </m:r>
                            </m:e>
                            <m:sup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01" y="2276872"/>
                <a:ext cx="3142399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 w="19050">
                <a:solidFill>
                  <a:srgbClr val="004A82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827584" y="3208613"/>
            <a:ext cx="6985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  <a:cs typeface="Arial" charset="0"/>
              </a:rPr>
              <a:t>δηλαδή, τα [Η+] που χαρακτηρίζουν τα οξέα είναι ίσα με τα [ΟΗ-] που χαρακτηρίζουν τις βάσεις, κι ένα τέτοιο διάλυμα ονομάζεται ουδέτερο.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r>
              <a:rPr lang="el-GR" dirty="0"/>
              <a:t>Για διευκόλυνση των υπολογισμών ο </a:t>
            </a:r>
            <a:r>
              <a:rPr lang="en-US" b="1" dirty="0"/>
              <a:t>S</a:t>
            </a:r>
            <a:r>
              <a:rPr lang="el-GR" b="1" dirty="0"/>
              <a:t>ö</a:t>
            </a:r>
            <a:r>
              <a:rPr lang="en-US" b="1" dirty="0" err="1"/>
              <a:t>rensen</a:t>
            </a:r>
            <a:r>
              <a:rPr lang="el-GR" b="1" dirty="0"/>
              <a:t> </a:t>
            </a:r>
            <a:r>
              <a:rPr lang="el-GR" dirty="0"/>
              <a:t>εισήγαγε την έννοια του </a:t>
            </a:r>
            <a:r>
              <a:rPr lang="en-US" dirty="0"/>
              <a:t>p</a:t>
            </a:r>
            <a:r>
              <a:rPr lang="el-GR" dirty="0"/>
              <a:t>Η: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el-GR" b="1" dirty="0"/>
              <a:t>Το </a:t>
            </a:r>
            <a:r>
              <a:rPr lang="en-US" b="1" dirty="0"/>
              <a:t>p</a:t>
            </a:r>
            <a:r>
              <a:rPr lang="el-GR" b="1" dirty="0"/>
              <a:t>Η ορίζεται ως ο αρνητικός δεκαδικός λογάριθμος της συγκέντρωσης των ιόντων Η+ σε ένα υδατικό διάλυμα. </a:t>
            </a:r>
            <a:endParaRPr lang="en-US" b="1" dirty="0"/>
          </a:p>
          <a:p>
            <a:pPr marL="0" indent="0" algn="just">
              <a:lnSpc>
                <a:spcPct val="114000"/>
              </a:lnSpc>
              <a:buNone/>
            </a:pPr>
            <a:r>
              <a:rPr lang="en-US" b="1" dirty="0"/>
              <a:t>p</a:t>
            </a:r>
            <a:r>
              <a:rPr lang="el-GR" b="1" dirty="0"/>
              <a:t>Η = -</a:t>
            </a:r>
            <a:r>
              <a:rPr lang="el-GR" b="1" dirty="0" err="1"/>
              <a:t>lοg</a:t>
            </a:r>
            <a:r>
              <a:rPr lang="el-GR" b="1" dirty="0"/>
              <a:t> [Η</a:t>
            </a:r>
            <a:r>
              <a:rPr lang="el-GR" b="1" baseline="30000" dirty="0"/>
              <a:t>+</a:t>
            </a:r>
            <a:r>
              <a:rPr lang="el-GR" b="1" dirty="0"/>
              <a:t>] </a:t>
            </a:r>
            <a:endParaRPr lang="el-GR" dirty="0"/>
          </a:p>
          <a:p>
            <a:pPr marL="0" indent="0" algn="just">
              <a:lnSpc>
                <a:spcPct val="114000"/>
              </a:lnSpc>
              <a:buNone/>
            </a:pPr>
            <a:r>
              <a:rPr lang="el-GR" dirty="0"/>
              <a:t>Ομοίως  </a:t>
            </a:r>
            <a:r>
              <a:rPr lang="en-US" dirty="0"/>
              <a:t>p</a:t>
            </a:r>
            <a:r>
              <a:rPr lang="el-GR" dirty="0"/>
              <a:t>ΟΗ = -</a:t>
            </a:r>
            <a:r>
              <a:rPr lang="el-GR" dirty="0" err="1"/>
              <a:t>log</a:t>
            </a:r>
            <a:r>
              <a:rPr lang="el-GR" dirty="0"/>
              <a:t> [ΟΗ</a:t>
            </a:r>
            <a:r>
              <a:rPr lang="el-GR" baseline="30000" dirty="0"/>
              <a:t>-</a:t>
            </a:r>
            <a:r>
              <a:rPr lang="el-GR" dirty="0"/>
              <a:t>]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el-GR" dirty="0"/>
              <a:t>και γενικώς  </a:t>
            </a:r>
            <a:r>
              <a:rPr lang="en-US" dirty="0"/>
              <a:t>p</a:t>
            </a:r>
            <a:r>
              <a:rPr lang="el-GR" dirty="0"/>
              <a:t>Χ = -</a:t>
            </a:r>
            <a:r>
              <a:rPr lang="el-GR" dirty="0" err="1"/>
              <a:t>log</a:t>
            </a:r>
            <a:r>
              <a:rPr lang="el-GR" dirty="0"/>
              <a:t> Χ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el-GR" dirty="0"/>
              <a:t>Έτσι, μετά από πράξεις προκύπτει: </a:t>
            </a:r>
            <a:endParaRPr lang="en-US" dirty="0"/>
          </a:p>
          <a:p>
            <a:pPr marL="0" indent="0" algn="ctr">
              <a:lnSpc>
                <a:spcPct val="114000"/>
              </a:lnSpc>
              <a:buNone/>
            </a:pPr>
            <a:r>
              <a:rPr lang="en-US" sz="3200" b="1" dirty="0">
                <a:solidFill>
                  <a:srgbClr val="004A82"/>
                </a:solidFill>
              </a:rPr>
              <a:t>p</a:t>
            </a:r>
            <a:r>
              <a:rPr lang="el-GR" sz="3200" b="1" dirty="0">
                <a:solidFill>
                  <a:srgbClr val="004A82"/>
                </a:solidFill>
              </a:rPr>
              <a:t>Η + </a:t>
            </a:r>
            <a:r>
              <a:rPr lang="en-US" sz="3200" b="1" dirty="0">
                <a:solidFill>
                  <a:srgbClr val="004A82"/>
                </a:solidFill>
              </a:rPr>
              <a:t>p</a:t>
            </a:r>
            <a:r>
              <a:rPr lang="el-GR" sz="3200" b="1" dirty="0">
                <a:solidFill>
                  <a:srgbClr val="004A82"/>
                </a:solidFill>
              </a:rPr>
              <a:t>ΟΗ = 14 = </a:t>
            </a:r>
            <a:r>
              <a:rPr lang="en-US" sz="3200" b="1" dirty="0">
                <a:solidFill>
                  <a:srgbClr val="004A82"/>
                </a:solidFill>
              </a:rPr>
              <a:t>p</a:t>
            </a:r>
            <a:r>
              <a:rPr lang="el-GR" sz="3200" b="1" dirty="0" err="1" smtClean="0">
                <a:solidFill>
                  <a:srgbClr val="004A82"/>
                </a:solidFill>
              </a:rPr>
              <a:t>K</a:t>
            </a:r>
            <a:r>
              <a:rPr lang="el-GR" sz="2800" b="1" dirty="0" err="1" smtClean="0">
                <a:solidFill>
                  <a:srgbClr val="004A82"/>
                </a:solidFill>
              </a:rPr>
              <a:t>w</a:t>
            </a:r>
            <a:endParaRPr lang="el-GR" sz="3200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Σε ένα υδατικό διάλυμα που περιέχει οξύ, ισχύει ότι [Η+] &gt; 10</a:t>
            </a:r>
            <a:r>
              <a:rPr lang="el-GR" baseline="30000" dirty="0"/>
              <a:t>-7</a:t>
            </a:r>
            <a:r>
              <a:rPr lang="el-GR" dirty="0"/>
              <a:t>. Εάν [Η+] = 10</a:t>
            </a:r>
            <a:r>
              <a:rPr lang="el-GR" baseline="30000" dirty="0"/>
              <a:t>-4</a:t>
            </a:r>
            <a:r>
              <a:rPr lang="el-GR" dirty="0"/>
              <a:t> , τότε [ΟΗ-] = 10</a:t>
            </a:r>
            <a:r>
              <a:rPr lang="el-GR" baseline="30000" dirty="0"/>
              <a:t>-10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Δηλαδή [Η+] &gt; [ΟΗ-]. Ένα τέτοιο διάλυμα, όπου τα [Η+] που χαρακτηρίζουν τα οξέα είναι περισσότερα από τα [ΟΗ-] που χαρακτηρίζουν τις βάσεις, ονομάζεται </a:t>
            </a:r>
            <a:r>
              <a:rPr lang="el-GR" b="1" dirty="0"/>
              <a:t>όξινο</a:t>
            </a:r>
            <a:r>
              <a:rPr lang="el-GR" dirty="0"/>
              <a:t>. </a:t>
            </a:r>
          </a:p>
          <a:p>
            <a:pPr>
              <a:lnSpc>
                <a:spcPct val="114000"/>
              </a:lnSpc>
            </a:pPr>
            <a:r>
              <a:rPr lang="el-GR" dirty="0"/>
              <a:t>Αντίθετα σε ένα διάλυμα που περιέχει βάση, τότε τα [ΟΗ-] &gt; [Η+] και ένα τέτοιο διάλυμα ονομάζεται </a:t>
            </a:r>
            <a:r>
              <a:rPr lang="el-GR" b="1" dirty="0"/>
              <a:t>βασικό ή αλκαλικό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ιόντα του </a:t>
            </a:r>
            <a:r>
              <a:rPr lang="el-GR" dirty="0"/>
              <a:t>νερού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Τελικά</a:t>
            </a:r>
            <a:r>
              <a:rPr lang="el-GR" dirty="0" smtClean="0"/>
              <a:t>,</a:t>
            </a:r>
            <a:endParaRPr lang="el-GR" b="1" dirty="0"/>
          </a:p>
          <a:p>
            <a:pPr marL="0" indent="0">
              <a:buNone/>
            </a:pPr>
            <a:r>
              <a:rPr lang="el-GR" b="1" dirty="0"/>
              <a:t>Ένα ουδέτερο διάλυμα έχει </a:t>
            </a:r>
            <a:r>
              <a:rPr lang="en-US" b="1" dirty="0"/>
              <a:t>p</a:t>
            </a:r>
            <a:r>
              <a:rPr lang="el-GR" b="1" dirty="0"/>
              <a:t>Η = 7 </a:t>
            </a:r>
          </a:p>
          <a:p>
            <a:pPr marL="0" indent="0">
              <a:buNone/>
            </a:pPr>
            <a:r>
              <a:rPr lang="el-GR" b="1" dirty="0"/>
              <a:t>Ένα όξινο διάλυμα έχει </a:t>
            </a:r>
            <a:r>
              <a:rPr lang="en-US" b="1" dirty="0"/>
              <a:t>p</a:t>
            </a:r>
            <a:r>
              <a:rPr lang="el-GR" b="1" dirty="0"/>
              <a:t>Η &lt; 7 </a:t>
            </a:r>
          </a:p>
          <a:p>
            <a:pPr marL="0" indent="0">
              <a:buNone/>
            </a:pPr>
            <a:r>
              <a:rPr lang="el-GR" b="1" dirty="0"/>
              <a:t>Ένα βασικό διάλυμα έχει </a:t>
            </a:r>
            <a:r>
              <a:rPr lang="en-US" b="1" dirty="0"/>
              <a:t>p</a:t>
            </a:r>
            <a:r>
              <a:rPr lang="el-GR" b="1" dirty="0"/>
              <a:t>Η&gt; 7 </a:t>
            </a:r>
            <a:r>
              <a:rPr lang="el-GR" dirty="0"/>
              <a:t>.</a:t>
            </a:r>
            <a:endParaRPr lang="en-US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</a:t>
            </a:r>
            <a:r>
              <a:rPr lang="el-GR" sz="3200" b="0" dirty="0" smtClean="0"/>
              <a:t>(1 από 3)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Δείκτες στην χημεία είναι ουσίες, των οποίων </a:t>
            </a:r>
            <a:r>
              <a:rPr lang="el-GR" b="1" dirty="0"/>
              <a:t>το χρώμα αλλάζει ανάλογα με το </a:t>
            </a:r>
            <a:r>
              <a:rPr lang="en-US" b="1" dirty="0"/>
              <a:t>p</a:t>
            </a:r>
            <a:r>
              <a:rPr lang="el-GR" b="1" dirty="0"/>
              <a:t>Η</a:t>
            </a:r>
            <a:r>
              <a:rPr lang="el-GR" dirty="0"/>
              <a:t> του διαλύματος στο</a:t>
            </a:r>
            <a:r>
              <a:rPr lang="el-GR" i="1" dirty="0"/>
              <a:t> </a:t>
            </a:r>
            <a:r>
              <a:rPr lang="el-GR" dirty="0"/>
              <a:t>οποίο προστίθενται. </a:t>
            </a:r>
          </a:p>
          <a:p>
            <a:pPr>
              <a:lnSpc>
                <a:spcPct val="114000"/>
              </a:lnSpc>
            </a:pPr>
            <a:r>
              <a:rPr lang="el-GR" dirty="0"/>
              <a:t>Οι δείκτες είναι συνήθως ασθενή οργανικά </a:t>
            </a:r>
            <a:r>
              <a:rPr lang="el-GR" dirty="0" err="1"/>
              <a:t>oξέα</a:t>
            </a:r>
            <a:r>
              <a:rPr lang="el-GR" dirty="0"/>
              <a:t> ή βάσεις των οποίων τα </a:t>
            </a:r>
            <a:r>
              <a:rPr lang="el-GR" dirty="0" err="1"/>
              <a:t>αδιάστατα</a:t>
            </a:r>
            <a:r>
              <a:rPr lang="el-GR" dirty="0"/>
              <a:t> μόρια έχουν διαφορετικό χρώμα από τα αντίστοιχα </a:t>
            </a:r>
            <a:r>
              <a:rPr lang="el-GR" dirty="0" err="1"/>
              <a:t>ιόvτα</a:t>
            </a:r>
            <a:r>
              <a:rPr lang="el-GR" dirty="0"/>
              <a:t> στα οποία διίστανται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95e40d3b8f6ba5df2a5ee787663961b8f6d082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2661</Words>
  <Application>Microsoft Office PowerPoint</Application>
  <PresentationFormat>On-screen Show (4:3)</PresentationFormat>
  <Paragraphs>271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OC_template_updated</vt:lpstr>
      <vt:lpstr>template</vt:lpstr>
      <vt:lpstr>Χημεία Γραφικών Τεχνών (Ε)</vt:lpstr>
      <vt:lpstr>Τα ιόντα του νερού (1 από 7)</vt:lpstr>
      <vt:lpstr>Τα ιόντα του νερού (2 από 7)</vt:lpstr>
      <vt:lpstr>Τα ιόντα του νερού (3 από 7)</vt:lpstr>
      <vt:lpstr>Τα ιόντα του νερού (4 από 7)</vt:lpstr>
      <vt:lpstr>Τα ιόντα του νερού (5 από 7)</vt:lpstr>
      <vt:lpstr>Τα ιόντα του νερού (6 από 7)</vt:lpstr>
      <vt:lpstr>Τα ιόντα του νερού (7 από 7)</vt:lpstr>
      <vt:lpstr>Δείκτες (1 από 3) </vt:lpstr>
      <vt:lpstr>Δείκτες (2 από 3) </vt:lpstr>
      <vt:lpstr>Δείκτες (3 από 3) </vt:lpstr>
      <vt:lpstr>Προσδιορισμός του pΗ διαλύματος</vt:lpstr>
      <vt:lpstr>Η χρωματομετρική μέθοδος (1 από 3)</vt:lpstr>
      <vt:lpstr>Η χρωματομετρική μέθοδος (2 από 3)</vt:lpstr>
      <vt:lpstr>Η χρωματομετρική μέθοδος (3 από 3)</vt:lpstr>
      <vt:lpstr>Εύρεση του pH με pΗμετρο (ηλεκτρομετρική μέθοδος) (1 από 6)</vt:lpstr>
      <vt:lpstr>Εύρεση του pH με pΗμετρο (ηλεκτρομετρική μέθοδος) (2 από 6)</vt:lpstr>
      <vt:lpstr>Εύρεση του pH με pΗμετρο (ηλεκτρομετρική μέθοδος) (3 από 6)</vt:lpstr>
      <vt:lpstr>Εύρεση του pH με pΗμετρο (ηλεκτρομετρική μέθοδος) (4 από 6)</vt:lpstr>
      <vt:lpstr>Εύρεση του pH με pΗμετρο (ηλεκτρομετρική μέθοδος) (5 από 6)</vt:lpstr>
      <vt:lpstr>Εύρεση του pH με pΗμετρο (ηλεκτρομετρική μέθοδος) (6 από 6)</vt:lpstr>
      <vt:lpstr>Απαιτούμενα όργανα και υλικά</vt:lpstr>
      <vt:lpstr>Πειραματικό μέρος (1 από 3)</vt:lpstr>
      <vt:lpstr>Πειραματικό μέρος (2 από 3)</vt:lpstr>
      <vt:lpstr>Πειραματικό μέρος (3 από 3)</vt:lpstr>
      <vt:lpstr>Σχόλια - συμπεράσματα</vt:lpstr>
      <vt:lpstr>Εφαρμογές:</vt:lpstr>
      <vt:lpstr>Εφαρμογές – ο ρόλος του pH (1 από 5)</vt:lpstr>
      <vt:lpstr>Εφαρμογές – ο ρόλος του pH (2 από 5)</vt:lpstr>
      <vt:lpstr>Εφαρμογές – ο ρόλος του pH (3 από 5)</vt:lpstr>
      <vt:lpstr>Εφαρμογές – ο ρόλος του pH (4 από 5)</vt:lpstr>
      <vt:lpstr>Εφαρμογές – ο ρόλος του pH (5 από 5)</vt:lpstr>
      <vt:lpstr>Μέτρηση του pH του χαρτιού (1 από 5)</vt:lpstr>
      <vt:lpstr>Μέτρηση του pH του χαρτιού (2 από 5)</vt:lpstr>
      <vt:lpstr>Μέτρηση του pH του χαρτιού (3 από 5)</vt:lpstr>
      <vt:lpstr>Μέτρηση του pH του χαρτιού (4 από 5)</vt:lpstr>
      <vt:lpstr>Μέτρηση του pH του χαρτιού (5 από 5)</vt:lpstr>
      <vt:lpstr>Προσδιορισμός του pH υδατικών εκχυλισμάτων χαρτιού (1 από 2)</vt:lpstr>
      <vt:lpstr>Προσδιορισμός του pH υδατικών εκχυλισμάτων χαρτιού (2 από 2)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6</cp:revision>
  <dcterms:created xsi:type="dcterms:W3CDTF">2014-09-29T07:00:49Z</dcterms:created>
  <dcterms:modified xsi:type="dcterms:W3CDTF">2015-01-28T14:02:20Z</dcterms:modified>
</cp:coreProperties>
</file>