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5"/>
  </p:notesMasterIdLst>
  <p:handoutMasterIdLst>
    <p:handoutMasterId r:id="rId46"/>
  </p:handoutMasterIdLst>
  <p:sldIdLst>
    <p:sldId id="256" r:id="rId3"/>
    <p:sldId id="271" r:id="rId4"/>
    <p:sldId id="272" r:id="rId5"/>
    <p:sldId id="273" r:id="rId6"/>
    <p:sldId id="305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257" r:id="rId38"/>
    <p:sldId id="262" r:id="rId39"/>
    <p:sldId id="264" r:id="rId40"/>
    <p:sldId id="269" r:id="rId41"/>
    <p:sldId id="270" r:id="rId42"/>
    <p:sldId id="266" r:id="rId43"/>
    <p:sldId id="261" r:id="rId44"/>
  </p:sldIdLst>
  <p:sldSz cx="9144000" cy="6858000" type="screen4x3"/>
  <p:notesSz cx="7104063" cy="10234613"/>
  <p:custDataLst>
    <p:tags r:id="rId4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80" d="100"/>
          <a:sy n="80" d="100"/>
        </p:scale>
        <p:origin x="-86" y="-6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22/9/2015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22/9/2015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E23860-254A-4C46-9149-B5693A12E33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64830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0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4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Φυσική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0606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Δυνάμεις – Έργο – Ισχύς</a:t>
            </a:r>
            <a:r>
              <a:rPr lang="en-US" sz="26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Αικατερίνη </a:t>
            </a:r>
            <a:r>
              <a:rPr lang="el-GR" sz="2200" dirty="0" err="1" smtClean="0"/>
              <a:t>Σκουρολιάκου</a:t>
            </a:r>
            <a:r>
              <a:rPr lang="el-GR" sz="2200" dirty="0" smtClean="0"/>
              <a:t>, Επίκουρη Καθηγήτρια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</a:t>
            </a:r>
            <a:r>
              <a:rPr lang="el-GR" sz="2200" dirty="0"/>
              <a:t>Μηχανικών </a:t>
            </a:r>
            <a:r>
              <a:rPr lang="el-GR" sz="2200" dirty="0" smtClean="0"/>
              <a:t>Ενεργειακής Τεχνολογίας ΤΕ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l-GR" altLang="el-GR" dirty="0"/>
              <a:t>Οι μηχανές ενός πετρελαιοφόρου  έχουν χαλάσει και ο αέρας το σπρώχνει πάνω σε ύφαλο με σταθερή ταχύτητα 1,5</a:t>
            </a:r>
            <a:r>
              <a:rPr lang="en-US" altLang="el-GR" dirty="0"/>
              <a:t>m/s</a:t>
            </a:r>
            <a:r>
              <a:rPr lang="el-GR" altLang="el-GR" dirty="0"/>
              <a:t>.  </a:t>
            </a:r>
            <a:r>
              <a:rPr lang="el-GR" altLang="el-GR" dirty="0" smtClean="0"/>
              <a:t>Όταν </a:t>
            </a:r>
            <a:r>
              <a:rPr lang="el-GR" altLang="el-GR" dirty="0"/>
              <a:t>το πλοίο είναι 500</a:t>
            </a:r>
            <a:r>
              <a:rPr lang="en-US" altLang="el-GR" dirty="0"/>
              <a:t>m</a:t>
            </a:r>
            <a:r>
              <a:rPr lang="el-GR" altLang="el-GR" dirty="0"/>
              <a:t> από </a:t>
            </a:r>
            <a:r>
              <a:rPr lang="el-GR" altLang="el-GR" dirty="0" smtClean="0"/>
              <a:t>τον </a:t>
            </a:r>
            <a:r>
              <a:rPr lang="el-GR" altLang="el-GR" dirty="0"/>
              <a:t>ύφαλο ο αέρας πέφτει και οι μηχανές επαναλειτουργούν.  Η επιλογή είναι να επιταχύνει το πλοίο προς την αντίθετη κατεύθυνση.  Η μάζα του πλοίου είναι 3,6</a:t>
            </a:r>
            <a:r>
              <a:rPr lang="en-US" altLang="el-GR" dirty="0">
                <a:cs typeface="Arial" charset="0"/>
              </a:rPr>
              <a:t>×</a:t>
            </a:r>
            <a:r>
              <a:rPr lang="el-GR" altLang="el-GR" dirty="0">
                <a:cs typeface="Arial" charset="0"/>
              </a:rPr>
              <a:t>10</a:t>
            </a:r>
            <a:r>
              <a:rPr lang="el-GR" altLang="el-GR" baseline="30000" dirty="0">
                <a:cs typeface="Arial" charset="0"/>
              </a:rPr>
              <a:t>7</a:t>
            </a:r>
            <a:r>
              <a:rPr lang="en-US" altLang="el-GR" baseline="30000" dirty="0">
                <a:cs typeface="Arial" charset="0"/>
              </a:rPr>
              <a:t> </a:t>
            </a:r>
            <a:r>
              <a:rPr lang="en-US" altLang="el-GR" dirty="0">
                <a:cs typeface="Arial" charset="0"/>
              </a:rPr>
              <a:t>kg</a:t>
            </a:r>
            <a:r>
              <a:rPr lang="el-GR" altLang="el-GR" dirty="0">
                <a:cs typeface="Arial" charset="0"/>
              </a:rPr>
              <a:t> και η δύναμη που ασκούν οι μηχανές είναι 8</a:t>
            </a:r>
            <a:r>
              <a:rPr lang="en-US" altLang="el-GR" dirty="0">
                <a:cs typeface="Arial" charset="0"/>
              </a:rPr>
              <a:t>×</a:t>
            </a:r>
            <a:r>
              <a:rPr lang="el-GR" altLang="el-GR" dirty="0">
                <a:cs typeface="Arial" charset="0"/>
              </a:rPr>
              <a:t>10</a:t>
            </a:r>
            <a:r>
              <a:rPr lang="el-GR" altLang="el-GR" baseline="30000" dirty="0">
                <a:cs typeface="Arial" charset="0"/>
              </a:rPr>
              <a:t>4</a:t>
            </a:r>
            <a:r>
              <a:rPr lang="el-GR" altLang="el-GR" dirty="0">
                <a:cs typeface="Arial" charset="0"/>
              </a:rPr>
              <a:t>Ν.  Θα γλιτώσει το πλοίο;</a:t>
            </a:r>
          </a:p>
          <a:p>
            <a:pPr marL="0" indent="0">
              <a:buFontTx/>
              <a:buNone/>
            </a:pPr>
            <a:r>
              <a:rPr lang="el-GR" altLang="el-GR" dirty="0" smtClean="0">
                <a:cs typeface="Arial" charset="0"/>
              </a:rPr>
              <a:t>Εάν </a:t>
            </a:r>
            <a:r>
              <a:rPr lang="el-GR" altLang="el-GR" dirty="0">
                <a:cs typeface="Arial" charset="0"/>
              </a:rPr>
              <a:t>όχι το πετρέλαιο είναι ασφαλές; Το κύτος μπορεί να αντέξει σύγκρουση με ταχύτητα έως 0,2</a:t>
            </a:r>
            <a:r>
              <a:rPr lang="en-US" altLang="el-GR" dirty="0">
                <a:cs typeface="Arial" charset="0"/>
              </a:rPr>
              <a:t>m/s</a:t>
            </a:r>
            <a:r>
              <a:rPr lang="el-GR" altLang="el-GR" dirty="0">
                <a:cs typeface="Arial" charset="0"/>
              </a:rPr>
              <a:t>.</a:t>
            </a:r>
            <a:endParaRPr lang="en-US" altLang="el-GR" dirty="0">
              <a:cs typeface="Arial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45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Κουβάς 4,8 </a:t>
            </a:r>
            <a:r>
              <a:rPr lang="en-US" altLang="el-GR" dirty="0"/>
              <a:t>kg</a:t>
            </a:r>
            <a:r>
              <a:rPr lang="el-GR" altLang="el-GR" dirty="0"/>
              <a:t> επιταχύνεται προς τα πάνω δεμένος με σκοινί, του οποίου η δύναμη θραύσης είναι 75Ν.  Ποια η μέγιστη επιτάχυνση για να μη σπάσει το σκοινί;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800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Συντελεστής τριβής ολίσθησης </a:t>
            </a:r>
            <a:r>
              <a:rPr lang="el-GR" altLang="el-GR" dirty="0" err="1"/>
              <a:t>μ</a:t>
            </a:r>
            <a:r>
              <a:rPr lang="el-GR" altLang="el-GR" baseline="-25000" dirty="0" err="1"/>
              <a:t>κ</a:t>
            </a:r>
            <a:endParaRPr lang="el-GR" altLang="el-GR" baseline="-25000" dirty="0"/>
          </a:p>
          <a:p>
            <a:r>
              <a:rPr lang="el-GR" altLang="el-GR" dirty="0"/>
              <a:t>Συντελεστής στατικής τριβής </a:t>
            </a:r>
            <a:r>
              <a:rPr lang="el-GR" altLang="el-GR" dirty="0" err="1"/>
              <a:t>μ</a:t>
            </a:r>
            <a:r>
              <a:rPr lang="el-GR" altLang="el-GR" baseline="-25000" dirty="0" err="1"/>
              <a:t>σ</a:t>
            </a:r>
            <a:endParaRPr lang="el-GR" altLang="el-GR" baseline="-25000" dirty="0"/>
          </a:p>
          <a:p>
            <a:endParaRPr lang="el-GR" altLang="el-GR" baseline="-25000" dirty="0"/>
          </a:p>
          <a:p>
            <a:r>
              <a:rPr lang="el-GR" altLang="el-GR" dirty="0"/>
              <a:t>Η τριβή και η κάθετη δύναμη οφείλονται σε </a:t>
            </a:r>
            <a:r>
              <a:rPr lang="el-GR" altLang="el-GR" dirty="0" err="1"/>
              <a:t>διαμοριακές</a:t>
            </a:r>
            <a:r>
              <a:rPr lang="el-GR" altLang="el-GR" dirty="0"/>
              <a:t> δυνάμεις (ηλεκτροστατικής φύσης).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21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2150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924050" y="2811463"/>
          <a:ext cx="5295900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Εικόνα bitmap" r:id="rId3" imgW="5296639" imgH="1809524" progId="Paint.Picture">
                  <p:embed/>
                </p:oleObj>
              </mc:Choice>
              <mc:Fallback>
                <p:oleObj name="Εικόνα bitmap" r:id="rId3" imgW="5296639" imgH="18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2811463"/>
                        <a:ext cx="5295900" cy="180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39552" y="1070768"/>
            <a:ext cx="46799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Τ: Ασκούμενη δύναμη</a:t>
            </a:r>
          </a:p>
          <a:p>
            <a:pPr>
              <a:spcBef>
                <a:spcPct val="50000"/>
              </a:spcBef>
            </a:pPr>
            <a:r>
              <a:rPr lang="en-US" altLang="el-GR" sz="2400" dirty="0">
                <a:latin typeface="+mn-lt"/>
              </a:rPr>
              <a:t>f</a:t>
            </a:r>
            <a:r>
              <a:rPr lang="en-US" altLang="el-GR" sz="2400" baseline="-25000" dirty="0">
                <a:latin typeface="+mn-lt"/>
              </a:rPr>
              <a:t>s</a:t>
            </a:r>
            <a:r>
              <a:rPr lang="el-GR" altLang="el-GR" sz="2400" dirty="0">
                <a:latin typeface="+mn-lt"/>
              </a:rPr>
              <a:t>: στατική τριβή</a:t>
            </a:r>
          </a:p>
          <a:p>
            <a:pPr>
              <a:spcBef>
                <a:spcPct val="50000"/>
              </a:spcBef>
            </a:pPr>
            <a:r>
              <a:rPr lang="en-US" altLang="el-GR" sz="2400" dirty="0" err="1">
                <a:latin typeface="+mn-lt"/>
              </a:rPr>
              <a:t>f</a:t>
            </a:r>
            <a:r>
              <a:rPr lang="en-US" altLang="el-GR" sz="2400" baseline="-25000" dirty="0" err="1">
                <a:latin typeface="+mn-lt"/>
              </a:rPr>
              <a:t>κ</a:t>
            </a:r>
            <a:r>
              <a:rPr lang="el-GR" altLang="el-GR" sz="2400" dirty="0">
                <a:latin typeface="+mn-lt"/>
              </a:rPr>
              <a:t>: τριβή ολίσθησης</a:t>
            </a:r>
            <a:endParaRPr lang="en-US" altLang="el-GR" sz="2400" dirty="0">
              <a:latin typeface="+mn-lt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743325" y="2058248"/>
            <a:ext cx="2520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3200" b="1" dirty="0"/>
              <a:t>f=</a:t>
            </a:r>
            <a:r>
              <a:rPr lang="el-GR" altLang="el-GR" sz="3200" b="1" dirty="0"/>
              <a:t>μ</a:t>
            </a:r>
            <a:r>
              <a:rPr lang="en-US" altLang="el-GR" sz="3200" b="1" dirty="0"/>
              <a:t>n</a:t>
            </a:r>
            <a:endParaRPr lang="el-GR" altLang="el-GR" sz="3200" b="1" dirty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 rot="10774638" flipV="1">
            <a:off x="539025" y="4826887"/>
            <a:ext cx="806681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b="1" dirty="0">
                <a:latin typeface="+mn-lt"/>
              </a:rPr>
              <a:t>Τριβή κύλισης</a:t>
            </a:r>
            <a:r>
              <a:rPr lang="el-GR" altLang="el-GR" sz="2400" dirty="0">
                <a:latin typeface="+mn-lt"/>
              </a:rPr>
              <a:t>: η απαιτούμενη οριζόντια δύναμη για να διατηρείται σταθερή η ταχύτητα </a:t>
            </a:r>
            <a:r>
              <a:rPr lang="el-GR" altLang="el-GR" sz="2400" dirty="0" smtClean="0">
                <a:latin typeface="+mn-lt"/>
              </a:rPr>
              <a:t>ενός </a:t>
            </a:r>
            <a:r>
              <a:rPr lang="el-GR" altLang="el-GR" sz="2400" dirty="0">
                <a:latin typeface="+mn-lt"/>
              </a:rPr>
              <a:t>σώματος σε δεδομένη επιφάνεια, προς την κάθετη δύναμη που ασκείται στο σώμα από την </a:t>
            </a:r>
            <a:r>
              <a:rPr lang="el-GR" altLang="el-GR" sz="2400" dirty="0" smtClean="0">
                <a:latin typeface="+mn-lt"/>
              </a:rPr>
              <a:t>επιφάνεια.</a:t>
            </a:r>
            <a:endParaRPr lang="el-GR" altLang="el-GR" sz="24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78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Δυνάμεις αντίστασης: Αντίσταση στην κίνηση σώματος σε ρευστά (υγρά ή αέρια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r>
              <a:rPr lang="el-GR" altLang="el-GR" dirty="0"/>
              <a:t>Για χαμηλές ταχύτητες: </a:t>
            </a:r>
            <a:r>
              <a:rPr lang="en-US" altLang="el-GR" dirty="0"/>
              <a:t>f=</a:t>
            </a:r>
            <a:r>
              <a:rPr lang="el-GR" altLang="el-GR" dirty="0"/>
              <a:t>κ</a:t>
            </a:r>
            <a:r>
              <a:rPr lang="en-US" altLang="el-GR" dirty="0"/>
              <a:t>u, </a:t>
            </a:r>
            <a:r>
              <a:rPr lang="el-GR" altLang="el-GR" dirty="0"/>
              <a:t>κ εξαρτάται από το σχήμα και το μέγεθος του σώματος και ιδιότητες τού ρευστού.</a:t>
            </a:r>
            <a:endParaRPr lang="en-US" altLang="el-GR" dirty="0"/>
          </a:p>
          <a:p>
            <a:r>
              <a:rPr lang="el-GR" altLang="el-GR" dirty="0"/>
              <a:t>Για υψηλές ταχύτητες: </a:t>
            </a:r>
            <a:r>
              <a:rPr lang="en-US" altLang="el-GR" dirty="0"/>
              <a:t>f=Du</a:t>
            </a:r>
            <a:r>
              <a:rPr lang="en-US" altLang="el-GR" baseline="30000" dirty="0"/>
              <a:t>2</a:t>
            </a:r>
            <a:r>
              <a:rPr lang="el-GR" altLang="el-GR" dirty="0"/>
              <a:t>, </a:t>
            </a:r>
            <a:r>
              <a:rPr lang="en-US" altLang="el-GR" dirty="0"/>
              <a:t>D</a:t>
            </a:r>
            <a:r>
              <a:rPr lang="el-GR" altLang="el-GR" dirty="0"/>
              <a:t> εξαρτάται από το σχήμα και το μέγεθος του σώματος και την πυκνότητα του αέρα.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256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251520" y="979984"/>
            <a:ext cx="793750" cy="3313112"/>
            <a:chOff x="2608" y="1162"/>
            <a:chExt cx="500" cy="2087"/>
          </a:xfrm>
        </p:grpSpPr>
        <p:sp>
          <p:nvSpPr>
            <p:cNvPr id="23555" name="Oval 3"/>
            <p:cNvSpPr>
              <a:spLocks noChangeArrowheads="1"/>
            </p:cNvSpPr>
            <p:nvPr/>
          </p:nvSpPr>
          <p:spPr bwMode="auto">
            <a:xfrm>
              <a:off x="2608" y="2069"/>
              <a:ext cx="182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23556" name="Group 4"/>
            <p:cNvGrpSpPr>
              <a:grpSpLocks/>
            </p:cNvGrpSpPr>
            <p:nvPr/>
          </p:nvGrpSpPr>
          <p:grpSpPr bwMode="auto">
            <a:xfrm>
              <a:off x="2699" y="2251"/>
              <a:ext cx="317" cy="998"/>
              <a:chOff x="2699" y="2251"/>
              <a:chExt cx="317" cy="998"/>
            </a:xfrm>
          </p:grpSpPr>
          <p:sp>
            <p:nvSpPr>
              <p:cNvPr id="23557" name="Line 5"/>
              <p:cNvSpPr>
                <a:spLocks noChangeShapeType="1"/>
              </p:cNvSpPr>
              <p:nvPr/>
            </p:nvSpPr>
            <p:spPr bwMode="auto">
              <a:xfrm>
                <a:off x="2699" y="2251"/>
                <a:ext cx="0" cy="9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558" name="Text Box 6"/>
              <p:cNvSpPr txBox="1">
                <a:spLocks noChangeArrowheads="1"/>
              </p:cNvSpPr>
              <p:nvPr/>
            </p:nvSpPr>
            <p:spPr bwMode="auto">
              <a:xfrm>
                <a:off x="2699" y="2795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l-GR" sz="2400"/>
                  <a:t>Β</a:t>
                </a:r>
              </a:p>
            </p:txBody>
          </p:sp>
        </p:grpSp>
        <p:grpSp>
          <p:nvGrpSpPr>
            <p:cNvPr id="23559" name="Group 7"/>
            <p:cNvGrpSpPr>
              <a:grpSpLocks/>
            </p:cNvGrpSpPr>
            <p:nvPr/>
          </p:nvGrpSpPr>
          <p:grpSpPr bwMode="auto">
            <a:xfrm>
              <a:off x="2699" y="1162"/>
              <a:ext cx="409" cy="907"/>
              <a:chOff x="2699" y="1162"/>
              <a:chExt cx="409" cy="907"/>
            </a:xfrm>
          </p:grpSpPr>
          <p:sp>
            <p:nvSpPr>
              <p:cNvPr id="23560" name="Line 8"/>
              <p:cNvSpPr>
                <a:spLocks noChangeShapeType="1"/>
              </p:cNvSpPr>
              <p:nvPr/>
            </p:nvSpPr>
            <p:spPr bwMode="auto">
              <a:xfrm flipV="1">
                <a:off x="2699" y="1162"/>
                <a:ext cx="0" cy="9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561" name="Text Box 9"/>
              <p:cNvSpPr txBox="1">
                <a:spLocks noChangeArrowheads="1"/>
              </p:cNvSpPr>
              <p:nvPr/>
            </p:nvSpPr>
            <p:spPr bwMode="auto">
              <a:xfrm>
                <a:off x="2699" y="1298"/>
                <a:ext cx="40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2400"/>
                  <a:t>F</a:t>
                </a:r>
                <a:r>
                  <a:rPr lang="el-GR" altLang="el-GR" sz="2400" baseline="-25000"/>
                  <a:t>Α</a:t>
                </a:r>
              </a:p>
            </p:txBody>
          </p:sp>
        </p:grp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23562" name="Object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905987"/>
              </p:ext>
            </p:extLst>
          </p:nvPr>
        </p:nvGraphicFramePr>
        <p:xfrm>
          <a:off x="971600" y="1196974"/>
          <a:ext cx="3985144" cy="21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3" imgW="2425680" imgH="1295280" progId="Equation.3">
                  <p:embed/>
                </p:oleObj>
              </mc:Choice>
              <mc:Fallback>
                <p:oleObj name="Equation" r:id="rId3" imgW="2425680" imgH="1295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196974"/>
                        <a:ext cx="3985144" cy="2128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63" name="Group 11"/>
          <p:cNvGrpSpPr>
            <a:grpSpLocks/>
          </p:cNvGrpSpPr>
          <p:nvPr/>
        </p:nvGrpSpPr>
        <p:grpSpPr bwMode="auto">
          <a:xfrm>
            <a:off x="1116013" y="3396604"/>
            <a:ext cx="3529012" cy="2689225"/>
            <a:chOff x="657" y="2432"/>
            <a:chExt cx="2223" cy="1694"/>
          </a:xfrm>
        </p:grpSpPr>
        <p:grpSp>
          <p:nvGrpSpPr>
            <p:cNvPr id="23564" name="Group 12"/>
            <p:cNvGrpSpPr>
              <a:grpSpLocks/>
            </p:cNvGrpSpPr>
            <p:nvPr/>
          </p:nvGrpSpPr>
          <p:grpSpPr bwMode="auto">
            <a:xfrm>
              <a:off x="657" y="2432"/>
              <a:ext cx="2223" cy="1694"/>
              <a:chOff x="657" y="2432"/>
              <a:chExt cx="2223" cy="1694"/>
            </a:xfrm>
          </p:grpSpPr>
          <p:sp>
            <p:nvSpPr>
              <p:cNvPr id="23565" name="Line 13"/>
              <p:cNvSpPr>
                <a:spLocks noChangeShapeType="1"/>
              </p:cNvSpPr>
              <p:nvPr/>
            </p:nvSpPr>
            <p:spPr bwMode="auto">
              <a:xfrm>
                <a:off x="884" y="2432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566" name="Line 14"/>
              <p:cNvSpPr>
                <a:spLocks noChangeShapeType="1"/>
              </p:cNvSpPr>
              <p:nvPr/>
            </p:nvSpPr>
            <p:spPr bwMode="auto">
              <a:xfrm>
                <a:off x="748" y="3793"/>
                <a:ext cx="21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567" name="Text Box 15"/>
              <p:cNvSpPr txBox="1">
                <a:spLocks noChangeArrowheads="1"/>
              </p:cNvSpPr>
              <p:nvPr/>
            </p:nvSpPr>
            <p:spPr bwMode="auto">
              <a:xfrm>
                <a:off x="657" y="2568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l-GR" sz="2400" b="1"/>
                  <a:t>α</a:t>
                </a:r>
              </a:p>
            </p:txBody>
          </p:sp>
          <p:sp>
            <p:nvSpPr>
              <p:cNvPr id="23568" name="Text Box 16"/>
              <p:cNvSpPr txBox="1">
                <a:spLocks noChangeArrowheads="1"/>
              </p:cNvSpPr>
              <p:nvPr/>
            </p:nvSpPr>
            <p:spPr bwMode="auto">
              <a:xfrm>
                <a:off x="2426" y="3838"/>
                <a:ext cx="45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2400" b="1"/>
                  <a:t>t</a:t>
                </a:r>
                <a:endParaRPr lang="el-GR" altLang="el-GR" sz="2400" b="1"/>
              </a:p>
            </p:txBody>
          </p:sp>
        </p:grpSp>
        <p:sp>
          <p:nvSpPr>
            <p:cNvPr id="23569" name="Line 17"/>
            <p:cNvSpPr>
              <a:spLocks noChangeShapeType="1"/>
            </p:cNvSpPr>
            <p:nvPr/>
          </p:nvSpPr>
          <p:spPr bwMode="auto">
            <a:xfrm>
              <a:off x="884" y="2976"/>
              <a:ext cx="181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570" name="Arc 18"/>
            <p:cNvSpPr>
              <a:spLocks/>
            </p:cNvSpPr>
            <p:nvPr/>
          </p:nvSpPr>
          <p:spPr bwMode="auto">
            <a:xfrm rot="11111692">
              <a:off x="884" y="2931"/>
              <a:ext cx="1214" cy="81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403"/>
                <a:gd name="T1" fmla="*/ 0 h 21600"/>
                <a:gd name="T2" fmla="*/ 21403 w 21403"/>
                <a:gd name="T3" fmla="*/ 18688 h 21600"/>
                <a:gd name="T4" fmla="*/ 0 w 2140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03" h="21600" fill="none" extrusionOk="0">
                  <a:moveTo>
                    <a:pt x="0" y="0"/>
                  </a:moveTo>
                  <a:cubicBezTo>
                    <a:pt x="10804" y="0"/>
                    <a:pt x="19946" y="7982"/>
                    <a:pt x="21402" y="18688"/>
                  </a:cubicBezTo>
                </a:path>
                <a:path w="21403" h="21600" stroke="0" extrusionOk="0">
                  <a:moveTo>
                    <a:pt x="0" y="0"/>
                  </a:moveTo>
                  <a:cubicBezTo>
                    <a:pt x="10804" y="0"/>
                    <a:pt x="19946" y="7982"/>
                    <a:pt x="21402" y="1868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3571" name="Group 19"/>
          <p:cNvGrpSpPr>
            <a:grpSpLocks/>
          </p:cNvGrpSpPr>
          <p:nvPr/>
        </p:nvGrpSpPr>
        <p:grpSpPr bwMode="auto">
          <a:xfrm>
            <a:off x="5003800" y="3325166"/>
            <a:ext cx="3600450" cy="2690813"/>
            <a:chOff x="3288" y="2341"/>
            <a:chExt cx="2268" cy="1695"/>
          </a:xfrm>
        </p:grpSpPr>
        <p:sp>
          <p:nvSpPr>
            <p:cNvPr id="23572" name="Line 20"/>
            <p:cNvSpPr>
              <a:spLocks noChangeShapeType="1"/>
            </p:cNvSpPr>
            <p:nvPr/>
          </p:nvSpPr>
          <p:spPr bwMode="auto">
            <a:xfrm>
              <a:off x="3560" y="2478"/>
              <a:ext cx="0" cy="14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573" name="Line 21"/>
            <p:cNvSpPr>
              <a:spLocks noChangeShapeType="1"/>
            </p:cNvSpPr>
            <p:nvPr/>
          </p:nvSpPr>
          <p:spPr bwMode="auto">
            <a:xfrm>
              <a:off x="3470" y="3748"/>
              <a:ext cx="20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574" name="Text Box 22"/>
            <p:cNvSpPr txBox="1">
              <a:spLocks noChangeArrowheads="1"/>
            </p:cNvSpPr>
            <p:nvPr/>
          </p:nvSpPr>
          <p:spPr bwMode="auto">
            <a:xfrm>
              <a:off x="3288" y="2432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2400" b="1"/>
                <a:t>y</a:t>
              </a:r>
              <a:endParaRPr lang="el-GR" altLang="el-GR" sz="2400" b="1"/>
            </a:p>
          </p:txBody>
        </p:sp>
        <p:sp>
          <p:nvSpPr>
            <p:cNvPr id="23575" name="Text Box 23"/>
            <p:cNvSpPr txBox="1">
              <a:spLocks noChangeArrowheads="1"/>
            </p:cNvSpPr>
            <p:nvPr/>
          </p:nvSpPr>
          <p:spPr bwMode="auto">
            <a:xfrm>
              <a:off x="5012" y="3748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2400" b="1"/>
                <a:t>t</a:t>
              </a:r>
              <a:endParaRPr lang="el-GR" altLang="el-GR" sz="2400" b="1"/>
            </a:p>
          </p:txBody>
        </p:sp>
        <p:sp>
          <p:nvSpPr>
            <p:cNvPr id="23576" name="Arc 24"/>
            <p:cNvSpPr>
              <a:spLocks/>
            </p:cNvSpPr>
            <p:nvPr/>
          </p:nvSpPr>
          <p:spPr bwMode="auto">
            <a:xfrm flipV="1">
              <a:off x="3606" y="2387"/>
              <a:ext cx="816" cy="136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3577" name="Arc 25"/>
            <p:cNvSpPr>
              <a:spLocks/>
            </p:cNvSpPr>
            <p:nvPr/>
          </p:nvSpPr>
          <p:spPr bwMode="auto">
            <a:xfrm flipV="1">
              <a:off x="3651" y="2341"/>
              <a:ext cx="1483" cy="140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164"/>
                <a:gd name="T1" fmla="*/ 0 h 21600"/>
                <a:gd name="T2" fmla="*/ 20164 w 20164"/>
                <a:gd name="T3" fmla="*/ 13856 h 21600"/>
                <a:gd name="T4" fmla="*/ 0 w 201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164" h="21600" fill="none" extrusionOk="0">
                  <a:moveTo>
                    <a:pt x="0" y="0"/>
                  </a:moveTo>
                  <a:cubicBezTo>
                    <a:pt x="8941" y="0"/>
                    <a:pt x="16958" y="5509"/>
                    <a:pt x="20164" y="13855"/>
                  </a:cubicBezTo>
                </a:path>
                <a:path w="20164" h="21600" stroke="0" extrusionOk="0">
                  <a:moveTo>
                    <a:pt x="0" y="0"/>
                  </a:moveTo>
                  <a:cubicBezTo>
                    <a:pt x="8941" y="0"/>
                    <a:pt x="16958" y="5509"/>
                    <a:pt x="20164" y="1385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3578" name="Group 26"/>
          <p:cNvGrpSpPr>
            <a:grpSpLocks/>
          </p:cNvGrpSpPr>
          <p:nvPr/>
        </p:nvGrpSpPr>
        <p:grpSpPr bwMode="auto">
          <a:xfrm>
            <a:off x="4925442" y="1164579"/>
            <a:ext cx="4183062" cy="2041525"/>
            <a:chOff x="2789" y="527"/>
            <a:chExt cx="2635" cy="1286"/>
          </a:xfrm>
        </p:grpSpPr>
        <p:graphicFrame>
          <p:nvGraphicFramePr>
            <p:cNvPr id="23579" name="Object 27"/>
            <p:cNvGraphicFramePr>
              <a:graphicFrameLocks noChangeAspect="1"/>
            </p:cNvGraphicFramePr>
            <p:nvPr/>
          </p:nvGraphicFramePr>
          <p:xfrm>
            <a:off x="2880" y="527"/>
            <a:ext cx="2544" cy="11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3" name="Chart" r:id="rId5" imgW="7096049" imgH="3229128" progId="Excel.Chart.8">
                    <p:embed/>
                  </p:oleObj>
                </mc:Choice>
                <mc:Fallback>
                  <p:oleObj name="Chart" r:id="rId5" imgW="7096049" imgH="3229128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527"/>
                          <a:ext cx="2544" cy="11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80" name="Text Box 28"/>
            <p:cNvSpPr txBox="1">
              <a:spLocks noChangeArrowheads="1"/>
            </p:cNvSpPr>
            <p:nvPr/>
          </p:nvSpPr>
          <p:spPr bwMode="auto">
            <a:xfrm>
              <a:off x="2789" y="709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2400" b="1"/>
                <a:t>u</a:t>
              </a:r>
              <a:endParaRPr lang="el-GR" altLang="el-GR" sz="2400" b="1"/>
            </a:p>
          </p:txBody>
        </p:sp>
        <p:sp>
          <p:nvSpPr>
            <p:cNvPr id="23581" name="Text Box 29"/>
            <p:cNvSpPr txBox="1">
              <a:spLocks noChangeArrowheads="1"/>
            </p:cNvSpPr>
            <p:nvPr/>
          </p:nvSpPr>
          <p:spPr bwMode="auto">
            <a:xfrm>
              <a:off x="5057" y="1525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2400" b="1"/>
                <a:t>t</a:t>
              </a:r>
              <a:endParaRPr lang="el-GR" altLang="el-GR" sz="2400" b="1"/>
            </a:p>
          </p:txBody>
        </p:sp>
      </p:grp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592184" y="6093296"/>
            <a:ext cx="837230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Ποια η οριακή ταχύτητα στις δύο περιπτώσεις δυνάμεων αντίστασης;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136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Προσπαθείτε να μετακινήσετε </a:t>
            </a:r>
            <a:r>
              <a:rPr lang="el-GR" altLang="el-GR" dirty="0" smtClean="0"/>
              <a:t>ένα </a:t>
            </a:r>
            <a:r>
              <a:rPr lang="el-GR" altLang="el-GR" dirty="0"/>
              <a:t>κουτί βάρους 500Ν σε επίπεδο πάτωμα.  Για να αρχίσει να κινείται πρέπει να ασκήσετε οριζόντια δύναμη 230Ν.  </a:t>
            </a:r>
            <a:r>
              <a:rPr lang="el-GR" altLang="el-GR" dirty="0" smtClean="0"/>
              <a:t>Όταν </a:t>
            </a:r>
            <a:r>
              <a:rPr lang="el-GR" altLang="el-GR" dirty="0"/>
              <a:t>αρχίζει η κίνηση η απαραίτητη δύναμη για να κινείται με σταθερή ταχύτητα είναι 200Ν.  Ποιοι οι </a:t>
            </a:r>
            <a:r>
              <a:rPr lang="el-GR" altLang="el-GR" dirty="0" smtClean="0"/>
              <a:t>συντελεστές </a:t>
            </a:r>
            <a:r>
              <a:rPr lang="el-GR" altLang="el-GR" dirty="0"/>
              <a:t>στατικής τριβής και τριβής ολίσθησης;</a:t>
            </a:r>
          </a:p>
          <a:p>
            <a:r>
              <a:rPr lang="el-GR" altLang="el-GR" dirty="0"/>
              <a:t>Αν η δύναμη που ασκείτε σχηματίζει γωνία 40</a:t>
            </a:r>
            <a:r>
              <a:rPr lang="el-GR" altLang="el-GR" baseline="30000" dirty="0"/>
              <a:t>0</a:t>
            </a:r>
            <a:r>
              <a:rPr lang="el-GR" altLang="el-GR" dirty="0"/>
              <a:t> με την οριζόντια διεύθυνση είναι ευκολότερο ή δυσκολότερο να τραβήξετε το κουτί;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589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4010889" cy="3024336"/>
          </a:xfrm>
          <a:noFill/>
          <a:ln/>
        </p:spPr>
      </p:pic>
      <p:pic>
        <p:nvPicPr>
          <p:cNvPr id="2662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1880" y="3573016"/>
            <a:ext cx="5054972" cy="3050100"/>
          </a:xfrm>
          <a:noFill/>
          <a:ln/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211961" y="1196752"/>
            <a:ext cx="493204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Δεδομένα: </a:t>
            </a:r>
            <a:endParaRPr lang="en-US" altLang="el-GR" sz="2400" dirty="0">
              <a:latin typeface="+mn-lt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</a:rPr>
              <a:t>ακτίνα </a:t>
            </a:r>
            <a:r>
              <a:rPr lang="en-US" altLang="el-GR" sz="2400" dirty="0">
                <a:latin typeface="+mn-lt"/>
              </a:rPr>
              <a:t>R,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</a:rPr>
              <a:t>συντελεστής στατικής τριβής </a:t>
            </a:r>
            <a:r>
              <a:rPr lang="el-GR" altLang="el-GR" sz="2400" dirty="0" err="1">
                <a:latin typeface="+mn-lt"/>
              </a:rPr>
              <a:t>μ</a:t>
            </a:r>
            <a:r>
              <a:rPr lang="el-GR" altLang="el-GR" sz="2400" baseline="-25000" dirty="0" err="1">
                <a:latin typeface="+mn-lt"/>
              </a:rPr>
              <a:t>σ</a:t>
            </a:r>
            <a:r>
              <a:rPr lang="el-GR" altLang="el-GR" sz="2400" dirty="0">
                <a:latin typeface="+mn-lt"/>
              </a:rPr>
              <a:t>.</a:t>
            </a:r>
            <a:endParaRPr lang="en-US" altLang="el-GR" sz="2400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Ζητείται η </a:t>
            </a:r>
            <a:r>
              <a:rPr lang="en-US" altLang="el-GR" sz="2400" dirty="0" err="1">
                <a:latin typeface="+mn-lt"/>
              </a:rPr>
              <a:t>u</a:t>
            </a:r>
            <a:r>
              <a:rPr lang="en-US" altLang="el-GR" sz="2400" baseline="-25000" dirty="0" err="1">
                <a:latin typeface="+mn-lt"/>
              </a:rPr>
              <a:t>max</a:t>
            </a:r>
            <a:r>
              <a:rPr lang="en-US" altLang="el-GR" sz="2400" dirty="0">
                <a:latin typeface="+mn-lt"/>
              </a:rPr>
              <a:t>.</a:t>
            </a:r>
            <a:endParaRPr lang="el-GR" altLang="el-GR" sz="2400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Τι αλλάζει για κλίση γωνίας β;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570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l-GR" altLang="el-GR" dirty="0"/>
              <a:t>Για να σπρώξετε ένα κιβώτιο με σταθερή ταχύτητα σε οριζόντιο πάτωμα πρέπει να ασκήσετε δύναμη 160Ν. </a:t>
            </a:r>
            <a:r>
              <a:rPr lang="el-GR" altLang="el-GR" dirty="0" smtClean="0"/>
              <a:t>Ο </a:t>
            </a:r>
            <a:r>
              <a:rPr lang="el-GR" altLang="el-GR" dirty="0"/>
              <a:t>συντελεστής τριβής ολίσθησης είναι 0,47.</a:t>
            </a:r>
          </a:p>
          <a:p>
            <a:pPr marL="0" indent="0">
              <a:buFontTx/>
              <a:buNone/>
            </a:pPr>
            <a:r>
              <a:rPr lang="el-GR" altLang="el-GR" dirty="0" smtClean="0"/>
              <a:t>Αν </a:t>
            </a:r>
            <a:r>
              <a:rPr lang="el-GR" altLang="el-GR" dirty="0"/>
              <a:t>τοποθετήστε το κιβώτιο πάνω σε καροτσάκι βάρους 5,3</a:t>
            </a:r>
            <a:r>
              <a:rPr lang="en-US" altLang="el-GR" dirty="0"/>
              <a:t>kg, </a:t>
            </a:r>
            <a:r>
              <a:rPr lang="el-GR" altLang="el-GR" dirty="0"/>
              <a:t>με συντελεστή τριβής κύλισης 0,018 τι επιτάχυνση θα έχει το καροτσάκι με τη δύναμη των 160Ν;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041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l-GR" altLang="el-GR" dirty="0"/>
              <a:t>Οι διαστημικοί σταθμοί περιστρέφονται γύρω από ένα νοητό κέντρο με σταθερό ρυθμό, δημιουργώντας έτσι τεχνητή βαρύτητα.  Αν η διάμετρος του σταθμού είναι 800</a:t>
            </a:r>
            <a:r>
              <a:rPr lang="en-US" altLang="el-GR" dirty="0"/>
              <a:t>m</a:t>
            </a:r>
            <a:r>
              <a:rPr lang="el-GR" altLang="el-GR" dirty="0"/>
              <a:t> πόσες στροφές το λεπτό είναι απαραίτητες ώστε η βαρύτητα να είναι 9,8</a:t>
            </a:r>
            <a:r>
              <a:rPr lang="en-US" altLang="el-GR" dirty="0"/>
              <a:t>m/s</a:t>
            </a:r>
            <a:r>
              <a:rPr lang="el-GR" altLang="el-GR" baseline="30000" dirty="0"/>
              <a:t>2</a:t>
            </a:r>
            <a:r>
              <a:rPr lang="el-GR" altLang="el-GR" dirty="0"/>
              <a:t>;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215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altLang="el-GR" b="1" dirty="0"/>
              <a:t>Δύναμη</a:t>
            </a:r>
            <a:r>
              <a:rPr lang="el-GR" altLang="el-GR" dirty="0"/>
              <a:t>: αλληλεπίδραση μεταξύ δύο σωμάτων ή μεταξύ ενός σώματος και του περιβάλλοντός του (πεδίο δυνάμεων).</a:t>
            </a:r>
          </a:p>
          <a:p>
            <a:pPr>
              <a:lnSpc>
                <a:spcPct val="100000"/>
              </a:lnSpc>
            </a:pPr>
            <a:r>
              <a:rPr lang="el-GR" altLang="el-GR" dirty="0"/>
              <a:t>Δυνάμεις </a:t>
            </a:r>
            <a:r>
              <a:rPr lang="el-GR" altLang="el-GR" dirty="0" smtClean="0"/>
              <a:t>επαφής.</a:t>
            </a:r>
            <a:endParaRPr lang="el-GR" altLang="el-GR" dirty="0"/>
          </a:p>
          <a:p>
            <a:pPr>
              <a:lnSpc>
                <a:spcPct val="100000"/>
              </a:lnSpc>
            </a:pPr>
            <a:r>
              <a:rPr lang="el-GR" altLang="el-GR" dirty="0" smtClean="0"/>
              <a:t>Τριβή.</a:t>
            </a:r>
            <a:endParaRPr lang="el-GR" altLang="el-GR" dirty="0"/>
          </a:p>
          <a:p>
            <a:pPr>
              <a:lnSpc>
                <a:spcPct val="100000"/>
              </a:lnSpc>
            </a:pPr>
            <a:r>
              <a:rPr lang="el-GR" altLang="el-GR" dirty="0" smtClean="0"/>
              <a:t>Τάσεις.</a:t>
            </a:r>
            <a:endParaRPr lang="el-GR" altLang="el-GR" dirty="0"/>
          </a:p>
          <a:p>
            <a:pPr>
              <a:lnSpc>
                <a:spcPct val="100000"/>
              </a:lnSpc>
            </a:pPr>
            <a:r>
              <a:rPr lang="el-GR" altLang="el-GR" dirty="0" smtClean="0"/>
              <a:t>Βάρος.</a:t>
            </a:r>
            <a:endParaRPr lang="el-GR" altLang="el-GR" dirty="0"/>
          </a:p>
          <a:p>
            <a:pPr>
              <a:lnSpc>
                <a:spcPct val="100000"/>
              </a:lnSpc>
            </a:pPr>
            <a:r>
              <a:rPr lang="el-GR" altLang="el-GR" b="1" dirty="0"/>
              <a:t>Μέτρο και </a:t>
            </a:r>
            <a:r>
              <a:rPr lang="el-GR" altLang="el-GR" b="1" dirty="0" smtClean="0"/>
              <a:t>φορά.</a:t>
            </a:r>
            <a:endParaRPr lang="el-GR" altLang="el-GR" b="1" dirty="0"/>
          </a:p>
          <a:p>
            <a:pPr>
              <a:lnSpc>
                <a:spcPct val="100000"/>
              </a:lnSpc>
            </a:pPr>
            <a:r>
              <a:rPr lang="el-GR" altLang="el-GR" dirty="0"/>
              <a:t>Συμβολίζεται με</a:t>
            </a:r>
            <a:r>
              <a:rPr lang="el-GR" altLang="el-GR" b="1" dirty="0"/>
              <a:t> </a:t>
            </a:r>
            <a:r>
              <a:rPr lang="en-US" altLang="el-GR" b="1" dirty="0"/>
              <a:t>F, </a:t>
            </a:r>
            <a:r>
              <a:rPr lang="el-GR" altLang="el-GR" dirty="0"/>
              <a:t>μονάδα μέτρησης</a:t>
            </a:r>
            <a:r>
              <a:rPr lang="el-GR" altLang="el-GR" b="1" dirty="0"/>
              <a:t> </a:t>
            </a:r>
            <a:r>
              <a:rPr lang="en-US" altLang="el-GR" b="1" dirty="0"/>
              <a:t>Newton (N).</a:t>
            </a:r>
          </a:p>
          <a:p>
            <a:pPr>
              <a:lnSpc>
                <a:spcPct val="100000"/>
              </a:lnSpc>
            </a:pPr>
            <a:r>
              <a:rPr lang="el-GR" altLang="el-GR" b="1" dirty="0"/>
              <a:t>Το σύνολο των δυνάμεων που ασκούνται σε ένα σώμα έχει το ίδιο αποτέλεσμα με τη δύναμη που αποτελεί το διανυσματικό άθροισμά τους</a:t>
            </a:r>
            <a:r>
              <a:rPr lang="el-GR" altLang="el-GR" b="1" dirty="0" smtClean="0"/>
              <a:t>.</a:t>
            </a:r>
            <a:endParaRPr lang="el-GR" altLang="el-GR" b="1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840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293096"/>
            <a:ext cx="6515262" cy="2232248"/>
          </a:xfrm>
          <a:noFill/>
          <a:ln/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95536" y="1340768"/>
            <a:ext cx="842493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Το σώμα Α ζυγίζει 1,2Ν και το σώμα Β 3,6Ν.  Ο συντελεστής τριβής ολίσθησης μεταξύ όλων των επιφανειών είναι 0,3. </a:t>
            </a:r>
            <a:r>
              <a:rPr lang="el-GR" altLang="el-GR" sz="2400" dirty="0" smtClean="0">
                <a:latin typeface="+mn-lt"/>
              </a:rPr>
              <a:t>Βρείτε </a:t>
            </a:r>
            <a:r>
              <a:rPr lang="el-GR" altLang="el-GR" sz="2400" dirty="0">
                <a:latin typeface="+mn-lt"/>
              </a:rPr>
              <a:t>το μέτρο της οριζόντιας δύναμης </a:t>
            </a:r>
            <a:r>
              <a:rPr lang="en-US" altLang="el-GR" sz="2400" dirty="0">
                <a:latin typeface="+mn-lt"/>
              </a:rPr>
              <a:t>F</a:t>
            </a:r>
            <a:r>
              <a:rPr lang="el-GR" altLang="el-GR" sz="2400" dirty="0">
                <a:latin typeface="+mn-lt"/>
              </a:rPr>
              <a:t> για να σύρουμε το Β προς τα αριστερά με σταθερή </a:t>
            </a:r>
            <a:r>
              <a:rPr lang="el-GR" altLang="el-GR" sz="2400" dirty="0" smtClean="0">
                <a:latin typeface="+mn-lt"/>
              </a:rPr>
              <a:t>ταχύτητα </a:t>
            </a:r>
            <a:r>
              <a:rPr lang="el-GR" altLang="el-GR" sz="2400" dirty="0">
                <a:latin typeface="+mn-lt"/>
              </a:rPr>
              <a:t>εάν το Α 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</a:rPr>
              <a:t>κινείται μαζί με το </a:t>
            </a:r>
            <a:r>
              <a:rPr lang="el-GR" altLang="el-GR" sz="2400" dirty="0" smtClean="0">
                <a:latin typeface="+mn-lt"/>
              </a:rPr>
              <a:t>Β,</a:t>
            </a:r>
            <a:endParaRPr lang="el-GR" altLang="el-GR" sz="2400" dirty="0">
              <a:latin typeface="+mn-lt"/>
            </a:endParaRP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</a:rPr>
              <a:t>είναι </a:t>
            </a:r>
            <a:r>
              <a:rPr lang="el-GR" altLang="el-GR" sz="2400" dirty="0" smtClean="0">
                <a:latin typeface="+mn-lt"/>
              </a:rPr>
              <a:t>δεμένο.</a:t>
            </a:r>
            <a:endParaRPr lang="el-GR" altLang="el-GR" sz="24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08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3072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049465"/>
              </p:ext>
            </p:extLst>
          </p:nvPr>
        </p:nvGraphicFramePr>
        <p:xfrm>
          <a:off x="2267744" y="3140968"/>
          <a:ext cx="4085506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3" imgW="1244520" imgH="241200" progId="Equation.3">
                  <p:embed/>
                </p:oleObj>
              </mc:Choice>
              <mc:Fallback>
                <p:oleObj name="Equation" r:id="rId3" imgW="1244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3140968"/>
                        <a:ext cx="4085506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1"/>
            <a:ext cx="8686800" cy="1540768"/>
          </a:xfrm>
        </p:spPr>
        <p:txBody>
          <a:bodyPr>
            <a:normAutofit/>
          </a:bodyPr>
          <a:lstStyle/>
          <a:p>
            <a:r>
              <a:rPr lang="el-GR" altLang="el-GR" sz="2400" dirty="0" smtClean="0"/>
              <a:t>Έργο </a:t>
            </a:r>
            <a:r>
              <a:rPr lang="en-US" altLang="el-GR" sz="2400" dirty="0"/>
              <a:t>W</a:t>
            </a:r>
            <a:endParaRPr lang="el-GR" altLang="el-GR" sz="2400" dirty="0"/>
          </a:p>
          <a:p>
            <a:pPr lvl="1" indent="-387350">
              <a:buFont typeface="Courier New" panose="02070309020205020404" pitchFamily="49" charset="0"/>
              <a:buChar char="o"/>
            </a:pPr>
            <a:r>
              <a:rPr lang="el-GR" altLang="el-GR" sz="2400" dirty="0"/>
              <a:t>Σταθερή δύναμη </a:t>
            </a:r>
            <a:r>
              <a:rPr lang="en-US" altLang="el-GR" sz="2400" dirty="0"/>
              <a:t>F</a:t>
            </a:r>
            <a:r>
              <a:rPr lang="el-GR" altLang="el-GR" sz="2400" dirty="0"/>
              <a:t> που μετακινεί σώμα για διάστημα </a:t>
            </a:r>
            <a:r>
              <a:rPr lang="en-US" altLang="el-GR" sz="2400" dirty="0"/>
              <a:t>s (</a:t>
            </a:r>
            <a:r>
              <a:rPr lang="el-GR" altLang="el-GR" sz="2400" dirty="0"/>
              <a:t>χωρίς περιστροφή).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39750" y="4221163"/>
            <a:ext cx="78851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>
                <a:latin typeface="+mn-lt"/>
              </a:rPr>
              <a:t>Όπου φ η γωνία που σχηματίζει η δύναμη με την μετατόπιση.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39750" y="4941888"/>
            <a:ext cx="56165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Μονάδα μέτρησης </a:t>
            </a:r>
            <a:r>
              <a:rPr lang="en-US" altLang="el-GR" sz="2400" b="1" dirty="0" smtClean="0">
                <a:latin typeface="+mn-lt"/>
              </a:rPr>
              <a:t>Joule</a:t>
            </a:r>
            <a:r>
              <a:rPr lang="el-GR" altLang="el-GR" sz="2400" b="1" dirty="0" smtClean="0">
                <a:latin typeface="+mn-lt"/>
              </a:rPr>
              <a:t>.</a:t>
            </a:r>
            <a:endParaRPr lang="en-US" altLang="el-GR" sz="2400" b="1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Μονόμετρο </a:t>
            </a:r>
            <a:r>
              <a:rPr lang="el-GR" altLang="el-GR" sz="2400" dirty="0" smtClean="0">
                <a:latin typeface="+mn-lt"/>
              </a:rPr>
              <a:t>μέγεθος.</a:t>
            </a:r>
            <a:endParaRPr lang="el-GR" altLang="el-GR" sz="24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914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4474840" cy="5040560"/>
          </a:xfrm>
        </p:spPr>
        <p:txBody>
          <a:bodyPr/>
          <a:lstStyle/>
          <a:p>
            <a:r>
              <a:rPr lang="el-GR" altLang="el-GR" dirty="0"/>
              <a:t>Το έργο που παράγει μια δύναμη μπορεί να είναι:</a:t>
            </a:r>
          </a:p>
        </p:txBody>
      </p:sp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5435600" y="1052736"/>
            <a:ext cx="2735263" cy="1584325"/>
            <a:chOff x="1066" y="1933"/>
            <a:chExt cx="1723" cy="998"/>
          </a:xfrm>
        </p:grpSpPr>
        <p:grpSp>
          <p:nvGrpSpPr>
            <p:cNvPr id="31748" name="Group 4"/>
            <p:cNvGrpSpPr>
              <a:grpSpLocks/>
            </p:cNvGrpSpPr>
            <p:nvPr/>
          </p:nvGrpSpPr>
          <p:grpSpPr bwMode="auto">
            <a:xfrm>
              <a:off x="1066" y="2205"/>
              <a:ext cx="1723" cy="726"/>
              <a:chOff x="1066" y="2205"/>
              <a:chExt cx="1723" cy="726"/>
            </a:xfrm>
          </p:grpSpPr>
          <p:grpSp>
            <p:nvGrpSpPr>
              <p:cNvPr id="31749" name="Group 5"/>
              <p:cNvGrpSpPr>
                <a:grpSpLocks/>
              </p:cNvGrpSpPr>
              <p:nvPr/>
            </p:nvGrpSpPr>
            <p:grpSpPr bwMode="auto">
              <a:xfrm>
                <a:off x="1066" y="2205"/>
                <a:ext cx="1723" cy="726"/>
                <a:chOff x="1066" y="2205"/>
                <a:chExt cx="1723" cy="726"/>
              </a:xfrm>
            </p:grpSpPr>
            <p:grpSp>
              <p:nvGrpSpPr>
                <p:cNvPr id="31750" name="Group 6"/>
                <p:cNvGrpSpPr>
                  <a:grpSpLocks/>
                </p:cNvGrpSpPr>
                <p:nvPr/>
              </p:nvGrpSpPr>
              <p:grpSpPr bwMode="auto">
                <a:xfrm>
                  <a:off x="1066" y="2341"/>
                  <a:ext cx="1723" cy="590"/>
                  <a:chOff x="1066" y="2341"/>
                  <a:chExt cx="1723" cy="590"/>
                </a:xfrm>
              </p:grpSpPr>
              <p:sp>
                <p:nvSpPr>
                  <p:cNvPr id="31751" name="AutoShape 7"/>
                  <p:cNvSpPr>
                    <a:spLocks noChangeArrowheads="1"/>
                  </p:cNvSpPr>
                  <p:nvPr/>
                </p:nvSpPr>
                <p:spPr bwMode="auto">
                  <a:xfrm>
                    <a:off x="1066" y="2341"/>
                    <a:ext cx="725" cy="59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rgbClr val="003366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1752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746" y="2659"/>
                    <a:ext cx="104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3366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31753" name="Line 9"/>
                <p:cNvSpPr>
                  <a:spLocks noChangeShapeType="1"/>
                </p:cNvSpPr>
                <p:nvPr/>
              </p:nvSpPr>
              <p:spPr bwMode="auto">
                <a:xfrm>
                  <a:off x="1383" y="2205"/>
                  <a:ext cx="9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31754" name="Text Box 10"/>
              <p:cNvSpPr txBox="1">
                <a:spLocks noChangeArrowheads="1"/>
              </p:cNvSpPr>
              <p:nvPr/>
            </p:nvSpPr>
            <p:spPr bwMode="auto">
              <a:xfrm>
                <a:off x="2290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2400" b="1">
                    <a:solidFill>
                      <a:srgbClr val="003399"/>
                    </a:solidFill>
                  </a:rPr>
                  <a:t>F</a:t>
                </a:r>
                <a:endParaRPr lang="el-GR" altLang="el-GR" sz="2400" b="1">
                  <a:solidFill>
                    <a:srgbClr val="003399"/>
                  </a:solidFill>
                </a:endParaRPr>
              </a:p>
            </p:txBody>
          </p:sp>
        </p:grpSp>
        <p:sp>
          <p:nvSpPr>
            <p:cNvPr id="31755" name="Text Box 11"/>
            <p:cNvSpPr txBox="1">
              <a:spLocks noChangeArrowheads="1"/>
            </p:cNvSpPr>
            <p:nvPr/>
          </p:nvSpPr>
          <p:spPr bwMode="auto">
            <a:xfrm>
              <a:off x="1837" y="1933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2400"/>
                <a:t>u</a:t>
              </a:r>
              <a:endParaRPr lang="el-GR" altLang="el-GR" sz="2400"/>
            </a:p>
          </p:txBody>
        </p:sp>
      </p:grpSp>
      <p:grpSp>
        <p:nvGrpSpPr>
          <p:cNvPr id="31756" name="Group 12"/>
          <p:cNvGrpSpPr>
            <a:grpSpLocks/>
          </p:cNvGrpSpPr>
          <p:nvPr/>
        </p:nvGrpSpPr>
        <p:grpSpPr bwMode="auto">
          <a:xfrm>
            <a:off x="5148263" y="2780333"/>
            <a:ext cx="2951162" cy="1728787"/>
            <a:chOff x="2245" y="1842"/>
            <a:chExt cx="1859" cy="1089"/>
          </a:xfrm>
        </p:grpSpPr>
        <p:sp>
          <p:nvSpPr>
            <p:cNvPr id="31757" name="AutoShape 13"/>
            <p:cNvSpPr>
              <a:spLocks noChangeArrowheads="1"/>
            </p:cNvSpPr>
            <p:nvPr/>
          </p:nvSpPr>
          <p:spPr bwMode="auto">
            <a:xfrm>
              <a:off x="3243" y="2341"/>
              <a:ext cx="725" cy="59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758" name="Line 14"/>
            <p:cNvSpPr>
              <a:spLocks noChangeShapeType="1"/>
            </p:cNvSpPr>
            <p:nvPr/>
          </p:nvSpPr>
          <p:spPr bwMode="auto">
            <a:xfrm>
              <a:off x="2245" y="2704"/>
              <a:ext cx="1043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759" name="Line 15"/>
            <p:cNvSpPr>
              <a:spLocks noChangeShapeType="1"/>
            </p:cNvSpPr>
            <p:nvPr/>
          </p:nvSpPr>
          <p:spPr bwMode="auto">
            <a:xfrm>
              <a:off x="3152" y="2160"/>
              <a:ext cx="9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760" name="Text Box 16"/>
            <p:cNvSpPr txBox="1">
              <a:spLocks noChangeArrowheads="1"/>
            </p:cNvSpPr>
            <p:nvPr/>
          </p:nvSpPr>
          <p:spPr bwMode="auto">
            <a:xfrm>
              <a:off x="2653" y="2387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2400" b="1">
                  <a:solidFill>
                    <a:srgbClr val="003399"/>
                  </a:solidFill>
                </a:rPr>
                <a:t>F</a:t>
              </a:r>
              <a:endParaRPr lang="el-GR" altLang="el-GR" sz="2400" b="1">
                <a:solidFill>
                  <a:srgbClr val="003399"/>
                </a:solidFill>
              </a:endParaRPr>
            </a:p>
          </p:txBody>
        </p:sp>
        <p:sp>
          <p:nvSpPr>
            <p:cNvPr id="31761" name="Text Box 17"/>
            <p:cNvSpPr txBox="1">
              <a:spLocks noChangeArrowheads="1"/>
            </p:cNvSpPr>
            <p:nvPr/>
          </p:nvSpPr>
          <p:spPr bwMode="auto">
            <a:xfrm>
              <a:off x="3515" y="1842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2400"/>
                <a:t>u</a:t>
              </a:r>
              <a:endParaRPr lang="el-GR" altLang="el-GR" sz="2400"/>
            </a:p>
          </p:txBody>
        </p:sp>
      </p:grp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6084888" y="4724400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2400" b="1">
                <a:solidFill>
                  <a:srgbClr val="003399"/>
                </a:solidFill>
              </a:rPr>
              <a:t>F</a:t>
            </a:r>
            <a:endParaRPr lang="el-GR" altLang="el-GR" sz="2400" b="1">
              <a:solidFill>
                <a:srgbClr val="003399"/>
              </a:solidFill>
            </a:endParaRPr>
          </a:p>
        </p:txBody>
      </p:sp>
      <p:grpSp>
        <p:nvGrpSpPr>
          <p:cNvPr id="31763" name="Group 19"/>
          <p:cNvGrpSpPr>
            <a:grpSpLocks/>
          </p:cNvGrpSpPr>
          <p:nvPr/>
        </p:nvGrpSpPr>
        <p:grpSpPr bwMode="auto">
          <a:xfrm>
            <a:off x="5580112" y="4653136"/>
            <a:ext cx="2232025" cy="2087562"/>
            <a:chOff x="3424" y="2795"/>
            <a:chExt cx="1406" cy="1315"/>
          </a:xfrm>
        </p:grpSpPr>
        <p:sp>
          <p:nvSpPr>
            <p:cNvPr id="31764" name="AutoShape 20"/>
            <p:cNvSpPr>
              <a:spLocks noChangeArrowheads="1"/>
            </p:cNvSpPr>
            <p:nvPr/>
          </p:nvSpPr>
          <p:spPr bwMode="auto">
            <a:xfrm>
              <a:off x="3424" y="3430"/>
              <a:ext cx="725" cy="59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765" name="Line 21"/>
            <p:cNvSpPr>
              <a:spLocks noChangeShapeType="1"/>
            </p:cNvSpPr>
            <p:nvPr/>
          </p:nvSpPr>
          <p:spPr bwMode="auto">
            <a:xfrm>
              <a:off x="3878" y="4110"/>
              <a:ext cx="9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766" name="Text Box 22"/>
            <p:cNvSpPr txBox="1">
              <a:spLocks noChangeArrowheads="1"/>
            </p:cNvSpPr>
            <p:nvPr/>
          </p:nvSpPr>
          <p:spPr bwMode="auto">
            <a:xfrm>
              <a:off x="4286" y="3702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2400"/>
                <a:t>u</a:t>
              </a:r>
              <a:endParaRPr lang="el-GR" altLang="el-GR" sz="2400"/>
            </a:p>
          </p:txBody>
        </p:sp>
        <p:sp>
          <p:nvSpPr>
            <p:cNvPr id="31767" name="Line 23"/>
            <p:cNvSpPr>
              <a:spLocks noChangeShapeType="1"/>
            </p:cNvSpPr>
            <p:nvPr/>
          </p:nvSpPr>
          <p:spPr bwMode="auto">
            <a:xfrm flipV="1">
              <a:off x="3787" y="2795"/>
              <a:ext cx="0" cy="72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867553" y="2255459"/>
            <a:ext cx="25193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l-GR" altLang="el-GR" sz="2200" dirty="0">
                <a:latin typeface="+mn-lt"/>
              </a:rPr>
              <a:t>θετικό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803418" y="3754719"/>
            <a:ext cx="255192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l-GR" altLang="el-GR" sz="2200" dirty="0">
                <a:latin typeface="+mn-lt"/>
              </a:rPr>
              <a:t>αρνητικό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851273" y="5521559"/>
            <a:ext cx="255192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l-GR" altLang="el-GR" sz="2200" dirty="0">
                <a:latin typeface="+mn-lt"/>
              </a:rPr>
              <a:t>μηδέν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10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Υπολογίζω έργο πολλών δυνάμεων σε ένα σώμα:</a:t>
            </a:r>
          </a:p>
          <a:p>
            <a:pPr lvl="1"/>
            <a:r>
              <a:rPr lang="el-GR" altLang="el-GR" dirty="0" smtClean="0"/>
              <a:t>Έργο </a:t>
            </a:r>
            <a:r>
              <a:rPr lang="el-GR" altLang="el-GR" dirty="0"/>
              <a:t>κάθε δύναμης και άθροισμα </a:t>
            </a:r>
            <a:r>
              <a:rPr lang="el-GR" altLang="el-GR" dirty="0" smtClean="0"/>
              <a:t>έργων.</a:t>
            </a:r>
            <a:endParaRPr lang="el-GR" altLang="el-GR" dirty="0"/>
          </a:p>
          <a:p>
            <a:pPr lvl="1"/>
            <a:r>
              <a:rPr lang="el-GR" altLang="el-GR" dirty="0"/>
              <a:t>Υπολογισμός έργου συνισταμένης </a:t>
            </a:r>
            <a:r>
              <a:rPr lang="el-GR" altLang="el-GR" dirty="0" smtClean="0"/>
              <a:t>δύναμης.</a:t>
            </a:r>
            <a:endParaRPr lang="el-GR" alt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869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40768"/>
            <a:ext cx="4935360" cy="2232248"/>
          </a:xfrm>
          <a:noFill/>
          <a:ln/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60040" y="3789363"/>
            <a:ext cx="8676456" cy="236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ts val="1200"/>
              </a:spcBef>
            </a:pPr>
            <a:r>
              <a:rPr lang="el-GR" altLang="el-GR" sz="2200" dirty="0">
                <a:latin typeface="+mn-lt"/>
              </a:rPr>
              <a:t>Τα δύο βάρη συνδέονται με αβαρές νήμα μέσω επίσης αβαρούς τροχαλίας</a:t>
            </a:r>
            <a:r>
              <a:rPr lang="el-GR" altLang="el-GR" sz="2200" dirty="0" smtClean="0">
                <a:latin typeface="+mn-lt"/>
              </a:rPr>
              <a:t>. </a:t>
            </a:r>
            <a:r>
              <a:rPr lang="el-GR" altLang="el-GR" sz="2200" dirty="0">
                <a:latin typeface="+mn-lt"/>
              </a:rPr>
              <a:t>Το βάρος των 20Ν μετακινείται</a:t>
            </a:r>
            <a:r>
              <a:rPr lang="en-US" altLang="el-GR" sz="2200" dirty="0">
                <a:latin typeface="+mn-lt"/>
              </a:rPr>
              <a:t> </a:t>
            </a:r>
            <a:r>
              <a:rPr lang="el-GR" altLang="el-GR" sz="2200" dirty="0">
                <a:latin typeface="+mn-lt"/>
              </a:rPr>
              <a:t>με σταθερή ταχύτητα 0,75</a:t>
            </a:r>
            <a:r>
              <a:rPr lang="en-US" altLang="el-GR" sz="2200" dirty="0">
                <a:latin typeface="+mn-lt"/>
              </a:rPr>
              <a:t>m</a:t>
            </a:r>
            <a:r>
              <a:rPr lang="el-GR" altLang="el-GR" sz="2200" dirty="0">
                <a:latin typeface="+mn-lt"/>
              </a:rPr>
              <a:t> δεξιά. </a:t>
            </a:r>
            <a:r>
              <a:rPr lang="el-GR" altLang="el-GR" sz="2200" dirty="0" smtClean="0">
                <a:latin typeface="+mn-lt"/>
              </a:rPr>
              <a:t>Πόσο </a:t>
            </a:r>
            <a:r>
              <a:rPr lang="el-GR" altLang="el-GR" sz="2200" dirty="0">
                <a:latin typeface="+mn-lt"/>
              </a:rPr>
              <a:t>έργο παράγεται στο βάρος των 12</a:t>
            </a:r>
            <a:r>
              <a:rPr lang="en-US" altLang="el-GR" sz="2200" dirty="0">
                <a:latin typeface="+mn-lt"/>
              </a:rPr>
              <a:t>N </a:t>
            </a:r>
            <a:r>
              <a:rPr lang="el-GR" altLang="el-GR" sz="2200" dirty="0">
                <a:latin typeface="+mn-lt"/>
              </a:rPr>
              <a:t>από τη βαρύτητα και την τάση του </a:t>
            </a:r>
            <a:r>
              <a:rPr lang="el-GR" altLang="el-GR" sz="2200" dirty="0" smtClean="0">
                <a:latin typeface="+mn-lt"/>
              </a:rPr>
              <a:t>νήματος στο </a:t>
            </a:r>
            <a:r>
              <a:rPr lang="el-GR" altLang="el-GR" sz="2200" dirty="0">
                <a:latin typeface="+mn-lt"/>
              </a:rPr>
              <a:t>βάρος των 20 Ν από τη βαρύτητα, την τάση του νήματος, την τριβή και την κάθετη δύναμη.</a:t>
            </a:r>
          </a:p>
          <a:p>
            <a:pPr>
              <a:lnSpc>
                <a:spcPct val="105000"/>
              </a:lnSpc>
              <a:spcBef>
                <a:spcPts val="1200"/>
              </a:spcBef>
            </a:pPr>
            <a:r>
              <a:rPr lang="el-GR" altLang="el-GR" sz="2200" dirty="0">
                <a:latin typeface="+mn-lt"/>
              </a:rPr>
              <a:t>Ποιο το συνολικό έργο σε κάθε </a:t>
            </a:r>
            <a:r>
              <a:rPr lang="el-GR" altLang="el-GR" sz="2200" dirty="0" smtClean="0">
                <a:latin typeface="+mn-lt"/>
              </a:rPr>
              <a:t>βάρος;</a:t>
            </a:r>
            <a:endParaRPr lang="el-GR" altLang="el-GR" sz="2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314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Μπάλα βάρους 0,8</a:t>
            </a:r>
            <a:r>
              <a:rPr lang="en-US" altLang="el-GR" dirty="0"/>
              <a:t>kg</a:t>
            </a:r>
            <a:r>
              <a:rPr lang="el-GR" altLang="el-GR" dirty="0"/>
              <a:t> είναι δεμένη σε νήμα μήκους 1,6</a:t>
            </a:r>
            <a:r>
              <a:rPr lang="en-US" altLang="el-GR" dirty="0"/>
              <a:t>m</a:t>
            </a:r>
            <a:r>
              <a:rPr lang="el-GR" altLang="el-GR" dirty="0"/>
              <a:t> και περιστρέφεται κάθετα.  Στη διάρκεια ενός πλήρους κύκλου πόσο έργο παράγεται στη μπάλα από το βάρος της και από την τάση του </a:t>
            </a:r>
            <a:r>
              <a:rPr lang="el-GR" altLang="el-GR" dirty="0" smtClean="0"/>
              <a:t>νήματος</a:t>
            </a:r>
            <a:r>
              <a:rPr lang="el-GR" altLang="el-GR" dirty="0"/>
              <a:t>;</a:t>
            </a:r>
          </a:p>
          <a:p>
            <a:r>
              <a:rPr lang="el-GR" altLang="el-GR" dirty="0" smtClean="0"/>
              <a:t>Πόσο </a:t>
            </a:r>
            <a:r>
              <a:rPr lang="el-GR" altLang="el-GR" dirty="0"/>
              <a:t>είναι το έργο αν υπολογίσετε μόνο το ημικύκλιο από το χαμηλότερο στο ψηλότερο σημείο της </a:t>
            </a:r>
            <a:r>
              <a:rPr lang="el-GR" altLang="el-GR" dirty="0" smtClean="0"/>
              <a:t>τροχιάς;</a:t>
            </a:r>
            <a:endParaRPr lang="el-GR" alt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137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3584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765843"/>
              </p:ext>
            </p:extLst>
          </p:nvPr>
        </p:nvGraphicFramePr>
        <p:xfrm>
          <a:off x="971600" y="2060848"/>
          <a:ext cx="2456532" cy="1312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3" imgW="736560" imgH="393480" progId="Equation.3">
                  <p:embed/>
                </p:oleObj>
              </mc:Choice>
              <mc:Fallback>
                <p:oleObj name="Equation" r:id="rId3" imgW="736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060848"/>
                        <a:ext cx="2456532" cy="1312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1412776"/>
            <a:ext cx="4038600" cy="4525963"/>
          </a:xfrm>
        </p:spPr>
        <p:txBody>
          <a:bodyPr>
            <a:normAutofit/>
          </a:bodyPr>
          <a:lstStyle/>
          <a:p>
            <a:r>
              <a:rPr lang="el-GR" altLang="el-GR" sz="2600" dirty="0"/>
              <a:t>Κινητική ενέργεια</a:t>
            </a:r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764525"/>
              </p:ext>
            </p:extLst>
          </p:nvPr>
        </p:nvGraphicFramePr>
        <p:xfrm>
          <a:off x="1043608" y="4077072"/>
          <a:ext cx="518477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5" imgW="1269720" imgH="228600" progId="Equation.3">
                  <p:embed/>
                </p:oleObj>
              </mc:Choice>
              <mc:Fallback>
                <p:oleObj name="Equation" r:id="rId5" imgW="1269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077072"/>
                        <a:ext cx="5184775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370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Στη διάρκεια επιχείρησης διάσωσης πρέπει να ωθήσετε κουτί με προμήθειες σε κεκλιμένη πλαγιά κλίσης α για να φτάσει σε ύψος </a:t>
            </a:r>
            <a:r>
              <a:rPr lang="en-US" altLang="el-GR" dirty="0"/>
              <a:t>h</a:t>
            </a:r>
            <a:r>
              <a:rPr lang="el-GR" altLang="el-GR" dirty="0"/>
              <a:t> από τη βάση της πλαγιάς. </a:t>
            </a:r>
            <a:r>
              <a:rPr lang="el-GR" altLang="el-GR" dirty="0" smtClean="0"/>
              <a:t>Η </a:t>
            </a:r>
            <a:r>
              <a:rPr lang="el-GR" altLang="el-GR" dirty="0"/>
              <a:t>πλαγιά έχει χαμηλό συντελεστή τριβής </a:t>
            </a:r>
            <a:r>
              <a:rPr lang="el-GR" altLang="el-GR" dirty="0" err="1"/>
              <a:t>μ</a:t>
            </a:r>
            <a:r>
              <a:rPr lang="el-GR" altLang="el-GR" baseline="-25000" dirty="0" err="1"/>
              <a:t>κ</a:t>
            </a:r>
            <a:r>
              <a:rPr lang="el-GR" altLang="el-GR" dirty="0"/>
              <a:t>.</a:t>
            </a:r>
          </a:p>
          <a:p>
            <a:r>
              <a:rPr lang="el-GR" altLang="el-GR" dirty="0"/>
              <a:t>Ποια η ελάχιστη ταχύτητα που πρέπει να έχει το κουτί  (</a:t>
            </a:r>
            <a:r>
              <a:rPr lang="en-US" altLang="el-GR" dirty="0"/>
              <a:t>g</a:t>
            </a:r>
            <a:r>
              <a:rPr lang="el-GR" altLang="el-GR" dirty="0"/>
              <a:t>,</a:t>
            </a:r>
            <a:r>
              <a:rPr lang="en-US" altLang="el-GR" dirty="0"/>
              <a:t>h</a:t>
            </a:r>
            <a:r>
              <a:rPr lang="el-GR" altLang="el-GR" dirty="0"/>
              <a:t>,</a:t>
            </a:r>
            <a:r>
              <a:rPr lang="el-GR" altLang="el-GR" dirty="0" err="1"/>
              <a:t>μ</a:t>
            </a:r>
            <a:r>
              <a:rPr lang="el-GR" altLang="el-GR" baseline="-25000" dirty="0" err="1"/>
              <a:t>κ</a:t>
            </a:r>
            <a:r>
              <a:rPr lang="el-GR" altLang="el-GR" dirty="0" err="1"/>
              <a:t>,α</a:t>
            </a:r>
            <a:r>
              <a:rPr lang="el-GR" altLang="el-GR" dirty="0"/>
              <a:t> γνωστά</a:t>
            </a:r>
            <a:r>
              <a:rPr lang="el-GR" altLang="el-GR" dirty="0" smtClean="0"/>
              <a:t>).</a:t>
            </a:r>
            <a:endParaRPr lang="el-GR" alt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07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Αυτοκίνητο σταματάει σε απόσταση </a:t>
            </a:r>
            <a:r>
              <a:rPr lang="en-US" altLang="el-GR" dirty="0"/>
              <a:t>D </a:t>
            </a:r>
            <a:r>
              <a:rPr lang="el-GR" altLang="el-GR" dirty="0"/>
              <a:t>λόγω σταθερής τριβής. Πώς μεταβάλλεται το </a:t>
            </a:r>
            <a:r>
              <a:rPr lang="en-US" altLang="el-GR" dirty="0"/>
              <a:t>D</a:t>
            </a:r>
            <a:r>
              <a:rPr lang="el-GR" altLang="el-GR" dirty="0"/>
              <a:t> αν:</a:t>
            </a:r>
          </a:p>
          <a:p>
            <a:pPr lvl="1"/>
            <a:r>
              <a:rPr lang="el-GR" altLang="el-GR" dirty="0"/>
              <a:t>Τριπλασιαστεί η αρχική </a:t>
            </a:r>
            <a:r>
              <a:rPr lang="el-GR" altLang="el-GR" dirty="0" smtClean="0"/>
              <a:t>ταχύτητα.</a:t>
            </a:r>
            <a:endParaRPr lang="el-GR" altLang="el-GR" dirty="0"/>
          </a:p>
          <a:p>
            <a:pPr lvl="1"/>
            <a:r>
              <a:rPr lang="el-GR" altLang="el-GR" dirty="0"/>
              <a:t>Τριπλασιαστεί η δύναμη </a:t>
            </a:r>
            <a:r>
              <a:rPr lang="el-GR" altLang="el-GR" dirty="0" smtClean="0"/>
              <a:t>τριβής.</a:t>
            </a:r>
            <a:endParaRPr lang="el-GR" alt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946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Μεταβλητή δύναμη – Ευθύγραμμη </a:t>
            </a:r>
            <a:r>
              <a:rPr lang="el-GR" dirty="0" smtClean="0"/>
              <a:t>κίνηση</a:t>
            </a:r>
            <a:endParaRPr lang="el-GR" dirty="0"/>
          </a:p>
        </p:txBody>
      </p:sp>
      <p:grpSp>
        <p:nvGrpSpPr>
          <p:cNvPr id="5" name="Ομάδα 4"/>
          <p:cNvGrpSpPr/>
          <p:nvPr/>
        </p:nvGrpSpPr>
        <p:grpSpPr>
          <a:xfrm>
            <a:off x="2124075" y="2060848"/>
            <a:ext cx="5257800" cy="3822700"/>
            <a:chOff x="2124075" y="2204864"/>
            <a:chExt cx="5257800" cy="3822700"/>
          </a:xfrm>
        </p:grpSpPr>
        <p:grpSp>
          <p:nvGrpSpPr>
            <p:cNvPr id="38915" name="Group 3"/>
            <p:cNvGrpSpPr>
              <a:grpSpLocks/>
            </p:cNvGrpSpPr>
            <p:nvPr/>
          </p:nvGrpSpPr>
          <p:grpSpPr bwMode="auto">
            <a:xfrm>
              <a:off x="2124075" y="2204864"/>
              <a:ext cx="5257800" cy="3789362"/>
              <a:chOff x="521" y="1933"/>
              <a:chExt cx="3312" cy="2387"/>
            </a:xfrm>
          </p:grpSpPr>
          <p:sp>
            <p:nvSpPr>
              <p:cNvPr id="38916" name="Line 4"/>
              <p:cNvSpPr>
                <a:spLocks noChangeShapeType="1"/>
              </p:cNvSpPr>
              <p:nvPr/>
            </p:nvSpPr>
            <p:spPr bwMode="auto">
              <a:xfrm>
                <a:off x="839" y="1933"/>
                <a:ext cx="0" cy="20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8917" name="Line 5"/>
              <p:cNvSpPr>
                <a:spLocks noChangeShapeType="1"/>
              </p:cNvSpPr>
              <p:nvPr/>
            </p:nvSpPr>
            <p:spPr bwMode="auto">
              <a:xfrm>
                <a:off x="793" y="3929"/>
                <a:ext cx="30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8918" name="Text Box 6"/>
              <p:cNvSpPr txBox="1">
                <a:spLocks noChangeArrowheads="1"/>
              </p:cNvSpPr>
              <p:nvPr/>
            </p:nvSpPr>
            <p:spPr bwMode="auto">
              <a:xfrm>
                <a:off x="521" y="1979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2400" b="1"/>
                  <a:t>F</a:t>
                </a:r>
                <a:endParaRPr lang="el-GR" altLang="el-GR" sz="2400" b="1"/>
              </a:p>
            </p:txBody>
          </p:sp>
          <p:sp>
            <p:nvSpPr>
              <p:cNvPr id="38919" name="Text Box 7"/>
              <p:cNvSpPr txBox="1">
                <a:spLocks noChangeArrowheads="1"/>
              </p:cNvSpPr>
              <p:nvPr/>
            </p:nvSpPr>
            <p:spPr bwMode="auto">
              <a:xfrm>
                <a:off x="3470" y="4032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2400" b="1"/>
                  <a:t>x</a:t>
                </a:r>
                <a:endParaRPr lang="el-GR" altLang="el-GR" sz="2400" b="1"/>
              </a:p>
            </p:txBody>
          </p:sp>
        </p:grpSp>
        <p:sp>
          <p:nvSpPr>
            <p:cNvPr id="38920" name="Freeform 8"/>
            <p:cNvSpPr>
              <a:spLocks/>
            </p:cNvSpPr>
            <p:nvPr/>
          </p:nvSpPr>
          <p:spPr bwMode="auto">
            <a:xfrm>
              <a:off x="2627313" y="3141489"/>
              <a:ext cx="4249737" cy="1079500"/>
            </a:xfrm>
            <a:custGeom>
              <a:avLst/>
              <a:gdLst>
                <a:gd name="T0" fmla="*/ 0 w 2677"/>
                <a:gd name="T1" fmla="*/ 680 h 680"/>
                <a:gd name="T2" fmla="*/ 726 w 2677"/>
                <a:gd name="T3" fmla="*/ 181 h 680"/>
                <a:gd name="T4" fmla="*/ 1996 w 2677"/>
                <a:gd name="T5" fmla="*/ 363 h 680"/>
                <a:gd name="T6" fmla="*/ 2677 w 2677"/>
                <a:gd name="T7" fmla="*/ 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7" h="680">
                  <a:moveTo>
                    <a:pt x="0" y="680"/>
                  </a:moveTo>
                  <a:cubicBezTo>
                    <a:pt x="196" y="457"/>
                    <a:pt x="393" y="234"/>
                    <a:pt x="726" y="181"/>
                  </a:cubicBezTo>
                  <a:cubicBezTo>
                    <a:pt x="1059" y="128"/>
                    <a:pt x="1671" y="393"/>
                    <a:pt x="1996" y="363"/>
                  </a:cubicBezTo>
                  <a:cubicBezTo>
                    <a:pt x="2321" y="333"/>
                    <a:pt x="2563" y="61"/>
                    <a:pt x="2677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38921" name="Group 9"/>
            <p:cNvGrpSpPr>
              <a:grpSpLocks/>
            </p:cNvGrpSpPr>
            <p:nvPr/>
          </p:nvGrpSpPr>
          <p:grpSpPr bwMode="auto">
            <a:xfrm>
              <a:off x="2700338" y="3789189"/>
              <a:ext cx="287337" cy="1584325"/>
              <a:chOff x="1701" y="2523"/>
              <a:chExt cx="181" cy="998"/>
            </a:xfrm>
          </p:grpSpPr>
          <p:sp>
            <p:nvSpPr>
              <p:cNvPr id="38922" name="Line 10"/>
              <p:cNvSpPr>
                <a:spLocks noChangeShapeType="1"/>
              </p:cNvSpPr>
              <p:nvPr/>
            </p:nvSpPr>
            <p:spPr bwMode="auto">
              <a:xfrm>
                <a:off x="1701" y="2750"/>
                <a:ext cx="0" cy="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8923" name="Line 11"/>
              <p:cNvSpPr>
                <a:spLocks noChangeShapeType="1"/>
              </p:cNvSpPr>
              <p:nvPr/>
            </p:nvSpPr>
            <p:spPr bwMode="auto">
              <a:xfrm>
                <a:off x="1791" y="2568"/>
                <a:ext cx="0" cy="9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8924" name="Line 12"/>
              <p:cNvSpPr>
                <a:spLocks noChangeShapeType="1"/>
              </p:cNvSpPr>
              <p:nvPr/>
            </p:nvSpPr>
            <p:spPr bwMode="auto">
              <a:xfrm>
                <a:off x="1882" y="2523"/>
                <a:ext cx="0" cy="9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38925" name="Group 13"/>
            <p:cNvGrpSpPr>
              <a:grpSpLocks/>
            </p:cNvGrpSpPr>
            <p:nvPr/>
          </p:nvGrpSpPr>
          <p:grpSpPr bwMode="auto">
            <a:xfrm>
              <a:off x="2700338" y="5373514"/>
              <a:ext cx="503237" cy="654050"/>
              <a:chOff x="1701" y="3521"/>
              <a:chExt cx="317" cy="412"/>
            </a:xfrm>
          </p:grpSpPr>
          <p:sp>
            <p:nvSpPr>
              <p:cNvPr id="38926" name="Line 14"/>
              <p:cNvSpPr>
                <a:spLocks noChangeShapeType="1"/>
              </p:cNvSpPr>
              <p:nvPr/>
            </p:nvSpPr>
            <p:spPr bwMode="auto">
              <a:xfrm>
                <a:off x="1837" y="3521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8927" name="Text Box 15"/>
              <p:cNvSpPr txBox="1">
                <a:spLocks noChangeArrowheads="1"/>
              </p:cNvSpPr>
              <p:nvPr/>
            </p:nvSpPr>
            <p:spPr bwMode="auto">
              <a:xfrm>
                <a:off x="1701" y="3702"/>
                <a:ext cx="31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/>
                  <a:t>dx</a:t>
                </a:r>
                <a:endParaRPr lang="el-GR" altLang="el-GR"/>
              </a:p>
            </p:txBody>
          </p:sp>
        </p:grpSp>
      </p:grpSp>
      <p:graphicFrame>
        <p:nvGraphicFramePr>
          <p:cNvPr id="3892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179931"/>
              </p:ext>
            </p:extLst>
          </p:nvPr>
        </p:nvGraphicFramePr>
        <p:xfrm>
          <a:off x="755576" y="1268760"/>
          <a:ext cx="738028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3" imgW="2489040" imgH="279360" progId="Equation.3">
                  <p:embed/>
                </p:oleObj>
              </mc:Choice>
              <mc:Fallback>
                <p:oleObj name="Equation" r:id="rId3" imgW="2489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268760"/>
                        <a:ext cx="7380287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539750" y="5949280"/>
            <a:ext cx="828072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Σε διάγραμμα δύναμης μετατόπισης το έργο είναι ίσο με το εμβαδόν της περιοχής κάτω από την καμπύλη μεταξύ των δύο </a:t>
            </a:r>
            <a:r>
              <a:rPr lang="el-GR" altLang="el-GR" sz="2200" dirty="0" smtClean="0">
                <a:latin typeface="+mn-lt"/>
              </a:rPr>
              <a:t>θέσεων.</a:t>
            </a:r>
            <a:endParaRPr lang="el-GR" altLang="el-GR" sz="2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214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/>
              <a:t>Εργάτης σπρώχνει ένα κιβώτιο ασκώντας τη δύναμη </a:t>
            </a:r>
            <a:r>
              <a:rPr lang="en-US" altLang="el-GR"/>
              <a:t>F </a:t>
            </a:r>
            <a:r>
              <a:rPr lang="el-GR" altLang="el-GR"/>
              <a:t>που φαίνεται στο σχήμα</a:t>
            </a:r>
            <a:r>
              <a:rPr lang="en-US" altLang="el-GR"/>
              <a:t>, </a:t>
            </a:r>
            <a:r>
              <a:rPr lang="el-GR" altLang="el-GR"/>
              <a:t>βρείτε τις συνιστώσες της.</a:t>
            </a:r>
          </a:p>
        </p:txBody>
      </p:sp>
      <p:grpSp>
        <p:nvGrpSpPr>
          <p:cNvPr id="4108" name="Group 12"/>
          <p:cNvGrpSpPr>
            <a:grpSpLocks/>
          </p:cNvGrpSpPr>
          <p:nvPr/>
        </p:nvGrpSpPr>
        <p:grpSpPr bwMode="auto">
          <a:xfrm>
            <a:off x="1187450" y="2420938"/>
            <a:ext cx="4824413" cy="3095625"/>
            <a:chOff x="748" y="1525"/>
            <a:chExt cx="3039" cy="1950"/>
          </a:xfrm>
        </p:grpSpPr>
        <p:sp>
          <p:nvSpPr>
            <p:cNvPr id="4100" name="AutoShape 4"/>
            <p:cNvSpPr>
              <a:spLocks noChangeArrowheads="1"/>
            </p:cNvSpPr>
            <p:nvPr/>
          </p:nvSpPr>
          <p:spPr bwMode="auto">
            <a:xfrm>
              <a:off x="2064" y="2024"/>
              <a:ext cx="1723" cy="145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1292" y="1525"/>
              <a:ext cx="953" cy="72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02" name="Line 6"/>
            <p:cNvSpPr>
              <a:spLocks noChangeShapeType="1"/>
            </p:cNvSpPr>
            <p:nvPr/>
          </p:nvSpPr>
          <p:spPr bwMode="auto">
            <a:xfrm flipH="1">
              <a:off x="748" y="2296"/>
              <a:ext cx="14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05" name="Arc 9"/>
            <p:cNvSpPr>
              <a:spLocks/>
            </p:cNvSpPr>
            <p:nvPr/>
          </p:nvSpPr>
          <p:spPr bwMode="auto">
            <a:xfrm rot="14750142">
              <a:off x="1164" y="1802"/>
              <a:ext cx="576" cy="558"/>
            </a:xfrm>
            <a:custGeom>
              <a:avLst/>
              <a:gdLst>
                <a:gd name="G0" fmla="+- 0 0 0"/>
                <a:gd name="G1" fmla="+- 20928 0 0"/>
                <a:gd name="G2" fmla="+- 21600 0 0"/>
                <a:gd name="T0" fmla="*/ 5345 w 21600"/>
                <a:gd name="T1" fmla="*/ 0 h 20928"/>
                <a:gd name="T2" fmla="*/ 21600 w 21600"/>
                <a:gd name="T3" fmla="*/ 20928 h 20928"/>
                <a:gd name="T4" fmla="*/ 0 w 21600"/>
                <a:gd name="T5" fmla="*/ 20928 h 20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928" fill="none" extrusionOk="0">
                  <a:moveTo>
                    <a:pt x="5345" y="-1"/>
                  </a:moveTo>
                  <a:cubicBezTo>
                    <a:pt x="14908" y="2442"/>
                    <a:pt x="21600" y="11057"/>
                    <a:pt x="21600" y="20928"/>
                  </a:cubicBezTo>
                </a:path>
                <a:path w="21600" h="20928" stroke="0" extrusionOk="0">
                  <a:moveTo>
                    <a:pt x="5345" y="-1"/>
                  </a:moveTo>
                  <a:cubicBezTo>
                    <a:pt x="14908" y="2442"/>
                    <a:pt x="21600" y="11057"/>
                    <a:pt x="21600" y="20928"/>
                  </a:cubicBezTo>
                  <a:lnTo>
                    <a:pt x="0" y="20928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124075" y="3141663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000">
                <a:solidFill>
                  <a:schemeClr val="accent1"/>
                </a:solidFill>
              </a:rPr>
              <a:t>45</a:t>
            </a:r>
            <a:r>
              <a:rPr lang="el-GR" altLang="el-GR" sz="2000" baseline="3000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555875" y="2349500"/>
            <a:ext cx="1008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2800" b="1">
                <a:solidFill>
                  <a:schemeClr val="accent1"/>
                </a:solidFill>
              </a:rPr>
              <a:t>F</a:t>
            </a:r>
            <a:endParaRPr lang="el-GR" altLang="el-GR" sz="2800" b="1">
              <a:solidFill>
                <a:schemeClr val="accent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960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9" y="1202074"/>
            <a:ext cx="3992443" cy="2154918"/>
          </a:xfrm>
          <a:noFill/>
          <a:ln/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11560" y="3645024"/>
            <a:ext cx="8208912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Η δύναμη που ασκείται σε ένα σώμα σε σχέση με τη θέση δίνεται από το διάγραμμα</a:t>
            </a:r>
            <a:r>
              <a:rPr lang="el-GR" altLang="el-GR" sz="2200" dirty="0" smtClean="0">
                <a:latin typeface="+mn-lt"/>
              </a:rPr>
              <a:t>. Υπολογίστε </a:t>
            </a:r>
            <a:r>
              <a:rPr lang="el-GR" altLang="el-GR" sz="2200" dirty="0">
                <a:latin typeface="+mn-lt"/>
              </a:rPr>
              <a:t>το έργο της δύναμης </a:t>
            </a:r>
            <a:r>
              <a:rPr lang="en-US" altLang="el-GR" sz="2200" dirty="0">
                <a:latin typeface="+mn-lt"/>
              </a:rPr>
              <a:t>F</a:t>
            </a:r>
            <a:r>
              <a:rPr lang="el-GR" altLang="el-GR" sz="2200" dirty="0">
                <a:latin typeface="+mn-lt"/>
              </a:rPr>
              <a:t>: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200" dirty="0" smtClean="0">
                <a:latin typeface="+mn-lt"/>
              </a:rPr>
              <a:t>από </a:t>
            </a:r>
            <a:r>
              <a:rPr lang="el-GR" altLang="el-GR" sz="2200" dirty="0">
                <a:latin typeface="+mn-lt"/>
              </a:rPr>
              <a:t>τα 0 στα 3</a:t>
            </a:r>
            <a:r>
              <a:rPr lang="en-US" altLang="el-GR" sz="2200" dirty="0">
                <a:latin typeface="+mn-lt"/>
              </a:rPr>
              <a:t>m</a:t>
            </a:r>
            <a:endParaRPr lang="el-GR" altLang="el-GR" sz="2200" dirty="0">
              <a:latin typeface="+mn-lt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200" dirty="0" smtClean="0">
                <a:latin typeface="+mn-lt"/>
              </a:rPr>
              <a:t>από </a:t>
            </a:r>
            <a:r>
              <a:rPr lang="el-GR" altLang="el-GR" sz="2200" dirty="0">
                <a:latin typeface="+mn-lt"/>
              </a:rPr>
              <a:t>τα 3 στα 4</a:t>
            </a:r>
            <a:r>
              <a:rPr lang="en-US" altLang="el-GR" sz="2200" dirty="0">
                <a:latin typeface="+mn-lt"/>
              </a:rPr>
              <a:t>m</a:t>
            </a:r>
            <a:endParaRPr lang="el-GR" altLang="el-GR" sz="2200" dirty="0">
              <a:latin typeface="+mn-lt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200" dirty="0" smtClean="0">
                <a:latin typeface="+mn-lt"/>
              </a:rPr>
              <a:t>από </a:t>
            </a:r>
            <a:r>
              <a:rPr lang="el-GR" altLang="el-GR" sz="2200" dirty="0">
                <a:latin typeface="+mn-lt"/>
              </a:rPr>
              <a:t>τα 4 στα 7</a:t>
            </a:r>
            <a:r>
              <a:rPr lang="en-US" altLang="el-GR" sz="2200" dirty="0">
                <a:latin typeface="+mn-lt"/>
              </a:rPr>
              <a:t>m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200" dirty="0" smtClean="0">
                <a:latin typeface="+mn-lt"/>
              </a:rPr>
              <a:t>από </a:t>
            </a:r>
            <a:r>
              <a:rPr lang="el-GR" altLang="el-GR" sz="2200" dirty="0">
                <a:latin typeface="+mn-lt"/>
              </a:rPr>
              <a:t>τα 0 στα 7</a:t>
            </a:r>
            <a:r>
              <a:rPr lang="en-US" altLang="el-GR" sz="2200" dirty="0">
                <a:latin typeface="+mn-lt"/>
              </a:rPr>
              <a:t>m</a:t>
            </a:r>
            <a:endParaRPr lang="el-GR" altLang="el-GR" sz="2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061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Ισχύς</a:t>
            </a:r>
          </a:p>
        </p:txBody>
      </p:sp>
      <p:graphicFrame>
        <p:nvGraphicFramePr>
          <p:cNvPr id="4096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916254"/>
              </p:ext>
            </p:extLst>
          </p:nvPr>
        </p:nvGraphicFramePr>
        <p:xfrm>
          <a:off x="2771800" y="1844823"/>
          <a:ext cx="3096344" cy="1958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3" imgW="622080" imgH="393480" progId="Equation.3">
                  <p:embed/>
                </p:oleObj>
              </mc:Choice>
              <mc:Fallback>
                <p:oleObj name="Equation" r:id="rId3" imgW="622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1844823"/>
                        <a:ext cx="3096344" cy="19589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771800" y="4598751"/>
            <a:ext cx="30972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2200" dirty="0">
                <a:latin typeface="+mn-lt"/>
              </a:rPr>
              <a:t>Watt, 1hp=746W</a:t>
            </a:r>
            <a:endParaRPr lang="el-GR" altLang="el-GR" sz="2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60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Σε διπλό ποδήλατο οι αναβάτες πρέπει να υπερνικήσουν δύναμη 165Ν ώστε να κινούνται με σταθερή ταχύτητα 9</a:t>
            </a:r>
            <a:r>
              <a:rPr lang="en-US" altLang="el-GR" dirty="0"/>
              <a:t>m/s</a:t>
            </a:r>
            <a:r>
              <a:rPr lang="el-GR" altLang="el-GR" dirty="0"/>
              <a:t>.  Πόση ισχύ πρέπει να παράγει ο καθένας σε </a:t>
            </a:r>
            <a:r>
              <a:rPr lang="en-US" altLang="el-GR" dirty="0"/>
              <a:t>watt </a:t>
            </a:r>
            <a:r>
              <a:rPr lang="el-GR" altLang="el-GR" dirty="0"/>
              <a:t>και </a:t>
            </a:r>
            <a:r>
              <a:rPr lang="en-US" altLang="el-GR" dirty="0" err="1" smtClean="0"/>
              <a:t>hp</a:t>
            </a:r>
            <a:r>
              <a:rPr lang="el-GR" altLang="el-GR" dirty="0" smtClean="0"/>
              <a:t>;</a:t>
            </a:r>
            <a:endParaRPr lang="el-GR" alt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89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Ανεβάζετε κιβώτια μάζας </a:t>
            </a:r>
            <a:r>
              <a:rPr lang="en-US" altLang="el-GR" dirty="0"/>
              <a:t>30kg</a:t>
            </a:r>
            <a:r>
              <a:rPr lang="el-GR" altLang="el-GR" dirty="0"/>
              <a:t> σε ύψος 0,9</a:t>
            </a:r>
            <a:r>
              <a:rPr lang="en-US" altLang="el-GR" dirty="0"/>
              <a:t>m</a:t>
            </a:r>
            <a:r>
              <a:rPr lang="el-GR" altLang="el-GR" dirty="0"/>
              <a:t>. </a:t>
            </a:r>
            <a:r>
              <a:rPr lang="el-GR" altLang="el-GR" dirty="0" smtClean="0"/>
              <a:t>Πόσα </a:t>
            </a:r>
            <a:r>
              <a:rPr lang="el-GR" altLang="el-GR" dirty="0"/>
              <a:t>κουτιά πρέπει να ανεβάζετε κάθε λεπτό για να δουλεύετε με ισχύ 100</a:t>
            </a:r>
            <a:r>
              <a:rPr lang="en-US" altLang="el-GR" dirty="0" smtClean="0"/>
              <a:t>W</a:t>
            </a:r>
            <a:r>
              <a:rPr lang="el-GR" altLang="el-GR" dirty="0" smtClean="0"/>
              <a:t>;</a:t>
            </a:r>
            <a:endParaRPr lang="el-GR" alt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180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Ένα </a:t>
            </a:r>
            <a:r>
              <a:rPr lang="el-GR" altLang="el-GR" dirty="0"/>
              <a:t>φράγμα έχει μήκος 1270</a:t>
            </a:r>
            <a:r>
              <a:rPr lang="en-US" altLang="el-GR" dirty="0"/>
              <a:t>m</a:t>
            </a:r>
            <a:r>
              <a:rPr lang="el-GR" altLang="el-GR" dirty="0"/>
              <a:t> και ύψος </a:t>
            </a:r>
            <a:r>
              <a:rPr lang="en-US" altLang="el-GR" dirty="0"/>
              <a:t>170m</a:t>
            </a:r>
            <a:r>
              <a:rPr lang="el-GR" altLang="el-GR" dirty="0"/>
              <a:t>. </a:t>
            </a:r>
            <a:r>
              <a:rPr lang="el-GR" altLang="el-GR" dirty="0" smtClean="0"/>
              <a:t>Η </a:t>
            </a:r>
            <a:r>
              <a:rPr lang="el-GR" altLang="el-GR" dirty="0"/>
              <a:t>παραγόμενη ηλεκτρική ισχύς στη βάση του φράγματος είναι 2000</a:t>
            </a:r>
            <a:r>
              <a:rPr lang="en-US" altLang="el-GR" dirty="0"/>
              <a:t>MW. </a:t>
            </a:r>
            <a:r>
              <a:rPr lang="el-GR" altLang="el-GR" dirty="0" smtClean="0"/>
              <a:t>Πόσα </a:t>
            </a:r>
            <a:r>
              <a:rPr lang="el-GR" altLang="el-GR" dirty="0"/>
              <a:t>κυβικά μέτρα νερό πρέπει να  πέφτουν </a:t>
            </a:r>
            <a:r>
              <a:rPr lang="el-GR" altLang="el-GR" dirty="0" err="1"/>
              <a:t>απο</a:t>
            </a:r>
            <a:r>
              <a:rPr lang="el-GR" altLang="el-GR" dirty="0"/>
              <a:t> την κορυφή του φράγματος το δευτερόλεπτο, εάν το 92% του έργου της βαρύτητας στο νερό μετατρέπεται σε ηλεκτρική </a:t>
            </a:r>
            <a:r>
              <a:rPr lang="el-GR" altLang="el-GR" dirty="0" smtClean="0"/>
              <a:t>ενέργεια; (Ένα </a:t>
            </a:r>
            <a:r>
              <a:rPr lang="el-GR" altLang="el-GR" dirty="0"/>
              <a:t>κυβικό μέτρο νερού ζυγίζει έναν τόνο)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484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505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Η ανθρώπινη καρδιά λειτουργεί σαν αντλία. </a:t>
            </a:r>
            <a:r>
              <a:rPr lang="el-GR" altLang="el-GR" dirty="0" smtClean="0"/>
              <a:t>Κάθε </a:t>
            </a:r>
            <a:r>
              <a:rPr lang="el-GR" altLang="el-GR" dirty="0"/>
              <a:t>μέρα διαχειρίζεται 7500</a:t>
            </a:r>
            <a:r>
              <a:rPr lang="en-US" altLang="el-GR" dirty="0"/>
              <a:t>l</a:t>
            </a:r>
            <a:r>
              <a:rPr lang="el-GR" altLang="el-GR" dirty="0"/>
              <a:t> αίματος. </a:t>
            </a:r>
          </a:p>
          <a:p>
            <a:r>
              <a:rPr lang="el-GR" altLang="el-GR" dirty="0"/>
              <a:t>Θεωρήστε ότι το έργο που παράγει η καρδιά είναι ίσο με το έργο που χρειάζεται για να ανέβει αυτή η ποσότητα αίματος σε ύψος 1,63</a:t>
            </a:r>
            <a:r>
              <a:rPr lang="en-US" altLang="el-GR" dirty="0"/>
              <a:t>m</a:t>
            </a:r>
            <a:r>
              <a:rPr lang="el-GR" altLang="el-GR" dirty="0"/>
              <a:t>.  Η πυκνότητα του αίματος είναι 1,05</a:t>
            </a:r>
            <a:r>
              <a:rPr lang="en-US" altLang="el-GR" dirty="0">
                <a:cs typeface="Arial" charset="0"/>
              </a:rPr>
              <a:t>×</a:t>
            </a:r>
            <a:r>
              <a:rPr lang="el-GR" altLang="el-GR" dirty="0">
                <a:cs typeface="Arial" charset="0"/>
              </a:rPr>
              <a:t>10</a:t>
            </a:r>
            <a:r>
              <a:rPr lang="el-GR" altLang="el-GR" baseline="30000" dirty="0">
                <a:cs typeface="Arial" charset="0"/>
              </a:rPr>
              <a:t>5</a:t>
            </a:r>
            <a:r>
              <a:rPr lang="en-US" altLang="el-GR" dirty="0">
                <a:cs typeface="Arial" charset="0"/>
              </a:rPr>
              <a:t>kg/m</a:t>
            </a:r>
            <a:r>
              <a:rPr lang="en-US" altLang="el-GR" baseline="30000" dirty="0">
                <a:cs typeface="Arial" charset="0"/>
              </a:rPr>
              <a:t>3</a:t>
            </a:r>
            <a:r>
              <a:rPr lang="en-US" altLang="el-GR" dirty="0">
                <a:cs typeface="Arial" charset="0"/>
              </a:rPr>
              <a:t>.</a:t>
            </a:r>
            <a:r>
              <a:rPr lang="el-GR" altLang="el-GR" dirty="0">
                <a:cs typeface="Arial" charset="0"/>
              </a:rPr>
              <a:t>  </a:t>
            </a:r>
          </a:p>
          <a:p>
            <a:r>
              <a:rPr lang="el-GR" altLang="el-GR" dirty="0">
                <a:cs typeface="Arial" charset="0"/>
              </a:rPr>
              <a:t>Πόσο έργο παράγει η καρδιά σε μια ημέρα;  </a:t>
            </a:r>
          </a:p>
          <a:p>
            <a:r>
              <a:rPr lang="el-GR" altLang="el-GR" dirty="0">
                <a:cs typeface="Arial" charset="0"/>
              </a:rPr>
              <a:t>Ποια η ισχύς της;</a:t>
            </a:r>
            <a:endParaRPr lang="en-US" altLang="el-GR" dirty="0">
              <a:cs typeface="Arial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239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Αικατερίνη </a:t>
            </a:r>
            <a:r>
              <a:rPr lang="el-GR" sz="2000" dirty="0" err="1"/>
              <a:t>Σκουρολιάκου</a:t>
            </a:r>
            <a:r>
              <a:rPr lang="el-GR" sz="2000" dirty="0"/>
              <a:t> </a:t>
            </a:r>
            <a:r>
              <a:rPr lang="el-GR" sz="2000" dirty="0" smtClean="0"/>
              <a:t>2014. </a:t>
            </a:r>
            <a:r>
              <a:rPr lang="el-GR" sz="2000" dirty="0"/>
              <a:t>Αικατερίνη </a:t>
            </a:r>
            <a:r>
              <a:rPr lang="el-GR" sz="2000" dirty="0" err="1"/>
              <a:t>Σκουρολιάκου</a:t>
            </a:r>
            <a:r>
              <a:rPr lang="el-GR" sz="2000" dirty="0"/>
              <a:t>. «Φυσική </a:t>
            </a:r>
            <a:r>
              <a:rPr lang="el-GR" sz="2000" dirty="0" smtClean="0"/>
              <a:t>(Θ). Ενότητα 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Δυνάμεις – Έργο – Ισχύς».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512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233100"/>
              </p:ext>
            </p:extLst>
          </p:nvPr>
        </p:nvGraphicFramePr>
        <p:xfrm>
          <a:off x="559683" y="3595995"/>
          <a:ext cx="843667" cy="531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3" imgW="342720" imgH="215640" progId="Equation.3">
                  <p:embed/>
                </p:oleObj>
              </mc:Choice>
              <mc:Fallback>
                <p:oleObj name="Equation" r:id="rId3" imgW="3427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683" y="3595995"/>
                        <a:ext cx="843667" cy="5311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537" y="1276509"/>
            <a:ext cx="8658708" cy="1144379"/>
          </a:xfrm>
        </p:spPr>
        <p:txBody>
          <a:bodyPr>
            <a:normAutofit/>
          </a:bodyPr>
          <a:lstStyle/>
          <a:p>
            <a:r>
              <a:rPr lang="el-GR" altLang="el-GR" sz="2400" dirty="0"/>
              <a:t>Δύο δυνάμεις </a:t>
            </a:r>
            <a:r>
              <a:rPr lang="en-US" altLang="el-GR" sz="2400" dirty="0"/>
              <a:t>F </a:t>
            </a:r>
            <a:r>
              <a:rPr lang="el-GR" altLang="el-GR" sz="2400" dirty="0"/>
              <a:t>έχουν το ίδιο μέτρο.  Ποια είναι η γωνία μεταξύ τους αν το άθροισμά τους είναι:</a:t>
            </a:r>
          </a:p>
          <a:p>
            <a:pPr>
              <a:buFontTx/>
              <a:buNone/>
            </a:pPr>
            <a:endParaRPr lang="en-US" altLang="el-GR" sz="2400" dirty="0"/>
          </a:p>
          <a:p>
            <a:endParaRPr lang="el-GR" altLang="el-GR" sz="2400" dirty="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11188" y="2276475"/>
            <a:ext cx="1619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3200" b="1" dirty="0"/>
              <a:t>2F</a:t>
            </a:r>
            <a:endParaRPr lang="el-GR" altLang="el-GR" sz="3200" b="1" dirty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11188" y="5226844"/>
            <a:ext cx="792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3200" b="1" dirty="0"/>
              <a:t>0</a:t>
            </a:r>
            <a:endParaRPr lang="el-GR" altLang="el-GR" sz="3200" b="1" dirty="0"/>
          </a:p>
        </p:txBody>
      </p:sp>
      <p:grpSp>
        <p:nvGrpSpPr>
          <p:cNvPr id="5138" name="Group 18"/>
          <p:cNvGrpSpPr>
            <a:grpSpLocks/>
          </p:cNvGrpSpPr>
          <p:nvPr/>
        </p:nvGrpSpPr>
        <p:grpSpPr bwMode="auto">
          <a:xfrm>
            <a:off x="3635375" y="2349500"/>
            <a:ext cx="1800225" cy="358775"/>
            <a:chOff x="2290" y="1480"/>
            <a:chExt cx="1134" cy="226"/>
          </a:xfrm>
        </p:grpSpPr>
        <p:sp>
          <p:nvSpPr>
            <p:cNvPr id="5129" name="Line 9"/>
            <p:cNvSpPr>
              <a:spLocks noChangeShapeType="1"/>
            </p:cNvSpPr>
            <p:nvPr/>
          </p:nvSpPr>
          <p:spPr bwMode="auto">
            <a:xfrm>
              <a:off x="2290" y="1706"/>
              <a:ext cx="11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>
              <a:off x="2290" y="1480"/>
              <a:ext cx="11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139" name="Group 19"/>
          <p:cNvGrpSpPr>
            <a:grpSpLocks/>
          </p:cNvGrpSpPr>
          <p:nvPr/>
        </p:nvGrpSpPr>
        <p:grpSpPr bwMode="auto">
          <a:xfrm>
            <a:off x="3492500" y="3357563"/>
            <a:ext cx="1008063" cy="1008062"/>
            <a:chOff x="2835" y="2115"/>
            <a:chExt cx="635" cy="635"/>
          </a:xfrm>
        </p:grpSpPr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 flipV="1">
              <a:off x="2835" y="2115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>
              <a:off x="2835" y="2750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140" name="Group 20"/>
          <p:cNvGrpSpPr>
            <a:grpSpLocks/>
          </p:cNvGrpSpPr>
          <p:nvPr/>
        </p:nvGrpSpPr>
        <p:grpSpPr bwMode="auto">
          <a:xfrm>
            <a:off x="3563938" y="5516563"/>
            <a:ext cx="3168650" cy="0"/>
            <a:chOff x="2245" y="3475"/>
            <a:chExt cx="1996" cy="0"/>
          </a:xfrm>
        </p:grpSpPr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>
              <a:off x="2245" y="3475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>
              <a:off x="3243" y="3475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255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94421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FontTx/>
              <a:buNone/>
            </a:pPr>
            <a:r>
              <a:rPr lang="el-GR" altLang="el-GR" sz="2200" dirty="0" smtClean="0"/>
              <a:t>Όταν </a:t>
            </a:r>
            <a:r>
              <a:rPr lang="el-GR" altLang="el-GR" sz="2200" dirty="0"/>
              <a:t>η συνισταμένη δύναμη που ασκείται σε ένα σώμα είναι μηδέν, αυτό κινείται με σταθερή ή μηδενική ταχύτητα και μηδενική επιτάχυνση.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l-GR" altLang="el-GR" sz="2200" dirty="0"/>
              <a:t>Κατάσταση ισορροπίας </a:t>
            </a:r>
          </a:p>
          <a:p>
            <a:pPr>
              <a:lnSpc>
                <a:spcPct val="100000"/>
              </a:lnSpc>
            </a:pP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7544" y="2893367"/>
            <a:ext cx="8424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l-GR" altLang="el-GR" sz="2200" dirty="0">
                <a:latin typeface="+mn-lt"/>
              </a:rPr>
              <a:t>Αν η συνισταμένη δύναμη που ασκείται σε ένα σώμα δεν είναι μηδέν, το σώμα επιταχύνεται.  Η φορά της επιτάχυνσης είναι ίδια με αυτή της συνισταμένης δύναμης. </a:t>
            </a: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804703"/>
              </p:ext>
            </p:extLst>
          </p:nvPr>
        </p:nvGraphicFramePr>
        <p:xfrm>
          <a:off x="3348038" y="3699495"/>
          <a:ext cx="23749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3" imgW="672840" imgH="266400" progId="Equation.3">
                  <p:embed/>
                </p:oleObj>
              </mc:Choice>
              <mc:Fallback>
                <p:oleObj name="Equation" r:id="rId3" imgW="6728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3699495"/>
                        <a:ext cx="237490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Ορθογώνιο 6"/>
          <p:cNvSpPr/>
          <p:nvPr/>
        </p:nvSpPr>
        <p:spPr>
          <a:xfrm>
            <a:off x="467544" y="4549551"/>
            <a:ext cx="8424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l-GR" altLang="el-GR" sz="2200" dirty="0">
                <a:latin typeface="+mn-lt"/>
              </a:rPr>
              <a:t>Αν ένα σώμα Α ασκεί δύναμη σε ένα σώμα Β (δράση) τότε και το Β ασκεί δύναμη στο Α (αντίδραση).  Αυτές οι δύο δυνάμεις είναι ίσες σε μέτρο, έχουν αντίθετη φορά και ασκούνται σε διαφορετικά σώματα.</a:t>
            </a:r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744918"/>
              </p:ext>
            </p:extLst>
          </p:nvPr>
        </p:nvGraphicFramePr>
        <p:xfrm>
          <a:off x="2555776" y="5557663"/>
          <a:ext cx="4105275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5" imgW="901440" imgH="253800" progId="Equation.3">
                  <p:embed/>
                </p:oleObj>
              </mc:Choice>
              <mc:Fallback>
                <p:oleObj name="Equation" r:id="rId5" imgW="9014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5557663"/>
                        <a:ext cx="4105275" cy="125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Αντικείμενο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36175344"/>
              </p:ext>
            </p:extLst>
          </p:nvPr>
        </p:nvGraphicFramePr>
        <p:xfrm>
          <a:off x="3491880" y="2204864"/>
          <a:ext cx="1327005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tion" r:id="rId7" imgW="533513" imgH="257310" progId="Equation.3">
                  <p:embed/>
                </p:oleObj>
              </mc:Choice>
              <mc:Fallback>
                <p:oleObj name="Equation" r:id="rId7" imgW="533513" imgH="25731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204864"/>
                        <a:ext cx="1327005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913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231437"/>
            <a:ext cx="4148858" cy="2221899"/>
          </a:xfrm>
          <a:noFill/>
          <a:ln/>
        </p:spPr>
      </p:pic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536" y="1484784"/>
            <a:ext cx="8424936" cy="3528392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el-GR" altLang="el-GR" sz="2200" dirty="0"/>
              <a:t>Αυτοκινητάκι μάζας 4,5 </a:t>
            </a:r>
            <a:r>
              <a:rPr lang="en-US" altLang="el-GR" sz="2200" dirty="0"/>
              <a:t>kg</a:t>
            </a:r>
            <a:r>
              <a:rPr lang="el-GR" altLang="el-GR" sz="2200" dirty="0"/>
              <a:t> επιταχύνεται κατά μήκος του χ άξονα.  Στο διάγραμμα φαίνεται η επιτάχυνση σε σχέση με το χρόνο. </a:t>
            </a:r>
          </a:p>
          <a:p>
            <a:pPr>
              <a:spcBef>
                <a:spcPts val="1200"/>
              </a:spcBef>
            </a:pPr>
            <a:r>
              <a:rPr lang="el-GR" altLang="el-GR" sz="2200" dirty="0" smtClean="0"/>
              <a:t>Ποια </a:t>
            </a:r>
            <a:r>
              <a:rPr lang="el-GR" altLang="el-GR" sz="2200" dirty="0"/>
              <a:t>είναι η μέγιστη δύναμη που ασκείται στο </a:t>
            </a:r>
            <a:r>
              <a:rPr lang="el-GR" altLang="el-GR" sz="2200" dirty="0" smtClean="0"/>
              <a:t>αυτοκίνητο;  </a:t>
            </a:r>
            <a:endParaRPr lang="el-GR" altLang="el-GR" sz="2200" dirty="0"/>
          </a:p>
          <a:p>
            <a:pPr>
              <a:spcBef>
                <a:spcPts val="1200"/>
              </a:spcBef>
            </a:pPr>
            <a:r>
              <a:rPr lang="el-GR" altLang="el-GR" sz="2200" dirty="0"/>
              <a:t>Πότε ασκείται;  </a:t>
            </a:r>
          </a:p>
          <a:p>
            <a:pPr>
              <a:spcBef>
                <a:spcPts val="1200"/>
              </a:spcBef>
            </a:pPr>
            <a:r>
              <a:rPr lang="el-GR" altLang="el-GR" sz="2200" dirty="0"/>
              <a:t>Για ποιο χρονικό διάστημα η δύναμη που ασκείται είναι σταθερή;;</a:t>
            </a:r>
          </a:p>
          <a:p>
            <a:pPr>
              <a:spcBef>
                <a:spcPts val="1200"/>
              </a:spcBef>
            </a:pPr>
            <a:r>
              <a:rPr lang="el-GR" altLang="el-GR" sz="2200" dirty="0" smtClean="0"/>
              <a:t>Πότε </a:t>
            </a:r>
            <a:r>
              <a:rPr lang="el-GR" altLang="el-GR" sz="2200" dirty="0"/>
              <a:t>η δύναμη είναι ίση με το μηδέν;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86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05064"/>
            <a:ext cx="4726582" cy="2551994"/>
          </a:xfrm>
          <a:noFill/>
          <a:ln/>
        </p:spPr>
      </p:pic>
      <p:sp>
        <p:nvSpPr>
          <p:cNvPr id="133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528" y="1412776"/>
            <a:ext cx="8675688" cy="256540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el-GR" altLang="el-GR" sz="2400" dirty="0"/>
              <a:t>Γάτα  μάζας 2,75</a:t>
            </a:r>
            <a:r>
              <a:rPr lang="en-US" altLang="el-GR" sz="2400" dirty="0"/>
              <a:t>kg</a:t>
            </a:r>
            <a:r>
              <a:rPr lang="el-GR" altLang="el-GR" sz="2400" dirty="0"/>
              <a:t> κινείται κατά τον χ-άξονα.  Η ταχύτητά της σε σχέση με το χρόνο φαίνεται στο διάγραμμα.  </a:t>
            </a:r>
          </a:p>
          <a:p>
            <a:pPr>
              <a:spcBef>
                <a:spcPts val="1200"/>
              </a:spcBef>
            </a:pPr>
            <a:r>
              <a:rPr lang="el-GR" altLang="el-GR" sz="2400" dirty="0"/>
              <a:t>Ποια η μέγιστη δύναμη που ασκείται στη γάτα; </a:t>
            </a:r>
          </a:p>
          <a:p>
            <a:pPr>
              <a:spcBef>
                <a:spcPts val="1200"/>
              </a:spcBef>
            </a:pPr>
            <a:r>
              <a:rPr lang="el-GR" altLang="el-GR" sz="2400" dirty="0"/>
              <a:t>Πότε ασκείται; </a:t>
            </a:r>
          </a:p>
          <a:p>
            <a:pPr>
              <a:spcBef>
                <a:spcPts val="1200"/>
              </a:spcBef>
            </a:pPr>
            <a:r>
              <a:rPr lang="el-GR" altLang="el-GR" sz="2400" dirty="0"/>
              <a:t>Πότε η δύναμη είναι μηδέν;</a:t>
            </a:r>
          </a:p>
          <a:p>
            <a:pPr>
              <a:spcBef>
                <a:spcPts val="1200"/>
              </a:spcBef>
            </a:pPr>
            <a:r>
              <a:rPr lang="el-GR" altLang="el-GR" sz="2400" dirty="0" smtClean="0"/>
              <a:t>Πόση </a:t>
            </a:r>
            <a:r>
              <a:rPr lang="el-GR" altLang="el-GR" sz="2400" dirty="0"/>
              <a:t>είναι η δύναμη στα 8,5</a:t>
            </a:r>
            <a:r>
              <a:rPr lang="en-US" altLang="el-GR" sz="2400" dirty="0"/>
              <a:t>s</a:t>
            </a:r>
            <a:r>
              <a:rPr lang="el-GR" altLang="el-GR" sz="2400" dirty="0"/>
              <a:t>;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800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799"/>
            <a:ext cx="6336704" cy="2923333"/>
          </a:xfrm>
          <a:noFill/>
          <a:ln/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16024" y="4724400"/>
            <a:ext cx="8964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Πως αλλάζουν η ταχύτητα και η επιτάχυνση μετά από αυτό το σημείο;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427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Σφαίρα κινείται με ταχύτητα 250</a:t>
            </a:r>
            <a:r>
              <a:rPr lang="en-US" altLang="el-GR" dirty="0"/>
              <a:t>m/s</a:t>
            </a:r>
            <a:r>
              <a:rPr lang="el-GR" altLang="el-GR" dirty="0"/>
              <a:t>. </a:t>
            </a:r>
            <a:r>
              <a:rPr lang="el-GR" altLang="el-GR" dirty="0" smtClean="0"/>
              <a:t>Η </a:t>
            </a:r>
            <a:r>
              <a:rPr lang="el-GR" altLang="el-GR" dirty="0"/>
              <a:t>μάζα της είναι 1,8</a:t>
            </a:r>
            <a:r>
              <a:rPr lang="en-US" altLang="el-GR" dirty="0"/>
              <a:t>g.  </a:t>
            </a:r>
            <a:r>
              <a:rPr lang="el-GR" altLang="el-GR" dirty="0"/>
              <a:t>Χτυπάει σε κορμό δέντρου και καρφώνεται σε βάθος 0,130</a:t>
            </a:r>
            <a:r>
              <a:rPr lang="en-US" altLang="el-GR" dirty="0"/>
              <a:t>m</a:t>
            </a:r>
            <a:r>
              <a:rPr lang="el-GR" altLang="el-GR" dirty="0"/>
              <a:t>.  </a:t>
            </a:r>
            <a:r>
              <a:rPr lang="el-GR" altLang="el-GR" dirty="0" smtClean="0"/>
              <a:t>Έστω </a:t>
            </a:r>
            <a:r>
              <a:rPr lang="el-GR" altLang="el-GR" dirty="0"/>
              <a:t>ότι η δύναμη επιβράδυνσης είναι σταθερή.  Πόση ώρα χρειάζεται η σφαίρα για να σταματήσει</a:t>
            </a:r>
            <a:r>
              <a:rPr lang="el-GR" altLang="el-GR" dirty="0" smtClean="0"/>
              <a:t>; </a:t>
            </a:r>
            <a:r>
              <a:rPr lang="el-GR" altLang="el-GR" dirty="0"/>
              <a:t>Πόση δύναμη της ασκεί το δέντρο;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64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3dbbf6db84a2594f9e3ecb2d0f3b597eb1621df"/>
</p:tagLst>
</file>

<file path=ppt/theme/theme1.xml><?xml version="1.0" encoding="utf-8"?>
<a:theme xmlns:a="http://schemas.openxmlformats.org/drawingml/2006/main" name="template">
  <a:themeElements>
    <a:clrScheme name="Προσαρμοσμένο 27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39</TotalTime>
  <Words>2040</Words>
  <Application>Microsoft Office PowerPoint</Application>
  <PresentationFormat>On-screen Show (4:3)</PresentationFormat>
  <Paragraphs>213</Paragraphs>
  <Slides>42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template</vt:lpstr>
      <vt:lpstr>OC_template_updated</vt:lpstr>
      <vt:lpstr>Equation</vt:lpstr>
      <vt:lpstr>Εικόνα bitmap</vt:lpstr>
      <vt:lpstr>Chart</vt:lpstr>
      <vt:lpstr>Φυσική (Θ)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Μεταβλητή δύναμη – Ευθύγραμμη κίνηση</vt:lpstr>
      <vt:lpstr>PowerPoint Presentation</vt:lpstr>
      <vt:lpstr>Ισχύς</vt:lpstr>
      <vt:lpstr>PowerPoint Presentation</vt:lpstr>
      <vt:lpstr>PowerPoint Presentation</vt:lpstr>
      <vt:lpstr>PowerPoint Presentation</vt:lpstr>
      <vt:lpstr>PowerPoint Presentation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(Θ)</dc:title>
  <dc:creator>fkaram2</dc:creator>
  <cp:lastModifiedBy>alex</cp:lastModifiedBy>
  <cp:revision>8</cp:revision>
  <dcterms:created xsi:type="dcterms:W3CDTF">2015-07-14T06:27:46Z</dcterms:created>
  <dcterms:modified xsi:type="dcterms:W3CDTF">2015-09-22T08:51:57Z</dcterms:modified>
</cp:coreProperties>
</file>