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  <p:sldMasterId id="2147483673" r:id="rId3"/>
  </p:sldMasterIdLst>
  <p:notesMasterIdLst>
    <p:notesMasterId r:id="rId31"/>
  </p:notesMasterIdLst>
  <p:sldIdLst>
    <p:sldId id="302" r:id="rId4"/>
    <p:sldId id="256" r:id="rId5"/>
    <p:sldId id="311" r:id="rId6"/>
    <p:sldId id="310" r:id="rId7"/>
    <p:sldId id="262" r:id="rId8"/>
    <p:sldId id="312" r:id="rId9"/>
    <p:sldId id="261" r:id="rId10"/>
    <p:sldId id="263" r:id="rId11"/>
    <p:sldId id="299" r:id="rId12"/>
    <p:sldId id="290" r:id="rId13"/>
    <p:sldId id="300" r:id="rId14"/>
    <p:sldId id="267" r:id="rId15"/>
    <p:sldId id="301" r:id="rId16"/>
    <p:sldId id="266" r:id="rId17"/>
    <p:sldId id="292" r:id="rId18"/>
    <p:sldId id="313" r:id="rId19"/>
    <p:sldId id="314" r:id="rId20"/>
    <p:sldId id="264" r:id="rId21"/>
    <p:sldId id="293" r:id="rId22"/>
    <p:sldId id="294" r:id="rId23"/>
    <p:sldId id="303" r:id="rId24"/>
    <p:sldId id="304" r:id="rId25"/>
    <p:sldId id="305" r:id="rId26"/>
    <p:sldId id="306" r:id="rId27"/>
    <p:sldId id="307" r:id="rId28"/>
    <p:sldId id="308" r:id="rId29"/>
    <p:sldId id="309" r:id="rId3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ableStyles" Target="tableStyles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D77D2-96A7-488B-AA80-0B58F377D221}" type="datetimeFigureOut">
              <a:rPr lang="el-GR" smtClean="0"/>
              <a:t>27/06/2016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C1879F-DA1B-4C2E-8DAD-F6B8DD5A99B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3096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9190" indent="-179190">
              <a:buFont typeface="Arial" pitchFamily="34" charset="0"/>
              <a:buChar char="•"/>
            </a:pPr>
            <a:endParaRPr lang="el-GR" b="0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24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26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27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1879F-DA1B-4C2E-8DAD-F6B8DD5A99B0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5300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1879F-DA1B-4C2E-8DAD-F6B8DD5A99B0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40567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1879F-DA1B-4C2E-8DAD-F6B8DD5A99B0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94796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1879F-DA1B-4C2E-8DAD-F6B8DD5A99B0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21590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1879F-DA1B-4C2E-8DAD-F6B8DD5A99B0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58128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21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23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1075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1700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5204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4368" y="6356350"/>
            <a:ext cx="802432" cy="363599"/>
          </a:xfrm>
          <a:prstGeom prst="rect">
            <a:avLst/>
          </a:prstGeom>
          <a:solidFill>
            <a:srgbClr val="004B82"/>
          </a:solidFill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3491880" y="6356349"/>
            <a:ext cx="4235495" cy="363600"/>
          </a:xfrm>
          <a:prstGeom prst="rect">
            <a:avLst/>
          </a:prstGeom>
          <a:solidFill>
            <a:srgbClr val="004B82"/>
          </a:solidFill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700" dirty="0" smtClean="0">
                <a:solidFill>
                  <a:prstClr val="white"/>
                </a:solidFill>
              </a:rPr>
              <a:t>ΔΙΕΥΘΥΝΣΕΙΣ ΤΟΥ ΠΡΩΤΟΚΟΛΛΟΥ ΔΙΑΔΙΚΤΥΟΥ</a:t>
            </a:r>
            <a:endParaRPr lang="el-GR" sz="17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9580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365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414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667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940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809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6656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1698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48340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9981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662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F619538-E60B-4485-A912-883356A81C0E}" type="slidenum">
              <a:rPr lang="el-GR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278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πίνακα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15D6D4-D1E1-4AA2-9157-948B50E484CD}" type="slidenum">
              <a:rPr lang="en-US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5959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3545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183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477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9553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940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814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49475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264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281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842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11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6253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6089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6413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2595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045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7622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934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86325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864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88022" y="1170865"/>
            <a:ext cx="8496944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4400" b="1" dirty="0" smtClean="0">
                <a:solidFill>
                  <a:schemeClr val="tx1"/>
                </a:solidFill>
                <a:latin typeface="+mn-lt"/>
              </a:rPr>
              <a:t>Δίκτυα Υπολογιστών ΙΙ (Ε)</a:t>
            </a:r>
            <a:endParaRPr lang="el-GR" sz="4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51520" y="2636912"/>
            <a:ext cx="8640960" cy="230425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sz="2800" dirty="0" smtClean="0"/>
              <a:t>Εργαστηριακή Άσκηση - Υπηρεσία </a:t>
            </a:r>
            <a:r>
              <a:rPr lang="en-US" sz="2800" dirty="0"/>
              <a:t>NAT</a:t>
            </a:r>
            <a:endParaRPr lang="el-GR" sz="2800" dirty="0"/>
          </a:p>
          <a:p>
            <a:pPr>
              <a:spcBef>
                <a:spcPts val="600"/>
              </a:spcBef>
            </a:pPr>
            <a:endParaRPr lang="el-GR" sz="1600" dirty="0" smtClean="0"/>
          </a:p>
          <a:p>
            <a:pPr>
              <a:spcBef>
                <a:spcPts val="0"/>
              </a:spcBef>
            </a:pPr>
            <a:r>
              <a:rPr lang="el-GR" sz="2400" dirty="0" smtClean="0">
                <a:cs typeface="Arial" charset="0"/>
              </a:rPr>
              <a:t>Ιφιγένεια </a:t>
            </a:r>
            <a:r>
              <a:rPr lang="el-GR" sz="2400" dirty="0" err="1" smtClean="0">
                <a:cs typeface="Arial" charset="0"/>
              </a:rPr>
              <a:t>Φουντά</a:t>
            </a:r>
            <a:endParaRPr lang="el-GR" sz="2400" dirty="0" smtClean="0">
              <a:cs typeface="Arial" charset="0"/>
            </a:endParaRPr>
          </a:p>
          <a:p>
            <a:pPr>
              <a:spcBef>
                <a:spcPts val="0"/>
              </a:spcBef>
            </a:pPr>
            <a:endParaRPr lang="el-GR" sz="800" dirty="0" smtClean="0">
              <a:cs typeface="Arial" charset="0"/>
            </a:endParaRPr>
          </a:p>
          <a:p>
            <a:pPr>
              <a:spcBef>
                <a:spcPts val="0"/>
              </a:spcBef>
            </a:pPr>
            <a:r>
              <a:rPr lang="el-GR" sz="2400" dirty="0" smtClean="0"/>
              <a:t>Τμήμα</a:t>
            </a:r>
            <a:r>
              <a:rPr lang="en-US" sz="2400" dirty="0" smtClean="0"/>
              <a:t> </a:t>
            </a:r>
            <a:r>
              <a:rPr lang="el-GR" sz="2400" dirty="0" smtClean="0"/>
              <a:t>Μηχανικών Πληροφορικής Τ.Ε.</a:t>
            </a:r>
          </a:p>
        </p:txBody>
      </p:sp>
      <p:pic>
        <p:nvPicPr>
          <p:cNvPr id="6" name="Picture 5" descr="λογότυπο έργου Ανοιχτά Ακαδημαϊκά Μαθήματα" title="λογότυπο έργου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ου Τεχνολογικού Εκπαιδευτικού Ιδρύμτος Αθηνών" title="λογότυπο ΤΕΙ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white"/>
                </a:solidFill>
              </a:rPr>
              <a:pPr>
                <a:defRPr/>
              </a:pPr>
              <a:t>1</a:t>
            </a:fld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600" dirty="0">
                <a:solidFill>
                  <a:prstClr val="black"/>
                </a:solidFill>
              </a:rPr>
              <a:t>Ανοικτά Ακαδημαϊκά </a:t>
            </a:r>
            <a:r>
              <a:rPr lang="el-GR" sz="1600" dirty="0" smtClean="0">
                <a:solidFill>
                  <a:prstClr val="black"/>
                </a:solidFill>
              </a:rPr>
              <a:t>Μαθήματα στο ΤΕΙ Αθήνας</a:t>
            </a:r>
            <a:endParaRPr lang="el-GR" sz="1600" dirty="0">
              <a:solidFill>
                <a:prstClr val="black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168925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3" name="Picture 12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4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530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Υπηρεσία </a:t>
            </a:r>
            <a:r>
              <a:rPr lang="en-US" dirty="0"/>
              <a:t>NAT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4868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  <a:defRPr/>
            </a:pPr>
            <a:r>
              <a:rPr lang="en-GB" sz="2800" dirty="0"/>
              <a:t>o </a:t>
            </a:r>
            <a:r>
              <a:rPr lang="el-GR" sz="2800" dirty="0" smtClean="0"/>
              <a:t>οργανισμός </a:t>
            </a:r>
            <a:r>
              <a:rPr lang="en-GB" sz="2800" b="1" dirty="0" smtClean="0"/>
              <a:t>IANA </a:t>
            </a:r>
            <a:r>
              <a:rPr lang="el-GR" sz="2800" b="1" dirty="0" smtClean="0"/>
              <a:t>-</a:t>
            </a:r>
            <a:r>
              <a:rPr lang="en-GB" sz="2800" b="1" dirty="0" smtClean="0"/>
              <a:t>Internet </a:t>
            </a:r>
            <a:r>
              <a:rPr lang="en-GB" sz="2800" b="1" dirty="0"/>
              <a:t>Assigned Numbers </a:t>
            </a:r>
            <a:r>
              <a:rPr lang="en-GB" sz="2800" b="1" dirty="0" smtClean="0"/>
              <a:t>Authority</a:t>
            </a:r>
            <a:r>
              <a:rPr lang="el-GR" sz="2800" dirty="0" smtClean="0"/>
              <a:t>,</a:t>
            </a:r>
            <a:r>
              <a:rPr lang="en-GB" sz="2800" dirty="0" smtClean="0"/>
              <a:t> </a:t>
            </a:r>
            <a:r>
              <a:rPr lang="el-GR" sz="2800" dirty="0"/>
              <a:t>έχει δεσμεύσει τις παρακάτω </a:t>
            </a:r>
            <a:r>
              <a:rPr lang="el-GR" sz="2800" b="1" dirty="0" smtClean="0"/>
              <a:t>ιδιωτικές διευθύνσεις </a:t>
            </a:r>
            <a:r>
              <a:rPr lang="el-GR" sz="2800" dirty="0" smtClean="0"/>
              <a:t>(</a:t>
            </a:r>
            <a:r>
              <a:rPr lang="en-GB" sz="2800" dirty="0" smtClean="0"/>
              <a:t>RFC 1918)</a:t>
            </a:r>
            <a:r>
              <a:rPr lang="el-GR" sz="2800" dirty="0" smtClean="0"/>
              <a:t>. </a:t>
            </a:r>
            <a:endParaRPr lang="en-GB" sz="2800" dirty="0"/>
          </a:p>
        </p:txBody>
      </p:sp>
      <p:graphicFrame>
        <p:nvGraphicFramePr>
          <p:cNvPr id="4" name="5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174969"/>
              </p:ext>
            </p:extLst>
          </p:nvPr>
        </p:nvGraphicFramePr>
        <p:xfrm>
          <a:off x="457201" y="2708920"/>
          <a:ext cx="8229599" cy="3600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2990"/>
                <a:gridCol w="2093198"/>
                <a:gridCol w="1472990"/>
                <a:gridCol w="3190421"/>
              </a:tblGrid>
              <a:tr h="907904">
                <a:tc>
                  <a:txBody>
                    <a:bodyPr/>
                    <a:lstStyle/>
                    <a:p>
                      <a:r>
                        <a:rPr lang="en-GB" dirty="0" smtClean="0"/>
                        <a:t>RFC 1918 Name</a:t>
                      </a:r>
                      <a:endParaRPr lang="en-GB" dirty="0"/>
                    </a:p>
                  </a:txBody>
                  <a:tcPr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IP address range</a:t>
                      </a:r>
                      <a:endParaRPr lang="en-GB" dirty="0"/>
                    </a:p>
                  </a:txBody>
                  <a:tcPr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Number of addresses</a:t>
                      </a:r>
                      <a:endParaRPr lang="en-GB" dirty="0"/>
                    </a:p>
                  </a:txBody>
                  <a:tcPr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Subnet mask</a:t>
                      </a:r>
                      <a:endParaRPr lang="en-GB" dirty="0"/>
                    </a:p>
                  </a:txBody>
                  <a:tcPr>
                    <a:solidFill>
                      <a:srgbClr val="004B82"/>
                    </a:solidFill>
                  </a:tcPr>
                </a:tc>
              </a:tr>
              <a:tr h="897499">
                <a:tc>
                  <a:txBody>
                    <a:bodyPr/>
                    <a:lstStyle/>
                    <a:p>
                      <a:r>
                        <a:rPr lang="en-GB" dirty="0" smtClean="0"/>
                        <a:t>24-bit block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10.0.0.0 -10.255.255.255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16.777.216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10.0.0.0/8 (255.0.0.0)</a:t>
                      </a:r>
                      <a:endParaRPr lang="en-GB" dirty="0"/>
                    </a:p>
                  </a:txBody>
                  <a:tcPr/>
                </a:tc>
              </a:tr>
              <a:tr h="8974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20-bit block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172.16.0.0 – 172.31.255.255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1.048.576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172.16.0.0/12 (255.240.0.0)</a:t>
                      </a:r>
                      <a:endParaRPr lang="en-GB" dirty="0"/>
                    </a:p>
                  </a:txBody>
                  <a:tcPr/>
                </a:tc>
              </a:tr>
              <a:tr h="8974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16-bit block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192.168.0.0- 192.168.255.255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65.536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192.168.0.0 </a:t>
                      </a:r>
                      <a:r>
                        <a:rPr lang="el-GR" dirty="0" smtClean="0"/>
                        <a:t>/16 </a:t>
                      </a:r>
                      <a:r>
                        <a:rPr lang="en-GB" dirty="0" smtClean="0"/>
                        <a:t>(255.255.0.0)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229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Υπηρεσία </a:t>
            </a:r>
            <a:r>
              <a:rPr lang="en-US" dirty="0"/>
              <a:t>NAT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600" b="1" dirty="0" smtClean="0"/>
              <a:t>ΝΑΤ</a:t>
            </a:r>
            <a:r>
              <a:rPr lang="de-CH" sz="2600" b="1" dirty="0" smtClean="0"/>
              <a:t> – Network </a:t>
            </a:r>
            <a:r>
              <a:rPr lang="de-CH" sz="2600" b="1" dirty="0" err="1" smtClean="0"/>
              <a:t>Address</a:t>
            </a:r>
            <a:r>
              <a:rPr lang="de-CH" sz="2600" b="1" dirty="0" smtClean="0"/>
              <a:t> Translation</a:t>
            </a:r>
          </a:p>
          <a:p>
            <a:pPr lvl="0"/>
            <a:r>
              <a:rPr lang="el-GR" sz="2400" dirty="0"/>
              <a:t>Ν-1: μετάφραση όλου του εύρους των ιδιωτικών ΙΡ διευθύνσεων ενός τοπικού δικτύου σε μία </a:t>
            </a:r>
            <a:r>
              <a:rPr lang="en-US" sz="2400" dirty="0"/>
              <a:t>global IP </a:t>
            </a:r>
            <a:r>
              <a:rPr lang="el-GR" sz="2400" dirty="0" smtClean="0"/>
              <a:t>διεύθυνση (μέγιστη </a:t>
            </a:r>
            <a:r>
              <a:rPr lang="el-GR" sz="2400" dirty="0"/>
              <a:t>εξοικονόμηση </a:t>
            </a:r>
            <a:r>
              <a:rPr lang="el-GR" sz="2400" dirty="0" smtClean="0"/>
              <a:t>πραγματικών </a:t>
            </a:r>
            <a:r>
              <a:rPr lang="el-GR" sz="2400" dirty="0"/>
              <a:t>ΙΡ </a:t>
            </a:r>
            <a:r>
              <a:rPr lang="el-GR" sz="2400" dirty="0" smtClean="0"/>
              <a:t>διευθύνσεων).  </a:t>
            </a:r>
            <a:endParaRPr lang="el-GR" sz="2400" dirty="0"/>
          </a:p>
          <a:p>
            <a:pPr lvl="0"/>
            <a:r>
              <a:rPr lang="el-GR" sz="2400" dirty="0"/>
              <a:t>1-1: μετάφραση μίας συγκεκριμένης </a:t>
            </a:r>
            <a:r>
              <a:rPr lang="el-GR" sz="2400" dirty="0" smtClean="0"/>
              <a:t>ιδιωτικής</a:t>
            </a:r>
            <a:r>
              <a:rPr lang="en-US" sz="2400" dirty="0" smtClean="0"/>
              <a:t> </a:t>
            </a:r>
            <a:r>
              <a:rPr lang="el-GR" sz="2400" dirty="0"/>
              <a:t>ΙΡ διεύθυνσης από το εύρος των ιδιωτικών ΙΡ διευθύνσεων ενός τοπικού δικτύου σε μία </a:t>
            </a:r>
            <a:r>
              <a:rPr lang="en-US" sz="2400" dirty="0"/>
              <a:t>global IP </a:t>
            </a:r>
            <a:r>
              <a:rPr lang="el-GR" sz="2400" dirty="0" smtClean="0"/>
              <a:t>διεύθυνση (Εξασφαλίζει </a:t>
            </a:r>
            <a:r>
              <a:rPr lang="el-GR" sz="2400" dirty="0"/>
              <a:t>μοναδική διαδικτυακή </a:t>
            </a:r>
            <a:r>
              <a:rPr lang="el-GR" sz="2400" dirty="0" smtClean="0"/>
              <a:t>ταυτότητα </a:t>
            </a:r>
            <a:r>
              <a:rPr lang="el-GR" sz="2400" dirty="0"/>
              <a:t>σε </a:t>
            </a:r>
            <a:r>
              <a:rPr lang="en-US" sz="2400" dirty="0" smtClean="0"/>
              <a:t>host</a:t>
            </a:r>
            <a:r>
              <a:rPr lang="el-GR" sz="2400" dirty="0" smtClean="0"/>
              <a:t>/</a:t>
            </a:r>
            <a:r>
              <a:rPr lang="de-CH" sz="2400" dirty="0" err="1" smtClean="0"/>
              <a:t>server</a:t>
            </a:r>
            <a:r>
              <a:rPr lang="en-US" sz="2400" dirty="0" smtClean="0"/>
              <a:t> </a:t>
            </a:r>
            <a:r>
              <a:rPr lang="el-GR" sz="2400" dirty="0" smtClean="0"/>
              <a:t>τοπικού </a:t>
            </a:r>
            <a:r>
              <a:rPr lang="el-GR" sz="2400" dirty="0"/>
              <a:t>δικτύου </a:t>
            </a:r>
            <a:r>
              <a:rPr lang="el-GR" sz="2400" dirty="0" smtClean="0"/>
              <a:t>με ιδιωτική ΙΡ διεύθυνση).</a:t>
            </a:r>
            <a:endParaRPr lang="el-GR" sz="2400" dirty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481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l-GR" dirty="0"/>
              <a:t>Υπηρεσία </a:t>
            </a:r>
            <a:r>
              <a:rPr lang="en-US" dirty="0"/>
              <a:t>NAT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sz="half" idx="1"/>
          </p:nvPr>
        </p:nvSpPr>
        <p:spPr>
          <a:xfrm>
            <a:off x="179512" y="917848"/>
            <a:ext cx="7704856" cy="5040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b="1" dirty="0"/>
              <a:t>πως λειτουργεί: </a:t>
            </a:r>
            <a:endParaRPr lang="el-GR" sz="2000" dirty="0"/>
          </a:p>
        </p:txBody>
      </p:sp>
      <p:pic>
        <p:nvPicPr>
          <p:cNvPr id="8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00808"/>
            <a:ext cx="7128792" cy="489654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28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l-GR" dirty="0"/>
              <a:t>Υπηρεσία </a:t>
            </a:r>
            <a:r>
              <a:rPr lang="en-US" dirty="0"/>
              <a:t>NAT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sz="half" idx="1"/>
          </p:nvPr>
        </p:nvSpPr>
        <p:spPr>
          <a:xfrm>
            <a:off x="179512" y="917848"/>
            <a:ext cx="7704856" cy="5040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b="1" dirty="0"/>
              <a:t>πως λειτουργεί: </a:t>
            </a:r>
            <a:endParaRPr lang="el-GR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1772816"/>
            <a:ext cx="84456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l-GR" dirty="0" smtClean="0"/>
              <a:t>Ο </a:t>
            </a:r>
            <a:r>
              <a:rPr lang="en-US" dirty="0"/>
              <a:t>host </a:t>
            </a:r>
            <a:r>
              <a:rPr lang="el-GR" dirty="0"/>
              <a:t>προσπαθεί να προσπελάσει μία διαδικτυακή υπηρεσία (π.χ. την ιστοσελίδα </a:t>
            </a:r>
            <a:r>
              <a:rPr lang="en-US" dirty="0"/>
              <a:t>www</a:t>
            </a:r>
            <a:r>
              <a:rPr lang="el-GR" dirty="0"/>
              <a:t>.</a:t>
            </a:r>
            <a:r>
              <a:rPr lang="en-US" dirty="0" err="1"/>
              <a:t>mypage</a:t>
            </a:r>
            <a:r>
              <a:rPr lang="el-GR" dirty="0"/>
              <a:t>.</a:t>
            </a:r>
            <a:r>
              <a:rPr lang="en-US" dirty="0"/>
              <a:t>gr</a:t>
            </a:r>
            <a:r>
              <a:rPr lang="el-GR" dirty="0"/>
              <a:t>)</a:t>
            </a:r>
          </a:p>
          <a:p>
            <a:pPr marL="342900" lvl="0" indent="-342900">
              <a:buFont typeface="+mj-lt"/>
              <a:buAutoNum type="arabicPeriod"/>
            </a:pPr>
            <a:r>
              <a:rPr lang="el-GR" dirty="0"/>
              <a:t>Ο δρομολογητής καταγράφει σε έναν πίνακα (</a:t>
            </a:r>
            <a:r>
              <a:rPr lang="en-US" dirty="0" err="1"/>
              <a:t>nat</a:t>
            </a:r>
            <a:r>
              <a:rPr lang="en-US" dirty="0"/>
              <a:t> table</a:t>
            </a:r>
            <a:r>
              <a:rPr lang="el-GR" dirty="0"/>
              <a:t>) τα ζεύγη  </a:t>
            </a:r>
            <a:r>
              <a:rPr lang="en-US" b="1" dirty="0"/>
              <a:t>private</a:t>
            </a:r>
            <a:r>
              <a:rPr lang="el-GR" b="1" dirty="0"/>
              <a:t> ΙΡ διεύθυνση: πόρτα</a:t>
            </a:r>
            <a:r>
              <a:rPr lang="el-GR" dirty="0"/>
              <a:t> προέλευσης και </a:t>
            </a:r>
            <a:r>
              <a:rPr lang="el-GR" b="1" dirty="0"/>
              <a:t>ΙΡ διεύθυνση: πόρτα προορισμού</a:t>
            </a:r>
            <a:r>
              <a:rPr lang="el-GR" dirty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el-GR" dirty="0"/>
              <a:t>Ο δρομολογητής </a:t>
            </a:r>
            <a:r>
              <a:rPr lang="el-GR" dirty="0" smtClean="0"/>
              <a:t>«μεταφράζει» την ιδιωτική διεύθυνση προέλευσης στην </a:t>
            </a:r>
            <a:r>
              <a:rPr lang="el-GR" dirty="0"/>
              <a:t>ΝΑΤ ΙΡ διεύθυνση, αλλάζει την πόρτα προέλευσης και αποθηκεύει εκ νέου τα ζεύγη </a:t>
            </a:r>
            <a:r>
              <a:rPr lang="en-US" b="1" dirty="0"/>
              <a:t>global</a:t>
            </a:r>
            <a:r>
              <a:rPr lang="el-GR" b="1" dirty="0"/>
              <a:t> ΙΡ διεύθυνση: νέα πόρτα προέλευσης</a:t>
            </a:r>
            <a:r>
              <a:rPr lang="el-GR" dirty="0"/>
              <a:t> και </a:t>
            </a:r>
            <a:r>
              <a:rPr lang="el-GR" b="1" dirty="0"/>
              <a:t>ΙΡ διεύθυνση: πόρτα προορισμού</a:t>
            </a:r>
            <a:r>
              <a:rPr lang="el-GR" dirty="0"/>
              <a:t> </a:t>
            </a:r>
            <a:endParaRPr lang="el-GR" dirty="0" smtClean="0"/>
          </a:p>
          <a:p>
            <a:pPr marL="342900" lvl="0" indent="-342900">
              <a:buFont typeface="+mj-lt"/>
              <a:buAutoNum type="arabicPeriod"/>
            </a:pPr>
            <a:r>
              <a:rPr lang="el-GR" dirty="0"/>
              <a:t>Ο διακομιστής της διαδικτυακής υπηρεσίας εξυπηρετεί το αίτημα που έλαβε και επιστρέφει πακέτα δεδομένων, τα οποία έχουν στην κεφαλίδα τους το ζεύγος </a:t>
            </a:r>
            <a:r>
              <a:rPr lang="en-US" b="1" dirty="0"/>
              <a:t>global</a:t>
            </a:r>
            <a:r>
              <a:rPr lang="el-GR" b="1" dirty="0"/>
              <a:t> ΙΡ διεύθυνση: νέα  πόρτα </a:t>
            </a:r>
            <a:r>
              <a:rPr lang="el-GR" dirty="0"/>
              <a:t>του αιτούντα </a:t>
            </a:r>
            <a:r>
              <a:rPr lang="en-US" dirty="0"/>
              <a:t>host </a:t>
            </a:r>
            <a:r>
              <a:rPr lang="el-GR" dirty="0"/>
              <a:t>ως στοιχεία</a:t>
            </a:r>
            <a:r>
              <a:rPr lang="el-GR" b="1" dirty="0"/>
              <a:t> προορισμού </a:t>
            </a:r>
            <a:r>
              <a:rPr lang="el-GR" dirty="0"/>
              <a:t>και το ζεύγος </a:t>
            </a:r>
            <a:r>
              <a:rPr lang="el-GR" b="1" dirty="0"/>
              <a:t>ΙΡ διεύθυνση: νέα  πόρτα διακομιστή </a:t>
            </a:r>
            <a:r>
              <a:rPr lang="el-GR" dirty="0"/>
              <a:t> ως στοιχεία </a:t>
            </a:r>
            <a:r>
              <a:rPr lang="el-GR" b="1" dirty="0"/>
              <a:t>προέλευσης</a:t>
            </a:r>
            <a:r>
              <a:rPr lang="el-GR" dirty="0"/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el-GR" dirty="0"/>
              <a:t>Ο δρομολογητής λαμβάνει τα πακέτα δεδομένων, διαβάζει την κεφαλίδα του κάθε πακέτου και ελέγχει εάν τα στοιχεία </a:t>
            </a:r>
            <a:r>
              <a:rPr lang="en-US" b="1" dirty="0"/>
              <a:t>global</a:t>
            </a:r>
            <a:r>
              <a:rPr lang="el-GR" b="1" dirty="0"/>
              <a:t> ΙΡ διεύθυνση: νέα  πόρτα</a:t>
            </a:r>
            <a:r>
              <a:rPr lang="el-GR" dirty="0"/>
              <a:t> εμφανίζονται στον πίνακα των μεταφράσεων. Στη συνέχεια αντικαθιστά τα στοιχεία </a:t>
            </a:r>
            <a:r>
              <a:rPr lang="en-US" b="1" dirty="0"/>
              <a:t>global</a:t>
            </a:r>
            <a:r>
              <a:rPr lang="el-GR" b="1" dirty="0"/>
              <a:t> ΙΡ διεύθυνση: νέα  πόρτα </a:t>
            </a:r>
            <a:r>
              <a:rPr lang="el-GR" dirty="0"/>
              <a:t> με τα στοιχεία </a:t>
            </a:r>
            <a:r>
              <a:rPr lang="en-US" b="1" dirty="0"/>
              <a:t>private</a:t>
            </a:r>
            <a:r>
              <a:rPr lang="el-GR" b="1" dirty="0"/>
              <a:t> ΙΡ διεύθυνση: πόρτα </a:t>
            </a:r>
            <a:r>
              <a:rPr lang="el-GR" dirty="0"/>
              <a:t>που βρήκε στον </a:t>
            </a:r>
            <a:r>
              <a:rPr lang="en-US" dirty="0"/>
              <a:t>NAT </a:t>
            </a:r>
            <a:r>
              <a:rPr lang="el-GR" dirty="0"/>
              <a:t>πίνακα και προωθεί τα πακέτα δεδομένων στον κατάλληλο </a:t>
            </a:r>
            <a:r>
              <a:rPr lang="en-US" dirty="0"/>
              <a:t>host</a:t>
            </a:r>
            <a:r>
              <a:rPr lang="el-GR" dirty="0"/>
              <a:t>. 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342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Υπηρεσία </a:t>
            </a:r>
            <a:r>
              <a:rPr lang="en-US" dirty="0"/>
              <a:t>NAT</a:t>
            </a:r>
            <a:endParaRPr lang="el-GR" dirty="0"/>
          </a:p>
        </p:txBody>
      </p:sp>
      <p:sp>
        <p:nvSpPr>
          <p:cNvPr id="12" name="Θέση περιεχομένου 11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l-GR" sz="2400" b="1" dirty="0" smtClean="0"/>
              <a:t>Πλεονεκτήματα της υπηρεσίας ΝΑΤ</a:t>
            </a:r>
            <a:endParaRPr lang="el-GR" sz="2400" b="1" dirty="0"/>
          </a:p>
          <a:p>
            <a:r>
              <a:rPr lang="el-GR" sz="2400" dirty="0" smtClean="0"/>
              <a:t>Παρέχει </a:t>
            </a:r>
            <a:r>
              <a:rPr lang="el-GR" sz="2400" dirty="0"/>
              <a:t>μεγάλη εξοικονόμηση ΙΡv4 </a:t>
            </a:r>
            <a:r>
              <a:rPr lang="el-GR" sz="2400" dirty="0" smtClean="0"/>
              <a:t>διευθύνσεων.</a:t>
            </a:r>
          </a:p>
          <a:p>
            <a:r>
              <a:rPr lang="el-GR" sz="2400" dirty="0" smtClean="0"/>
              <a:t>Προσφέρει </a:t>
            </a:r>
            <a:r>
              <a:rPr lang="el-GR" sz="2400" dirty="0"/>
              <a:t>ένα επίπεδο ασφάλειας στους χρήστες που </a:t>
            </a:r>
            <a:r>
              <a:rPr lang="el-GR" sz="2400" dirty="0" err="1"/>
              <a:t>προσπελαύνουν</a:t>
            </a:r>
            <a:r>
              <a:rPr lang="el-GR" sz="2400" dirty="0"/>
              <a:t> υπηρεσίες του διαδικτύου, μιας και κακόβουλοι χρήστες δεν έχουν δυνατότατα να τους εντοπίσουν ως μοναδικές διαδικτυακές οντότητες, αφού «κρύβονται» πίσω από μία </a:t>
            </a:r>
            <a:r>
              <a:rPr lang="el-GR" sz="2400" dirty="0" err="1"/>
              <a:t>global</a:t>
            </a:r>
            <a:r>
              <a:rPr lang="el-GR" sz="2400" dirty="0"/>
              <a:t> ΙΡ διεύθυνση</a:t>
            </a:r>
            <a:r>
              <a:rPr lang="el-GR" sz="2400" dirty="0" smtClean="0"/>
              <a:t>.</a:t>
            </a:r>
          </a:p>
          <a:p>
            <a:pPr marL="0" indent="0">
              <a:buNone/>
            </a:pPr>
            <a:r>
              <a:rPr lang="el-GR" sz="2400" b="1" dirty="0"/>
              <a:t>Μειονεκτήματα της υπηρεσίας</a:t>
            </a:r>
            <a:r>
              <a:rPr lang="el-GR" sz="2400" dirty="0" smtClean="0"/>
              <a:t> </a:t>
            </a:r>
            <a:r>
              <a:rPr lang="el-GR" sz="2400" b="1" dirty="0"/>
              <a:t>ΝΑΤ</a:t>
            </a:r>
          </a:p>
          <a:p>
            <a:pPr marL="0" indent="0">
              <a:buNone/>
            </a:pPr>
            <a:r>
              <a:rPr lang="el-GR" sz="2400" dirty="0"/>
              <a:t>Δε δίνεται η δυνατότητα πρόσβασης από χρήστες του διαδικτύου σε δικτυακές υπηρεσίες  που παρέχονται από </a:t>
            </a:r>
            <a:r>
              <a:rPr lang="en-US" sz="2400" dirty="0"/>
              <a:t>hosts</a:t>
            </a:r>
            <a:r>
              <a:rPr lang="el-GR" sz="2400" dirty="0"/>
              <a:t> ενός τοπικού δικτύου που εξυπηρετείται από </a:t>
            </a:r>
            <a:r>
              <a:rPr lang="en-US" sz="2400" dirty="0"/>
              <a:t>private </a:t>
            </a:r>
            <a:r>
              <a:rPr lang="el-GR" sz="2400" dirty="0"/>
              <a:t>ΙΡ διευθύνσεις , εάν δεν υπάρχουν επιπλέον «πραγματικές» ΙΡ διευθύνσεις και δεν εφαρμοστεί ο μηχανισμός ΝΑΤ «1-1».  </a:t>
            </a:r>
          </a:p>
          <a:p>
            <a:pPr marL="0" lvl="0" indent="0">
              <a:buNone/>
            </a:pPr>
            <a:endParaRPr lang="el-GR" sz="2400" dirty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814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Υπηρεσία </a:t>
            </a:r>
            <a:r>
              <a:rPr lang="en-US" dirty="0"/>
              <a:t>NAT</a:t>
            </a:r>
            <a:endParaRPr lang="el-GR" dirty="0"/>
          </a:p>
        </p:txBody>
      </p:sp>
      <p:sp>
        <p:nvSpPr>
          <p:cNvPr id="12" name="Θέση περιεχομένου 11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1800"/>
              </a:spcBef>
              <a:spcAft>
                <a:spcPts val="1200"/>
              </a:spcAft>
              <a:buNone/>
            </a:pPr>
            <a:r>
              <a:rPr lang="el-GR" sz="2400" b="1" dirty="0"/>
              <a:t>Ροή </a:t>
            </a:r>
            <a:r>
              <a:rPr lang="el-GR" sz="2400" b="1" dirty="0" smtClean="0"/>
              <a:t>Υλοποίησης</a:t>
            </a:r>
          </a:p>
          <a:p>
            <a:pPr lvl="0"/>
            <a:r>
              <a:rPr lang="el-GR" sz="2600" b="1" dirty="0"/>
              <a:t>Υλοποίηση του διαδικτύου (L3) </a:t>
            </a:r>
            <a:endParaRPr lang="el-GR" sz="2600" dirty="0"/>
          </a:p>
          <a:p>
            <a:pPr lvl="0"/>
            <a:r>
              <a:rPr lang="el-GR" sz="2600" b="1" dirty="0" smtClean="0"/>
              <a:t>Υλοποίηση </a:t>
            </a:r>
            <a:r>
              <a:rPr lang="el-GR" sz="2600" b="1" dirty="0"/>
              <a:t>της δικτυακής Υπηρεσίας DHCP </a:t>
            </a:r>
            <a:endParaRPr lang="el-GR" sz="2600" dirty="0"/>
          </a:p>
          <a:p>
            <a:pPr lvl="0"/>
            <a:r>
              <a:rPr lang="el-GR" sz="2600" b="1" dirty="0"/>
              <a:t>Υλοποίηση  στατικής δρομολόγησης  </a:t>
            </a:r>
            <a:endParaRPr lang="el-GR" sz="2600" dirty="0"/>
          </a:p>
          <a:p>
            <a:pPr lvl="0"/>
            <a:r>
              <a:rPr lang="el-GR" sz="2600" b="1" dirty="0" smtClean="0"/>
              <a:t>Υλοποίηση </a:t>
            </a:r>
            <a:r>
              <a:rPr lang="el-GR" sz="2600" b="1" dirty="0"/>
              <a:t>υπηρεσίας ΝΑΤ «Ν-1»  στον δρομολογητή</a:t>
            </a:r>
            <a:endParaRPr lang="el-GR" sz="2600" dirty="0"/>
          </a:p>
          <a:p>
            <a:r>
              <a:rPr lang="el-GR" sz="2600" b="1" dirty="0" smtClean="0"/>
              <a:t>Έλεγχος </a:t>
            </a:r>
            <a:r>
              <a:rPr lang="el-GR" sz="2600" b="1" dirty="0"/>
              <a:t>λειτουργίας υπηρεσίας </a:t>
            </a:r>
            <a:r>
              <a:rPr lang="el-GR" sz="2600" b="1" dirty="0" smtClean="0"/>
              <a:t>NAT</a:t>
            </a:r>
            <a:r>
              <a:rPr lang="en-US" sz="2600" b="1" dirty="0" smtClean="0"/>
              <a:t> (show </a:t>
            </a:r>
            <a:r>
              <a:rPr lang="en-US" sz="2600" b="1" dirty="0" err="1"/>
              <a:t>ip</a:t>
            </a:r>
            <a:r>
              <a:rPr lang="en-US" sz="2600" b="1" dirty="0"/>
              <a:t> </a:t>
            </a:r>
            <a:r>
              <a:rPr lang="en-US" sz="2600" b="1" dirty="0" err="1"/>
              <a:t>nat</a:t>
            </a:r>
            <a:r>
              <a:rPr lang="en-US" sz="2600" b="1" dirty="0"/>
              <a:t> </a:t>
            </a:r>
            <a:r>
              <a:rPr lang="en-US" sz="2600" b="1" dirty="0" smtClean="0"/>
              <a:t>translations)</a:t>
            </a:r>
            <a:r>
              <a:rPr lang="el-GR" sz="2600" dirty="0" smtClean="0"/>
              <a:t> </a:t>
            </a:r>
            <a:endParaRPr lang="el-GR" sz="2600" dirty="0"/>
          </a:p>
          <a:p>
            <a:pPr lvl="0"/>
            <a:r>
              <a:rPr lang="el-GR" sz="2600" b="1" dirty="0"/>
              <a:t>Υλοποίηση υπηρεσίας ΝΑΤ «1-1» στον </a:t>
            </a:r>
            <a:r>
              <a:rPr lang="el-GR" sz="2600" b="1" dirty="0" smtClean="0"/>
              <a:t>δρομολογητή</a:t>
            </a:r>
            <a:endParaRPr lang="en-US" sz="2600" b="1" dirty="0" smtClean="0"/>
          </a:p>
          <a:p>
            <a:r>
              <a:rPr lang="el-GR" sz="2600" b="1" dirty="0"/>
              <a:t>Διαμόρφωση </a:t>
            </a:r>
            <a:r>
              <a:rPr lang="el-GR" sz="2600" b="1" dirty="0" smtClean="0"/>
              <a:t>των υπηρεσιών </a:t>
            </a:r>
            <a:r>
              <a:rPr lang="en-US" sz="2600" b="1" dirty="0" smtClean="0"/>
              <a:t>WEB  </a:t>
            </a:r>
            <a:r>
              <a:rPr lang="de-CH" sz="2600" b="1" dirty="0" smtClean="0"/>
              <a:t>&amp; DNS </a:t>
            </a:r>
            <a:r>
              <a:rPr lang="el-GR" sz="2600" b="1" dirty="0" smtClean="0"/>
              <a:t>στους εξυπηρετητές</a:t>
            </a:r>
            <a:endParaRPr lang="de-CH" sz="2600" b="1" dirty="0" smtClean="0"/>
          </a:p>
          <a:p>
            <a:pPr lvl="0"/>
            <a:r>
              <a:rPr lang="el-GR" sz="2600" b="1" dirty="0"/>
              <a:t>Έλεγχος της λειτουργικότητας του δικτύου &amp; των υπηρεσιών </a:t>
            </a:r>
            <a:endParaRPr lang="el-GR" sz="2600" dirty="0"/>
          </a:p>
          <a:p>
            <a:pPr marL="0" indent="0">
              <a:buNone/>
            </a:pPr>
            <a:r>
              <a:rPr lang="el-GR" sz="2400" b="1" dirty="0" smtClean="0"/>
              <a:t> </a:t>
            </a:r>
            <a:endParaRPr lang="el-GR" sz="2400" dirty="0"/>
          </a:p>
          <a:p>
            <a:pPr lvl="0"/>
            <a:endParaRPr lang="el-GR" sz="2400" dirty="0"/>
          </a:p>
          <a:p>
            <a:pPr>
              <a:spcBef>
                <a:spcPts val="1800"/>
              </a:spcBef>
              <a:spcAft>
                <a:spcPts val="600"/>
              </a:spcAft>
            </a:pPr>
            <a:endParaRPr lang="el-GR" sz="2400" b="1" dirty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736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Υπηρεσία </a:t>
            </a:r>
            <a:r>
              <a:rPr lang="en-US" dirty="0"/>
              <a:t>NAT</a:t>
            </a:r>
            <a:endParaRPr lang="el-GR" dirty="0"/>
          </a:p>
        </p:txBody>
      </p:sp>
      <p:sp>
        <p:nvSpPr>
          <p:cNvPr id="12" name="Θέση περιεχομένου 11"/>
          <p:cNvSpPr>
            <a:spLocks noGrp="1"/>
          </p:cNvSpPr>
          <p:nvPr>
            <p:ph idx="1"/>
          </p:nvPr>
        </p:nvSpPr>
        <p:spPr>
          <a:xfrm>
            <a:off x="611560" y="1417638"/>
            <a:ext cx="8229600" cy="4708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/>
              <a:t>Μετά την εφαρμογή της υπηρεσίας </a:t>
            </a:r>
            <a:r>
              <a:rPr lang="de-CH" sz="2400" dirty="0"/>
              <a:t>NAT N</a:t>
            </a:r>
            <a:r>
              <a:rPr lang="el-GR" sz="2400" dirty="0"/>
              <a:t>-1 &amp; ΝΑΤ 1-1, από ένα οποιοδήποτε </a:t>
            </a:r>
            <a:r>
              <a:rPr lang="en-US" sz="2400" dirty="0"/>
              <a:t>PC </a:t>
            </a:r>
            <a:r>
              <a:rPr lang="el-GR" sz="2400" dirty="0"/>
              <a:t>του </a:t>
            </a:r>
            <a:r>
              <a:rPr lang="en-US" sz="2400" dirty="0"/>
              <a:t>LAN</a:t>
            </a:r>
            <a:r>
              <a:rPr lang="el-GR" sz="2400" dirty="0"/>
              <a:t>0 ή </a:t>
            </a:r>
            <a:r>
              <a:rPr lang="en-US" sz="2400" dirty="0"/>
              <a:t>LAN</a:t>
            </a:r>
            <a:r>
              <a:rPr lang="el-GR" sz="2400" dirty="0"/>
              <a:t>1 (</a:t>
            </a:r>
            <a:r>
              <a:rPr lang="en-US" sz="2400" b="1" dirty="0"/>
              <a:t>inside</a:t>
            </a:r>
            <a:r>
              <a:rPr lang="el-GR" sz="2400" dirty="0"/>
              <a:t>) εκτελούμε  </a:t>
            </a:r>
            <a:r>
              <a:rPr lang="en-US" sz="2400" dirty="0"/>
              <a:t>ping </a:t>
            </a:r>
            <a:r>
              <a:rPr lang="el-GR" sz="2400" dirty="0"/>
              <a:t>προς τον </a:t>
            </a:r>
            <a:r>
              <a:rPr lang="en-US" sz="2400" dirty="0"/>
              <a:t>server</a:t>
            </a:r>
            <a:r>
              <a:rPr lang="el-GR" sz="2400" dirty="0"/>
              <a:t>2 (</a:t>
            </a:r>
            <a:r>
              <a:rPr lang="en-US" sz="2400" b="1" dirty="0"/>
              <a:t>outside</a:t>
            </a:r>
            <a:r>
              <a:rPr lang="el-GR" sz="2400" dirty="0"/>
              <a:t>):  </a:t>
            </a:r>
            <a:r>
              <a:rPr lang="en-US" sz="2400" b="1" dirty="0"/>
              <a:t>PC</a:t>
            </a:r>
            <a:r>
              <a:rPr lang="el-GR" sz="2400" b="1" dirty="0"/>
              <a:t>0&gt; </a:t>
            </a:r>
            <a:r>
              <a:rPr lang="en-US" sz="2400" b="1" dirty="0"/>
              <a:t>ping server</a:t>
            </a:r>
            <a:r>
              <a:rPr lang="el-GR" sz="2400" b="1" dirty="0"/>
              <a:t>2</a:t>
            </a:r>
            <a:endParaRPr lang="el-GR" sz="2400" dirty="0"/>
          </a:p>
          <a:p>
            <a:pPr marL="0" indent="0">
              <a:buNone/>
            </a:pPr>
            <a:r>
              <a:rPr lang="el-GR" sz="2400" b="1" dirty="0" smtClean="0"/>
              <a:t> </a:t>
            </a:r>
            <a:endParaRPr lang="el-GR" sz="2400" dirty="0"/>
          </a:p>
          <a:p>
            <a:pPr lvl="0"/>
            <a:endParaRPr lang="el-GR" sz="2400" dirty="0"/>
          </a:p>
          <a:p>
            <a:pPr>
              <a:spcBef>
                <a:spcPts val="1800"/>
              </a:spcBef>
              <a:spcAft>
                <a:spcPts val="600"/>
              </a:spcAft>
            </a:pPr>
            <a:endParaRPr lang="el-GR" sz="2400" b="1" dirty="0"/>
          </a:p>
        </p:txBody>
      </p:sp>
      <p:pic>
        <p:nvPicPr>
          <p:cNvPr id="7" name="Εικόνα 6"/>
          <p:cNvPicPr/>
          <p:nvPr/>
        </p:nvPicPr>
        <p:blipFill>
          <a:blip r:embed="rId2"/>
          <a:stretch>
            <a:fillRect/>
          </a:stretch>
        </p:blipFill>
        <p:spPr>
          <a:xfrm>
            <a:off x="1403648" y="2708920"/>
            <a:ext cx="6408712" cy="3417243"/>
          </a:xfrm>
          <a:prstGeom prst="rect">
            <a:avLst/>
          </a:prstGeom>
        </p:spPr>
      </p:pic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068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Υπηρεσία </a:t>
            </a:r>
            <a:r>
              <a:rPr lang="en-US" dirty="0"/>
              <a:t>NAT</a:t>
            </a:r>
            <a:endParaRPr lang="el-GR" dirty="0"/>
          </a:p>
        </p:txBody>
      </p:sp>
      <p:sp>
        <p:nvSpPr>
          <p:cNvPr id="12" name="Θέση περιεχομένου 11"/>
          <p:cNvSpPr>
            <a:spLocks noGrp="1"/>
          </p:cNvSpPr>
          <p:nvPr>
            <p:ph idx="1"/>
          </p:nvPr>
        </p:nvSpPr>
        <p:spPr>
          <a:xfrm>
            <a:off x="611560" y="1417638"/>
            <a:ext cx="8229600" cy="4708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/>
              <a:t>Στη συνέχεια, στον </a:t>
            </a:r>
            <a:r>
              <a:rPr lang="en-US" sz="2400" dirty="0"/>
              <a:t>Router</a:t>
            </a:r>
            <a:r>
              <a:rPr lang="el-GR" sz="2400" dirty="0"/>
              <a:t>1 εκτελούμε την εντολή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b="1" dirty="0" smtClean="0"/>
              <a:t>router</a:t>
            </a:r>
            <a:r>
              <a:rPr lang="el-GR" sz="2400" b="1" dirty="0"/>
              <a:t>1# </a:t>
            </a:r>
            <a:r>
              <a:rPr lang="en-US" sz="2400" b="1" dirty="0" err="1"/>
              <a:t>sh</a:t>
            </a:r>
            <a:r>
              <a:rPr lang="en-US" sz="2400" b="1" dirty="0"/>
              <a:t> </a:t>
            </a:r>
            <a:r>
              <a:rPr lang="en-US" sz="2400" b="1" dirty="0" err="1"/>
              <a:t>ip</a:t>
            </a:r>
            <a:r>
              <a:rPr lang="en-US" sz="2400" b="1" dirty="0"/>
              <a:t> </a:t>
            </a:r>
            <a:r>
              <a:rPr lang="en-US" sz="2400" b="1" dirty="0" err="1"/>
              <a:t>nat</a:t>
            </a:r>
            <a:r>
              <a:rPr lang="en-US" sz="2400" b="1" dirty="0"/>
              <a:t> translations </a:t>
            </a:r>
            <a:r>
              <a:rPr lang="el-GR" sz="2400" dirty="0"/>
              <a:t>&amp; έχουμε τα παρακάτω αποτελέσματα </a:t>
            </a:r>
          </a:p>
          <a:p>
            <a:pPr marL="0" indent="0">
              <a:buNone/>
            </a:pPr>
            <a:r>
              <a:rPr lang="el-GR" sz="2400" b="1" dirty="0" smtClean="0"/>
              <a:t> </a:t>
            </a:r>
            <a:endParaRPr lang="el-GR" sz="2400" dirty="0"/>
          </a:p>
          <a:p>
            <a:pPr lvl="0"/>
            <a:endParaRPr lang="el-GR" sz="2400" dirty="0"/>
          </a:p>
          <a:p>
            <a:pPr>
              <a:spcBef>
                <a:spcPts val="1800"/>
              </a:spcBef>
              <a:spcAft>
                <a:spcPts val="600"/>
              </a:spcAft>
            </a:pPr>
            <a:endParaRPr lang="el-GR" sz="2400" b="1" dirty="0"/>
          </a:p>
        </p:txBody>
      </p:sp>
      <p:pic>
        <p:nvPicPr>
          <p:cNvPr id="5" name="Εικόνα 4"/>
          <p:cNvPicPr/>
          <p:nvPr/>
        </p:nvPicPr>
        <p:blipFill>
          <a:blip r:embed="rId2"/>
          <a:stretch>
            <a:fillRect/>
          </a:stretch>
        </p:blipFill>
        <p:spPr>
          <a:xfrm>
            <a:off x="827584" y="2996952"/>
            <a:ext cx="7083236" cy="2755235"/>
          </a:xfrm>
          <a:prstGeom prst="rect">
            <a:avLst/>
          </a:prstGeom>
        </p:spPr>
      </p:pic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742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Υπηρεσία </a:t>
            </a:r>
            <a:r>
              <a:rPr lang="en-US" dirty="0"/>
              <a:t>NAT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>
          <a:xfrm>
            <a:off x="179512" y="1300330"/>
            <a:ext cx="8712968" cy="5008989"/>
          </a:xfrm>
          <a:solidFill>
            <a:schemeClr val="tx1"/>
          </a:solid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300" b="1" dirty="0" smtClean="0">
                <a:solidFill>
                  <a:srgbClr val="FFFF00"/>
                </a:solidFill>
              </a:rPr>
              <a:t>Router(</a:t>
            </a:r>
            <a:r>
              <a:rPr lang="en-US" sz="2300" b="1" dirty="0" err="1" smtClean="0">
                <a:solidFill>
                  <a:srgbClr val="FFFF00"/>
                </a:solidFill>
              </a:rPr>
              <a:t>config</a:t>
            </a:r>
            <a:r>
              <a:rPr lang="en-US" sz="2300" b="1" dirty="0" smtClean="0">
                <a:solidFill>
                  <a:srgbClr val="FFFF00"/>
                </a:solidFill>
              </a:rPr>
              <a:t>)# access-list </a:t>
            </a:r>
            <a:r>
              <a:rPr lang="el-GR" sz="2300" b="1" dirty="0" smtClean="0">
                <a:solidFill>
                  <a:srgbClr val="FFFF00"/>
                </a:solidFill>
              </a:rPr>
              <a:t>&lt;αριθμός </a:t>
            </a:r>
            <a:r>
              <a:rPr lang="en-US" sz="2300" b="1" dirty="0" smtClean="0">
                <a:solidFill>
                  <a:srgbClr val="FFFF00"/>
                </a:solidFill>
              </a:rPr>
              <a:t>ACL</a:t>
            </a:r>
            <a:r>
              <a:rPr lang="el-GR" sz="2300" b="1" dirty="0" smtClean="0">
                <a:solidFill>
                  <a:srgbClr val="FFFF00"/>
                </a:solidFill>
              </a:rPr>
              <a:t>&gt;</a:t>
            </a:r>
            <a:r>
              <a:rPr lang="en-US" sz="2300" b="1" dirty="0" smtClean="0">
                <a:solidFill>
                  <a:srgbClr val="FFFF00"/>
                </a:solidFill>
              </a:rPr>
              <a:t> permit </a:t>
            </a:r>
            <a:r>
              <a:rPr lang="en-US" sz="2300" b="1" dirty="0" err="1" smtClean="0">
                <a:solidFill>
                  <a:srgbClr val="FFFF00"/>
                </a:solidFill>
              </a:rPr>
              <a:t>ip</a:t>
            </a:r>
            <a:r>
              <a:rPr lang="en-US" sz="2300" b="1" dirty="0" smtClean="0">
                <a:solidFill>
                  <a:srgbClr val="FFFF00"/>
                </a:solidFill>
              </a:rPr>
              <a:t> </a:t>
            </a:r>
            <a:r>
              <a:rPr lang="el-GR" sz="2300" b="1" dirty="0" smtClean="0">
                <a:solidFill>
                  <a:srgbClr val="FFFF00"/>
                </a:solidFill>
              </a:rPr>
              <a:t>&lt;(</a:t>
            </a:r>
            <a:r>
              <a:rPr lang="el-GR" sz="2300" b="1" dirty="0" err="1" smtClean="0">
                <a:solidFill>
                  <a:srgbClr val="FFFF00"/>
                </a:solidFill>
              </a:rPr>
              <a:t>υπο</a:t>
            </a:r>
            <a:r>
              <a:rPr lang="el-GR" sz="2300" b="1" dirty="0" smtClean="0">
                <a:solidFill>
                  <a:srgbClr val="FFFF00"/>
                </a:solidFill>
              </a:rPr>
              <a:t>)δίκτυο&gt; &lt;</a:t>
            </a:r>
            <a:r>
              <a:rPr lang="en-US" sz="2300" b="1" dirty="0" smtClean="0">
                <a:solidFill>
                  <a:srgbClr val="FFFF00"/>
                </a:solidFill>
              </a:rPr>
              <a:t>wild card</a:t>
            </a:r>
            <a:r>
              <a:rPr lang="el-GR" sz="2300" b="1" dirty="0" smtClean="0">
                <a:solidFill>
                  <a:srgbClr val="FFFF00"/>
                </a:solidFill>
              </a:rPr>
              <a:t> </a:t>
            </a:r>
            <a:r>
              <a:rPr lang="de-CH" sz="2300" b="1" dirty="0" err="1" smtClean="0">
                <a:solidFill>
                  <a:srgbClr val="FFFF00"/>
                </a:solidFill>
              </a:rPr>
              <a:t>bits</a:t>
            </a:r>
            <a:r>
              <a:rPr lang="de-CH" sz="2300" b="1" dirty="0" smtClean="0">
                <a:solidFill>
                  <a:srgbClr val="FFFF00"/>
                </a:solidFill>
              </a:rPr>
              <a:t>&gt;</a:t>
            </a:r>
            <a:r>
              <a:rPr lang="en-US" sz="2300" b="1" dirty="0" smtClean="0">
                <a:solidFill>
                  <a:srgbClr val="FFFF00"/>
                </a:solidFill>
              </a:rPr>
              <a:t> any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 smtClean="0">
                <a:solidFill>
                  <a:srgbClr val="FFFF00"/>
                </a:solidFill>
              </a:rPr>
              <a:t>Router(</a:t>
            </a:r>
            <a:r>
              <a:rPr lang="en-US" sz="2300" b="1" dirty="0" err="1" smtClean="0">
                <a:solidFill>
                  <a:srgbClr val="FFFF00"/>
                </a:solidFill>
              </a:rPr>
              <a:t>config</a:t>
            </a:r>
            <a:r>
              <a:rPr lang="en-US" sz="2300" b="1" dirty="0">
                <a:solidFill>
                  <a:srgbClr val="FFFF00"/>
                </a:solidFill>
              </a:rPr>
              <a:t>)# </a:t>
            </a:r>
            <a:r>
              <a:rPr lang="en-US" sz="2300" b="1" dirty="0" err="1">
                <a:solidFill>
                  <a:srgbClr val="FFFF00"/>
                </a:solidFill>
              </a:rPr>
              <a:t>ip</a:t>
            </a:r>
            <a:r>
              <a:rPr lang="en-US" sz="2300" b="1" dirty="0">
                <a:solidFill>
                  <a:srgbClr val="FFFF00"/>
                </a:solidFill>
              </a:rPr>
              <a:t> </a:t>
            </a:r>
            <a:r>
              <a:rPr lang="en-US" sz="2300" b="1" dirty="0" err="1">
                <a:solidFill>
                  <a:srgbClr val="FFFF00"/>
                </a:solidFill>
              </a:rPr>
              <a:t>nat</a:t>
            </a:r>
            <a:r>
              <a:rPr lang="en-US" sz="2300" b="1" dirty="0">
                <a:solidFill>
                  <a:srgbClr val="FFFF00"/>
                </a:solidFill>
              </a:rPr>
              <a:t> inside source list </a:t>
            </a:r>
            <a:r>
              <a:rPr lang="en-US" sz="2300" b="1" dirty="0" smtClean="0">
                <a:solidFill>
                  <a:srgbClr val="FFFF00"/>
                </a:solidFill>
              </a:rPr>
              <a:t>&lt;</a:t>
            </a:r>
            <a:r>
              <a:rPr lang="el-GR" sz="2300" b="1" dirty="0" smtClean="0">
                <a:solidFill>
                  <a:srgbClr val="FFFF00"/>
                </a:solidFill>
              </a:rPr>
              <a:t>αριθμός </a:t>
            </a:r>
            <a:r>
              <a:rPr lang="en-US" sz="2300" b="1" dirty="0" smtClean="0">
                <a:solidFill>
                  <a:srgbClr val="FFFF00"/>
                </a:solidFill>
              </a:rPr>
              <a:t>ACL&gt;  </a:t>
            </a:r>
            <a:r>
              <a:rPr lang="en-US" sz="2300" b="1" dirty="0">
                <a:solidFill>
                  <a:srgbClr val="FFFF00"/>
                </a:solidFill>
              </a:rPr>
              <a:t>interface </a:t>
            </a:r>
            <a:r>
              <a:rPr lang="en-US" sz="2300" b="1" dirty="0" smtClean="0">
                <a:solidFill>
                  <a:srgbClr val="FFFF00"/>
                </a:solidFill>
              </a:rPr>
              <a:t> &lt;</a:t>
            </a:r>
            <a:r>
              <a:rPr lang="el-GR" sz="2300" b="1" dirty="0" smtClean="0">
                <a:solidFill>
                  <a:srgbClr val="FFFF00"/>
                </a:solidFill>
              </a:rPr>
              <a:t>όνομα </a:t>
            </a:r>
            <a:r>
              <a:rPr lang="en-US" sz="2300" b="1" dirty="0">
                <a:solidFill>
                  <a:srgbClr val="FFFF00"/>
                </a:solidFill>
              </a:rPr>
              <a:t>WAN </a:t>
            </a:r>
            <a:r>
              <a:rPr lang="en-US" sz="2300" b="1" dirty="0" smtClean="0">
                <a:solidFill>
                  <a:srgbClr val="FFFF00"/>
                </a:solidFill>
              </a:rPr>
              <a:t>interface&gt; overload           </a:t>
            </a:r>
            <a:r>
              <a:rPr lang="el-GR" sz="2300" b="1" dirty="0"/>
              <a:t>Χ</a:t>
            </a:r>
            <a:r>
              <a:rPr lang="de-CH" sz="2300" b="1" dirty="0"/>
              <a:t>    </a:t>
            </a:r>
            <a:r>
              <a:rPr lang="en-US" sz="2300" b="1" dirty="0">
                <a:solidFill>
                  <a:srgbClr val="FF0000"/>
                </a:solidFill>
              </a:rPr>
              <a:t>N-1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 smtClean="0">
                <a:solidFill>
                  <a:srgbClr val="FFFF00"/>
                </a:solidFill>
              </a:rPr>
              <a:t>Router(</a:t>
            </a:r>
            <a:r>
              <a:rPr lang="en-US" sz="2300" b="1" dirty="0" err="1" smtClean="0">
                <a:solidFill>
                  <a:srgbClr val="FFFF00"/>
                </a:solidFill>
              </a:rPr>
              <a:t>config</a:t>
            </a:r>
            <a:r>
              <a:rPr lang="en-US" sz="2300" b="1" dirty="0" smtClean="0">
                <a:solidFill>
                  <a:srgbClr val="FFFF00"/>
                </a:solidFill>
              </a:rPr>
              <a:t>-if</a:t>
            </a:r>
            <a:r>
              <a:rPr lang="en-US" sz="2300" b="1" dirty="0">
                <a:solidFill>
                  <a:srgbClr val="FFFF00"/>
                </a:solidFill>
              </a:rPr>
              <a:t>)# </a:t>
            </a:r>
            <a:r>
              <a:rPr lang="en-US" sz="2300" b="1" dirty="0" err="1">
                <a:solidFill>
                  <a:srgbClr val="FFFF00"/>
                </a:solidFill>
              </a:rPr>
              <a:t>ip</a:t>
            </a:r>
            <a:r>
              <a:rPr lang="en-US" sz="2300" b="1" dirty="0">
                <a:solidFill>
                  <a:srgbClr val="FFFF00"/>
                </a:solidFill>
              </a:rPr>
              <a:t> </a:t>
            </a:r>
            <a:r>
              <a:rPr lang="en-US" sz="2300" b="1" dirty="0" err="1">
                <a:solidFill>
                  <a:srgbClr val="FFFF00"/>
                </a:solidFill>
              </a:rPr>
              <a:t>nat</a:t>
            </a:r>
            <a:r>
              <a:rPr lang="en-US" sz="2300" b="1" dirty="0">
                <a:solidFill>
                  <a:srgbClr val="FFFF00"/>
                </a:solidFill>
              </a:rPr>
              <a:t> inside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>
                <a:solidFill>
                  <a:srgbClr val="FFFF00"/>
                </a:solidFill>
              </a:rPr>
              <a:t>Router(</a:t>
            </a:r>
            <a:r>
              <a:rPr lang="en-US" sz="2300" b="1" dirty="0" err="1">
                <a:solidFill>
                  <a:srgbClr val="FFFF00"/>
                </a:solidFill>
              </a:rPr>
              <a:t>config</a:t>
            </a:r>
            <a:r>
              <a:rPr lang="en-US" sz="2300" b="1" dirty="0">
                <a:solidFill>
                  <a:srgbClr val="FFFF00"/>
                </a:solidFill>
              </a:rPr>
              <a:t>-if)# </a:t>
            </a:r>
            <a:r>
              <a:rPr lang="en-US" sz="2300" b="1" dirty="0" err="1">
                <a:solidFill>
                  <a:srgbClr val="FFFF00"/>
                </a:solidFill>
              </a:rPr>
              <a:t>ip</a:t>
            </a:r>
            <a:r>
              <a:rPr lang="en-US" sz="2300" b="1" dirty="0">
                <a:solidFill>
                  <a:srgbClr val="FFFF00"/>
                </a:solidFill>
              </a:rPr>
              <a:t> </a:t>
            </a:r>
            <a:r>
              <a:rPr lang="en-US" sz="2300" b="1" dirty="0" err="1">
                <a:solidFill>
                  <a:srgbClr val="FFFF00"/>
                </a:solidFill>
              </a:rPr>
              <a:t>nat</a:t>
            </a:r>
            <a:r>
              <a:rPr lang="en-US" sz="2300" b="1" dirty="0">
                <a:solidFill>
                  <a:srgbClr val="FFFF00"/>
                </a:solidFill>
              </a:rPr>
              <a:t> </a:t>
            </a:r>
            <a:r>
              <a:rPr lang="en-US" sz="2300" b="1" dirty="0" smtClean="0">
                <a:solidFill>
                  <a:srgbClr val="FFFF00"/>
                </a:solidFill>
              </a:rPr>
              <a:t>outside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>
                <a:solidFill>
                  <a:srgbClr val="FFFF00"/>
                </a:solidFill>
              </a:rPr>
              <a:t> </a:t>
            </a:r>
            <a:endParaRPr lang="en-US" sz="2300" b="1" dirty="0" smtClean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 smtClean="0">
                <a:solidFill>
                  <a:srgbClr val="FFFF00"/>
                </a:solidFill>
              </a:rPr>
              <a:t>Router(</a:t>
            </a:r>
            <a:r>
              <a:rPr lang="en-US" sz="2300" b="1" dirty="0" err="1" smtClean="0">
                <a:solidFill>
                  <a:srgbClr val="FFFF00"/>
                </a:solidFill>
              </a:rPr>
              <a:t>config</a:t>
            </a:r>
            <a:r>
              <a:rPr lang="en-US" sz="2300" b="1" dirty="0">
                <a:solidFill>
                  <a:srgbClr val="FFFF00"/>
                </a:solidFill>
              </a:rPr>
              <a:t>)# </a:t>
            </a:r>
            <a:r>
              <a:rPr lang="en-US" sz="2300" b="1" dirty="0" err="1" smtClean="0">
                <a:solidFill>
                  <a:srgbClr val="FFFF00"/>
                </a:solidFill>
              </a:rPr>
              <a:t>ip</a:t>
            </a:r>
            <a:r>
              <a:rPr lang="en-US" sz="2300" b="1" dirty="0" smtClean="0">
                <a:solidFill>
                  <a:srgbClr val="FFFF00"/>
                </a:solidFill>
              </a:rPr>
              <a:t> </a:t>
            </a:r>
            <a:r>
              <a:rPr lang="en-US" sz="2300" b="1" dirty="0" err="1">
                <a:solidFill>
                  <a:srgbClr val="FFFF00"/>
                </a:solidFill>
              </a:rPr>
              <a:t>nat</a:t>
            </a:r>
            <a:r>
              <a:rPr lang="en-US" sz="2300" b="1" dirty="0">
                <a:solidFill>
                  <a:srgbClr val="FFFF00"/>
                </a:solidFill>
              </a:rPr>
              <a:t> inside source static </a:t>
            </a:r>
            <a:r>
              <a:rPr lang="en-US" sz="2300" b="1" dirty="0" smtClean="0">
                <a:solidFill>
                  <a:srgbClr val="FFFF00"/>
                </a:solidFill>
              </a:rPr>
              <a:t>&lt;private IP&gt; &lt;real IP&gt;                </a:t>
            </a:r>
            <a:r>
              <a:rPr lang="en-US" sz="2300" b="1" dirty="0" smtClean="0">
                <a:solidFill>
                  <a:srgbClr val="FF0000"/>
                </a:solidFill>
              </a:rPr>
              <a:t>1-1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 smtClean="0">
                <a:solidFill>
                  <a:srgbClr val="FFFF00"/>
                </a:solidFill>
              </a:rPr>
              <a:t>Router# show </a:t>
            </a:r>
            <a:r>
              <a:rPr lang="en-US" sz="2300" b="1" dirty="0" err="1">
                <a:solidFill>
                  <a:srgbClr val="FFFF00"/>
                </a:solidFill>
              </a:rPr>
              <a:t>ip</a:t>
            </a:r>
            <a:r>
              <a:rPr lang="en-US" sz="2300" b="1" dirty="0">
                <a:solidFill>
                  <a:srgbClr val="FFFF00"/>
                </a:solidFill>
              </a:rPr>
              <a:t> </a:t>
            </a:r>
            <a:r>
              <a:rPr lang="en-US" sz="2300" b="1" dirty="0" err="1">
                <a:solidFill>
                  <a:srgbClr val="FFFF00"/>
                </a:solidFill>
              </a:rPr>
              <a:t>nat</a:t>
            </a:r>
            <a:r>
              <a:rPr lang="en-US" sz="2300" b="1" dirty="0">
                <a:solidFill>
                  <a:srgbClr val="FFFF00"/>
                </a:solidFill>
              </a:rPr>
              <a:t> translations</a:t>
            </a:r>
            <a:endParaRPr lang="en-US" sz="2300" b="1" dirty="0" smtClean="0">
              <a:solidFill>
                <a:srgbClr val="FFFF00"/>
              </a:solidFill>
            </a:endParaRP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950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Υπηρεσία </a:t>
            </a:r>
            <a:r>
              <a:rPr lang="en-US" dirty="0"/>
              <a:t>NAT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>
          <a:xfrm>
            <a:off x="518864" y="1300330"/>
            <a:ext cx="8229600" cy="5008989"/>
          </a:xfrm>
          <a:solidFill>
            <a:schemeClr val="tx1"/>
          </a:solidFill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l-GR" sz="7400" b="1" dirty="0"/>
              <a:t>Χρήσιμες εντολές για την υλοποίηση της υπηρεσίας </a:t>
            </a:r>
            <a:r>
              <a:rPr lang="en-US" sz="7400" b="1" dirty="0"/>
              <a:t>DHCP </a:t>
            </a:r>
            <a:endParaRPr lang="el-GR" sz="7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7400" b="1" dirty="0">
                <a:solidFill>
                  <a:srgbClr val="FFFF00"/>
                </a:solidFill>
              </a:rPr>
              <a:t>Router(</a:t>
            </a:r>
            <a:r>
              <a:rPr lang="en-US" sz="7400" b="1" dirty="0" err="1">
                <a:solidFill>
                  <a:srgbClr val="FFFF00"/>
                </a:solidFill>
              </a:rPr>
              <a:t>config</a:t>
            </a:r>
            <a:r>
              <a:rPr lang="en-US" sz="7400" b="1" dirty="0">
                <a:solidFill>
                  <a:srgbClr val="FFFF00"/>
                </a:solidFill>
              </a:rPr>
              <a:t>)# </a:t>
            </a:r>
            <a:r>
              <a:rPr lang="en-US" sz="7400" b="1" dirty="0" err="1">
                <a:solidFill>
                  <a:srgbClr val="FFFF00"/>
                </a:solidFill>
              </a:rPr>
              <a:t>ip</a:t>
            </a:r>
            <a:r>
              <a:rPr lang="en-US" sz="7400" b="1" dirty="0">
                <a:solidFill>
                  <a:srgbClr val="FFFF00"/>
                </a:solidFill>
              </a:rPr>
              <a:t> </a:t>
            </a:r>
            <a:r>
              <a:rPr lang="en-US" sz="7400" b="1" dirty="0" err="1">
                <a:solidFill>
                  <a:srgbClr val="FFFF00"/>
                </a:solidFill>
              </a:rPr>
              <a:t>dhcp</a:t>
            </a:r>
            <a:r>
              <a:rPr lang="en-US" sz="7400" b="1" dirty="0">
                <a:solidFill>
                  <a:srgbClr val="FFFF00"/>
                </a:solidFill>
              </a:rPr>
              <a:t> pool &lt;</a:t>
            </a:r>
            <a:r>
              <a:rPr lang="el-GR" sz="7400" b="1" dirty="0">
                <a:solidFill>
                  <a:srgbClr val="FFFF00"/>
                </a:solidFill>
              </a:rPr>
              <a:t>όνομα</a:t>
            </a:r>
            <a:r>
              <a:rPr lang="en-US" sz="7400" b="1" dirty="0">
                <a:solidFill>
                  <a:srgbClr val="FFFF00"/>
                </a:solidFill>
              </a:rPr>
              <a:t> pool&gt;</a:t>
            </a:r>
            <a:endParaRPr lang="el-GR" sz="7400" b="1" dirty="0">
              <a:solidFill>
                <a:srgbClr val="FFFF0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7000" b="1" dirty="0">
                <a:solidFill>
                  <a:srgbClr val="FFFF00"/>
                </a:solidFill>
              </a:rPr>
              <a:t>Router(</a:t>
            </a:r>
            <a:r>
              <a:rPr lang="en-US" sz="7000" b="1" dirty="0" err="1">
                <a:solidFill>
                  <a:srgbClr val="FFFF00"/>
                </a:solidFill>
              </a:rPr>
              <a:t>config</a:t>
            </a:r>
            <a:r>
              <a:rPr lang="en-US" sz="7000" b="1" dirty="0">
                <a:solidFill>
                  <a:srgbClr val="FFFF00"/>
                </a:solidFill>
              </a:rPr>
              <a:t> - </a:t>
            </a:r>
            <a:r>
              <a:rPr lang="en-US" sz="7000" b="1" dirty="0" err="1">
                <a:solidFill>
                  <a:srgbClr val="FFFF00"/>
                </a:solidFill>
              </a:rPr>
              <a:t>dhcp</a:t>
            </a:r>
            <a:r>
              <a:rPr lang="en-US" sz="7000" b="1" dirty="0">
                <a:solidFill>
                  <a:srgbClr val="FFFF00"/>
                </a:solidFill>
              </a:rPr>
              <a:t>)# network &lt;</a:t>
            </a:r>
            <a:r>
              <a:rPr lang="el-GR" sz="7000" b="1" dirty="0">
                <a:solidFill>
                  <a:srgbClr val="FFFF00"/>
                </a:solidFill>
              </a:rPr>
              <a:t>ΙΡ </a:t>
            </a:r>
            <a:r>
              <a:rPr lang="el-GR" sz="7000" b="1" dirty="0" err="1">
                <a:solidFill>
                  <a:srgbClr val="FFFF00"/>
                </a:solidFill>
              </a:rPr>
              <a:t>υποδικτύου</a:t>
            </a:r>
            <a:r>
              <a:rPr lang="en-US" sz="7000" b="1" dirty="0">
                <a:solidFill>
                  <a:srgbClr val="FFFF00"/>
                </a:solidFill>
              </a:rPr>
              <a:t>&gt; &lt;</a:t>
            </a:r>
            <a:r>
              <a:rPr lang="el-GR" sz="7000" b="1" dirty="0">
                <a:solidFill>
                  <a:srgbClr val="FFFF00"/>
                </a:solidFill>
              </a:rPr>
              <a:t>μάσκα </a:t>
            </a:r>
            <a:r>
              <a:rPr lang="el-GR" sz="7000" b="1" dirty="0" err="1">
                <a:solidFill>
                  <a:srgbClr val="FFFF00"/>
                </a:solidFill>
              </a:rPr>
              <a:t>υποδικτύου</a:t>
            </a:r>
            <a:r>
              <a:rPr lang="en-US" sz="7000" b="1" dirty="0">
                <a:solidFill>
                  <a:srgbClr val="FFFF00"/>
                </a:solidFill>
              </a:rPr>
              <a:t>&gt;</a:t>
            </a:r>
            <a:endParaRPr lang="el-GR" sz="7000" b="1" dirty="0">
              <a:solidFill>
                <a:srgbClr val="FFFF0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7000" b="1" dirty="0">
                <a:solidFill>
                  <a:srgbClr val="FFFF00"/>
                </a:solidFill>
              </a:rPr>
              <a:t>Router(</a:t>
            </a:r>
            <a:r>
              <a:rPr lang="en-US" sz="7000" b="1" dirty="0" err="1">
                <a:solidFill>
                  <a:srgbClr val="FFFF00"/>
                </a:solidFill>
              </a:rPr>
              <a:t>config</a:t>
            </a:r>
            <a:r>
              <a:rPr lang="en-US" sz="7000" b="1" dirty="0">
                <a:solidFill>
                  <a:srgbClr val="FFFF00"/>
                </a:solidFill>
              </a:rPr>
              <a:t> - </a:t>
            </a:r>
            <a:r>
              <a:rPr lang="en-US" sz="7000" b="1" dirty="0" err="1">
                <a:solidFill>
                  <a:srgbClr val="FFFF00"/>
                </a:solidFill>
              </a:rPr>
              <a:t>dhcp</a:t>
            </a:r>
            <a:r>
              <a:rPr lang="en-US" sz="7000" b="1" dirty="0">
                <a:solidFill>
                  <a:srgbClr val="FFFF00"/>
                </a:solidFill>
              </a:rPr>
              <a:t>)# </a:t>
            </a:r>
            <a:r>
              <a:rPr lang="en-US" sz="7000" b="1" dirty="0" err="1">
                <a:solidFill>
                  <a:srgbClr val="FFFF00"/>
                </a:solidFill>
              </a:rPr>
              <a:t>dns</a:t>
            </a:r>
            <a:r>
              <a:rPr lang="en-US" sz="7000" b="1" dirty="0">
                <a:solidFill>
                  <a:srgbClr val="FFFF00"/>
                </a:solidFill>
              </a:rPr>
              <a:t>-server &lt;ΙΡ </a:t>
            </a:r>
            <a:r>
              <a:rPr lang="en-US" sz="7000" b="1" dirty="0" err="1">
                <a:solidFill>
                  <a:srgbClr val="FFFF00"/>
                </a:solidFill>
              </a:rPr>
              <a:t>δι</a:t>
            </a:r>
            <a:r>
              <a:rPr lang="en-US" sz="7000" b="1" dirty="0">
                <a:solidFill>
                  <a:srgbClr val="FFFF00"/>
                </a:solidFill>
              </a:rPr>
              <a:t>ακομιστή DNS&gt; </a:t>
            </a:r>
            <a:endParaRPr lang="el-GR" sz="7000" b="1" dirty="0">
              <a:solidFill>
                <a:srgbClr val="FFFF0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7000" b="1" dirty="0">
                <a:solidFill>
                  <a:srgbClr val="FFFF00"/>
                </a:solidFill>
              </a:rPr>
              <a:t>Router(</a:t>
            </a:r>
            <a:r>
              <a:rPr lang="en-US" sz="7000" b="1" dirty="0" err="1">
                <a:solidFill>
                  <a:srgbClr val="FFFF00"/>
                </a:solidFill>
              </a:rPr>
              <a:t>config</a:t>
            </a:r>
            <a:r>
              <a:rPr lang="en-US" sz="7000" b="1" dirty="0">
                <a:solidFill>
                  <a:srgbClr val="FFFF00"/>
                </a:solidFill>
              </a:rPr>
              <a:t> - </a:t>
            </a:r>
            <a:r>
              <a:rPr lang="en-US" sz="7000" b="1" dirty="0" err="1">
                <a:solidFill>
                  <a:srgbClr val="FFFF00"/>
                </a:solidFill>
              </a:rPr>
              <a:t>dhcp</a:t>
            </a:r>
            <a:r>
              <a:rPr lang="en-US" sz="7000" b="1" dirty="0">
                <a:solidFill>
                  <a:srgbClr val="FFFF00"/>
                </a:solidFill>
              </a:rPr>
              <a:t>)# default-router &lt;</a:t>
            </a:r>
            <a:r>
              <a:rPr lang="el-GR" sz="7000" b="1" dirty="0">
                <a:solidFill>
                  <a:srgbClr val="FFFF00"/>
                </a:solidFill>
              </a:rPr>
              <a:t>ΙΡ δρομολογητή πύλης</a:t>
            </a:r>
            <a:r>
              <a:rPr lang="en-US" sz="7000" b="1" dirty="0">
                <a:solidFill>
                  <a:srgbClr val="FFFF00"/>
                </a:solidFill>
              </a:rPr>
              <a:t>&gt;</a:t>
            </a:r>
            <a:endParaRPr lang="el-GR" sz="7000" b="1" dirty="0">
              <a:solidFill>
                <a:srgbClr val="FFFF0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7000" b="1" dirty="0">
                <a:solidFill>
                  <a:srgbClr val="FFFF00"/>
                </a:solidFill>
              </a:rPr>
              <a:t>Router(</a:t>
            </a:r>
            <a:r>
              <a:rPr lang="en-US" sz="7000" b="1" dirty="0" err="1">
                <a:solidFill>
                  <a:srgbClr val="FFFF00"/>
                </a:solidFill>
              </a:rPr>
              <a:t>config</a:t>
            </a:r>
            <a:r>
              <a:rPr lang="en-US" sz="7000" b="1" dirty="0">
                <a:solidFill>
                  <a:srgbClr val="FFFF00"/>
                </a:solidFill>
              </a:rPr>
              <a:t> - </a:t>
            </a:r>
            <a:r>
              <a:rPr lang="en-US" sz="7000" b="1" dirty="0" err="1">
                <a:solidFill>
                  <a:srgbClr val="FFFF00"/>
                </a:solidFill>
              </a:rPr>
              <a:t>dhcp</a:t>
            </a:r>
            <a:r>
              <a:rPr lang="en-US" sz="7000" b="1" dirty="0">
                <a:solidFill>
                  <a:srgbClr val="FFFF00"/>
                </a:solidFill>
              </a:rPr>
              <a:t>)# domain-name &lt;</a:t>
            </a:r>
            <a:r>
              <a:rPr lang="el-GR" sz="7000" b="1" dirty="0">
                <a:solidFill>
                  <a:srgbClr val="FFFF00"/>
                </a:solidFill>
              </a:rPr>
              <a:t>όνομα</a:t>
            </a:r>
            <a:r>
              <a:rPr lang="en-US" sz="7000" b="1" dirty="0">
                <a:solidFill>
                  <a:srgbClr val="FFFF00"/>
                </a:solidFill>
              </a:rPr>
              <a:t>&gt;</a:t>
            </a:r>
            <a:endParaRPr lang="el-GR" sz="7000" b="1" dirty="0">
              <a:solidFill>
                <a:srgbClr val="FFFF0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7000" b="1" dirty="0">
                <a:solidFill>
                  <a:srgbClr val="FFFF00"/>
                </a:solidFill>
              </a:rPr>
              <a:t>Router(</a:t>
            </a:r>
            <a:r>
              <a:rPr lang="en-US" sz="7000" b="1" dirty="0" err="1">
                <a:solidFill>
                  <a:srgbClr val="FFFF00"/>
                </a:solidFill>
              </a:rPr>
              <a:t>config</a:t>
            </a:r>
            <a:r>
              <a:rPr lang="en-US" sz="7000" b="1" dirty="0">
                <a:solidFill>
                  <a:srgbClr val="FFFF00"/>
                </a:solidFill>
              </a:rPr>
              <a:t> - </a:t>
            </a:r>
            <a:r>
              <a:rPr lang="en-US" sz="7000" b="1" dirty="0" err="1">
                <a:solidFill>
                  <a:srgbClr val="FFFF00"/>
                </a:solidFill>
              </a:rPr>
              <a:t>dhcp</a:t>
            </a:r>
            <a:r>
              <a:rPr lang="en-US" sz="7000" b="1" dirty="0">
                <a:solidFill>
                  <a:srgbClr val="FFFF00"/>
                </a:solidFill>
              </a:rPr>
              <a:t>)# lease &lt;</a:t>
            </a:r>
            <a:r>
              <a:rPr lang="el-GR" sz="7000" b="1" dirty="0">
                <a:solidFill>
                  <a:srgbClr val="FFFF00"/>
                </a:solidFill>
              </a:rPr>
              <a:t>μέρες</a:t>
            </a:r>
            <a:r>
              <a:rPr lang="en-US" sz="7000" b="1" dirty="0">
                <a:solidFill>
                  <a:srgbClr val="FFFF00"/>
                </a:solidFill>
              </a:rPr>
              <a:t>&gt; &lt;</a:t>
            </a:r>
            <a:r>
              <a:rPr lang="el-GR" sz="7000" b="1" dirty="0">
                <a:solidFill>
                  <a:srgbClr val="FFFF00"/>
                </a:solidFill>
              </a:rPr>
              <a:t>ώρες</a:t>
            </a:r>
            <a:r>
              <a:rPr lang="en-US" sz="7000" b="1" dirty="0">
                <a:solidFill>
                  <a:srgbClr val="FFFF00"/>
                </a:solidFill>
              </a:rPr>
              <a:t>&gt; &lt;</a:t>
            </a:r>
            <a:r>
              <a:rPr lang="el-GR" sz="7000" b="1" dirty="0">
                <a:solidFill>
                  <a:srgbClr val="FFFF00"/>
                </a:solidFill>
              </a:rPr>
              <a:t>λεπτά</a:t>
            </a:r>
            <a:r>
              <a:rPr lang="en-US" sz="7000" b="1" dirty="0">
                <a:solidFill>
                  <a:srgbClr val="FFFF00"/>
                </a:solidFill>
              </a:rPr>
              <a:t>&gt;</a:t>
            </a:r>
            <a:endParaRPr lang="el-GR" sz="70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7400" b="1" dirty="0">
                <a:solidFill>
                  <a:srgbClr val="FFFF00"/>
                </a:solidFill>
              </a:rPr>
              <a:t> </a:t>
            </a:r>
            <a:endParaRPr lang="el-GR" sz="7400" b="1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7400" b="1" dirty="0">
                <a:solidFill>
                  <a:srgbClr val="FFFF00"/>
                </a:solidFill>
              </a:rPr>
              <a:t>Router(</a:t>
            </a:r>
            <a:r>
              <a:rPr lang="en-US" sz="7400" b="1" dirty="0" err="1">
                <a:solidFill>
                  <a:srgbClr val="FFFF00"/>
                </a:solidFill>
              </a:rPr>
              <a:t>config</a:t>
            </a:r>
            <a:r>
              <a:rPr lang="en-US" sz="7400" b="1" dirty="0">
                <a:solidFill>
                  <a:srgbClr val="FFFF00"/>
                </a:solidFill>
              </a:rPr>
              <a:t>)# </a:t>
            </a:r>
            <a:r>
              <a:rPr lang="en-US" sz="7400" b="1" dirty="0" err="1">
                <a:solidFill>
                  <a:srgbClr val="FFFF00"/>
                </a:solidFill>
              </a:rPr>
              <a:t>ip</a:t>
            </a:r>
            <a:r>
              <a:rPr lang="en-US" sz="7400" b="1" dirty="0">
                <a:solidFill>
                  <a:srgbClr val="FFFF00"/>
                </a:solidFill>
              </a:rPr>
              <a:t> </a:t>
            </a:r>
            <a:r>
              <a:rPr lang="en-US" sz="7400" b="1" dirty="0" err="1">
                <a:solidFill>
                  <a:srgbClr val="FFFF00"/>
                </a:solidFill>
              </a:rPr>
              <a:t>dhcp</a:t>
            </a:r>
            <a:r>
              <a:rPr lang="en-US" sz="7400" b="1" dirty="0">
                <a:solidFill>
                  <a:srgbClr val="FFFF00"/>
                </a:solidFill>
              </a:rPr>
              <a:t> excluded-address  &lt;</a:t>
            </a:r>
            <a:r>
              <a:rPr lang="el-GR" sz="7400" b="1" dirty="0">
                <a:solidFill>
                  <a:srgbClr val="FFFF00"/>
                </a:solidFill>
              </a:rPr>
              <a:t>αρχική</a:t>
            </a:r>
            <a:r>
              <a:rPr lang="en-US" sz="7400" b="1" dirty="0">
                <a:solidFill>
                  <a:srgbClr val="FFFF00"/>
                </a:solidFill>
              </a:rPr>
              <a:t> IP </a:t>
            </a:r>
            <a:r>
              <a:rPr lang="el-GR" sz="7400" b="1" dirty="0">
                <a:solidFill>
                  <a:srgbClr val="FFFF00"/>
                </a:solidFill>
              </a:rPr>
              <a:t>διεύθυνση</a:t>
            </a:r>
            <a:r>
              <a:rPr lang="en-US" sz="7400" b="1" dirty="0">
                <a:solidFill>
                  <a:srgbClr val="FFFF00"/>
                </a:solidFill>
              </a:rPr>
              <a:t>&gt; &lt;</a:t>
            </a:r>
            <a:r>
              <a:rPr lang="el-GR" sz="7400" b="1" dirty="0">
                <a:solidFill>
                  <a:srgbClr val="FFFF00"/>
                </a:solidFill>
              </a:rPr>
              <a:t>τελική</a:t>
            </a:r>
            <a:r>
              <a:rPr lang="en-US" sz="7400" b="1" dirty="0">
                <a:solidFill>
                  <a:srgbClr val="FFFF00"/>
                </a:solidFill>
              </a:rPr>
              <a:t> IP </a:t>
            </a:r>
            <a:r>
              <a:rPr lang="el-GR" sz="7400" b="1" dirty="0">
                <a:solidFill>
                  <a:srgbClr val="FFFF00"/>
                </a:solidFill>
              </a:rPr>
              <a:t>διεύθυνση</a:t>
            </a:r>
            <a:r>
              <a:rPr lang="en-US" sz="7400" b="1" dirty="0">
                <a:solidFill>
                  <a:srgbClr val="FFFF00"/>
                </a:solidFill>
              </a:rPr>
              <a:t>&gt;</a:t>
            </a:r>
            <a:endParaRPr lang="el-GR" sz="74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7400" b="1" dirty="0">
                <a:solidFill>
                  <a:srgbClr val="FFFF00"/>
                </a:solidFill>
              </a:rPr>
              <a:t> </a:t>
            </a:r>
            <a:endParaRPr lang="el-GR" sz="7400" b="1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7400" b="1" dirty="0">
                <a:solidFill>
                  <a:srgbClr val="FFFF00"/>
                </a:solidFill>
              </a:rPr>
              <a:t>Router# show </a:t>
            </a:r>
            <a:r>
              <a:rPr lang="en-US" sz="7400" b="1" dirty="0" err="1">
                <a:solidFill>
                  <a:srgbClr val="FFFF00"/>
                </a:solidFill>
              </a:rPr>
              <a:t>ip</a:t>
            </a:r>
            <a:r>
              <a:rPr lang="en-US" sz="7400" b="1" dirty="0">
                <a:solidFill>
                  <a:srgbClr val="FFFF00"/>
                </a:solidFill>
              </a:rPr>
              <a:t> </a:t>
            </a:r>
            <a:r>
              <a:rPr lang="en-US" sz="7400" b="1" dirty="0" err="1">
                <a:solidFill>
                  <a:srgbClr val="FFFF00"/>
                </a:solidFill>
              </a:rPr>
              <a:t>dhcp</a:t>
            </a:r>
            <a:r>
              <a:rPr lang="en-US" sz="7400" b="1" dirty="0">
                <a:solidFill>
                  <a:srgbClr val="FFFF00"/>
                </a:solidFill>
              </a:rPr>
              <a:t> binding.</a:t>
            </a:r>
            <a:endParaRPr lang="el-GR" sz="7400" b="1" dirty="0">
              <a:solidFill>
                <a:srgbClr val="FFFF00"/>
              </a:solidFill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el-GR" sz="3600" dirty="0"/>
          </a:p>
          <a:p>
            <a:pPr marL="0" indent="0">
              <a:buNone/>
            </a:pPr>
            <a:endParaRPr lang="el-GR" sz="3600" dirty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192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Υπηρεσία </a:t>
            </a:r>
            <a:r>
              <a:rPr lang="en-US" dirty="0"/>
              <a:t>NAT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Διαμόρφωση  της υπηρεσίας </a:t>
            </a:r>
            <a:r>
              <a:rPr lang="el-G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ΝΑΤ- </a:t>
            </a:r>
            <a:r>
              <a:rPr lang="de-CH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Network </a:t>
            </a:r>
            <a:r>
              <a:rPr lang="de-CH" sz="36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Address</a:t>
            </a:r>
            <a:r>
              <a:rPr lang="de-CH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Translation</a:t>
            </a:r>
            <a:r>
              <a:rPr lang="el-G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 </a:t>
            </a:r>
            <a:r>
              <a:rPr lang="el-GR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σε δρομολογητή του διαδικτύου μας</a:t>
            </a:r>
            <a:endParaRPr lang="el-GR" sz="2400" b="1" dirty="0" smtClean="0"/>
          </a:p>
          <a:p>
            <a:pPr marL="0" indent="0">
              <a:buNone/>
            </a:pPr>
            <a:endParaRPr lang="el-GR" sz="2400" b="1" dirty="0" smtClean="0"/>
          </a:p>
          <a:p>
            <a:pPr marL="0" indent="0">
              <a:buNone/>
            </a:pPr>
            <a:r>
              <a:rPr lang="el-GR" sz="2400" b="1" dirty="0" smtClean="0"/>
              <a:t>Στόχοι: </a:t>
            </a:r>
          </a:p>
          <a:p>
            <a:r>
              <a:rPr lang="el-GR" sz="2400" dirty="0" smtClean="0"/>
              <a:t>η </a:t>
            </a:r>
            <a:r>
              <a:rPr lang="el-GR" sz="2400" dirty="0"/>
              <a:t>εξοικείωση των </a:t>
            </a:r>
            <a:r>
              <a:rPr lang="el-GR" sz="2400" dirty="0" smtClean="0"/>
              <a:t>φοιτητών </a:t>
            </a:r>
            <a:r>
              <a:rPr lang="el-GR" sz="2400" dirty="0"/>
              <a:t>με τη δυνατότητα των δρομολογητών,  να παρέχουν εκτός της δρομολόγησης, και δικτυακές υπηρεσίες όπως  Μετάφραση Δικτυακών Διευθύνσεων με τη βοήθεια του πρωτοκόλλου NAT – </a:t>
            </a:r>
            <a:r>
              <a:rPr lang="el-GR" sz="2400" dirty="0" err="1"/>
              <a:t>Network</a:t>
            </a:r>
            <a:r>
              <a:rPr lang="el-GR" sz="2400" dirty="0"/>
              <a:t> </a:t>
            </a:r>
            <a:r>
              <a:rPr lang="el-GR" sz="2400" dirty="0" err="1"/>
              <a:t>Address</a:t>
            </a:r>
            <a:r>
              <a:rPr lang="el-GR" sz="2400" dirty="0"/>
              <a:t> </a:t>
            </a:r>
            <a:r>
              <a:rPr lang="el-GR" sz="2400" dirty="0" err="1"/>
              <a:t>Translation</a:t>
            </a:r>
            <a:r>
              <a:rPr lang="el-GR" sz="2400" dirty="0"/>
              <a:t>.</a:t>
            </a:r>
            <a:endParaRPr lang="el-GR" sz="3600" dirty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082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Υπηρεσία </a:t>
            </a:r>
            <a:r>
              <a:rPr lang="en-US" dirty="0"/>
              <a:t>NAT</a:t>
            </a:r>
            <a:endParaRPr lang="el-GR" dirty="0"/>
          </a:p>
        </p:txBody>
      </p:sp>
      <p:sp>
        <p:nvSpPr>
          <p:cNvPr id="2" name="TextBox 1"/>
          <p:cNvSpPr txBox="1"/>
          <p:nvPr/>
        </p:nvSpPr>
        <p:spPr>
          <a:xfrm>
            <a:off x="755576" y="1412776"/>
            <a:ext cx="7787208" cy="467820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de-CH" sz="2300" b="1" dirty="0" smtClean="0">
                <a:solidFill>
                  <a:srgbClr val="FFFF00"/>
                </a:solidFill>
              </a:rPr>
              <a:t>R&gt;</a:t>
            </a:r>
            <a:r>
              <a:rPr lang="de-CH" sz="2300" b="1" dirty="0" err="1" smtClean="0">
                <a:solidFill>
                  <a:srgbClr val="FFFF00"/>
                </a:solidFill>
              </a:rPr>
              <a:t>enable</a:t>
            </a:r>
            <a:endParaRPr lang="de-CH" sz="2300" b="1" dirty="0" smtClean="0">
              <a:solidFill>
                <a:srgbClr val="FFFF00"/>
              </a:solidFill>
            </a:endParaRPr>
          </a:p>
          <a:p>
            <a:pPr>
              <a:spcBef>
                <a:spcPts val="600"/>
              </a:spcBef>
            </a:pPr>
            <a:r>
              <a:rPr lang="de-CH" sz="2300" b="1" dirty="0" err="1" smtClean="0">
                <a:solidFill>
                  <a:srgbClr val="FFFF00"/>
                </a:solidFill>
              </a:rPr>
              <a:t>R#conf</a:t>
            </a:r>
            <a:r>
              <a:rPr lang="de-CH" sz="2300" b="1" dirty="0" smtClean="0">
                <a:solidFill>
                  <a:srgbClr val="FFFF00"/>
                </a:solidFill>
              </a:rPr>
              <a:t> t</a:t>
            </a:r>
          </a:p>
          <a:p>
            <a:pPr>
              <a:spcBef>
                <a:spcPts val="600"/>
              </a:spcBef>
            </a:pPr>
            <a:r>
              <a:rPr lang="de-CH" sz="2300" b="1" dirty="0" smtClean="0">
                <a:solidFill>
                  <a:srgbClr val="FFFF00"/>
                </a:solidFill>
              </a:rPr>
              <a:t/>
            </a:r>
            <a:br>
              <a:rPr lang="de-CH" sz="2300" b="1" dirty="0" smtClean="0">
                <a:solidFill>
                  <a:srgbClr val="FFFF00"/>
                </a:solidFill>
              </a:rPr>
            </a:br>
            <a:r>
              <a:rPr lang="de-CH" sz="2300" b="1" dirty="0" smtClean="0">
                <a:solidFill>
                  <a:srgbClr val="FFFF00"/>
                </a:solidFill>
              </a:rPr>
              <a:t>R(</a:t>
            </a:r>
            <a:r>
              <a:rPr lang="de-CH" sz="2300" b="1" dirty="0" err="1" smtClean="0">
                <a:solidFill>
                  <a:srgbClr val="FFFF00"/>
                </a:solidFill>
              </a:rPr>
              <a:t>config</a:t>
            </a:r>
            <a:r>
              <a:rPr lang="de-CH" sz="2300" b="1" dirty="0" smtClean="0">
                <a:solidFill>
                  <a:srgbClr val="FFFF00"/>
                </a:solidFill>
              </a:rPr>
              <a:t>)#</a:t>
            </a:r>
            <a:r>
              <a:rPr lang="de-CH" sz="2300" b="1" dirty="0" err="1" smtClean="0">
                <a:solidFill>
                  <a:srgbClr val="FFFF00"/>
                </a:solidFill>
              </a:rPr>
              <a:t>interface</a:t>
            </a:r>
            <a:r>
              <a:rPr lang="de-CH" sz="2300" b="1" dirty="0" smtClean="0">
                <a:solidFill>
                  <a:srgbClr val="FFFF00"/>
                </a:solidFill>
              </a:rPr>
              <a:t> fe0/0</a:t>
            </a:r>
          </a:p>
          <a:p>
            <a:pPr>
              <a:spcBef>
                <a:spcPts val="600"/>
              </a:spcBef>
            </a:pPr>
            <a:r>
              <a:rPr lang="de-CH" sz="2300" b="1" dirty="0" smtClean="0">
                <a:solidFill>
                  <a:srgbClr val="FFFF00"/>
                </a:solidFill>
              </a:rPr>
              <a:t>R(</a:t>
            </a:r>
            <a:r>
              <a:rPr lang="de-CH" sz="2300" b="1" dirty="0" err="1" smtClean="0">
                <a:solidFill>
                  <a:srgbClr val="FFFF00"/>
                </a:solidFill>
              </a:rPr>
              <a:t>config-if</a:t>
            </a:r>
            <a:r>
              <a:rPr lang="de-CH" sz="2300" b="1" dirty="0" smtClean="0">
                <a:solidFill>
                  <a:srgbClr val="FFFF00"/>
                </a:solidFill>
              </a:rPr>
              <a:t>)#</a:t>
            </a:r>
            <a:r>
              <a:rPr lang="de-CH" sz="2300" b="1" dirty="0" err="1" smtClean="0">
                <a:solidFill>
                  <a:srgbClr val="FFFF00"/>
                </a:solidFill>
              </a:rPr>
              <a:t>ip</a:t>
            </a:r>
            <a:r>
              <a:rPr lang="de-CH" sz="2300" b="1" dirty="0" smtClean="0">
                <a:solidFill>
                  <a:srgbClr val="FFFF00"/>
                </a:solidFill>
              </a:rPr>
              <a:t> </a:t>
            </a:r>
            <a:r>
              <a:rPr lang="de-CH" sz="2300" b="1" dirty="0" err="1" smtClean="0">
                <a:solidFill>
                  <a:srgbClr val="FFFF00"/>
                </a:solidFill>
              </a:rPr>
              <a:t>address</a:t>
            </a:r>
            <a:r>
              <a:rPr lang="de-CH" sz="2300" b="1" dirty="0" smtClean="0">
                <a:solidFill>
                  <a:srgbClr val="FFFF00"/>
                </a:solidFill>
              </a:rPr>
              <a:t> </a:t>
            </a:r>
            <a:r>
              <a:rPr lang="de-CH" sz="2300" b="1" dirty="0">
                <a:solidFill>
                  <a:srgbClr val="FFFF00"/>
                </a:solidFill>
              </a:rPr>
              <a:t>&lt;</a:t>
            </a:r>
            <a:r>
              <a:rPr lang="de-CH" sz="2300" b="1" dirty="0" err="1">
                <a:solidFill>
                  <a:srgbClr val="FFFF00"/>
                </a:solidFill>
              </a:rPr>
              <a:t>ip</a:t>
            </a:r>
            <a:r>
              <a:rPr lang="de-CH" sz="2300" b="1" dirty="0">
                <a:solidFill>
                  <a:srgbClr val="FFFF00"/>
                </a:solidFill>
              </a:rPr>
              <a:t> </a:t>
            </a:r>
            <a:r>
              <a:rPr lang="de-CH" sz="2300" b="1" dirty="0" smtClean="0">
                <a:solidFill>
                  <a:srgbClr val="FFFF00"/>
                </a:solidFill>
              </a:rPr>
              <a:t>&gt; </a:t>
            </a:r>
            <a:r>
              <a:rPr lang="de-CH" sz="2300" b="1" dirty="0">
                <a:solidFill>
                  <a:srgbClr val="FFFF00"/>
                </a:solidFill>
              </a:rPr>
              <a:t>&lt;</a:t>
            </a:r>
            <a:r>
              <a:rPr lang="de-CH" sz="2300" b="1" dirty="0" err="1" smtClean="0">
                <a:solidFill>
                  <a:srgbClr val="FFFF00"/>
                </a:solidFill>
              </a:rPr>
              <a:t>mask</a:t>
            </a:r>
            <a:r>
              <a:rPr lang="de-CH" sz="2300" b="1" dirty="0" smtClean="0">
                <a:solidFill>
                  <a:srgbClr val="FFFF00"/>
                </a:solidFill>
              </a:rPr>
              <a:t>&gt; </a:t>
            </a:r>
          </a:p>
          <a:p>
            <a:pPr>
              <a:spcBef>
                <a:spcPts val="600"/>
              </a:spcBef>
            </a:pPr>
            <a:r>
              <a:rPr lang="de-CH" sz="2300" b="1" dirty="0" smtClean="0">
                <a:solidFill>
                  <a:srgbClr val="FFFF00"/>
                </a:solidFill>
              </a:rPr>
              <a:t>R(</a:t>
            </a:r>
            <a:r>
              <a:rPr lang="de-CH" sz="2300" b="1" dirty="0" err="1" smtClean="0">
                <a:solidFill>
                  <a:srgbClr val="FFFF00"/>
                </a:solidFill>
              </a:rPr>
              <a:t>config-if</a:t>
            </a:r>
            <a:r>
              <a:rPr lang="de-CH" sz="2300" b="1" dirty="0" smtClean="0">
                <a:solidFill>
                  <a:srgbClr val="FFFF00"/>
                </a:solidFill>
              </a:rPr>
              <a:t>)#</a:t>
            </a:r>
            <a:r>
              <a:rPr lang="de-CH" sz="2300" b="1" dirty="0" err="1" smtClean="0">
                <a:solidFill>
                  <a:srgbClr val="FFFF00"/>
                </a:solidFill>
              </a:rPr>
              <a:t>no</a:t>
            </a:r>
            <a:r>
              <a:rPr lang="de-CH" sz="2300" b="1" dirty="0" smtClean="0">
                <a:solidFill>
                  <a:srgbClr val="FFFF00"/>
                </a:solidFill>
              </a:rPr>
              <a:t> </a:t>
            </a:r>
            <a:r>
              <a:rPr lang="de-CH" sz="2300" b="1" dirty="0" err="1" smtClean="0">
                <a:solidFill>
                  <a:srgbClr val="FFFF00"/>
                </a:solidFill>
              </a:rPr>
              <a:t>shutdown</a:t>
            </a:r>
            <a:endParaRPr lang="de-CH" sz="2300" b="1" dirty="0" smtClean="0">
              <a:solidFill>
                <a:srgbClr val="FFFF00"/>
              </a:solidFill>
            </a:endParaRPr>
          </a:p>
          <a:p>
            <a:pPr>
              <a:spcBef>
                <a:spcPts val="600"/>
              </a:spcBef>
            </a:pPr>
            <a:endParaRPr lang="de-CH" sz="2300" b="1" dirty="0">
              <a:solidFill>
                <a:srgbClr val="FFFF00"/>
              </a:solidFill>
            </a:endParaRPr>
          </a:p>
          <a:p>
            <a:pPr>
              <a:spcBef>
                <a:spcPts val="600"/>
              </a:spcBef>
            </a:pPr>
            <a:r>
              <a:rPr lang="de-CH" sz="2300" b="1" dirty="0">
                <a:solidFill>
                  <a:srgbClr val="FFFF00"/>
                </a:solidFill>
              </a:rPr>
              <a:t>R(</a:t>
            </a:r>
            <a:r>
              <a:rPr lang="de-CH" sz="2300" b="1" dirty="0" err="1">
                <a:solidFill>
                  <a:srgbClr val="FFFF00"/>
                </a:solidFill>
              </a:rPr>
              <a:t>config</a:t>
            </a:r>
            <a:r>
              <a:rPr lang="de-CH" sz="2300" b="1" dirty="0" smtClean="0">
                <a:solidFill>
                  <a:srgbClr val="FFFF00"/>
                </a:solidFill>
              </a:rPr>
              <a:t>)#</a:t>
            </a:r>
            <a:r>
              <a:rPr lang="de-CH" sz="2300" b="1" dirty="0" err="1" smtClean="0">
                <a:solidFill>
                  <a:srgbClr val="FFFF00"/>
                </a:solidFill>
              </a:rPr>
              <a:t>ip</a:t>
            </a:r>
            <a:r>
              <a:rPr lang="de-CH" sz="2300" b="1" dirty="0" smtClean="0">
                <a:solidFill>
                  <a:srgbClr val="FFFF00"/>
                </a:solidFill>
              </a:rPr>
              <a:t> route &lt;</a:t>
            </a:r>
            <a:r>
              <a:rPr lang="de-CH" sz="2300" b="1" dirty="0" err="1" smtClean="0">
                <a:solidFill>
                  <a:srgbClr val="FFFF00"/>
                </a:solidFill>
              </a:rPr>
              <a:t>ip</a:t>
            </a:r>
            <a:r>
              <a:rPr lang="de-CH" sz="2300" b="1" dirty="0" smtClean="0">
                <a:solidFill>
                  <a:srgbClr val="FFFF00"/>
                </a:solidFill>
              </a:rPr>
              <a:t> </a:t>
            </a:r>
            <a:r>
              <a:rPr lang="de-CH" sz="2300" b="1" dirty="0" err="1" smtClean="0">
                <a:solidFill>
                  <a:srgbClr val="FFFF00"/>
                </a:solidFill>
              </a:rPr>
              <a:t>net</a:t>
            </a:r>
            <a:r>
              <a:rPr lang="de-CH" sz="2300" b="1" dirty="0" smtClean="0">
                <a:solidFill>
                  <a:srgbClr val="FFFF00"/>
                </a:solidFill>
              </a:rPr>
              <a:t>&gt;  &lt;</a:t>
            </a:r>
            <a:r>
              <a:rPr lang="de-CH" sz="2300" b="1" dirty="0" err="1" smtClean="0">
                <a:solidFill>
                  <a:srgbClr val="FFFF00"/>
                </a:solidFill>
              </a:rPr>
              <a:t>mask</a:t>
            </a:r>
            <a:r>
              <a:rPr lang="de-CH" sz="2300" b="1" dirty="0" smtClean="0">
                <a:solidFill>
                  <a:srgbClr val="FFFF00"/>
                </a:solidFill>
              </a:rPr>
              <a:t> </a:t>
            </a:r>
            <a:r>
              <a:rPr lang="de-CH" sz="2300" b="1" dirty="0" err="1">
                <a:solidFill>
                  <a:srgbClr val="FFFF00"/>
                </a:solidFill>
              </a:rPr>
              <a:t>net</a:t>
            </a:r>
            <a:r>
              <a:rPr lang="de-CH" sz="2300" b="1" dirty="0" smtClean="0">
                <a:solidFill>
                  <a:srgbClr val="FFFF00"/>
                </a:solidFill>
              </a:rPr>
              <a:t>&gt; &lt;</a:t>
            </a:r>
            <a:r>
              <a:rPr lang="de-CH" sz="2300" b="1" dirty="0" err="1" smtClean="0">
                <a:solidFill>
                  <a:srgbClr val="FFFF00"/>
                </a:solidFill>
              </a:rPr>
              <a:t>ip</a:t>
            </a:r>
            <a:r>
              <a:rPr lang="de-CH" sz="2300" b="1" dirty="0" smtClean="0">
                <a:solidFill>
                  <a:srgbClr val="FFFF00"/>
                </a:solidFill>
              </a:rPr>
              <a:t> </a:t>
            </a:r>
            <a:r>
              <a:rPr lang="de-CH" sz="2300" b="1" dirty="0" err="1" smtClean="0">
                <a:solidFill>
                  <a:srgbClr val="FFFF00"/>
                </a:solidFill>
              </a:rPr>
              <a:t>next</a:t>
            </a:r>
            <a:r>
              <a:rPr lang="de-CH" sz="2300" b="1" dirty="0" smtClean="0">
                <a:solidFill>
                  <a:srgbClr val="FFFF00"/>
                </a:solidFill>
              </a:rPr>
              <a:t> Hop&gt;</a:t>
            </a:r>
          </a:p>
          <a:p>
            <a:pPr>
              <a:spcBef>
                <a:spcPts val="600"/>
              </a:spcBef>
            </a:pPr>
            <a:endParaRPr lang="de-CH" sz="2300" b="1" dirty="0">
              <a:solidFill>
                <a:srgbClr val="FFFF00"/>
              </a:solidFill>
            </a:endParaRPr>
          </a:p>
          <a:p>
            <a:pPr>
              <a:spcBef>
                <a:spcPts val="600"/>
              </a:spcBef>
            </a:pPr>
            <a:r>
              <a:rPr lang="de-CH" sz="2300" b="1" dirty="0" err="1">
                <a:solidFill>
                  <a:srgbClr val="FFFF00"/>
                </a:solidFill>
              </a:rPr>
              <a:t>R#</a:t>
            </a:r>
            <a:r>
              <a:rPr lang="de-CH" sz="2300" b="1" dirty="0" err="1" smtClean="0">
                <a:solidFill>
                  <a:srgbClr val="FFFF00"/>
                </a:solidFill>
              </a:rPr>
              <a:t>Show</a:t>
            </a:r>
            <a:r>
              <a:rPr lang="de-CH" sz="2300" b="1" dirty="0" smtClean="0">
                <a:solidFill>
                  <a:srgbClr val="FFFF00"/>
                </a:solidFill>
              </a:rPr>
              <a:t> </a:t>
            </a:r>
            <a:r>
              <a:rPr lang="de-CH" sz="2300" b="1" dirty="0" err="1" smtClean="0">
                <a:solidFill>
                  <a:srgbClr val="FFFF00"/>
                </a:solidFill>
              </a:rPr>
              <a:t>ip</a:t>
            </a:r>
            <a:r>
              <a:rPr lang="de-CH" sz="2300" b="1" dirty="0" smtClean="0">
                <a:solidFill>
                  <a:srgbClr val="FFFF00"/>
                </a:solidFill>
              </a:rPr>
              <a:t> route</a:t>
            </a:r>
          </a:p>
          <a:p>
            <a:pPr>
              <a:spcBef>
                <a:spcPts val="600"/>
              </a:spcBef>
            </a:pPr>
            <a:r>
              <a:rPr lang="de-CH" sz="2300" b="1" dirty="0" err="1" smtClean="0">
                <a:solidFill>
                  <a:srgbClr val="FFFF00"/>
                </a:solidFill>
              </a:rPr>
              <a:t>R#show</a:t>
            </a:r>
            <a:r>
              <a:rPr lang="de-CH" sz="2300" b="1" dirty="0" smtClean="0">
                <a:solidFill>
                  <a:srgbClr val="FFFF00"/>
                </a:solidFill>
              </a:rPr>
              <a:t> </a:t>
            </a:r>
            <a:r>
              <a:rPr lang="de-CH" sz="2300" b="1" dirty="0" err="1" smtClean="0">
                <a:solidFill>
                  <a:srgbClr val="FFFF00"/>
                </a:solidFill>
              </a:rPr>
              <a:t>ip</a:t>
            </a:r>
            <a:r>
              <a:rPr lang="de-CH" sz="2300" b="1" dirty="0" smtClean="0">
                <a:solidFill>
                  <a:srgbClr val="FFFF00"/>
                </a:solidFill>
              </a:rPr>
              <a:t> </a:t>
            </a:r>
            <a:r>
              <a:rPr lang="de-CH" sz="2300" b="1" dirty="0" err="1" smtClean="0">
                <a:solidFill>
                  <a:srgbClr val="FFFF00"/>
                </a:solidFill>
              </a:rPr>
              <a:t>int</a:t>
            </a:r>
            <a:r>
              <a:rPr lang="de-CH" sz="2300" b="1" dirty="0" smtClean="0">
                <a:solidFill>
                  <a:srgbClr val="FFFF00"/>
                </a:solidFill>
              </a:rPr>
              <a:t> </a:t>
            </a:r>
            <a:r>
              <a:rPr lang="de-CH" sz="2300" b="1" dirty="0" err="1" smtClean="0">
                <a:solidFill>
                  <a:srgbClr val="FFFF00"/>
                </a:solidFill>
              </a:rPr>
              <a:t>brief</a:t>
            </a:r>
            <a:endParaRPr lang="el-GR" sz="2300" b="1" dirty="0">
              <a:solidFill>
                <a:srgbClr val="FFFF00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110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Ερωτήσεις</a:t>
            </a:r>
            <a:r>
              <a:rPr lang="en-US" dirty="0" smtClean="0"/>
              <a:t>;</a:t>
            </a:r>
            <a:endParaRPr lang="el-GR" dirty="0"/>
          </a:p>
        </p:txBody>
      </p:sp>
      <p:grpSp>
        <p:nvGrpSpPr>
          <p:cNvPr id="2" name="Ομάδα 1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6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9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2734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477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Ιφιγένεια </a:t>
            </a:r>
            <a:r>
              <a:rPr lang="el-GR" sz="2000" dirty="0" err="1" smtClean="0"/>
              <a:t>Φουντά</a:t>
            </a:r>
            <a:r>
              <a:rPr lang="el-GR" sz="2000" dirty="0" smtClean="0"/>
              <a:t> 2014. Ιφιγένεια </a:t>
            </a:r>
            <a:r>
              <a:rPr lang="el-GR" sz="2000" dirty="0" err="1" smtClean="0"/>
              <a:t>Φουντά</a:t>
            </a:r>
            <a:r>
              <a:rPr lang="el-GR" sz="2000" dirty="0" smtClean="0"/>
              <a:t>. «Δίκτυα Υπολογιστών ΙΙ (Ε)</a:t>
            </a:r>
            <a:r>
              <a:rPr lang="en-US" sz="2000" dirty="0" smtClean="0"/>
              <a:t>.</a:t>
            </a:r>
            <a:r>
              <a:rPr lang="el-GR" sz="2000" dirty="0"/>
              <a:t> Εργαστηριακή Άσκηση - Υπηρεσία </a:t>
            </a:r>
            <a:r>
              <a:rPr lang="en-US" sz="2000" dirty="0"/>
              <a:t>NAT</a:t>
            </a:r>
            <a:r>
              <a:rPr lang="el-GR" sz="2000" dirty="0" smtClean="0"/>
              <a:t>». 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63146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800" dirty="0" err="1"/>
              <a:t>κ.λ.π</a:t>
            </a:r>
            <a:r>
              <a:rPr lang="el-GR" sz="1800" dirty="0"/>
              <a:t>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</a:t>
            </a:r>
            <a:r>
              <a:rPr lang="el-GR" sz="1800" smtClean="0"/>
              <a:t>ζητηθεί άδεια  </a:t>
            </a:r>
            <a:r>
              <a:rPr lang="el-GR" sz="1800" dirty="0" smtClean="0"/>
              <a:t>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el-GR" dirty="0">
                <a:solidFill>
                  <a:prstClr val="black"/>
                </a:solidFill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</a:endParaRPr>
          </a:p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el-GR" dirty="0" smtClean="0">
                <a:solidFill>
                  <a:prstClr val="black"/>
                </a:solidFill>
              </a:rPr>
              <a:t>Ως </a:t>
            </a:r>
            <a:r>
              <a:rPr lang="el-GR" b="1" dirty="0">
                <a:solidFill>
                  <a:prstClr val="black"/>
                </a:solidFill>
              </a:rPr>
              <a:t>Μη Εμπορική</a:t>
            </a:r>
            <a:r>
              <a:rPr lang="el-GR" dirty="0">
                <a:solidFill>
                  <a:prstClr val="black"/>
                </a:solidFill>
              </a:rPr>
              <a:t> ορίζεται η χρήση:</a:t>
            </a:r>
          </a:p>
          <a:p>
            <a:pPr marL="342900" indent="-34290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>
                <a:solidFill>
                  <a:prstClr val="black"/>
                </a:solidFill>
              </a:rPr>
              <a:t>αδειοδόχο</a:t>
            </a:r>
            <a:endParaRPr lang="el-GR" dirty="0">
              <a:solidFill>
                <a:prstClr val="black"/>
              </a:solidFill>
            </a:endParaRPr>
          </a:p>
          <a:p>
            <a:pPr marL="342900" indent="-34290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</a:rPr>
              <a:t>που</a:t>
            </a:r>
            <a:r>
              <a:rPr lang="en-GB" dirty="0">
                <a:solidFill>
                  <a:prstClr val="black"/>
                </a:solidFill>
              </a:rPr>
              <a:t> </a:t>
            </a:r>
            <a:r>
              <a:rPr lang="el-GR" dirty="0">
                <a:solidFill>
                  <a:prstClr val="black"/>
                </a:solidFill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</a:rPr>
              <a:t>που</a:t>
            </a:r>
            <a:r>
              <a:rPr lang="en-GB" dirty="0">
                <a:solidFill>
                  <a:prstClr val="black"/>
                </a:solidFill>
              </a:rPr>
              <a:t> </a:t>
            </a:r>
            <a:r>
              <a:rPr lang="el-GR" dirty="0">
                <a:solidFill>
                  <a:prstClr val="black"/>
                </a:solidFill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</a:rPr>
              <a:t> </a:t>
            </a:r>
            <a:r>
              <a:rPr lang="el-GR" dirty="0" err="1">
                <a:solidFill>
                  <a:prstClr val="black"/>
                </a:solidFill>
              </a:rPr>
              <a:t>αδειοδόχο</a:t>
            </a:r>
            <a:r>
              <a:rPr lang="en-GB" dirty="0">
                <a:solidFill>
                  <a:prstClr val="black"/>
                </a:solidFill>
              </a:rPr>
              <a:t> </a:t>
            </a:r>
            <a:r>
              <a:rPr lang="el-GR" dirty="0">
                <a:solidFill>
                  <a:prstClr val="black"/>
                </a:solidFill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</a:rPr>
              <a:t>τόπο</a:t>
            </a:r>
            <a:endParaRPr lang="en-US" dirty="0" smtClean="0">
              <a:solidFill>
                <a:prstClr val="black"/>
              </a:solidFill>
            </a:endParaRPr>
          </a:p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el-GR" dirty="0" smtClean="0">
                <a:solidFill>
                  <a:prstClr val="black"/>
                </a:solidFill>
              </a:rPr>
              <a:t>Ο </a:t>
            </a:r>
            <a:r>
              <a:rPr lang="el-GR" dirty="0">
                <a:solidFill>
                  <a:prstClr val="black"/>
                </a:solidFill>
              </a:rPr>
              <a:t>δικαιούχος μπορεί να παρέχει στον </a:t>
            </a:r>
            <a:r>
              <a:rPr lang="el-GR" dirty="0" err="1">
                <a:solidFill>
                  <a:prstClr val="black"/>
                </a:solidFill>
              </a:rPr>
              <a:t>αδειοδόχο</a:t>
            </a:r>
            <a:r>
              <a:rPr lang="el-GR" dirty="0">
                <a:solidFill>
                  <a:prstClr val="black"/>
                </a:solidFill>
              </a:rPr>
              <a:t>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</a:rPr>
              <a:t>.</a:t>
            </a:r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98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και διάθεση του έργου ή του παράγωγου αυτού με την ίδια άδεια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δημιουργού.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άδεια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217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63646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</a:t>
            </a:r>
            <a:r>
              <a:rPr lang="el-GR" sz="2000" b="1" smtClean="0"/>
              <a:t>ΤΕΙ Αθήνας</a:t>
            </a:r>
            <a:r>
              <a:rPr lang="el-GR" sz="2000" smtClean="0"/>
              <a:t>» </a:t>
            </a:r>
            <a:r>
              <a:rPr lang="el-GR" sz="2000" dirty="0" smtClean="0"/>
              <a:t>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13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Υπηρεσία </a:t>
            </a:r>
            <a:r>
              <a:rPr lang="en-US" dirty="0"/>
              <a:t>NAT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19674"/>
          </a:xfrm>
        </p:spPr>
        <p:txBody>
          <a:bodyPr>
            <a:noAutofit/>
          </a:bodyPr>
          <a:lstStyle/>
          <a:p>
            <a:pPr lvl="0"/>
            <a:r>
              <a:rPr lang="el-GR" sz="2400" dirty="0"/>
              <a:t>η εξοικείωση με τη διαμόρφωση δύο βασικών τύπων (Ν-1 &amp; 1-1) της υπηρεσίας </a:t>
            </a:r>
            <a:r>
              <a:rPr lang="el-GR" sz="2400" b="1" dirty="0" smtClean="0"/>
              <a:t>ΝΑΤ</a:t>
            </a:r>
            <a:r>
              <a:rPr lang="el-GR" sz="2400" dirty="0" smtClean="0"/>
              <a:t> </a:t>
            </a:r>
            <a:r>
              <a:rPr lang="el-GR" sz="2400" dirty="0"/>
              <a:t>σε δρομολογητή που χρησιμοποιείται ως πύλη (</a:t>
            </a:r>
            <a:r>
              <a:rPr lang="de-CH" sz="2400" dirty="0" err="1"/>
              <a:t>gateway</a:t>
            </a:r>
            <a:r>
              <a:rPr lang="el-GR" sz="2400" dirty="0"/>
              <a:t>) προς το διαδίκτυο και </a:t>
            </a:r>
          </a:p>
          <a:p>
            <a:pPr lvl="0"/>
            <a:r>
              <a:rPr lang="el-GR" sz="2400" dirty="0"/>
              <a:t>η κατανόηση της υπηρεσίας ως σημαντικού εργαλείου για:</a:t>
            </a:r>
          </a:p>
          <a:p>
            <a:pPr lvl="1"/>
            <a:r>
              <a:rPr lang="el-GR" sz="2400" dirty="0"/>
              <a:t>την εξοικονόμηση πραγματικών (</a:t>
            </a:r>
            <a:r>
              <a:rPr lang="de-CH" sz="2400" dirty="0"/>
              <a:t>global</a:t>
            </a:r>
            <a:r>
              <a:rPr lang="el-GR" sz="2400" dirty="0"/>
              <a:t>) </a:t>
            </a:r>
            <a:r>
              <a:rPr lang="de-CH" sz="2400" dirty="0"/>
              <a:t>IP</a:t>
            </a:r>
            <a:r>
              <a:rPr lang="el-GR" sz="2400" dirty="0"/>
              <a:t> διευθύνσεων μέσω της χρήσης ιδιωτικών (</a:t>
            </a:r>
            <a:r>
              <a:rPr lang="de-CH" sz="2400" dirty="0"/>
              <a:t>private</a:t>
            </a:r>
            <a:r>
              <a:rPr lang="el-GR" sz="2400" dirty="0"/>
              <a:t>) διευθύνσεων (Ν-1)</a:t>
            </a:r>
          </a:p>
          <a:p>
            <a:pPr lvl="1"/>
            <a:r>
              <a:rPr lang="el-GR" sz="2400" dirty="0"/>
              <a:t>την παροχή επιπέδου ασφάλειας  σε υπολογιστές με ιδιωτικές </a:t>
            </a:r>
            <a:r>
              <a:rPr lang="de-CH" sz="2400" dirty="0"/>
              <a:t>IP</a:t>
            </a:r>
            <a:r>
              <a:rPr lang="el-GR" sz="2400" dirty="0"/>
              <a:t> διευθύνσεις, που  </a:t>
            </a:r>
            <a:r>
              <a:rPr lang="el-GR" sz="2400" dirty="0" err="1"/>
              <a:t>προσπελαύνουν</a:t>
            </a:r>
            <a:r>
              <a:rPr lang="el-GR" sz="2400" dirty="0"/>
              <a:t>   το διαδίκτυο (Ν-1).</a:t>
            </a:r>
          </a:p>
          <a:p>
            <a:pPr lvl="1"/>
            <a:r>
              <a:rPr lang="el-GR" sz="2400" dirty="0"/>
              <a:t>την απόδοση πραγματικής </a:t>
            </a:r>
            <a:r>
              <a:rPr lang="de-CH" sz="2400" dirty="0"/>
              <a:t>IP</a:t>
            </a:r>
            <a:r>
              <a:rPr lang="el-GR" sz="2400" dirty="0"/>
              <a:t> διεύθυνσης σε εξυπηρετητή που βρίσκεται σε τοπικό δίκτυο με ιδιωτικές </a:t>
            </a:r>
            <a:r>
              <a:rPr lang="de-CH" sz="2400" dirty="0"/>
              <a:t>IP</a:t>
            </a:r>
            <a:r>
              <a:rPr lang="el-GR" sz="2400" dirty="0"/>
              <a:t> διευθύνσεις (1-1).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349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Υπηρεσία </a:t>
            </a:r>
            <a:r>
              <a:rPr lang="en-US" dirty="0"/>
              <a:t>NAT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>
          <a:xfrm>
            <a:off x="179512" y="1268760"/>
            <a:ext cx="2674640" cy="48196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b="1" dirty="0" smtClean="0"/>
              <a:t>Εργαστηριακή άσκηση </a:t>
            </a:r>
          </a:p>
          <a:p>
            <a:pPr marL="0" indent="0">
              <a:buNone/>
            </a:pPr>
            <a:r>
              <a:rPr lang="el-GR" sz="2000" dirty="0" smtClean="0"/>
              <a:t>Ζητείται </a:t>
            </a:r>
            <a:r>
              <a:rPr lang="el-GR" sz="2000" dirty="0"/>
              <a:t>να υλοποιηθεί και να διαμορφωθεί κατάλληλα το εικονιζόμενο διαδίκτυο ώστε τα </a:t>
            </a:r>
            <a:r>
              <a:rPr lang="el-GR" sz="2000" dirty="0" err="1"/>
              <a:t>PCs</a:t>
            </a:r>
            <a:r>
              <a:rPr lang="el-GR" sz="2000" dirty="0"/>
              <a:t> του διαδικτύου να μπορούν να αξιοποιούν όλες τις παρεχόμενες υπηρεσίες του διαδικτύου. </a:t>
            </a:r>
            <a:r>
              <a:rPr lang="el-GR" sz="2000" dirty="0" smtClean="0"/>
              <a:t>O </a:t>
            </a:r>
            <a:r>
              <a:rPr lang="el-GR" sz="2000" dirty="0"/>
              <a:t>router1 παρέχει  στα </a:t>
            </a:r>
            <a:r>
              <a:rPr lang="el-GR" sz="2000" dirty="0" err="1"/>
              <a:t>PCs</a:t>
            </a:r>
            <a:r>
              <a:rPr lang="el-GR" sz="2000" dirty="0"/>
              <a:t> των LAN0 &amp; LAN1 τις υπηρεσίες DHCP &amp; ΝΑΤ.</a:t>
            </a:r>
          </a:p>
        </p:txBody>
      </p:sp>
      <p:pic>
        <p:nvPicPr>
          <p:cNvPr id="4" name="Εικόνα 3"/>
          <p:cNvPicPr/>
          <p:nvPr/>
        </p:nvPicPr>
        <p:blipFill>
          <a:blip r:embed="rId3"/>
          <a:stretch>
            <a:fillRect/>
          </a:stretch>
        </p:blipFill>
        <p:spPr>
          <a:xfrm>
            <a:off x="2854152" y="1628800"/>
            <a:ext cx="5832648" cy="4392488"/>
          </a:xfrm>
          <a:prstGeom prst="rect">
            <a:avLst/>
          </a:prstGeom>
        </p:spPr>
      </p:pic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810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Υπηρεσία </a:t>
            </a:r>
            <a:r>
              <a:rPr lang="en-US" dirty="0"/>
              <a:t>NAT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600" b="1" dirty="0" smtClean="0"/>
              <a:t>A</a:t>
            </a:r>
            <a:r>
              <a:rPr lang="el-GR" sz="2600" b="1" dirty="0" smtClean="0"/>
              <a:t>. </a:t>
            </a:r>
            <a:r>
              <a:rPr lang="el-GR" sz="2900" b="1" dirty="0" smtClean="0"/>
              <a:t>Σενάριο:</a:t>
            </a:r>
            <a:r>
              <a:rPr lang="el-GR" sz="2900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/>
              <a:t>Το διαδίκτυο  θα υλοποιηθεί με τη βοήθεια του </a:t>
            </a:r>
            <a:r>
              <a:rPr lang="en-US" sz="2400" dirty="0"/>
              <a:t>Packet tracer</a:t>
            </a:r>
            <a:endParaRPr lang="el-GR" sz="2400" dirty="0"/>
          </a:p>
          <a:p>
            <a:pPr marL="457200" lvl="0" indent="-457200">
              <a:buFont typeface="+mj-lt"/>
              <a:buAutoNum type="arabicPeriod"/>
            </a:pPr>
            <a:r>
              <a:rPr lang="el-GR" sz="2400" dirty="0" smtClean="0"/>
              <a:t>Ονομάζουμε </a:t>
            </a:r>
            <a:r>
              <a:rPr lang="en-US" sz="2400" dirty="0"/>
              <a:t>Lan</a:t>
            </a:r>
            <a:r>
              <a:rPr lang="el-GR" sz="2400" dirty="0"/>
              <a:t>0 το τοπικό δίκτυο που βασίζεται στο </a:t>
            </a:r>
            <a:r>
              <a:rPr lang="en-US" sz="2400" dirty="0"/>
              <a:t>switch</a:t>
            </a:r>
            <a:r>
              <a:rPr lang="el-GR" sz="2400" dirty="0" smtClean="0"/>
              <a:t>0, </a:t>
            </a:r>
            <a:r>
              <a:rPr lang="el-GR" sz="2400" dirty="0"/>
              <a:t>με </a:t>
            </a:r>
            <a:r>
              <a:rPr lang="en-US" sz="2400" dirty="0"/>
              <a:t>IP</a:t>
            </a:r>
            <a:r>
              <a:rPr lang="el-GR" sz="2400" dirty="0"/>
              <a:t> 192.168.10.0 /24 &amp; </a:t>
            </a:r>
            <a:r>
              <a:rPr lang="en-US" sz="2400" dirty="0"/>
              <a:t>Lan</a:t>
            </a:r>
            <a:r>
              <a:rPr lang="el-GR" sz="2400" dirty="0"/>
              <a:t>1 το τοπικό δίκτυο που βασίζεται στο </a:t>
            </a:r>
            <a:r>
              <a:rPr lang="en-US" sz="2400" dirty="0"/>
              <a:t>switch</a:t>
            </a:r>
            <a:r>
              <a:rPr lang="el-GR" sz="2400" dirty="0"/>
              <a:t>1 με </a:t>
            </a:r>
            <a:r>
              <a:rPr lang="en-US" sz="2400" dirty="0"/>
              <a:t>IP </a:t>
            </a:r>
            <a:r>
              <a:rPr lang="el-GR" sz="2400" dirty="0"/>
              <a:t>10.10.10.0 /24</a:t>
            </a:r>
          </a:p>
          <a:p>
            <a:pPr marL="457200" lvl="0" indent="-457200">
              <a:buFont typeface="+mj-lt"/>
              <a:buAutoNum type="arabicPeriod"/>
            </a:pPr>
            <a:r>
              <a:rPr lang="el-GR" sz="2400" dirty="0"/>
              <a:t>Στο </a:t>
            </a:r>
            <a:r>
              <a:rPr lang="en-US" sz="2400" dirty="0"/>
              <a:t>Interface </a:t>
            </a:r>
            <a:r>
              <a:rPr lang="el-GR" sz="2400" dirty="0"/>
              <a:t>του δρομολογητή  router0 με το </a:t>
            </a:r>
            <a:r>
              <a:rPr lang="en-US" sz="2400" dirty="0"/>
              <a:t>Lan</a:t>
            </a:r>
            <a:r>
              <a:rPr lang="el-GR" sz="2400" dirty="0"/>
              <a:t>0 αποδίδουμε στατικά την </a:t>
            </a:r>
            <a:r>
              <a:rPr lang="en-US" sz="2400" dirty="0"/>
              <a:t>IP </a:t>
            </a:r>
            <a:r>
              <a:rPr lang="el-GR" sz="2400" dirty="0"/>
              <a:t>192.168.10.1,  ενώ στο </a:t>
            </a:r>
            <a:r>
              <a:rPr lang="en-US" sz="2400" dirty="0"/>
              <a:t>Interface </a:t>
            </a:r>
            <a:r>
              <a:rPr lang="el-GR" sz="2400" dirty="0"/>
              <a:t>του δρομολογητή  router0 με το </a:t>
            </a:r>
            <a:r>
              <a:rPr lang="en-US" sz="2400" dirty="0"/>
              <a:t>Lan</a:t>
            </a:r>
            <a:r>
              <a:rPr lang="el-GR" sz="2400" dirty="0"/>
              <a:t>1 αποδίδουμε στατικά την </a:t>
            </a:r>
            <a:r>
              <a:rPr lang="en-US" sz="2400" dirty="0"/>
              <a:t>IP </a:t>
            </a:r>
            <a:r>
              <a:rPr lang="el-GR" sz="2400" dirty="0"/>
              <a:t>10.10.10.1</a:t>
            </a:r>
          </a:p>
          <a:p>
            <a:pPr marL="457200" lvl="0" indent="-457200">
              <a:buFont typeface="+mj-lt"/>
              <a:buAutoNum type="arabicPeriod"/>
            </a:pPr>
            <a:r>
              <a:rPr lang="el-GR" sz="2400" dirty="0" smtClean="0"/>
              <a:t>Στον εξυπηρετητή </a:t>
            </a:r>
            <a:r>
              <a:rPr lang="en-US" sz="2400" dirty="0" smtClean="0"/>
              <a:t>server</a:t>
            </a:r>
            <a:r>
              <a:rPr lang="el-GR" sz="2400" dirty="0"/>
              <a:t>0 </a:t>
            </a:r>
            <a:r>
              <a:rPr lang="el-GR" sz="2400" dirty="0" smtClean="0"/>
              <a:t>αποδίδουμε </a:t>
            </a:r>
            <a:r>
              <a:rPr lang="el-GR" sz="2400" dirty="0"/>
              <a:t>στατικά </a:t>
            </a:r>
            <a:r>
              <a:rPr lang="el-GR" sz="2400" dirty="0" smtClean="0"/>
              <a:t>την </a:t>
            </a:r>
            <a:r>
              <a:rPr lang="en-US" sz="2400" dirty="0" smtClean="0"/>
              <a:t>IP </a:t>
            </a:r>
            <a:r>
              <a:rPr lang="el-GR" sz="2400" dirty="0"/>
              <a:t>192.168.10.2 &amp; </a:t>
            </a:r>
            <a:r>
              <a:rPr lang="en-US" sz="2400" dirty="0"/>
              <a:t>domain name </a:t>
            </a:r>
            <a:r>
              <a:rPr lang="en-US" sz="2400" b="1" dirty="0"/>
              <a:t>server</a:t>
            </a:r>
            <a:r>
              <a:rPr lang="el-GR" sz="2400" b="1" dirty="0" smtClean="0"/>
              <a:t>0, </a:t>
            </a:r>
            <a:r>
              <a:rPr lang="el-GR" sz="2400" dirty="0" smtClean="0"/>
              <a:t>ενώ</a:t>
            </a:r>
            <a:r>
              <a:rPr lang="el-GR" sz="2400" dirty="0"/>
              <a:t> </a:t>
            </a:r>
            <a:r>
              <a:rPr lang="el-GR" sz="2400" dirty="0" smtClean="0"/>
              <a:t>ενεργοποιούμε  τις </a:t>
            </a:r>
            <a:r>
              <a:rPr lang="el-GR" sz="2400" dirty="0"/>
              <a:t>υπηρεσίες </a:t>
            </a:r>
            <a:r>
              <a:rPr lang="en-US" sz="2400" dirty="0"/>
              <a:t>Web</a:t>
            </a:r>
            <a:r>
              <a:rPr lang="el-GR" sz="2400" dirty="0"/>
              <a:t> &amp; </a:t>
            </a:r>
            <a:r>
              <a:rPr lang="en-US" sz="2400" dirty="0"/>
              <a:t>DNS</a:t>
            </a:r>
            <a:r>
              <a:rPr lang="el-GR" sz="2400" dirty="0"/>
              <a:t>. </a:t>
            </a:r>
            <a:endParaRPr lang="el-GR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l-GR" sz="2400" dirty="0"/>
              <a:t>Στον εξυπηρετητή </a:t>
            </a:r>
            <a:r>
              <a:rPr lang="en-US" sz="2400" dirty="0" smtClean="0"/>
              <a:t>server</a:t>
            </a:r>
            <a:r>
              <a:rPr lang="el-GR" sz="2400" dirty="0" smtClean="0"/>
              <a:t>2 </a:t>
            </a:r>
            <a:r>
              <a:rPr lang="el-GR" sz="2400" dirty="0"/>
              <a:t>αποδίδουμε στατικά την </a:t>
            </a:r>
            <a:r>
              <a:rPr lang="en-US" sz="2400" dirty="0"/>
              <a:t>IP</a:t>
            </a:r>
            <a:r>
              <a:rPr lang="el-GR" sz="2400" dirty="0" smtClean="0"/>
              <a:t> 195.130.10.2/24 </a:t>
            </a:r>
            <a:r>
              <a:rPr lang="el-GR" sz="2400" dirty="0"/>
              <a:t>&amp; </a:t>
            </a:r>
            <a:r>
              <a:rPr lang="en-US" sz="2400" dirty="0"/>
              <a:t>domain name </a:t>
            </a:r>
            <a:r>
              <a:rPr lang="en-US" sz="2400" b="1" dirty="0"/>
              <a:t>server</a:t>
            </a:r>
            <a:r>
              <a:rPr lang="el-GR" sz="2400" b="1" dirty="0" smtClean="0"/>
              <a:t>2, </a:t>
            </a:r>
            <a:r>
              <a:rPr lang="el-GR" sz="2400" dirty="0"/>
              <a:t>ενώ ενεργοποιούμε  τις</a:t>
            </a:r>
            <a:r>
              <a:rPr lang="el-GR" sz="2400" dirty="0" smtClean="0"/>
              <a:t> </a:t>
            </a:r>
            <a:r>
              <a:rPr lang="el-GR" sz="2400" dirty="0"/>
              <a:t>υπηρεσίες </a:t>
            </a:r>
            <a:r>
              <a:rPr lang="en-US" sz="2400" dirty="0"/>
              <a:t>Web</a:t>
            </a:r>
            <a:r>
              <a:rPr lang="el-GR" sz="2400" dirty="0"/>
              <a:t> &amp; </a:t>
            </a:r>
            <a:r>
              <a:rPr lang="en-US" sz="2400" dirty="0"/>
              <a:t>DNS </a:t>
            </a:r>
            <a:endParaRPr lang="el-GR" sz="2400" dirty="0"/>
          </a:p>
          <a:p>
            <a:pPr marL="457200" lvl="0" indent="-457200">
              <a:buFont typeface="+mj-lt"/>
              <a:buAutoNum type="arabicPeriod"/>
            </a:pPr>
            <a:endParaRPr lang="el-GR" sz="2400" dirty="0"/>
          </a:p>
          <a:p>
            <a:pPr marL="0" indent="0">
              <a:buNone/>
            </a:pPr>
            <a:endParaRPr lang="el-GR" sz="3600" dirty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390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Υπηρεσία </a:t>
            </a:r>
            <a:r>
              <a:rPr lang="en-US" dirty="0"/>
              <a:t>NAT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A</a:t>
            </a:r>
            <a:r>
              <a:rPr lang="el-GR" sz="2400" b="1" dirty="0" smtClean="0"/>
              <a:t>. Σενάριο </a:t>
            </a:r>
            <a:r>
              <a:rPr lang="en-US" sz="2400" dirty="0" smtClean="0"/>
              <a:t>(</a:t>
            </a:r>
            <a:r>
              <a:rPr lang="el-GR" sz="2400" dirty="0" smtClean="0"/>
              <a:t>συνέχεια) 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l-GR" sz="2400" dirty="0"/>
              <a:t>Το δίκτυο διασύνδεσης μεταξύ των δύο δρομολογητών έχει </a:t>
            </a:r>
            <a:r>
              <a:rPr lang="en-US" sz="2400" dirty="0"/>
              <a:t>IP</a:t>
            </a:r>
            <a:r>
              <a:rPr lang="el-GR" sz="2400" dirty="0"/>
              <a:t> 195.1.2.0 /</a:t>
            </a:r>
            <a:r>
              <a:rPr lang="el-GR" sz="2400" dirty="0" smtClean="0"/>
              <a:t>29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l-GR" sz="2400" dirty="0" smtClean="0"/>
              <a:t>Στον </a:t>
            </a:r>
            <a:r>
              <a:rPr lang="el-GR" sz="2400" dirty="0"/>
              <a:t>δρομολογητή  router0 θα διαμορφώσουμε:</a:t>
            </a:r>
          </a:p>
          <a:p>
            <a:pPr marL="457200" indent="-457200">
              <a:buFont typeface="+mj-lt"/>
              <a:buAutoNum type="alphaLcParenR"/>
            </a:pPr>
            <a:r>
              <a:rPr lang="el-GR" sz="2400" dirty="0" smtClean="0"/>
              <a:t>την </a:t>
            </a:r>
            <a:r>
              <a:rPr lang="el-GR" sz="2400" dirty="0"/>
              <a:t>υπηρεσία Δυναμικής </a:t>
            </a:r>
            <a:r>
              <a:rPr lang="el-GR" sz="2400" dirty="0" err="1"/>
              <a:t>Διευθυνσιοδότησης</a:t>
            </a:r>
            <a:r>
              <a:rPr lang="el-GR" sz="2400" dirty="0"/>
              <a:t> </a:t>
            </a:r>
            <a:r>
              <a:rPr lang="en-US" sz="2400" b="1" dirty="0"/>
              <a:t>DHCP </a:t>
            </a:r>
            <a:r>
              <a:rPr lang="el-GR" sz="2400" dirty="0"/>
              <a:t>για να παρέχει στοιχεία διευθέτησης στα </a:t>
            </a:r>
            <a:r>
              <a:rPr lang="en-US" sz="2400" dirty="0"/>
              <a:t>PCs</a:t>
            </a:r>
            <a:r>
              <a:rPr lang="el-GR" sz="2400" dirty="0"/>
              <a:t> των </a:t>
            </a:r>
            <a:r>
              <a:rPr lang="en-US" sz="2400" dirty="0"/>
              <a:t>Lan</a:t>
            </a:r>
            <a:r>
              <a:rPr lang="el-GR" sz="2400" dirty="0"/>
              <a:t>0 &amp; </a:t>
            </a:r>
            <a:r>
              <a:rPr lang="en-US" sz="2400" dirty="0"/>
              <a:t>Lan</a:t>
            </a:r>
            <a:r>
              <a:rPr lang="el-GR" sz="2400" dirty="0"/>
              <a:t>1.</a:t>
            </a:r>
          </a:p>
          <a:p>
            <a:pPr marL="457200" indent="-457200">
              <a:buFont typeface="+mj-lt"/>
              <a:buAutoNum type="alphaLcParenR"/>
            </a:pPr>
            <a:r>
              <a:rPr lang="el-GR" sz="2400" dirty="0" smtClean="0"/>
              <a:t>την </a:t>
            </a:r>
            <a:r>
              <a:rPr lang="el-GR" sz="2400" dirty="0"/>
              <a:t>υπηρεσία ΝΑΤ για να μπορούν οι συσκευές  των Lan0 &amp; Lan1  να βγαίνουν στο Internet. </a:t>
            </a:r>
            <a:r>
              <a:rPr lang="el-GR" sz="2400" b="1" dirty="0"/>
              <a:t>Για τα </a:t>
            </a:r>
            <a:r>
              <a:rPr lang="el-GR" sz="2400" b="1" dirty="0" err="1"/>
              <a:t>PCs</a:t>
            </a:r>
            <a:r>
              <a:rPr lang="el-GR" sz="2400" b="1" dirty="0"/>
              <a:t> των </a:t>
            </a:r>
            <a:r>
              <a:rPr lang="el-GR" sz="2400" b="1" dirty="0" err="1"/>
              <a:t>Lans</a:t>
            </a:r>
            <a:r>
              <a:rPr lang="el-GR" sz="2400" b="1" dirty="0"/>
              <a:t> θα αξιοποιηθεί η υπηρεσία ΝΑΤ Ν-1, ενώ για τον serve0 θα αξιοποιηθεί η υπηρεσία ΝΑΤ 1-1</a:t>
            </a:r>
            <a:endParaRPr lang="el-GR" sz="2400" dirty="0"/>
          </a:p>
          <a:p>
            <a:pPr marL="0" indent="0">
              <a:buNone/>
            </a:pPr>
            <a:endParaRPr lang="el-GR" sz="3600" dirty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915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Υπηρεσία </a:t>
            </a:r>
            <a:r>
              <a:rPr lang="en-US" dirty="0"/>
              <a:t>NAT</a:t>
            </a:r>
            <a:endParaRPr lang="el-GR" dirty="0"/>
          </a:p>
        </p:txBody>
      </p:sp>
      <p:pic>
        <p:nvPicPr>
          <p:cNvPr id="4" name="Εικόνα 3"/>
          <p:cNvPicPr/>
          <p:nvPr/>
        </p:nvPicPr>
        <p:blipFill>
          <a:blip r:embed="rId2"/>
          <a:stretch>
            <a:fillRect/>
          </a:stretch>
        </p:blipFill>
        <p:spPr>
          <a:xfrm>
            <a:off x="1187624" y="1433830"/>
            <a:ext cx="6768752" cy="5235530"/>
          </a:xfrm>
          <a:prstGeom prst="rect">
            <a:avLst/>
          </a:prstGeom>
        </p:spPr>
      </p:pic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74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Υπηρεσία </a:t>
            </a:r>
            <a:r>
              <a:rPr lang="en-US" dirty="0"/>
              <a:t>NAT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sz="3600" b="1" dirty="0" smtClean="0"/>
              <a:t>Ενότητες:</a:t>
            </a:r>
            <a:endParaRPr lang="el-GR" sz="2800" dirty="0" smtClean="0"/>
          </a:p>
          <a:p>
            <a:pPr marL="0" indent="0">
              <a:buNone/>
            </a:pPr>
            <a:endParaRPr lang="el-GR" sz="2800" dirty="0" smtClean="0"/>
          </a:p>
          <a:p>
            <a:pPr marL="0" indent="0">
              <a:buNone/>
            </a:pPr>
            <a:r>
              <a:rPr lang="el-GR" sz="2800" dirty="0" smtClean="0"/>
              <a:t>Α. Μελέτη του σεναρίου  </a:t>
            </a:r>
          </a:p>
          <a:p>
            <a:pPr marL="0" indent="0">
              <a:buNone/>
            </a:pPr>
            <a:r>
              <a:rPr lang="el-GR" sz="2800" dirty="0" smtClean="0"/>
              <a:t>Β. Υλοποίηση του διαδικτύου  (</a:t>
            </a:r>
            <a:r>
              <a:rPr lang="en-US" sz="2800" dirty="0" smtClean="0"/>
              <a:t>L</a:t>
            </a:r>
            <a:r>
              <a:rPr lang="el-GR" sz="2800" dirty="0" smtClean="0"/>
              <a:t>3)</a:t>
            </a:r>
          </a:p>
          <a:p>
            <a:pPr marL="0" indent="0">
              <a:buNone/>
            </a:pPr>
            <a:r>
              <a:rPr lang="el-GR" sz="2800" dirty="0" smtClean="0"/>
              <a:t>Γ. Διαμόρφωση της υπηρεσίας DHCP στον δρομολογητή του διαδικτύου  και διαμόρφωση των </a:t>
            </a:r>
            <a:r>
              <a:rPr lang="el-GR" sz="2800" dirty="0" err="1" smtClean="0"/>
              <a:t>PCs</a:t>
            </a:r>
            <a:r>
              <a:rPr lang="el-GR" sz="2800" dirty="0" smtClean="0"/>
              <a:t>  για αξιοποίηση της υπηρεσίας</a:t>
            </a:r>
            <a:endParaRPr lang="de-CH" sz="2800" dirty="0" smtClean="0"/>
          </a:p>
          <a:p>
            <a:pPr marL="0" lvl="0" indent="0">
              <a:buNone/>
            </a:pPr>
            <a:r>
              <a:rPr lang="el-GR" sz="2900" dirty="0" smtClean="0"/>
              <a:t>Δ</a:t>
            </a:r>
            <a:r>
              <a:rPr lang="el-GR" sz="2900" dirty="0"/>
              <a:t>. Υλοποίηση  στατικής </a:t>
            </a:r>
            <a:r>
              <a:rPr lang="el-GR" sz="2900" dirty="0" smtClean="0"/>
              <a:t>δρομολόγησης</a:t>
            </a:r>
            <a:endParaRPr lang="de-CH" sz="2900" dirty="0" smtClean="0"/>
          </a:p>
          <a:p>
            <a:pPr marL="0" lvl="0" indent="0">
              <a:buNone/>
            </a:pPr>
            <a:r>
              <a:rPr lang="de-CH" sz="2900" dirty="0" smtClean="0"/>
              <a:t>E. </a:t>
            </a:r>
            <a:r>
              <a:rPr lang="el-GR" sz="2800" dirty="0" smtClean="0"/>
              <a:t>Διαμόρφωση </a:t>
            </a:r>
            <a:r>
              <a:rPr lang="el-GR" sz="2800" dirty="0"/>
              <a:t>της υπηρεσίας </a:t>
            </a:r>
            <a:r>
              <a:rPr lang="en-US" sz="2800" dirty="0" smtClean="0"/>
              <a:t>NAT</a:t>
            </a:r>
            <a:r>
              <a:rPr lang="el-GR" sz="2800" dirty="0" smtClean="0"/>
              <a:t> στον δρομολογητή του διαδικτύου  και παραμετροποίηση των </a:t>
            </a:r>
            <a:r>
              <a:rPr lang="el-GR" sz="2800" dirty="0" err="1" smtClean="0"/>
              <a:t>PCs</a:t>
            </a:r>
            <a:r>
              <a:rPr lang="el-GR" sz="2800" dirty="0" smtClean="0"/>
              <a:t>  για αξιοποίηση της υπηρεσίας</a:t>
            </a:r>
          </a:p>
          <a:p>
            <a:pPr marL="0" indent="0">
              <a:buNone/>
            </a:pPr>
            <a:r>
              <a:rPr lang="el-GR" sz="2900" dirty="0" smtClean="0"/>
              <a:t>ΣΤ.  </a:t>
            </a:r>
            <a:r>
              <a:rPr lang="el-GR" sz="2900" dirty="0"/>
              <a:t>Διαμόρφωση των υπηρεσιών  DNS</a:t>
            </a:r>
            <a:r>
              <a:rPr lang="de-CH" sz="2900" dirty="0"/>
              <a:t> &amp; </a:t>
            </a:r>
            <a:r>
              <a:rPr lang="en-US" sz="2900" dirty="0"/>
              <a:t>WEB</a:t>
            </a:r>
            <a:r>
              <a:rPr lang="el-GR" sz="2900" dirty="0"/>
              <a:t>, στους εξυπηρετητές του διαδικτύου </a:t>
            </a:r>
          </a:p>
          <a:p>
            <a:pPr marL="0" indent="0">
              <a:buNone/>
            </a:pPr>
            <a:r>
              <a:rPr lang="el-GR" sz="2900" dirty="0" smtClean="0"/>
              <a:t>Ζ. </a:t>
            </a:r>
            <a:r>
              <a:rPr lang="el-GR" sz="2900" dirty="0"/>
              <a:t>Έλεγχος της λειτουργικότητας του διαδικτύου (</a:t>
            </a:r>
            <a:r>
              <a:rPr lang="en-US" sz="2900" dirty="0"/>
              <a:t>L</a:t>
            </a:r>
            <a:r>
              <a:rPr lang="el-GR" sz="2900" dirty="0"/>
              <a:t>3)</a:t>
            </a:r>
            <a:r>
              <a:rPr lang="de-CH" sz="2900" dirty="0"/>
              <a:t> &amp; </a:t>
            </a:r>
            <a:r>
              <a:rPr lang="el-GR" sz="2900" dirty="0"/>
              <a:t>των υπηρεσιών </a:t>
            </a:r>
          </a:p>
          <a:p>
            <a:pPr marL="0" indent="0">
              <a:buNone/>
            </a:pPr>
            <a:endParaRPr lang="el-GR" sz="3600" dirty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221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Υπηρεσία </a:t>
            </a:r>
            <a:r>
              <a:rPr lang="en-US" dirty="0"/>
              <a:t>NAT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2600" b="1" dirty="0" smtClean="0"/>
              <a:t>ΝΑΤ</a:t>
            </a:r>
            <a:r>
              <a:rPr lang="de-CH" sz="2600" b="1" dirty="0" smtClean="0"/>
              <a:t> – Network </a:t>
            </a:r>
            <a:r>
              <a:rPr lang="de-CH" sz="2600" b="1" dirty="0" err="1" smtClean="0"/>
              <a:t>Address</a:t>
            </a:r>
            <a:r>
              <a:rPr lang="de-CH" sz="2600" b="1" dirty="0" smtClean="0"/>
              <a:t> Translation</a:t>
            </a:r>
          </a:p>
          <a:p>
            <a:r>
              <a:rPr lang="el-GR" sz="2400" b="1" dirty="0"/>
              <a:t>ποιες ανάγκες εξυπηρετεί: </a:t>
            </a:r>
            <a:r>
              <a:rPr lang="el-GR" sz="2400" dirty="0" smtClean="0"/>
              <a:t>την </a:t>
            </a:r>
            <a:r>
              <a:rPr lang="el-GR" sz="2400" dirty="0"/>
              <a:t>εξοικονόμηση των ΙΡ </a:t>
            </a:r>
            <a:r>
              <a:rPr lang="el-GR" sz="2400" dirty="0" smtClean="0"/>
              <a:t>διευθύνσεων</a:t>
            </a:r>
            <a:r>
              <a:rPr lang="de-CH" sz="2400" dirty="0" smtClean="0"/>
              <a:t> (</a:t>
            </a:r>
            <a:r>
              <a:rPr lang="el-GR" sz="2400" dirty="0" smtClean="0"/>
              <a:t>και όχι μόνον). </a:t>
            </a:r>
            <a:endParaRPr lang="de-CH" sz="2400" dirty="0" smtClean="0"/>
          </a:p>
          <a:p>
            <a:r>
              <a:rPr lang="el-GR" sz="2400" b="1" dirty="0"/>
              <a:t>π</a:t>
            </a:r>
            <a:r>
              <a:rPr lang="el-GR" sz="2400" b="1" dirty="0" smtClean="0"/>
              <a:t>οια η βασική της λειτουργία: </a:t>
            </a:r>
            <a:r>
              <a:rPr lang="el-GR" sz="2400" dirty="0" smtClean="0"/>
              <a:t>Η </a:t>
            </a:r>
            <a:r>
              <a:rPr lang="el-GR" sz="2400" dirty="0"/>
              <a:t>υπηρεσία ΝΑΤ δίνει τη δυνατότητα της μετάφρασης </a:t>
            </a:r>
            <a:r>
              <a:rPr lang="el-GR" sz="2400" b="1" dirty="0"/>
              <a:t>ιδιωτικών</a:t>
            </a:r>
            <a:r>
              <a:rPr lang="el-GR" sz="2400" dirty="0"/>
              <a:t> </a:t>
            </a:r>
            <a:r>
              <a:rPr lang="el-GR" sz="2400" dirty="0" smtClean="0"/>
              <a:t>(</a:t>
            </a:r>
            <a:r>
              <a:rPr lang="de-CH" sz="2400" dirty="0"/>
              <a:t>p</a:t>
            </a:r>
            <a:r>
              <a:rPr lang="en-US" sz="2400" dirty="0" err="1"/>
              <a:t>rivate</a:t>
            </a:r>
            <a:r>
              <a:rPr lang="en-US" sz="2400" dirty="0"/>
              <a:t>) </a:t>
            </a:r>
            <a:r>
              <a:rPr lang="el-GR" sz="2400" dirty="0"/>
              <a:t>ΙΡ διευθύνσεων τοπικού δικτύου σε </a:t>
            </a:r>
            <a:r>
              <a:rPr lang="el-GR" sz="2400" b="1" dirty="0"/>
              <a:t>πραγματικές</a:t>
            </a:r>
            <a:r>
              <a:rPr lang="el-GR" sz="2400" dirty="0"/>
              <a:t> </a:t>
            </a:r>
            <a:r>
              <a:rPr lang="el-GR" sz="2400" dirty="0" smtClean="0"/>
              <a:t>(</a:t>
            </a:r>
            <a:r>
              <a:rPr lang="en-US" sz="2400" dirty="0"/>
              <a:t>global</a:t>
            </a:r>
            <a:r>
              <a:rPr lang="el-GR" sz="2400" dirty="0"/>
              <a:t>) ΙΡ διευθύνσεις του Διαδικτύου. </a:t>
            </a:r>
          </a:p>
          <a:p>
            <a:r>
              <a:rPr lang="el-GR" sz="2400" b="1" dirty="0" smtClean="0"/>
              <a:t>Ιδιωτικές </a:t>
            </a:r>
            <a:r>
              <a:rPr lang="de-CH" sz="2400" dirty="0" smtClean="0"/>
              <a:t>(</a:t>
            </a:r>
            <a:r>
              <a:rPr lang="el-GR" sz="2400" dirty="0" smtClean="0"/>
              <a:t>μη μοναδικές </a:t>
            </a:r>
            <a:r>
              <a:rPr lang="de-CH" sz="2400" dirty="0" smtClean="0"/>
              <a:t>IP </a:t>
            </a:r>
            <a:r>
              <a:rPr lang="el-GR" sz="2400" dirty="0" smtClean="0"/>
              <a:t>διευθύνσεις) &amp; </a:t>
            </a:r>
            <a:r>
              <a:rPr lang="el-GR" sz="2400" b="1" dirty="0" smtClean="0"/>
              <a:t>πραγματικές </a:t>
            </a:r>
            <a:r>
              <a:rPr lang="el-GR" sz="2400" dirty="0" smtClean="0"/>
              <a:t>(μοναδικές </a:t>
            </a:r>
            <a:r>
              <a:rPr lang="de-CH" sz="2400" dirty="0" smtClean="0"/>
              <a:t>IP</a:t>
            </a:r>
            <a:r>
              <a:rPr lang="el-GR" sz="2400" b="1" dirty="0" smtClean="0"/>
              <a:t> </a:t>
            </a:r>
            <a:r>
              <a:rPr lang="el-GR" sz="2400" dirty="0"/>
              <a:t>διευθύνσεις</a:t>
            </a:r>
            <a:r>
              <a:rPr lang="el-GR" sz="2400" dirty="0" smtClean="0"/>
              <a:t>): </a:t>
            </a:r>
            <a:r>
              <a:rPr lang="el-GR" sz="2400" dirty="0"/>
              <a:t>Οι ιδιωτικές ΙΡ διευθύνσεις </a:t>
            </a:r>
            <a:r>
              <a:rPr lang="el-GR" sz="2400" dirty="0" smtClean="0"/>
              <a:t>μπορούν να χρησιμοποιούνται ταυτόχρονα σε δίκτυα οργανισμών αλλά δεν </a:t>
            </a:r>
            <a:r>
              <a:rPr lang="el-GR" sz="2400" dirty="0"/>
              <a:t>δρομολογούνται στο </a:t>
            </a:r>
            <a:r>
              <a:rPr lang="el-GR" sz="2400" dirty="0" smtClean="0"/>
              <a:t>Διαδίκτυο (</a:t>
            </a:r>
            <a:r>
              <a:rPr lang="de-CH" sz="2400" dirty="0" smtClean="0"/>
              <a:t>Internet).</a:t>
            </a:r>
            <a:r>
              <a:rPr lang="el-GR" sz="2400" dirty="0" smtClean="0"/>
              <a:t> </a:t>
            </a:r>
            <a:endParaRPr lang="de-CH" sz="2400" b="1" dirty="0" smtClean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1140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1482</TotalTime>
  <Words>1909</Words>
  <Application>Microsoft Office PowerPoint</Application>
  <PresentationFormat>Προβολή στην οθόνη (4:3)</PresentationFormat>
  <Paragraphs>222</Paragraphs>
  <Slides>27</Slides>
  <Notes>12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3</vt:i4>
      </vt:variant>
      <vt:variant>
        <vt:lpstr>Τίτλοι διαφανειών</vt:lpstr>
      </vt:variant>
      <vt:variant>
        <vt:i4>27</vt:i4>
      </vt:variant>
    </vt:vector>
  </HeadingPairs>
  <TitlesOfParts>
    <vt:vector size="34" baseType="lpstr">
      <vt:lpstr>Arial</vt:lpstr>
      <vt:lpstr>Calibri</vt:lpstr>
      <vt:lpstr>Times New Roman</vt:lpstr>
      <vt:lpstr>Wingdings</vt:lpstr>
      <vt:lpstr>Θέμα του Office</vt:lpstr>
      <vt:lpstr>OC_template_updated</vt:lpstr>
      <vt:lpstr>1_OC_template_updated</vt:lpstr>
      <vt:lpstr>Δίκτυα Υπολογιστών ΙΙ (Ε)</vt:lpstr>
      <vt:lpstr>Υπηρεσία NAT</vt:lpstr>
      <vt:lpstr>Υπηρεσία NAT</vt:lpstr>
      <vt:lpstr>Υπηρεσία NAT</vt:lpstr>
      <vt:lpstr>Υπηρεσία NAT</vt:lpstr>
      <vt:lpstr>Υπηρεσία NAT</vt:lpstr>
      <vt:lpstr>Υπηρεσία NAT</vt:lpstr>
      <vt:lpstr>Υπηρεσία NAT</vt:lpstr>
      <vt:lpstr>Υπηρεσία NAT</vt:lpstr>
      <vt:lpstr>Υπηρεσία NAT</vt:lpstr>
      <vt:lpstr>Υπηρεσία NAT</vt:lpstr>
      <vt:lpstr>Υπηρεσία NAT</vt:lpstr>
      <vt:lpstr>Υπηρεσία NAT</vt:lpstr>
      <vt:lpstr>Υπηρεσία NAT</vt:lpstr>
      <vt:lpstr>Υπηρεσία NAT</vt:lpstr>
      <vt:lpstr>Υπηρεσία NAT</vt:lpstr>
      <vt:lpstr>Υπηρεσία NAT</vt:lpstr>
      <vt:lpstr>Υπηρεσία NAT</vt:lpstr>
      <vt:lpstr>Υπηρεσία NAT</vt:lpstr>
      <vt:lpstr>Υπηρεσία NAT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4η εργαστηριακή άσκηση</dc:title>
  <dc:creator>opencourses</dc:creator>
  <cp:lastModifiedBy>opencourses</cp:lastModifiedBy>
  <cp:revision>81</cp:revision>
  <dcterms:created xsi:type="dcterms:W3CDTF">2015-04-02T08:44:45Z</dcterms:created>
  <dcterms:modified xsi:type="dcterms:W3CDTF">2016-06-27T23:24:42Z</dcterms:modified>
</cp:coreProperties>
</file>