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2"/>
  </p:notesMasterIdLst>
  <p:handoutMasterIdLst>
    <p:handoutMasterId r:id="rId23"/>
  </p:handoutMasterIdLst>
  <p:sldIdLst>
    <p:sldId id="256" r:id="rId4"/>
    <p:sldId id="271" r:id="rId5"/>
    <p:sldId id="275" r:id="rId6"/>
    <p:sldId id="272" r:id="rId7"/>
    <p:sldId id="276" r:id="rId8"/>
    <p:sldId id="277" r:id="rId9"/>
    <p:sldId id="273" r:id="rId10"/>
    <p:sldId id="278" r:id="rId11"/>
    <p:sldId id="279" r:id="rId12"/>
    <p:sldId id="274" r:id="rId13"/>
    <p:sldId id="280" r:id="rId14"/>
    <p:sldId id="257" r:id="rId15"/>
    <p:sldId id="262" r:id="rId16"/>
    <p:sldId id="264" r:id="rId17"/>
    <p:sldId id="269" r:id="rId18"/>
    <p:sldId id="270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4660"/>
  </p:normalViewPr>
  <p:slideViewPr>
    <p:cSldViewPr>
      <p:cViewPr>
        <p:scale>
          <a:sx n="114" d="100"/>
          <a:sy n="114" d="100"/>
        </p:scale>
        <p:origin x="-17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71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42C696-9D97-4513-984B-5A746F638433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71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42C696-9D97-4513-984B-5A746F638433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iuc.edu/chem103/aluminum/aldissolve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γαλακτώματος καθαρισμού για όλα τα δέρματα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</a:t>
            </a:r>
            <a:r>
              <a:rPr lang="el-GR" sz="2200" dirty="0" smtClean="0"/>
              <a:t>Φωτεινή Μέλλου, </a:t>
            </a:r>
            <a:r>
              <a:rPr lang="el-GR" sz="2200" dirty="0"/>
              <a:t>Μ</a:t>
            </a:r>
            <a:r>
              <a:rPr lang="en-US" sz="2200" dirty="0" smtClean="0"/>
              <a:t>sc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Εργαστηριακός Συνεργάτης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sz="2200" b="1" dirty="0" smtClean="0"/>
              <a:t>Υδατική φάση ΙΙ  </a:t>
            </a:r>
            <a:r>
              <a:rPr lang="el-GR" sz="2200" dirty="0"/>
              <a:t>στον ηλεκτρικό </a:t>
            </a:r>
            <a:r>
              <a:rPr lang="el-GR" sz="2200" dirty="0" smtClean="0"/>
              <a:t>αναδευτήρα.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sz="2200" dirty="0" smtClean="0"/>
              <a:t>Μεταφορά </a:t>
            </a:r>
            <a:r>
              <a:rPr lang="el-GR" sz="2200" dirty="0"/>
              <a:t>της  </a:t>
            </a:r>
            <a:r>
              <a:rPr lang="el-GR" altLang="el-GR" sz="2200" b="1" dirty="0"/>
              <a:t>ΛΙΠΑΡΗΣ στην </a:t>
            </a:r>
            <a:r>
              <a:rPr lang="el-GR" sz="2200" b="1" dirty="0" smtClean="0"/>
              <a:t>υδατικ</a:t>
            </a:r>
            <a:r>
              <a:rPr lang="el-GR" sz="2200" b="1" dirty="0"/>
              <a:t>ή</a:t>
            </a:r>
            <a:r>
              <a:rPr lang="el-GR" sz="2200" b="1" dirty="0" smtClean="0"/>
              <a:t> φάση </a:t>
            </a:r>
            <a:r>
              <a:rPr lang="el-GR" sz="2200" b="1" dirty="0" smtClean="0"/>
              <a:t>ΙΙ</a:t>
            </a:r>
            <a:r>
              <a:rPr lang="el-GR" sz="2200" dirty="0" smtClean="0"/>
              <a:t> </a:t>
            </a:r>
            <a:r>
              <a:rPr lang="el-GR" sz="2200" dirty="0"/>
              <a:t>(σιγά σιγά &amp; με συνεχή ανάδευση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900"/>
              </a:spcBef>
              <a:defRPr/>
            </a:pPr>
            <a:r>
              <a:rPr lang="el-GR" sz="2200" b="1" dirty="0" smtClean="0"/>
              <a:t>Ψύξη στο περιβάλλον</a:t>
            </a:r>
            <a:r>
              <a:rPr lang="el-GR" sz="2200" dirty="0" smtClean="0"/>
              <a:t>, </a:t>
            </a:r>
            <a:r>
              <a:rPr lang="el-GR" sz="2200" dirty="0"/>
              <a:t>ανάδευση (ηλεκτρικός αναδευτήρας), </a:t>
            </a:r>
            <a:r>
              <a:rPr lang="en-US" sz="2200" dirty="0"/>
              <a:t>4</a:t>
            </a:r>
            <a:r>
              <a:rPr lang="el-GR" sz="2200" dirty="0"/>
              <a:t>5</a:t>
            </a:r>
            <a:r>
              <a:rPr lang="el-GR" sz="2200" baseline="30000" dirty="0"/>
              <a:t>ο</a:t>
            </a:r>
            <a:r>
              <a:rPr lang="en-US" sz="2200" dirty="0" smtClean="0"/>
              <a:t>C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sz="2200" dirty="0"/>
              <a:t>Προσθήκη</a:t>
            </a:r>
            <a:r>
              <a:rPr lang="en-US" sz="2200" dirty="0"/>
              <a:t>:</a:t>
            </a:r>
            <a:endParaRPr lang="el-GR" sz="2200" dirty="0"/>
          </a:p>
          <a:p>
            <a:pPr lvl="1">
              <a:lnSpc>
                <a:spcPct val="110000"/>
              </a:lnSpc>
              <a:spcBef>
                <a:spcPts val="900"/>
              </a:spcBef>
              <a:defRPr/>
            </a:pPr>
            <a:r>
              <a:rPr lang="el-GR" sz="2200" dirty="0" smtClean="0"/>
              <a:t>Υδατική φάση Ι,</a:t>
            </a:r>
            <a:endParaRPr lang="el-GR" sz="2200" dirty="0"/>
          </a:p>
          <a:p>
            <a:pPr lvl="1">
              <a:lnSpc>
                <a:spcPct val="110000"/>
              </a:lnSpc>
              <a:spcBef>
                <a:spcPts val="900"/>
              </a:spcBef>
              <a:defRPr/>
            </a:pPr>
            <a:r>
              <a:rPr lang="en-US" sz="2200" dirty="0" smtClean="0"/>
              <a:t>Perfume</a:t>
            </a:r>
            <a:r>
              <a:rPr lang="el-GR" sz="2200" dirty="0" smtClean="0"/>
              <a:t>.</a:t>
            </a:r>
          </a:p>
          <a:p>
            <a:pPr>
              <a:lnSpc>
                <a:spcPct val="110000"/>
              </a:lnSpc>
              <a:spcBef>
                <a:spcPts val="900"/>
              </a:spcBef>
              <a:defRPr/>
            </a:pPr>
            <a:r>
              <a:rPr lang="el-GR" sz="2200" dirty="0" smtClean="0"/>
              <a:t>Ανάδευση</a:t>
            </a:r>
            <a:r>
              <a:rPr lang="el-GR" sz="2200" dirty="0"/>
              <a:t>, </a:t>
            </a:r>
            <a:r>
              <a:rPr lang="en-US" sz="2200" dirty="0"/>
              <a:t>4</a:t>
            </a:r>
            <a:r>
              <a:rPr lang="el-GR" sz="2200" dirty="0"/>
              <a:t>0</a:t>
            </a:r>
            <a:r>
              <a:rPr lang="el-GR" sz="2200" baseline="30000" dirty="0"/>
              <a:t>ο</a:t>
            </a:r>
            <a:r>
              <a:rPr lang="en-US" sz="2200" dirty="0" smtClean="0"/>
              <a:t>C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900"/>
              </a:spcBef>
              <a:defRPr/>
            </a:pPr>
            <a:r>
              <a:rPr lang="el-GR" altLang="el-GR" sz="2200" b="1" dirty="0" smtClean="0"/>
              <a:t>Εξαγωγή</a:t>
            </a:r>
            <a:r>
              <a:rPr lang="el-GR" altLang="el-GR" sz="2200" dirty="0" smtClean="0"/>
              <a:t> </a:t>
            </a:r>
            <a:r>
              <a:rPr lang="el-GR" sz="2200" dirty="0"/>
              <a:t>ηλεκτρικού </a:t>
            </a:r>
            <a:r>
              <a:rPr lang="el-GR" sz="2200" dirty="0" smtClean="0"/>
              <a:t>αναδευτήρα</a:t>
            </a:r>
            <a:r>
              <a:rPr lang="en-US" sz="2200" dirty="0" smtClean="0"/>
              <a:t>.</a:t>
            </a:r>
            <a:endParaRPr lang="el-GR" sz="2200" b="1" dirty="0"/>
          </a:p>
          <a:p>
            <a:pPr>
              <a:lnSpc>
                <a:spcPct val="110000"/>
              </a:lnSpc>
              <a:spcBef>
                <a:spcPts val="900"/>
              </a:spcBef>
              <a:defRPr/>
            </a:pPr>
            <a:r>
              <a:rPr lang="el-GR" sz="2200" dirty="0"/>
              <a:t> </a:t>
            </a:r>
            <a:r>
              <a:rPr lang="el-GR" sz="2200" b="1" dirty="0" smtClean="0"/>
              <a:t>Ψυχρό υδατόλουτρο</a:t>
            </a:r>
            <a:r>
              <a:rPr lang="el-GR" sz="2200" dirty="0" smtClean="0"/>
              <a:t>, </a:t>
            </a:r>
            <a:r>
              <a:rPr lang="el-GR" sz="2200" dirty="0"/>
              <a:t>συνεχή ανάδευση (</a:t>
            </a:r>
            <a:r>
              <a:rPr lang="el-GR" altLang="el-GR" sz="2200" dirty="0"/>
              <a:t>γυάλινη ράβδο)</a:t>
            </a:r>
            <a:r>
              <a:rPr lang="el-GR" sz="2200" i="1" dirty="0"/>
              <a:t>, </a:t>
            </a:r>
            <a:r>
              <a:rPr lang="el-GR" sz="2200" dirty="0"/>
              <a:t>2</a:t>
            </a:r>
            <a:r>
              <a:rPr lang="el-GR" altLang="el-GR" sz="2200" dirty="0"/>
              <a:t>5</a:t>
            </a:r>
            <a:r>
              <a:rPr lang="el-GR" sz="2200" baseline="30000" dirty="0"/>
              <a:t>ο</a:t>
            </a:r>
            <a:r>
              <a:rPr lang="en-US" sz="2200" dirty="0" smtClean="0"/>
              <a:t>C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43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12 - Ομάδα"/>
          <p:cNvGrpSpPr>
            <a:grpSpLocks/>
          </p:cNvGrpSpPr>
          <p:nvPr/>
        </p:nvGrpSpPr>
        <p:grpSpPr bwMode="auto">
          <a:xfrm>
            <a:off x="6121166" y="3139819"/>
            <a:ext cx="1368152" cy="2881469"/>
            <a:chOff x="7641999" y="3679489"/>
            <a:chExt cx="1029523" cy="2341799"/>
          </a:xfrm>
        </p:grpSpPr>
        <p:pic>
          <p:nvPicPr>
            <p:cNvPr id="512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3679489"/>
              <a:ext cx="938783" cy="234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5085184"/>
              <a:ext cx="544785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9 - Ορθογώνιο"/>
            <p:cNvSpPr>
              <a:spLocks noChangeArrowheads="1"/>
            </p:cNvSpPr>
            <p:nvPr/>
          </p:nvSpPr>
          <p:spPr bwMode="auto">
            <a:xfrm>
              <a:off x="7641999" y="4326195"/>
              <a:ext cx="10295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l-GR" sz="1200" b="1" dirty="0"/>
                <a:t>cleansing milk</a:t>
              </a:r>
              <a:endParaRPr lang="el-GR" altLang="el-GR" sz="1200" b="1" dirty="0"/>
            </a:p>
            <a:p>
              <a:pPr algn="ctr" eaLnBrk="1" hangingPunct="1"/>
              <a:r>
                <a:rPr lang="en-US" altLang="el-GR" sz="1200" b="1" dirty="0"/>
                <a:t> for all skins</a:t>
              </a:r>
              <a:endParaRPr lang="el-GR" altLang="el-GR" sz="12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Υπολογισμός απώλειας ύδατος</a:t>
            </a:r>
          </a:p>
          <a:p>
            <a:pPr marL="900113" indent="-369888">
              <a:buFont typeface="Courier New" pitchFamily="49" charset="0"/>
              <a:buChar char="o"/>
            </a:pPr>
            <a:r>
              <a:rPr lang="el-GR" dirty="0" smtClean="0"/>
              <a:t>Προσθήκη στο τέλος της παρασκευαστικής διαδικασίας</a:t>
            </a:r>
          </a:p>
          <a:p>
            <a:pPr marL="900113" indent="-369888">
              <a:buFont typeface="Courier New" pitchFamily="49" charset="0"/>
              <a:buChar char="o"/>
            </a:pPr>
            <a:r>
              <a:rPr lang="el-GR" dirty="0" smtClean="0"/>
              <a:t>Σταδιακά και συνεχή ανάδευση.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Παρασκευή γαλακτώματος καθαρισμού για όλα τα δέρματα».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Δράση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l-GR" dirty="0" smtClean="0"/>
              <a:t>Διάλυση </a:t>
            </a:r>
            <a:r>
              <a:rPr lang="el-GR" dirty="0"/>
              <a:t>λιποδιαλυτού ρύπου στην ελαιώδη </a:t>
            </a:r>
            <a:r>
              <a:rPr lang="el-GR" dirty="0" smtClean="0"/>
              <a:t>φάση.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dirty="0"/>
              <a:t>Διάλυση υδατοδιαλυτού ρύπου στην υδατική </a:t>
            </a:r>
            <a:r>
              <a:rPr lang="el-GR" dirty="0" smtClean="0"/>
              <a:t>φάση.</a:t>
            </a:r>
            <a:endParaRPr lang="el-GR" dirty="0"/>
          </a:p>
          <a:p>
            <a:pPr>
              <a:defRPr/>
            </a:pPr>
            <a:endParaRPr lang="el-GR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l-GR" sz="2200" dirty="0"/>
              <a:t>O/W </a:t>
            </a:r>
            <a:r>
              <a:rPr lang="el-GR" altLang="el-GR" sz="2200" dirty="0"/>
              <a:t> </a:t>
            </a:r>
            <a:r>
              <a:rPr lang="en-US" altLang="el-GR" sz="2200" dirty="0"/>
              <a:t>&amp; W/O </a:t>
            </a:r>
            <a:r>
              <a:rPr lang="el-GR" altLang="el-GR" sz="2200" dirty="0"/>
              <a:t>Γαλακτώματα, κρέμα &amp; λοσιόν (εύκολη </a:t>
            </a:r>
            <a:r>
              <a:rPr lang="el-GR" altLang="el-GR" sz="2200" dirty="0" smtClean="0"/>
              <a:t>εφαρμογή και </a:t>
            </a:r>
            <a:r>
              <a:rPr lang="el-GR" altLang="el-GR" sz="2200" dirty="0"/>
              <a:t>απομάκρυνση), </a:t>
            </a:r>
            <a:r>
              <a:rPr lang="el-GR" altLang="el-GR" sz="2200" dirty="0" smtClean="0"/>
              <a:t>εκπλυνόμενα.</a:t>
            </a:r>
            <a:endParaRPr lang="el-GR" altLang="el-GR" sz="2200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1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5 - Ορθογώνιο"/>
          <p:cNvSpPr>
            <a:spLocks noChangeArrowheads="1"/>
          </p:cNvSpPr>
          <p:nvPr/>
        </p:nvSpPr>
        <p:spPr bwMode="auto">
          <a:xfrm>
            <a:off x="683568" y="6237311"/>
            <a:ext cx="166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600" dirty="0">
                <a:latin typeface="+mn-lt"/>
              </a:rPr>
              <a:t>*  </a:t>
            </a:r>
            <a:r>
              <a:rPr lang="el-GR" altLang="el-GR" sz="1600" dirty="0">
                <a:latin typeface="+mn-lt"/>
              </a:rPr>
              <a:t>Ονομασία </a:t>
            </a:r>
            <a:r>
              <a:rPr lang="en-US" altLang="el-GR" sz="1600" dirty="0">
                <a:latin typeface="+mn-lt"/>
              </a:rPr>
              <a:t>INCI </a:t>
            </a:r>
            <a:endParaRPr lang="el-GR" altLang="el-GR" sz="1600" dirty="0">
              <a:latin typeface="+mn-lt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Γαλακτωματοποιητές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800"/>
              </a:spcAft>
              <a:defRPr/>
            </a:pPr>
            <a:r>
              <a:rPr lang="en-US" altLang="el-GR" b="1" dirty="0">
                <a:solidFill>
                  <a:prstClr val="black"/>
                </a:solidFill>
              </a:rPr>
              <a:t>AMERCHOL L-101 </a:t>
            </a:r>
            <a:r>
              <a:rPr lang="en-US" altLang="el-GR" dirty="0">
                <a:solidFill>
                  <a:prstClr val="black"/>
                </a:solidFill>
              </a:rPr>
              <a:t>(</a:t>
            </a:r>
            <a:r>
              <a:rPr lang="en-US" altLang="el-GR" i="1" dirty="0">
                <a:solidFill>
                  <a:prstClr val="black"/>
                </a:solidFill>
              </a:rPr>
              <a:t>paraffinum liquidum &amp; lanolin alcohol</a:t>
            </a:r>
            <a:r>
              <a:rPr lang="en-US" altLang="el-GR" dirty="0" smtClean="0">
                <a:solidFill>
                  <a:prstClr val="black"/>
                </a:solidFill>
              </a:rPr>
              <a:t>)*</a:t>
            </a:r>
            <a:r>
              <a:rPr lang="el-GR" altLang="el-GR" dirty="0" smtClean="0">
                <a:solidFill>
                  <a:prstClr val="black"/>
                </a:solidFill>
              </a:rPr>
              <a:t> σταθεροποιητής </a:t>
            </a:r>
            <a:r>
              <a:rPr lang="el-GR" altLang="el-GR" dirty="0">
                <a:solidFill>
                  <a:prstClr val="black"/>
                </a:solidFill>
              </a:rPr>
              <a:t>σε </a:t>
            </a:r>
            <a:r>
              <a:rPr lang="en-US" altLang="el-GR" dirty="0">
                <a:solidFill>
                  <a:prstClr val="black"/>
                </a:solidFill>
              </a:rPr>
              <a:t>O/W </a:t>
            </a:r>
            <a:r>
              <a:rPr lang="el-GR" altLang="el-GR" dirty="0">
                <a:solidFill>
                  <a:prstClr val="black"/>
                </a:solidFill>
              </a:rPr>
              <a:t>γαλακτώματα </a:t>
            </a:r>
            <a:r>
              <a:rPr lang="el-GR" altLang="el-GR" dirty="0" smtClean="0">
                <a:solidFill>
                  <a:prstClr val="black"/>
                </a:solidFill>
              </a:rPr>
              <a:t>μαλακτικές </a:t>
            </a:r>
            <a:r>
              <a:rPr lang="el-GR" altLang="el-GR" dirty="0">
                <a:solidFill>
                  <a:prstClr val="black"/>
                </a:solidFill>
              </a:rPr>
              <a:t>ιδιότητες, βελούδινη, ελάχιστα λιπαρή αίσθηση, όχι </a:t>
            </a:r>
            <a:r>
              <a:rPr lang="el-GR" altLang="el-GR" dirty="0" smtClean="0">
                <a:solidFill>
                  <a:prstClr val="black"/>
                </a:solidFill>
              </a:rPr>
              <a:t>ερεθισμούς.</a:t>
            </a:r>
            <a:endParaRPr lang="el-GR" altLang="el-GR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SABOWAX FL</a:t>
            </a:r>
            <a:r>
              <a:rPr lang="el-GR" b="1" dirty="0">
                <a:solidFill>
                  <a:prstClr val="black"/>
                </a:solidFill>
              </a:rPr>
              <a:t>65 </a:t>
            </a:r>
            <a:r>
              <a:rPr lang="el-GR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glyceryl</a:t>
            </a:r>
            <a:r>
              <a:rPr lang="el-GR" i="1" dirty="0">
                <a:solidFill>
                  <a:prstClr val="black"/>
                </a:solidFill>
              </a:rPr>
              <a:t>  </a:t>
            </a:r>
            <a:r>
              <a:rPr lang="en-US" i="1" dirty="0">
                <a:solidFill>
                  <a:prstClr val="black"/>
                </a:solidFill>
              </a:rPr>
              <a:t>stearate</a:t>
            </a:r>
            <a:r>
              <a:rPr lang="el-GR" i="1" dirty="0">
                <a:solidFill>
                  <a:prstClr val="black"/>
                </a:solidFill>
              </a:rPr>
              <a:t> &amp; </a:t>
            </a:r>
            <a:r>
              <a:rPr lang="en-US" i="1" dirty="0">
                <a:solidFill>
                  <a:prstClr val="black"/>
                </a:solidFill>
              </a:rPr>
              <a:t>PEG</a:t>
            </a:r>
            <a:r>
              <a:rPr lang="el-GR" i="1" dirty="0">
                <a:solidFill>
                  <a:prstClr val="black"/>
                </a:solidFill>
              </a:rPr>
              <a:t> -100 </a:t>
            </a:r>
            <a:r>
              <a:rPr lang="en-US" i="1" dirty="0">
                <a:solidFill>
                  <a:prstClr val="black"/>
                </a:solidFill>
              </a:rPr>
              <a:t>stearate</a:t>
            </a:r>
            <a:r>
              <a:rPr lang="el-GR" dirty="0">
                <a:solidFill>
                  <a:prstClr val="black"/>
                </a:solidFill>
              </a:rPr>
              <a:t>) </a:t>
            </a:r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el-GR" dirty="0">
                <a:solidFill>
                  <a:prstClr val="black"/>
                </a:solidFill>
              </a:rPr>
              <a:t>/</a:t>
            </a:r>
            <a:r>
              <a:rPr lang="en-US" dirty="0">
                <a:solidFill>
                  <a:prstClr val="black"/>
                </a:solidFill>
              </a:rPr>
              <a:t>W</a:t>
            </a:r>
            <a:r>
              <a:rPr lang="el-GR" dirty="0">
                <a:solidFill>
                  <a:prstClr val="black"/>
                </a:solidFill>
              </a:rPr>
              <a:t>  </a:t>
            </a:r>
            <a:r>
              <a:rPr lang="el-GR" dirty="0" smtClean="0">
                <a:solidFill>
                  <a:prstClr val="black"/>
                </a:solidFill>
              </a:rPr>
              <a:t>μη </a:t>
            </a:r>
            <a:r>
              <a:rPr lang="el-GR" dirty="0">
                <a:solidFill>
                  <a:prstClr val="black"/>
                </a:solidFill>
              </a:rPr>
              <a:t>ιονικός </a:t>
            </a:r>
            <a:r>
              <a:rPr lang="el-GR" dirty="0" smtClean="0">
                <a:solidFill>
                  <a:prstClr val="black"/>
                </a:solidFill>
              </a:rPr>
              <a:t>γαλακτωματοποιητής.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11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Δεξιό άγκιστρο"/>
          <p:cNvSpPr/>
          <p:nvPr/>
        </p:nvSpPr>
        <p:spPr>
          <a:xfrm rot="5400000">
            <a:off x="4319525" y="585131"/>
            <a:ext cx="684783" cy="60844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3077" name="7 - Ορθογώνιο"/>
          <p:cNvSpPr>
            <a:spLocks noChangeArrowheads="1"/>
          </p:cNvSpPr>
          <p:nvPr/>
        </p:nvSpPr>
        <p:spPr bwMode="auto">
          <a:xfrm>
            <a:off x="2051720" y="4149080"/>
            <a:ext cx="4968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dirty="0">
                <a:latin typeface="+mn-lt"/>
              </a:rPr>
              <a:t>σύστημα συντήρησης σταθερό εναντίον όλων των μικροοργανισμών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Συντηρητικά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2448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l-GR" b="1" dirty="0"/>
              <a:t>PROPYL PARABEN</a:t>
            </a:r>
            <a:r>
              <a:rPr lang="el-GR" altLang="el-GR" b="1" dirty="0"/>
              <a:t>, </a:t>
            </a:r>
            <a:r>
              <a:rPr lang="en-US" altLang="el-GR" b="1" dirty="0"/>
              <a:t>METHYL </a:t>
            </a:r>
            <a:r>
              <a:rPr lang="en-US" altLang="el-GR" b="1" dirty="0" smtClean="0"/>
              <a:t>PARABEN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αντιμικροβιακά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n-US" altLang="el-GR" b="1" dirty="0"/>
              <a:t>GERMALL 115 </a:t>
            </a:r>
            <a:r>
              <a:rPr lang="en-US" altLang="el-GR" dirty="0"/>
              <a:t>(</a:t>
            </a:r>
            <a:r>
              <a:rPr lang="en-US" altLang="el-GR" i="1" dirty="0"/>
              <a:t>imidazolidinyl urea</a:t>
            </a:r>
            <a:r>
              <a:rPr lang="en-US" altLang="el-GR" dirty="0"/>
              <a:t>)</a:t>
            </a:r>
            <a:r>
              <a:rPr lang="el-GR" altLang="el-GR" dirty="0"/>
              <a:t> + </a:t>
            </a:r>
            <a:r>
              <a:rPr lang="el-GR" altLang="el-GR" dirty="0" smtClean="0"/>
              <a:t>και </a:t>
            </a:r>
            <a:r>
              <a:rPr lang="el-GR" altLang="el-GR" dirty="0"/>
              <a:t>- κατά </a:t>
            </a:r>
            <a:r>
              <a:rPr lang="en-US" altLang="el-GR" dirty="0"/>
              <a:t>Gram </a:t>
            </a:r>
            <a:r>
              <a:rPr lang="el-GR" altLang="el-GR" dirty="0"/>
              <a:t>βακτηρίων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l-GR" altLang="el-GR" dirty="0" smtClean="0"/>
              <a:t>Θ&gt;80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</a:t>
            </a:r>
            <a:r>
              <a:rPr lang="en-US" altLang="el-GR" dirty="0" smtClean="0"/>
              <a:t>C→</a:t>
            </a:r>
            <a:r>
              <a:rPr lang="el-GR" altLang="el-GR" dirty="0" smtClean="0"/>
              <a:t>φορμαλδεΰδη</a:t>
            </a:r>
            <a:r>
              <a:rPr lang="en-US" altLang="el-GR" dirty="0" smtClean="0"/>
              <a:t>.</a:t>
            </a:r>
            <a:r>
              <a:rPr lang="el-GR" altLang="el-GR" dirty="0" smtClean="0"/>
              <a:t> 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53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προϊόντα καθαρισμού προσώπου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</a:t>
            </a:r>
            <a:r>
              <a:rPr lang="el-GR" sz="3000" b="0" dirty="0"/>
              <a:t>για όλα τα δέρματα</a:t>
            </a:r>
            <a:r>
              <a:rPr lang="el-GR" sz="3000" b="0" dirty="0" smtClean="0"/>
              <a:t>) 1/2</a:t>
            </a:r>
            <a:endParaRPr lang="el-GR" sz="30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32859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altLang="el-GR" b="1" dirty="0"/>
              <a:t>Octyldodecanol </a:t>
            </a:r>
            <a:r>
              <a:rPr lang="el-GR" altLang="el-GR" dirty="0" smtClean="0"/>
              <a:t>μαλακτικό</a:t>
            </a:r>
            <a:r>
              <a:rPr lang="el-GR" altLang="el-GR" dirty="0"/>
              <a:t>, λιπαντικό</a:t>
            </a:r>
            <a:r>
              <a:rPr lang="en-US" altLang="el-GR" dirty="0"/>
              <a:t>, </a:t>
            </a:r>
            <a:r>
              <a:rPr lang="el-GR" altLang="el-GR" dirty="0"/>
              <a:t>βελτιώνει την ικανότητα απλώματος, πορώδες</a:t>
            </a:r>
            <a:r>
              <a:rPr lang="en-US" altLang="el-GR" dirty="0"/>
              <a:t> </a:t>
            </a:r>
            <a:r>
              <a:rPr lang="el-GR" altLang="el-GR" dirty="0" smtClean="0"/>
              <a:t>υμένιο (αναπνοή </a:t>
            </a:r>
            <a:r>
              <a:rPr lang="el-GR" altLang="el-GR" dirty="0"/>
              <a:t>&amp; εφίδρωση του δέρματος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altLang="el-GR" b="1" dirty="0"/>
              <a:t>Paraffinum </a:t>
            </a:r>
            <a:r>
              <a:rPr lang="en-US" altLang="el-GR" b="1" dirty="0" smtClean="0"/>
              <a:t>liquidum</a:t>
            </a:r>
            <a:r>
              <a:rPr lang="el-GR" altLang="el-GR" b="1" dirty="0" smtClean="0"/>
              <a:t> </a:t>
            </a:r>
            <a:r>
              <a:rPr lang="el-GR" altLang="el-GR" dirty="0"/>
              <a:t>λιπαντικό</a:t>
            </a:r>
            <a:r>
              <a:rPr lang="en-US" altLang="el-GR" dirty="0"/>
              <a:t>, </a:t>
            </a:r>
            <a:r>
              <a:rPr lang="el-GR" altLang="el-GR" dirty="0"/>
              <a:t>μαλακτικό</a:t>
            </a:r>
            <a:r>
              <a:rPr lang="en-US" altLang="el-GR" dirty="0"/>
              <a:t>, </a:t>
            </a:r>
            <a:r>
              <a:rPr lang="el-GR" altLang="el-GR" dirty="0"/>
              <a:t>αποφρακτικό υμένιο</a:t>
            </a:r>
            <a:r>
              <a:rPr lang="en-US" altLang="el-GR" dirty="0"/>
              <a:t> (↓ </a:t>
            </a:r>
            <a:r>
              <a:rPr lang="el-GR" altLang="el-GR" dirty="0"/>
              <a:t>απώλεια ύδατος</a:t>
            </a:r>
            <a:r>
              <a:rPr lang="en-US" altLang="el-GR" dirty="0"/>
              <a:t>→ </a:t>
            </a:r>
            <a:r>
              <a:rPr lang="el-GR" altLang="el-GR" dirty="0"/>
              <a:t>ενυδάτωση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altLang="el-GR" b="1" dirty="0"/>
              <a:t>Isopropyl Myristate</a:t>
            </a:r>
            <a:r>
              <a:rPr lang="el-GR" altLang="el-GR" b="1" dirty="0"/>
              <a:t> </a:t>
            </a:r>
            <a:r>
              <a:rPr lang="el-GR" altLang="el-GR" dirty="0" smtClean="0"/>
              <a:t>μαλακτικό</a:t>
            </a:r>
            <a:r>
              <a:rPr lang="el-GR" altLang="el-GR" dirty="0"/>
              <a:t>, λιπαντικό, μη λιπαρό υμένιο, διαδερματική απορρόφηση </a:t>
            </a:r>
            <a:r>
              <a:rPr lang="el-GR" altLang="el-GR" dirty="0" smtClean="0"/>
              <a:t>και διαλυτική </a:t>
            </a:r>
            <a:r>
              <a:rPr lang="el-GR" altLang="el-GR" dirty="0"/>
              <a:t>ικανότητα → φορέας δραστικών λιπόφιλων </a:t>
            </a:r>
            <a:r>
              <a:rPr lang="el-GR" altLang="el-GR" dirty="0" smtClean="0"/>
              <a:t>ουσιών.</a:t>
            </a:r>
            <a:endParaRPr lang="el-GR" alt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74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προϊόντα καθαρισμού προσώπου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</a:t>
            </a:r>
            <a:r>
              <a:rPr lang="el-GR" sz="3000" b="0" dirty="0"/>
              <a:t>για όλα τα δέρματα</a:t>
            </a:r>
            <a:r>
              <a:rPr lang="el-GR" sz="3000" b="0" dirty="0" smtClean="0"/>
              <a:t>) 2/2</a:t>
            </a:r>
            <a:endParaRPr lang="el-GR" sz="30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32859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altLang="el-GR" b="1" dirty="0" smtClean="0"/>
              <a:t>Triethanolamine</a:t>
            </a:r>
            <a:r>
              <a:rPr lang="el-GR" altLang="el-GR" dirty="0" smtClean="0"/>
              <a:t> + </a:t>
            </a:r>
            <a:r>
              <a:rPr lang="el-GR" altLang="el-GR" dirty="0"/>
              <a:t>λιπαρά οξέα → σάπωνες [</a:t>
            </a:r>
            <a:r>
              <a:rPr lang="en-US" altLang="el-GR" dirty="0"/>
              <a:t>O</a:t>
            </a:r>
            <a:r>
              <a:rPr lang="el-GR" altLang="el-GR" dirty="0"/>
              <a:t>/</a:t>
            </a:r>
            <a:r>
              <a:rPr lang="en-US" altLang="el-GR" dirty="0"/>
              <a:t>W</a:t>
            </a:r>
            <a:r>
              <a:rPr lang="el-GR" altLang="el-GR" dirty="0"/>
              <a:t> ανιονικοί γαλακτωματοποιητές (</a:t>
            </a:r>
            <a:r>
              <a:rPr lang="en-US" altLang="el-GR" dirty="0"/>
              <a:t>pH </a:t>
            </a:r>
            <a:r>
              <a:rPr lang="el-GR" altLang="el-GR" dirty="0"/>
              <a:t>~αλκαλικό</a:t>
            </a:r>
            <a:r>
              <a:rPr lang="el-GR" altLang="el-GR" dirty="0" smtClean="0"/>
              <a:t>)].</a:t>
            </a:r>
            <a:endParaRPr lang="el-GR" altLang="el-GR" b="1" dirty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altLang="el-GR" b="1" dirty="0"/>
              <a:t>Stearic acid</a:t>
            </a:r>
            <a:r>
              <a:rPr lang="el-GR" altLang="el-GR" b="1" dirty="0"/>
              <a:t> </a:t>
            </a:r>
            <a:r>
              <a:rPr lang="el-GR" altLang="el-GR" dirty="0" smtClean="0"/>
              <a:t>→ </a:t>
            </a:r>
            <a:r>
              <a:rPr lang="el-GR" altLang="el-GR" dirty="0"/>
              <a:t>λεπτό ματ μη κολλώδες,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</a:t>
            </a:r>
            <a:r>
              <a:rPr lang="el-GR" altLang="el-GR" dirty="0" smtClean="0"/>
              <a:t>υμένιο.</a:t>
            </a:r>
            <a:endParaRPr lang="el-GR" altLang="el-GR" dirty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altLang="el-GR" b="1" dirty="0" smtClean="0"/>
              <a:t>ΒΗΤ</a:t>
            </a:r>
            <a:r>
              <a:rPr lang="el-GR" altLang="el-GR" dirty="0" smtClean="0"/>
              <a:t> αντιοξειδωτικό.</a:t>
            </a:r>
            <a:endParaRPr lang="el-GR" altLang="el-GR" dirty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altLang="el-GR" b="1" dirty="0"/>
              <a:t>Almond oil </a:t>
            </a:r>
            <a:r>
              <a:rPr lang="el-GR" altLang="el-GR" dirty="0" smtClean="0"/>
              <a:t>μαλακτικό</a:t>
            </a:r>
            <a:r>
              <a:rPr lang="el-GR" altLang="el-GR" dirty="0"/>
              <a:t>, </a:t>
            </a:r>
            <a:r>
              <a:rPr lang="el-GR" altLang="el-GR" dirty="0" smtClean="0"/>
              <a:t>λιπαντικό.</a:t>
            </a:r>
            <a:endParaRPr lang="el-GR" altLang="el-GR" dirty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altLang="el-GR" b="1" dirty="0"/>
              <a:t>Glycerin </a:t>
            </a:r>
            <a:r>
              <a:rPr lang="el-GR" altLang="el-GR" dirty="0" smtClean="0"/>
              <a:t>υγραντικό </a:t>
            </a:r>
            <a:r>
              <a:rPr lang="el-GR" altLang="el-GR" dirty="0"/>
              <a:t>(υγροσκοπική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07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λιπαρής φάσης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>
            <a:normAutofit/>
          </a:bodyPr>
          <a:lstStyle/>
          <a:p>
            <a:pPr>
              <a:lnSpc>
                <a:spcPct val="122000"/>
              </a:lnSpc>
              <a:defRPr/>
            </a:pPr>
            <a:r>
              <a:rPr lang="el-GR" altLang="el-GR" dirty="0"/>
              <a:t>Ζύγιση σε </a:t>
            </a:r>
            <a:r>
              <a:rPr lang="el-GR" altLang="el-GR" b="1" dirty="0"/>
              <a:t>ποτήρι ζέσεως</a:t>
            </a:r>
            <a:r>
              <a:rPr lang="el-GR" altLang="el-GR" dirty="0"/>
              <a:t> 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lnSpc>
                <a:spcPct val="122000"/>
              </a:lnSpc>
              <a:defRPr/>
            </a:pPr>
            <a:r>
              <a:rPr lang="el-GR" altLang="el-GR" dirty="0"/>
              <a:t>Τοποθέτηση στο ατμόλουτρο</a:t>
            </a:r>
            <a:r>
              <a:rPr lang="en-US" altLang="el-GR" dirty="0"/>
              <a:t>, </a:t>
            </a:r>
            <a:r>
              <a:rPr lang="el-GR" altLang="el-GR" dirty="0"/>
              <a:t>75</a:t>
            </a:r>
            <a:r>
              <a:rPr lang="el-GR" altLang="el-GR" baseline="30000" dirty="0"/>
              <a:t>ο</a:t>
            </a:r>
            <a:r>
              <a:rPr lang="en-US" altLang="el-GR" dirty="0"/>
              <a:t>C</a:t>
            </a:r>
            <a:r>
              <a:rPr lang="el-GR" altLang="el-GR" dirty="0"/>
              <a:t>, ανάδευση (γυάλινη ράβδο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pPr>
              <a:lnSpc>
                <a:spcPct val="122000"/>
              </a:lnSpc>
              <a:defRPr/>
            </a:pPr>
            <a:r>
              <a:rPr lang="el-GR" altLang="el-GR" b="1" dirty="0"/>
              <a:t>ΠΡΙΝ την ανάμιξη </a:t>
            </a:r>
            <a:r>
              <a:rPr lang="el-GR" altLang="el-GR" dirty="0"/>
              <a:t>π</a:t>
            </a:r>
            <a:r>
              <a:rPr lang="el-GR" dirty="0"/>
              <a:t>ροσθήκη</a:t>
            </a:r>
            <a:r>
              <a:rPr lang="en-US" dirty="0"/>
              <a:t>:</a:t>
            </a:r>
            <a:r>
              <a:rPr lang="el-GR" altLang="el-GR" b="1" dirty="0"/>
              <a:t>  </a:t>
            </a:r>
          </a:p>
          <a:p>
            <a:pPr lvl="1">
              <a:lnSpc>
                <a:spcPct val="122000"/>
              </a:lnSpc>
              <a:defRPr/>
            </a:pPr>
            <a:r>
              <a:rPr lang="en-US" dirty="0"/>
              <a:t>Almond </a:t>
            </a:r>
            <a:r>
              <a:rPr lang="en-US" dirty="0" smtClean="0"/>
              <a:t>oil</a:t>
            </a:r>
            <a:r>
              <a:rPr lang="el-GR" dirty="0" smtClean="0"/>
              <a:t>,</a:t>
            </a:r>
            <a:endParaRPr lang="el-GR" dirty="0"/>
          </a:p>
          <a:p>
            <a:pPr lvl="1">
              <a:lnSpc>
                <a:spcPct val="122000"/>
              </a:lnSpc>
              <a:defRPr/>
            </a:pPr>
            <a:r>
              <a:rPr lang="en-US" altLang="el-GR" dirty="0"/>
              <a:t>PROPYL </a:t>
            </a:r>
            <a:r>
              <a:rPr lang="en-US" altLang="el-GR" dirty="0" smtClean="0"/>
              <a:t>PARABEN</a:t>
            </a:r>
            <a:r>
              <a:rPr lang="el-GR" altLang="el-GR" dirty="0" smtClean="0"/>
              <a:t>,</a:t>
            </a:r>
            <a:endParaRPr lang="el-GR" altLang="el-GR" dirty="0"/>
          </a:p>
          <a:p>
            <a:pPr lvl="1">
              <a:lnSpc>
                <a:spcPct val="122000"/>
              </a:lnSpc>
              <a:defRPr/>
            </a:pPr>
            <a:r>
              <a:rPr lang="el-GR" altLang="el-GR" dirty="0" smtClean="0"/>
              <a:t>ΒΗΤ.</a:t>
            </a:r>
            <a:endParaRPr lang="el-GR" altLang="el-GR" dirty="0"/>
          </a:p>
          <a:p>
            <a:pPr>
              <a:lnSpc>
                <a:spcPct val="122000"/>
              </a:lnSpc>
              <a:defRPr/>
            </a:pPr>
            <a:r>
              <a:rPr lang="el-GR" altLang="el-GR" dirty="0"/>
              <a:t>Ανάδευση (γυάλινη ράβδο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22000"/>
              </a:lnSpc>
              <a:defRPr/>
            </a:pPr>
            <a:r>
              <a:rPr lang="el-GR" altLang="el-GR" dirty="0"/>
              <a:t>Θερμοκρασία 73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30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υδατικής φάσης Ι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4186808" cy="259228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dirty="0" smtClean="0"/>
              <a:t>Διάλυση </a:t>
            </a:r>
            <a:r>
              <a:rPr lang="el-GR" dirty="0"/>
              <a:t>σε νερό</a:t>
            </a:r>
            <a:r>
              <a:rPr lang="en-US" dirty="0"/>
              <a:t>:</a:t>
            </a:r>
            <a:endParaRPr lang="el-GR" dirty="0"/>
          </a:p>
          <a:p>
            <a:pPr lvl="1" indent="-387350">
              <a:spcAft>
                <a:spcPts val="600"/>
              </a:spcAft>
              <a:defRPr/>
            </a:pPr>
            <a:r>
              <a:rPr lang="en-US" dirty="0"/>
              <a:t>GERMALL 115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altLang="el-GR" dirty="0"/>
              <a:t>Ανάδευση (γυάλινη ράβδο</a:t>
            </a:r>
            <a:r>
              <a:rPr lang="el-GR" altLang="el-GR" dirty="0" smtClean="0"/>
              <a:t>).</a:t>
            </a:r>
            <a:endParaRPr lang="el-GR" dirty="0"/>
          </a:p>
        </p:txBody>
      </p:sp>
      <p:pic>
        <p:nvPicPr>
          <p:cNvPr id="2050" name="Picture 2" descr="http://www.chem.uiuc.edu/chem103/aluminum/heatstir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38389" cy="36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644008" y="5229200"/>
            <a:ext cx="4138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chem.uiuc.edu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14 - Ομάδα"/>
          <p:cNvGrpSpPr>
            <a:grpSpLocks/>
          </p:cNvGrpSpPr>
          <p:nvPr/>
        </p:nvGrpSpPr>
        <p:grpSpPr bwMode="auto">
          <a:xfrm>
            <a:off x="5845536" y="2573166"/>
            <a:ext cx="2447676" cy="2807593"/>
            <a:chOff x="683568" y="4365104"/>
            <a:chExt cx="1604962" cy="1944448"/>
          </a:xfrm>
        </p:grpSpPr>
        <p:grpSp>
          <p:nvGrpSpPr>
            <p:cNvPr id="4103" name="17 - Ομάδα"/>
            <p:cNvGrpSpPr>
              <a:grpSpLocks/>
            </p:cNvGrpSpPr>
            <p:nvPr/>
          </p:nvGrpSpPr>
          <p:grpSpPr bwMode="auto">
            <a:xfrm>
              <a:off x="683568" y="4725144"/>
              <a:ext cx="1604962" cy="1584408"/>
              <a:chOff x="683494" y="4869160"/>
              <a:chExt cx="1605477" cy="1584738"/>
            </a:xfrm>
          </p:grpSpPr>
          <p:pic>
            <p:nvPicPr>
              <p:cNvPr id="4105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494" y="5247023"/>
                <a:ext cx="1605477" cy="120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4869160"/>
                <a:ext cx="590229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414">
              <a:off x="1487466" y="4365104"/>
              <a:ext cx="391979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υδατικής φάσης ΙΙ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4536504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dirty="0"/>
              <a:t>Θέρμανση του νερού 8</a:t>
            </a:r>
            <a:r>
              <a:rPr lang="el-GR" altLang="el-GR" dirty="0"/>
              <a:t>5- 90</a:t>
            </a:r>
            <a:r>
              <a:rPr lang="el-GR" altLang="el-GR" baseline="30000" dirty="0"/>
              <a:t>ο</a:t>
            </a:r>
            <a:r>
              <a:rPr lang="en-US" altLang="el-GR" dirty="0"/>
              <a:t>C</a:t>
            </a:r>
            <a:r>
              <a:rPr lang="el-GR" altLang="el-GR" dirty="0"/>
              <a:t> (πλάκα θέρμανσης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dirty="0"/>
              <a:t>Προσθήκη:</a:t>
            </a:r>
          </a:p>
          <a:p>
            <a:pPr lvl="1" indent="-387350">
              <a:defRPr/>
            </a:pPr>
            <a:r>
              <a:rPr lang="en-US" altLang="el-GR" dirty="0"/>
              <a:t>METHYL </a:t>
            </a:r>
            <a:r>
              <a:rPr lang="en-US" altLang="el-GR" dirty="0" smtClean="0"/>
              <a:t>PARABEN</a:t>
            </a:r>
            <a:r>
              <a:rPr lang="el-GR" altLang="el-GR" dirty="0" smtClean="0"/>
              <a:t>,</a:t>
            </a:r>
            <a:endParaRPr lang="el-GR" altLang="el-GR" dirty="0"/>
          </a:p>
          <a:p>
            <a:pPr lvl="1" indent="-387350">
              <a:defRPr/>
            </a:pPr>
            <a:r>
              <a:rPr lang="en-US" dirty="0" smtClean="0"/>
              <a:t>Glycerin</a:t>
            </a:r>
            <a:r>
              <a:rPr lang="el-GR" dirty="0" smtClean="0"/>
              <a:t>,</a:t>
            </a:r>
            <a:endParaRPr lang="en-US" dirty="0"/>
          </a:p>
          <a:p>
            <a:pPr lvl="1" indent="-387350">
              <a:defRPr/>
            </a:pPr>
            <a:r>
              <a:rPr lang="en-US" dirty="0" smtClean="0"/>
              <a:t>Triethanolamine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dirty="0"/>
              <a:t>Ανάδευση (γυάλινη ράβδο</a:t>
            </a:r>
            <a:r>
              <a:rPr lang="el-GR" altLang="el-GR" dirty="0" smtClean="0"/>
              <a:t>).</a:t>
            </a:r>
            <a:endParaRPr lang="el-GR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dirty="0"/>
              <a:t>Θερμοκρασία 75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079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92</TotalTime>
  <Words>1030</Words>
  <Application>Microsoft Office PowerPoint</Application>
  <PresentationFormat>Προβολή στην οθόνη (4:3)</PresentationFormat>
  <Paragraphs>140</Paragraphs>
  <Slides>18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template</vt:lpstr>
      <vt:lpstr>1_exo-opistho_simeiomata</vt:lpstr>
      <vt:lpstr>OC_template_updated</vt:lpstr>
      <vt:lpstr>Κοσμητολογία ΙΙ (Ε)</vt:lpstr>
      <vt:lpstr>Δράση</vt:lpstr>
      <vt:lpstr>Γαλακτωματοποιητές </vt:lpstr>
      <vt:lpstr>Συντηρητικά</vt:lpstr>
      <vt:lpstr>Ουσίες για προϊόντα καθαρισμού προσώπου  (για όλα τα δέρματα) 1/2</vt:lpstr>
      <vt:lpstr>Ουσίες για προϊόντα καθαρισμού προσώπου  (για όλα τα δέρματα) 2/2</vt:lpstr>
      <vt:lpstr>Παρασκευή της λιπαρής φάσης</vt:lpstr>
      <vt:lpstr>Παρασκευή της υδατικής φάσης Ι</vt:lpstr>
      <vt:lpstr>Παρασκευή της υδατικής φάσης ΙΙ</vt:lpstr>
      <vt:lpstr>Ανάμιξη των φάσεων</vt:lpstr>
      <vt:lpstr>Παρατηρήσεις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17</cp:revision>
  <dcterms:created xsi:type="dcterms:W3CDTF">2015-03-12T12:46:33Z</dcterms:created>
  <dcterms:modified xsi:type="dcterms:W3CDTF">2015-03-27T11:09:43Z</dcterms:modified>
</cp:coreProperties>
</file>