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27"/>
  </p:notesMasterIdLst>
  <p:handoutMasterIdLst>
    <p:handoutMasterId r:id="rId28"/>
  </p:handoutMasterIdLst>
  <p:sldIdLst>
    <p:sldId id="352" r:id="rId3"/>
    <p:sldId id="337" r:id="rId4"/>
    <p:sldId id="338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7" r:id="rId14"/>
    <p:sldId id="348" r:id="rId15"/>
    <p:sldId id="349" r:id="rId16"/>
    <p:sldId id="350" r:id="rId17"/>
    <p:sldId id="351" r:id="rId18"/>
    <p:sldId id="257" r:id="rId19"/>
    <p:sldId id="262" r:id="rId20"/>
    <p:sldId id="264" r:id="rId21"/>
    <p:sldId id="334" r:id="rId22"/>
    <p:sldId id="335" r:id="rId23"/>
    <p:sldId id="266" r:id="rId24"/>
    <p:sldId id="353" r:id="rId25"/>
    <p:sldId id="261" r:id="rId26"/>
  </p:sldIdLst>
  <p:sldSz cx="9144000" cy="6858000" type="screen4x3"/>
  <p:notesSz cx="7104063" cy="10234613"/>
  <p:custDataLst>
    <p:tags r:id="rId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8" d="100"/>
          <a:sy n="108" d="100"/>
        </p:scale>
        <p:origin x="-17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26/10/2015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B6E79-C41C-47D4-B3EA-AE75877F27A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6796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B2A85-8E50-48C8-B4CC-1D5593343AF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705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Τίτλος, 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4D2F1-36AF-4DAC-A37B-F5A38B84305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50439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Τίτλος, Αντικείμενο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D6A36-C79F-4406-A57B-D223EDAF031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556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01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46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46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9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765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940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407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245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708" r:id="rId12"/>
    <p:sldLayoutId id="2147483709" r:id="rId13"/>
    <p:sldLayoutId id="214748371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9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ntiair.com/pages/drucktuecher/drucktuecher_en.html" TargetMode="External"/><Relationship Id="rId5" Type="http://schemas.openxmlformats.org/officeDocument/2006/relationships/image" Target="http://www.monochrom.gr/thumb_full_prod.php?file=bml0cm9nZW4uSlBH" TargetMode="Externa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ochrom.gr/index.php" TargetMode="External"/><Relationship Id="rId2" Type="http://schemas.openxmlformats.org/officeDocument/2006/relationships/hyperlink" Target="http://philon.cheng.auth.gr/lmt/simeioseis/gtriant/3.Dokimi_se_dieisdusi_Sklirotita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philon.cheng.auth.gr/lmt/simeioseis/gtriant/3.Dokimi_se_dieisdusi_Sklirotita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onochrom.gr/index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Υλικά Γραφικών Τεχνών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78521" y="3096543"/>
            <a:ext cx="6786959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7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Μέτρηση σκληρότητας ελαστικών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Βασιλική </a:t>
            </a:r>
            <a:r>
              <a:rPr lang="el-GR" sz="2400" dirty="0" err="1" smtClean="0"/>
              <a:t>Μπέλεση</a:t>
            </a:r>
            <a:endParaRPr lang="el-GR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Γραφιστικής 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Κατεύθυνση Τεχνολογίας Γραφικών Τεχνών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1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37060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3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4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2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Άλλες παράμετρες που θα πρέπει να ληφθούν υπόψη κατά την διεξαγωγή των μετρήσεων είναι: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717829" name="Rectangle 5"/>
          <p:cNvSpPr>
            <a:spLocks noGrp="1" noRot="1" noChangeArrowheads="1"/>
          </p:cNvSpPr>
          <p:nvPr>
            <p:ph idx="1"/>
          </p:nvPr>
        </p:nvSpPr>
        <p:spPr>
          <a:xfrm>
            <a:off x="571472" y="2500306"/>
            <a:ext cx="8229600" cy="342902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sz="2400" dirty="0" smtClean="0"/>
              <a:t>Αφενός μεν </a:t>
            </a:r>
            <a:r>
              <a:rPr lang="el-GR" sz="2400" b="1" dirty="0" smtClean="0">
                <a:solidFill>
                  <a:srgbClr val="820000"/>
                </a:solidFill>
              </a:rPr>
              <a:t>το πάχος του δοκιμίου που πρέπει να είναι τουλάχιστον 6 </a:t>
            </a:r>
            <a:r>
              <a:rPr lang="en-US" sz="2400" b="1" dirty="0" smtClean="0">
                <a:solidFill>
                  <a:srgbClr val="820000"/>
                </a:solidFill>
              </a:rPr>
              <a:t>mm</a:t>
            </a:r>
            <a:r>
              <a:rPr lang="el-GR" sz="2400" b="1" dirty="0" smtClean="0">
                <a:solidFill>
                  <a:srgbClr val="820000"/>
                </a:solidFill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 smtClean="0"/>
              <a:t>Αφετέρου δε </a:t>
            </a:r>
            <a:r>
              <a:rPr lang="el-GR" sz="2400" b="1" dirty="0" smtClean="0">
                <a:solidFill>
                  <a:schemeClr val="tx2"/>
                </a:solidFill>
              </a:rPr>
              <a:t>οι διαστάσεις του δοκιμίου οι οποίες θα πρέπει να είναι τέτοιες ώστε να επιτρέπουν μετρήσεις σε πέντε διαφορετικά σημεία του.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 smtClean="0"/>
              <a:t>Κατά την μέτρηση θα πρέπει </a:t>
            </a:r>
            <a:r>
              <a:rPr lang="el-GR" sz="2400" b="1" dirty="0" smtClean="0">
                <a:solidFill>
                  <a:schemeClr val="accent3">
                    <a:lumMod val="50000"/>
                  </a:schemeClr>
                </a:solidFill>
              </a:rPr>
              <a:t>το δοκίμιο να τοποθετείται σε σκληρή και οριζόντια επιφάνεια.</a:t>
            </a:r>
          </a:p>
          <a:p>
            <a:pPr>
              <a:lnSpc>
                <a:spcPct val="90000"/>
              </a:lnSpc>
              <a:defRPr/>
            </a:pPr>
            <a:r>
              <a:rPr lang="el-GR" sz="2400" dirty="0" smtClean="0"/>
              <a:t>Ενώ </a:t>
            </a:r>
            <a:r>
              <a:rPr lang="el-GR" sz="2400" b="1" dirty="0" smtClean="0"/>
              <a:t>το </a:t>
            </a:r>
            <a:r>
              <a:rPr lang="el-GR" sz="2400" b="1" dirty="0" err="1" smtClean="0"/>
              <a:t>ντουρόμετρο</a:t>
            </a:r>
            <a:r>
              <a:rPr lang="el-GR" sz="2400" b="1" dirty="0" smtClean="0"/>
              <a:t> </a:t>
            </a:r>
            <a:r>
              <a:rPr lang="el-GR" sz="2400" dirty="0" smtClean="0"/>
              <a:t>να είναι τοποθετημένο </a:t>
            </a:r>
            <a:r>
              <a:rPr lang="el-GR" sz="2400" b="1" dirty="0" smtClean="0"/>
              <a:t>σε κατακόρυφη θέση.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60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54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Θα πρέπει επίσης </a:t>
            </a:r>
            <a:r>
              <a:rPr lang="el-GR" sz="2800" b="1" dirty="0" smtClean="0">
                <a:solidFill>
                  <a:schemeClr val="tx2"/>
                </a:solidFill>
              </a:rPr>
              <a:t>η ακίδα να απέχει τουλάχιστον 12 </a:t>
            </a:r>
            <a:r>
              <a:rPr lang="en-US" sz="2800" b="1" dirty="0" smtClean="0">
                <a:solidFill>
                  <a:schemeClr val="tx2"/>
                </a:solidFill>
              </a:rPr>
              <a:t>mm </a:t>
            </a:r>
            <a:r>
              <a:rPr lang="el-GR" sz="2800" b="1" dirty="0" smtClean="0">
                <a:solidFill>
                  <a:schemeClr val="tx2"/>
                </a:solidFill>
              </a:rPr>
              <a:t>από τις άκρες του δοκιμίου.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Ενώ η </a:t>
            </a:r>
            <a:r>
              <a:rPr lang="el-GR" sz="2800" b="1" dirty="0" smtClean="0">
                <a:solidFill>
                  <a:srgbClr val="820000"/>
                </a:solidFill>
              </a:rPr>
              <a:t>ασκούμενη πίεση πάνω στο δοκίμιο να διαρκεί 15 </a:t>
            </a:r>
            <a:r>
              <a:rPr lang="en-US" sz="2800" b="1" dirty="0" smtClean="0">
                <a:solidFill>
                  <a:srgbClr val="820000"/>
                </a:solidFill>
              </a:rPr>
              <a:t>sec</a:t>
            </a:r>
            <a:r>
              <a:rPr lang="el-GR" sz="2800" b="1" dirty="0" smtClean="0">
                <a:solidFill>
                  <a:srgbClr val="82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800" dirty="0" smtClean="0"/>
              <a:t>Η τελική τιμή της μέτρησης λαμβάνεται ως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μέσος όρος 5 μετρήσεων</a:t>
            </a:r>
            <a:r>
              <a:rPr lang="el-GR" sz="2800" dirty="0" smtClean="0"/>
              <a:t> σε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διαφορετικά σημεία του δοκιμίου</a:t>
            </a:r>
            <a:r>
              <a:rPr lang="el-GR" sz="2800" dirty="0" smtClean="0"/>
              <a:t> τα οποία να απέχουν μεταξύ τους τουλάχιστον </a:t>
            </a:r>
            <a:r>
              <a:rPr lang="el-GR" sz="2800" b="1" dirty="0" smtClean="0">
                <a:solidFill>
                  <a:schemeClr val="accent4">
                    <a:lumMod val="75000"/>
                  </a:schemeClr>
                </a:solidFill>
              </a:rPr>
              <a:t>6 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mm</a:t>
            </a:r>
            <a:r>
              <a:rPr lang="el-GR" sz="2800" dirty="0" smtClean="0"/>
              <a:t>. 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l-GR" sz="2400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961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μέτρηση σκληρότητας κατά </a:t>
            </a:r>
            <a:r>
              <a:rPr lang="en-US" dirty="0" smtClean="0"/>
              <a:t>Shore </a:t>
            </a:r>
            <a:r>
              <a:rPr lang="el-GR" dirty="0" smtClean="0"/>
              <a:t>αναγράφεται ενδεικτικά ως εξής:</a:t>
            </a:r>
            <a:endParaRPr lang="el-GR" dirty="0"/>
          </a:p>
        </p:txBody>
      </p:sp>
      <p:sp>
        <p:nvSpPr>
          <p:cNvPr id="74752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 </a:t>
            </a:r>
          </a:p>
          <a:p>
            <a:pPr marL="0" indent="0" algn="ctr" eaLnBrk="1" hangingPunct="1">
              <a:spcAft>
                <a:spcPts val="1800"/>
              </a:spcAft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A</a:t>
            </a:r>
            <a:r>
              <a:rPr lang="el-GR" sz="2800" b="1" dirty="0" smtClean="0">
                <a:solidFill>
                  <a:schemeClr val="tx2"/>
                </a:solidFill>
              </a:rPr>
              <a:t>/50/15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el-GR" sz="2800" dirty="0" smtClean="0"/>
              <a:t>που δηλώνει </a:t>
            </a:r>
            <a:r>
              <a:rPr lang="el-GR" sz="2800" b="1" dirty="0" smtClean="0">
                <a:solidFill>
                  <a:srgbClr val="820000"/>
                </a:solidFill>
              </a:rPr>
              <a:t>σκληρότητα 50 </a:t>
            </a:r>
            <a:r>
              <a:rPr lang="en-US" sz="2800" b="1" dirty="0" smtClean="0">
                <a:solidFill>
                  <a:srgbClr val="820000"/>
                </a:solidFill>
              </a:rPr>
              <a:t>Shore A </a:t>
            </a:r>
            <a:r>
              <a:rPr lang="el-GR" sz="2800" dirty="0" smtClean="0"/>
              <a:t>με</a:t>
            </a:r>
            <a:r>
              <a:rPr lang="el-GR" sz="2800" b="1" dirty="0" smtClean="0"/>
              <a:t> </a:t>
            </a:r>
            <a:r>
              <a:rPr lang="el-GR" sz="2800" b="1" dirty="0" smtClean="0">
                <a:solidFill>
                  <a:schemeClr val="accent4"/>
                </a:solidFill>
              </a:rPr>
              <a:t>εφαρμογή φορτίου για χρόνο 15 </a:t>
            </a:r>
            <a:r>
              <a:rPr lang="en-US" sz="2800" b="1" dirty="0" smtClean="0">
                <a:solidFill>
                  <a:schemeClr val="accent4"/>
                </a:solidFill>
              </a:rPr>
              <a:t>sec</a:t>
            </a:r>
            <a:r>
              <a:rPr lang="el-GR" sz="1800" dirty="0"/>
              <a:t>.</a:t>
            </a:r>
            <a:endParaRPr lang="el-GR" sz="2800" b="1" dirty="0" smtClean="0">
              <a:solidFill>
                <a:schemeClr val="accent4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3133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29091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r>
              <a:rPr lang="el-GR" sz="2200" dirty="0" smtClean="0">
                <a:effectLst/>
              </a:rPr>
              <a:t>Στον τομέα των γραφικών τεχνών μετράται η σκληρότητα ελαστικών που χρησιμοποιούνται  σε εκτυπωτικές μεθόδους όπως π.χ. </a:t>
            </a:r>
            <a:r>
              <a:rPr lang="el-GR" sz="2200" dirty="0" err="1" smtClean="0">
                <a:effectLst/>
              </a:rPr>
              <a:t>βερνικωτικό</a:t>
            </a:r>
            <a:r>
              <a:rPr lang="el-GR" sz="2200" dirty="0" smtClean="0">
                <a:effectLst/>
              </a:rPr>
              <a:t> καουτσούκ </a:t>
            </a:r>
            <a:r>
              <a:rPr lang="en-US" sz="2200" dirty="0" smtClean="0">
                <a:effectLst/>
              </a:rPr>
              <a:t> </a:t>
            </a:r>
            <a:r>
              <a:rPr lang="el-GR" sz="2200" dirty="0" smtClean="0">
                <a:effectLst/>
              </a:rPr>
              <a:t>στην </a:t>
            </a:r>
            <a:r>
              <a:rPr lang="en-US" sz="2200" dirty="0" smtClean="0">
                <a:effectLst/>
              </a:rPr>
              <a:t>offset</a:t>
            </a:r>
            <a:r>
              <a:rPr lang="el-GR" sz="2200" dirty="0" smtClean="0">
                <a:effectLst/>
              </a:rPr>
              <a:t>, </a:t>
            </a:r>
            <a:r>
              <a:rPr lang="el-GR" sz="2200" dirty="0" err="1" smtClean="0">
                <a:effectLst/>
              </a:rPr>
              <a:t>φωτοπολυμερικά</a:t>
            </a:r>
            <a:r>
              <a:rPr lang="el-GR" sz="2200" dirty="0" smtClean="0">
                <a:effectLst/>
              </a:rPr>
              <a:t> κλισέ στην </a:t>
            </a:r>
            <a:r>
              <a:rPr lang="el-GR" sz="2200" dirty="0" err="1" smtClean="0">
                <a:effectLst/>
              </a:rPr>
              <a:t>φλεξογραφία</a:t>
            </a:r>
            <a:r>
              <a:rPr lang="el-GR" sz="2200" dirty="0" smtClean="0">
                <a:effectLst/>
              </a:rPr>
              <a:t>, σε ελαστικά για καλούπια </a:t>
            </a:r>
            <a:r>
              <a:rPr lang="el-GR" sz="2200" dirty="0" err="1" smtClean="0">
                <a:effectLst/>
              </a:rPr>
              <a:t>κυτιοποιΐας</a:t>
            </a:r>
            <a:r>
              <a:rPr lang="el-GR" sz="2200" dirty="0" smtClean="0">
                <a:effectLst/>
              </a:rPr>
              <a:t> κ.τ.λ.</a:t>
            </a:r>
          </a:p>
        </p:txBody>
      </p:sp>
      <p:pic>
        <p:nvPicPr>
          <p:cNvPr id="15363" name="Εικόνα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0592" y="2681288"/>
            <a:ext cx="2592288" cy="1782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97258"/>
            <a:ext cx="3135882" cy="366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25" descr="Κάντε κλίκ για μεγέθυνση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9248" y="4501909"/>
            <a:ext cx="2656320" cy="198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1187624" y="644846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contiair.com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47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4854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l-GR" sz="2800" dirty="0" smtClean="0"/>
              <a:t>στα καλούπια </a:t>
            </a:r>
            <a:r>
              <a:rPr lang="el-GR" sz="2800" dirty="0" err="1" smtClean="0"/>
              <a:t>κυτιοποιΐας</a:t>
            </a:r>
            <a:endParaRPr lang="el-GR" sz="2800" dirty="0" smtClean="0"/>
          </a:p>
        </p:txBody>
      </p:sp>
      <p:pic>
        <p:nvPicPr>
          <p:cNvPr id="16387" name="Picture 4" descr="phoca_thumb_l_paroxi%20exoplismou%2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65" y="1772814"/>
            <a:ext cx="3684960" cy="423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kaloupia%20kutiopoiias%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3"/>
            <a:ext cx="3240360" cy="424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690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4000" b="1" dirty="0" smtClean="0">
                <a:latin typeface="+mn-lt"/>
              </a:rPr>
              <a:t>Πειραματικό μέρος</a:t>
            </a:r>
          </a:p>
        </p:txBody>
      </p:sp>
      <p:sp>
        <p:nvSpPr>
          <p:cNvPr id="7526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b="1" dirty="0" smtClean="0"/>
              <a:t>Όργανα</a:t>
            </a:r>
            <a:endParaRPr lang="en-US" sz="2400" b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Σκληρόμετρο </a:t>
            </a:r>
            <a:r>
              <a:rPr lang="en-US" sz="2400" dirty="0" smtClean="0"/>
              <a:t>Shore 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l-GR" sz="2400" dirty="0" smtClean="0"/>
              <a:t>Σκληρόμετρο </a:t>
            </a:r>
            <a:r>
              <a:rPr lang="en-US" sz="2400" dirty="0" smtClean="0"/>
              <a:t>Shore 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l-GR" sz="2800" b="1" dirty="0" smtClean="0"/>
              <a:t>Πειραματική διαδικασία</a:t>
            </a:r>
          </a:p>
          <a:p>
            <a:pPr marL="0" indent="0"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r>
              <a:rPr lang="el-GR" sz="2400" dirty="0" smtClean="0"/>
              <a:t>Δίνονται διάφορα ελαστικά που χρησιμοποιούνται στις γραφικές τέχνες  των οποίων θα μετρηθεί η σκληρότητα. Οι τιμές καταγράφονται σε πίνακα.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475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l-GR" sz="2400" dirty="0" smtClean="0">
                <a:effectLst/>
              </a:rPr>
              <a:t>Ε. Στρατή, Εργαστηριακές Ασκήσεις Υλικών ΙΙ, Τμήμα τεχνολογίας Γραφικών Τεχνών, ΤΕΙ Αθήνας, Αθήνα 1997.</a:t>
            </a:r>
          </a:p>
          <a:p>
            <a:pPr>
              <a:defRPr/>
            </a:pPr>
            <a:r>
              <a:rPr lang="el-GR" sz="2400" dirty="0" smtClean="0">
                <a:effectLst/>
              </a:rPr>
              <a:t>Α.Γ. </a:t>
            </a:r>
            <a:r>
              <a:rPr lang="el-GR" sz="2400" dirty="0" err="1" smtClean="0">
                <a:effectLst/>
              </a:rPr>
              <a:t>Κορωναίος</a:t>
            </a:r>
            <a:r>
              <a:rPr lang="el-GR" sz="2400" dirty="0" smtClean="0">
                <a:effectLst/>
              </a:rPr>
              <a:t>, Γ.Ι. </a:t>
            </a:r>
            <a:r>
              <a:rPr lang="el-GR" sz="2400" dirty="0" err="1" smtClean="0">
                <a:effectLst/>
              </a:rPr>
              <a:t>Πουλάκος</a:t>
            </a:r>
            <a:r>
              <a:rPr lang="el-GR" sz="2400" dirty="0" smtClean="0">
                <a:effectLst/>
              </a:rPr>
              <a:t>, Τεχνικά Υλικά 1, ΕΜΠ, Αθήνα 2006.</a:t>
            </a:r>
          </a:p>
          <a:p>
            <a:pPr>
              <a:defRPr/>
            </a:pPr>
            <a:r>
              <a:rPr lang="en-US" sz="2400" dirty="0" smtClean="0">
                <a:effectLst/>
                <a:hlinkClick r:id="rId2"/>
              </a:rPr>
              <a:t>http://philon.cheng.auth.gr/lmt/simeioseis/gtriant/3.Dokimi_se_dieisdusi_Sklirotita.pdf</a:t>
            </a:r>
            <a:endParaRPr lang="el-GR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  <a:hlinkClick r:id="rId3"/>
              </a:rPr>
              <a:t>http://www.monochrom.gr/index.php</a:t>
            </a:r>
            <a:endParaRPr lang="el-GR" sz="2400" dirty="0" smtClean="0">
              <a:effectLst/>
            </a:endParaRPr>
          </a:p>
          <a:p>
            <a:pPr>
              <a:defRPr/>
            </a:pPr>
            <a:r>
              <a:rPr lang="en-US" sz="2400" dirty="0" smtClean="0">
                <a:effectLst/>
                <a:hlinkClick r:id="rId2"/>
              </a:rPr>
              <a:t>http://www.lithomecanica.gr/Details.php?ProductsID=76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>
              <a:hlinkClick r:id="rId2"/>
            </a:endParaRPr>
          </a:p>
          <a:p>
            <a:pPr>
              <a:defRPr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71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Βασιλική </a:t>
            </a:r>
            <a:r>
              <a:rPr lang="el-GR" sz="2000" dirty="0" smtClean="0"/>
              <a:t>Μπέλεση 2014</a:t>
            </a:r>
            <a:r>
              <a:rPr lang="el-GR" sz="2000" dirty="0"/>
              <a:t>. </a:t>
            </a:r>
            <a:r>
              <a:rPr lang="el-GR" sz="2000"/>
              <a:t>Βασιλική </a:t>
            </a:r>
            <a:r>
              <a:rPr lang="el-GR" sz="2000" smtClean="0"/>
              <a:t>Μπέλεση. </a:t>
            </a:r>
            <a:r>
              <a:rPr lang="el-GR" sz="2000" dirty="0"/>
              <a:t>«Υλικά Γραφικών Τεχνών (Ε). Ενότητα </a:t>
            </a:r>
            <a:r>
              <a:rPr lang="el-GR" sz="2000" dirty="0" smtClean="0"/>
              <a:t>7</a:t>
            </a:r>
            <a:r>
              <a:rPr lang="el-GR" sz="2000" dirty="0"/>
              <a:t>: Μέτρηση σκληρότητας ελαστικών». </a:t>
            </a:r>
            <a:r>
              <a:rPr lang="el-GR" sz="2000" dirty="0" smtClean="0"/>
              <a:t>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Σκληρότητα είναι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Για τον μεταλλουργό,</a:t>
            </a:r>
            <a:r>
              <a:rPr lang="en-US" sz="2400" dirty="0" smtClean="0"/>
              <a:t> </a:t>
            </a:r>
            <a:r>
              <a:rPr lang="el-GR" sz="2400" dirty="0" smtClean="0"/>
              <a:t>η αντίσταση του υλικού στη διείσδυση.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Για τον μηχανικό σχεδιασμού, ένα μέτρο της τάσης για συνέχιση της πλαστικής παραμόρφωσης.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Για τον τεχνικό λίπανσης, η αντίσταση στην τριβή.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Για τον μηχανικό, η αντίσταση στην κοπή του υλικού.</a:t>
            </a:r>
          </a:p>
          <a:p>
            <a:pPr>
              <a:spcAft>
                <a:spcPts val="600"/>
              </a:spcAft>
              <a:defRPr/>
            </a:pPr>
            <a:r>
              <a:rPr lang="el-GR" sz="2400" dirty="0" smtClean="0"/>
              <a:t>Για τον ορυκτολόγο, η αντοχή στη χάραξη.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94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78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7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</a:t>
            </a:r>
            <a:r>
              <a:rPr lang="el-GR" sz="2000" dirty="0" smtClean="0"/>
              <a:t>περιεχομένου από τα ακόλουθα έργα</a:t>
            </a:r>
            <a:r>
              <a:rPr lang="en-US" sz="2000" dirty="0" smtClean="0"/>
              <a:t>:</a:t>
            </a:r>
            <a:endParaRPr lang="el-GR" sz="2000" dirty="0" smtClean="0"/>
          </a:p>
          <a:p>
            <a:pPr>
              <a:defRPr/>
            </a:pPr>
            <a:r>
              <a:rPr lang="el-GR" sz="2000" dirty="0"/>
              <a:t>Ε. Στρατή, Εργαστηριακές Ασκήσεις Υλικών ΙΙ, Τμήμα τεχνολογίας Γραφικών Τεχνών, ΤΕΙ Αθήνας, Αθήνα 1997.</a:t>
            </a:r>
          </a:p>
          <a:p>
            <a:pPr>
              <a:defRPr/>
            </a:pPr>
            <a:r>
              <a:rPr lang="el-GR" sz="2000" dirty="0"/>
              <a:t>Α.Γ. </a:t>
            </a:r>
            <a:r>
              <a:rPr lang="el-GR" sz="2000" dirty="0" err="1"/>
              <a:t>Κορωναίος</a:t>
            </a:r>
            <a:r>
              <a:rPr lang="el-GR" sz="2000" dirty="0"/>
              <a:t>, Γ.Ι. </a:t>
            </a:r>
            <a:r>
              <a:rPr lang="el-GR" sz="2000" dirty="0" err="1"/>
              <a:t>Πουλάκος</a:t>
            </a:r>
            <a:r>
              <a:rPr lang="el-GR" sz="2000" dirty="0"/>
              <a:t>, Τεχνικά Υλικά 1, ΕΜΠ, Αθήνα 2006.</a:t>
            </a:r>
          </a:p>
          <a:p>
            <a:pPr>
              <a:defRPr/>
            </a:pPr>
            <a:r>
              <a:rPr lang="en-US" sz="2000" dirty="0">
                <a:hlinkClick r:id="rId3"/>
              </a:rPr>
              <a:t>http://philon.cheng.auth.gr/lmt/simeioseis/gtriant/3.Dokimi_se_dieisdusi_Sklirotita.pdf</a:t>
            </a:r>
            <a:endParaRPr lang="el-GR" sz="2000" dirty="0"/>
          </a:p>
          <a:p>
            <a:pPr>
              <a:defRPr/>
            </a:pPr>
            <a:r>
              <a:rPr lang="en-US" sz="2000" dirty="0">
                <a:hlinkClick r:id="rId4"/>
              </a:rPr>
              <a:t>http://www.monochrom.gr/index.php</a:t>
            </a:r>
            <a:endParaRPr lang="el-GR" sz="2000" dirty="0"/>
          </a:p>
          <a:p>
            <a:pPr>
              <a:defRPr/>
            </a:pPr>
            <a:r>
              <a:rPr lang="en-US" sz="2000" dirty="0">
                <a:hlinkClick r:id="rId3"/>
              </a:rPr>
              <a:t>http://www.lithomecanica.gr/Details.php?ProductsID=76</a:t>
            </a:r>
          </a:p>
        </p:txBody>
      </p:sp>
    </p:spTree>
    <p:extLst>
      <p:ext uri="{BB962C8B-B14F-4D97-AF65-F5344CB8AC3E}">
        <p14:creationId xmlns:p14="http://schemas.microsoft.com/office/powerpoint/2010/main" val="8311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Ορισμός για την σκληρότητα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875" name="Rectangle 3"/>
              <p:cNvSpPr>
                <a:spLocks noGrp="1" noRot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l-GR" sz="2400" b="1" dirty="0" smtClean="0">
                    <a:solidFill>
                      <a:srgbClr val="820000"/>
                    </a:solidFill>
                  </a:rPr>
                  <a:t>Σκληρότητα ενός υλικού </a:t>
                </a:r>
                <a:r>
                  <a:rPr lang="el-GR" sz="2400" dirty="0" smtClean="0"/>
                  <a:t>είναι η </a:t>
                </a:r>
                <a:r>
                  <a:rPr lang="el-GR" sz="2400" b="1" dirty="0" smtClean="0">
                    <a:solidFill>
                      <a:schemeClr val="tx2"/>
                    </a:solidFill>
                  </a:rPr>
                  <a:t>αντίσταση</a:t>
                </a:r>
                <a:r>
                  <a:rPr lang="el-GR" sz="2400" dirty="0" smtClean="0"/>
                  <a:t>που εμφανίζει το υλικό στην διείσδυση ενός ξένου σώματος που πιέζεται στην επιφάνειά του με κάποια συγκεκριμένη δύναμη και για ορισμένη χρονική διάρκεια.</a:t>
                </a:r>
                <a:endParaRPr lang="en-US" sz="2400" dirty="0" smtClean="0"/>
              </a:p>
              <a:p>
                <a:pPr marL="0" indent="0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en-US" sz="2400" dirty="0" smtClean="0"/>
              </a:p>
              <a:p>
                <a:pPr marL="0" indent="0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l-GR" sz="2400" dirty="0" smtClean="0"/>
                  <a:t>Μαθηματικά θα μπορούσε να εκφραστεί ως</a:t>
                </a:r>
                <a:r>
                  <a:rPr lang="en-US" sz="2400" dirty="0" smtClean="0"/>
                  <a:t>:</a:t>
                </a:r>
                <a:endParaRPr lang="el-GR" sz="2400" dirty="0" smtClean="0"/>
              </a:p>
              <a:p>
                <a:pPr marL="0" indent="0" algn="just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el-GR" sz="2400" dirty="0" smtClean="0"/>
              </a:p>
              <a:p>
                <a:pPr marL="0" indent="0" algn="just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Σκληρότητα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Εφαρμοζόμενη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δύναμη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ΕπιφΦνεια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του</m:t>
                          </m:r>
                          <m:r>
                            <a:rPr lang="el-GR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</a:rPr>
                            <m:t>αποτυπώματος</m:t>
                          </m:r>
                        </m:den>
                      </m:f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Ψ</m:t>
                      </m:r>
                      <m:r>
                        <a:rPr lang="el-GR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/>
                        </a:rPr>
                        <m:t>Η</m:t>
                      </m:r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P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A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algn="just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en-US" sz="2400" b="1" dirty="0" smtClean="0"/>
              </a:p>
              <a:p>
                <a:pPr algn="just" eaLnBrk="1" hangingPunct="1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el-GR" sz="2400" b="1" dirty="0" smtClean="0"/>
              </a:p>
            </p:txBody>
          </p:sp>
        </mc:Choice>
        <mc:Fallback xmlns="">
          <p:sp>
            <p:nvSpPr>
              <p:cNvPr id="3358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69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084763"/>
            <a:ext cx="654367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9689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976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  <a:defRPr/>
            </a:pPr>
            <a:r>
              <a:rPr lang="el-GR" sz="2400" dirty="0" smtClean="0"/>
              <a:t>Με άλλα λόγια ως σκληρότητα ορίζεται </a:t>
            </a:r>
            <a:r>
              <a:rPr lang="el-GR" sz="2400" b="1" dirty="0" smtClean="0">
                <a:solidFill>
                  <a:srgbClr val="820000"/>
                </a:solidFill>
              </a:rPr>
              <a:t>ο βαθμός αντίστασης </a:t>
            </a:r>
            <a:r>
              <a:rPr lang="el-GR" sz="2400" dirty="0" smtClean="0"/>
              <a:t>που παρουσιάζει η επιφάνεια των στερεών υλικών κατά την διάσπαση της συνέχειάς της ή κατά την μεταβολή του σχήματός της.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sz="2400" dirty="0" smtClean="0"/>
              <a:t>O </a:t>
            </a:r>
            <a:r>
              <a:rPr lang="el-GR" sz="2400" dirty="0" smtClean="0"/>
              <a:t>όρος σκληρότητα </a:t>
            </a:r>
            <a:r>
              <a:rPr lang="en-US" sz="2400" dirty="0" smtClean="0"/>
              <a:t>“hardness” </a:t>
            </a:r>
            <a:r>
              <a:rPr lang="el-GR" sz="2400" dirty="0" smtClean="0"/>
              <a:t>συγχέεται λανθασμένα με τον όρο δυσκαμψία </a:t>
            </a:r>
            <a:r>
              <a:rPr lang="en-US" sz="2400" dirty="0" smtClean="0"/>
              <a:t>“stiffness”</a:t>
            </a:r>
            <a:r>
              <a:rPr lang="el-GR" sz="2400" dirty="0" smtClean="0"/>
              <a:t>.  Για παράδειγμα το Όσμιο είναι πιο δύσκαμπτο από το διαμάντι αλλά όχι τόσο σκληρό όσο αυτό.</a:t>
            </a:r>
            <a:endParaRPr lang="en-US" sz="2400" dirty="0" smtClean="0"/>
          </a:p>
          <a:p>
            <a:pPr eaLnBrk="1" hangingPunct="1">
              <a:spcAft>
                <a:spcPts val="600"/>
              </a:spcAft>
              <a:buFont typeface="Wingdings" pitchFamily="2" charset="2"/>
              <a:buNone/>
              <a:defRPr/>
            </a:pPr>
            <a:endParaRPr lang="en-US" sz="2400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71262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3600" dirty="0" smtClean="0">
                <a:effectLst/>
                <a:latin typeface="+mn-lt"/>
              </a:rPr>
              <a:t>Κατηγορίες δοκιμών σκληρότητας</a:t>
            </a:r>
            <a:endParaRPr lang="el-GR" sz="2000" dirty="0">
              <a:latin typeface="+mn-lt"/>
            </a:endParaRPr>
          </a:p>
        </p:txBody>
      </p:sp>
      <p:sp>
        <p:nvSpPr>
          <p:cNvPr id="7171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Α. Στατικές δοκιμές διείσδυσης</a:t>
            </a:r>
          </a:p>
          <a:p>
            <a:pPr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Β. Δυναμικές δοκιμές σκληρότητας</a:t>
            </a:r>
          </a:p>
          <a:p>
            <a:pPr>
              <a:buFont typeface="Wingdings" pitchFamily="2" charset="2"/>
              <a:buNone/>
            </a:pPr>
            <a:r>
              <a:rPr lang="el-GR" altLang="el-GR" sz="2800" dirty="0" smtClean="0">
                <a:effectLst/>
              </a:rPr>
              <a:t>Γ. Δοκιμές χάραξης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304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>
              <a:latin typeface="+mn-lt"/>
            </a:endParaRPr>
          </a:p>
        </p:txBody>
      </p:sp>
      <p:sp>
        <p:nvSpPr>
          <p:cNvPr id="8194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Στις στατικές δοκιμές ένας κώνος ή μια πυραμίδα διεισδύει στο υπό εξέταση υλικό. Η σχέση της εφαρμοζόμενης δύναμης ως προς την επιφάνεια ή το βάθος διείσδυσης δίνει την σκληρότητα του υλικού. Σε αυτές τις δοκιμές ανήκουν οι τεχνικές </a:t>
            </a:r>
            <a:r>
              <a:rPr lang="en-US" altLang="el-GR" sz="2400" dirty="0" smtClean="0">
                <a:effectLst/>
              </a:rPr>
              <a:t>Rockwell, </a:t>
            </a:r>
            <a:r>
              <a:rPr lang="en-US" altLang="el-GR" sz="2400" dirty="0" err="1" smtClean="0">
                <a:effectLst/>
              </a:rPr>
              <a:t>Brinell</a:t>
            </a:r>
            <a:r>
              <a:rPr lang="en-US" altLang="el-GR" sz="2400" dirty="0" smtClean="0">
                <a:effectLst/>
              </a:rPr>
              <a:t>, </a:t>
            </a:r>
            <a:r>
              <a:rPr lang="en-US" altLang="el-GR" sz="2400" dirty="0" err="1" smtClean="0">
                <a:effectLst/>
              </a:rPr>
              <a:t>Knoop</a:t>
            </a:r>
            <a:r>
              <a:rPr lang="en-US" altLang="el-GR" sz="2400" dirty="0" smtClean="0">
                <a:effectLst/>
              </a:rPr>
              <a:t>, Vickers</a:t>
            </a:r>
            <a:r>
              <a:rPr lang="el-GR" altLang="el-GR" sz="2400" dirty="0" smtClean="0">
                <a:effectLst/>
              </a:rPr>
              <a:t>, </a:t>
            </a:r>
            <a:r>
              <a:rPr lang="en-US" altLang="el-GR" sz="2400" dirty="0" smtClean="0">
                <a:effectLst/>
              </a:rPr>
              <a:t>Ultrasonic.</a:t>
            </a:r>
          </a:p>
          <a:p>
            <a:pPr>
              <a:spcAft>
                <a:spcPts val="600"/>
              </a:spcAft>
            </a:pPr>
            <a:r>
              <a:rPr lang="el-GR" altLang="el-GR" sz="2400" dirty="0" smtClean="0">
                <a:effectLst/>
              </a:rPr>
              <a:t>Με την μέθοδο </a:t>
            </a:r>
            <a:r>
              <a:rPr lang="en-US" altLang="el-GR" sz="2400" dirty="0" smtClean="0">
                <a:effectLst/>
              </a:rPr>
              <a:t>Shore </a:t>
            </a:r>
            <a:r>
              <a:rPr lang="el-GR" altLang="el-GR" sz="2400" dirty="0" smtClean="0">
                <a:effectLst/>
              </a:rPr>
              <a:t>που χρησιμοποιείται για ελαστικά </a:t>
            </a:r>
            <a:r>
              <a:rPr lang="en-US" altLang="el-GR" sz="2400" dirty="0" smtClean="0">
                <a:effectLst/>
              </a:rPr>
              <a:t>(rubber) </a:t>
            </a:r>
            <a:r>
              <a:rPr lang="el-GR" altLang="el-GR" sz="2400" dirty="0" smtClean="0">
                <a:effectLst/>
              </a:rPr>
              <a:t>πλαστικά (</a:t>
            </a:r>
            <a:r>
              <a:rPr lang="en-US" altLang="el-GR" sz="2400" dirty="0" smtClean="0">
                <a:effectLst/>
              </a:rPr>
              <a:t>plastics</a:t>
            </a:r>
            <a:r>
              <a:rPr lang="el-GR" altLang="el-GR" sz="2400" dirty="0" smtClean="0">
                <a:effectLst/>
              </a:rPr>
              <a:t>) η τιμή της σκληρότητας καθορίζεται ως εξής</a:t>
            </a:r>
            <a:r>
              <a:rPr lang="en-US" altLang="el-GR" sz="2400" dirty="0" smtClean="0">
                <a:effectLst/>
              </a:rPr>
              <a:t>: O </a:t>
            </a:r>
            <a:r>
              <a:rPr lang="el-GR" altLang="el-GR" sz="2400" dirty="0" err="1" smtClean="0">
                <a:effectLst/>
              </a:rPr>
              <a:t>διεισδυτής</a:t>
            </a:r>
            <a:r>
              <a:rPr lang="el-GR" altLang="el-GR" sz="2400" dirty="0" smtClean="0">
                <a:effectLst/>
              </a:rPr>
              <a:t> (</a:t>
            </a:r>
            <a:r>
              <a:rPr lang="en-US" altLang="el-GR" sz="2400" dirty="0" err="1" smtClean="0">
                <a:effectLst/>
              </a:rPr>
              <a:t>indentor</a:t>
            </a:r>
            <a:r>
              <a:rPr lang="el-GR" altLang="el-GR" sz="2400" dirty="0" smtClean="0">
                <a:effectLst/>
              </a:rPr>
              <a:t>)</a:t>
            </a:r>
            <a:r>
              <a:rPr lang="en-US" altLang="el-GR" sz="2400" dirty="0" smtClean="0">
                <a:effectLst/>
              </a:rPr>
              <a:t> </a:t>
            </a:r>
            <a:r>
              <a:rPr lang="el-GR" altLang="el-GR" sz="2400" dirty="0" smtClean="0">
                <a:effectLst/>
              </a:rPr>
              <a:t>συνδέεται σε μία γραμμική μετρητική διάταξη και μετρά το βάθος της εσοχής το οποίο στην συνέχεια μετατρέπεται μέσω ενός μηχανικού ή ενός ηλεκτρονικού συστήματος στην τιμή </a:t>
            </a:r>
            <a:r>
              <a:rPr lang="en-US" altLang="el-GR" sz="2400" dirty="0" smtClean="0">
                <a:effectLst/>
              </a:rPr>
              <a:t>Shore. </a:t>
            </a:r>
            <a:r>
              <a:rPr lang="el-GR" altLang="el-GR" sz="2400" dirty="0" smtClean="0">
                <a:effectLst/>
              </a:rPr>
              <a:t>Όσο πιο βαθιά η εσοχή τόσο πιο μαλακό είναι το υλικό που εξετάζεται.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416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9" descr="DSC0207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55"/>
          <a:stretch/>
        </p:blipFill>
        <p:spPr bwMode="auto">
          <a:xfrm>
            <a:off x="6548936" y="1340768"/>
            <a:ext cx="2373648" cy="3673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όργανο μέτρησης της σκληρότητας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987008" cy="5661248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sz="2400" dirty="0"/>
              <a:t>Το όργανο μέτρησης της σκληρότητας ονομάζεται </a:t>
            </a:r>
            <a:r>
              <a:rPr lang="el-GR" altLang="el-GR" sz="2400" dirty="0" err="1"/>
              <a:t>ντουρόμετρο</a:t>
            </a:r>
            <a:r>
              <a:rPr lang="en-US" altLang="el-GR" sz="2400" dirty="0"/>
              <a:t>.</a:t>
            </a:r>
          </a:p>
          <a:p>
            <a:r>
              <a:rPr lang="el-GR" altLang="el-GR" sz="2400" dirty="0" smtClean="0"/>
              <a:t>Το </a:t>
            </a:r>
            <a:r>
              <a:rPr lang="el-GR" altLang="el-GR" sz="2400" dirty="0" err="1"/>
              <a:t>ντουρόμετρο</a:t>
            </a:r>
            <a:r>
              <a:rPr lang="el-GR" altLang="el-GR" sz="2400" dirty="0"/>
              <a:t> το οποίο είναι φορητό αποτελείται από:</a:t>
            </a:r>
            <a:endParaRPr lang="en-US" alt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Το </a:t>
            </a:r>
            <a:r>
              <a:rPr lang="el-GR" altLang="el-GR" sz="2400" b="1" dirty="0">
                <a:solidFill>
                  <a:srgbClr val="820000"/>
                </a:solidFill>
              </a:rPr>
              <a:t>πέλμα πίεσης </a:t>
            </a:r>
            <a:r>
              <a:rPr lang="el-GR" altLang="el-GR" sz="2400" dirty="0"/>
              <a:t>που φέρει μία οπή διαμέτρου περίπου 3 </a:t>
            </a:r>
            <a:r>
              <a:rPr lang="en-US" altLang="el-GR" sz="2400" dirty="0"/>
              <a:t>mm.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Την </a:t>
            </a:r>
            <a:r>
              <a:rPr lang="el-GR" altLang="el-GR" sz="2400" b="1" dirty="0">
                <a:solidFill>
                  <a:srgbClr val="820000"/>
                </a:solidFill>
              </a:rPr>
              <a:t>ακίδα</a:t>
            </a:r>
            <a:r>
              <a:rPr lang="el-GR" altLang="el-GR" sz="2400" dirty="0"/>
              <a:t> που είναι χαλύβδινη και στρογγυλεμένη (για τον τύπο </a:t>
            </a:r>
            <a:r>
              <a:rPr lang="en-US" altLang="el-GR" sz="2400" dirty="0"/>
              <a:t>Shore A</a:t>
            </a:r>
            <a:r>
              <a:rPr lang="el-GR" altLang="el-GR" sz="2400" dirty="0"/>
              <a:t>) είτε κωνική (για τον τύπο </a:t>
            </a:r>
            <a:r>
              <a:rPr lang="en-US" altLang="el-GR" sz="2400" dirty="0"/>
              <a:t>Shore D</a:t>
            </a:r>
            <a:r>
              <a:rPr lang="el-GR" altLang="el-GR" sz="2400" dirty="0"/>
              <a:t>).</a:t>
            </a:r>
            <a:endParaRPr lang="en-US" alt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σώμα που επιχειρεί να διεισδύσει στο προς εξέταση υλικό ονομάζεται </a:t>
            </a:r>
            <a:r>
              <a:rPr lang="el-GR" altLang="el-GR" sz="2400" b="1" dirty="0" err="1">
                <a:solidFill>
                  <a:srgbClr val="820000"/>
                </a:solidFill>
              </a:rPr>
              <a:t>διεισδυτής</a:t>
            </a:r>
            <a:r>
              <a:rPr lang="el-GR" altLang="el-GR" sz="2400" b="1" dirty="0">
                <a:solidFill>
                  <a:srgbClr val="820000"/>
                </a:solidFill>
              </a:rPr>
              <a:t> ή </a:t>
            </a:r>
            <a:r>
              <a:rPr lang="el-GR" altLang="el-GR" sz="2400" b="1" dirty="0" err="1">
                <a:solidFill>
                  <a:srgbClr val="820000"/>
                </a:solidFill>
              </a:rPr>
              <a:t>εντυπωτής</a:t>
            </a:r>
            <a:r>
              <a:rPr lang="el-GR" altLang="el-GR" sz="2400" dirty="0"/>
              <a:t>.</a:t>
            </a:r>
            <a:endParaRPr lang="en-US" altLang="el-GR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Την </a:t>
            </a:r>
            <a:r>
              <a:rPr lang="el-GR" altLang="el-GR" sz="2400" b="1" dirty="0">
                <a:solidFill>
                  <a:srgbClr val="820000"/>
                </a:solidFill>
              </a:rPr>
              <a:t>κλίμακα του οργάνου (0-100</a:t>
            </a:r>
            <a:r>
              <a:rPr lang="el-GR" altLang="el-GR" sz="2400" b="1" dirty="0" smtClean="0">
                <a:solidFill>
                  <a:srgbClr val="820000"/>
                </a:solidFill>
              </a:rPr>
              <a:t>)</a:t>
            </a:r>
            <a:r>
              <a:rPr lang="en-US" altLang="el-GR" sz="2400" b="1" dirty="0" smtClean="0">
                <a:solidFill>
                  <a:srgbClr val="820000"/>
                </a:solidFill>
              </a:rPr>
              <a:t>.</a:t>
            </a:r>
            <a:endParaRPr lang="en-US" altLang="el-GR" sz="2400" b="1" dirty="0">
              <a:solidFill>
                <a:srgbClr val="82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l-GR" altLang="el-GR" sz="2400" dirty="0" smtClean="0"/>
              <a:t>Το </a:t>
            </a:r>
            <a:r>
              <a:rPr lang="el-GR" altLang="el-GR" sz="2400" dirty="0"/>
              <a:t>όργανο συνοδεύεται από </a:t>
            </a:r>
            <a:r>
              <a:rPr lang="el-GR" altLang="el-GR" sz="2400" b="1" dirty="0">
                <a:solidFill>
                  <a:srgbClr val="820000"/>
                </a:solidFill>
              </a:rPr>
              <a:t>πρότυπο ελατήριο </a:t>
            </a:r>
            <a:r>
              <a:rPr lang="el-GR" altLang="el-GR" sz="2400" dirty="0"/>
              <a:t>που χρησιμοποιείται για την βαθμονόμηση του οργάνου.</a:t>
            </a:r>
          </a:p>
          <a:p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00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1" descr="DSC020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1412775"/>
            <a:ext cx="2426900" cy="424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5842992" cy="566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l-GR" altLang="el-GR" sz="2200" dirty="0"/>
              <a:t>Κατά την μέτρηση της σκληρότητας ενός ελαστικού διεισδύει σε αυτό</a:t>
            </a:r>
            <a:r>
              <a:rPr lang="en-US" altLang="el-GR" sz="2200" dirty="0"/>
              <a:t>,</a:t>
            </a:r>
            <a:r>
              <a:rPr lang="el-GR" altLang="el-GR" sz="2200" dirty="0"/>
              <a:t> ύστερα από πίεση που ασκείται</a:t>
            </a:r>
            <a:r>
              <a:rPr lang="en-US" altLang="el-GR" sz="2200" dirty="0"/>
              <a:t>,</a:t>
            </a:r>
            <a:r>
              <a:rPr lang="el-GR" altLang="el-GR" sz="2200" dirty="0"/>
              <a:t> μια ειδική ακίδα που υπάρχει στο όργανο μέτρησης.</a:t>
            </a:r>
            <a:endParaRPr lang="en-US" altLang="el-GR" sz="2200" dirty="0"/>
          </a:p>
          <a:p>
            <a:pPr>
              <a:lnSpc>
                <a:spcPct val="120000"/>
              </a:lnSpc>
            </a:pPr>
            <a:r>
              <a:rPr lang="el-GR" altLang="el-GR" sz="2200" dirty="0" smtClean="0"/>
              <a:t>Έτσι</a:t>
            </a:r>
            <a:r>
              <a:rPr lang="el-GR" altLang="el-GR" sz="2200" dirty="0"/>
              <a:t>, οι μετρήσεις σκληρότητας προκύπτουν από την αντίσταση του υλικού στην διείσδυση της ακίδας.</a:t>
            </a:r>
            <a:endParaRPr lang="en-US" altLang="el-GR" sz="2200" dirty="0"/>
          </a:p>
          <a:p>
            <a:pPr>
              <a:lnSpc>
                <a:spcPct val="120000"/>
              </a:lnSpc>
            </a:pPr>
            <a:r>
              <a:rPr lang="el-GR" altLang="el-GR" sz="2200" dirty="0" smtClean="0"/>
              <a:t>Ουσιαστικά </a:t>
            </a:r>
            <a:r>
              <a:rPr lang="el-GR" altLang="el-GR" sz="2200" dirty="0"/>
              <a:t>και με τις δύο μεθόδους μετράται η αντίσταση του ελαστικού στην διείσδυση.</a:t>
            </a:r>
            <a:endParaRPr lang="en-US" altLang="el-GR" sz="2200" dirty="0"/>
          </a:p>
          <a:p>
            <a:pPr>
              <a:lnSpc>
                <a:spcPct val="120000"/>
              </a:lnSpc>
            </a:pPr>
            <a:r>
              <a:rPr lang="el-GR" altLang="el-GR" sz="2200" dirty="0" smtClean="0"/>
              <a:t>Στην </a:t>
            </a:r>
            <a:r>
              <a:rPr lang="el-GR" altLang="el-GR" sz="2200" dirty="0"/>
              <a:t>πράξη όμως έχει επικρατήσει να μετράται η σκληρότητα των ελαστικών με την μέθοδο </a:t>
            </a:r>
            <a:r>
              <a:rPr lang="en-US" altLang="el-GR" sz="2200" dirty="0"/>
              <a:t>Shore</a:t>
            </a:r>
            <a:r>
              <a:rPr lang="el-GR" altLang="el-GR" sz="2200" dirty="0"/>
              <a:t> (</a:t>
            </a:r>
            <a:r>
              <a:rPr lang="en-US" altLang="el-GR" sz="2200" dirty="0"/>
              <a:t>DIN</a:t>
            </a:r>
            <a:r>
              <a:rPr lang="el-GR" altLang="el-GR" sz="2200" dirty="0"/>
              <a:t> 53505:2000). </a:t>
            </a:r>
          </a:p>
          <a:p>
            <a:pPr>
              <a:lnSpc>
                <a:spcPct val="120000"/>
              </a:lnSpc>
            </a:pPr>
            <a:endParaRPr lang="el-GR" sz="2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6162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κλίμακα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Shore A</a:t>
            </a:r>
            <a:r>
              <a:rPr lang="el-GR" dirty="0" smtClean="0">
                <a:solidFill>
                  <a:schemeClr val="accent4">
                    <a:lumMod val="75000"/>
                  </a:schemeClr>
                </a:solidFill>
              </a:rPr>
              <a:t> και 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D</a:t>
            </a:r>
            <a:endParaRPr lang="el-GR" dirty="0"/>
          </a:p>
        </p:txBody>
      </p:sp>
      <p:sp>
        <p:nvSpPr>
          <p:cNvPr id="572421" name="Rectangle 5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 smtClean="0"/>
              <a:t>Η μέτρηση με την μέθοδο αυτή γίνεται σε δύο κλίμακες την Α (κυρίως) και την </a:t>
            </a:r>
            <a:r>
              <a:rPr lang="en-US" sz="2400" dirty="0" smtClean="0"/>
              <a:t>D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Η</a:t>
            </a:r>
            <a:r>
              <a:rPr lang="el-GR" sz="2400" b="1" dirty="0" smtClean="0"/>
              <a:t>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κλίμακα 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Shore A </a:t>
            </a:r>
            <a:r>
              <a:rPr lang="el-GR" sz="2400" dirty="0" smtClean="0"/>
              <a:t>είναι κατάλληλη για </a:t>
            </a:r>
            <a:r>
              <a:rPr lang="el-GR" sz="2400" b="1" dirty="0" smtClean="0">
                <a:solidFill>
                  <a:schemeClr val="accent4">
                    <a:lumMod val="75000"/>
                  </a:schemeClr>
                </a:solidFill>
              </a:rPr>
              <a:t>μαλακά ελαστικά</a:t>
            </a:r>
            <a:r>
              <a:rPr lang="el-GR" sz="2400" b="1" dirty="0" smtClean="0"/>
              <a:t>, </a:t>
            </a:r>
            <a:r>
              <a:rPr lang="el-GR" sz="2400" dirty="0" smtClean="0"/>
              <a:t>ενώ η </a:t>
            </a:r>
            <a:r>
              <a:rPr lang="en-US" sz="2400" b="1" dirty="0" smtClean="0">
                <a:solidFill>
                  <a:schemeClr val="tx2"/>
                </a:solidFill>
              </a:rPr>
              <a:t>D </a:t>
            </a:r>
            <a:r>
              <a:rPr lang="el-GR" sz="2400" b="1" dirty="0" smtClean="0">
                <a:solidFill>
                  <a:schemeClr val="tx2"/>
                </a:solidFill>
              </a:rPr>
              <a:t>για πιο σκληρά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el-GR" sz="2400" dirty="0" smtClean="0"/>
              <a:t>Έτσι, </a:t>
            </a:r>
            <a:r>
              <a:rPr lang="el-GR" sz="2400" b="1" dirty="0" smtClean="0">
                <a:solidFill>
                  <a:srgbClr val="820000"/>
                </a:solidFill>
              </a:rPr>
              <a:t>αν οι ληφθείσες τιμές με το </a:t>
            </a:r>
            <a:r>
              <a:rPr lang="el-GR" sz="2400" b="1" dirty="0" err="1" smtClean="0">
                <a:solidFill>
                  <a:srgbClr val="820000"/>
                </a:solidFill>
              </a:rPr>
              <a:t>ντουρόμετρο</a:t>
            </a:r>
            <a:r>
              <a:rPr lang="el-GR" sz="2400" b="1" dirty="0" smtClean="0">
                <a:solidFill>
                  <a:srgbClr val="820000"/>
                </a:solidFill>
              </a:rPr>
              <a:t> τύπου Α είναι μεγαλύτερες από 90 </a:t>
            </a:r>
            <a:r>
              <a:rPr lang="en-US" sz="2400" b="1" dirty="0" smtClean="0">
                <a:solidFill>
                  <a:srgbClr val="820000"/>
                </a:solidFill>
              </a:rPr>
              <a:t>shore </a:t>
            </a:r>
            <a:r>
              <a:rPr lang="el-GR" sz="2400" dirty="0" smtClean="0"/>
              <a:t>τότε χρησιμοποιείται το </a:t>
            </a:r>
            <a:r>
              <a:rPr lang="el-GR" sz="2400" dirty="0" err="1" smtClean="0"/>
              <a:t>ντουρόμετρο</a:t>
            </a:r>
            <a:r>
              <a:rPr lang="el-GR" sz="2400" dirty="0" smtClean="0"/>
              <a:t> τύπου </a:t>
            </a:r>
            <a:r>
              <a:rPr lang="en-US" sz="2400" dirty="0" smtClean="0"/>
              <a:t>D</a:t>
            </a:r>
            <a:r>
              <a:rPr lang="el-GR" sz="2400" dirty="0" smtClean="0"/>
              <a:t>.</a:t>
            </a:r>
            <a:endParaRPr lang="en-US" sz="2400" dirty="0" smtClean="0"/>
          </a:p>
          <a:p>
            <a:pPr>
              <a:defRPr/>
            </a:pPr>
            <a:r>
              <a:rPr lang="el-GR" sz="2400" b="1" dirty="0" smtClean="0">
                <a:solidFill>
                  <a:srgbClr val="820000"/>
                </a:solidFill>
              </a:rPr>
              <a:t>Αν πάλι οι τιμές με το </a:t>
            </a:r>
            <a:r>
              <a:rPr lang="el-GR" sz="2400" b="1" dirty="0" err="1" smtClean="0">
                <a:solidFill>
                  <a:srgbClr val="820000"/>
                </a:solidFill>
              </a:rPr>
              <a:t>ντουρόμετρο</a:t>
            </a:r>
            <a:r>
              <a:rPr lang="el-GR" sz="2400" b="1" dirty="0" smtClean="0">
                <a:solidFill>
                  <a:srgbClr val="820000"/>
                </a:solidFill>
              </a:rPr>
              <a:t> τύπου </a:t>
            </a:r>
            <a:r>
              <a:rPr lang="en-US" sz="2400" b="1" dirty="0" smtClean="0">
                <a:solidFill>
                  <a:srgbClr val="820000"/>
                </a:solidFill>
              </a:rPr>
              <a:t>D </a:t>
            </a:r>
            <a:r>
              <a:rPr lang="el-GR" sz="2400" b="1" dirty="0" smtClean="0">
                <a:solidFill>
                  <a:srgbClr val="820000"/>
                </a:solidFill>
              </a:rPr>
              <a:t>είναι μικρότερες από 20 </a:t>
            </a:r>
            <a:r>
              <a:rPr lang="en-US" sz="2400" b="1" dirty="0" smtClean="0">
                <a:solidFill>
                  <a:srgbClr val="820000"/>
                </a:solidFill>
              </a:rPr>
              <a:t>shore</a:t>
            </a:r>
            <a:r>
              <a:rPr lang="en-US" sz="2400" b="1" dirty="0" smtClean="0"/>
              <a:t> </a:t>
            </a:r>
            <a:r>
              <a:rPr lang="el-GR" sz="2400" dirty="0" smtClean="0"/>
              <a:t>θα πρέπει να χρησιμοποιείται το </a:t>
            </a:r>
            <a:r>
              <a:rPr lang="el-GR" sz="2400" dirty="0" err="1" smtClean="0"/>
              <a:t>ντουρόμετρο</a:t>
            </a:r>
            <a:r>
              <a:rPr lang="el-GR" sz="2400" dirty="0" smtClean="0"/>
              <a:t> τύπου 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1774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255c29dd90ffa6e73b76a7d6991b2c5ecde5"/>
</p:tagLst>
</file>

<file path=ppt/theme/theme1.xml><?xml version="1.0" encoding="utf-8"?>
<a:theme xmlns:a="http://schemas.openxmlformats.org/drawingml/2006/main" name="exo-opistho_simeiomata">
  <a:themeElements>
    <a:clrScheme name="Custom 1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685</TotalTime>
  <Words>1518</Words>
  <Application>Microsoft Office PowerPoint</Application>
  <PresentationFormat>On-screen Show (4:3)</PresentationFormat>
  <Paragraphs>156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exo-opistho_simeiomata</vt:lpstr>
      <vt:lpstr>OC_template_updated</vt:lpstr>
      <vt:lpstr>Υλικά Γραφικών Τεχνών (Ε)</vt:lpstr>
      <vt:lpstr>Σκληρότητα είναι </vt:lpstr>
      <vt:lpstr>Ορισμός για την σκληρότητα</vt:lpstr>
      <vt:lpstr>PowerPoint Presentation</vt:lpstr>
      <vt:lpstr>Κατηγορίες δοκιμών σκληρότητας</vt:lpstr>
      <vt:lpstr>PowerPoint Presentation</vt:lpstr>
      <vt:lpstr>όργανο μέτρησης της σκληρότητας</vt:lpstr>
      <vt:lpstr>PowerPoint Presentation</vt:lpstr>
      <vt:lpstr> κλίμακα Shore A και D</vt:lpstr>
      <vt:lpstr>Άλλες παράμετρες που θα πρέπει να ληφθούν υπόψη κατά την διεξαγωγή των μετρήσεων είναι: </vt:lpstr>
      <vt:lpstr>PowerPoint Presentation</vt:lpstr>
      <vt:lpstr>Η μέτρηση σκληρότητας κατά Shore αναγράφεται ενδεικτικά ως εξής:</vt:lpstr>
      <vt:lpstr>PowerPoint Presentation</vt:lpstr>
      <vt:lpstr>PowerPoint Presentation</vt:lpstr>
      <vt:lpstr>Πειραματικό μέρος</vt:lpstr>
      <vt:lpstr>Βιβλιογραφία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Σημείωμα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alex</cp:lastModifiedBy>
  <cp:revision>135</cp:revision>
  <dcterms:created xsi:type="dcterms:W3CDTF">2015-05-19T06:24:50Z</dcterms:created>
  <dcterms:modified xsi:type="dcterms:W3CDTF">2015-10-26T11:41:28Z</dcterms:modified>
</cp:coreProperties>
</file>