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0"/>
  </p:notesMasterIdLst>
  <p:handoutMasterIdLst>
    <p:handoutMasterId r:id="rId41"/>
  </p:handoutMasterIdLst>
  <p:sldIdLst>
    <p:sldId id="271" r:id="rId4"/>
    <p:sldId id="272" r:id="rId5"/>
    <p:sldId id="301" r:id="rId6"/>
    <p:sldId id="273" r:id="rId7"/>
    <p:sldId id="274" r:id="rId8"/>
    <p:sldId id="275" r:id="rId9"/>
    <p:sldId id="276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02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0" r:id="rId32"/>
    <p:sldId id="257" r:id="rId33"/>
    <p:sldId id="262" r:id="rId34"/>
    <p:sldId id="264" r:id="rId35"/>
    <p:sldId id="269" r:id="rId36"/>
    <p:sldId id="270" r:id="rId37"/>
    <p:sldId id="266" r:id="rId38"/>
    <p:sldId id="261" r:id="rId39"/>
  </p:sldIdLst>
  <p:sldSz cx="6858000" cy="9144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8350"/>
            <a:ext cx="2878137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23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96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8350"/>
            <a:ext cx="2878137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8350"/>
            <a:ext cx="28781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8350"/>
            <a:ext cx="28781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8350"/>
            <a:ext cx="28781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8350"/>
            <a:ext cx="28781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8350"/>
            <a:ext cx="2878137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70"/>
            <a:ext cx="303014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2"/>
            <a:ext cx="303014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95670"/>
            <a:ext cx="303133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2"/>
            <a:ext cx="303133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4222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70"/>
            <a:ext cx="303014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2"/>
            <a:ext cx="303014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95670"/>
            <a:ext cx="303133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2"/>
            <a:ext cx="303133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A9BE-E21C-41D6-8F19-FC6FAF6AE07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96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70"/>
            <a:ext cx="303014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2"/>
            <a:ext cx="303014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95670"/>
            <a:ext cx="303133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2"/>
            <a:ext cx="303133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1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69"/>
            <a:ext cx="6172200" cy="672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1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69"/>
            <a:ext cx="6172200" cy="672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1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69"/>
            <a:ext cx="6172200" cy="672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577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ngbo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09_LegVein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://commons.wikimedia.org/wiki/User:Kelvinsong" TargetMode="External"/><Relationship Id="rId12" Type="http://schemas.openxmlformats.org/officeDocument/2006/relationships/hyperlink" Target="http://commons.wikimedia.org/wiki/User:Lomi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Vein.svg" TargetMode="External"/><Relationship Id="rId11" Type="http://schemas.openxmlformats.org/officeDocument/2006/relationships/hyperlink" Target="http://commons.wikimedia.org/wiki/File:Venous_valve_00013.gif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://commons.wikimedia.org/wiki/User:ZooFari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commons.wikimedia.org/wiki/File:Venous_valve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201_Anatomy_of_the_Lymphatic_System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c446645d-d9bc-462d-9e33-8ebd950801ec@4/Anatomy_of_the_Lymphatic_and_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ymph_vessel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C_Pancha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4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VenousInsufficiency-back-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055_ArteryWallStructur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irculatory_System_en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adyofHa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ortic_aneurysm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he_RedBur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12676" y="1787692"/>
            <a:ext cx="5829300" cy="1960033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Διαγνωστική νοσηλευτική σημειολογία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4128724"/>
            <a:ext cx="6858000" cy="233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Περιφερικό αγγειακό σύστημα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39" y="635563"/>
            <a:ext cx="640648" cy="864096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1" y="635564"/>
            <a:ext cx="512207" cy="9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1069" y="841908"/>
            <a:ext cx="499586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18822"/>
              </p:ext>
            </p:extLst>
          </p:nvPr>
        </p:nvGraphicFramePr>
        <p:xfrm>
          <a:off x="1323615" y="7375575"/>
          <a:ext cx="4271963" cy="15948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04129"/>
                <a:gridCol w="2667834"/>
              </a:tblGrid>
              <a:tr h="1056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Το </a:t>
                      </a:r>
                      <a:r>
                        <a:rPr lang="el-GR" sz="13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300" dirty="0">
                          <a:effectLst/>
                        </a:rPr>
                        <a:t>Creative Commons </a:t>
                      </a:r>
                      <a:r>
                        <a:rPr lang="el-GR" sz="1300" dirty="0">
                          <a:effectLst/>
                        </a:rPr>
                        <a:t>εκτός και αν αναφέρεται διαφορετικά</a:t>
                      </a:r>
                      <a:endParaRPr lang="el-G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Το </a:t>
                      </a:r>
                      <a:r>
                        <a:rPr lang="el-GR" sz="13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45" y="6444208"/>
            <a:ext cx="1246567" cy="72008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3034400" y="6446018"/>
            <a:ext cx="2511000" cy="9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61048" y="155509"/>
            <a:ext cx="2996952" cy="1211627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Μεγάλες φλέβες</a:t>
            </a:r>
            <a:endParaRPr lang="el-GR" altLang="el-GR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175238" y="1834940"/>
            <a:ext cx="26638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600" b="1" dirty="0" smtClean="0">
                <a:solidFill>
                  <a:schemeClr val="tx2"/>
                </a:solidFill>
                <a:latin typeface="+mn-lt"/>
              </a:rPr>
              <a:t>Άνω κοίλη</a:t>
            </a:r>
            <a:endParaRPr lang="el-GR" altLang="el-GR" sz="2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076526" y="5508104"/>
            <a:ext cx="2736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600" b="1" dirty="0" smtClean="0">
                <a:solidFill>
                  <a:schemeClr val="tx2"/>
                </a:solidFill>
                <a:latin typeface="+mn-lt"/>
              </a:rPr>
              <a:t>Κάτω κοίλη</a:t>
            </a:r>
            <a:endParaRPr lang="el-GR" altLang="el-GR" sz="2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127" name="Picture 7" descr="File:Gray5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" y="94468"/>
            <a:ext cx="4127944" cy="89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/>
          <p:nvPr/>
        </p:nvSpPr>
        <p:spPr>
          <a:xfrm>
            <a:off x="3902490" y="8270948"/>
            <a:ext cx="21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Gray577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ngbot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7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Φλεβικό σύστημα</a:t>
            </a:r>
            <a:endParaRPr lang="el-GR" altLang="el-GR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95669"/>
            <a:ext cx="6182444" cy="72248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altLang="el-GR" b="1" dirty="0"/>
              <a:t>ΕΝ ΤΩ ΒΑΘΕΙ</a:t>
            </a:r>
          </a:p>
          <a:p>
            <a:pPr lvl="1">
              <a:lnSpc>
                <a:spcPct val="110000"/>
              </a:lnSpc>
            </a:pPr>
            <a:r>
              <a:rPr lang="el-GR" altLang="el-GR" dirty="0"/>
              <a:t>90% επιστροφής φλεβικού </a:t>
            </a:r>
            <a:r>
              <a:rPr lang="el-GR" altLang="el-GR" dirty="0" smtClean="0"/>
              <a:t>αίματος.</a:t>
            </a:r>
            <a:endParaRPr lang="el-GR" altLang="el-GR" dirty="0"/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Κνημιαία.</a:t>
            </a:r>
            <a:endParaRPr lang="el-GR" altLang="el-GR" dirty="0"/>
          </a:p>
          <a:p>
            <a:pPr lvl="1">
              <a:lnSpc>
                <a:spcPct val="110000"/>
              </a:lnSpc>
            </a:pPr>
            <a:r>
              <a:rPr lang="el-GR" altLang="el-GR" dirty="0"/>
              <a:t>Ιγνυακή </a:t>
            </a:r>
            <a:r>
              <a:rPr lang="el-GR" altLang="el-GR" dirty="0" smtClean="0"/>
              <a:t>μηριαία.</a:t>
            </a:r>
            <a:endParaRPr lang="el-GR" altLang="el-GR" dirty="0"/>
          </a:p>
          <a:p>
            <a:pPr lvl="1">
              <a:lnSpc>
                <a:spcPct val="110000"/>
              </a:lnSpc>
            </a:pPr>
            <a:r>
              <a:rPr lang="el-GR" altLang="el-GR" dirty="0"/>
              <a:t>Μηριαία 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10000"/>
              </a:lnSpc>
            </a:pPr>
            <a:r>
              <a:rPr lang="el-GR" altLang="el-GR" b="1" dirty="0"/>
              <a:t>ΕΠΙ ΠΟΛΛΗΣ</a:t>
            </a:r>
          </a:p>
          <a:p>
            <a:pPr lvl="1">
              <a:lnSpc>
                <a:spcPct val="110000"/>
              </a:lnSpc>
            </a:pPr>
            <a:r>
              <a:rPr lang="el-GR" altLang="el-GR" dirty="0"/>
              <a:t>Μείζων σαφηνής (αναστόμωση με μηριαία φλέβα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>
              <a:lnSpc>
                <a:spcPct val="110000"/>
              </a:lnSpc>
            </a:pPr>
            <a:r>
              <a:rPr lang="el-GR" altLang="el-GR" dirty="0"/>
              <a:t>Ελάσσων σαφηνής (αναστόμωση με ιγνυακή φλέβα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10000"/>
              </a:lnSpc>
            </a:pPr>
            <a:r>
              <a:rPr lang="el-GR" altLang="el-GR" b="1" dirty="0"/>
              <a:t>ΣΥΣΤΗΜΑ ΔΙΑΤΙΤΡΑΙΝΟΥΣΩΝ ΦΛΕΒΩΝ</a:t>
            </a:r>
          </a:p>
          <a:p>
            <a:pPr lvl="1">
              <a:lnSpc>
                <a:spcPct val="110000"/>
              </a:lnSpc>
            </a:pPr>
            <a:r>
              <a:rPr lang="el-GR" altLang="el-GR" dirty="0"/>
              <a:t>Επικοινωνία επί πολλής με εν τω </a:t>
            </a:r>
            <a:r>
              <a:rPr lang="el-GR" altLang="el-GR" dirty="0" smtClean="0"/>
              <a:t>βάθει.</a:t>
            </a:r>
            <a:endParaRPr lang="el-GR" altLang="el-GR" dirty="0"/>
          </a:p>
          <a:p>
            <a:pPr lvl="1">
              <a:lnSpc>
                <a:spcPct val="110000"/>
              </a:lnSpc>
            </a:pPr>
            <a:r>
              <a:rPr lang="el-GR" altLang="el-GR" dirty="0"/>
              <a:t>Ροή από επί πολλής προς εν τω </a:t>
            </a:r>
            <a:r>
              <a:rPr lang="el-GR" altLang="el-GR" dirty="0" smtClean="0"/>
              <a:t>βάθει.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9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23554" name="Picture 2" descr="File:Blausen 0609 LegVe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4" y="179513"/>
            <a:ext cx="5615755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980728" y="8687489"/>
            <a:ext cx="5111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0609 </a:t>
            </a:r>
            <a:r>
              <a:rPr lang="en-US" sz="1200" dirty="0" smtClean="0">
                <a:latin typeface="+mn-lt"/>
                <a:hlinkClick r:id="rId3"/>
              </a:rPr>
              <a:t>LegVeins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Φλεβική επιστροφή</a:t>
            </a:r>
            <a:endParaRPr lang="el-GR" altLang="el-GR" sz="3600" b="1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dirty="0"/>
              <a:t>Αναπνευστική αντλία</a:t>
            </a:r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Εισπνοή.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l-GR" altLang="el-GR" dirty="0"/>
              <a:t>Διαστολή αριστερού </a:t>
            </a:r>
            <a:r>
              <a:rPr lang="el-GR" altLang="el-GR" dirty="0" smtClean="0"/>
              <a:t>κόλπου.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l-GR" altLang="el-GR" dirty="0"/>
              <a:t>Μυϊκή </a:t>
            </a:r>
            <a:r>
              <a:rPr lang="el-GR" altLang="el-GR" dirty="0" smtClean="0"/>
              <a:t>αντλία.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l-GR" altLang="el-GR" dirty="0"/>
              <a:t>Παράλληλη πορεία εν τω βάθει φλεβών με </a:t>
            </a:r>
            <a:r>
              <a:rPr lang="el-GR" altLang="el-GR" dirty="0" smtClean="0"/>
              <a:t>αρτηρίες.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l-GR" altLang="el-GR" dirty="0" smtClean="0"/>
              <a:t>Βαλβίδες.</a:t>
            </a:r>
            <a:endParaRPr lang="en-US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44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Ροή φλεβικού αίματος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6151" name="Picture 7" descr="File:Venous valve 000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187624"/>
            <a:ext cx="4939535" cy="3668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ile:Venous valv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" y="6397580"/>
            <a:ext cx="3761569" cy="2206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File:Vei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10" y="3558777"/>
            <a:ext cx="3015990" cy="5045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" name="Rectangle 7"/>
          <p:cNvSpPr/>
          <p:nvPr/>
        </p:nvSpPr>
        <p:spPr>
          <a:xfrm>
            <a:off x="3820195" y="8604448"/>
            <a:ext cx="235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Vein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Kelvinsong"/>
              </a:rPr>
              <a:t>Kelvinsong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837596" y="8604447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Venous </a:t>
            </a:r>
            <a:r>
              <a:rPr lang="en-US" sz="1200" dirty="0" smtClean="0">
                <a:latin typeface="+mn-lt"/>
                <a:hlinkClick r:id="rId9"/>
              </a:rPr>
              <a:t>valve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0" tooltip="User:ZooFari"/>
              </a:rPr>
              <a:t>ZooFari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663408" y="4902423"/>
            <a:ext cx="258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1"/>
              </a:rPr>
              <a:t>Venous valve </a:t>
            </a:r>
            <a:r>
              <a:rPr lang="en-US" sz="1200" dirty="0" smtClean="0">
                <a:latin typeface="+mn-lt"/>
                <a:hlinkClick r:id="rId11"/>
              </a:rPr>
              <a:t>00013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2" tooltip="User:Lomita"/>
              </a:rPr>
              <a:t>Lomita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9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 smtClean="0"/>
              <a:t>Λέμφος</a:t>
            </a:r>
            <a:endParaRPr lang="el-GR" altLang="el-GR" b="1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dirty="0"/>
              <a:t>Υγρό που εξέρχεται από τα τριχοειδή στο μεσοκυττάριο χώρο και δεν επαναρροφάται από το φλεβικό </a:t>
            </a:r>
            <a:r>
              <a:rPr lang="el-GR" altLang="el-GR" dirty="0" smtClean="0"/>
              <a:t>δίκτυο.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l-GR" altLang="el-GR" dirty="0" smtClean="0"/>
              <a:t>Περιέχει:</a:t>
            </a:r>
            <a:endParaRPr lang="el-GR" altLang="el-GR" dirty="0"/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περισσότερο </a:t>
            </a:r>
            <a:r>
              <a:rPr lang="el-GR" altLang="el-GR" dirty="0"/>
              <a:t>νερό και λιγότερες </a:t>
            </a:r>
            <a:r>
              <a:rPr lang="el-GR" altLang="el-GR" dirty="0" smtClean="0"/>
              <a:t>πρωτεΐνες.</a:t>
            </a:r>
            <a:endParaRPr lang="el-GR" altLang="el-GR" dirty="0"/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λεμφοκύτταρα </a:t>
            </a:r>
            <a:r>
              <a:rPr lang="el-GR" altLang="el-GR" dirty="0"/>
              <a:t>και </a:t>
            </a:r>
            <a:r>
              <a:rPr lang="el-GR" altLang="el-GR" dirty="0" smtClean="0"/>
              <a:t>ινωδογόνο.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60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sz="3600" b="1" dirty="0" smtClean="0"/>
              <a:t>Λεμφικό σύστημα </a:t>
            </a:r>
            <a:r>
              <a:rPr lang="el-GR" altLang="el-GR" sz="3000" b="0" dirty="0" smtClean="0"/>
              <a:t>1/3</a:t>
            </a:r>
            <a:endParaRPr lang="el-GR" alt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7174" name="Picture 6" descr="File:2201 Anatomy of the Lymphatic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" y="1331640"/>
            <a:ext cx="679283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8340" y="8615481"/>
            <a:ext cx="530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2201 Anatomy of the Lymphatic </a:t>
            </a:r>
            <a:r>
              <a:rPr lang="en-US" sz="1200" dirty="0" smtClean="0">
                <a:latin typeface="+mn-lt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6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Λεμφικό σύστημα </a:t>
            </a:r>
            <a:r>
              <a:rPr lang="el-GR" altLang="el-GR" sz="3000" b="0" dirty="0" smtClean="0"/>
              <a:t>2/3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8198" name="Picture 6" descr="This image shows the lymph capillaries in the tissue spaces, and a magnified image shows the interstitial fluid and the lymph vessels. The major parts are label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2255802"/>
            <a:ext cx="6868751" cy="39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795332" y="658822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28 Ιουν 2013 OpenStax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OpenStax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7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Λεμφικό σύστημα </a:t>
            </a:r>
            <a:r>
              <a:rPr lang="el-GR" altLang="el-GR" sz="30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31746" name="Picture 2" descr="File:Lymph ves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68" y="1207388"/>
            <a:ext cx="4070544" cy="7893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-27384" y="8574831"/>
            <a:ext cx="227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Lymph vessel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KC Panchal"/>
              </a:rPr>
              <a:t>KC Panchal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0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l-GR" dirty="0" smtClean="0"/>
              <a:t>Λεμφαγγεία</a:t>
            </a:r>
            <a:endParaRPr lang="el-GR" alt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l-GR" dirty="0"/>
              <a:t>Λεμφικά τριχοειδή</a:t>
            </a:r>
          </a:p>
          <a:p>
            <a:pPr lvl="1">
              <a:lnSpc>
                <a:spcPct val="150000"/>
              </a:lnSpc>
            </a:pPr>
            <a:r>
              <a:rPr lang="el-GR" altLang="el-GR" dirty="0"/>
              <a:t>Τυφλό </a:t>
            </a:r>
            <a:r>
              <a:rPr lang="el-GR" altLang="el-GR" dirty="0" smtClean="0"/>
              <a:t>άκρο.</a:t>
            </a:r>
            <a:endParaRPr lang="el-GR" altLang="el-GR" dirty="0"/>
          </a:p>
          <a:p>
            <a:pPr lvl="1">
              <a:lnSpc>
                <a:spcPct val="150000"/>
              </a:lnSpc>
            </a:pPr>
            <a:r>
              <a:rPr lang="el-GR" altLang="el-GR" dirty="0"/>
              <a:t>Προώθηση  λέμφου με συμπίεση </a:t>
            </a:r>
            <a:r>
              <a:rPr lang="el-GR" altLang="el-GR" dirty="0" smtClean="0"/>
              <a:t>μυών.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dirty="0"/>
              <a:t>Λεμφαγγεία </a:t>
            </a:r>
          </a:p>
          <a:p>
            <a:pPr lvl="1">
              <a:lnSpc>
                <a:spcPct val="130000"/>
              </a:lnSpc>
            </a:pPr>
            <a:r>
              <a:rPr lang="el-GR" altLang="el-GR" dirty="0"/>
              <a:t>μυϊκή στιβάδα </a:t>
            </a:r>
          </a:p>
          <a:p>
            <a:pPr lvl="1">
              <a:lnSpc>
                <a:spcPct val="130000"/>
              </a:lnSpc>
            </a:pPr>
            <a:r>
              <a:rPr lang="el-GR" altLang="el-GR" dirty="0"/>
              <a:t>Βαλβίδες</a:t>
            </a:r>
          </a:p>
          <a:p>
            <a:pPr>
              <a:lnSpc>
                <a:spcPct val="130000"/>
              </a:lnSpc>
            </a:pPr>
            <a:r>
              <a:rPr lang="el-GR" altLang="el-GR" dirty="0"/>
              <a:t>Στην πορεία τους παρεμβάλλονται λεμφογάγγλια (λεμφαδένες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>
              <a:lnSpc>
                <a:spcPct val="150000"/>
              </a:lnSpc>
            </a:pPr>
            <a:r>
              <a:rPr lang="el-GR" altLang="el-GR" dirty="0"/>
              <a:t>Κάθαρση της λέμφου και εμπλουτισμός με </a:t>
            </a:r>
            <a:r>
              <a:rPr lang="el-GR" altLang="el-GR" dirty="0" smtClean="0"/>
              <a:t>λεμφοκύτταρα.</a:t>
            </a:r>
            <a:endParaRPr lang="el-GR" altLang="el-GR" dirty="0"/>
          </a:p>
          <a:p>
            <a:pPr>
              <a:lnSpc>
                <a:spcPct val="150000"/>
              </a:lnSpc>
            </a:pPr>
            <a:endParaRPr lang="el-GR" altLang="el-GR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0" y="4602189"/>
            <a:ext cx="32766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</a:pPr>
            <a:r>
              <a:rPr lang="el-GR" altLang="el-GR" sz="2400" dirty="0">
                <a:latin typeface="+mn-lt"/>
              </a:rPr>
              <a:t>Προώθηση  λέμφου</a:t>
            </a:r>
          </a:p>
        </p:txBody>
      </p:sp>
      <p:sp>
        <p:nvSpPr>
          <p:cNvPr id="22533" name="AutoShape 5"/>
          <p:cNvSpPr>
            <a:spLocks/>
          </p:cNvSpPr>
          <p:nvPr/>
        </p:nvSpPr>
        <p:spPr bwMode="auto">
          <a:xfrm>
            <a:off x="3212976" y="4449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78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09"/>
            <a:ext cx="6858000" cy="1211627"/>
          </a:xfrm>
        </p:spPr>
        <p:txBody>
          <a:bodyPr>
            <a:normAutofit/>
          </a:bodyPr>
          <a:lstStyle/>
          <a:p>
            <a:r>
              <a:rPr lang="el-GR" altLang="el-GR" b="1" dirty="0" smtClean="0"/>
              <a:t> Τοίχωμα αιμοφόρων αγγείων </a:t>
            </a:r>
            <a:r>
              <a:rPr lang="el-GR" altLang="el-GR" sz="3000" b="0" dirty="0" smtClean="0"/>
              <a:t>1/2</a:t>
            </a:r>
            <a:endParaRPr lang="el-GR" altLang="el-GR" sz="3000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l-GR" altLang="el-GR" b="1" dirty="0"/>
              <a:t>Έ</a:t>
            </a:r>
            <a:r>
              <a:rPr lang="el-GR" altLang="el-GR" sz="2400" b="1" dirty="0" smtClean="0"/>
              <a:t>σω χιτώνας</a:t>
            </a:r>
          </a:p>
          <a:p>
            <a:pPr lvl="1" algn="l">
              <a:lnSpc>
                <a:spcPct val="120000"/>
              </a:lnSpc>
              <a:buFontTx/>
              <a:buChar char="–"/>
            </a:pPr>
            <a:r>
              <a:rPr lang="el-GR" altLang="el-GR" sz="2400" dirty="0" smtClean="0"/>
              <a:t>Ανταλλαγή </a:t>
            </a:r>
            <a:r>
              <a:rPr lang="el-GR" altLang="el-GR" sz="2400" dirty="0"/>
              <a:t>ουσιών</a:t>
            </a:r>
          </a:p>
          <a:p>
            <a:pPr lvl="1" algn="l">
              <a:lnSpc>
                <a:spcPct val="120000"/>
              </a:lnSpc>
              <a:buFontTx/>
              <a:buChar char="–"/>
            </a:pPr>
            <a:r>
              <a:rPr lang="el-GR" altLang="el-GR" sz="2400" dirty="0"/>
              <a:t>Ενδοθηλιακά κύτταρα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l-GR" altLang="el-GR" sz="2400" b="1" dirty="0" smtClean="0"/>
              <a:t>Μέσος χιτώνας</a:t>
            </a:r>
          </a:p>
          <a:p>
            <a:pPr lvl="1" algn="l">
              <a:lnSpc>
                <a:spcPct val="120000"/>
              </a:lnSpc>
              <a:buFontTx/>
              <a:buChar char="–"/>
            </a:pPr>
            <a:r>
              <a:rPr lang="el-GR" altLang="el-GR" sz="2400" dirty="0" smtClean="0"/>
              <a:t>Αιμοδυναμική </a:t>
            </a:r>
            <a:r>
              <a:rPr lang="el-GR" altLang="el-GR" sz="2400" dirty="0"/>
              <a:t>λειτουργία: </a:t>
            </a:r>
          </a:p>
          <a:p>
            <a:pPr lvl="2" algn="l">
              <a:lnSpc>
                <a:spcPct val="120000"/>
              </a:lnSpc>
              <a:buFontTx/>
              <a:buChar char="•"/>
            </a:pPr>
            <a:r>
              <a:rPr lang="el-GR" altLang="el-GR" dirty="0"/>
              <a:t>Αρτηρίες: ρυθμιστής ΑΠ</a:t>
            </a:r>
          </a:p>
          <a:p>
            <a:pPr lvl="2" algn="l">
              <a:lnSpc>
                <a:spcPct val="120000"/>
              </a:lnSpc>
              <a:buFontTx/>
              <a:buChar char="•"/>
            </a:pPr>
            <a:r>
              <a:rPr lang="el-GR" altLang="el-GR" dirty="0"/>
              <a:t>Φλέβες: αποθήκη αίματος</a:t>
            </a:r>
          </a:p>
          <a:p>
            <a:pPr lvl="1" algn="l">
              <a:lnSpc>
                <a:spcPct val="120000"/>
              </a:lnSpc>
              <a:buFontTx/>
              <a:buChar char="–"/>
            </a:pPr>
            <a:r>
              <a:rPr lang="el-GR" altLang="el-GR" sz="2400" dirty="0"/>
              <a:t>Μυϊκή στοιβάδα</a:t>
            </a:r>
          </a:p>
          <a:p>
            <a:pPr lvl="1" algn="l">
              <a:lnSpc>
                <a:spcPct val="120000"/>
              </a:lnSpc>
              <a:buFontTx/>
              <a:buChar char="–"/>
            </a:pPr>
            <a:r>
              <a:rPr lang="el-GR" altLang="el-GR" sz="2400" dirty="0"/>
              <a:t>Αυτόνομο νευρικό σύστημα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l-GR" altLang="el-GR" sz="2400" b="1" dirty="0" smtClean="0"/>
              <a:t>Έξω χιτώνας</a:t>
            </a:r>
          </a:p>
          <a:p>
            <a:pPr lvl="1" algn="l">
              <a:lnSpc>
                <a:spcPct val="120000"/>
              </a:lnSpc>
              <a:buFontTx/>
              <a:buChar char="–"/>
            </a:pPr>
            <a:r>
              <a:rPr lang="el-GR" altLang="el-GR" sz="2400" dirty="0" smtClean="0"/>
              <a:t>Σύνδεση </a:t>
            </a:r>
            <a:r>
              <a:rPr lang="el-GR" altLang="el-GR" sz="2400" dirty="0"/>
              <a:t>με τους γύρω ιστούς</a:t>
            </a:r>
          </a:p>
          <a:p>
            <a:pPr lvl="1" algn="l">
              <a:lnSpc>
                <a:spcPct val="120000"/>
              </a:lnSpc>
              <a:buFontTx/>
              <a:buChar char="–"/>
            </a:pPr>
            <a:r>
              <a:rPr lang="el-GR" altLang="el-GR" sz="2400" dirty="0"/>
              <a:t>ινώδης ιστός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9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l-GR" altLang="el-GR" dirty="0" smtClean="0"/>
              <a:t>Λεμφικό σύστημα</a:t>
            </a:r>
            <a:endParaRPr lang="el-GR" altLang="el-G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95669"/>
            <a:ext cx="6326460" cy="6720747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</a:pPr>
            <a:r>
              <a:rPr lang="el-GR" altLang="el-GR" dirty="0"/>
              <a:t>Παράλληλη πορεία με τις </a:t>
            </a:r>
            <a:r>
              <a:rPr lang="el-GR" altLang="el-GR" dirty="0" smtClean="0"/>
              <a:t>φλέβες.</a:t>
            </a:r>
            <a:endParaRPr lang="el-GR" altLang="el-GR" dirty="0"/>
          </a:p>
          <a:p>
            <a:pPr>
              <a:lnSpc>
                <a:spcPct val="112000"/>
              </a:lnSpc>
            </a:pPr>
            <a:r>
              <a:rPr lang="el-GR" altLang="el-GR" dirty="0"/>
              <a:t>Επιπολής λεμφαγγεία πορεύονται  παράλληλα  με τις υποδόριες φλέβες προς τα επιχώρια λεμφογάγγλια (καμπτικές επιφάνειες των αρθρώσεων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12000"/>
              </a:lnSpc>
            </a:pPr>
            <a:r>
              <a:rPr lang="el-GR" altLang="el-GR" dirty="0"/>
              <a:t>Η λέμφος από τα επιχώρια λεμφογάγγλια  μεταφέρεται </a:t>
            </a:r>
            <a:r>
              <a:rPr lang="el-GR" altLang="el-GR" b="1" dirty="0"/>
              <a:t>στα εν τω βάθει λεμφογάγγλια </a:t>
            </a:r>
            <a:r>
              <a:rPr lang="el-GR" altLang="el-GR" b="1" dirty="0" smtClean="0"/>
              <a:t>.</a:t>
            </a:r>
            <a:endParaRPr lang="el-GR" altLang="el-GR" b="1" dirty="0"/>
          </a:p>
          <a:p>
            <a:pPr>
              <a:lnSpc>
                <a:spcPct val="112000"/>
              </a:lnSpc>
            </a:pPr>
            <a:r>
              <a:rPr lang="el-GR" altLang="el-GR" b="1" dirty="0"/>
              <a:t>Τελικά η λέμφος καταλήγει στη συστηματική κυκλοφορία (φλεβώδεις  γωνίες) μέσω:</a:t>
            </a:r>
          </a:p>
          <a:p>
            <a:pPr lvl="1">
              <a:lnSpc>
                <a:spcPct val="112000"/>
              </a:lnSpc>
            </a:pPr>
            <a:r>
              <a:rPr lang="el-GR" altLang="el-GR" b="1" dirty="0"/>
              <a:t>Μείζονος θωρακικού </a:t>
            </a:r>
            <a:r>
              <a:rPr lang="el-GR" altLang="el-GR" b="1" dirty="0" smtClean="0"/>
              <a:t>πόρου.</a:t>
            </a:r>
            <a:endParaRPr lang="el-GR" altLang="el-GR" b="1" dirty="0"/>
          </a:p>
          <a:p>
            <a:pPr lvl="1">
              <a:lnSpc>
                <a:spcPct val="112000"/>
              </a:lnSpc>
            </a:pPr>
            <a:r>
              <a:rPr lang="el-GR" altLang="el-GR" b="1" dirty="0"/>
              <a:t>Ελάσσονος θωρακικού </a:t>
            </a:r>
            <a:r>
              <a:rPr lang="el-GR" altLang="el-GR" b="1" dirty="0" smtClean="0"/>
              <a:t>πόρου.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6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b="1" dirty="0" smtClean="0"/>
              <a:t>Συμπτώματα </a:t>
            </a:r>
            <a:r>
              <a:rPr lang="el-GR" altLang="el-GR" sz="3200" b="1" dirty="0"/>
              <a:t>ΠΑΣ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dirty="0"/>
              <a:t>Πόνος (κάτω άκρα)</a:t>
            </a:r>
          </a:p>
          <a:p>
            <a:pPr lvl="1">
              <a:lnSpc>
                <a:spcPct val="120000"/>
              </a:lnSpc>
            </a:pPr>
            <a:r>
              <a:rPr lang="el-GR" altLang="el-GR" dirty="0"/>
              <a:t>Διαλείπουσα </a:t>
            </a:r>
            <a:r>
              <a:rPr lang="el-GR" altLang="el-GR" dirty="0" smtClean="0"/>
              <a:t>χωλότητα.</a:t>
            </a:r>
            <a:endParaRPr lang="el-GR" altLang="el-GR" dirty="0"/>
          </a:p>
          <a:p>
            <a:pPr lvl="1">
              <a:lnSpc>
                <a:spcPct val="120000"/>
              </a:lnSpc>
            </a:pPr>
            <a:r>
              <a:rPr lang="el-GR" altLang="el-GR" dirty="0"/>
              <a:t>Νυκτερινός/ </a:t>
            </a:r>
            <a:r>
              <a:rPr lang="el-GR" altLang="el-GR" dirty="0" smtClean="0"/>
              <a:t>ηρεμία.</a:t>
            </a:r>
            <a:endParaRPr lang="en-US" altLang="el-GR" dirty="0"/>
          </a:p>
          <a:p>
            <a:pPr lvl="1">
              <a:lnSpc>
                <a:spcPct val="120000"/>
              </a:lnSpc>
            </a:pPr>
            <a:r>
              <a:rPr lang="el-GR" altLang="el-GR" dirty="0"/>
              <a:t>Φλεβική </a:t>
            </a:r>
            <a:r>
              <a:rPr lang="el-GR" altLang="el-GR" dirty="0" smtClean="0"/>
              <a:t>χωλότητα.</a:t>
            </a:r>
            <a:endParaRPr lang="en-US" altLang="el-GR" dirty="0"/>
          </a:p>
          <a:p>
            <a:pPr lvl="1">
              <a:lnSpc>
                <a:spcPct val="120000"/>
              </a:lnSpc>
            </a:pPr>
            <a:r>
              <a:rPr lang="el-GR" altLang="el-GR" dirty="0"/>
              <a:t>Αίσθημα βάρους, </a:t>
            </a:r>
            <a:r>
              <a:rPr lang="el-GR" altLang="el-GR" dirty="0" smtClean="0"/>
              <a:t>τάσεως.</a:t>
            </a:r>
            <a:endParaRPr lang="el-GR" altLang="el-GR" dirty="0"/>
          </a:p>
          <a:p>
            <a:pPr lvl="1"/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7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Επισκόπηση περιφερικού ΑΣ</a:t>
            </a:r>
            <a:endParaRPr lang="el-GR" altLang="el-GR" sz="36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Χρώμα δέρματος</a:t>
            </a:r>
          </a:p>
          <a:p>
            <a:pPr lvl="1"/>
            <a:r>
              <a:rPr lang="el-GR" altLang="el-GR" dirty="0"/>
              <a:t>Ωχρό, ερυθρό, κυανό , </a:t>
            </a:r>
            <a:r>
              <a:rPr lang="el-GR" altLang="el-GR" dirty="0" smtClean="0"/>
              <a:t>μελανό.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dirty="0"/>
              <a:t>Αγγείωση</a:t>
            </a:r>
          </a:p>
          <a:p>
            <a:pPr lvl="1">
              <a:lnSpc>
                <a:spcPct val="130000"/>
              </a:lnSpc>
            </a:pPr>
            <a:r>
              <a:rPr lang="el-GR" altLang="el-GR" dirty="0"/>
              <a:t>Επίφλεβο, φλεβικοί </a:t>
            </a:r>
            <a:r>
              <a:rPr lang="el-GR" altLang="el-GR" dirty="0" smtClean="0"/>
              <a:t>αστερίσκοι.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dirty="0" smtClean="0"/>
              <a:t>Οίδημα.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dirty="0"/>
              <a:t>Νύχια, </a:t>
            </a:r>
            <a:r>
              <a:rPr lang="el-GR" altLang="el-GR" dirty="0" smtClean="0"/>
              <a:t>τρίχες.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dirty="0"/>
              <a:t>Βλάβες </a:t>
            </a:r>
            <a:r>
              <a:rPr lang="el-GR" altLang="el-GR" dirty="0" smtClean="0"/>
              <a:t>δέρματος.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dirty="0" smtClean="0"/>
              <a:t>Εξέλκωση.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1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Ψηλάφηση περιφερικού ΑΣ</a:t>
            </a:r>
            <a:endParaRPr lang="el-GR" altLang="el-GR" sz="3600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altLang="el-GR" sz="2600" dirty="0" smtClean="0"/>
              <a:t>Θερμοκρασία.</a:t>
            </a:r>
            <a:endParaRPr lang="el-GR" altLang="el-GR" sz="2600" dirty="0"/>
          </a:p>
          <a:p>
            <a:pPr>
              <a:lnSpc>
                <a:spcPct val="120000"/>
              </a:lnSpc>
            </a:pPr>
            <a:r>
              <a:rPr lang="el-GR" altLang="el-GR" sz="2600" dirty="0"/>
              <a:t>Οίδημα / </a:t>
            </a:r>
            <a:r>
              <a:rPr lang="el-GR" altLang="el-GR" sz="2600" dirty="0" smtClean="0"/>
              <a:t>λεμφοίδημα.</a:t>
            </a:r>
            <a:endParaRPr lang="el-GR" altLang="el-GR" sz="2600" dirty="0"/>
          </a:p>
          <a:p>
            <a:pPr>
              <a:lnSpc>
                <a:spcPct val="120000"/>
              </a:lnSpc>
            </a:pPr>
            <a:r>
              <a:rPr lang="el-GR" altLang="el-GR" sz="2600" dirty="0" smtClean="0"/>
              <a:t>Σφύξεις.</a:t>
            </a:r>
            <a:endParaRPr lang="el-GR" altLang="el-GR" sz="2600" dirty="0"/>
          </a:p>
          <a:p>
            <a:pPr lvl="1">
              <a:lnSpc>
                <a:spcPct val="120000"/>
              </a:lnSpc>
            </a:pPr>
            <a:r>
              <a:rPr lang="el-GR" altLang="el-GR" sz="2600" dirty="0"/>
              <a:t>Κάτω άκρα</a:t>
            </a:r>
          </a:p>
          <a:p>
            <a:pPr lvl="2">
              <a:lnSpc>
                <a:spcPct val="120000"/>
              </a:lnSpc>
            </a:pPr>
            <a:r>
              <a:rPr lang="el-GR" altLang="el-GR" sz="2600" dirty="0"/>
              <a:t>Μηριαία, ιγνυακή, ραχιαία του ποδός, οπίσθια </a:t>
            </a:r>
            <a:r>
              <a:rPr lang="el-GR" altLang="el-GR" sz="2600" dirty="0" smtClean="0"/>
              <a:t>κνημιαία.</a:t>
            </a:r>
            <a:endParaRPr lang="el-GR" altLang="el-GR" sz="2600" dirty="0"/>
          </a:p>
          <a:p>
            <a:pPr lvl="1">
              <a:lnSpc>
                <a:spcPct val="120000"/>
              </a:lnSpc>
            </a:pPr>
            <a:r>
              <a:rPr lang="el-GR" altLang="el-GR" sz="2600" dirty="0"/>
              <a:t>Άνω άκρα</a:t>
            </a:r>
          </a:p>
          <a:p>
            <a:pPr lvl="2">
              <a:lnSpc>
                <a:spcPct val="120000"/>
              </a:lnSpc>
            </a:pPr>
            <a:r>
              <a:rPr lang="el-GR" altLang="el-GR" sz="2600" dirty="0"/>
              <a:t>(Μασχαλιαία), </a:t>
            </a:r>
            <a:r>
              <a:rPr lang="el-GR" altLang="el-GR" sz="2600" dirty="0" smtClean="0"/>
              <a:t>Βραχιόνιος</a:t>
            </a:r>
            <a:r>
              <a:rPr lang="el-GR" altLang="el-GR" sz="2600" dirty="0"/>
              <a:t>, </a:t>
            </a:r>
            <a:r>
              <a:rPr lang="el-GR" altLang="el-GR" sz="2600" dirty="0" smtClean="0"/>
              <a:t>κερκιδική, ωλένια.</a:t>
            </a:r>
            <a:endParaRPr lang="el-GR" altLang="el-GR" sz="2600" dirty="0"/>
          </a:p>
          <a:p>
            <a:pPr>
              <a:lnSpc>
                <a:spcPct val="120000"/>
              </a:lnSpc>
            </a:pPr>
            <a:r>
              <a:rPr lang="el-GR" altLang="el-GR" sz="2600" dirty="0"/>
              <a:t>Πόνος </a:t>
            </a:r>
            <a:r>
              <a:rPr lang="el-GR" altLang="el-GR" sz="2600" dirty="0" smtClean="0"/>
              <a:t>.</a:t>
            </a:r>
            <a:endParaRPr lang="el-GR" alt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09"/>
            <a:ext cx="6858000" cy="1211627"/>
          </a:xfrm>
        </p:spPr>
        <p:txBody>
          <a:bodyPr>
            <a:normAutofit/>
          </a:bodyPr>
          <a:lstStyle/>
          <a:p>
            <a:r>
              <a:rPr lang="el-GR" altLang="el-GR" b="1" dirty="0" smtClean="0"/>
              <a:t>Χρόνια αρτηριακή ανεπάρκεια </a:t>
            </a:r>
            <a:r>
              <a:rPr lang="el-GR" altLang="el-GR" sz="3000" b="0" dirty="0" smtClean="0"/>
              <a:t>1/2</a:t>
            </a:r>
            <a:endParaRPr lang="el-GR" altLang="el-GR" sz="3000" b="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Πόνος.</a:t>
            </a:r>
            <a:endParaRPr lang="el-GR" altLang="el-GR" dirty="0"/>
          </a:p>
          <a:p>
            <a:pPr lvl="1"/>
            <a:r>
              <a:rPr lang="el-GR" altLang="el-GR" dirty="0"/>
              <a:t>Διαλείπουσα </a:t>
            </a:r>
            <a:r>
              <a:rPr lang="el-GR" altLang="el-GR" dirty="0" smtClean="0"/>
              <a:t>χωλότητα.</a:t>
            </a:r>
            <a:endParaRPr lang="el-GR" altLang="el-GR" dirty="0"/>
          </a:p>
          <a:p>
            <a:pPr lvl="1"/>
            <a:r>
              <a:rPr lang="el-GR" altLang="el-GR" dirty="0"/>
              <a:t>Άλγος </a:t>
            </a:r>
            <a:r>
              <a:rPr lang="el-GR" altLang="el-GR" dirty="0" smtClean="0"/>
              <a:t>αναπαύσεως.</a:t>
            </a:r>
            <a:endParaRPr lang="el-GR" altLang="el-GR" dirty="0"/>
          </a:p>
          <a:p>
            <a:r>
              <a:rPr lang="el-GR" altLang="el-GR" b="1" dirty="0"/>
              <a:t>Ψυχρότητα</a:t>
            </a:r>
            <a:r>
              <a:rPr lang="el-GR" altLang="el-GR" dirty="0"/>
              <a:t>	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b="1" dirty="0"/>
              <a:t>Διαταραχές του χρώματος του </a:t>
            </a:r>
            <a:r>
              <a:rPr lang="el-GR" altLang="el-GR" b="1" dirty="0" smtClean="0"/>
              <a:t>δέρματος.</a:t>
            </a:r>
            <a:endParaRPr lang="el-GR" altLang="el-GR" b="1" dirty="0"/>
          </a:p>
          <a:p>
            <a:pPr lvl="1"/>
            <a:r>
              <a:rPr lang="el-GR" altLang="el-GR" dirty="0" smtClean="0"/>
              <a:t>Ωχρότητα.</a:t>
            </a:r>
            <a:endParaRPr lang="el-GR" altLang="el-GR" dirty="0"/>
          </a:p>
          <a:p>
            <a:pPr lvl="1"/>
            <a:r>
              <a:rPr lang="el-GR" altLang="el-GR" dirty="0" smtClean="0"/>
              <a:t>Κυάνωση.</a:t>
            </a:r>
            <a:endParaRPr lang="el-GR" altLang="el-GR" dirty="0"/>
          </a:p>
          <a:p>
            <a:pPr lvl="1"/>
            <a:r>
              <a:rPr lang="el-GR" altLang="el-GR" dirty="0" smtClean="0"/>
              <a:t>Ερυθροκύανο.</a:t>
            </a:r>
            <a:endParaRPr lang="el-GR" altLang="el-GR" dirty="0"/>
          </a:p>
          <a:p>
            <a:pPr lvl="1"/>
            <a:r>
              <a:rPr lang="el-GR" altLang="el-GR" dirty="0" smtClean="0"/>
              <a:t>Μελανό.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2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09"/>
            <a:ext cx="6858000" cy="1211627"/>
          </a:xfrm>
        </p:spPr>
        <p:txBody>
          <a:bodyPr/>
          <a:lstStyle/>
          <a:p>
            <a:r>
              <a:rPr lang="el-GR" altLang="el-GR" dirty="0"/>
              <a:t>Χρόνια αρτηριακή ανεπάρκεια </a:t>
            </a:r>
            <a:r>
              <a:rPr lang="el-GR" altLang="el-GR" sz="3000" b="0" dirty="0" smtClean="0"/>
              <a:t>2/2</a:t>
            </a:r>
            <a:endParaRPr lang="el-GR" altLang="el-GR" sz="48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/>
              <a:t>Τροφικές </a:t>
            </a:r>
            <a:r>
              <a:rPr lang="el-GR" altLang="el-GR" b="1" dirty="0" smtClean="0"/>
              <a:t>αλλοιώσεις.</a:t>
            </a:r>
            <a:endParaRPr lang="el-GR" altLang="el-GR" dirty="0"/>
          </a:p>
          <a:p>
            <a:pPr lvl="1"/>
            <a:r>
              <a:rPr lang="el-GR" altLang="el-GR" dirty="0"/>
              <a:t>Απόπτωση </a:t>
            </a:r>
            <a:r>
              <a:rPr lang="el-GR" altLang="el-GR" dirty="0" smtClean="0"/>
              <a:t>τριχών.</a:t>
            </a:r>
            <a:endParaRPr lang="el-GR" altLang="el-GR" dirty="0"/>
          </a:p>
          <a:p>
            <a:pPr lvl="1"/>
            <a:r>
              <a:rPr lang="el-GR" altLang="el-GR" dirty="0"/>
              <a:t>Μυϊκή </a:t>
            </a:r>
            <a:r>
              <a:rPr lang="el-GR" altLang="el-GR" dirty="0" smtClean="0"/>
              <a:t>ατροφία.</a:t>
            </a:r>
            <a:endParaRPr lang="el-GR" altLang="el-GR" dirty="0"/>
          </a:p>
          <a:p>
            <a:pPr lvl="1"/>
            <a:r>
              <a:rPr lang="el-GR" altLang="el-GR" dirty="0"/>
              <a:t>Νύχια (πάχυνση, γράμμωση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/>
            <a:r>
              <a:rPr lang="el-GR" altLang="el-GR" dirty="0"/>
              <a:t>Δέρμα λεπτό </a:t>
            </a:r>
            <a:r>
              <a:rPr lang="el-GR" altLang="el-GR" dirty="0" smtClean="0"/>
              <a:t>στιλπνό.</a:t>
            </a:r>
            <a:endParaRPr lang="el-GR" altLang="el-GR" dirty="0"/>
          </a:p>
          <a:p>
            <a:pPr lvl="1"/>
            <a:r>
              <a:rPr lang="el-GR" altLang="el-GR" dirty="0"/>
              <a:t>Αγγείωση (κενές φλέβες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/>
            <a:r>
              <a:rPr lang="el-GR" altLang="el-GR" dirty="0"/>
              <a:t>Έλκη (δάκτυλα, σημεία τραυματισμού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 lvl="1">
              <a:buFontTx/>
              <a:buNone/>
            </a:pPr>
            <a:endParaRPr lang="el-GR" altLang="el-GR" dirty="0"/>
          </a:p>
          <a:p>
            <a:r>
              <a:rPr lang="el-GR" altLang="el-GR" b="1" dirty="0"/>
              <a:t>Δοκιμασία </a:t>
            </a:r>
            <a:r>
              <a:rPr lang="en-US" altLang="el-GR" b="1" dirty="0" smtClean="0"/>
              <a:t>Buerger</a:t>
            </a:r>
            <a:r>
              <a:rPr lang="el-GR" altLang="el-GR" b="1" dirty="0" smtClean="0"/>
              <a:t>.</a:t>
            </a:r>
            <a:endParaRPr lang="el-GR" alt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Οξεία αρτηριακή απόφραξη</a:t>
            </a:r>
            <a:endParaRPr lang="el-GR" altLang="el-GR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Ιστορικό</a:t>
            </a:r>
          </a:p>
          <a:p>
            <a:pPr lvl="1"/>
            <a:r>
              <a:rPr lang="el-GR" altLang="el-GR" dirty="0" smtClean="0"/>
              <a:t>Μαρμαρυγή </a:t>
            </a:r>
            <a:r>
              <a:rPr lang="el-GR" altLang="el-GR" dirty="0"/>
              <a:t>των </a:t>
            </a:r>
            <a:r>
              <a:rPr lang="el-GR" altLang="el-GR" dirty="0" smtClean="0"/>
              <a:t>κόλπων.</a:t>
            </a:r>
            <a:endParaRPr lang="el-GR" altLang="el-GR" dirty="0"/>
          </a:p>
          <a:p>
            <a:pPr lvl="1"/>
            <a:r>
              <a:rPr lang="el-GR" altLang="el-GR" dirty="0" smtClean="0"/>
              <a:t>Ενδοκαρδίτιδα.</a:t>
            </a:r>
            <a:endParaRPr lang="el-GR" altLang="el-GR" dirty="0"/>
          </a:p>
          <a:p>
            <a:pPr lvl="1"/>
            <a:r>
              <a:rPr lang="el-GR" altLang="el-GR" dirty="0" smtClean="0"/>
              <a:t>Αθηροσκλήρωση.</a:t>
            </a:r>
            <a:endParaRPr lang="el-GR" altLang="el-GR" dirty="0"/>
          </a:p>
          <a:p>
            <a:r>
              <a:rPr lang="el-GR" altLang="el-GR" b="1" dirty="0" smtClean="0"/>
              <a:t>Κλινική εικόνα</a:t>
            </a:r>
          </a:p>
          <a:p>
            <a:pPr lvl="1"/>
            <a:r>
              <a:rPr lang="el-GR" altLang="el-GR" dirty="0" smtClean="0"/>
              <a:t>Έντονο  </a:t>
            </a:r>
            <a:r>
              <a:rPr lang="el-GR" altLang="el-GR" dirty="0"/>
              <a:t>οξύ </a:t>
            </a:r>
            <a:r>
              <a:rPr lang="el-GR" altLang="el-GR" dirty="0" smtClean="0"/>
              <a:t>άλγος.</a:t>
            </a:r>
            <a:endParaRPr lang="el-GR" altLang="el-GR" dirty="0"/>
          </a:p>
          <a:p>
            <a:pPr lvl="1"/>
            <a:r>
              <a:rPr lang="el-GR" altLang="el-GR" dirty="0" smtClean="0"/>
              <a:t>Ψυχρότητα.</a:t>
            </a:r>
            <a:endParaRPr lang="el-GR" altLang="el-GR" dirty="0"/>
          </a:p>
          <a:p>
            <a:pPr lvl="1"/>
            <a:r>
              <a:rPr lang="el-GR" altLang="el-GR" dirty="0"/>
              <a:t>Ωχρότητα - Δικτυωτή </a:t>
            </a:r>
            <a:r>
              <a:rPr lang="el-GR" altLang="el-GR" dirty="0" smtClean="0"/>
              <a:t>κυάνωση.</a:t>
            </a:r>
            <a:endParaRPr lang="el-GR" altLang="el-GR" dirty="0"/>
          </a:p>
          <a:p>
            <a:pPr lvl="1"/>
            <a:r>
              <a:rPr lang="el-GR" altLang="el-GR" dirty="0"/>
              <a:t>Υπαισθησία </a:t>
            </a:r>
            <a:r>
              <a:rPr lang="el-GR" altLang="el-GR" dirty="0" smtClean="0"/>
              <a:t>– υποκινητικότητα.</a:t>
            </a:r>
            <a:endParaRPr lang="el-GR" altLang="el-GR" dirty="0"/>
          </a:p>
          <a:p>
            <a:pPr lvl="1"/>
            <a:r>
              <a:rPr lang="el-GR" altLang="el-GR" dirty="0"/>
              <a:t>Κενές </a:t>
            </a:r>
            <a:r>
              <a:rPr lang="el-GR" altLang="el-GR" dirty="0" smtClean="0"/>
              <a:t>φλέβες.</a:t>
            </a:r>
            <a:endParaRPr lang="el-GR" altLang="el-GR" dirty="0"/>
          </a:p>
          <a:p>
            <a:pPr lvl="1"/>
            <a:r>
              <a:rPr lang="el-GR" altLang="el-GR" dirty="0"/>
              <a:t>Απουσία σφύξεων (ιγνυακής, ραχιαίας, οπίσθιας κνημιαίας</a:t>
            </a:r>
            <a:r>
              <a:rPr lang="el-GR" altLang="el-GR" sz="2400" dirty="0" smtClean="0"/>
              <a:t>).</a:t>
            </a: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89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Οξεία ισχαιμία</a:t>
            </a:r>
            <a:br>
              <a:rPr lang="el-GR" altLang="el-GR" sz="3600" b="1" dirty="0" smtClean="0"/>
            </a:br>
            <a:r>
              <a:rPr lang="el-GR" altLang="el-GR" sz="3600" b="1" dirty="0" smtClean="0"/>
              <a:t>κάτω άκρου</a:t>
            </a:r>
            <a:endParaRPr lang="el-GR" altLang="el-GR" sz="3600" b="1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95669"/>
            <a:ext cx="6172200" cy="1392155"/>
          </a:xfrm>
        </p:spPr>
        <p:txBody>
          <a:bodyPr/>
          <a:lstStyle/>
          <a:p>
            <a:endParaRPr lang="el-GR" altLang="el-GR" sz="2400" b="1" dirty="0"/>
          </a:p>
          <a:p>
            <a:endParaRPr lang="el-GR" altLang="el-GR" sz="2800" dirty="0"/>
          </a:p>
          <a:p>
            <a:pPr lvl="1"/>
            <a:endParaRPr lang="el-GR" altLang="el-GR" sz="2400" dirty="0"/>
          </a:p>
          <a:p>
            <a:endParaRPr lang="el-GR" altLang="el-GR" dirty="0"/>
          </a:p>
        </p:txBody>
      </p:sp>
      <p:graphicFrame>
        <p:nvGraphicFramePr>
          <p:cNvPr id="5328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69529"/>
              </p:ext>
            </p:extLst>
          </p:nvPr>
        </p:nvGraphicFramePr>
        <p:xfrm>
          <a:off x="152400" y="3059832"/>
          <a:ext cx="6553200" cy="4416743"/>
        </p:xfrm>
        <a:graphic>
          <a:graphicData uri="http://schemas.openxmlformats.org/drawingml/2006/table">
            <a:tbl>
              <a:tblPr/>
              <a:tblGrid>
                <a:gridCol w="3276600"/>
                <a:gridCol w="3276600"/>
              </a:tblGrid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ΣΗΜΕΙΑ ΗΠΙΑΣ ΙΣΧΑΙΜΙΑΣ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ΣΗΜΕΙΑ ΣΟΒΑΡΗΣ ΙΣΧΑΙΜΙΑΣ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Ασφυγμία (</a:t>
                      </a:r>
                      <a:r>
                        <a:rPr kumimoji="0" lang="en-US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Pulseless)</a:t>
                      </a: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Παραισθησία</a:t>
                      </a:r>
                      <a:r>
                        <a:rPr kumimoji="0" lang="en-US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(paraesthesia)</a:t>
                      </a: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Ωχρότητα (</a:t>
                      </a:r>
                      <a:r>
                        <a:rPr kumimoji="0" lang="en-US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pallor)</a:t>
                      </a: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Παράλυση</a:t>
                      </a:r>
                      <a:r>
                        <a:rPr kumimoji="0" lang="en-US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(paralysis)</a:t>
                      </a: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Ψυχρότητα </a:t>
                      </a:r>
                      <a:r>
                        <a:rPr kumimoji="0" lang="en-US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(perishing cold)</a:t>
                      </a: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Πόνος κατά την εφαρμογή πίεσης στους μυς</a:t>
                      </a:r>
                      <a:r>
                        <a:rPr kumimoji="0" lang="en-US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(pain on squeezing muscle)</a:t>
                      </a: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2209800" y="205172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latin typeface="+mn-lt"/>
              </a:rPr>
              <a:t>Τα 6 </a:t>
            </a:r>
            <a:r>
              <a:rPr lang="en-US" altLang="el-GR" sz="3200" b="1" dirty="0">
                <a:latin typeface="+mn-lt"/>
              </a:rPr>
              <a:t>p</a:t>
            </a:r>
            <a:endParaRPr lang="el-GR" altLang="el-GR" sz="32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8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/>
              <a:t>Χρόνια</a:t>
            </a:r>
            <a:br>
              <a:rPr lang="el-GR" altLang="el-GR" sz="3600" dirty="0" smtClean="0"/>
            </a:br>
            <a:r>
              <a:rPr lang="el-GR" altLang="el-GR" sz="3600" dirty="0" smtClean="0"/>
              <a:t>φλεβική ανεπάρκεια </a:t>
            </a:r>
            <a:r>
              <a:rPr lang="el-GR" altLang="el-GR" sz="3000" b="0" dirty="0" smtClean="0"/>
              <a:t>1/2</a:t>
            </a:r>
            <a:endParaRPr lang="el-GR" altLang="el-GR" sz="3000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95669"/>
            <a:ext cx="6326460" cy="7440827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l-GR" altLang="el-GR" dirty="0"/>
              <a:t>Άλγος</a:t>
            </a:r>
          </a:p>
          <a:p>
            <a:pPr lvl="1">
              <a:spcBef>
                <a:spcPts val="900"/>
              </a:spcBef>
            </a:pPr>
            <a:r>
              <a:rPr lang="el-GR" altLang="el-GR" dirty="0"/>
              <a:t>Βύθιο, αίσθημα </a:t>
            </a:r>
            <a:r>
              <a:rPr lang="el-GR" altLang="el-GR" dirty="0" smtClean="0"/>
              <a:t>τάσης.</a:t>
            </a:r>
            <a:endParaRPr lang="el-GR" altLang="el-GR" dirty="0"/>
          </a:p>
          <a:p>
            <a:pPr>
              <a:spcBef>
                <a:spcPts val="900"/>
              </a:spcBef>
            </a:pPr>
            <a:r>
              <a:rPr lang="el-GR" altLang="el-GR" dirty="0"/>
              <a:t>Οίδημα 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Μαλακό </a:t>
            </a:r>
            <a:r>
              <a:rPr lang="el-GR" altLang="el-GR" dirty="0"/>
              <a:t>, αφήνει </a:t>
            </a:r>
            <a:r>
              <a:rPr lang="el-GR" altLang="el-GR" dirty="0" smtClean="0"/>
              <a:t>εντύπωμα.</a:t>
            </a:r>
            <a:endParaRPr lang="el-GR" altLang="el-GR" dirty="0"/>
          </a:p>
          <a:p>
            <a:pPr>
              <a:spcBef>
                <a:spcPts val="900"/>
              </a:spcBef>
            </a:pPr>
            <a:r>
              <a:rPr lang="el-GR" altLang="el-GR" dirty="0"/>
              <a:t>Αιμορραγικές εκδηλώσεις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Πετέχειες.</a:t>
            </a:r>
            <a:endParaRPr lang="el-GR" altLang="el-GR" dirty="0"/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Εκχυμώσεις.</a:t>
            </a:r>
            <a:endParaRPr lang="el-GR" altLang="el-GR" dirty="0"/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Αυτόματη </a:t>
            </a:r>
            <a:r>
              <a:rPr lang="el-GR" altLang="el-GR" dirty="0"/>
              <a:t>ρήξη </a:t>
            </a:r>
            <a:r>
              <a:rPr lang="el-GR" altLang="el-GR" dirty="0" smtClean="0"/>
              <a:t>κιρσών.</a:t>
            </a:r>
            <a:endParaRPr lang="el-GR" altLang="el-GR" dirty="0"/>
          </a:p>
          <a:p>
            <a:pPr>
              <a:spcBef>
                <a:spcPts val="900"/>
              </a:spcBef>
            </a:pPr>
            <a:r>
              <a:rPr lang="el-GR" altLang="el-GR" dirty="0"/>
              <a:t>Διαταραχές χρώματος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Κυανωτικό.</a:t>
            </a:r>
            <a:endParaRPr lang="el-GR" altLang="el-GR" dirty="0"/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Καστανόχρωο.</a:t>
            </a:r>
            <a:endParaRPr lang="el-GR" altLang="el-GR" dirty="0"/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Μελανό </a:t>
            </a:r>
            <a:r>
              <a:rPr lang="el-GR" altLang="el-GR" dirty="0"/>
              <a:t>(φλεβική γάγγραινα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spcBef>
                <a:spcPts val="900"/>
              </a:spcBef>
            </a:pPr>
            <a:r>
              <a:rPr lang="el-GR" altLang="el-GR" dirty="0"/>
              <a:t>Τροφικές αλλοιώσεις</a:t>
            </a:r>
          </a:p>
          <a:p>
            <a:pPr lvl="1">
              <a:spcBef>
                <a:spcPts val="900"/>
              </a:spcBef>
            </a:pPr>
            <a:r>
              <a:rPr lang="el-GR" altLang="el-GR" dirty="0"/>
              <a:t>Έλκη (έσω σφυρό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7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Χρόνια</a:t>
            </a:r>
            <a:br>
              <a:rPr lang="el-GR" altLang="el-GR" dirty="0"/>
            </a:br>
            <a:r>
              <a:rPr lang="el-GR" altLang="el-GR" dirty="0"/>
              <a:t>φλεβική ανεπάρκεια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1026" name="Picture 2" descr="File:VenousInsufficiency-back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48" y="1718150"/>
            <a:ext cx="4536504" cy="6914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798340" y="8687489"/>
            <a:ext cx="530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VenousInsufficiency-back-a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c James"/>
              </a:rPr>
              <a:t>Doc James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55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55509"/>
            <a:ext cx="6858000" cy="1211627"/>
          </a:xfrm>
        </p:spPr>
        <p:txBody>
          <a:bodyPr/>
          <a:lstStyle/>
          <a:p>
            <a:r>
              <a:rPr lang="el-GR" altLang="el-GR" dirty="0"/>
              <a:t> Τοίχωμα αιμοφόρων αγγείων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5" name="Picture 2" descr="File:Blausen 0055 ArteryWall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0" y="1713071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819307" y="8276440"/>
            <a:ext cx="3246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0055 </a:t>
            </a:r>
            <a:r>
              <a:rPr lang="en-US" sz="1200" dirty="0" smtClean="0">
                <a:latin typeface="+mn-lt"/>
                <a:hlinkClick r:id="rId3"/>
              </a:rPr>
              <a:t>ArteryWallStructure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9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325725" y="7908226"/>
            <a:ext cx="4767571" cy="915769"/>
            <a:chOff x="1767633" y="5931169"/>
            <a:chExt cx="5438273" cy="686827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844260" cy="468161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70"/>
              <a:ext cx="3281978" cy="68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Αντωνία Καλογιάννη 2014. </a:t>
            </a:r>
            <a:r>
              <a:rPr lang="el-GR" sz="2000" dirty="0"/>
              <a:t>Αντωνία Καλογιάννη. «Διαγνωστική νοσηλευτική σημειολογία.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Περιφερικό αγγειακό σύστημα».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216363"/>
            <a:ext cx="6172200" cy="1524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6" y="1019605"/>
            <a:ext cx="6696744" cy="277111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16" y="3790720"/>
            <a:ext cx="1236495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86" y="4379979"/>
            <a:ext cx="6777372" cy="4764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24" y="0"/>
            <a:ext cx="6172200" cy="1211627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566173" y="124046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6705" y="1362147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915" y="1814597"/>
            <a:ext cx="10662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450" y="2594297"/>
            <a:ext cx="1345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665" y="5106457"/>
            <a:ext cx="14115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934" y="4176001"/>
            <a:ext cx="137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6000" y="187200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6000" y="264000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6000" y="422400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6173" y="5003863"/>
            <a:ext cx="4968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450" y="3373997"/>
            <a:ext cx="1345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6173" y="3415032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466" y="6018534"/>
            <a:ext cx="1261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66172" y="6059570"/>
            <a:ext cx="5297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" y="6816001"/>
            <a:ext cx="1566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7721474"/>
            <a:ext cx="1566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6000" y="6816000"/>
            <a:ext cx="5297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6173" y="7584000"/>
            <a:ext cx="5297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" y="8446016"/>
            <a:ext cx="1566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6173" y="8446017"/>
            <a:ext cx="5297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3432" y="1845033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432" y="26246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432" y="33859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432" y="4143004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432" y="49637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432" y="6019093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6815080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433" y="7597037"/>
            <a:ext cx="639990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433" y="8294664"/>
            <a:ext cx="639990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4" y="6204181"/>
            <a:ext cx="4126230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09"/>
            <a:ext cx="6858000" cy="12116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b="1" dirty="0" smtClean="0"/>
              <a:t>Περιφερικό αγγειακό σύστημα</a:t>
            </a:r>
            <a:endParaRPr lang="el-GR" altLang="el-GR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altLang="el-GR" b="1" dirty="0" smtClean="0"/>
              <a:t>Αρτηριακό</a:t>
            </a:r>
          </a:p>
          <a:p>
            <a:pPr>
              <a:lnSpc>
                <a:spcPct val="130000"/>
              </a:lnSpc>
            </a:pPr>
            <a:r>
              <a:rPr lang="el-GR" altLang="el-GR" b="1" dirty="0" smtClean="0"/>
              <a:t>Φλεβικό</a:t>
            </a:r>
          </a:p>
          <a:p>
            <a:pPr>
              <a:lnSpc>
                <a:spcPct val="130000"/>
              </a:lnSpc>
            </a:pPr>
            <a:r>
              <a:rPr lang="el-GR" altLang="el-GR" b="1" dirty="0" smtClean="0"/>
              <a:t>Λεμφικό</a:t>
            </a:r>
            <a:endParaRPr lang="el-GR" alt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29700" name="Picture 4" descr="File:Circulatory System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821238"/>
            <a:ext cx="5069271" cy="71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0924" y="853937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Circulatory System </a:t>
            </a:r>
            <a:r>
              <a:rPr lang="en-US" sz="1200" dirty="0" smtClean="0"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LadyofHats"/>
              </a:rPr>
              <a:t>LadyofHats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1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Αρτηριακό σύστημα</a:t>
            </a:r>
            <a:endParaRPr lang="el-GR" altLang="el-GR" sz="36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altLang="el-GR" dirty="0" smtClean="0"/>
              <a:t>Αρτηρίες ελαστικού τύπου.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Αρτηρίες μυϊκού τύπου.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Αρτηρίδια.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Τριχοειδή.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8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Αρτηρίες ελαστικού τύπου</a:t>
            </a:r>
            <a:endParaRPr lang="el-GR" altLang="el-GR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l-GR" altLang="el-GR" sz="2600" dirty="0"/>
              <a:t>Αορτή και μεγάλες  κεντρικές </a:t>
            </a:r>
            <a:r>
              <a:rPr lang="el-GR" altLang="el-GR" sz="2600" dirty="0" smtClean="0"/>
              <a:t>αρτηρίες.</a:t>
            </a:r>
            <a:endParaRPr lang="el-GR" altLang="el-GR" sz="2600" dirty="0"/>
          </a:p>
          <a:p>
            <a:pPr>
              <a:lnSpc>
                <a:spcPct val="130000"/>
              </a:lnSpc>
            </a:pPr>
            <a:r>
              <a:rPr lang="el-GR" altLang="el-GR" sz="2600" dirty="0"/>
              <a:t>Δίκτυο ελαστικών ινών</a:t>
            </a:r>
          </a:p>
          <a:p>
            <a:pPr lvl="2">
              <a:lnSpc>
                <a:spcPct val="130000"/>
              </a:lnSpc>
            </a:pPr>
            <a:r>
              <a:rPr lang="el-GR" altLang="el-GR" sz="2600" dirty="0"/>
              <a:t>Έσω </a:t>
            </a:r>
            <a:r>
              <a:rPr lang="el-GR" altLang="el-GR" sz="2600" dirty="0" smtClean="0"/>
              <a:t>χιτώνας.</a:t>
            </a:r>
            <a:endParaRPr lang="el-GR" altLang="el-GR" sz="2600" dirty="0"/>
          </a:p>
          <a:p>
            <a:pPr lvl="2">
              <a:lnSpc>
                <a:spcPct val="130000"/>
              </a:lnSpc>
            </a:pPr>
            <a:r>
              <a:rPr lang="el-GR" altLang="el-GR" sz="2600" b="1" dirty="0"/>
              <a:t>Έσω ελαστικός </a:t>
            </a:r>
            <a:r>
              <a:rPr lang="el-GR" altLang="el-GR" sz="2600" b="1" dirty="0" smtClean="0"/>
              <a:t>υμένας.</a:t>
            </a:r>
            <a:endParaRPr lang="el-GR" altLang="el-GR" sz="2600" b="1" dirty="0"/>
          </a:p>
          <a:p>
            <a:pPr lvl="2">
              <a:lnSpc>
                <a:spcPct val="130000"/>
              </a:lnSpc>
            </a:pPr>
            <a:r>
              <a:rPr lang="el-GR" altLang="el-GR" sz="2600" b="1" dirty="0" smtClean="0"/>
              <a:t>Μέσος </a:t>
            </a:r>
            <a:r>
              <a:rPr lang="el-GR" altLang="el-GR" sz="2600" b="1" dirty="0"/>
              <a:t>χιτώνας </a:t>
            </a:r>
            <a:r>
              <a:rPr lang="el-GR" altLang="el-GR" sz="2600" b="1" dirty="0" smtClean="0"/>
              <a:t>.</a:t>
            </a:r>
            <a:endParaRPr lang="el-GR" altLang="el-GR" sz="2600" b="1" dirty="0"/>
          </a:p>
          <a:p>
            <a:pPr lvl="2">
              <a:lnSpc>
                <a:spcPct val="130000"/>
              </a:lnSpc>
            </a:pPr>
            <a:r>
              <a:rPr lang="el-GR" altLang="el-GR" sz="2600" b="1" dirty="0" smtClean="0"/>
              <a:t>Έξω </a:t>
            </a:r>
            <a:r>
              <a:rPr lang="el-GR" altLang="el-GR" sz="2600" b="1" dirty="0"/>
              <a:t>ελαστικός </a:t>
            </a:r>
            <a:r>
              <a:rPr lang="el-GR" altLang="el-GR" sz="2600" b="1" dirty="0" smtClean="0"/>
              <a:t>υμένας</a:t>
            </a:r>
            <a:r>
              <a:rPr lang="el-GR" altLang="el-GR" sz="2600" dirty="0" smtClean="0"/>
              <a:t>.</a:t>
            </a:r>
            <a:endParaRPr lang="el-GR" altLang="el-GR" sz="2600" dirty="0"/>
          </a:p>
          <a:p>
            <a:pPr lvl="2">
              <a:lnSpc>
                <a:spcPct val="130000"/>
              </a:lnSpc>
            </a:pPr>
            <a:r>
              <a:rPr lang="el-GR" altLang="el-GR" sz="2600" dirty="0" smtClean="0"/>
              <a:t>Έξω χιτώνας.</a:t>
            </a:r>
            <a:endParaRPr lang="el-GR" altLang="el-GR" sz="2600" dirty="0"/>
          </a:p>
          <a:p>
            <a:pPr>
              <a:lnSpc>
                <a:spcPct val="130000"/>
              </a:lnSpc>
            </a:pPr>
            <a:r>
              <a:rPr lang="el-GR" altLang="el-GR" sz="2600" dirty="0"/>
              <a:t>ΑΠ: 120 </a:t>
            </a:r>
            <a:r>
              <a:rPr lang="en-US" altLang="el-GR" sz="2600" dirty="0" smtClean="0"/>
              <a:t>mmHg</a:t>
            </a:r>
            <a:r>
              <a:rPr lang="el-GR" altLang="el-GR" sz="2600" dirty="0" smtClean="0"/>
              <a:t>.</a:t>
            </a:r>
            <a:endParaRPr lang="el-GR" alt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11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Αορτή</a:t>
            </a:r>
            <a:endParaRPr lang="el-GR" altLang="el-GR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0" y="3851920"/>
            <a:ext cx="3141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solidFill>
                  <a:schemeClr val="tx2"/>
                </a:solidFill>
                <a:latin typeface="+mn-lt"/>
              </a:rPr>
              <a:t> Θωρακική αορτή</a:t>
            </a:r>
            <a:endParaRPr lang="el-GR" altLang="el-G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05" y="6414591"/>
            <a:ext cx="316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solidFill>
                  <a:schemeClr val="tx2"/>
                </a:solidFill>
                <a:latin typeface="+mn-lt"/>
              </a:rPr>
              <a:t>Κοιλιακή αορτή</a:t>
            </a:r>
            <a:endParaRPr lang="el-GR" altLang="el-G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053" name="Picture 5" descr="File:Aortic aneury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2"/>
          <a:stretch/>
        </p:blipFill>
        <p:spPr bwMode="auto">
          <a:xfrm>
            <a:off x="2780927" y="1259632"/>
            <a:ext cx="4058669" cy="64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2564904" y="4082752"/>
            <a:ext cx="3096344" cy="0"/>
          </a:xfrm>
          <a:prstGeom prst="straightConnector1">
            <a:avLst/>
          </a:prstGeom>
          <a:ln w="381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2204864" y="6660232"/>
            <a:ext cx="3384376" cy="0"/>
          </a:xfrm>
          <a:prstGeom prst="straightConnector1">
            <a:avLst/>
          </a:prstGeom>
          <a:ln w="381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3902491" y="781236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Aortic </a:t>
            </a:r>
            <a:r>
              <a:rPr lang="en-US" sz="1200" dirty="0" smtClean="0">
                <a:latin typeface="+mn-lt"/>
                <a:hlinkClick r:id="rId3"/>
              </a:rPr>
              <a:t>aneurysm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The RedBurn"/>
              </a:rPr>
              <a:t>The RedBurn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Αρτηρίες μυϊκού </a:t>
            </a:r>
            <a:r>
              <a:rPr lang="el-GR" dirty="0" smtClean="0"/>
              <a:t>τύπου - Αρτηρίδια - Τριχοειδή</a:t>
            </a:r>
            <a:endParaRPr 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95669"/>
            <a:ext cx="6326460" cy="6720747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l-GR" altLang="el-GR" sz="2800" b="1" dirty="0" smtClean="0"/>
              <a:t>Αρτηρίες μυϊκού τύπου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Περιφερικές </a:t>
            </a:r>
            <a:r>
              <a:rPr lang="el-GR" altLang="el-GR" dirty="0"/>
              <a:t>μεγάλες </a:t>
            </a:r>
            <a:r>
              <a:rPr lang="el-GR" altLang="el-GR" dirty="0" smtClean="0"/>
              <a:t>αρτηρίες.</a:t>
            </a:r>
            <a:endParaRPr lang="el-GR" altLang="el-GR" dirty="0"/>
          </a:p>
          <a:p>
            <a:pPr lvl="1">
              <a:lnSpc>
                <a:spcPct val="130000"/>
              </a:lnSpc>
            </a:pPr>
            <a:r>
              <a:rPr lang="el-GR" altLang="el-GR" dirty="0"/>
              <a:t>Περιφερικές μικρές </a:t>
            </a:r>
            <a:r>
              <a:rPr lang="el-GR" altLang="el-GR" dirty="0" smtClean="0"/>
              <a:t>αρτηρίες.</a:t>
            </a:r>
            <a:endParaRPr lang="en-US" altLang="el-GR" dirty="0"/>
          </a:p>
          <a:p>
            <a:pPr lvl="1">
              <a:lnSpc>
                <a:spcPct val="13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ΑΠ: 80</a:t>
            </a:r>
            <a:r>
              <a:rPr lang="en-US" altLang="el-GR" dirty="0" smtClean="0"/>
              <a:t>mmHg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sz="2800" b="1" dirty="0" smtClean="0"/>
              <a:t>Αρτηρίδια 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Προτριχοειδείς αρτηρίες.</a:t>
            </a:r>
            <a:endParaRPr lang="el-GR" altLang="el-GR" dirty="0"/>
          </a:p>
          <a:p>
            <a:pPr lvl="1">
              <a:lnSpc>
                <a:spcPct val="130000"/>
              </a:lnSpc>
            </a:pPr>
            <a:r>
              <a:rPr lang="el-GR" altLang="el-GR" dirty="0"/>
              <a:t>Μέσος χιτώνας: προτριχοειδικός </a:t>
            </a:r>
            <a:r>
              <a:rPr lang="el-GR" altLang="el-GR" dirty="0" smtClean="0"/>
              <a:t>σφικτήρας.</a:t>
            </a:r>
            <a:endParaRPr lang="el-GR" altLang="el-GR" dirty="0"/>
          </a:p>
          <a:p>
            <a:pPr lvl="2">
              <a:lnSpc>
                <a:spcPct val="130000"/>
              </a:lnSpc>
            </a:pPr>
            <a:r>
              <a:rPr lang="el-GR" altLang="el-GR" dirty="0"/>
              <a:t>Δύο στοίχοι λείων μυϊκών ινών (κυκλικών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>
              <a:lnSpc>
                <a:spcPct val="130000"/>
              </a:lnSpc>
            </a:pPr>
            <a:r>
              <a:rPr lang="el-GR" altLang="el-GR" dirty="0"/>
              <a:t>ΑΠ: 30</a:t>
            </a:r>
            <a:r>
              <a:rPr lang="en-US" altLang="el-GR" dirty="0" smtClean="0"/>
              <a:t>mmHg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30000"/>
              </a:lnSpc>
            </a:pPr>
            <a:r>
              <a:rPr lang="el-GR" altLang="el-GR" sz="2800" b="1" dirty="0" smtClean="0"/>
              <a:t>Τριχοειδή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ΑΠ</a:t>
            </a:r>
            <a:r>
              <a:rPr lang="el-GR" altLang="el-GR" dirty="0"/>
              <a:t>: 12-20</a:t>
            </a:r>
            <a:r>
              <a:rPr lang="en-US" altLang="el-GR" dirty="0" smtClean="0"/>
              <a:t>mmHg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87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altLang="el-GR" sz="3600" b="1" dirty="0" smtClean="0"/>
              <a:t>Φλέβες</a:t>
            </a:r>
            <a:endParaRPr lang="en-US" altLang="el-GR" sz="36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l-GR" altLang="el-GR" b="1" dirty="0" smtClean="0"/>
              <a:t>Φλεβ</a:t>
            </a:r>
            <a:r>
              <a:rPr lang="el-GR" altLang="el-GR" b="1" dirty="0"/>
              <a:t>ί</a:t>
            </a:r>
            <a:r>
              <a:rPr lang="el-GR" altLang="el-GR" b="1" dirty="0" smtClean="0"/>
              <a:t>δια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Μετατριχοειδείς φλέβες.</a:t>
            </a:r>
            <a:endParaRPr lang="el-GR" altLang="el-GR" dirty="0"/>
          </a:p>
          <a:p>
            <a:pPr>
              <a:lnSpc>
                <a:spcPct val="140000"/>
              </a:lnSpc>
            </a:pPr>
            <a:r>
              <a:rPr lang="el-GR" altLang="el-GR" b="1" dirty="0" smtClean="0"/>
              <a:t>Μικρές περιφερικές φλέβες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Χωρίς </a:t>
            </a:r>
            <a:r>
              <a:rPr lang="el-GR" altLang="el-GR" dirty="0"/>
              <a:t>σαφή τρίστοιβη </a:t>
            </a:r>
            <a:r>
              <a:rPr lang="el-GR" altLang="el-GR" dirty="0" smtClean="0"/>
              <a:t>κατασκευή.</a:t>
            </a:r>
            <a:endParaRPr lang="el-GR" altLang="el-GR" dirty="0"/>
          </a:p>
          <a:p>
            <a:pPr>
              <a:lnSpc>
                <a:spcPct val="140000"/>
              </a:lnSpc>
            </a:pPr>
            <a:r>
              <a:rPr lang="el-GR" altLang="el-GR" b="1" dirty="0" smtClean="0"/>
              <a:t>Μέσες περιφερικές φλέβες.</a:t>
            </a:r>
          </a:p>
          <a:p>
            <a:pPr>
              <a:lnSpc>
                <a:spcPct val="140000"/>
              </a:lnSpc>
            </a:pPr>
            <a:r>
              <a:rPr lang="el-GR" altLang="el-GR" b="1" dirty="0" smtClean="0"/>
              <a:t>Μεγάλες περιφερικές φλέβες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Βαλβίδες.</a:t>
            </a:r>
            <a:endParaRPr lang="el-GR" altLang="el-GR" dirty="0"/>
          </a:p>
          <a:p>
            <a:pPr lvl="1">
              <a:lnSpc>
                <a:spcPct val="140000"/>
              </a:lnSpc>
            </a:pPr>
            <a:r>
              <a:rPr lang="el-GR" altLang="el-GR" dirty="0"/>
              <a:t>Μεγάλη  αποθηκευτική </a:t>
            </a:r>
            <a:r>
              <a:rPr lang="el-GR" altLang="el-GR" dirty="0" smtClean="0"/>
              <a:t>ικανότητα.</a:t>
            </a:r>
            <a:endParaRPr lang="el-GR" altLang="el-GR" dirty="0"/>
          </a:p>
          <a:p>
            <a:pPr>
              <a:lnSpc>
                <a:spcPct val="140000"/>
              </a:lnSpc>
            </a:pPr>
            <a:r>
              <a:rPr lang="el-GR" altLang="el-GR" b="1" dirty="0" smtClean="0"/>
              <a:t>Κάτω κοίλη φλέβα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Μέσος </a:t>
            </a:r>
            <a:r>
              <a:rPr lang="el-GR" altLang="el-GR" dirty="0"/>
              <a:t>χιτώνας επιμήκεις μυϊκές </a:t>
            </a:r>
            <a:r>
              <a:rPr lang="el-GR" altLang="el-GR" dirty="0" smtClean="0"/>
              <a:t>ίνες.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47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168</TotalTime>
  <Words>1437</Words>
  <Application>Microsoft Office PowerPoint</Application>
  <PresentationFormat>Προβολή στην οθόνη (4:3)</PresentationFormat>
  <Paragraphs>297</Paragraphs>
  <Slides>36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36</vt:i4>
      </vt:variant>
    </vt:vector>
  </HeadingPairs>
  <TitlesOfParts>
    <vt:vector size="39" baseType="lpstr">
      <vt:lpstr>template</vt:lpstr>
      <vt:lpstr>OC_template_updated</vt:lpstr>
      <vt:lpstr>template final</vt:lpstr>
      <vt:lpstr>Διαγνωστική νοσηλευτική σημειολογία</vt:lpstr>
      <vt:lpstr> Τοίχωμα αιμοφόρων αγγείων 1/2</vt:lpstr>
      <vt:lpstr> Τοίχωμα αιμοφόρων αγγείων 2/2</vt:lpstr>
      <vt:lpstr>Περιφερικό αγγειακό σύστημα</vt:lpstr>
      <vt:lpstr>Αρτηριακό σύστημα</vt:lpstr>
      <vt:lpstr>Αρτηρίες ελαστικού τύπου</vt:lpstr>
      <vt:lpstr>Αορτή</vt:lpstr>
      <vt:lpstr>Αρτηρίες μυϊκού τύπου - Αρτηρίδια - Τριχοειδή</vt:lpstr>
      <vt:lpstr>Φλέβες</vt:lpstr>
      <vt:lpstr>Μεγάλες φλέβες</vt:lpstr>
      <vt:lpstr>Φλεβικό σύστημα</vt:lpstr>
      <vt:lpstr>Παρουσίαση του PowerPoint</vt:lpstr>
      <vt:lpstr>Φλεβική επιστροφή</vt:lpstr>
      <vt:lpstr>Ροή φλεβικού αίματος</vt:lpstr>
      <vt:lpstr>Λέμφος</vt:lpstr>
      <vt:lpstr>Λεμφικό σύστημα 1/3</vt:lpstr>
      <vt:lpstr>Λεμφικό σύστημα 2/3</vt:lpstr>
      <vt:lpstr>Λεμφικό σύστημα 3/3</vt:lpstr>
      <vt:lpstr>Λεμφαγγεία</vt:lpstr>
      <vt:lpstr>Λεμφικό σύστημα</vt:lpstr>
      <vt:lpstr>Συμπτώματα ΠΑΣ</vt:lpstr>
      <vt:lpstr>Επισκόπηση περιφερικού ΑΣ</vt:lpstr>
      <vt:lpstr>Ψηλάφηση περιφερικού ΑΣ</vt:lpstr>
      <vt:lpstr>Χρόνια αρτηριακή ανεπάρκεια 1/2</vt:lpstr>
      <vt:lpstr>Χρόνια αρτηριακή ανεπάρκεια 2/2</vt:lpstr>
      <vt:lpstr>Οξεία αρτηριακή απόφραξη</vt:lpstr>
      <vt:lpstr>Οξεία ισχαιμία κάτω άκρου</vt:lpstr>
      <vt:lpstr>Χρόνια φλεβική ανεπάρκεια 1/2</vt:lpstr>
      <vt:lpstr>Χρόνια φλεβική ανεπάρκεια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Διαγνωστική νοσηλευτική σημειολογία</dc:title>
  <dc:creator>opencourses@teiath.gr</dc:creator>
  <cp:lastModifiedBy>natasakar new</cp:lastModifiedBy>
  <cp:revision>24</cp:revision>
  <dcterms:created xsi:type="dcterms:W3CDTF">2015-05-26T06:50:20Z</dcterms:created>
  <dcterms:modified xsi:type="dcterms:W3CDTF">2015-07-28T11:19:41Z</dcterms:modified>
</cp:coreProperties>
</file>